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0" r:id="rId3"/>
    <p:sldId id="294" r:id="rId4"/>
    <p:sldId id="313" r:id="rId5"/>
    <p:sldId id="271" r:id="rId6"/>
    <p:sldId id="272" r:id="rId7"/>
    <p:sldId id="273" r:id="rId8"/>
    <p:sldId id="274" r:id="rId9"/>
    <p:sldId id="275" r:id="rId10"/>
    <p:sldId id="315" r:id="rId11"/>
    <p:sldId id="296" r:id="rId12"/>
    <p:sldId id="278" r:id="rId13"/>
    <p:sldId id="285" r:id="rId14"/>
    <p:sldId id="302" r:id="rId15"/>
    <p:sldId id="303" r:id="rId16"/>
    <p:sldId id="304" r:id="rId17"/>
    <p:sldId id="280" r:id="rId18"/>
    <p:sldId id="305" r:id="rId19"/>
    <p:sldId id="292" r:id="rId20"/>
    <p:sldId id="314" r:id="rId21"/>
    <p:sldId id="31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529" autoAdjust="0"/>
  </p:normalViewPr>
  <p:slideViewPr>
    <p:cSldViewPr snapToGrid="0">
      <p:cViewPr varScale="1">
        <p:scale>
          <a:sx n="88" d="100"/>
          <a:sy n="88" d="100"/>
        </p:scale>
        <p:origin x="60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Faraz\Thesis\CH1\Pics\DP_LIVE_16112016223250140.csv"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Faraz\Thesis\CH1\Pics\Waste%20and%20GDP.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Faraz\Desktop\Uni\Growth\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Economc Growth vs.</a:t>
            </a:r>
            <a:r>
              <a:rPr lang="en-US" baseline="0"/>
              <a:t> Waste Generation in OECD + China</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v>GDP per trillion US $</c:v>
          </c:tx>
          <c:spPr>
            <a:ln w="28575" cap="rnd">
              <a:solidFill>
                <a:schemeClr val="accent1"/>
              </a:solidFill>
              <a:round/>
            </a:ln>
            <a:effectLst/>
          </c:spPr>
          <c:marker>
            <c:symbol val="none"/>
          </c:marker>
          <c:cat>
            <c:numRef>
              <c:f>'DP_LIVE_16112016223250140 (2)'!$A$3:$A$25</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'DP_LIVE_16112016223250140 (2)'!$F$3:$F$25</c:f>
              <c:numCache>
                <c:formatCode>General</c:formatCode>
                <c:ptCount val="23"/>
                <c:pt idx="0">
                  <c:v>18.196563333948401</c:v>
                </c:pt>
                <c:pt idx="1">
                  <c:v>19.083635061232751</c:v>
                </c:pt>
                <c:pt idx="2">
                  <c:v>19.988650799534071</c:v>
                </c:pt>
                <c:pt idx="3">
                  <c:v>20.763909363487119</c:v>
                </c:pt>
                <c:pt idx="4">
                  <c:v>21.958830739268773</c:v>
                </c:pt>
                <c:pt idx="5">
                  <c:v>23.205970794317768</c:v>
                </c:pt>
                <c:pt idx="6">
                  <c:v>24.492246355649119</c:v>
                </c:pt>
                <c:pt idx="7">
                  <c:v>25.88806778943534</c:v>
                </c:pt>
                <c:pt idx="8">
                  <c:v>26.95829451027873</c:v>
                </c:pt>
                <c:pt idx="9">
                  <c:v>28.264795519505892</c:v>
                </c:pt>
                <c:pt idx="10">
                  <c:v>30.27866386309196</c:v>
                </c:pt>
                <c:pt idx="11">
                  <c:v>31.565641784589815</c:v>
                </c:pt>
                <c:pt idx="12">
                  <c:v>32.815579976457919</c:v>
                </c:pt>
                <c:pt idx="13">
                  <c:v>34.17917276163459</c:v>
                </c:pt>
                <c:pt idx="14">
                  <c:v>36.457167918465082</c:v>
                </c:pt>
                <c:pt idx="15">
                  <c:v>38.831875473416275</c:v>
                </c:pt>
                <c:pt idx="16">
                  <c:v>41.968262463506079</c:v>
                </c:pt>
                <c:pt idx="17">
                  <c:v>44.936338276420898</c:v>
                </c:pt>
                <c:pt idx="18">
                  <c:v>47.242553224138206</c:v>
                </c:pt>
                <c:pt idx="19">
                  <c:v>46.838529201167404</c:v>
                </c:pt>
                <c:pt idx="20">
                  <c:v>49.566745943585587</c:v>
                </c:pt>
                <c:pt idx="21">
                  <c:v>52.875359362410109</c:v>
                </c:pt>
                <c:pt idx="22">
                  <c:v>55.25114066901407</c:v>
                </c:pt>
              </c:numCache>
            </c:numRef>
          </c:val>
          <c:smooth val="0"/>
        </c:ser>
        <c:ser>
          <c:idx val="1"/>
          <c:order val="1"/>
          <c:tx>
            <c:v>Waste generated per ten million tonnes</c:v>
          </c:tx>
          <c:spPr>
            <a:ln w="28575" cap="rnd">
              <a:solidFill>
                <a:schemeClr val="accent2"/>
              </a:solidFill>
              <a:round/>
            </a:ln>
            <a:effectLst/>
          </c:spPr>
          <c:marker>
            <c:symbol val="none"/>
          </c:marker>
          <c:cat>
            <c:numRef>
              <c:f>'DP_LIVE_16112016223250140 (2)'!$A$3:$A$25</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'DP_LIVE_16112016223250140 (2)'!$G$3:$G$25</c:f>
              <c:numCache>
                <c:formatCode>General</c:formatCode>
                <c:ptCount val="23"/>
                <c:pt idx="0">
                  <c:v>60.607275000000001</c:v>
                </c:pt>
                <c:pt idx="1">
                  <c:v>62.532488000000001</c:v>
                </c:pt>
                <c:pt idx="2">
                  <c:v>65.04508100000001</c:v>
                </c:pt>
                <c:pt idx="3">
                  <c:v>66.492388000000005</c:v>
                </c:pt>
                <c:pt idx="4">
                  <c:v>68.189300000000003</c:v>
                </c:pt>
                <c:pt idx="5">
                  <c:v>68.867187999999999</c:v>
                </c:pt>
                <c:pt idx="6">
                  <c:v>70.131131000000011</c:v>
                </c:pt>
                <c:pt idx="7">
                  <c:v>71.648025000000004</c:v>
                </c:pt>
                <c:pt idx="8">
                  <c:v>72.664443999999989</c:v>
                </c:pt>
                <c:pt idx="9">
                  <c:v>73.998231000000004</c:v>
                </c:pt>
                <c:pt idx="10">
                  <c:v>75.892875000000004</c:v>
                </c:pt>
                <c:pt idx="11">
                  <c:v>77.443974999999995</c:v>
                </c:pt>
                <c:pt idx="12">
                  <c:v>78.682524999999998</c:v>
                </c:pt>
                <c:pt idx="13">
                  <c:v>79.829774999999998</c:v>
                </c:pt>
                <c:pt idx="14">
                  <c:v>81.339974999999995</c:v>
                </c:pt>
                <c:pt idx="15">
                  <c:v>81.821956</c:v>
                </c:pt>
                <c:pt idx="16">
                  <c:v>81.773174999999995</c:v>
                </c:pt>
                <c:pt idx="17">
                  <c:v>82.426306000000011</c:v>
                </c:pt>
                <c:pt idx="18">
                  <c:v>81.925730999999999</c:v>
                </c:pt>
                <c:pt idx="19">
                  <c:v>81.248418999999998</c:v>
                </c:pt>
                <c:pt idx="20">
                  <c:v>81.737406000000007</c:v>
                </c:pt>
                <c:pt idx="21">
                  <c:v>82.426743999999999</c:v>
                </c:pt>
                <c:pt idx="22">
                  <c:v>82.752206000000001</c:v>
                </c:pt>
              </c:numCache>
            </c:numRef>
          </c:val>
          <c:smooth val="0"/>
        </c:ser>
        <c:dLbls>
          <c:showLegendKey val="0"/>
          <c:showVal val="0"/>
          <c:showCatName val="0"/>
          <c:showSerName val="0"/>
          <c:showPercent val="0"/>
          <c:showBubbleSize val="0"/>
        </c:dLbls>
        <c:smooth val="0"/>
        <c:axId val="171363008"/>
        <c:axId val="171363568"/>
      </c:lineChart>
      <c:catAx>
        <c:axId val="171363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363568"/>
        <c:crosses val="autoZero"/>
        <c:auto val="1"/>
        <c:lblAlgn val="ctr"/>
        <c:lblOffset val="100"/>
        <c:noMultiLvlLbl val="0"/>
      </c:catAx>
      <c:valAx>
        <c:axId val="171363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3630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Growth vs. Air Pollution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GDP per Trillion (OCDE+China)</c:v>
          </c:tx>
          <c:spPr>
            <a:ln w="28575" cap="rnd">
              <a:solidFill>
                <a:schemeClr val="accent1"/>
              </a:solidFill>
              <a:round/>
            </a:ln>
            <a:effectLst/>
          </c:spPr>
          <c:marker>
            <c:symbol val="none"/>
          </c:marker>
          <c:cat>
            <c:numRef>
              <c:f>'Sheet1 (2)'!$A$3:$A$12</c:f>
              <c:numCache>
                <c:formatCode>General</c:formatCode>
                <c:ptCount val="10"/>
                <c:pt idx="0">
                  <c:v>2003</c:v>
                </c:pt>
                <c:pt idx="1">
                  <c:v>2004</c:v>
                </c:pt>
                <c:pt idx="2">
                  <c:v>2005</c:v>
                </c:pt>
                <c:pt idx="3">
                  <c:v>2006</c:v>
                </c:pt>
                <c:pt idx="4">
                  <c:v>2007</c:v>
                </c:pt>
                <c:pt idx="5">
                  <c:v>2008</c:v>
                </c:pt>
                <c:pt idx="6">
                  <c:v>2009</c:v>
                </c:pt>
                <c:pt idx="7">
                  <c:v>2010</c:v>
                </c:pt>
                <c:pt idx="8">
                  <c:v>2011</c:v>
                </c:pt>
                <c:pt idx="9">
                  <c:v>2012</c:v>
                </c:pt>
              </c:numCache>
            </c:numRef>
          </c:cat>
          <c:val>
            <c:numRef>
              <c:f>'Sheet1 (2)'!$B$3:$B$12</c:f>
              <c:numCache>
                <c:formatCode>0.00</c:formatCode>
                <c:ptCount val="10"/>
                <c:pt idx="0">
                  <c:v>34.17917276163459</c:v>
                </c:pt>
                <c:pt idx="1">
                  <c:v>36.457167918465082</c:v>
                </c:pt>
                <c:pt idx="2">
                  <c:v>38.831875473416275</c:v>
                </c:pt>
                <c:pt idx="3">
                  <c:v>41.968262463506079</c:v>
                </c:pt>
                <c:pt idx="4">
                  <c:v>44.936338276420898</c:v>
                </c:pt>
                <c:pt idx="5">
                  <c:v>47.242553224138206</c:v>
                </c:pt>
                <c:pt idx="6">
                  <c:v>46.838529201167404</c:v>
                </c:pt>
                <c:pt idx="7">
                  <c:v>49.566745943585587</c:v>
                </c:pt>
                <c:pt idx="8">
                  <c:v>52.875359362410109</c:v>
                </c:pt>
                <c:pt idx="9">
                  <c:v>55.25114066901407</c:v>
                </c:pt>
              </c:numCache>
            </c:numRef>
          </c:val>
          <c:smooth val="0"/>
        </c:ser>
        <c:ser>
          <c:idx val="1"/>
          <c:order val="1"/>
          <c:tx>
            <c:v>Carbon Emission (1990=10)</c:v>
          </c:tx>
          <c:spPr>
            <a:ln w="28575" cap="rnd">
              <a:solidFill>
                <a:schemeClr val="accent2"/>
              </a:solidFill>
              <a:round/>
            </a:ln>
            <a:effectLst/>
          </c:spPr>
          <c:marker>
            <c:symbol val="none"/>
          </c:marker>
          <c:cat>
            <c:numRef>
              <c:f>'Sheet1 (2)'!$A$3:$A$12</c:f>
              <c:numCache>
                <c:formatCode>General</c:formatCode>
                <c:ptCount val="10"/>
                <c:pt idx="0">
                  <c:v>2003</c:v>
                </c:pt>
                <c:pt idx="1">
                  <c:v>2004</c:v>
                </c:pt>
                <c:pt idx="2">
                  <c:v>2005</c:v>
                </c:pt>
                <c:pt idx="3">
                  <c:v>2006</c:v>
                </c:pt>
                <c:pt idx="4">
                  <c:v>2007</c:v>
                </c:pt>
                <c:pt idx="5">
                  <c:v>2008</c:v>
                </c:pt>
                <c:pt idx="6">
                  <c:v>2009</c:v>
                </c:pt>
                <c:pt idx="7">
                  <c:v>2010</c:v>
                </c:pt>
                <c:pt idx="8">
                  <c:v>2011</c:v>
                </c:pt>
                <c:pt idx="9">
                  <c:v>2012</c:v>
                </c:pt>
              </c:numCache>
            </c:numRef>
          </c:cat>
          <c:val>
            <c:numRef>
              <c:f>'Sheet1 (2)'!$C$3:$C$12</c:f>
              <c:numCache>
                <c:formatCode>0.00</c:formatCode>
                <c:ptCount val="10"/>
                <c:pt idx="0">
                  <c:v>29.274999999999999</c:v>
                </c:pt>
                <c:pt idx="1">
                  <c:v>28.945</c:v>
                </c:pt>
                <c:pt idx="2">
                  <c:v>29.506999999999998</c:v>
                </c:pt>
                <c:pt idx="3">
                  <c:v>33.158000000000001</c:v>
                </c:pt>
                <c:pt idx="4">
                  <c:v>33.54</c:v>
                </c:pt>
                <c:pt idx="5">
                  <c:v>30.094999999999999</c:v>
                </c:pt>
                <c:pt idx="6">
                  <c:v>34.499000000000002</c:v>
                </c:pt>
                <c:pt idx="7">
                  <c:v>40.591999999999999</c:v>
                </c:pt>
                <c:pt idx="8">
                  <c:v>41.021000000000001</c:v>
                </c:pt>
                <c:pt idx="9">
                  <c:v>42.25</c:v>
                </c:pt>
              </c:numCache>
            </c:numRef>
          </c:val>
          <c:smooth val="0"/>
        </c:ser>
        <c:dLbls>
          <c:showLegendKey val="0"/>
          <c:showVal val="0"/>
          <c:showCatName val="0"/>
          <c:showSerName val="0"/>
          <c:showPercent val="0"/>
          <c:showBubbleSize val="0"/>
        </c:dLbls>
        <c:smooth val="0"/>
        <c:axId val="171364128"/>
        <c:axId val="171364688"/>
      </c:lineChart>
      <c:catAx>
        <c:axId val="171364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364688"/>
        <c:crosses val="autoZero"/>
        <c:auto val="1"/>
        <c:lblAlgn val="ctr"/>
        <c:lblOffset val="100"/>
        <c:noMultiLvlLbl val="0"/>
      </c:catAx>
      <c:valAx>
        <c:axId val="171364688"/>
        <c:scaling>
          <c:orientation val="minMax"/>
          <c:min val="2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364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Capital Accumulation</a:t>
            </a:r>
          </a:p>
        </c:rich>
      </c:tx>
      <c:layout/>
      <c:overlay val="0"/>
      <c:spPr>
        <a:noFill/>
        <a:ln>
          <a:noFill/>
        </a:ln>
        <a:effectLst/>
      </c:spPr>
    </c:title>
    <c:autoTitleDeleted val="0"/>
    <c:plotArea>
      <c:layout/>
      <c:lineChart>
        <c:grouping val="standard"/>
        <c:varyColors val="0"/>
        <c:ser>
          <c:idx val="0"/>
          <c:order val="0"/>
          <c:tx>
            <c:v>Scenario 1</c:v>
          </c:tx>
          <c:spPr>
            <a:ln w="28575" cap="rnd">
              <a:solidFill>
                <a:schemeClr val="accent1"/>
              </a:solidFill>
              <a:round/>
            </a:ln>
            <a:effectLst/>
          </c:spPr>
          <c:marker>
            <c:symbol val="none"/>
          </c:marker>
          <c:val>
            <c:numRef>
              <c:f>Graph!$B$5:$CK$5</c:f>
              <c:numCache>
                <c:formatCode>General</c:formatCode>
                <c:ptCount val="88"/>
                <c:pt idx="0">
                  <c:v>1.8902412342830117</c:v>
                </c:pt>
                <c:pt idx="1">
                  <c:v>1.5918085127647863</c:v>
                </c:pt>
                <c:pt idx="2">
                  <c:v>1.4183108722578011</c:v>
                </c:pt>
                <c:pt idx="3">
                  <c:v>1.2959620986934337</c:v>
                </c:pt>
                <c:pt idx="4">
                  <c:v>1.2016383933537564</c:v>
                </c:pt>
                <c:pt idx="5">
                  <c:v>1.1250397997650805</c:v>
                </c:pt>
                <c:pt idx="6">
                  <c:v>1.0606720075870117</c:v>
                </c:pt>
                <c:pt idx="7">
                  <c:v>1.0052554032953827</c:v>
                </c:pt>
                <c:pt idx="8">
                  <c:v>0.95667456904437342</c:v>
                </c:pt>
                <c:pt idx="9">
                  <c:v>0.91348511250405329</c:v>
                </c:pt>
                <c:pt idx="10">
                  <c:v>0.8746568075406882</c:v>
                </c:pt>
                <c:pt idx="11">
                  <c:v>0.8394289734080107</c:v>
                </c:pt>
                <c:pt idx="12">
                  <c:v>0.80722394089156024</c:v>
                </c:pt>
                <c:pt idx="13">
                  <c:v>0.77759267870993198</c:v>
                </c:pt>
                <c:pt idx="14">
                  <c:v>0.75017922446702312</c:v>
                </c:pt>
                <c:pt idx="15">
                  <c:v>0.72469661848057454</c:v>
                </c:pt>
                <c:pt idx="16">
                  <c:v>0.70091014642250704</c:v>
                </c:pt>
                <c:pt idx="17">
                  <c:v>0.67862537902016684</c:v>
                </c:pt>
                <c:pt idx="18">
                  <c:v>0.65767944979633963</c:v>
                </c:pt>
                <c:pt idx="19">
                  <c:v>0.637934572695118</c:v>
                </c:pt>
                <c:pt idx="20">
                  <c:v>0.61927314293718205</c:v>
                </c:pt>
                <c:pt idx="21">
                  <c:v>0.60159397861737718</c:v>
                </c:pt>
                <c:pt idx="22">
                  <c:v>0.58480939843789537</c:v>
                </c:pt>
                <c:pt idx="23">
                  <c:v>0.56884292183465013</c:v>
                </c:pt>
                <c:pt idx="24">
                  <c:v>0.55362743890374666</c:v>
                </c:pt>
                <c:pt idx="25">
                  <c:v>0.53910373947356938</c:v>
                </c:pt>
                <c:pt idx="26">
                  <c:v>0.52521931992976445</c:v>
                </c:pt>
                <c:pt idx="27">
                  <c:v>0.51192740713967388</c:v>
                </c:pt>
                <c:pt idx="28">
                  <c:v>0.49918615373415265</c:v>
                </c:pt>
                <c:pt idx="29">
                  <c:v>0.48695796986826723</c:v>
                </c:pt>
                <c:pt idx="30">
                  <c:v>0.47520896459379763</c:v>
                </c:pt>
                <c:pt idx="31">
                  <c:v>0.46390847595147217</c:v>
                </c:pt>
                <c:pt idx="32">
                  <c:v>0.45302867339389113</c:v>
                </c:pt>
                <c:pt idx="33">
                  <c:v>0.44254421957696682</c:v>
                </c:pt>
                <c:pt idx="34">
                  <c:v>0.43243198118934945</c:v>
                </c:pt>
                <c:pt idx="35">
                  <c:v>0.42267078052752677</c:v>
                </c:pt>
                <c:pt idx="36">
                  <c:v>0.4132411811154687</c:v>
                </c:pt>
                <c:pt idx="37">
                  <c:v>0.40412530191922674</c:v>
                </c:pt>
                <c:pt idx="38">
                  <c:v>0.39530665569822032</c:v>
                </c:pt>
                <c:pt idx="39">
                  <c:v>0.38677000782539489</c:v>
                </c:pt>
                <c:pt idx="40">
                  <c:v>0.37850125254265199</c:v>
                </c:pt>
                <c:pt idx="41">
                  <c:v>0.37048730412987163</c:v>
                </c:pt>
                <c:pt idx="42">
                  <c:v>0.36271600088134071</c:v>
                </c:pt>
                <c:pt idx="43">
                  <c:v>0.3551760201224648</c:v>
                </c:pt>
                <c:pt idx="44">
                  <c:v>0.34785680277771147</c:v>
                </c:pt>
                <c:pt idx="45">
                  <c:v>0.34074848622990589</c:v>
                </c:pt>
                <c:pt idx="46">
                  <c:v>0.33384184440071113</c:v>
                </c:pt>
                <c:pt idx="47">
                  <c:v>0.32712823413989683</c:v>
                </c:pt>
                <c:pt idx="48">
                  <c:v>0.32059954714271699</c:v>
                </c:pt>
                <c:pt idx="49">
                  <c:v>0.31424816672515332</c:v>
                </c:pt>
                <c:pt idx="50">
                  <c:v>0.30806692887971471</c:v>
                </c:pt>
                <c:pt idx="51">
                  <c:v>0.30204908711296258</c:v>
                </c:pt>
                <c:pt idx="52">
                  <c:v>0.29618828063247843</c:v>
                </c:pt>
                <c:pt idx="53">
                  <c:v>0.29047850550754295</c:v>
                </c:pt>
                <c:pt idx="54">
                  <c:v>0.2849140884760844</c:v>
                </c:pt>
                <c:pt idx="55">
                  <c:v>0.27948966311175266</c:v>
                </c:pt>
                <c:pt idx="56">
                  <c:v>0.27420014810044013</c:v>
                </c:pt>
                <c:pt idx="57">
                  <c:v>0.26904072740608714</c:v>
                </c:pt>
                <c:pt idx="58">
                  <c:v>0.26400683213196968</c:v>
                </c:pt>
                <c:pt idx="59">
                  <c:v>0.25909412390646319</c:v>
                </c:pt>
                <c:pt idx="60">
                  <c:v>0.25429847964207025</c:v>
                </c:pt>
                <c:pt idx="61">
                  <c:v>0.24961597753371284</c:v>
                </c:pt>
                <c:pt idx="62">
                  <c:v>0.24504288417730194</c:v>
                </c:pt>
                <c:pt idx="63">
                  <c:v>0.24057564270271459</c:v>
                </c:pt>
                <c:pt idx="64">
                  <c:v>0.23621086182680004</c:v>
                </c:pt>
                <c:pt idx="65">
                  <c:v>0.23194530574212668</c:v>
                </c:pt>
                <c:pt idx="66">
                  <c:v>0.22777588476605576</c:v>
                </c:pt>
                <c:pt idx="67">
                  <c:v>0.22369964668254205</c:v>
                </c:pt>
                <c:pt idx="68">
                  <c:v>0.21971376871598333</c:v>
                </c:pt>
                <c:pt idx="69">
                  <c:v>0.21581555008254308</c:v>
                </c:pt>
                <c:pt idx="70">
                  <c:v>0.21200240506979404</c:v>
                </c:pt>
                <c:pt idx="71">
                  <c:v>0.20827185660034217</c:v>
                </c:pt>
                <c:pt idx="72">
                  <c:v>0.20462153023937363</c:v>
                </c:pt>
                <c:pt idx="73">
                  <c:v>0.2010491486098811</c:v>
                </c:pt>
                <c:pt idx="74">
                  <c:v>0.19755252618273447</c:v>
                </c:pt>
                <c:pt idx="75">
                  <c:v>0.19412956441179999</c:v>
                </c:pt>
                <c:pt idx="76">
                  <c:v>0.19077824718704545</c:v>
                </c:pt>
                <c:pt idx="77">
                  <c:v>0.18749663658101151</c:v>
                </c:pt>
                <c:pt idx="78">
                  <c:v>0.18428286886621761</c:v>
                </c:pt>
                <c:pt idx="79">
                  <c:v>0.18113515078306289</c:v>
                </c:pt>
                <c:pt idx="80">
                  <c:v>0.17805175603953888</c:v>
                </c:pt>
                <c:pt idx="81">
                  <c:v>0.17503102202569407</c:v>
                </c:pt>
                <c:pt idx="82">
                  <c:v>0.17207134672722804</c:v>
                </c:pt>
                <c:pt idx="83">
                  <c:v>0.169171185823904</c:v>
                </c:pt>
                <c:pt idx="84">
                  <c:v>0.16632904995965742</c:v>
                </c:pt>
                <c:pt idx="85">
                  <c:v>0.1635435021723497</c:v>
                </c:pt>
                <c:pt idx="86">
                  <c:v>0.16081315547209216</c:v>
                </c:pt>
                <c:pt idx="87">
                  <c:v>0.15813667055795225</c:v>
                </c:pt>
              </c:numCache>
            </c:numRef>
          </c:val>
          <c:smooth val="0"/>
        </c:ser>
        <c:ser>
          <c:idx val="1"/>
          <c:order val="1"/>
          <c:tx>
            <c:v>Scenario 2</c:v>
          </c:tx>
          <c:spPr>
            <a:ln w="28575" cap="rnd">
              <a:solidFill>
                <a:schemeClr val="accent2"/>
              </a:solidFill>
              <a:round/>
            </a:ln>
            <a:effectLst/>
          </c:spPr>
          <c:marker>
            <c:symbol val="none"/>
          </c:marker>
          <c:val>
            <c:numRef>
              <c:f>Graph!$B$6:$CK$6</c:f>
              <c:numCache>
                <c:formatCode>General</c:formatCode>
                <c:ptCount val="88"/>
                <c:pt idx="0">
                  <c:v>1.8902412342830117</c:v>
                </c:pt>
                <c:pt idx="1">
                  <c:v>1.5956621295009294</c:v>
                </c:pt>
                <c:pt idx="2">
                  <c:v>1.4260180907891944</c:v>
                </c:pt>
                <c:pt idx="3">
                  <c:v>1.3075229042559904</c:v>
                </c:pt>
                <c:pt idx="4">
                  <c:v>1.2170527713581056</c:v>
                </c:pt>
                <c:pt idx="5">
                  <c:v>1.1443077357945044</c:v>
                </c:pt>
                <c:pt idx="6">
                  <c:v>1.0837934873954047</c:v>
                </c:pt>
                <c:pt idx="7">
                  <c:v>1.0322304128052353</c:v>
                </c:pt>
                <c:pt idx="8">
                  <c:v>0.9875030943447809</c:v>
                </c:pt>
                <c:pt idx="9">
                  <c:v>0.94816713984874734</c:v>
                </c:pt>
                <c:pt idx="10">
                  <c:v>0.91319232334609035</c:v>
                </c:pt>
                <c:pt idx="11">
                  <c:v>0.88181796425131243</c:v>
                </c:pt>
                <c:pt idx="12">
                  <c:v>0.85346639350882114</c:v>
                </c:pt>
                <c:pt idx="13">
                  <c:v>0.82768857999420486</c:v>
                </c:pt>
                <c:pt idx="14">
                  <c:v>0.8041285614664978</c:v>
                </c:pt>
                <c:pt idx="15">
                  <c:v>0.78249937839674522</c:v>
                </c:pt>
                <c:pt idx="16">
                  <c:v>0.76256631660836127</c:v>
                </c:pt>
                <c:pt idx="17">
                  <c:v>0.74413494697839677</c:v>
                </c:pt>
                <c:pt idx="18">
                  <c:v>0.72704240317757252</c:v>
                </c:pt>
                <c:pt idx="19">
                  <c:v>0.71115089929616748</c:v>
                </c:pt>
                <c:pt idx="20">
                  <c:v>0.69634283069932312</c:v>
                </c:pt>
                <c:pt idx="21">
                  <c:v>0.68251701562463851</c:v>
                </c:pt>
                <c:pt idx="22">
                  <c:v>0.66958577291537213</c:v>
                </c:pt>
                <c:pt idx="23">
                  <c:v>0.65747262214683944</c:v>
                </c:pt>
                <c:pt idx="24">
                  <c:v>0.64611045355290042</c:v>
                </c:pt>
                <c:pt idx="25">
                  <c:v>0.63544005709806561</c:v>
                </c:pt>
                <c:pt idx="26">
                  <c:v>0.62540892930249914</c:v>
                </c:pt>
                <c:pt idx="27">
                  <c:v>0.61597029716647433</c:v>
                </c:pt>
                <c:pt idx="28">
                  <c:v>0.60708231345220509</c:v>
                </c:pt>
                <c:pt idx="29">
                  <c:v>0.59870738844456484</c:v>
                </c:pt>
                <c:pt idx="30">
                  <c:v>0.59081163132360959</c:v>
                </c:pt>
                <c:pt idx="31">
                  <c:v>0.58336438025682524</c:v>
                </c:pt>
                <c:pt idx="32">
                  <c:v>0.57633780482207519</c:v>
                </c:pt>
                <c:pt idx="33">
                  <c:v>0.56970656779905438</c:v>
                </c:pt>
                <c:pt idx="34">
                  <c:v>0.56344753599873187</c:v>
                </c:pt>
                <c:pt idx="35">
                  <c:v>0.55753953183847227</c:v>
                </c:pt>
                <c:pt idx="36">
                  <c:v>0.55196311896169259</c:v>
                </c:pt>
                <c:pt idx="37">
                  <c:v>0.54670041645248002</c:v>
                </c:pt>
                <c:pt idx="38">
                  <c:v>0.54173493718689791</c:v>
                </c:pt>
                <c:pt idx="39">
                  <c:v>0.53705144665315596</c:v>
                </c:pt>
                <c:pt idx="40">
                  <c:v>0.53263583920705826</c:v>
                </c:pt>
                <c:pt idx="41">
                  <c:v>0.52847502924104395</c:v>
                </c:pt>
                <c:pt idx="42">
                  <c:v>0.52455685516062955</c:v>
                </c:pt>
                <c:pt idx="43">
                  <c:v>0.52086999440113324</c:v>
                </c:pt>
                <c:pt idx="44">
                  <c:v>0.51740388799563886</c:v>
                </c:pt>
                <c:pt idx="45">
                  <c:v>0.51414867343430648</c:v>
                </c:pt>
                <c:pt idx="46">
                  <c:v>0.51109512474486729</c:v>
                </c:pt>
                <c:pt idx="47">
                  <c:v>0.50823459888190214</c:v>
                </c:pt>
                <c:pt idx="48">
                  <c:v>0.50555898764424112</c:v>
                </c:pt>
                <c:pt idx="49">
                  <c:v>0.50306067445021807</c:v>
                </c:pt>
                <c:pt idx="50">
                  <c:v>0.50073249539348486</c:v>
                </c:pt>
                <c:pt idx="51">
                  <c:v>0.49856770408055084</c:v>
                </c:pt>
                <c:pt idx="52">
                  <c:v>0.49655993981776886</c:v>
                </c:pt>
                <c:pt idx="53">
                  <c:v>0.49470319877201963</c:v>
                </c:pt>
                <c:pt idx="54">
                  <c:v>0.4929918077776812</c:v>
                </c:pt>
                <c:pt idx="55">
                  <c:v>0.49142040050371377</c:v>
                </c:pt>
                <c:pt idx="56">
                  <c:v>0.4899838957301943</c:v>
                </c:pt>
                <c:pt idx="57">
                  <c:v>0.48867747751413387</c:v>
                </c:pt>
                <c:pt idx="58">
                  <c:v>0.48749657705078481</c:v>
                </c:pt>
                <c:pt idx="59">
                  <c:v>0.48643685605940828</c:v>
                </c:pt>
                <c:pt idx="60">
                  <c:v>0.48549419154232049</c:v>
                </c:pt>
                <c:pt idx="61">
                  <c:v>0.48466466178319495</c:v>
                </c:pt>
                <c:pt idx="62">
                  <c:v>0.48394453346565114</c:v>
                </c:pt>
                <c:pt idx="63">
                  <c:v>0.48333024980623174</c:v>
                </c:pt>
                <c:pt idx="64">
                  <c:v>0.48281841960743521</c:v>
                </c:pt>
                <c:pt idx="65">
                  <c:v>0.48240580714646319</c:v>
                </c:pt>
                <c:pt idx="66">
                  <c:v>0.48208932282431133</c:v>
                </c:pt>
                <c:pt idx="67">
                  <c:v>0.48186601450758204</c:v>
                </c:pt>
                <c:pt idx="68">
                  <c:v>0.48173305950234302</c:v>
                </c:pt>
                <c:pt idx="69">
                  <c:v>0.48168775710546796</c:v>
                </c:pt>
                <c:pt idx="70">
                  <c:v>0.48172752168428179</c:v>
                </c:pt>
                <c:pt idx="71">
                  <c:v>0.48184987624020276</c:v>
                </c:pt>
                <c:pt idx="72">
                  <c:v>0.48205244641629863</c:v>
                </c:pt>
                <c:pt idx="73">
                  <c:v>0.48233295491252415</c:v>
                </c:pt>
                <c:pt idx="74">
                  <c:v>0.48268921627580036</c:v>
                </c:pt>
                <c:pt idx="75">
                  <c:v>0.48311913203515217</c:v>
                </c:pt>
                <c:pt idx="76">
                  <c:v>0.48362068615481341</c:v>
                </c:pt>
                <c:pt idx="77">
                  <c:v>0.48419194078071542</c:v>
                </c:pt>
                <c:pt idx="78">
                  <c:v>0.48483103225790186</c:v>
                </c:pt>
                <c:pt idx="79">
                  <c:v>0.48553616739843819</c:v>
                </c:pt>
                <c:pt idx="80">
                  <c:v>0.48630561998114019</c:v>
                </c:pt>
                <c:pt idx="81">
                  <c:v>0.48713772746603928</c:v>
                </c:pt>
                <c:pt idx="82">
                  <c:v>0.48803088790799665</c:v>
                </c:pt>
                <c:pt idx="83">
                  <c:v>0.48898355705511648</c:v>
                </c:pt>
                <c:pt idx="84">
                  <c:v>0.48999424561887145</c:v>
                </c:pt>
                <c:pt idx="85">
                  <c:v>0.49106151670385773</c:v>
                </c:pt>
                <c:pt idx="86">
                  <c:v>0.49218398338613834</c:v>
                </c:pt>
                <c:pt idx="87">
                  <c:v>0.49336030642995232</c:v>
                </c:pt>
              </c:numCache>
            </c:numRef>
          </c:val>
          <c:smooth val="0"/>
        </c:ser>
        <c:ser>
          <c:idx val="2"/>
          <c:order val="2"/>
          <c:tx>
            <c:v>Scenario 3</c:v>
          </c:tx>
          <c:spPr>
            <a:ln w="28575" cap="rnd">
              <a:solidFill>
                <a:schemeClr val="accent3"/>
              </a:solidFill>
              <a:round/>
            </a:ln>
            <a:effectLst/>
          </c:spPr>
          <c:marker>
            <c:symbol val="none"/>
          </c:marker>
          <c:val>
            <c:numRef>
              <c:f>Graph!$B$7:$CK$7</c:f>
              <c:numCache>
                <c:formatCode>General</c:formatCode>
                <c:ptCount val="88"/>
                <c:pt idx="0">
                  <c:v>1.8902412342830117</c:v>
                </c:pt>
                <c:pt idx="1">
                  <c:v>1.5985366957732918</c:v>
                </c:pt>
                <c:pt idx="2">
                  <c:v>1.4317671914383256</c:v>
                </c:pt>
                <c:pt idx="3">
                  <c:v>1.3161465081889088</c:v>
                </c:pt>
                <c:pt idx="4">
                  <c:v>1.2285508482660539</c:v>
                </c:pt>
                <c:pt idx="5">
                  <c:v>1.1586802561349616</c:v>
                </c:pt>
                <c:pt idx="6">
                  <c:v>1.1010404223744998</c:v>
                </c:pt>
                <c:pt idx="7">
                  <c:v>1.0523517343605417</c:v>
                </c:pt>
                <c:pt idx="8">
                  <c:v>1.0104987751284926</c:v>
                </c:pt>
                <c:pt idx="9">
                  <c:v>0.97403715321122264</c:v>
                </c:pt>
                <c:pt idx="10">
                  <c:v>0.94193664331976146</c:v>
                </c:pt>
                <c:pt idx="11">
                  <c:v>0.9134365655349459</c:v>
                </c:pt>
                <c:pt idx="12">
                  <c:v>0.88795925145212651</c:v>
                </c:pt>
                <c:pt idx="13">
                  <c:v>0.86505567058278399</c:v>
                </c:pt>
                <c:pt idx="14">
                  <c:v>0.84436986130712299</c:v>
                </c:pt>
                <c:pt idx="15">
                  <c:v>0.82561486470296519</c:v>
                </c:pt>
                <c:pt idx="16">
                  <c:v>0.80855596718642353</c:v>
                </c:pt>
                <c:pt idx="17">
                  <c:v>0.79299874021347905</c:v>
                </c:pt>
                <c:pt idx="18">
                  <c:v>0.77878031802032377</c:v>
                </c:pt>
                <c:pt idx="19">
                  <c:v>0.7657629152495421</c:v>
                </c:pt>
                <c:pt idx="20">
                  <c:v>0.75382892780570609</c:v>
                </c:pt>
                <c:pt idx="21">
                  <c:v>0.74287717445325963</c:v>
                </c:pt>
                <c:pt idx="22">
                  <c:v>0.73281997454999537</c:v>
                </c:pt>
                <c:pt idx="23">
                  <c:v>0.7235808481737247</c:v>
                </c:pt>
                <c:pt idx="24">
                  <c:v>0.71509268604903475</c:v>
                </c:pt>
                <c:pt idx="25">
                  <c:v>0.70729627861965838</c:v>
                </c:pt>
                <c:pt idx="26">
                  <c:v>0.70013912287372038</c:v>
                </c:pt>
                <c:pt idx="27">
                  <c:v>0.69357444626845988</c:v>
                </c:pt>
                <c:pt idx="28">
                  <c:v>0.68756040201229296</c:v>
                </c:pt>
                <c:pt idx="29">
                  <c:v>0.68205940082577865</c:v>
                </c:pt>
                <c:pt idx="30">
                  <c:v>0.67703755231437002</c:v>
                </c:pt>
                <c:pt idx="31">
                  <c:v>0.67246419506089705</c:v>
                </c:pt>
                <c:pt idx="32">
                  <c:v>0.66831149904873255</c:v>
                </c:pt>
                <c:pt idx="33">
                  <c:v>0.66455412745346665</c:v>
                </c:pt>
                <c:pt idx="34">
                  <c:v>0.66116894747257127</c:v>
                </c:pt>
                <c:pt idx="35">
                  <c:v>0.65813478190071795</c:v>
                </c:pt>
                <c:pt idx="36">
                  <c:v>0.65543219474965075</c:v>
                </c:pt>
                <c:pt idx="37">
                  <c:v>0.65304330546300138</c:v>
                </c:pt>
                <c:pt idx="38">
                  <c:v>0.65095162726778866</c:v>
                </c:pt>
                <c:pt idx="39">
                  <c:v>0.64914192599478493</c:v>
                </c:pt>
                <c:pt idx="40">
                  <c:v>0.64760009633415538</c:v>
                </c:pt>
                <c:pt idx="41">
                  <c:v>0.64631305300467323</c:v>
                </c:pt>
                <c:pt idx="42">
                  <c:v>0.64526863473034179</c:v>
                </c:pt>
                <c:pt idx="43">
                  <c:v>0.64445551925731315</c:v>
                </c:pt>
                <c:pt idx="44">
                  <c:v>0.64386314792200305</c:v>
                </c:pt>
                <c:pt idx="45">
                  <c:v>0.64348165851057582</c:v>
                </c:pt>
                <c:pt idx="46">
                  <c:v>0.64330182533961056</c:v>
                </c:pt>
                <c:pt idx="47">
                  <c:v>0.64331500564553745</c:v>
                </c:pt>
                <c:pt idx="48">
                  <c:v>0.64351309150218505</c:v>
                </c:pt>
                <c:pt idx="49">
                  <c:v>0.64388846659621224</c:v>
                </c:pt>
                <c:pt idx="50">
                  <c:v>0.64443396728305613</c:v>
                </c:pt>
                <c:pt idx="51">
                  <c:v>0.64514284742460792</c:v>
                </c:pt>
                <c:pt idx="52">
                  <c:v>0.64600874657637153</c:v>
                </c:pt>
                <c:pt idx="53">
                  <c:v>0.64702566114827686</c:v>
                </c:pt>
                <c:pt idx="54">
                  <c:v>0.64818791821177479</c:v>
                </c:pt>
                <c:pt idx="55">
                  <c:v>0.64949015166708157</c:v>
                </c:pt>
                <c:pt idx="56">
                  <c:v>0.65092728051981918</c:v>
                </c:pt>
                <c:pt idx="57">
                  <c:v>0.65249448904698704</c:v>
                </c:pt>
                <c:pt idx="58">
                  <c:v>0.65418720865837865</c:v>
                </c:pt>
                <c:pt idx="59">
                  <c:v>0.65600110128247358</c:v>
                </c:pt>
                <c:pt idx="60">
                  <c:v>0.6579320441256199</c:v>
                </c:pt>
                <c:pt idx="61">
                  <c:v>0.6599761156704369</c:v>
                </c:pt>
                <c:pt idx="62">
                  <c:v>0.66212958279452161</c:v>
                </c:pt>
                <c:pt idx="63">
                  <c:v>0.6643888889035573</c:v>
                </c:pt>
                <c:pt idx="64">
                  <c:v>0.66675064298443776</c:v>
                </c:pt>
                <c:pt idx="65">
                  <c:v>0.66921160949412428</c:v>
                </c:pt>
                <c:pt idx="66">
                  <c:v>0.67176869900885561</c:v>
                </c:pt>
                <c:pt idx="67">
                  <c:v>0.6744189595660558</c:v>
                </c:pt>
                <c:pt idx="68">
                  <c:v>0.67715956863828752</c:v>
                </c:pt>
                <c:pt idx="69">
                  <c:v>0.67998782568470229</c:v>
                </c:pt>
                <c:pt idx="70">
                  <c:v>0.68290114523078516</c:v>
                </c:pt>
                <c:pt idx="71">
                  <c:v>0.68589705043207716</c:v>
                </c:pt>
                <c:pt idx="72">
                  <c:v>0.6889731670818332</c:v>
                </c:pt>
                <c:pt idx="73">
                  <c:v>0.69212721802635946</c:v>
                </c:pt>
                <c:pt idx="74">
                  <c:v>0.69535701795516025</c:v>
                </c:pt>
                <c:pt idx="75">
                  <c:v>0.69866046853617869</c:v>
                </c:pt>
                <c:pt idx="76">
                  <c:v>0.70203555386898753</c:v>
                </c:pt>
                <c:pt idx="77">
                  <c:v>0.70548033623134276</c:v>
                </c:pt>
                <c:pt idx="78">
                  <c:v>0.7089929520967021</c:v>
                </c:pt>
                <c:pt idx="79">
                  <c:v>0.71257160840220457</c:v>
                </c:pt>
                <c:pt idx="80">
                  <c:v>0.71621457904846231</c:v>
                </c:pt>
                <c:pt idx="81">
                  <c:v>0.71992020161412973</c:v>
                </c:pt>
                <c:pt idx="82">
                  <c:v>0.72368687426957512</c:v>
                </c:pt>
                <c:pt idx="83">
                  <c:v>0.72751305287535362</c:v>
                </c:pt>
                <c:pt idx="84">
                  <c:v>0.73139724825243457</c:v>
                </c:pt>
                <c:pt idx="85">
                  <c:v>0.73533802361201173</c:v>
                </c:pt>
                <c:pt idx="86">
                  <c:v>0.7393339921338985</c:v>
                </c:pt>
                <c:pt idx="87">
                  <c:v>0.74338381468332848</c:v>
                </c:pt>
              </c:numCache>
            </c:numRef>
          </c:val>
          <c:smooth val="0"/>
        </c:ser>
        <c:dLbls>
          <c:showLegendKey val="0"/>
          <c:showVal val="0"/>
          <c:showCatName val="0"/>
          <c:showSerName val="0"/>
          <c:showPercent val="0"/>
          <c:showBubbleSize val="0"/>
        </c:dLbls>
        <c:smooth val="0"/>
        <c:axId val="294697424"/>
        <c:axId val="294698544"/>
      </c:lineChart>
      <c:catAx>
        <c:axId val="294697424"/>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4698544"/>
        <c:crosses val="autoZero"/>
        <c:auto val="1"/>
        <c:lblAlgn val="ctr"/>
        <c:lblOffset val="100"/>
        <c:noMultiLvlLbl val="0"/>
      </c:catAx>
      <c:valAx>
        <c:axId val="294698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46974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53BE12-430E-4A0F-BFB7-662FE187934D}" type="datetimeFigureOut">
              <a:rPr lang="en-US" smtClean="0"/>
              <a:t>8/3/2017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AEE89A-498F-4730-9E87-933D606B4202}" type="slidenum">
              <a:rPr lang="en-US" smtClean="0"/>
              <a:t>‹#›</a:t>
            </a:fld>
            <a:endParaRPr lang="en-US"/>
          </a:p>
        </p:txBody>
      </p:sp>
    </p:spTree>
    <p:extLst>
      <p:ext uri="{BB962C8B-B14F-4D97-AF65-F5344CB8AC3E}">
        <p14:creationId xmlns:p14="http://schemas.microsoft.com/office/powerpoint/2010/main" val="3290559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Wingdings" panose="05000000000000000000" pitchFamily="2" charset="2"/>
              <a:buChar char="Ø"/>
            </a:pPr>
            <a:r>
              <a:rPr lang="en-US" dirty="0" smtClean="0">
                <a:latin typeface="Andalus" panose="02020603050405020304" pitchFamily="18" charset="-78"/>
                <a:cs typeface="Andalus" panose="02020603050405020304" pitchFamily="18" charset="-78"/>
              </a:rPr>
              <a:t>Annual worldwide urban waste is estimated to more than triple, from 0.68 to 2.2 billion tones per year.</a:t>
            </a:r>
          </a:p>
          <a:p>
            <a:pPr marL="342900" indent="-342900" algn="l">
              <a:buFont typeface="Wingdings" panose="05000000000000000000" pitchFamily="2" charset="2"/>
              <a:buChar char="Ø"/>
            </a:pPr>
            <a:endParaRPr lang="en-US" dirty="0" smtClean="0">
              <a:latin typeface="Andalus" panose="02020603050405020304" pitchFamily="18" charset="-78"/>
              <a:cs typeface="Andalus" panose="02020603050405020304" pitchFamily="18" charset="-78"/>
            </a:endParaRPr>
          </a:p>
          <a:p>
            <a:pPr marL="342900" indent="-342900" algn="l">
              <a:buFont typeface="Wingdings" panose="05000000000000000000" pitchFamily="2" charset="2"/>
              <a:buChar char="Ø"/>
            </a:pPr>
            <a:r>
              <a:rPr lang="en-US" dirty="0" smtClean="0">
                <a:latin typeface="Andalus" panose="02020603050405020304" pitchFamily="18" charset="-78"/>
                <a:cs typeface="Andalus" panose="02020603050405020304" pitchFamily="18" charset="-78"/>
              </a:rPr>
              <a:t>129 million hectares of forest - an area almost equivalent in size to South Africa - have been lost since 1990</a:t>
            </a:r>
          </a:p>
          <a:p>
            <a:pPr algn="l"/>
            <a:r>
              <a:rPr lang="en-US" dirty="0" smtClean="0">
                <a:latin typeface="Andalus" panose="02020603050405020304" pitchFamily="18" charset="-78"/>
                <a:cs typeface="Andalus" panose="02020603050405020304" pitchFamily="18" charset="-78"/>
              </a:rPr>
              <a:t> </a:t>
            </a:r>
          </a:p>
          <a:p>
            <a:pPr marL="342900" indent="-342900" algn="l">
              <a:buFont typeface="Wingdings" panose="05000000000000000000" pitchFamily="2" charset="2"/>
              <a:buChar char="Ø"/>
            </a:pPr>
            <a:r>
              <a:rPr lang="en-US" dirty="0" smtClean="0">
                <a:latin typeface="Andalus" panose="02020603050405020304" pitchFamily="18" charset="-78"/>
                <a:cs typeface="Andalus" panose="02020603050405020304" pitchFamily="18" charset="-78"/>
              </a:rPr>
              <a:t>Every year more than five million people die due to complications brought on by air pollution.</a:t>
            </a:r>
          </a:p>
          <a:p>
            <a:pPr marL="342900" indent="-342900" algn="l">
              <a:buFont typeface="Wingdings" panose="05000000000000000000" pitchFamily="2" charset="2"/>
              <a:buChar char="Ø"/>
            </a:pPr>
            <a:endParaRPr lang="en-US" dirty="0" smtClean="0">
              <a:latin typeface="Andalus" panose="02020603050405020304" pitchFamily="18" charset="-78"/>
              <a:cs typeface="Andalus" panose="02020603050405020304" pitchFamily="18" charset="-78"/>
            </a:endParaRPr>
          </a:p>
          <a:p>
            <a:pPr marL="342900" indent="-342900" algn="l">
              <a:buFont typeface="Wingdings" panose="05000000000000000000" pitchFamily="2" charset="2"/>
              <a:buChar char="Ø"/>
            </a:pPr>
            <a:r>
              <a:rPr lang="en-US" dirty="0" smtClean="0">
                <a:latin typeface="Andalus" panose="02020603050405020304" pitchFamily="18" charset="-78"/>
                <a:cs typeface="Andalus" panose="02020603050405020304" pitchFamily="18" charset="-78"/>
              </a:rPr>
              <a:t>Anticipating environmental change and its impacts on the ecosystem is a major challenge for scientists</a:t>
            </a:r>
          </a:p>
          <a:p>
            <a:endParaRPr lang="en-US" dirty="0"/>
          </a:p>
        </p:txBody>
      </p:sp>
      <p:sp>
        <p:nvSpPr>
          <p:cNvPr id="4" name="Slide Number Placeholder 3"/>
          <p:cNvSpPr>
            <a:spLocks noGrp="1"/>
          </p:cNvSpPr>
          <p:nvPr>
            <p:ph type="sldNum" sz="quarter" idx="10"/>
          </p:nvPr>
        </p:nvSpPr>
        <p:spPr/>
        <p:txBody>
          <a:bodyPr/>
          <a:lstStyle/>
          <a:p>
            <a:fld id="{CEAEE89A-498F-4730-9E87-933D606B4202}" type="slidenum">
              <a:rPr lang="en-US" smtClean="0"/>
              <a:t>2</a:t>
            </a:fld>
            <a:endParaRPr lang="en-US"/>
          </a:p>
        </p:txBody>
      </p:sp>
    </p:spTree>
    <p:extLst>
      <p:ext uri="{BB962C8B-B14F-4D97-AF65-F5344CB8AC3E}">
        <p14:creationId xmlns:p14="http://schemas.microsoft.com/office/powerpoint/2010/main" val="3640817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ndalus" panose="02020603050405020304" pitchFamily="18" charset="-78"/>
                <a:cs typeface="Andalus" panose="02020603050405020304" pitchFamily="18" charset="-78"/>
              </a:rPr>
              <a:t>Winkler (2011) &amp; </a:t>
            </a:r>
            <a:r>
              <a:rPr lang="en-US" sz="2400" dirty="0" err="1" smtClean="0">
                <a:latin typeface="Andalus" panose="02020603050405020304" pitchFamily="18" charset="-78"/>
                <a:cs typeface="Andalus" panose="02020603050405020304" pitchFamily="18" charset="-78"/>
              </a:rPr>
              <a:t>Dornfield</a:t>
            </a:r>
            <a:r>
              <a:rPr lang="en-US" sz="2400" dirty="0" smtClean="0">
                <a:latin typeface="Andalus" panose="02020603050405020304" pitchFamily="18" charset="-78"/>
                <a:cs typeface="Andalus" panose="02020603050405020304" pitchFamily="18" charset="-78"/>
              </a:rPr>
              <a:t> (2012): the improvement in innovative production systems that reuse emissions and wastes</a:t>
            </a:r>
          </a:p>
          <a:p>
            <a:endParaRPr lang="en-US" dirty="0"/>
          </a:p>
        </p:txBody>
      </p:sp>
      <p:sp>
        <p:nvSpPr>
          <p:cNvPr id="4" name="Slide Number Placeholder 3"/>
          <p:cNvSpPr>
            <a:spLocks noGrp="1"/>
          </p:cNvSpPr>
          <p:nvPr>
            <p:ph type="sldNum" sz="quarter" idx="10"/>
          </p:nvPr>
        </p:nvSpPr>
        <p:spPr/>
        <p:txBody>
          <a:bodyPr/>
          <a:lstStyle/>
          <a:p>
            <a:fld id="{CEAEE89A-498F-4730-9E87-933D606B4202}" type="slidenum">
              <a:rPr lang="en-US" smtClean="0"/>
              <a:t>9</a:t>
            </a:fld>
            <a:endParaRPr lang="en-US"/>
          </a:p>
        </p:txBody>
      </p:sp>
    </p:spTree>
    <p:extLst>
      <p:ext uri="{BB962C8B-B14F-4D97-AF65-F5344CB8AC3E}">
        <p14:creationId xmlns:p14="http://schemas.microsoft.com/office/powerpoint/2010/main" val="3430552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ndalus" panose="02020603050405020304" pitchFamily="18" charset="-78"/>
                <a:cs typeface="Andalus" panose="02020603050405020304" pitchFamily="18" charset="-78"/>
              </a:rPr>
              <a:t>Winkler (2011) &amp; </a:t>
            </a:r>
            <a:r>
              <a:rPr lang="en-US" sz="2400" dirty="0" err="1" smtClean="0">
                <a:latin typeface="Andalus" panose="02020603050405020304" pitchFamily="18" charset="-78"/>
                <a:cs typeface="Andalus" panose="02020603050405020304" pitchFamily="18" charset="-78"/>
              </a:rPr>
              <a:t>Dornfield</a:t>
            </a:r>
            <a:r>
              <a:rPr lang="en-US" sz="2400" dirty="0" smtClean="0">
                <a:latin typeface="Andalus" panose="02020603050405020304" pitchFamily="18" charset="-78"/>
                <a:cs typeface="Andalus" panose="02020603050405020304" pitchFamily="18" charset="-78"/>
              </a:rPr>
              <a:t> (2012): the improvement in innovative production systems that reuse emissions and wastes</a:t>
            </a:r>
          </a:p>
          <a:p>
            <a:endParaRPr lang="en-US" dirty="0"/>
          </a:p>
        </p:txBody>
      </p:sp>
      <p:sp>
        <p:nvSpPr>
          <p:cNvPr id="4" name="Slide Number Placeholder 3"/>
          <p:cNvSpPr>
            <a:spLocks noGrp="1"/>
          </p:cNvSpPr>
          <p:nvPr>
            <p:ph type="sldNum" sz="quarter" idx="10"/>
          </p:nvPr>
        </p:nvSpPr>
        <p:spPr/>
        <p:txBody>
          <a:bodyPr/>
          <a:lstStyle/>
          <a:p>
            <a:fld id="{CEAEE89A-498F-4730-9E87-933D606B4202}" type="slidenum">
              <a:rPr lang="en-US" smtClean="0"/>
              <a:t>10</a:t>
            </a:fld>
            <a:endParaRPr lang="en-US"/>
          </a:p>
        </p:txBody>
      </p:sp>
    </p:spTree>
    <p:extLst>
      <p:ext uri="{BB962C8B-B14F-4D97-AF65-F5344CB8AC3E}">
        <p14:creationId xmlns:p14="http://schemas.microsoft.com/office/powerpoint/2010/main" val="2520529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"Living standards" refers to the index of social health and consists of sixteen indicators: affordable housing, alcohol-related traffic fatalities, child poverty, high school completion, infant mortality, teenage births, unemployment, wages, poverty among senior citizens, child abuse, health care coverage, inequality in family income, life expectancy, teenage drug use, violent crime, and youth suicide. Index of social health was used as a proxy for living standards.</a:t>
            </a:r>
          </a:p>
          <a:p>
            <a:endParaRPr lang="en-US" dirty="0" smtClean="0"/>
          </a:p>
          <a:p>
            <a:r>
              <a:rPr lang="en-US" sz="1200" kern="1200" dirty="0" smtClean="0">
                <a:solidFill>
                  <a:schemeClr val="tx1"/>
                </a:solidFill>
                <a:effectLst/>
                <a:latin typeface="+mn-lt"/>
                <a:ea typeface="+mn-ea"/>
                <a:cs typeface="+mn-cs"/>
              </a:rPr>
              <a:t>Voice and Accountability, Rule of Law, Government Effectiveness, Political stability and absence of violence, Regulatory Quality, and Control of Corruption</a:t>
            </a:r>
            <a:endParaRPr lang="en-US" dirty="0"/>
          </a:p>
        </p:txBody>
      </p:sp>
      <p:sp>
        <p:nvSpPr>
          <p:cNvPr id="4" name="Slide Number Placeholder 3"/>
          <p:cNvSpPr>
            <a:spLocks noGrp="1"/>
          </p:cNvSpPr>
          <p:nvPr>
            <p:ph type="sldNum" sz="quarter" idx="10"/>
          </p:nvPr>
        </p:nvSpPr>
        <p:spPr/>
        <p:txBody>
          <a:bodyPr/>
          <a:lstStyle/>
          <a:p>
            <a:fld id="{CEAEE89A-498F-4730-9E87-933D606B4202}" type="slidenum">
              <a:rPr lang="en-US" smtClean="0"/>
              <a:t>13</a:t>
            </a:fld>
            <a:endParaRPr lang="en-US"/>
          </a:p>
        </p:txBody>
      </p:sp>
    </p:spTree>
    <p:extLst>
      <p:ext uri="{BB962C8B-B14F-4D97-AF65-F5344CB8AC3E}">
        <p14:creationId xmlns:p14="http://schemas.microsoft.com/office/powerpoint/2010/main" val="4122649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45A222-EA40-4DDB-946A-5559DCEC80D9}"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9D73B-2387-4477-9EA8-F218854D9DD2}" type="slidenum">
              <a:rPr lang="en-US" smtClean="0"/>
              <a:t>‹#›</a:t>
            </a:fld>
            <a:endParaRPr lang="en-US"/>
          </a:p>
        </p:txBody>
      </p:sp>
    </p:spTree>
    <p:extLst>
      <p:ext uri="{BB962C8B-B14F-4D97-AF65-F5344CB8AC3E}">
        <p14:creationId xmlns:p14="http://schemas.microsoft.com/office/powerpoint/2010/main" val="68730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45A222-EA40-4DDB-946A-5559DCEC80D9}"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9D73B-2387-4477-9EA8-F218854D9DD2}" type="slidenum">
              <a:rPr lang="en-US" smtClean="0"/>
              <a:t>‹#›</a:t>
            </a:fld>
            <a:endParaRPr lang="en-US"/>
          </a:p>
        </p:txBody>
      </p:sp>
    </p:spTree>
    <p:extLst>
      <p:ext uri="{BB962C8B-B14F-4D97-AF65-F5344CB8AC3E}">
        <p14:creationId xmlns:p14="http://schemas.microsoft.com/office/powerpoint/2010/main" val="107440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45A222-EA40-4DDB-946A-5559DCEC80D9}"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9D73B-2387-4477-9EA8-F218854D9DD2}" type="slidenum">
              <a:rPr lang="en-US" smtClean="0"/>
              <a:t>‹#›</a:t>
            </a:fld>
            <a:endParaRPr lang="en-US"/>
          </a:p>
        </p:txBody>
      </p:sp>
    </p:spTree>
    <p:extLst>
      <p:ext uri="{BB962C8B-B14F-4D97-AF65-F5344CB8AC3E}">
        <p14:creationId xmlns:p14="http://schemas.microsoft.com/office/powerpoint/2010/main" val="1876350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45A222-EA40-4DDB-946A-5559DCEC80D9}"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9D73B-2387-4477-9EA8-F218854D9DD2}" type="slidenum">
              <a:rPr lang="en-US" smtClean="0"/>
              <a:t>‹#›</a:t>
            </a:fld>
            <a:endParaRPr lang="en-US"/>
          </a:p>
        </p:txBody>
      </p:sp>
    </p:spTree>
    <p:extLst>
      <p:ext uri="{BB962C8B-B14F-4D97-AF65-F5344CB8AC3E}">
        <p14:creationId xmlns:p14="http://schemas.microsoft.com/office/powerpoint/2010/main" val="329045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45A222-EA40-4DDB-946A-5559DCEC80D9}"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9D73B-2387-4477-9EA8-F218854D9DD2}" type="slidenum">
              <a:rPr lang="en-US" smtClean="0"/>
              <a:t>‹#›</a:t>
            </a:fld>
            <a:endParaRPr lang="en-US"/>
          </a:p>
        </p:txBody>
      </p:sp>
    </p:spTree>
    <p:extLst>
      <p:ext uri="{BB962C8B-B14F-4D97-AF65-F5344CB8AC3E}">
        <p14:creationId xmlns:p14="http://schemas.microsoft.com/office/powerpoint/2010/main" val="3322653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45A222-EA40-4DDB-946A-5559DCEC80D9}"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9D73B-2387-4477-9EA8-F218854D9DD2}" type="slidenum">
              <a:rPr lang="en-US" smtClean="0"/>
              <a:t>‹#›</a:t>
            </a:fld>
            <a:endParaRPr lang="en-US"/>
          </a:p>
        </p:txBody>
      </p:sp>
    </p:spTree>
    <p:extLst>
      <p:ext uri="{BB962C8B-B14F-4D97-AF65-F5344CB8AC3E}">
        <p14:creationId xmlns:p14="http://schemas.microsoft.com/office/powerpoint/2010/main" val="2763306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45A222-EA40-4DDB-946A-5559DCEC80D9}"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E9D73B-2387-4477-9EA8-F218854D9DD2}" type="slidenum">
              <a:rPr lang="en-US" smtClean="0"/>
              <a:t>‹#›</a:t>
            </a:fld>
            <a:endParaRPr lang="en-US"/>
          </a:p>
        </p:txBody>
      </p:sp>
    </p:spTree>
    <p:extLst>
      <p:ext uri="{BB962C8B-B14F-4D97-AF65-F5344CB8AC3E}">
        <p14:creationId xmlns:p14="http://schemas.microsoft.com/office/powerpoint/2010/main" val="280800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45A222-EA40-4DDB-946A-5559DCEC80D9}"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E9D73B-2387-4477-9EA8-F218854D9DD2}" type="slidenum">
              <a:rPr lang="en-US" smtClean="0"/>
              <a:t>‹#›</a:t>
            </a:fld>
            <a:endParaRPr lang="en-US"/>
          </a:p>
        </p:txBody>
      </p:sp>
    </p:spTree>
    <p:extLst>
      <p:ext uri="{BB962C8B-B14F-4D97-AF65-F5344CB8AC3E}">
        <p14:creationId xmlns:p14="http://schemas.microsoft.com/office/powerpoint/2010/main" val="614724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45A222-EA40-4DDB-946A-5559DCEC80D9}"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E9D73B-2387-4477-9EA8-F218854D9DD2}" type="slidenum">
              <a:rPr lang="en-US" smtClean="0"/>
              <a:t>‹#›</a:t>
            </a:fld>
            <a:endParaRPr lang="en-US"/>
          </a:p>
        </p:txBody>
      </p:sp>
    </p:spTree>
    <p:extLst>
      <p:ext uri="{BB962C8B-B14F-4D97-AF65-F5344CB8AC3E}">
        <p14:creationId xmlns:p14="http://schemas.microsoft.com/office/powerpoint/2010/main" val="3747611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45A222-EA40-4DDB-946A-5559DCEC80D9}"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9D73B-2387-4477-9EA8-F218854D9DD2}" type="slidenum">
              <a:rPr lang="en-US" smtClean="0"/>
              <a:t>‹#›</a:t>
            </a:fld>
            <a:endParaRPr lang="en-US"/>
          </a:p>
        </p:txBody>
      </p:sp>
    </p:spTree>
    <p:extLst>
      <p:ext uri="{BB962C8B-B14F-4D97-AF65-F5344CB8AC3E}">
        <p14:creationId xmlns:p14="http://schemas.microsoft.com/office/powerpoint/2010/main" val="2829082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45A222-EA40-4DDB-946A-5559DCEC80D9}"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9D73B-2387-4477-9EA8-F218854D9DD2}" type="slidenum">
              <a:rPr lang="en-US" smtClean="0"/>
              <a:t>‹#›</a:t>
            </a:fld>
            <a:endParaRPr lang="en-US"/>
          </a:p>
        </p:txBody>
      </p:sp>
    </p:spTree>
    <p:extLst>
      <p:ext uri="{BB962C8B-B14F-4D97-AF65-F5344CB8AC3E}">
        <p14:creationId xmlns:p14="http://schemas.microsoft.com/office/powerpoint/2010/main" val="3809571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5A222-EA40-4DDB-946A-5559DCEC80D9}" type="datetimeFigureOut">
              <a:rPr lang="en-US" smtClean="0"/>
              <a:t>8/3/2017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9D73B-2387-4477-9EA8-F218854D9DD2}" type="slidenum">
              <a:rPr lang="en-US" smtClean="0"/>
              <a:t>‹#›</a:t>
            </a:fld>
            <a:endParaRPr lang="en-US"/>
          </a:p>
        </p:txBody>
      </p:sp>
    </p:spTree>
    <p:extLst>
      <p:ext uri="{BB962C8B-B14F-4D97-AF65-F5344CB8AC3E}">
        <p14:creationId xmlns:p14="http://schemas.microsoft.com/office/powerpoint/2010/main" val="3001827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5.pn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12"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g"/><Relationship Id="rId11" Type="http://schemas.openxmlformats.org/officeDocument/2006/relationships/image" Target="../media/image1.jpg"/><Relationship Id="rId5" Type="http://schemas.openxmlformats.org/officeDocument/2006/relationships/image" Target="../media/image5.jpg"/><Relationship Id="rId10" Type="http://schemas.openxmlformats.org/officeDocument/2006/relationships/image" Target="../media/image10.jpg"/><Relationship Id="rId4" Type="http://schemas.openxmlformats.org/officeDocument/2006/relationships/image" Target="../media/image4.jpg"/><Relationship Id="rId9" Type="http://schemas.openxmlformats.org/officeDocument/2006/relationships/image" Target="../media/image9.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6.jpe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91096"/>
            <a:ext cx="9144000" cy="1172560"/>
          </a:xfrm>
        </p:spPr>
        <p:txBody>
          <a:bodyPr anchor="t" anchorCtr="0">
            <a:normAutofit/>
          </a:bodyPr>
          <a:lstStyle/>
          <a:p>
            <a:r>
              <a:rPr lang="en-US" sz="3200" b="1" dirty="0" smtClean="0"/>
              <a:t>Impacts </a:t>
            </a:r>
            <a:r>
              <a:rPr lang="en-US" sz="3200" b="1" dirty="0"/>
              <a:t>of the Renewable Energy and Recycling on the Sustainability of Economic Growth</a:t>
            </a:r>
          </a:p>
        </p:txBody>
      </p:sp>
      <p:sp>
        <p:nvSpPr>
          <p:cNvPr id="3" name="Subtitle 2"/>
          <p:cNvSpPr>
            <a:spLocks noGrp="1"/>
          </p:cNvSpPr>
          <p:nvPr>
            <p:ph type="subTitle" idx="1"/>
          </p:nvPr>
        </p:nvSpPr>
        <p:spPr>
          <a:xfrm>
            <a:off x="1524000" y="3118032"/>
            <a:ext cx="9144000" cy="1641231"/>
          </a:xfrm>
        </p:spPr>
        <p:txBody>
          <a:bodyPr>
            <a:normAutofit/>
          </a:bodyPr>
          <a:lstStyle/>
          <a:p>
            <a:r>
              <a:rPr lang="en-US" dirty="0" err="1" smtClean="0">
                <a:latin typeface="Andalus" pitchFamily="18" charset="-78"/>
                <a:cs typeface="Andalus" pitchFamily="18" charset="-78"/>
              </a:rPr>
              <a:t>Faraz</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Farhidi</a:t>
            </a:r>
            <a:endParaRPr lang="en-US" dirty="0" smtClean="0">
              <a:latin typeface="Andalus" pitchFamily="18" charset="-78"/>
              <a:cs typeface="Andalus" pitchFamily="18" charset="-78"/>
            </a:endParaRPr>
          </a:p>
          <a:p>
            <a:r>
              <a:rPr lang="en-US" dirty="0" smtClean="0">
                <a:latin typeface="Andalus" pitchFamily="18" charset="-78"/>
                <a:cs typeface="Andalus" pitchFamily="18" charset="-78"/>
              </a:rPr>
              <a:t>Georgia State University</a:t>
            </a:r>
          </a:p>
          <a:p>
            <a:r>
              <a:rPr lang="en-US" dirty="0" smtClean="0">
                <a:latin typeface="Andalus" pitchFamily="18" charset="-78"/>
                <a:cs typeface="Andalus" pitchFamily="18" charset="-78"/>
              </a:rPr>
              <a:t>September 2017</a:t>
            </a:r>
            <a:endParaRPr lang="en-US" dirty="0">
              <a:latin typeface="Andalus" pitchFamily="18" charset="-78"/>
              <a:cs typeface="Andalus" pitchFamily="18"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1224673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01900"/>
            <a:ext cx="9144000" cy="533842"/>
          </a:xfrm>
        </p:spPr>
        <p:txBody>
          <a:bodyPr anchor="t" anchorCtr="0">
            <a:normAutofit/>
          </a:bodyPr>
          <a:lstStyle/>
          <a:p>
            <a:pPr algn="l"/>
            <a:r>
              <a:rPr lang="en-US" sz="3200" b="1" dirty="0" smtClean="0"/>
              <a:t>Background:</a:t>
            </a:r>
            <a:endParaRPr lang="en-US" sz="3200" dirty="0"/>
          </a:p>
        </p:txBody>
      </p:sp>
      <p:sp>
        <p:nvSpPr>
          <p:cNvPr id="3" name="Subtitle 2"/>
          <p:cNvSpPr>
            <a:spLocks noGrp="1"/>
          </p:cNvSpPr>
          <p:nvPr>
            <p:ph type="subTitle" idx="1"/>
          </p:nvPr>
        </p:nvSpPr>
        <p:spPr>
          <a:xfrm>
            <a:off x="1524000" y="1091382"/>
            <a:ext cx="9144000" cy="5624050"/>
          </a:xfrm>
        </p:spPr>
        <p:txBody>
          <a:bodyPr>
            <a:normAutofit/>
          </a:bodyPr>
          <a:lstStyle/>
          <a:p>
            <a:pPr marL="742950" lvl="1" indent="-285750" algn="l">
              <a:buFont typeface="Wingdings" panose="05000000000000000000" pitchFamily="2" charset="2"/>
              <a:buChar char="Ø"/>
              <a:defRPr/>
            </a:pPr>
            <a:endParaRPr lang="en-US" sz="2400" dirty="0" smtClean="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r>
              <a:rPr lang="en-US" sz="2400" dirty="0" err="1" smtClean="0">
                <a:latin typeface="Andalus" panose="02020603050405020304" pitchFamily="18" charset="-78"/>
                <a:cs typeface="Andalus" panose="02020603050405020304" pitchFamily="18" charset="-78"/>
              </a:rPr>
              <a:t>Gowdy</a:t>
            </a:r>
            <a:r>
              <a:rPr lang="en-US" sz="2400" dirty="0" smtClean="0">
                <a:latin typeface="Andalus" panose="02020603050405020304" pitchFamily="18" charset="-78"/>
                <a:cs typeface="Andalus" panose="02020603050405020304" pitchFamily="18" charset="-78"/>
              </a:rPr>
              <a:t> and Erickson (2005): Show that the production of capital is biophysical process in which waste is simultaneously produced</a:t>
            </a:r>
          </a:p>
          <a:p>
            <a:pPr marL="742950" lvl="1" indent="-285750" algn="l">
              <a:buFont typeface="Wingdings" panose="05000000000000000000" pitchFamily="2" charset="2"/>
              <a:buChar char="Ø"/>
              <a:defRPr/>
            </a:pPr>
            <a:endParaRPr lang="en-US" sz="2400" dirty="0" smtClean="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r>
              <a:rPr lang="en-US" sz="2400" dirty="0" err="1" smtClean="0">
                <a:latin typeface="Andalus" panose="02020603050405020304" pitchFamily="18" charset="-78"/>
                <a:cs typeface="Andalus" panose="02020603050405020304" pitchFamily="18" charset="-78"/>
              </a:rPr>
              <a:t>Fratzscher</a:t>
            </a:r>
            <a:r>
              <a:rPr lang="en-US" sz="2400" dirty="0" smtClean="0">
                <a:latin typeface="Andalus" panose="02020603050405020304" pitchFamily="18" charset="-78"/>
                <a:cs typeface="Andalus" panose="02020603050405020304" pitchFamily="18" charset="-78"/>
              </a:rPr>
              <a:t> and Stephan (2003): Entropy will rise from the emission of the energy that is wasted thorough the economic activities</a:t>
            </a:r>
            <a:endParaRPr lang="en-US" sz="2400" dirty="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endParaRPr lang="en-US" sz="2400" dirty="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r>
              <a:rPr lang="en-US" sz="2400" dirty="0" smtClean="0">
                <a:latin typeface="Andalus" panose="02020603050405020304" pitchFamily="18" charset="-78"/>
                <a:cs typeface="Andalus" panose="02020603050405020304" pitchFamily="18" charset="-78"/>
              </a:rPr>
              <a:t>Payne et al. (2010): Confirm the bidirectional causality between renewable energy consumption and economic growth in both the short, and long-run in OECD countries</a:t>
            </a:r>
            <a:endParaRPr lang="en-US" sz="2400" dirty="0" smtClean="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endParaRPr lang="en-US" sz="2400" dirty="0" smtClean="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endParaRPr lang="en-US" sz="2400" dirty="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endParaRPr lang="en-US" sz="2400" dirty="0" smtClean="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endParaRPr lang="en-US" sz="2400" dirty="0" smtClean="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endParaRPr lang="en-US" sz="1800" dirty="0">
              <a:latin typeface="Andalus" panose="02020603050405020304" pitchFamily="18" charset="-78"/>
              <a:cs typeface="Andalus" panose="02020603050405020304" pitchFamily="18" charset="-78"/>
            </a:endParaRPr>
          </a:p>
          <a:p>
            <a:pPr marL="742950" lvl="1" indent="-285750" algn="l">
              <a:defRPr/>
            </a:pPr>
            <a:endParaRPr lang="en-US" sz="1800" dirty="0">
              <a:latin typeface="Andalus" panose="02020603050405020304" pitchFamily="18" charset="-78"/>
              <a:cs typeface="Andalus" panose="02020603050405020304" pitchFamily="18" charset="-78"/>
            </a:endParaRPr>
          </a:p>
          <a:p>
            <a:pPr algn="l"/>
            <a:endParaRPr lang="en-US" dirty="0">
              <a:latin typeface="Andalus" pitchFamily="18" charset="-78"/>
              <a:cs typeface="Andalus" pitchFamily="18" charset="-7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183162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1000"/>
                                        <p:tgtEl>
                                          <p:spTgt spid="5"/>
                                        </p:tgtEl>
                                      </p:cBhvr>
                                    </p:animEffect>
                                    <p:anim calcmode="lin" valueType="num">
                                      <p:cBhvr>
                                        <p:cTn id="39" dur="1000" fill="hold"/>
                                        <p:tgtEl>
                                          <p:spTgt spid="5"/>
                                        </p:tgtEl>
                                        <p:attrNameLst>
                                          <p:attrName>ppt_x</p:attrName>
                                        </p:attrNameLst>
                                      </p:cBhvr>
                                      <p:tavLst>
                                        <p:tav tm="0">
                                          <p:val>
                                            <p:strVal val="#ppt_x"/>
                                          </p:val>
                                        </p:tav>
                                        <p:tav tm="100000">
                                          <p:val>
                                            <p:strVal val="#ppt_x"/>
                                          </p:val>
                                        </p:tav>
                                      </p:tavLst>
                                    </p:anim>
                                    <p:anim calcmode="lin" valueType="num">
                                      <p:cBhvr>
                                        <p:cTn id="4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8200" y="2706132"/>
            <a:ext cx="2006600" cy="369332"/>
          </a:xfrm>
          <a:prstGeom prst="rect">
            <a:avLst/>
          </a:prstGeom>
          <a:noFill/>
        </p:spPr>
        <p:txBody>
          <a:bodyPr wrap="square" rtlCol="0">
            <a:spAutoFit/>
          </a:bodyPr>
          <a:lstStyle/>
          <a:p>
            <a:r>
              <a:rPr lang="en-US" dirty="0" smtClean="0"/>
              <a:t>Production/Income</a:t>
            </a:r>
            <a:endParaRPr lang="en-US" dirty="0"/>
          </a:p>
        </p:txBody>
      </p:sp>
      <p:sp>
        <p:nvSpPr>
          <p:cNvPr id="5" name="TextBox 4"/>
          <p:cNvSpPr txBox="1"/>
          <p:nvPr/>
        </p:nvSpPr>
        <p:spPr>
          <a:xfrm>
            <a:off x="2178050" y="2146300"/>
            <a:ext cx="1619250" cy="369332"/>
          </a:xfrm>
          <a:prstGeom prst="rect">
            <a:avLst/>
          </a:prstGeom>
          <a:noFill/>
        </p:spPr>
        <p:txBody>
          <a:bodyPr wrap="square" rtlCol="0">
            <a:spAutoFit/>
          </a:bodyPr>
          <a:lstStyle/>
          <a:p>
            <a:r>
              <a:rPr lang="en-US" dirty="0" smtClean="0"/>
              <a:t>Physical Capital</a:t>
            </a:r>
            <a:endParaRPr lang="en-US" dirty="0"/>
          </a:p>
        </p:txBody>
      </p:sp>
      <p:sp>
        <p:nvSpPr>
          <p:cNvPr id="6" name="TextBox 5"/>
          <p:cNvSpPr txBox="1"/>
          <p:nvPr/>
        </p:nvSpPr>
        <p:spPr>
          <a:xfrm>
            <a:off x="2349500" y="3226832"/>
            <a:ext cx="1619250" cy="369332"/>
          </a:xfrm>
          <a:prstGeom prst="rect">
            <a:avLst/>
          </a:prstGeom>
          <a:noFill/>
        </p:spPr>
        <p:txBody>
          <a:bodyPr wrap="square" rtlCol="0">
            <a:spAutoFit/>
          </a:bodyPr>
          <a:lstStyle/>
          <a:p>
            <a:r>
              <a:rPr lang="en-US" dirty="0"/>
              <a:t>Technology</a:t>
            </a:r>
          </a:p>
        </p:txBody>
      </p:sp>
      <p:sp>
        <p:nvSpPr>
          <p:cNvPr id="7" name="TextBox 6"/>
          <p:cNvSpPr txBox="1"/>
          <p:nvPr/>
        </p:nvSpPr>
        <p:spPr>
          <a:xfrm>
            <a:off x="2241550" y="2686566"/>
            <a:ext cx="1631950" cy="369332"/>
          </a:xfrm>
          <a:prstGeom prst="rect">
            <a:avLst/>
          </a:prstGeom>
          <a:noFill/>
        </p:spPr>
        <p:txBody>
          <a:bodyPr wrap="square" rtlCol="0">
            <a:spAutoFit/>
          </a:bodyPr>
          <a:lstStyle/>
          <a:p>
            <a:r>
              <a:rPr lang="en-US" dirty="0" smtClean="0"/>
              <a:t>Human Capital</a:t>
            </a:r>
            <a:endParaRPr lang="en-US" dirty="0"/>
          </a:p>
        </p:txBody>
      </p:sp>
      <p:cxnSp>
        <p:nvCxnSpPr>
          <p:cNvPr id="11" name="Straight Arrow Connector 10"/>
          <p:cNvCxnSpPr>
            <a:stCxn id="7" idx="3"/>
          </p:cNvCxnSpPr>
          <p:nvPr/>
        </p:nvCxnSpPr>
        <p:spPr>
          <a:xfrm>
            <a:off x="3873500" y="2871232"/>
            <a:ext cx="603250" cy="303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a:stCxn id="6" idx="3"/>
          </p:cNvCxnSpPr>
          <p:nvPr/>
        </p:nvCxnSpPr>
        <p:spPr>
          <a:xfrm flipV="1">
            <a:off x="3968750" y="3108242"/>
            <a:ext cx="603250" cy="3032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730250" y="4351120"/>
            <a:ext cx="1774825" cy="369332"/>
          </a:xfrm>
          <a:prstGeom prst="rect">
            <a:avLst/>
          </a:prstGeom>
          <a:noFill/>
        </p:spPr>
        <p:txBody>
          <a:bodyPr wrap="square" rtlCol="0">
            <a:spAutoFit/>
          </a:bodyPr>
          <a:lstStyle/>
          <a:p>
            <a:r>
              <a:rPr lang="en-US" dirty="0" smtClean="0"/>
              <a:t>Labor/consumer</a:t>
            </a:r>
            <a:endParaRPr lang="en-US" dirty="0"/>
          </a:p>
        </p:txBody>
      </p:sp>
      <p:cxnSp>
        <p:nvCxnSpPr>
          <p:cNvPr id="26" name="Straight Arrow Connector 25"/>
          <p:cNvCxnSpPr/>
          <p:nvPr/>
        </p:nvCxnSpPr>
        <p:spPr>
          <a:xfrm flipV="1">
            <a:off x="2178050" y="3596164"/>
            <a:ext cx="847725" cy="7549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21" idx="0"/>
          </p:cNvCxnSpPr>
          <p:nvPr/>
        </p:nvCxnSpPr>
        <p:spPr>
          <a:xfrm flipV="1">
            <a:off x="1617663" y="3075464"/>
            <a:ext cx="731837" cy="12756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3644900" y="1451748"/>
            <a:ext cx="717550" cy="369332"/>
          </a:xfrm>
          <a:prstGeom prst="rect">
            <a:avLst/>
          </a:prstGeom>
          <a:noFill/>
        </p:spPr>
        <p:txBody>
          <a:bodyPr wrap="square" rtlCol="0">
            <a:spAutoFit/>
          </a:bodyPr>
          <a:lstStyle/>
          <a:p>
            <a:r>
              <a:rPr lang="en-US" dirty="0" smtClean="0"/>
              <a:t>Land</a:t>
            </a:r>
            <a:endParaRPr lang="en-US" dirty="0"/>
          </a:p>
        </p:txBody>
      </p:sp>
      <p:cxnSp>
        <p:nvCxnSpPr>
          <p:cNvPr id="33" name="Straight Arrow Connector 32"/>
          <p:cNvCxnSpPr/>
          <p:nvPr/>
        </p:nvCxnSpPr>
        <p:spPr>
          <a:xfrm>
            <a:off x="4210050" y="1821080"/>
            <a:ext cx="914400" cy="9144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4927600" y="1451748"/>
            <a:ext cx="1924050" cy="369332"/>
          </a:xfrm>
          <a:prstGeom prst="rect">
            <a:avLst/>
          </a:prstGeom>
          <a:noFill/>
        </p:spPr>
        <p:txBody>
          <a:bodyPr wrap="square" rtlCol="0">
            <a:spAutoFit/>
          </a:bodyPr>
          <a:lstStyle/>
          <a:p>
            <a:r>
              <a:rPr lang="en-US" dirty="0" smtClean="0"/>
              <a:t>Natural Resources</a:t>
            </a:r>
            <a:endParaRPr lang="en-US" dirty="0"/>
          </a:p>
        </p:txBody>
      </p:sp>
      <p:sp>
        <p:nvSpPr>
          <p:cNvPr id="35" name="TextBox 34"/>
          <p:cNvSpPr txBox="1"/>
          <p:nvPr/>
        </p:nvSpPr>
        <p:spPr>
          <a:xfrm>
            <a:off x="4359275" y="4025900"/>
            <a:ext cx="1400175" cy="369332"/>
          </a:xfrm>
          <a:prstGeom prst="rect">
            <a:avLst/>
          </a:prstGeom>
          <a:noFill/>
        </p:spPr>
        <p:txBody>
          <a:bodyPr wrap="square" rtlCol="0">
            <a:spAutoFit/>
          </a:bodyPr>
          <a:lstStyle/>
          <a:p>
            <a:r>
              <a:rPr lang="en-US" dirty="0" smtClean="0"/>
              <a:t>Government</a:t>
            </a:r>
            <a:endParaRPr lang="en-US" dirty="0"/>
          </a:p>
        </p:txBody>
      </p:sp>
      <p:cxnSp>
        <p:nvCxnSpPr>
          <p:cNvPr id="37" name="Straight Arrow Connector 36"/>
          <p:cNvCxnSpPr>
            <a:endCxn id="35" idx="0"/>
          </p:cNvCxnSpPr>
          <p:nvPr/>
        </p:nvCxnSpPr>
        <p:spPr>
          <a:xfrm flipH="1">
            <a:off x="5059363" y="3108242"/>
            <a:ext cx="411134" cy="9176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p:cNvCxnSpPr>
            <a:stCxn id="35" idx="1"/>
            <a:endCxn id="21" idx="3"/>
          </p:cNvCxnSpPr>
          <p:nvPr/>
        </p:nvCxnSpPr>
        <p:spPr>
          <a:xfrm flipH="1">
            <a:off x="2505075" y="4210566"/>
            <a:ext cx="1854200" cy="325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p:cNvCxnSpPr>
            <a:stCxn id="34" idx="2"/>
            <a:endCxn id="4" idx="0"/>
          </p:cNvCxnSpPr>
          <p:nvPr/>
        </p:nvCxnSpPr>
        <p:spPr>
          <a:xfrm flipH="1">
            <a:off x="5651500" y="1821080"/>
            <a:ext cx="238125" cy="8850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p:cNvCxnSpPr>
            <a:stCxn id="5" idx="3"/>
          </p:cNvCxnSpPr>
          <p:nvPr/>
        </p:nvCxnSpPr>
        <p:spPr>
          <a:xfrm>
            <a:off x="3797300" y="2330966"/>
            <a:ext cx="850900" cy="37516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7536117" y="2468780"/>
            <a:ext cx="847587" cy="369332"/>
          </a:xfrm>
          <a:prstGeom prst="rect">
            <a:avLst/>
          </a:prstGeom>
          <a:noFill/>
        </p:spPr>
        <p:txBody>
          <a:bodyPr wrap="square" rtlCol="0">
            <a:spAutoFit/>
          </a:bodyPr>
          <a:lstStyle/>
          <a:p>
            <a:r>
              <a:rPr lang="en-US" dirty="0" smtClean="0"/>
              <a:t>Energy</a:t>
            </a:r>
            <a:endParaRPr lang="en-US" dirty="0"/>
          </a:p>
        </p:txBody>
      </p:sp>
      <p:cxnSp>
        <p:nvCxnSpPr>
          <p:cNvPr id="55" name="Straight Arrow Connector 54"/>
          <p:cNvCxnSpPr>
            <a:stCxn id="53" idx="1"/>
          </p:cNvCxnSpPr>
          <p:nvPr/>
        </p:nvCxnSpPr>
        <p:spPr>
          <a:xfrm flipH="1">
            <a:off x="6658273" y="2653446"/>
            <a:ext cx="877844" cy="2382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a:off x="6851650" y="1767128"/>
            <a:ext cx="805456" cy="701652"/>
          </a:xfrm>
          <a:prstGeom prst="line">
            <a:avLst/>
          </a:prstGeom>
          <a:ln w="12700">
            <a:prstDash val="sysDash"/>
          </a:ln>
        </p:spPr>
        <p:style>
          <a:lnRef idx="1">
            <a:schemeClr val="dk1"/>
          </a:lnRef>
          <a:fillRef idx="0">
            <a:schemeClr val="dk1"/>
          </a:fillRef>
          <a:effectRef idx="0">
            <a:schemeClr val="dk1"/>
          </a:effectRef>
          <a:fontRef idx="minor">
            <a:schemeClr val="tx1"/>
          </a:fontRef>
        </p:style>
      </p:cxnSp>
      <p:sp>
        <p:nvSpPr>
          <p:cNvPr id="87" name="Freeform 86"/>
          <p:cNvSpPr/>
          <p:nvPr/>
        </p:nvSpPr>
        <p:spPr>
          <a:xfrm>
            <a:off x="2345635" y="3180522"/>
            <a:ext cx="3757729" cy="2073375"/>
          </a:xfrm>
          <a:custGeom>
            <a:avLst/>
            <a:gdLst>
              <a:gd name="connsiteX0" fmla="*/ 3705308 w 3757729"/>
              <a:gd name="connsiteY0" fmla="*/ 0 h 2073375"/>
              <a:gd name="connsiteX1" fmla="*/ 3244132 w 3757729"/>
              <a:gd name="connsiteY1" fmla="*/ 1987826 h 2073375"/>
              <a:gd name="connsiteX2" fmla="*/ 0 w 3757729"/>
              <a:gd name="connsiteY2" fmla="*/ 1669774 h 2073375"/>
            </a:gdLst>
            <a:ahLst/>
            <a:cxnLst>
              <a:cxn ang="0">
                <a:pos x="connsiteX0" y="connsiteY0"/>
              </a:cxn>
              <a:cxn ang="0">
                <a:pos x="connsiteX1" y="connsiteY1"/>
              </a:cxn>
              <a:cxn ang="0">
                <a:pos x="connsiteX2" y="connsiteY2"/>
              </a:cxn>
            </a:cxnLst>
            <a:rect l="l" t="t" r="r" b="b"/>
            <a:pathLst>
              <a:path w="3757729" h="2073375">
                <a:moveTo>
                  <a:pt x="3705308" y="0"/>
                </a:moveTo>
                <a:cubicBezTo>
                  <a:pt x="3783495" y="854765"/>
                  <a:pt x="3861683" y="1709530"/>
                  <a:pt x="3244132" y="1987826"/>
                </a:cubicBezTo>
                <a:cubicBezTo>
                  <a:pt x="2626581" y="2266122"/>
                  <a:pt x="421419" y="1786393"/>
                  <a:pt x="0" y="166977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91" name="Straight Arrow Connector 90"/>
          <p:cNvCxnSpPr/>
          <p:nvPr/>
        </p:nvCxnSpPr>
        <p:spPr>
          <a:xfrm flipH="1" flipV="1">
            <a:off x="2047875" y="4765477"/>
            <a:ext cx="297758" cy="816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8" name="TextBox 97"/>
          <p:cNvSpPr txBox="1"/>
          <p:nvPr/>
        </p:nvSpPr>
        <p:spPr>
          <a:xfrm>
            <a:off x="8068109" y="3523358"/>
            <a:ext cx="2456207" cy="369332"/>
          </a:xfrm>
          <a:prstGeom prst="rect">
            <a:avLst/>
          </a:prstGeom>
          <a:noFill/>
        </p:spPr>
        <p:txBody>
          <a:bodyPr wrap="square" rtlCol="0">
            <a:spAutoFit/>
          </a:bodyPr>
          <a:lstStyle/>
          <a:p>
            <a:r>
              <a:rPr lang="en-US" dirty="0" smtClean="0"/>
              <a:t>Non-renewable Energy</a:t>
            </a:r>
            <a:endParaRPr lang="en-US" dirty="0"/>
          </a:p>
        </p:txBody>
      </p:sp>
      <p:sp>
        <p:nvSpPr>
          <p:cNvPr id="99" name="TextBox 98"/>
          <p:cNvSpPr txBox="1"/>
          <p:nvPr/>
        </p:nvSpPr>
        <p:spPr>
          <a:xfrm>
            <a:off x="6983315" y="4438270"/>
            <a:ext cx="2456207" cy="369332"/>
          </a:xfrm>
          <a:prstGeom prst="rect">
            <a:avLst/>
          </a:prstGeom>
          <a:noFill/>
        </p:spPr>
        <p:txBody>
          <a:bodyPr wrap="square" rtlCol="0">
            <a:spAutoFit/>
          </a:bodyPr>
          <a:lstStyle/>
          <a:p>
            <a:r>
              <a:rPr lang="en-US" dirty="0" smtClean="0"/>
              <a:t>Renewable Energy</a:t>
            </a:r>
            <a:endParaRPr lang="en-US" dirty="0"/>
          </a:p>
        </p:txBody>
      </p:sp>
      <p:cxnSp>
        <p:nvCxnSpPr>
          <p:cNvPr id="104" name="Straight Arrow Connector 103"/>
          <p:cNvCxnSpPr/>
          <p:nvPr/>
        </p:nvCxnSpPr>
        <p:spPr>
          <a:xfrm flipV="1">
            <a:off x="7536117" y="2838112"/>
            <a:ext cx="264113" cy="15571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7" name="Straight Arrow Connector 106"/>
          <p:cNvCxnSpPr/>
          <p:nvPr/>
        </p:nvCxnSpPr>
        <p:spPr>
          <a:xfrm flipH="1" flipV="1">
            <a:off x="8285259" y="2871232"/>
            <a:ext cx="668241" cy="5660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Rectangle 2"/>
          <p:cNvSpPr/>
          <p:nvPr/>
        </p:nvSpPr>
        <p:spPr>
          <a:xfrm>
            <a:off x="1528156" y="250383"/>
            <a:ext cx="2295525" cy="584775"/>
          </a:xfrm>
          <a:prstGeom prst="rect">
            <a:avLst/>
          </a:prstGeom>
        </p:spPr>
        <p:txBody>
          <a:bodyPr wrap="square">
            <a:spAutoFit/>
          </a:bodyPr>
          <a:lstStyle/>
          <a:p>
            <a:r>
              <a:rPr lang="en-US" sz="3200" b="1" dirty="0">
                <a:latin typeface="+mj-lt"/>
                <a:ea typeface="+mj-ea"/>
                <a:cs typeface="+mj-cs"/>
              </a:rPr>
              <a:t>Background:</a:t>
            </a:r>
          </a:p>
        </p:txBody>
      </p:sp>
      <p:sp>
        <p:nvSpPr>
          <p:cNvPr id="30" name="TextBox 29"/>
          <p:cNvSpPr txBox="1"/>
          <p:nvPr/>
        </p:nvSpPr>
        <p:spPr>
          <a:xfrm>
            <a:off x="8788289" y="1397796"/>
            <a:ext cx="3185175" cy="369332"/>
          </a:xfrm>
          <a:prstGeom prst="rect">
            <a:avLst/>
          </a:prstGeom>
          <a:noFill/>
        </p:spPr>
        <p:txBody>
          <a:bodyPr wrap="square" rtlCol="0">
            <a:spAutoFit/>
          </a:bodyPr>
          <a:lstStyle/>
          <a:p>
            <a:r>
              <a:rPr lang="en-US" dirty="0" smtClean="0"/>
              <a:t>Waste Production and pollution</a:t>
            </a:r>
            <a:endParaRPr lang="en-US" dirty="0"/>
          </a:p>
        </p:txBody>
      </p:sp>
      <p:cxnSp>
        <p:nvCxnSpPr>
          <p:cNvPr id="32" name="Straight Arrow Connector 31"/>
          <p:cNvCxnSpPr/>
          <p:nvPr/>
        </p:nvCxnSpPr>
        <p:spPr>
          <a:xfrm flipV="1">
            <a:off x="9783584" y="1756874"/>
            <a:ext cx="82266" cy="1680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Freeform 7"/>
          <p:cNvSpPr/>
          <p:nvPr/>
        </p:nvSpPr>
        <p:spPr>
          <a:xfrm>
            <a:off x="6139543" y="1221309"/>
            <a:ext cx="2427514" cy="1166291"/>
          </a:xfrm>
          <a:custGeom>
            <a:avLst/>
            <a:gdLst>
              <a:gd name="connsiteX0" fmla="*/ 0 w 2427514"/>
              <a:gd name="connsiteY0" fmla="*/ 1166291 h 1166291"/>
              <a:gd name="connsiteX1" fmla="*/ 1262743 w 2427514"/>
              <a:gd name="connsiteY1" fmla="*/ 55948 h 1166291"/>
              <a:gd name="connsiteX2" fmla="*/ 2427514 w 2427514"/>
              <a:gd name="connsiteY2" fmla="*/ 153920 h 1166291"/>
              <a:gd name="connsiteX3" fmla="*/ 2427514 w 2427514"/>
              <a:gd name="connsiteY3" fmla="*/ 153920 h 1166291"/>
            </a:gdLst>
            <a:ahLst/>
            <a:cxnLst>
              <a:cxn ang="0">
                <a:pos x="connsiteX0" y="connsiteY0"/>
              </a:cxn>
              <a:cxn ang="0">
                <a:pos x="connsiteX1" y="connsiteY1"/>
              </a:cxn>
              <a:cxn ang="0">
                <a:pos x="connsiteX2" y="connsiteY2"/>
              </a:cxn>
              <a:cxn ang="0">
                <a:pos x="connsiteX3" y="connsiteY3"/>
              </a:cxn>
            </a:cxnLst>
            <a:rect l="l" t="t" r="r" b="b"/>
            <a:pathLst>
              <a:path w="2427514" h="1166291">
                <a:moveTo>
                  <a:pt x="0" y="1166291"/>
                </a:moveTo>
                <a:cubicBezTo>
                  <a:pt x="429078" y="695483"/>
                  <a:pt x="858157" y="224676"/>
                  <a:pt x="1262743" y="55948"/>
                </a:cubicBezTo>
                <a:cubicBezTo>
                  <a:pt x="1667329" y="-112781"/>
                  <a:pt x="2427514" y="153920"/>
                  <a:pt x="2427514" y="153920"/>
                </a:cubicBezTo>
                <a:lnTo>
                  <a:pt x="2427514" y="15392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0" name="Straight Arrow Connector 9"/>
          <p:cNvCxnSpPr>
            <a:stCxn id="8" idx="2"/>
          </p:cNvCxnSpPr>
          <p:nvPr/>
        </p:nvCxnSpPr>
        <p:spPr>
          <a:xfrm>
            <a:off x="8567057" y="1375229"/>
            <a:ext cx="249918" cy="765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36" name="Picture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38" name="Picture 3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248326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par>
                                <p:cTn id="23" presetID="31" presetClass="entr" presetSubtype="0" fill="hold" nodeType="withEffect">
                                  <p:stCondLst>
                                    <p:cond delay="0"/>
                                  </p:stCondLst>
                                  <p:childTnLst>
                                    <p:set>
                                      <p:cBhvr>
                                        <p:cTn id="24" dur="1" fill="hold">
                                          <p:stCondLst>
                                            <p:cond delay="0"/>
                                          </p:stCondLst>
                                        </p:cTn>
                                        <p:tgtEl>
                                          <p:spTgt spid="50"/>
                                        </p:tgtEl>
                                        <p:attrNameLst>
                                          <p:attrName>style.visibility</p:attrName>
                                        </p:attrNameLst>
                                      </p:cBhvr>
                                      <p:to>
                                        <p:strVal val="visible"/>
                                      </p:to>
                                    </p:set>
                                    <p:anim calcmode="lin" valueType="num">
                                      <p:cBhvr>
                                        <p:cTn id="25" dur="1000" fill="hold"/>
                                        <p:tgtEl>
                                          <p:spTgt spid="50"/>
                                        </p:tgtEl>
                                        <p:attrNameLst>
                                          <p:attrName>ppt_w</p:attrName>
                                        </p:attrNameLst>
                                      </p:cBhvr>
                                      <p:tavLst>
                                        <p:tav tm="0">
                                          <p:val>
                                            <p:fltVal val="0"/>
                                          </p:val>
                                        </p:tav>
                                        <p:tav tm="100000">
                                          <p:val>
                                            <p:strVal val="#ppt_w"/>
                                          </p:val>
                                        </p:tav>
                                      </p:tavLst>
                                    </p:anim>
                                    <p:anim calcmode="lin" valueType="num">
                                      <p:cBhvr>
                                        <p:cTn id="26" dur="1000" fill="hold"/>
                                        <p:tgtEl>
                                          <p:spTgt spid="50"/>
                                        </p:tgtEl>
                                        <p:attrNameLst>
                                          <p:attrName>ppt_h</p:attrName>
                                        </p:attrNameLst>
                                      </p:cBhvr>
                                      <p:tavLst>
                                        <p:tav tm="0">
                                          <p:val>
                                            <p:fltVal val="0"/>
                                          </p:val>
                                        </p:tav>
                                        <p:tav tm="100000">
                                          <p:val>
                                            <p:strVal val="#ppt_h"/>
                                          </p:val>
                                        </p:tav>
                                      </p:tavLst>
                                    </p:anim>
                                    <p:anim calcmode="lin" valueType="num">
                                      <p:cBhvr>
                                        <p:cTn id="27" dur="1000" fill="hold"/>
                                        <p:tgtEl>
                                          <p:spTgt spid="50"/>
                                        </p:tgtEl>
                                        <p:attrNameLst>
                                          <p:attrName>style.rotation</p:attrName>
                                        </p:attrNameLst>
                                      </p:cBhvr>
                                      <p:tavLst>
                                        <p:tav tm="0">
                                          <p:val>
                                            <p:fltVal val="90"/>
                                          </p:val>
                                        </p:tav>
                                        <p:tav tm="100000">
                                          <p:val>
                                            <p:fltVal val="0"/>
                                          </p:val>
                                        </p:tav>
                                      </p:tavLst>
                                    </p:anim>
                                    <p:animEffect transition="in" filter="fade">
                                      <p:cBhvr>
                                        <p:cTn id="28" dur="1000"/>
                                        <p:tgtEl>
                                          <p:spTgt spid="50"/>
                                        </p:tgtEl>
                                      </p:cBhvr>
                                    </p:animEffect>
                                  </p:childTnLst>
                                </p:cTn>
                              </p:par>
                              <p:par>
                                <p:cTn id="29" presetID="3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fltVal val="0"/>
                                          </p:val>
                                        </p:tav>
                                        <p:tav tm="100000">
                                          <p:val>
                                            <p:strVal val="#ppt_w"/>
                                          </p:val>
                                        </p:tav>
                                      </p:tavLst>
                                    </p:anim>
                                    <p:anim calcmode="lin" valueType="num">
                                      <p:cBhvr>
                                        <p:cTn id="32" dur="1000" fill="hold"/>
                                        <p:tgtEl>
                                          <p:spTgt spid="11"/>
                                        </p:tgtEl>
                                        <p:attrNameLst>
                                          <p:attrName>ppt_h</p:attrName>
                                        </p:attrNameLst>
                                      </p:cBhvr>
                                      <p:tavLst>
                                        <p:tav tm="0">
                                          <p:val>
                                            <p:fltVal val="0"/>
                                          </p:val>
                                        </p:tav>
                                        <p:tav tm="100000">
                                          <p:val>
                                            <p:strVal val="#ppt_h"/>
                                          </p:val>
                                        </p:tav>
                                      </p:tavLst>
                                    </p:anim>
                                    <p:anim calcmode="lin" valueType="num">
                                      <p:cBhvr>
                                        <p:cTn id="33" dur="1000" fill="hold"/>
                                        <p:tgtEl>
                                          <p:spTgt spid="11"/>
                                        </p:tgtEl>
                                        <p:attrNameLst>
                                          <p:attrName>style.rotation</p:attrName>
                                        </p:attrNameLst>
                                      </p:cBhvr>
                                      <p:tavLst>
                                        <p:tav tm="0">
                                          <p:val>
                                            <p:fltVal val="90"/>
                                          </p:val>
                                        </p:tav>
                                        <p:tav tm="100000">
                                          <p:val>
                                            <p:fltVal val="0"/>
                                          </p:val>
                                        </p:tav>
                                      </p:tavLst>
                                    </p:anim>
                                    <p:animEffect transition="in" filter="fade">
                                      <p:cBhvr>
                                        <p:cTn id="34" dur="1000"/>
                                        <p:tgtEl>
                                          <p:spTgt spid="11"/>
                                        </p:tgtEl>
                                      </p:cBhvr>
                                    </p:animEffect>
                                  </p:childTnLst>
                                </p:cTn>
                              </p:par>
                              <p:par>
                                <p:cTn id="35" presetID="31"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1000" fill="hold"/>
                                        <p:tgtEl>
                                          <p:spTgt spid="15"/>
                                        </p:tgtEl>
                                        <p:attrNameLst>
                                          <p:attrName>ppt_w</p:attrName>
                                        </p:attrNameLst>
                                      </p:cBhvr>
                                      <p:tavLst>
                                        <p:tav tm="0">
                                          <p:val>
                                            <p:fltVal val="0"/>
                                          </p:val>
                                        </p:tav>
                                        <p:tav tm="100000">
                                          <p:val>
                                            <p:strVal val="#ppt_w"/>
                                          </p:val>
                                        </p:tav>
                                      </p:tavLst>
                                    </p:anim>
                                    <p:anim calcmode="lin" valueType="num">
                                      <p:cBhvr>
                                        <p:cTn id="38" dur="1000" fill="hold"/>
                                        <p:tgtEl>
                                          <p:spTgt spid="15"/>
                                        </p:tgtEl>
                                        <p:attrNameLst>
                                          <p:attrName>ppt_h</p:attrName>
                                        </p:attrNameLst>
                                      </p:cBhvr>
                                      <p:tavLst>
                                        <p:tav tm="0">
                                          <p:val>
                                            <p:fltVal val="0"/>
                                          </p:val>
                                        </p:tav>
                                        <p:tav tm="100000">
                                          <p:val>
                                            <p:strVal val="#ppt_h"/>
                                          </p:val>
                                        </p:tav>
                                      </p:tavLst>
                                    </p:anim>
                                    <p:anim calcmode="lin" valueType="num">
                                      <p:cBhvr>
                                        <p:cTn id="39" dur="1000" fill="hold"/>
                                        <p:tgtEl>
                                          <p:spTgt spid="15"/>
                                        </p:tgtEl>
                                        <p:attrNameLst>
                                          <p:attrName>style.rotation</p:attrName>
                                        </p:attrNameLst>
                                      </p:cBhvr>
                                      <p:tavLst>
                                        <p:tav tm="0">
                                          <p:val>
                                            <p:fltVal val="90"/>
                                          </p:val>
                                        </p:tav>
                                        <p:tav tm="100000">
                                          <p:val>
                                            <p:fltVal val="0"/>
                                          </p:val>
                                        </p:tav>
                                      </p:tavLst>
                                    </p:anim>
                                    <p:animEffect transition="in" filter="fade">
                                      <p:cBhvr>
                                        <p:cTn id="40" dur="1000"/>
                                        <p:tgtEl>
                                          <p:spTgt spid="15"/>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1000" fill="hold"/>
                                        <p:tgtEl>
                                          <p:spTgt spid="4"/>
                                        </p:tgtEl>
                                        <p:attrNameLst>
                                          <p:attrName>ppt_w</p:attrName>
                                        </p:attrNameLst>
                                      </p:cBhvr>
                                      <p:tavLst>
                                        <p:tav tm="0">
                                          <p:val>
                                            <p:fltVal val="0"/>
                                          </p:val>
                                        </p:tav>
                                        <p:tav tm="100000">
                                          <p:val>
                                            <p:strVal val="#ppt_w"/>
                                          </p:val>
                                        </p:tav>
                                      </p:tavLst>
                                    </p:anim>
                                    <p:anim calcmode="lin" valueType="num">
                                      <p:cBhvr>
                                        <p:cTn id="44" dur="1000" fill="hold"/>
                                        <p:tgtEl>
                                          <p:spTgt spid="4"/>
                                        </p:tgtEl>
                                        <p:attrNameLst>
                                          <p:attrName>ppt_h</p:attrName>
                                        </p:attrNameLst>
                                      </p:cBhvr>
                                      <p:tavLst>
                                        <p:tav tm="0">
                                          <p:val>
                                            <p:fltVal val="0"/>
                                          </p:val>
                                        </p:tav>
                                        <p:tav tm="100000">
                                          <p:val>
                                            <p:strVal val="#ppt_h"/>
                                          </p:val>
                                        </p:tav>
                                      </p:tavLst>
                                    </p:anim>
                                    <p:anim calcmode="lin" valueType="num">
                                      <p:cBhvr>
                                        <p:cTn id="45" dur="1000" fill="hold"/>
                                        <p:tgtEl>
                                          <p:spTgt spid="4"/>
                                        </p:tgtEl>
                                        <p:attrNameLst>
                                          <p:attrName>style.rotation</p:attrName>
                                        </p:attrNameLst>
                                      </p:cBhvr>
                                      <p:tavLst>
                                        <p:tav tm="0">
                                          <p:val>
                                            <p:fltVal val="90"/>
                                          </p:val>
                                        </p:tav>
                                        <p:tav tm="100000">
                                          <p:val>
                                            <p:fltVal val="0"/>
                                          </p:val>
                                        </p:tav>
                                      </p:tavLst>
                                    </p:anim>
                                    <p:animEffect transition="in" filter="fade">
                                      <p:cBhvr>
                                        <p:cTn id="46" dur="1000"/>
                                        <p:tgtEl>
                                          <p:spTgt spid="4"/>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1000" fill="hold"/>
                                        <p:tgtEl>
                                          <p:spTgt spid="31"/>
                                        </p:tgtEl>
                                        <p:attrNameLst>
                                          <p:attrName>ppt_w</p:attrName>
                                        </p:attrNameLst>
                                      </p:cBhvr>
                                      <p:tavLst>
                                        <p:tav tm="0">
                                          <p:val>
                                            <p:fltVal val="0"/>
                                          </p:val>
                                        </p:tav>
                                        <p:tav tm="100000">
                                          <p:val>
                                            <p:strVal val="#ppt_w"/>
                                          </p:val>
                                        </p:tav>
                                      </p:tavLst>
                                    </p:anim>
                                    <p:anim calcmode="lin" valueType="num">
                                      <p:cBhvr>
                                        <p:cTn id="52" dur="1000" fill="hold"/>
                                        <p:tgtEl>
                                          <p:spTgt spid="31"/>
                                        </p:tgtEl>
                                        <p:attrNameLst>
                                          <p:attrName>ppt_h</p:attrName>
                                        </p:attrNameLst>
                                      </p:cBhvr>
                                      <p:tavLst>
                                        <p:tav tm="0">
                                          <p:val>
                                            <p:fltVal val="0"/>
                                          </p:val>
                                        </p:tav>
                                        <p:tav tm="100000">
                                          <p:val>
                                            <p:strVal val="#ppt_h"/>
                                          </p:val>
                                        </p:tav>
                                      </p:tavLst>
                                    </p:anim>
                                    <p:anim calcmode="lin" valueType="num">
                                      <p:cBhvr>
                                        <p:cTn id="53" dur="1000" fill="hold"/>
                                        <p:tgtEl>
                                          <p:spTgt spid="31"/>
                                        </p:tgtEl>
                                        <p:attrNameLst>
                                          <p:attrName>style.rotation</p:attrName>
                                        </p:attrNameLst>
                                      </p:cBhvr>
                                      <p:tavLst>
                                        <p:tav tm="0">
                                          <p:val>
                                            <p:fltVal val="90"/>
                                          </p:val>
                                        </p:tav>
                                        <p:tav tm="100000">
                                          <p:val>
                                            <p:fltVal val="0"/>
                                          </p:val>
                                        </p:tav>
                                      </p:tavLst>
                                    </p:anim>
                                    <p:animEffect transition="in" filter="fade">
                                      <p:cBhvr>
                                        <p:cTn id="54" dur="1000"/>
                                        <p:tgtEl>
                                          <p:spTgt spid="31"/>
                                        </p:tgtEl>
                                      </p:cBhvr>
                                    </p:animEffect>
                                  </p:childTnLst>
                                </p:cTn>
                              </p:par>
                              <p:par>
                                <p:cTn id="55" presetID="31" presetClass="entr" presetSubtype="0" fill="hold" nodeType="withEffect">
                                  <p:stCondLst>
                                    <p:cond delay="0"/>
                                  </p:stCondLst>
                                  <p:childTnLst>
                                    <p:set>
                                      <p:cBhvr>
                                        <p:cTn id="56" dur="1" fill="hold">
                                          <p:stCondLst>
                                            <p:cond delay="0"/>
                                          </p:stCondLst>
                                        </p:cTn>
                                        <p:tgtEl>
                                          <p:spTgt spid="33"/>
                                        </p:tgtEl>
                                        <p:attrNameLst>
                                          <p:attrName>style.visibility</p:attrName>
                                        </p:attrNameLst>
                                      </p:cBhvr>
                                      <p:to>
                                        <p:strVal val="visible"/>
                                      </p:to>
                                    </p:set>
                                    <p:anim calcmode="lin" valueType="num">
                                      <p:cBhvr>
                                        <p:cTn id="57" dur="1000" fill="hold"/>
                                        <p:tgtEl>
                                          <p:spTgt spid="33"/>
                                        </p:tgtEl>
                                        <p:attrNameLst>
                                          <p:attrName>ppt_w</p:attrName>
                                        </p:attrNameLst>
                                      </p:cBhvr>
                                      <p:tavLst>
                                        <p:tav tm="0">
                                          <p:val>
                                            <p:fltVal val="0"/>
                                          </p:val>
                                        </p:tav>
                                        <p:tav tm="100000">
                                          <p:val>
                                            <p:strVal val="#ppt_w"/>
                                          </p:val>
                                        </p:tav>
                                      </p:tavLst>
                                    </p:anim>
                                    <p:anim calcmode="lin" valueType="num">
                                      <p:cBhvr>
                                        <p:cTn id="58" dur="1000" fill="hold"/>
                                        <p:tgtEl>
                                          <p:spTgt spid="33"/>
                                        </p:tgtEl>
                                        <p:attrNameLst>
                                          <p:attrName>ppt_h</p:attrName>
                                        </p:attrNameLst>
                                      </p:cBhvr>
                                      <p:tavLst>
                                        <p:tav tm="0">
                                          <p:val>
                                            <p:fltVal val="0"/>
                                          </p:val>
                                        </p:tav>
                                        <p:tav tm="100000">
                                          <p:val>
                                            <p:strVal val="#ppt_h"/>
                                          </p:val>
                                        </p:tav>
                                      </p:tavLst>
                                    </p:anim>
                                    <p:anim calcmode="lin" valueType="num">
                                      <p:cBhvr>
                                        <p:cTn id="59" dur="1000" fill="hold"/>
                                        <p:tgtEl>
                                          <p:spTgt spid="33"/>
                                        </p:tgtEl>
                                        <p:attrNameLst>
                                          <p:attrName>style.rotation</p:attrName>
                                        </p:attrNameLst>
                                      </p:cBhvr>
                                      <p:tavLst>
                                        <p:tav tm="0">
                                          <p:val>
                                            <p:fltVal val="90"/>
                                          </p:val>
                                        </p:tav>
                                        <p:tav tm="100000">
                                          <p:val>
                                            <p:fltVal val="0"/>
                                          </p:val>
                                        </p:tav>
                                      </p:tavLst>
                                    </p:anim>
                                    <p:animEffect transition="in" filter="fade">
                                      <p:cBhvr>
                                        <p:cTn id="60" dur="1000"/>
                                        <p:tgtEl>
                                          <p:spTgt spid="33"/>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1000" fill="hold"/>
                                        <p:tgtEl>
                                          <p:spTgt spid="21"/>
                                        </p:tgtEl>
                                        <p:attrNameLst>
                                          <p:attrName>ppt_w</p:attrName>
                                        </p:attrNameLst>
                                      </p:cBhvr>
                                      <p:tavLst>
                                        <p:tav tm="0">
                                          <p:val>
                                            <p:fltVal val="0"/>
                                          </p:val>
                                        </p:tav>
                                        <p:tav tm="100000">
                                          <p:val>
                                            <p:strVal val="#ppt_w"/>
                                          </p:val>
                                        </p:tav>
                                      </p:tavLst>
                                    </p:anim>
                                    <p:anim calcmode="lin" valueType="num">
                                      <p:cBhvr>
                                        <p:cTn id="66" dur="1000" fill="hold"/>
                                        <p:tgtEl>
                                          <p:spTgt spid="21"/>
                                        </p:tgtEl>
                                        <p:attrNameLst>
                                          <p:attrName>ppt_h</p:attrName>
                                        </p:attrNameLst>
                                      </p:cBhvr>
                                      <p:tavLst>
                                        <p:tav tm="0">
                                          <p:val>
                                            <p:fltVal val="0"/>
                                          </p:val>
                                        </p:tav>
                                        <p:tav tm="100000">
                                          <p:val>
                                            <p:strVal val="#ppt_h"/>
                                          </p:val>
                                        </p:tav>
                                      </p:tavLst>
                                    </p:anim>
                                    <p:anim calcmode="lin" valueType="num">
                                      <p:cBhvr>
                                        <p:cTn id="67" dur="1000" fill="hold"/>
                                        <p:tgtEl>
                                          <p:spTgt spid="21"/>
                                        </p:tgtEl>
                                        <p:attrNameLst>
                                          <p:attrName>style.rotation</p:attrName>
                                        </p:attrNameLst>
                                      </p:cBhvr>
                                      <p:tavLst>
                                        <p:tav tm="0">
                                          <p:val>
                                            <p:fltVal val="90"/>
                                          </p:val>
                                        </p:tav>
                                        <p:tav tm="100000">
                                          <p:val>
                                            <p:fltVal val="0"/>
                                          </p:val>
                                        </p:tav>
                                      </p:tavLst>
                                    </p:anim>
                                    <p:animEffect transition="in" filter="fade">
                                      <p:cBhvr>
                                        <p:cTn id="68" dur="1000"/>
                                        <p:tgtEl>
                                          <p:spTgt spid="21"/>
                                        </p:tgtEl>
                                      </p:cBhvr>
                                    </p:animEffect>
                                  </p:childTnLst>
                                </p:cTn>
                              </p:par>
                              <p:par>
                                <p:cTn id="69" presetID="31" presetClass="entr" presetSubtype="0" fill="hold" nodeType="with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p:cTn id="71" dur="1000" fill="hold"/>
                                        <p:tgtEl>
                                          <p:spTgt spid="29"/>
                                        </p:tgtEl>
                                        <p:attrNameLst>
                                          <p:attrName>ppt_w</p:attrName>
                                        </p:attrNameLst>
                                      </p:cBhvr>
                                      <p:tavLst>
                                        <p:tav tm="0">
                                          <p:val>
                                            <p:fltVal val="0"/>
                                          </p:val>
                                        </p:tav>
                                        <p:tav tm="100000">
                                          <p:val>
                                            <p:strVal val="#ppt_w"/>
                                          </p:val>
                                        </p:tav>
                                      </p:tavLst>
                                    </p:anim>
                                    <p:anim calcmode="lin" valueType="num">
                                      <p:cBhvr>
                                        <p:cTn id="72" dur="1000" fill="hold"/>
                                        <p:tgtEl>
                                          <p:spTgt spid="29"/>
                                        </p:tgtEl>
                                        <p:attrNameLst>
                                          <p:attrName>ppt_h</p:attrName>
                                        </p:attrNameLst>
                                      </p:cBhvr>
                                      <p:tavLst>
                                        <p:tav tm="0">
                                          <p:val>
                                            <p:fltVal val="0"/>
                                          </p:val>
                                        </p:tav>
                                        <p:tav tm="100000">
                                          <p:val>
                                            <p:strVal val="#ppt_h"/>
                                          </p:val>
                                        </p:tav>
                                      </p:tavLst>
                                    </p:anim>
                                    <p:anim calcmode="lin" valueType="num">
                                      <p:cBhvr>
                                        <p:cTn id="73" dur="1000" fill="hold"/>
                                        <p:tgtEl>
                                          <p:spTgt spid="29"/>
                                        </p:tgtEl>
                                        <p:attrNameLst>
                                          <p:attrName>style.rotation</p:attrName>
                                        </p:attrNameLst>
                                      </p:cBhvr>
                                      <p:tavLst>
                                        <p:tav tm="0">
                                          <p:val>
                                            <p:fltVal val="90"/>
                                          </p:val>
                                        </p:tav>
                                        <p:tav tm="100000">
                                          <p:val>
                                            <p:fltVal val="0"/>
                                          </p:val>
                                        </p:tav>
                                      </p:tavLst>
                                    </p:anim>
                                    <p:animEffect transition="in" filter="fade">
                                      <p:cBhvr>
                                        <p:cTn id="74" dur="1000"/>
                                        <p:tgtEl>
                                          <p:spTgt spid="29"/>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nodeType="clickEffect">
                                  <p:stCondLst>
                                    <p:cond delay="0"/>
                                  </p:stCondLst>
                                  <p:childTnLst>
                                    <p:set>
                                      <p:cBhvr>
                                        <p:cTn id="78" dur="1" fill="hold">
                                          <p:stCondLst>
                                            <p:cond delay="0"/>
                                          </p:stCondLst>
                                        </p:cTn>
                                        <p:tgtEl>
                                          <p:spTgt spid="26"/>
                                        </p:tgtEl>
                                        <p:attrNameLst>
                                          <p:attrName>style.visibility</p:attrName>
                                        </p:attrNameLst>
                                      </p:cBhvr>
                                      <p:to>
                                        <p:strVal val="visible"/>
                                      </p:to>
                                    </p:set>
                                    <p:anim calcmode="lin" valueType="num">
                                      <p:cBhvr>
                                        <p:cTn id="79" dur="1000" fill="hold"/>
                                        <p:tgtEl>
                                          <p:spTgt spid="26"/>
                                        </p:tgtEl>
                                        <p:attrNameLst>
                                          <p:attrName>ppt_w</p:attrName>
                                        </p:attrNameLst>
                                      </p:cBhvr>
                                      <p:tavLst>
                                        <p:tav tm="0">
                                          <p:val>
                                            <p:fltVal val="0"/>
                                          </p:val>
                                        </p:tav>
                                        <p:tav tm="100000">
                                          <p:val>
                                            <p:strVal val="#ppt_w"/>
                                          </p:val>
                                        </p:tav>
                                      </p:tavLst>
                                    </p:anim>
                                    <p:anim calcmode="lin" valueType="num">
                                      <p:cBhvr>
                                        <p:cTn id="80" dur="1000" fill="hold"/>
                                        <p:tgtEl>
                                          <p:spTgt spid="26"/>
                                        </p:tgtEl>
                                        <p:attrNameLst>
                                          <p:attrName>ppt_h</p:attrName>
                                        </p:attrNameLst>
                                      </p:cBhvr>
                                      <p:tavLst>
                                        <p:tav tm="0">
                                          <p:val>
                                            <p:fltVal val="0"/>
                                          </p:val>
                                        </p:tav>
                                        <p:tav tm="100000">
                                          <p:val>
                                            <p:strVal val="#ppt_h"/>
                                          </p:val>
                                        </p:tav>
                                      </p:tavLst>
                                    </p:anim>
                                    <p:anim calcmode="lin" valueType="num">
                                      <p:cBhvr>
                                        <p:cTn id="81" dur="1000" fill="hold"/>
                                        <p:tgtEl>
                                          <p:spTgt spid="26"/>
                                        </p:tgtEl>
                                        <p:attrNameLst>
                                          <p:attrName>style.rotation</p:attrName>
                                        </p:attrNameLst>
                                      </p:cBhvr>
                                      <p:tavLst>
                                        <p:tav tm="0">
                                          <p:val>
                                            <p:fltVal val="90"/>
                                          </p:val>
                                        </p:tav>
                                        <p:tav tm="100000">
                                          <p:val>
                                            <p:fltVal val="0"/>
                                          </p:val>
                                        </p:tav>
                                      </p:tavLst>
                                    </p:anim>
                                    <p:animEffect transition="in" filter="fade">
                                      <p:cBhvr>
                                        <p:cTn id="82" dur="1000"/>
                                        <p:tgtEl>
                                          <p:spTgt spid="26"/>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p:cTn id="87" dur="1000" fill="hold"/>
                                        <p:tgtEl>
                                          <p:spTgt spid="34"/>
                                        </p:tgtEl>
                                        <p:attrNameLst>
                                          <p:attrName>ppt_w</p:attrName>
                                        </p:attrNameLst>
                                      </p:cBhvr>
                                      <p:tavLst>
                                        <p:tav tm="0">
                                          <p:val>
                                            <p:fltVal val="0"/>
                                          </p:val>
                                        </p:tav>
                                        <p:tav tm="100000">
                                          <p:val>
                                            <p:strVal val="#ppt_w"/>
                                          </p:val>
                                        </p:tav>
                                      </p:tavLst>
                                    </p:anim>
                                    <p:anim calcmode="lin" valueType="num">
                                      <p:cBhvr>
                                        <p:cTn id="88" dur="1000" fill="hold"/>
                                        <p:tgtEl>
                                          <p:spTgt spid="34"/>
                                        </p:tgtEl>
                                        <p:attrNameLst>
                                          <p:attrName>ppt_h</p:attrName>
                                        </p:attrNameLst>
                                      </p:cBhvr>
                                      <p:tavLst>
                                        <p:tav tm="0">
                                          <p:val>
                                            <p:fltVal val="0"/>
                                          </p:val>
                                        </p:tav>
                                        <p:tav tm="100000">
                                          <p:val>
                                            <p:strVal val="#ppt_h"/>
                                          </p:val>
                                        </p:tav>
                                      </p:tavLst>
                                    </p:anim>
                                    <p:anim calcmode="lin" valueType="num">
                                      <p:cBhvr>
                                        <p:cTn id="89" dur="1000" fill="hold"/>
                                        <p:tgtEl>
                                          <p:spTgt spid="34"/>
                                        </p:tgtEl>
                                        <p:attrNameLst>
                                          <p:attrName>style.rotation</p:attrName>
                                        </p:attrNameLst>
                                      </p:cBhvr>
                                      <p:tavLst>
                                        <p:tav tm="0">
                                          <p:val>
                                            <p:fltVal val="90"/>
                                          </p:val>
                                        </p:tav>
                                        <p:tav tm="100000">
                                          <p:val>
                                            <p:fltVal val="0"/>
                                          </p:val>
                                        </p:tav>
                                      </p:tavLst>
                                    </p:anim>
                                    <p:animEffect transition="in" filter="fade">
                                      <p:cBhvr>
                                        <p:cTn id="90" dur="1000"/>
                                        <p:tgtEl>
                                          <p:spTgt spid="34"/>
                                        </p:tgtEl>
                                      </p:cBhvr>
                                    </p:animEffect>
                                  </p:childTnLst>
                                </p:cTn>
                              </p:par>
                              <p:par>
                                <p:cTn id="91" presetID="31" presetClass="entr" presetSubtype="0" fill="hold" nodeType="withEffect">
                                  <p:stCondLst>
                                    <p:cond delay="0"/>
                                  </p:stCondLst>
                                  <p:childTnLst>
                                    <p:set>
                                      <p:cBhvr>
                                        <p:cTn id="92" dur="1" fill="hold">
                                          <p:stCondLst>
                                            <p:cond delay="0"/>
                                          </p:stCondLst>
                                        </p:cTn>
                                        <p:tgtEl>
                                          <p:spTgt spid="47"/>
                                        </p:tgtEl>
                                        <p:attrNameLst>
                                          <p:attrName>style.visibility</p:attrName>
                                        </p:attrNameLst>
                                      </p:cBhvr>
                                      <p:to>
                                        <p:strVal val="visible"/>
                                      </p:to>
                                    </p:set>
                                    <p:anim calcmode="lin" valueType="num">
                                      <p:cBhvr>
                                        <p:cTn id="93" dur="1000" fill="hold"/>
                                        <p:tgtEl>
                                          <p:spTgt spid="47"/>
                                        </p:tgtEl>
                                        <p:attrNameLst>
                                          <p:attrName>ppt_w</p:attrName>
                                        </p:attrNameLst>
                                      </p:cBhvr>
                                      <p:tavLst>
                                        <p:tav tm="0">
                                          <p:val>
                                            <p:fltVal val="0"/>
                                          </p:val>
                                        </p:tav>
                                        <p:tav tm="100000">
                                          <p:val>
                                            <p:strVal val="#ppt_w"/>
                                          </p:val>
                                        </p:tav>
                                      </p:tavLst>
                                    </p:anim>
                                    <p:anim calcmode="lin" valueType="num">
                                      <p:cBhvr>
                                        <p:cTn id="94" dur="1000" fill="hold"/>
                                        <p:tgtEl>
                                          <p:spTgt spid="47"/>
                                        </p:tgtEl>
                                        <p:attrNameLst>
                                          <p:attrName>ppt_h</p:attrName>
                                        </p:attrNameLst>
                                      </p:cBhvr>
                                      <p:tavLst>
                                        <p:tav tm="0">
                                          <p:val>
                                            <p:fltVal val="0"/>
                                          </p:val>
                                        </p:tav>
                                        <p:tav tm="100000">
                                          <p:val>
                                            <p:strVal val="#ppt_h"/>
                                          </p:val>
                                        </p:tav>
                                      </p:tavLst>
                                    </p:anim>
                                    <p:anim calcmode="lin" valueType="num">
                                      <p:cBhvr>
                                        <p:cTn id="95" dur="1000" fill="hold"/>
                                        <p:tgtEl>
                                          <p:spTgt spid="47"/>
                                        </p:tgtEl>
                                        <p:attrNameLst>
                                          <p:attrName>style.rotation</p:attrName>
                                        </p:attrNameLst>
                                      </p:cBhvr>
                                      <p:tavLst>
                                        <p:tav tm="0">
                                          <p:val>
                                            <p:fltVal val="90"/>
                                          </p:val>
                                        </p:tav>
                                        <p:tav tm="100000">
                                          <p:val>
                                            <p:fltVal val="0"/>
                                          </p:val>
                                        </p:tav>
                                      </p:tavLst>
                                    </p:anim>
                                    <p:animEffect transition="in" filter="fade">
                                      <p:cBhvr>
                                        <p:cTn id="96" dur="1000"/>
                                        <p:tgtEl>
                                          <p:spTgt spid="47"/>
                                        </p:tgtEl>
                                      </p:cBhvr>
                                    </p:animEffect>
                                  </p:childTnLst>
                                </p:cTn>
                              </p:par>
                            </p:childTnLst>
                          </p:cTn>
                        </p:par>
                      </p:childTnLst>
                    </p:cTn>
                  </p:par>
                  <p:par>
                    <p:cTn id="97" fill="hold">
                      <p:stCondLst>
                        <p:cond delay="indefinite"/>
                      </p:stCondLst>
                      <p:childTnLst>
                        <p:par>
                          <p:cTn id="98" fill="hold">
                            <p:stCondLst>
                              <p:cond delay="0"/>
                            </p:stCondLst>
                            <p:childTnLst>
                              <p:par>
                                <p:cTn id="99" presetID="31" presetClass="entr" presetSubtype="0" fill="hold" grpId="0" nodeType="clickEffect">
                                  <p:stCondLst>
                                    <p:cond delay="0"/>
                                  </p:stCondLst>
                                  <p:childTnLst>
                                    <p:set>
                                      <p:cBhvr>
                                        <p:cTn id="100" dur="1" fill="hold">
                                          <p:stCondLst>
                                            <p:cond delay="0"/>
                                          </p:stCondLst>
                                        </p:cTn>
                                        <p:tgtEl>
                                          <p:spTgt spid="53"/>
                                        </p:tgtEl>
                                        <p:attrNameLst>
                                          <p:attrName>style.visibility</p:attrName>
                                        </p:attrNameLst>
                                      </p:cBhvr>
                                      <p:to>
                                        <p:strVal val="visible"/>
                                      </p:to>
                                    </p:set>
                                    <p:anim calcmode="lin" valueType="num">
                                      <p:cBhvr>
                                        <p:cTn id="101" dur="1000" fill="hold"/>
                                        <p:tgtEl>
                                          <p:spTgt spid="53"/>
                                        </p:tgtEl>
                                        <p:attrNameLst>
                                          <p:attrName>ppt_w</p:attrName>
                                        </p:attrNameLst>
                                      </p:cBhvr>
                                      <p:tavLst>
                                        <p:tav tm="0">
                                          <p:val>
                                            <p:fltVal val="0"/>
                                          </p:val>
                                        </p:tav>
                                        <p:tav tm="100000">
                                          <p:val>
                                            <p:strVal val="#ppt_w"/>
                                          </p:val>
                                        </p:tav>
                                      </p:tavLst>
                                    </p:anim>
                                    <p:anim calcmode="lin" valueType="num">
                                      <p:cBhvr>
                                        <p:cTn id="102" dur="1000" fill="hold"/>
                                        <p:tgtEl>
                                          <p:spTgt spid="53"/>
                                        </p:tgtEl>
                                        <p:attrNameLst>
                                          <p:attrName>ppt_h</p:attrName>
                                        </p:attrNameLst>
                                      </p:cBhvr>
                                      <p:tavLst>
                                        <p:tav tm="0">
                                          <p:val>
                                            <p:fltVal val="0"/>
                                          </p:val>
                                        </p:tav>
                                        <p:tav tm="100000">
                                          <p:val>
                                            <p:strVal val="#ppt_h"/>
                                          </p:val>
                                        </p:tav>
                                      </p:tavLst>
                                    </p:anim>
                                    <p:anim calcmode="lin" valueType="num">
                                      <p:cBhvr>
                                        <p:cTn id="103" dur="1000" fill="hold"/>
                                        <p:tgtEl>
                                          <p:spTgt spid="53"/>
                                        </p:tgtEl>
                                        <p:attrNameLst>
                                          <p:attrName>style.rotation</p:attrName>
                                        </p:attrNameLst>
                                      </p:cBhvr>
                                      <p:tavLst>
                                        <p:tav tm="0">
                                          <p:val>
                                            <p:fltVal val="90"/>
                                          </p:val>
                                        </p:tav>
                                        <p:tav tm="100000">
                                          <p:val>
                                            <p:fltVal val="0"/>
                                          </p:val>
                                        </p:tav>
                                      </p:tavLst>
                                    </p:anim>
                                    <p:animEffect transition="in" filter="fade">
                                      <p:cBhvr>
                                        <p:cTn id="104" dur="1000"/>
                                        <p:tgtEl>
                                          <p:spTgt spid="53"/>
                                        </p:tgtEl>
                                      </p:cBhvr>
                                    </p:animEffect>
                                  </p:childTnLst>
                                </p:cTn>
                              </p:par>
                              <p:par>
                                <p:cTn id="105" presetID="31" presetClass="entr" presetSubtype="0" fill="hold" nodeType="withEffect">
                                  <p:stCondLst>
                                    <p:cond delay="0"/>
                                  </p:stCondLst>
                                  <p:childTnLst>
                                    <p:set>
                                      <p:cBhvr>
                                        <p:cTn id="106" dur="1" fill="hold">
                                          <p:stCondLst>
                                            <p:cond delay="0"/>
                                          </p:stCondLst>
                                        </p:cTn>
                                        <p:tgtEl>
                                          <p:spTgt spid="59"/>
                                        </p:tgtEl>
                                        <p:attrNameLst>
                                          <p:attrName>style.visibility</p:attrName>
                                        </p:attrNameLst>
                                      </p:cBhvr>
                                      <p:to>
                                        <p:strVal val="visible"/>
                                      </p:to>
                                    </p:set>
                                    <p:anim calcmode="lin" valueType="num">
                                      <p:cBhvr>
                                        <p:cTn id="107" dur="1000" fill="hold"/>
                                        <p:tgtEl>
                                          <p:spTgt spid="59"/>
                                        </p:tgtEl>
                                        <p:attrNameLst>
                                          <p:attrName>ppt_w</p:attrName>
                                        </p:attrNameLst>
                                      </p:cBhvr>
                                      <p:tavLst>
                                        <p:tav tm="0">
                                          <p:val>
                                            <p:fltVal val="0"/>
                                          </p:val>
                                        </p:tav>
                                        <p:tav tm="100000">
                                          <p:val>
                                            <p:strVal val="#ppt_w"/>
                                          </p:val>
                                        </p:tav>
                                      </p:tavLst>
                                    </p:anim>
                                    <p:anim calcmode="lin" valueType="num">
                                      <p:cBhvr>
                                        <p:cTn id="108" dur="1000" fill="hold"/>
                                        <p:tgtEl>
                                          <p:spTgt spid="59"/>
                                        </p:tgtEl>
                                        <p:attrNameLst>
                                          <p:attrName>ppt_h</p:attrName>
                                        </p:attrNameLst>
                                      </p:cBhvr>
                                      <p:tavLst>
                                        <p:tav tm="0">
                                          <p:val>
                                            <p:fltVal val="0"/>
                                          </p:val>
                                        </p:tav>
                                        <p:tav tm="100000">
                                          <p:val>
                                            <p:strVal val="#ppt_h"/>
                                          </p:val>
                                        </p:tav>
                                      </p:tavLst>
                                    </p:anim>
                                    <p:anim calcmode="lin" valueType="num">
                                      <p:cBhvr>
                                        <p:cTn id="109" dur="1000" fill="hold"/>
                                        <p:tgtEl>
                                          <p:spTgt spid="59"/>
                                        </p:tgtEl>
                                        <p:attrNameLst>
                                          <p:attrName>style.rotation</p:attrName>
                                        </p:attrNameLst>
                                      </p:cBhvr>
                                      <p:tavLst>
                                        <p:tav tm="0">
                                          <p:val>
                                            <p:fltVal val="90"/>
                                          </p:val>
                                        </p:tav>
                                        <p:tav tm="100000">
                                          <p:val>
                                            <p:fltVal val="0"/>
                                          </p:val>
                                        </p:tav>
                                      </p:tavLst>
                                    </p:anim>
                                    <p:animEffect transition="in" filter="fade">
                                      <p:cBhvr>
                                        <p:cTn id="110" dur="1000"/>
                                        <p:tgtEl>
                                          <p:spTgt spid="59"/>
                                        </p:tgtEl>
                                      </p:cBhvr>
                                    </p:animEffect>
                                  </p:childTnLst>
                                </p:cTn>
                              </p:par>
                              <p:par>
                                <p:cTn id="111" presetID="31" presetClass="entr" presetSubtype="0" fill="hold" nodeType="withEffect">
                                  <p:stCondLst>
                                    <p:cond delay="0"/>
                                  </p:stCondLst>
                                  <p:childTnLst>
                                    <p:set>
                                      <p:cBhvr>
                                        <p:cTn id="112" dur="1" fill="hold">
                                          <p:stCondLst>
                                            <p:cond delay="0"/>
                                          </p:stCondLst>
                                        </p:cTn>
                                        <p:tgtEl>
                                          <p:spTgt spid="55"/>
                                        </p:tgtEl>
                                        <p:attrNameLst>
                                          <p:attrName>style.visibility</p:attrName>
                                        </p:attrNameLst>
                                      </p:cBhvr>
                                      <p:to>
                                        <p:strVal val="visible"/>
                                      </p:to>
                                    </p:set>
                                    <p:anim calcmode="lin" valueType="num">
                                      <p:cBhvr>
                                        <p:cTn id="113" dur="1000" fill="hold"/>
                                        <p:tgtEl>
                                          <p:spTgt spid="55"/>
                                        </p:tgtEl>
                                        <p:attrNameLst>
                                          <p:attrName>ppt_w</p:attrName>
                                        </p:attrNameLst>
                                      </p:cBhvr>
                                      <p:tavLst>
                                        <p:tav tm="0">
                                          <p:val>
                                            <p:fltVal val="0"/>
                                          </p:val>
                                        </p:tav>
                                        <p:tav tm="100000">
                                          <p:val>
                                            <p:strVal val="#ppt_w"/>
                                          </p:val>
                                        </p:tav>
                                      </p:tavLst>
                                    </p:anim>
                                    <p:anim calcmode="lin" valueType="num">
                                      <p:cBhvr>
                                        <p:cTn id="114" dur="1000" fill="hold"/>
                                        <p:tgtEl>
                                          <p:spTgt spid="55"/>
                                        </p:tgtEl>
                                        <p:attrNameLst>
                                          <p:attrName>ppt_h</p:attrName>
                                        </p:attrNameLst>
                                      </p:cBhvr>
                                      <p:tavLst>
                                        <p:tav tm="0">
                                          <p:val>
                                            <p:fltVal val="0"/>
                                          </p:val>
                                        </p:tav>
                                        <p:tav tm="100000">
                                          <p:val>
                                            <p:strVal val="#ppt_h"/>
                                          </p:val>
                                        </p:tav>
                                      </p:tavLst>
                                    </p:anim>
                                    <p:anim calcmode="lin" valueType="num">
                                      <p:cBhvr>
                                        <p:cTn id="115" dur="1000" fill="hold"/>
                                        <p:tgtEl>
                                          <p:spTgt spid="55"/>
                                        </p:tgtEl>
                                        <p:attrNameLst>
                                          <p:attrName>style.rotation</p:attrName>
                                        </p:attrNameLst>
                                      </p:cBhvr>
                                      <p:tavLst>
                                        <p:tav tm="0">
                                          <p:val>
                                            <p:fltVal val="90"/>
                                          </p:val>
                                        </p:tav>
                                        <p:tav tm="100000">
                                          <p:val>
                                            <p:fltVal val="0"/>
                                          </p:val>
                                        </p:tav>
                                      </p:tavLst>
                                    </p:anim>
                                    <p:animEffect transition="in" filter="fade">
                                      <p:cBhvr>
                                        <p:cTn id="116" dur="1000"/>
                                        <p:tgtEl>
                                          <p:spTgt spid="55"/>
                                        </p:tgtEl>
                                      </p:cBhvr>
                                    </p:animEffect>
                                  </p:childTnLst>
                                </p:cTn>
                              </p:par>
                            </p:childTnLst>
                          </p:cTn>
                        </p:par>
                      </p:childTnLst>
                    </p:cTn>
                  </p:par>
                  <p:par>
                    <p:cTn id="117" fill="hold">
                      <p:stCondLst>
                        <p:cond delay="indefinite"/>
                      </p:stCondLst>
                      <p:childTnLst>
                        <p:par>
                          <p:cTn id="118" fill="hold">
                            <p:stCondLst>
                              <p:cond delay="0"/>
                            </p:stCondLst>
                            <p:childTnLst>
                              <p:par>
                                <p:cTn id="119" presetID="31" presetClass="entr" presetSubtype="0" fill="hold" grpId="0" nodeType="clickEffect">
                                  <p:stCondLst>
                                    <p:cond delay="0"/>
                                  </p:stCondLst>
                                  <p:childTnLst>
                                    <p:set>
                                      <p:cBhvr>
                                        <p:cTn id="120" dur="1" fill="hold">
                                          <p:stCondLst>
                                            <p:cond delay="0"/>
                                          </p:stCondLst>
                                        </p:cTn>
                                        <p:tgtEl>
                                          <p:spTgt spid="98"/>
                                        </p:tgtEl>
                                        <p:attrNameLst>
                                          <p:attrName>style.visibility</p:attrName>
                                        </p:attrNameLst>
                                      </p:cBhvr>
                                      <p:to>
                                        <p:strVal val="visible"/>
                                      </p:to>
                                    </p:set>
                                    <p:anim calcmode="lin" valueType="num">
                                      <p:cBhvr>
                                        <p:cTn id="121" dur="1000" fill="hold"/>
                                        <p:tgtEl>
                                          <p:spTgt spid="98"/>
                                        </p:tgtEl>
                                        <p:attrNameLst>
                                          <p:attrName>ppt_w</p:attrName>
                                        </p:attrNameLst>
                                      </p:cBhvr>
                                      <p:tavLst>
                                        <p:tav tm="0">
                                          <p:val>
                                            <p:fltVal val="0"/>
                                          </p:val>
                                        </p:tav>
                                        <p:tav tm="100000">
                                          <p:val>
                                            <p:strVal val="#ppt_w"/>
                                          </p:val>
                                        </p:tav>
                                      </p:tavLst>
                                    </p:anim>
                                    <p:anim calcmode="lin" valueType="num">
                                      <p:cBhvr>
                                        <p:cTn id="122" dur="1000" fill="hold"/>
                                        <p:tgtEl>
                                          <p:spTgt spid="98"/>
                                        </p:tgtEl>
                                        <p:attrNameLst>
                                          <p:attrName>ppt_h</p:attrName>
                                        </p:attrNameLst>
                                      </p:cBhvr>
                                      <p:tavLst>
                                        <p:tav tm="0">
                                          <p:val>
                                            <p:fltVal val="0"/>
                                          </p:val>
                                        </p:tav>
                                        <p:tav tm="100000">
                                          <p:val>
                                            <p:strVal val="#ppt_h"/>
                                          </p:val>
                                        </p:tav>
                                      </p:tavLst>
                                    </p:anim>
                                    <p:anim calcmode="lin" valueType="num">
                                      <p:cBhvr>
                                        <p:cTn id="123" dur="1000" fill="hold"/>
                                        <p:tgtEl>
                                          <p:spTgt spid="98"/>
                                        </p:tgtEl>
                                        <p:attrNameLst>
                                          <p:attrName>style.rotation</p:attrName>
                                        </p:attrNameLst>
                                      </p:cBhvr>
                                      <p:tavLst>
                                        <p:tav tm="0">
                                          <p:val>
                                            <p:fltVal val="90"/>
                                          </p:val>
                                        </p:tav>
                                        <p:tav tm="100000">
                                          <p:val>
                                            <p:fltVal val="0"/>
                                          </p:val>
                                        </p:tav>
                                      </p:tavLst>
                                    </p:anim>
                                    <p:animEffect transition="in" filter="fade">
                                      <p:cBhvr>
                                        <p:cTn id="124" dur="1000"/>
                                        <p:tgtEl>
                                          <p:spTgt spid="98"/>
                                        </p:tgtEl>
                                      </p:cBhvr>
                                    </p:animEffect>
                                  </p:childTnLst>
                                </p:cTn>
                              </p:par>
                              <p:par>
                                <p:cTn id="125" presetID="31" presetClass="entr" presetSubtype="0" fill="hold" nodeType="withEffect">
                                  <p:stCondLst>
                                    <p:cond delay="0"/>
                                  </p:stCondLst>
                                  <p:childTnLst>
                                    <p:set>
                                      <p:cBhvr>
                                        <p:cTn id="126" dur="1" fill="hold">
                                          <p:stCondLst>
                                            <p:cond delay="0"/>
                                          </p:stCondLst>
                                        </p:cTn>
                                        <p:tgtEl>
                                          <p:spTgt spid="107"/>
                                        </p:tgtEl>
                                        <p:attrNameLst>
                                          <p:attrName>style.visibility</p:attrName>
                                        </p:attrNameLst>
                                      </p:cBhvr>
                                      <p:to>
                                        <p:strVal val="visible"/>
                                      </p:to>
                                    </p:set>
                                    <p:anim calcmode="lin" valueType="num">
                                      <p:cBhvr>
                                        <p:cTn id="127" dur="1000" fill="hold"/>
                                        <p:tgtEl>
                                          <p:spTgt spid="107"/>
                                        </p:tgtEl>
                                        <p:attrNameLst>
                                          <p:attrName>ppt_w</p:attrName>
                                        </p:attrNameLst>
                                      </p:cBhvr>
                                      <p:tavLst>
                                        <p:tav tm="0">
                                          <p:val>
                                            <p:fltVal val="0"/>
                                          </p:val>
                                        </p:tav>
                                        <p:tav tm="100000">
                                          <p:val>
                                            <p:strVal val="#ppt_w"/>
                                          </p:val>
                                        </p:tav>
                                      </p:tavLst>
                                    </p:anim>
                                    <p:anim calcmode="lin" valueType="num">
                                      <p:cBhvr>
                                        <p:cTn id="128" dur="1000" fill="hold"/>
                                        <p:tgtEl>
                                          <p:spTgt spid="107"/>
                                        </p:tgtEl>
                                        <p:attrNameLst>
                                          <p:attrName>ppt_h</p:attrName>
                                        </p:attrNameLst>
                                      </p:cBhvr>
                                      <p:tavLst>
                                        <p:tav tm="0">
                                          <p:val>
                                            <p:fltVal val="0"/>
                                          </p:val>
                                        </p:tav>
                                        <p:tav tm="100000">
                                          <p:val>
                                            <p:strVal val="#ppt_h"/>
                                          </p:val>
                                        </p:tav>
                                      </p:tavLst>
                                    </p:anim>
                                    <p:anim calcmode="lin" valueType="num">
                                      <p:cBhvr>
                                        <p:cTn id="129" dur="1000" fill="hold"/>
                                        <p:tgtEl>
                                          <p:spTgt spid="107"/>
                                        </p:tgtEl>
                                        <p:attrNameLst>
                                          <p:attrName>style.rotation</p:attrName>
                                        </p:attrNameLst>
                                      </p:cBhvr>
                                      <p:tavLst>
                                        <p:tav tm="0">
                                          <p:val>
                                            <p:fltVal val="90"/>
                                          </p:val>
                                        </p:tav>
                                        <p:tav tm="100000">
                                          <p:val>
                                            <p:fltVal val="0"/>
                                          </p:val>
                                        </p:tav>
                                      </p:tavLst>
                                    </p:anim>
                                    <p:animEffect transition="in" filter="fade">
                                      <p:cBhvr>
                                        <p:cTn id="130" dur="1000"/>
                                        <p:tgtEl>
                                          <p:spTgt spid="107"/>
                                        </p:tgtEl>
                                      </p:cBhvr>
                                    </p:animEffect>
                                  </p:childTnLst>
                                </p:cTn>
                              </p:par>
                              <p:par>
                                <p:cTn id="131" presetID="31" presetClass="entr" presetSubtype="0" fill="hold" nodeType="withEffect">
                                  <p:stCondLst>
                                    <p:cond delay="0"/>
                                  </p:stCondLst>
                                  <p:childTnLst>
                                    <p:set>
                                      <p:cBhvr>
                                        <p:cTn id="132" dur="1" fill="hold">
                                          <p:stCondLst>
                                            <p:cond delay="0"/>
                                          </p:stCondLst>
                                        </p:cTn>
                                        <p:tgtEl>
                                          <p:spTgt spid="104"/>
                                        </p:tgtEl>
                                        <p:attrNameLst>
                                          <p:attrName>style.visibility</p:attrName>
                                        </p:attrNameLst>
                                      </p:cBhvr>
                                      <p:to>
                                        <p:strVal val="visible"/>
                                      </p:to>
                                    </p:set>
                                    <p:anim calcmode="lin" valueType="num">
                                      <p:cBhvr>
                                        <p:cTn id="133" dur="1000" fill="hold"/>
                                        <p:tgtEl>
                                          <p:spTgt spid="104"/>
                                        </p:tgtEl>
                                        <p:attrNameLst>
                                          <p:attrName>ppt_w</p:attrName>
                                        </p:attrNameLst>
                                      </p:cBhvr>
                                      <p:tavLst>
                                        <p:tav tm="0">
                                          <p:val>
                                            <p:fltVal val="0"/>
                                          </p:val>
                                        </p:tav>
                                        <p:tav tm="100000">
                                          <p:val>
                                            <p:strVal val="#ppt_w"/>
                                          </p:val>
                                        </p:tav>
                                      </p:tavLst>
                                    </p:anim>
                                    <p:anim calcmode="lin" valueType="num">
                                      <p:cBhvr>
                                        <p:cTn id="134" dur="1000" fill="hold"/>
                                        <p:tgtEl>
                                          <p:spTgt spid="104"/>
                                        </p:tgtEl>
                                        <p:attrNameLst>
                                          <p:attrName>ppt_h</p:attrName>
                                        </p:attrNameLst>
                                      </p:cBhvr>
                                      <p:tavLst>
                                        <p:tav tm="0">
                                          <p:val>
                                            <p:fltVal val="0"/>
                                          </p:val>
                                        </p:tav>
                                        <p:tav tm="100000">
                                          <p:val>
                                            <p:strVal val="#ppt_h"/>
                                          </p:val>
                                        </p:tav>
                                      </p:tavLst>
                                    </p:anim>
                                    <p:anim calcmode="lin" valueType="num">
                                      <p:cBhvr>
                                        <p:cTn id="135" dur="1000" fill="hold"/>
                                        <p:tgtEl>
                                          <p:spTgt spid="104"/>
                                        </p:tgtEl>
                                        <p:attrNameLst>
                                          <p:attrName>style.rotation</p:attrName>
                                        </p:attrNameLst>
                                      </p:cBhvr>
                                      <p:tavLst>
                                        <p:tav tm="0">
                                          <p:val>
                                            <p:fltVal val="90"/>
                                          </p:val>
                                        </p:tav>
                                        <p:tav tm="100000">
                                          <p:val>
                                            <p:fltVal val="0"/>
                                          </p:val>
                                        </p:tav>
                                      </p:tavLst>
                                    </p:anim>
                                    <p:animEffect transition="in" filter="fade">
                                      <p:cBhvr>
                                        <p:cTn id="136" dur="1000"/>
                                        <p:tgtEl>
                                          <p:spTgt spid="104"/>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99"/>
                                        </p:tgtEl>
                                        <p:attrNameLst>
                                          <p:attrName>style.visibility</p:attrName>
                                        </p:attrNameLst>
                                      </p:cBhvr>
                                      <p:to>
                                        <p:strVal val="visible"/>
                                      </p:to>
                                    </p:set>
                                    <p:anim calcmode="lin" valueType="num">
                                      <p:cBhvr>
                                        <p:cTn id="139" dur="1000" fill="hold"/>
                                        <p:tgtEl>
                                          <p:spTgt spid="99"/>
                                        </p:tgtEl>
                                        <p:attrNameLst>
                                          <p:attrName>ppt_w</p:attrName>
                                        </p:attrNameLst>
                                      </p:cBhvr>
                                      <p:tavLst>
                                        <p:tav tm="0">
                                          <p:val>
                                            <p:fltVal val="0"/>
                                          </p:val>
                                        </p:tav>
                                        <p:tav tm="100000">
                                          <p:val>
                                            <p:strVal val="#ppt_w"/>
                                          </p:val>
                                        </p:tav>
                                      </p:tavLst>
                                    </p:anim>
                                    <p:anim calcmode="lin" valueType="num">
                                      <p:cBhvr>
                                        <p:cTn id="140" dur="1000" fill="hold"/>
                                        <p:tgtEl>
                                          <p:spTgt spid="99"/>
                                        </p:tgtEl>
                                        <p:attrNameLst>
                                          <p:attrName>ppt_h</p:attrName>
                                        </p:attrNameLst>
                                      </p:cBhvr>
                                      <p:tavLst>
                                        <p:tav tm="0">
                                          <p:val>
                                            <p:fltVal val="0"/>
                                          </p:val>
                                        </p:tav>
                                        <p:tav tm="100000">
                                          <p:val>
                                            <p:strVal val="#ppt_h"/>
                                          </p:val>
                                        </p:tav>
                                      </p:tavLst>
                                    </p:anim>
                                    <p:anim calcmode="lin" valueType="num">
                                      <p:cBhvr>
                                        <p:cTn id="141" dur="1000" fill="hold"/>
                                        <p:tgtEl>
                                          <p:spTgt spid="99"/>
                                        </p:tgtEl>
                                        <p:attrNameLst>
                                          <p:attrName>style.rotation</p:attrName>
                                        </p:attrNameLst>
                                      </p:cBhvr>
                                      <p:tavLst>
                                        <p:tav tm="0">
                                          <p:val>
                                            <p:fltVal val="90"/>
                                          </p:val>
                                        </p:tav>
                                        <p:tav tm="100000">
                                          <p:val>
                                            <p:fltVal val="0"/>
                                          </p:val>
                                        </p:tav>
                                      </p:tavLst>
                                    </p:anim>
                                    <p:animEffect transition="in" filter="fade">
                                      <p:cBhvr>
                                        <p:cTn id="142" dur="1000"/>
                                        <p:tgtEl>
                                          <p:spTgt spid="99"/>
                                        </p:tgtEl>
                                      </p:cBhvr>
                                    </p:animEffect>
                                  </p:childTnLst>
                                </p:cTn>
                              </p:par>
                            </p:childTnLst>
                          </p:cTn>
                        </p:par>
                      </p:childTnLst>
                    </p:cTn>
                  </p:par>
                  <p:par>
                    <p:cTn id="143" fill="hold">
                      <p:stCondLst>
                        <p:cond delay="indefinite"/>
                      </p:stCondLst>
                      <p:childTnLst>
                        <p:par>
                          <p:cTn id="144" fill="hold">
                            <p:stCondLst>
                              <p:cond delay="0"/>
                            </p:stCondLst>
                            <p:childTnLst>
                              <p:par>
                                <p:cTn id="145" presetID="31" presetClass="entr" presetSubtype="0" fill="hold" nodeType="clickEffect">
                                  <p:stCondLst>
                                    <p:cond delay="0"/>
                                  </p:stCondLst>
                                  <p:childTnLst>
                                    <p:set>
                                      <p:cBhvr>
                                        <p:cTn id="146" dur="1" fill="hold">
                                          <p:stCondLst>
                                            <p:cond delay="0"/>
                                          </p:stCondLst>
                                        </p:cTn>
                                        <p:tgtEl>
                                          <p:spTgt spid="37"/>
                                        </p:tgtEl>
                                        <p:attrNameLst>
                                          <p:attrName>style.visibility</p:attrName>
                                        </p:attrNameLst>
                                      </p:cBhvr>
                                      <p:to>
                                        <p:strVal val="visible"/>
                                      </p:to>
                                    </p:set>
                                    <p:anim calcmode="lin" valueType="num">
                                      <p:cBhvr>
                                        <p:cTn id="147" dur="1000" fill="hold"/>
                                        <p:tgtEl>
                                          <p:spTgt spid="37"/>
                                        </p:tgtEl>
                                        <p:attrNameLst>
                                          <p:attrName>ppt_w</p:attrName>
                                        </p:attrNameLst>
                                      </p:cBhvr>
                                      <p:tavLst>
                                        <p:tav tm="0">
                                          <p:val>
                                            <p:fltVal val="0"/>
                                          </p:val>
                                        </p:tav>
                                        <p:tav tm="100000">
                                          <p:val>
                                            <p:strVal val="#ppt_w"/>
                                          </p:val>
                                        </p:tav>
                                      </p:tavLst>
                                    </p:anim>
                                    <p:anim calcmode="lin" valueType="num">
                                      <p:cBhvr>
                                        <p:cTn id="148" dur="1000" fill="hold"/>
                                        <p:tgtEl>
                                          <p:spTgt spid="37"/>
                                        </p:tgtEl>
                                        <p:attrNameLst>
                                          <p:attrName>ppt_h</p:attrName>
                                        </p:attrNameLst>
                                      </p:cBhvr>
                                      <p:tavLst>
                                        <p:tav tm="0">
                                          <p:val>
                                            <p:fltVal val="0"/>
                                          </p:val>
                                        </p:tav>
                                        <p:tav tm="100000">
                                          <p:val>
                                            <p:strVal val="#ppt_h"/>
                                          </p:val>
                                        </p:tav>
                                      </p:tavLst>
                                    </p:anim>
                                    <p:anim calcmode="lin" valueType="num">
                                      <p:cBhvr>
                                        <p:cTn id="149" dur="1000" fill="hold"/>
                                        <p:tgtEl>
                                          <p:spTgt spid="37"/>
                                        </p:tgtEl>
                                        <p:attrNameLst>
                                          <p:attrName>style.rotation</p:attrName>
                                        </p:attrNameLst>
                                      </p:cBhvr>
                                      <p:tavLst>
                                        <p:tav tm="0">
                                          <p:val>
                                            <p:fltVal val="90"/>
                                          </p:val>
                                        </p:tav>
                                        <p:tav tm="100000">
                                          <p:val>
                                            <p:fltVal val="0"/>
                                          </p:val>
                                        </p:tav>
                                      </p:tavLst>
                                    </p:anim>
                                    <p:animEffect transition="in" filter="fade">
                                      <p:cBhvr>
                                        <p:cTn id="150" dur="1000"/>
                                        <p:tgtEl>
                                          <p:spTgt spid="37"/>
                                        </p:tgtEl>
                                      </p:cBhvr>
                                    </p:animEffect>
                                  </p:childTnLst>
                                </p:cTn>
                              </p:par>
                              <p:par>
                                <p:cTn id="151" presetID="31" presetClass="entr" presetSubtype="0" fill="hold" grpId="0" nodeType="withEffect">
                                  <p:stCondLst>
                                    <p:cond delay="0"/>
                                  </p:stCondLst>
                                  <p:childTnLst>
                                    <p:set>
                                      <p:cBhvr>
                                        <p:cTn id="152" dur="1" fill="hold">
                                          <p:stCondLst>
                                            <p:cond delay="0"/>
                                          </p:stCondLst>
                                        </p:cTn>
                                        <p:tgtEl>
                                          <p:spTgt spid="35"/>
                                        </p:tgtEl>
                                        <p:attrNameLst>
                                          <p:attrName>style.visibility</p:attrName>
                                        </p:attrNameLst>
                                      </p:cBhvr>
                                      <p:to>
                                        <p:strVal val="visible"/>
                                      </p:to>
                                    </p:set>
                                    <p:anim calcmode="lin" valueType="num">
                                      <p:cBhvr>
                                        <p:cTn id="153" dur="1000" fill="hold"/>
                                        <p:tgtEl>
                                          <p:spTgt spid="35"/>
                                        </p:tgtEl>
                                        <p:attrNameLst>
                                          <p:attrName>ppt_w</p:attrName>
                                        </p:attrNameLst>
                                      </p:cBhvr>
                                      <p:tavLst>
                                        <p:tav tm="0">
                                          <p:val>
                                            <p:fltVal val="0"/>
                                          </p:val>
                                        </p:tav>
                                        <p:tav tm="100000">
                                          <p:val>
                                            <p:strVal val="#ppt_w"/>
                                          </p:val>
                                        </p:tav>
                                      </p:tavLst>
                                    </p:anim>
                                    <p:anim calcmode="lin" valueType="num">
                                      <p:cBhvr>
                                        <p:cTn id="154" dur="1000" fill="hold"/>
                                        <p:tgtEl>
                                          <p:spTgt spid="35"/>
                                        </p:tgtEl>
                                        <p:attrNameLst>
                                          <p:attrName>ppt_h</p:attrName>
                                        </p:attrNameLst>
                                      </p:cBhvr>
                                      <p:tavLst>
                                        <p:tav tm="0">
                                          <p:val>
                                            <p:fltVal val="0"/>
                                          </p:val>
                                        </p:tav>
                                        <p:tav tm="100000">
                                          <p:val>
                                            <p:strVal val="#ppt_h"/>
                                          </p:val>
                                        </p:tav>
                                      </p:tavLst>
                                    </p:anim>
                                    <p:anim calcmode="lin" valueType="num">
                                      <p:cBhvr>
                                        <p:cTn id="155" dur="1000" fill="hold"/>
                                        <p:tgtEl>
                                          <p:spTgt spid="35"/>
                                        </p:tgtEl>
                                        <p:attrNameLst>
                                          <p:attrName>style.rotation</p:attrName>
                                        </p:attrNameLst>
                                      </p:cBhvr>
                                      <p:tavLst>
                                        <p:tav tm="0">
                                          <p:val>
                                            <p:fltVal val="90"/>
                                          </p:val>
                                        </p:tav>
                                        <p:tav tm="100000">
                                          <p:val>
                                            <p:fltVal val="0"/>
                                          </p:val>
                                        </p:tav>
                                      </p:tavLst>
                                    </p:anim>
                                    <p:animEffect transition="in" filter="fade">
                                      <p:cBhvr>
                                        <p:cTn id="156" dur="1000"/>
                                        <p:tgtEl>
                                          <p:spTgt spid="35"/>
                                        </p:tgtEl>
                                      </p:cBhvr>
                                    </p:animEffect>
                                  </p:childTnLst>
                                </p:cTn>
                              </p:par>
                              <p:par>
                                <p:cTn id="157" presetID="31" presetClass="entr" presetSubtype="0" fill="hold" nodeType="withEffect">
                                  <p:stCondLst>
                                    <p:cond delay="0"/>
                                  </p:stCondLst>
                                  <p:childTnLst>
                                    <p:set>
                                      <p:cBhvr>
                                        <p:cTn id="158" dur="1" fill="hold">
                                          <p:stCondLst>
                                            <p:cond delay="0"/>
                                          </p:stCondLst>
                                        </p:cTn>
                                        <p:tgtEl>
                                          <p:spTgt spid="40"/>
                                        </p:tgtEl>
                                        <p:attrNameLst>
                                          <p:attrName>style.visibility</p:attrName>
                                        </p:attrNameLst>
                                      </p:cBhvr>
                                      <p:to>
                                        <p:strVal val="visible"/>
                                      </p:to>
                                    </p:set>
                                    <p:anim calcmode="lin" valueType="num">
                                      <p:cBhvr>
                                        <p:cTn id="159" dur="1000" fill="hold"/>
                                        <p:tgtEl>
                                          <p:spTgt spid="40"/>
                                        </p:tgtEl>
                                        <p:attrNameLst>
                                          <p:attrName>ppt_w</p:attrName>
                                        </p:attrNameLst>
                                      </p:cBhvr>
                                      <p:tavLst>
                                        <p:tav tm="0">
                                          <p:val>
                                            <p:fltVal val="0"/>
                                          </p:val>
                                        </p:tav>
                                        <p:tav tm="100000">
                                          <p:val>
                                            <p:strVal val="#ppt_w"/>
                                          </p:val>
                                        </p:tav>
                                      </p:tavLst>
                                    </p:anim>
                                    <p:anim calcmode="lin" valueType="num">
                                      <p:cBhvr>
                                        <p:cTn id="160" dur="1000" fill="hold"/>
                                        <p:tgtEl>
                                          <p:spTgt spid="40"/>
                                        </p:tgtEl>
                                        <p:attrNameLst>
                                          <p:attrName>ppt_h</p:attrName>
                                        </p:attrNameLst>
                                      </p:cBhvr>
                                      <p:tavLst>
                                        <p:tav tm="0">
                                          <p:val>
                                            <p:fltVal val="0"/>
                                          </p:val>
                                        </p:tav>
                                        <p:tav tm="100000">
                                          <p:val>
                                            <p:strVal val="#ppt_h"/>
                                          </p:val>
                                        </p:tav>
                                      </p:tavLst>
                                    </p:anim>
                                    <p:anim calcmode="lin" valueType="num">
                                      <p:cBhvr>
                                        <p:cTn id="161" dur="1000" fill="hold"/>
                                        <p:tgtEl>
                                          <p:spTgt spid="40"/>
                                        </p:tgtEl>
                                        <p:attrNameLst>
                                          <p:attrName>style.rotation</p:attrName>
                                        </p:attrNameLst>
                                      </p:cBhvr>
                                      <p:tavLst>
                                        <p:tav tm="0">
                                          <p:val>
                                            <p:fltVal val="90"/>
                                          </p:val>
                                        </p:tav>
                                        <p:tav tm="100000">
                                          <p:val>
                                            <p:fltVal val="0"/>
                                          </p:val>
                                        </p:tav>
                                      </p:tavLst>
                                    </p:anim>
                                    <p:animEffect transition="in" filter="fade">
                                      <p:cBhvr>
                                        <p:cTn id="162" dur="1000"/>
                                        <p:tgtEl>
                                          <p:spTgt spid="40"/>
                                        </p:tgtEl>
                                      </p:cBhvr>
                                    </p:animEffect>
                                  </p:childTnLst>
                                </p:cTn>
                              </p:par>
                            </p:childTnLst>
                          </p:cTn>
                        </p:par>
                      </p:childTnLst>
                    </p:cTn>
                  </p:par>
                  <p:par>
                    <p:cTn id="163" fill="hold">
                      <p:stCondLst>
                        <p:cond delay="indefinite"/>
                      </p:stCondLst>
                      <p:childTnLst>
                        <p:par>
                          <p:cTn id="164" fill="hold">
                            <p:stCondLst>
                              <p:cond delay="0"/>
                            </p:stCondLst>
                            <p:childTnLst>
                              <p:par>
                                <p:cTn id="165" presetID="31" presetClass="entr" presetSubtype="0" fill="hold" grpId="0" nodeType="clickEffect">
                                  <p:stCondLst>
                                    <p:cond delay="0"/>
                                  </p:stCondLst>
                                  <p:childTnLst>
                                    <p:set>
                                      <p:cBhvr>
                                        <p:cTn id="166" dur="1" fill="hold">
                                          <p:stCondLst>
                                            <p:cond delay="0"/>
                                          </p:stCondLst>
                                        </p:cTn>
                                        <p:tgtEl>
                                          <p:spTgt spid="87"/>
                                        </p:tgtEl>
                                        <p:attrNameLst>
                                          <p:attrName>style.visibility</p:attrName>
                                        </p:attrNameLst>
                                      </p:cBhvr>
                                      <p:to>
                                        <p:strVal val="visible"/>
                                      </p:to>
                                    </p:set>
                                    <p:anim calcmode="lin" valueType="num">
                                      <p:cBhvr>
                                        <p:cTn id="167" dur="1000" fill="hold"/>
                                        <p:tgtEl>
                                          <p:spTgt spid="87"/>
                                        </p:tgtEl>
                                        <p:attrNameLst>
                                          <p:attrName>ppt_w</p:attrName>
                                        </p:attrNameLst>
                                      </p:cBhvr>
                                      <p:tavLst>
                                        <p:tav tm="0">
                                          <p:val>
                                            <p:fltVal val="0"/>
                                          </p:val>
                                        </p:tav>
                                        <p:tav tm="100000">
                                          <p:val>
                                            <p:strVal val="#ppt_w"/>
                                          </p:val>
                                        </p:tav>
                                      </p:tavLst>
                                    </p:anim>
                                    <p:anim calcmode="lin" valueType="num">
                                      <p:cBhvr>
                                        <p:cTn id="168" dur="1000" fill="hold"/>
                                        <p:tgtEl>
                                          <p:spTgt spid="87"/>
                                        </p:tgtEl>
                                        <p:attrNameLst>
                                          <p:attrName>ppt_h</p:attrName>
                                        </p:attrNameLst>
                                      </p:cBhvr>
                                      <p:tavLst>
                                        <p:tav tm="0">
                                          <p:val>
                                            <p:fltVal val="0"/>
                                          </p:val>
                                        </p:tav>
                                        <p:tav tm="100000">
                                          <p:val>
                                            <p:strVal val="#ppt_h"/>
                                          </p:val>
                                        </p:tav>
                                      </p:tavLst>
                                    </p:anim>
                                    <p:anim calcmode="lin" valueType="num">
                                      <p:cBhvr>
                                        <p:cTn id="169" dur="1000" fill="hold"/>
                                        <p:tgtEl>
                                          <p:spTgt spid="87"/>
                                        </p:tgtEl>
                                        <p:attrNameLst>
                                          <p:attrName>style.rotation</p:attrName>
                                        </p:attrNameLst>
                                      </p:cBhvr>
                                      <p:tavLst>
                                        <p:tav tm="0">
                                          <p:val>
                                            <p:fltVal val="90"/>
                                          </p:val>
                                        </p:tav>
                                        <p:tav tm="100000">
                                          <p:val>
                                            <p:fltVal val="0"/>
                                          </p:val>
                                        </p:tav>
                                      </p:tavLst>
                                    </p:anim>
                                    <p:animEffect transition="in" filter="fade">
                                      <p:cBhvr>
                                        <p:cTn id="170" dur="1000"/>
                                        <p:tgtEl>
                                          <p:spTgt spid="87"/>
                                        </p:tgtEl>
                                      </p:cBhvr>
                                    </p:animEffect>
                                  </p:childTnLst>
                                </p:cTn>
                              </p:par>
                              <p:par>
                                <p:cTn id="171" presetID="31" presetClass="entr" presetSubtype="0" fill="hold" nodeType="withEffect">
                                  <p:stCondLst>
                                    <p:cond delay="0"/>
                                  </p:stCondLst>
                                  <p:childTnLst>
                                    <p:set>
                                      <p:cBhvr>
                                        <p:cTn id="172" dur="1" fill="hold">
                                          <p:stCondLst>
                                            <p:cond delay="0"/>
                                          </p:stCondLst>
                                        </p:cTn>
                                        <p:tgtEl>
                                          <p:spTgt spid="91"/>
                                        </p:tgtEl>
                                        <p:attrNameLst>
                                          <p:attrName>style.visibility</p:attrName>
                                        </p:attrNameLst>
                                      </p:cBhvr>
                                      <p:to>
                                        <p:strVal val="visible"/>
                                      </p:to>
                                    </p:set>
                                    <p:anim calcmode="lin" valueType="num">
                                      <p:cBhvr>
                                        <p:cTn id="173" dur="1000" fill="hold"/>
                                        <p:tgtEl>
                                          <p:spTgt spid="91"/>
                                        </p:tgtEl>
                                        <p:attrNameLst>
                                          <p:attrName>ppt_w</p:attrName>
                                        </p:attrNameLst>
                                      </p:cBhvr>
                                      <p:tavLst>
                                        <p:tav tm="0">
                                          <p:val>
                                            <p:fltVal val="0"/>
                                          </p:val>
                                        </p:tav>
                                        <p:tav tm="100000">
                                          <p:val>
                                            <p:strVal val="#ppt_w"/>
                                          </p:val>
                                        </p:tav>
                                      </p:tavLst>
                                    </p:anim>
                                    <p:anim calcmode="lin" valueType="num">
                                      <p:cBhvr>
                                        <p:cTn id="174" dur="1000" fill="hold"/>
                                        <p:tgtEl>
                                          <p:spTgt spid="91"/>
                                        </p:tgtEl>
                                        <p:attrNameLst>
                                          <p:attrName>ppt_h</p:attrName>
                                        </p:attrNameLst>
                                      </p:cBhvr>
                                      <p:tavLst>
                                        <p:tav tm="0">
                                          <p:val>
                                            <p:fltVal val="0"/>
                                          </p:val>
                                        </p:tav>
                                        <p:tav tm="100000">
                                          <p:val>
                                            <p:strVal val="#ppt_h"/>
                                          </p:val>
                                        </p:tav>
                                      </p:tavLst>
                                    </p:anim>
                                    <p:anim calcmode="lin" valueType="num">
                                      <p:cBhvr>
                                        <p:cTn id="175" dur="1000" fill="hold"/>
                                        <p:tgtEl>
                                          <p:spTgt spid="91"/>
                                        </p:tgtEl>
                                        <p:attrNameLst>
                                          <p:attrName>style.rotation</p:attrName>
                                        </p:attrNameLst>
                                      </p:cBhvr>
                                      <p:tavLst>
                                        <p:tav tm="0">
                                          <p:val>
                                            <p:fltVal val="90"/>
                                          </p:val>
                                        </p:tav>
                                        <p:tav tm="100000">
                                          <p:val>
                                            <p:fltVal val="0"/>
                                          </p:val>
                                        </p:tav>
                                      </p:tavLst>
                                    </p:anim>
                                    <p:animEffect transition="in" filter="fade">
                                      <p:cBhvr>
                                        <p:cTn id="176" dur="1000"/>
                                        <p:tgtEl>
                                          <p:spTgt spid="91"/>
                                        </p:tgtEl>
                                      </p:cBhvr>
                                    </p:animEffect>
                                  </p:childTnLst>
                                </p:cTn>
                              </p:par>
                            </p:childTnLst>
                          </p:cTn>
                        </p:par>
                      </p:childTnLst>
                    </p:cTn>
                  </p:par>
                  <p:par>
                    <p:cTn id="177" fill="hold">
                      <p:stCondLst>
                        <p:cond delay="indefinite"/>
                      </p:stCondLst>
                      <p:childTnLst>
                        <p:par>
                          <p:cTn id="178" fill="hold">
                            <p:stCondLst>
                              <p:cond delay="0"/>
                            </p:stCondLst>
                            <p:childTnLst>
                              <p:par>
                                <p:cTn id="179" presetID="31" presetClass="entr" presetSubtype="0" fill="hold" grpId="0" nodeType="clickEffect">
                                  <p:stCondLst>
                                    <p:cond delay="0"/>
                                  </p:stCondLst>
                                  <p:childTnLst>
                                    <p:set>
                                      <p:cBhvr>
                                        <p:cTn id="180" dur="1" fill="hold">
                                          <p:stCondLst>
                                            <p:cond delay="0"/>
                                          </p:stCondLst>
                                        </p:cTn>
                                        <p:tgtEl>
                                          <p:spTgt spid="30"/>
                                        </p:tgtEl>
                                        <p:attrNameLst>
                                          <p:attrName>style.visibility</p:attrName>
                                        </p:attrNameLst>
                                      </p:cBhvr>
                                      <p:to>
                                        <p:strVal val="visible"/>
                                      </p:to>
                                    </p:set>
                                    <p:anim calcmode="lin" valueType="num">
                                      <p:cBhvr>
                                        <p:cTn id="181" dur="1000" fill="hold"/>
                                        <p:tgtEl>
                                          <p:spTgt spid="30"/>
                                        </p:tgtEl>
                                        <p:attrNameLst>
                                          <p:attrName>ppt_w</p:attrName>
                                        </p:attrNameLst>
                                      </p:cBhvr>
                                      <p:tavLst>
                                        <p:tav tm="0">
                                          <p:val>
                                            <p:fltVal val="0"/>
                                          </p:val>
                                        </p:tav>
                                        <p:tav tm="100000">
                                          <p:val>
                                            <p:strVal val="#ppt_w"/>
                                          </p:val>
                                        </p:tav>
                                      </p:tavLst>
                                    </p:anim>
                                    <p:anim calcmode="lin" valueType="num">
                                      <p:cBhvr>
                                        <p:cTn id="182" dur="1000" fill="hold"/>
                                        <p:tgtEl>
                                          <p:spTgt spid="30"/>
                                        </p:tgtEl>
                                        <p:attrNameLst>
                                          <p:attrName>ppt_h</p:attrName>
                                        </p:attrNameLst>
                                      </p:cBhvr>
                                      <p:tavLst>
                                        <p:tav tm="0">
                                          <p:val>
                                            <p:fltVal val="0"/>
                                          </p:val>
                                        </p:tav>
                                        <p:tav tm="100000">
                                          <p:val>
                                            <p:strVal val="#ppt_h"/>
                                          </p:val>
                                        </p:tav>
                                      </p:tavLst>
                                    </p:anim>
                                    <p:anim calcmode="lin" valueType="num">
                                      <p:cBhvr>
                                        <p:cTn id="183" dur="1000" fill="hold"/>
                                        <p:tgtEl>
                                          <p:spTgt spid="30"/>
                                        </p:tgtEl>
                                        <p:attrNameLst>
                                          <p:attrName>style.rotation</p:attrName>
                                        </p:attrNameLst>
                                      </p:cBhvr>
                                      <p:tavLst>
                                        <p:tav tm="0">
                                          <p:val>
                                            <p:fltVal val="90"/>
                                          </p:val>
                                        </p:tav>
                                        <p:tav tm="100000">
                                          <p:val>
                                            <p:fltVal val="0"/>
                                          </p:val>
                                        </p:tav>
                                      </p:tavLst>
                                    </p:anim>
                                    <p:animEffect transition="in" filter="fade">
                                      <p:cBhvr>
                                        <p:cTn id="184" dur="1000"/>
                                        <p:tgtEl>
                                          <p:spTgt spid="30"/>
                                        </p:tgtEl>
                                      </p:cBhvr>
                                    </p:animEffect>
                                  </p:childTnLst>
                                </p:cTn>
                              </p:par>
                              <p:par>
                                <p:cTn id="185" presetID="31" presetClass="entr" presetSubtype="0" fill="hold" nodeType="withEffect">
                                  <p:stCondLst>
                                    <p:cond delay="0"/>
                                  </p:stCondLst>
                                  <p:childTnLst>
                                    <p:set>
                                      <p:cBhvr>
                                        <p:cTn id="186" dur="1" fill="hold">
                                          <p:stCondLst>
                                            <p:cond delay="0"/>
                                          </p:stCondLst>
                                        </p:cTn>
                                        <p:tgtEl>
                                          <p:spTgt spid="32"/>
                                        </p:tgtEl>
                                        <p:attrNameLst>
                                          <p:attrName>style.visibility</p:attrName>
                                        </p:attrNameLst>
                                      </p:cBhvr>
                                      <p:to>
                                        <p:strVal val="visible"/>
                                      </p:to>
                                    </p:set>
                                    <p:anim calcmode="lin" valueType="num">
                                      <p:cBhvr>
                                        <p:cTn id="187" dur="1000" fill="hold"/>
                                        <p:tgtEl>
                                          <p:spTgt spid="32"/>
                                        </p:tgtEl>
                                        <p:attrNameLst>
                                          <p:attrName>ppt_w</p:attrName>
                                        </p:attrNameLst>
                                      </p:cBhvr>
                                      <p:tavLst>
                                        <p:tav tm="0">
                                          <p:val>
                                            <p:fltVal val="0"/>
                                          </p:val>
                                        </p:tav>
                                        <p:tav tm="100000">
                                          <p:val>
                                            <p:strVal val="#ppt_w"/>
                                          </p:val>
                                        </p:tav>
                                      </p:tavLst>
                                    </p:anim>
                                    <p:anim calcmode="lin" valueType="num">
                                      <p:cBhvr>
                                        <p:cTn id="188" dur="1000" fill="hold"/>
                                        <p:tgtEl>
                                          <p:spTgt spid="32"/>
                                        </p:tgtEl>
                                        <p:attrNameLst>
                                          <p:attrName>ppt_h</p:attrName>
                                        </p:attrNameLst>
                                      </p:cBhvr>
                                      <p:tavLst>
                                        <p:tav tm="0">
                                          <p:val>
                                            <p:fltVal val="0"/>
                                          </p:val>
                                        </p:tav>
                                        <p:tav tm="100000">
                                          <p:val>
                                            <p:strVal val="#ppt_h"/>
                                          </p:val>
                                        </p:tav>
                                      </p:tavLst>
                                    </p:anim>
                                    <p:anim calcmode="lin" valueType="num">
                                      <p:cBhvr>
                                        <p:cTn id="189" dur="1000" fill="hold"/>
                                        <p:tgtEl>
                                          <p:spTgt spid="32"/>
                                        </p:tgtEl>
                                        <p:attrNameLst>
                                          <p:attrName>style.rotation</p:attrName>
                                        </p:attrNameLst>
                                      </p:cBhvr>
                                      <p:tavLst>
                                        <p:tav tm="0">
                                          <p:val>
                                            <p:fltVal val="90"/>
                                          </p:val>
                                        </p:tav>
                                        <p:tav tm="100000">
                                          <p:val>
                                            <p:fltVal val="0"/>
                                          </p:val>
                                        </p:tav>
                                      </p:tavLst>
                                    </p:anim>
                                    <p:animEffect transition="in" filter="fade">
                                      <p:cBhvr>
                                        <p:cTn id="190" dur="1000"/>
                                        <p:tgtEl>
                                          <p:spTgt spid="32"/>
                                        </p:tgtEl>
                                      </p:cBhvr>
                                    </p:animEffect>
                                  </p:childTnLst>
                                </p:cTn>
                              </p:par>
                            </p:childTnLst>
                          </p:cTn>
                        </p:par>
                      </p:childTnLst>
                    </p:cTn>
                  </p:par>
                  <p:par>
                    <p:cTn id="191" fill="hold">
                      <p:stCondLst>
                        <p:cond delay="indefinite"/>
                      </p:stCondLst>
                      <p:childTnLst>
                        <p:par>
                          <p:cTn id="192" fill="hold">
                            <p:stCondLst>
                              <p:cond delay="0"/>
                            </p:stCondLst>
                            <p:childTnLst>
                              <p:par>
                                <p:cTn id="193" presetID="31" presetClass="entr" presetSubtype="0" fill="hold" grpId="0" nodeType="clickEffect">
                                  <p:stCondLst>
                                    <p:cond delay="0"/>
                                  </p:stCondLst>
                                  <p:childTnLst>
                                    <p:set>
                                      <p:cBhvr>
                                        <p:cTn id="194" dur="1" fill="hold">
                                          <p:stCondLst>
                                            <p:cond delay="0"/>
                                          </p:stCondLst>
                                        </p:cTn>
                                        <p:tgtEl>
                                          <p:spTgt spid="8"/>
                                        </p:tgtEl>
                                        <p:attrNameLst>
                                          <p:attrName>style.visibility</p:attrName>
                                        </p:attrNameLst>
                                      </p:cBhvr>
                                      <p:to>
                                        <p:strVal val="visible"/>
                                      </p:to>
                                    </p:set>
                                    <p:anim calcmode="lin" valueType="num">
                                      <p:cBhvr>
                                        <p:cTn id="195" dur="1000" fill="hold"/>
                                        <p:tgtEl>
                                          <p:spTgt spid="8"/>
                                        </p:tgtEl>
                                        <p:attrNameLst>
                                          <p:attrName>ppt_w</p:attrName>
                                        </p:attrNameLst>
                                      </p:cBhvr>
                                      <p:tavLst>
                                        <p:tav tm="0">
                                          <p:val>
                                            <p:fltVal val="0"/>
                                          </p:val>
                                        </p:tav>
                                        <p:tav tm="100000">
                                          <p:val>
                                            <p:strVal val="#ppt_w"/>
                                          </p:val>
                                        </p:tav>
                                      </p:tavLst>
                                    </p:anim>
                                    <p:anim calcmode="lin" valueType="num">
                                      <p:cBhvr>
                                        <p:cTn id="196" dur="1000" fill="hold"/>
                                        <p:tgtEl>
                                          <p:spTgt spid="8"/>
                                        </p:tgtEl>
                                        <p:attrNameLst>
                                          <p:attrName>ppt_h</p:attrName>
                                        </p:attrNameLst>
                                      </p:cBhvr>
                                      <p:tavLst>
                                        <p:tav tm="0">
                                          <p:val>
                                            <p:fltVal val="0"/>
                                          </p:val>
                                        </p:tav>
                                        <p:tav tm="100000">
                                          <p:val>
                                            <p:strVal val="#ppt_h"/>
                                          </p:val>
                                        </p:tav>
                                      </p:tavLst>
                                    </p:anim>
                                    <p:anim calcmode="lin" valueType="num">
                                      <p:cBhvr>
                                        <p:cTn id="197" dur="1000" fill="hold"/>
                                        <p:tgtEl>
                                          <p:spTgt spid="8"/>
                                        </p:tgtEl>
                                        <p:attrNameLst>
                                          <p:attrName>style.rotation</p:attrName>
                                        </p:attrNameLst>
                                      </p:cBhvr>
                                      <p:tavLst>
                                        <p:tav tm="0">
                                          <p:val>
                                            <p:fltVal val="90"/>
                                          </p:val>
                                        </p:tav>
                                        <p:tav tm="100000">
                                          <p:val>
                                            <p:fltVal val="0"/>
                                          </p:val>
                                        </p:tav>
                                      </p:tavLst>
                                    </p:anim>
                                    <p:animEffect transition="in" filter="fade">
                                      <p:cBhvr>
                                        <p:cTn id="198" dur="1000"/>
                                        <p:tgtEl>
                                          <p:spTgt spid="8"/>
                                        </p:tgtEl>
                                      </p:cBhvr>
                                    </p:animEffect>
                                  </p:childTnLst>
                                </p:cTn>
                              </p:par>
                              <p:par>
                                <p:cTn id="199" presetID="31" presetClass="entr" presetSubtype="0" fill="hold" nodeType="withEffect">
                                  <p:stCondLst>
                                    <p:cond delay="0"/>
                                  </p:stCondLst>
                                  <p:childTnLst>
                                    <p:set>
                                      <p:cBhvr>
                                        <p:cTn id="200" dur="1" fill="hold">
                                          <p:stCondLst>
                                            <p:cond delay="0"/>
                                          </p:stCondLst>
                                        </p:cTn>
                                        <p:tgtEl>
                                          <p:spTgt spid="10"/>
                                        </p:tgtEl>
                                        <p:attrNameLst>
                                          <p:attrName>style.visibility</p:attrName>
                                        </p:attrNameLst>
                                      </p:cBhvr>
                                      <p:to>
                                        <p:strVal val="visible"/>
                                      </p:to>
                                    </p:set>
                                    <p:anim calcmode="lin" valueType="num">
                                      <p:cBhvr>
                                        <p:cTn id="201" dur="1000" fill="hold"/>
                                        <p:tgtEl>
                                          <p:spTgt spid="10"/>
                                        </p:tgtEl>
                                        <p:attrNameLst>
                                          <p:attrName>ppt_w</p:attrName>
                                        </p:attrNameLst>
                                      </p:cBhvr>
                                      <p:tavLst>
                                        <p:tav tm="0">
                                          <p:val>
                                            <p:fltVal val="0"/>
                                          </p:val>
                                        </p:tav>
                                        <p:tav tm="100000">
                                          <p:val>
                                            <p:strVal val="#ppt_w"/>
                                          </p:val>
                                        </p:tav>
                                      </p:tavLst>
                                    </p:anim>
                                    <p:anim calcmode="lin" valueType="num">
                                      <p:cBhvr>
                                        <p:cTn id="202" dur="1000" fill="hold"/>
                                        <p:tgtEl>
                                          <p:spTgt spid="10"/>
                                        </p:tgtEl>
                                        <p:attrNameLst>
                                          <p:attrName>ppt_h</p:attrName>
                                        </p:attrNameLst>
                                      </p:cBhvr>
                                      <p:tavLst>
                                        <p:tav tm="0">
                                          <p:val>
                                            <p:fltVal val="0"/>
                                          </p:val>
                                        </p:tav>
                                        <p:tav tm="100000">
                                          <p:val>
                                            <p:strVal val="#ppt_h"/>
                                          </p:val>
                                        </p:tav>
                                      </p:tavLst>
                                    </p:anim>
                                    <p:anim calcmode="lin" valueType="num">
                                      <p:cBhvr>
                                        <p:cTn id="203" dur="1000" fill="hold"/>
                                        <p:tgtEl>
                                          <p:spTgt spid="10"/>
                                        </p:tgtEl>
                                        <p:attrNameLst>
                                          <p:attrName>style.rotation</p:attrName>
                                        </p:attrNameLst>
                                      </p:cBhvr>
                                      <p:tavLst>
                                        <p:tav tm="0">
                                          <p:val>
                                            <p:fltVal val="90"/>
                                          </p:val>
                                        </p:tav>
                                        <p:tav tm="100000">
                                          <p:val>
                                            <p:fltVal val="0"/>
                                          </p:val>
                                        </p:tav>
                                      </p:tavLst>
                                    </p:anim>
                                    <p:animEffect transition="in" filter="fade">
                                      <p:cBhvr>
                                        <p:cTn id="20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21" grpId="0"/>
      <p:bldP spid="31" grpId="0"/>
      <p:bldP spid="34" grpId="0"/>
      <p:bldP spid="35" grpId="0"/>
      <p:bldP spid="53" grpId="0"/>
      <p:bldP spid="87" grpId="0" animBg="1"/>
      <p:bldP spid="98" grpId="0"/>
      <p:bldP spid="99" grpId="0"/>
      <p:bldP spid="30" grpId="0"/>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94410"/>
            <a:ext cx="9144000" cy="533842"/>
          </a:xfrm>
        </p:spPr>
        <p:txBody>
          <a:bodyPr anchor="t" anchorCtr="0">
            <a:normAutofit/>
          </a:bodyPr>
          <a:lstStyle/>
          <a:p>
            <a:pPr algn="l"/>
            <a:r>
              <a:rPr lang="en-US" sz="3200" b="1" dirty="0" smtClean="0"/>
              <a:t>Base Idea (major drivers):</a:t>
            </a:r>
            <a:endParaRPr lang="en-US" sz="3200" dirty="0"/>
          </a:p>
        </p:txBody>
      </p:sp>
      <p:sp>
        <p:nvSpPr>
          <p:cNvPr id="3" name="Subtitle 2"/>
          <p:cNvSpPr>
            <a:spLocks noGrp="1"/>
          </p:cNvSpPr>
          <p:nvPr>
            <p:ph type="subTitle" idx="1"/>
          </p:nvPr>
        </p:nvSpPr>
        <p:spPr>
          <a:xfrm>
            <a:off x="1524000" y="1296804"/>
            <a:ext cx="9144000" cy="4857136"/>
          </a:xfrm>
        </p:spPr>
        <p:txBody>
          <a:bodyPr>
            <a:normAutofit/>
          </a:bodyPr>
          <a:lstStyle/>
          <a:p>
            <a:pPr marL="342900" indent="-342900" algn="l">
              <a:buFont typeface="Wingdings" panose="05000000000000000000" pitchFamily="2" charset="2"/>
              <a:buChar char="Ø"/>
            </a:pPr>
            <a:r>
              <a:rPr lang="en-US" altLang="en-US" sz="2200" dirty="0">
                <a:latin typeface="Andalus" pitchFamily="18" charset="-78"/>
                <a:cs typeface="Andalus" pitchFamily="18" charset="-78"/>
              </a:rPr>
              <a:t>Economic </a:t>
            </a:r>
            <a:r>
              <a:rPr lang="en-US" altLang="en-US" sz="2200" dirty="0" smtClean="0">
                <a:latin typeface="Andalus" pitchFamily="18" charset="-78"/>
                <a:cs typeface="Andalus" pitchFamily="18" charset="-78"/>
              </a:rPr>
              <a:t>Drivers</a:t>
            </a:r>
            <a:endParaRPr lang="en-US" altLang="en-US" sz="2200" dirty="0">
              <a:latin typeface="Andalus" pitchFamily="18" charset="-78"/>
              <a:cs typeface="Andalus" pitchFamily="18" charset="-78"/>
            </a:endParaRPr>
          </a:p>
          <a:p>
            <a:pPr marL="742950" lvl="1" indent="-285750" algn="l">
              <a:buFont typeface="Wingdings" panose="05000000000000000000" pitchFamily="2" charset="2"/>
              <a:buChar char="v"/>
            </a:pPr>
            <a:r>
              <a:rPr lang="en-US" altLang="en-US" sz="1600" dirty="0">
                <a:latin typeface="Andalus" pitchFamily="18" charset="-78"/>
                <a:cs typeface="Andalus" pitchFamily="18" charset="-78"/>
              </a:rPr>
              <a:t>Production</a:t>
            </a:r>
          </a:p>
          <a:p>
            <a:pPr marL="742950" lvl="1" indent="-285750" algn="l">
              <a:buFont typeface="Wingdings" panose="05000000000000000000" pitchFamily="2" charset="2"/>
              <a:buChar char="v"/>
            </a:pPr>
            <a:r>
              <a:rPr lang="en-US" altLang="en-US" sz="1600" dirty="0">
                <a:latin typeface="Andalus" pitchFamily="18" charset="-78"/>
                <a:cs typeface="Andalus" pitchFamily="18" charset="-78"/>
              </a:rPr>
              <a:t>Physical Capital</a:t>
            </a:r>
          </a:p>
          <a:p>
            <a:pPr marL="742950" lvl="1" indent="-285750" algn="l">
              <a:buFont typeface="Wingdings" panose="05000000000000000000" pitchFamily="2" charset="2"/>
              <a:buChar char="v"/>
            </a:pPr>
            <a:r>
              <a:rPr lang="en-US" altLang="en-US" sz="1600" dirty="0">
                <a:latin typeface="Andalus" pitchFamily="18" charset="-78"/>
                <a:cs typeface="Andalus" pitchFamily="18" charset="-78"/>
              </a:rPr>
              <a:t>Human Capital</a:t>
            </a:r>
          </a:p>
          <a:p>
            <a:pPr marL="742950" lvl="1" indent="-285750" algn="l">
              <a:buFont typeface="Wingdings" panose="05000000000000000000" pitchFamily="2" charset="2"/>
              <a:buChar char="v"/>
            </a:pPr>
            <a:r>
              <a:rPr lang="en-US" altLang="en-US" sz="1600" dirty="0">
                <a:latin typeface="Andalus" pitchFamily="18" charset="-78"/>
                <a:cs typeface="Andalus" pitchFamily="18" charset="-78"/>
              </a:rPr>
              <a:t>Technological Progress</a:t>
            </a:r>
          </a:p>
          <a:p>
            <a:pPr marL="342900" indent="-342900" algn="l">
              <a:buFont typeface="Wingdings" panose="05000000000000000000" pitchFamily="2" charset="2"/>
              <a:buChar char="Ø"/>
            </a:pPr>
            <a:r>
              <a:rPr lang="en-US" altLang="en-US" sz="2200" dirty="0">
                <a:latin typeface="Andalus" pitchFamily="18" charset="-78"/>
                <a:cs typeface="Andalus" pitchFamily="18" charset="-78"/>
              </a:rPr>
              <a:t>Societal Drivers</a:t>
            </a:r>
          </a:p>
          <a:p>
            <a:pPr marL="742950" lvl="1" indent="-285750" algn="l">
              <a:buFont typeface="Wingdings" panose="05000000000000000000" pitchFamily="2" charset="2"/>
              <a:buChar char="v"/>
            </a:pPr>
            <a:r>
              <a:rPr lang="en-US" altLang="en-US" sz="1600" dirty="0" smtClean="0">
                <a:latin typeface="Andalus" pitchFamily="18" charset="-78"/>
                <a:cs typeface="Andalus" pitchFamily="18" charset="-78"/>
              </a:rPr>
              <a:t>Population </a:t>
            </a:r>
            <a:endParaRPr lang="en-US" altLang="en-US" sz="1600" dirty="0">
              <a:latin typeface="Andalus" pitchFamily="18" charset="-78"/>
              <a:cs typeface="Andalus" pitchFamily="18" charset="-78"/>
            </a:endParaRPr>
          </a:p>
          <a:p>
            <a:pPr marL="742950" lvl="1" indent="-285750" algn="l">
              <a:buFont typeface="Wingdings" panose="05000000000000000000" pitchFamily="2" charset="2"/>
              <a:buChar char="v"/>
            </a:pPr>
            <a:r>
              <a:rPr lang="en-US" altLang="en-US" sz="1600" dirty="0">
                <a:latin typeface="Andalus" pitchFamily="18" charset="-78"/>
                <a:cs typeface="Andalus" pitchFamily="18" charset="-78"/>
              </a:rPr>
              <a:t>Living Standards</a:t>
            </a:r>
          </a:p>
          <a:p>
            <a:pPr marL="742950" lvl="1" indent="-285750" algn="l">
              <a:buFont typeface="Wingdings" panose="05000000000000000000" pitchFamily="2" charset="2"/>
              <a:buChar char="v"/>
            </a:pPr>
            <a:r>
              <a:rPr lang="en-US" altLang="en-US" sz="1600" dirty="0">
                <a:latin typeface="Andalus" pitchFamily="18" charset="-78"/>
                <a:cs typeface="Andalus" pitchFamily="18" charset="-78"/>
              </a:rPr>
              <a:t>Government policies </a:t>
            </a:r>
            <a:endParaRPr lang="en-US" altLang="en-US" sz="1600" dirty="0" smtClean="0">
              <a:latin typeface="Andalus" pitchFamily="18" charset="-78"/>
              <a:cs typeface="Andalus" pitchFamily="18" charset="-78"/>
            </a:endParaRPr>
          </a:p>
          <a:p>
            <a:pPr marL="342900" indent="-342900" algn="l">
              <a:buFont typeface="Wingdings" panose="05000000000000000000" pitchFamily="2" charset="2"/>
              <a:buChar char="Ø"/>
            </a:pPr>
            <a:r>
              <a:rPr lang="en-US" altLang="en-US" sz="2200" dirty="0" smtClean="0">
                <a:latin typeface="Andalus" pitchFamily="18" charset="-78"/>
                <a:cs typeface="Andalus" pitchFamily="18" charset="-78"/>
              </a:rPr>
              <a:t>Environmental and Ecological Drivers</a:t>
            </a:r>
          </a:p>
          <a:p>
            <a:pPr marL="742950" lvl="1" indent="-285750" algn="l">
              <a:buFont typeface="Wingdings" panose="05000000000000000000" pitchFamily="2" charset="2"/>
              <a:buChar char="v"/>
            </a:pPr>
            <a:r>
              <a:rPr lang="en-US" altLang="en-US" sz="1600" dirty="0" smtClean="0">
                <a:latin typeface="Andalus" pitchFamily="18" charset="-78"/>
                <a:cs typeface="Andalus" pitchFamily="18" charset="-78"/>
              </a:rPr>
              <a:t>Non-renewable energy</a:t>
            </a:r>
            <a:endParaRPr lang="en-US" altLang="en-US" sz="1600" dirty="0">
              <a:latin typeface="Andalus" pitchFamily="18" charset="-78"/>
              <a:cs typeface="Andalus" pitchFamily="18" charset="-78"/>
            </a:endParaRPr>
          </a:p>
          <a:p>
            <a:pPr marL="742950" lvl="1" indent="-285750" algn="l">
              <a:buFont typeface="Wingdings" panose="05000000000000000000" pitchFamily="2" charset="2"/>
              <a:buChar char="v"/>
            </a:pPr>
            <a:r>
              <a:rPr lang="en-US" altLang="en-US" sz="1600" smtClean="0">
                <a:latin typeface="Andalus" pitchFamily="18" charset="-78"/>
                <a:cs typeface="Andalus" pitchFamily="18" charset="-78"/>
              </a:rPr>
              <a:t>Ecological attraction</a:t>
            </a:r>
            <a:endParaRPr lang="en-US" altLang="en-US" sz="1600" dirty="0">
              <a:latin typeface="Andalus" pitchFamily="18" charset="-78"/>
              <a:cs typeface="Andalus" pitchFamily="18" charset="-78"/>
            </a:endParaRPr>
          </a:p>
          <a:p>
            <a:pPr marL="742950" lvl="1" indent="-285750" algn="l">
              <a:buFont typeface="Wingdings" panose="05000000000000000000" pitchFamily="2" charset="2"/>
              <a:buChar char="v"/>
            </a:pPr>
            <a:r>
              <a:rPr lang="en-US" altLang="en-US" sz="1600" dirty="0" smtClean="0">
                <a:latin typeface="Andalus" pitchFamily="18" charset="-78"/>
                <a:cs typeface="Andalus" pitchFamily="18" charset="-78"/>
              </a:rPr>
              <a:t>Environmental Deterioration (Waste production and pollution)</a:t>
            </a:r>
            <a:endParaRPr lang="en-US" altLang="en-US" sz="1600" dirty="0">
              <a:latin typeface="Andalus" pitchFamily="18" charset="-78"/>
              <a:cs typeface="Andalus" pitchFamily="18" charset="-78"/>
            </a:endParaRPr>
          </a:p>
          <a:p>
            <a:pPr marL="742950" lvl="1" indent="-285750" algn="l">
              <a:buFont typeface="Wingdings" panose="05000000000000000000" pitchFamily="2" charset="2"/>
              <a:buChar char="v"/>
            </a:pPr>
            <a:r>
              <a:rPr lang="en-US" altLang="en-US" sz="1600" dirty="0" smtClean="0">
                <a:latin typeface="Andalus" pitchFamily="18" charset="-78"/>
                <a:cs typeface="Andalus" pitchFamily="18" charset="-78"/>
              </a:rPr>
              <a:t>Renewable Energy (solar energy)</a:t>
            </a:r>
            <a:endParaRPr lang="en-US" altLang="en-US" sz="1600" dirty="0">
              <a:latin typeface="Andalus" pitchFamily="18" charset="-78"/>
              <a:cs typeface="Andalus" pitchFamily="18" charset="-78"/>
            </a:endParaRPr>
          </a:p>
          <a:p>
            <a:pPr algn="l"/>
            <a:endParaRPr lang="en-US" dirty="0">
              <a:latin typeface="Andalus" pitchFamily="18" charset="-78"/>
              <a:cs typeface="Andalus"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50379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inVertical)">
                                      <p:cBhvr>
                                        <p:cTn id="36" dur="500"/>
                                        <p:tgtEl>
                                          <p:spTgt spid="3">
                                            <p:txEl>
                                              <p:pRg st="7" end="7"/>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barn(inVertical)">
                                      <p:cBhvr>
                                        <p:cTn id="44" dur="500"/>
                                        <p:tgtEl>
                                          <p:spTgt spid="3">
                                            <p:txEl>
                                              <p:pRg st="9" end="9"/>
                                            </p:txEl>
                                          </p:spTgt>
                                        </p:tgtEl>
                                      </p:cBhvr>
                                    </p:animEffect>
                                  </p:childTnLst>
                                </p:cTn>
                              </p:par>
                              <p:par>
                                <p:cTn id="45" presetID="16" presetClass="entr" presetSubtype="21"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barn(inVertical)">
                                      <p:cBhvr>
                                        <p:cTn id="47" dur="500"/>
                                        <p:tgtEl>
                                          <p:spTgt spid="3">
                                            <p:txEl>
                                              <p:pRg st="10" end="10"/>
                                            </p:txEl>
                                          </p:spTgt>
                                        </p:tgtEl>
                                      </p:cBhvr>
                                    </p:animEffect>
                                  </p:childTnLst>
                                </p:cTn>
                              </p:par>
                              <p:par>
                                <p:cTn id="48" presetID="16" presetClass="entr" presetSubtype="21" fill="hold"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barn(inVertical)">
                                      <p:cBhvr>
                                        <p:cTn id="50" dur="500"/>
                                        <p:tgtEl>
                                          <p:spTgt spid="3">
                                            <p:txEl>
                                              <p:pRg st="11" end="11"/>
                                            </p:txEl>
                                          </p:spTgt>
                                        </p:tgtEl>
                                      </p:cBhvr>
                                    </p:animEffect>
                                  </p:childTnLst>
                                </p:cTn>
                              </p:par>
                              <p:par>
                                <p:cTn id="51" presetID="16" presetClass="entr" presetSubtype="21" fill="hold"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barn(inVertical)">
                                      <p:cBhvr>
                                        <p:cTn id="53" dur="500"/>
                                        <p:tgtEl>
                                          <p:spTgt spid="3">
                                            <p:txEl>
                                              <p:pRg st="12" end="12"/>
                                            </p:txEl>
                                          </p:spTgt>
                                        </p:tgtEl>
                                      </p:cBhvr>
                                    </p:animEffect>
                                  </p:childTnLst>
                                </p:cTn>
                              </p:par>
                              <p:par>
                                <p:cTn id="54" presetID="16" presetClass="entr" presetSubtype="21" fill="hold" nodeType="withEffect">
                                  <p:stCondLst>
                                    <p:cond delay="0"/>
                                  </p:stCondLst>
                                  <p:childTnLst>
                                    <p:set>
                                      <p:cBhvr>
                                        <p:cTn id="55" dur="1" fill="hold">
                                          <p:stCondLst>
                                            <p:cond delay="0"/>
                                          </p:stCondLst>
                                        </p:cTn>
                                        <p:tgtEl>
                                          <p:spTgt spid="3">
                                            <p:txEl>
                                              <p:pRg st="13" end="13"/>
                                            </p:txEl>
                                          </p:spTgt>
                                        </p:tgtEl>
                                        <p:attrNameLst>
                                          <p:attrName>style.visibility</p:attrName>
                                        </p:attrNameLst>
                                      </p:cBhvr>
                                      <p:to>
                                        <p:strVal val="visible"/>
                                      </p:to>
                                    </p:set>
                                    <p:animEffect transition="in" filter="barn(inVertical)">
                                      <p:cBhvr>
                                        <p:cTn id="56" dur="500"/>
                                        <p:tgtEl>
                                          <p:spTgt spid="3">
                                            <p:txEl>
                                              <p:pRg st="13" end="13"/>
                                            </p:txEl>
                                          </p:spTgt>
                                        </p:tgtEl>
                                      </p:cBhvr>
                                    </p:animEffect>
                                  </p:childTnLst>
                                </p:cTn>
                              </p:par>
                              <p:par>
                                <p:cTn id="57" presetID="2" presetClass="entr" presetSubtype="4" fill="hold" nodeType="with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additive="base">
                                        <p:cTn id="59" dur="500" fill="hold"/>
                                        <p:tgtEl>
                                          <p:spTgt spid="4"/>
                                        </p:tgtEl>
                                        <p:attrNameLst>
                                          <p:attrName>ppt_x</p:attrName>
                                        </p:attrNameLst>
                                      </p:cBhvr>
                                      <p:tavLst>
                                        <p:tav tm="0">
                                          <p:val>
                                            <p:strVal val="#ppt_x"/>
                                          </p:val>
                                        </p:tav>
                                        <p:tav tm="100000">
                                          <p:val>
                                            <p:strVal val="#ppt_x"/>
                                          </p:val>
                                        </p:tav>
                                      </p:tavLst>
                                    </p:anim>
                                    <p:anim calcmode="lin" valueType="num">
                                      <p:cBhvr additive="base">
                                        <p:cTn id="60" dur="500" fill="hold"/>
                                        <p:tgtEl>
                                          <p:spTgt spid="4"/>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5"/>
                                        </p:tgtEl>
                                        <p:attrNameLst>
                                          <p:attrName>style.visibility</p:attrName>
                                        </p:attrNameLst>
                                      </p:cBhvr>
                                      <p:to>
                                        <p:strVal val="visible"/>
                                      </p:to>
                                    </p:set>
                                    <p:anim calcmode="lin" valueType="num">
                                      <p:cBhvr additive="base">
                                        <p:cTn id="63" dur="500" fill="hold"/>
                                        <p:tgtEl>
                                          <p:spTgt spid="5"/>
                                        </p:tgtEl>
                                        <p:attrNameLst>
                                          <p:attrName>ppt_x</p:attrName>
                                        </p:attrNameLst>
                                      </p:cBhvr>
                                      <p:tavLst>
                                        <p:tav tm="0">
                                          <p:val>
                                            <p:strVal val="#ppt_x"/>
                                          </p:val>
                                        </p:tav>
                                        <p:tav tm="100000">
                                          <p:val>
                                            <p:strVal val="#ppt_x"/>
                                          </p:val>
                                        </p:tav>
                                      </p:tavLst>
                                    </p:anim>
                                    <p:anim calcmode="lin" valueType="num">
                                      <p:cBhvr additive="base">
                                        <p:cTn id="6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478" y="262572"/>
            <a:ext cx="9144000" cy="533842"/>
          </a:xfrm>
        </p:spPr>
        <p:txBody>
          <a:bodyPr anchor="t" anchorCtr="0">
            <a:normAutofit/>
          </a:bodyPr>
          <a:lstStyle/>
          <a:p>
            <a:pPr algn="l"/>
            <a:r>
              <a:rPr lang="en-US" sz="3200" b="1" dirty="0" smtClean="0"/>
              <a:t>Data (1990-2012):</a:t>
            </a:r>
            <a:endParaRPr lang="en-US" sz="3200" dirty="0"/>
          </a:p>
        </p:txBody>
      </p:sp>
      <mc:AlternateContent xmlns:mc="http://schemas.openxmlformats.org/markup-compatibility/2006">
        <mc:Choice xmlns:a14="http://schemas.microsoft.com/office/drawing/2010/main" Requires="a14">
          <p:sp>
            <p:nvSpPr>
              <p:cNvPr id="3" name="Subtitle 2"/>
              <p:cNvSpPr>
                <a:spLocks noGrp="1"/>
              </p:cNvSpPr>
              <p:nvPr>
                <p:ph type="subTitle" idx="1"/>
              </p:nvPr>
            </p:nvSpPr>
            <p:spPr>
              <a:xfrm>
                <a:off x="206478" y="1219200"/>
                <a:ext cx="9851922" cy="5506065"/>
              </a:xfrm>
            </p:spPr>
            <p:txBody>
              <a:bodyPr>
                <a:normAutofit/>
              </a:bodyPr>
              <a:lstStyle/>
              <a:p>
                <a:pPr algn="l">
                  <a:buFont typeface="Arial" charset="0"/>
                  <a:buChar char="•"/>
                </a:pPr>
                <a:r>
                  <a:rPr lang="en-US" altLang="en-US" sz="2200" b="1" dirty="0" smtClean="0">
                    <a:latin typeface="Andalus" pitchFamily="18" charset="-78"/>
                    <a:cs typeface="Andalus" pitchFamily="18" charset="-78"/>
                  </a:rPr>
                  <a:t>Environmental Carrying Capacity: </a:t>
                </a:r>
                <a:r>
                  <a:rPr lang="en-US" altLang="en-US" sz="2200" dirty="0" smtClean="0">
                    <a:latin typeface="Andalus" pitchFamily="18" charset="-78"/>
                    <a:cs typeface="Andalus" pitchFamily="18" charset="-78"/>
                  </a:rPr>
                  <a:t>Ecological attraction </a:t>
                </a:r>
              </a:p>
              <a:p>
                <a:pPr algn="l">
                  <a:buFont typeface="Arial" charset="0"/>
                  <a:buChar char="•"/>
                </a:pPr>
                <a:endParaRPr lang="en-US" altLang="en-US" sz="2200" b="1" dirty="0" smtClean="0">
                  <a:latin typeface="Andalus" pitchFamily="18" charset="-78"/>
                  <a:cs typeface="Andalus" pitchFamily="18" charset="-78"/>
                </a:endParaRPr>
              </a:p>
              <a:p>
                <a:pPr algn="l">
                  <a:buFont typeface="Arial" charset="0"/>
                  <a:buChar char="•"/>
                </a:pPr>
                <a:r>
                  <a:rPr lang="en-US" altLang="en-US" sz="2200" b="1" dirty="0">
                    <a:latin typeface="Andalus" pitchFamily="18" charset="-78"/>
                    <a:cs typeface="Andalus" pitchFamily="18" charset="-78"/>
                  </a:rPr>
                  <a:t>Environmental Deteriaration: </a:t>
                </a:r>
                <a14:m>
                  <m:oMath xmlns:m="http://schemas.openxmlformats.org/officeDocument/2006/math">
                    <m:sSub>
                      <m:sSubPr>
                        <m:ctrlPr>
                          <a:rPr lang="en-US" altLang="en-US" sz="2200" i="1">
                            <a:latin typeface="Cambria Math" panose="02040503050406030204" pitchFamily="18" charset="0"/>
                            <a:cs typeface="Andalus" pitchFamily="18" charset="-78"/>
                          </a:rPr>
                        </m:ctrlPr>
                      </m:sSubPr>
                      <m:e>
                        <m:r>
                          <a:rPr lang="en-US" altLang="en-US" sz="2200" i="1">
                            <a:latin typeface="Cambria Math"/>
                            <a:cs typeface="Andalus" pitchFamily="18" charset="-78"/>
                          </a:rPr>
                          <m:t>𝐶𝑂</m:t>
                        </m:r>
                      </m:e>
                      <m:sub>
                        <m:r>
                          <a:rPr lang="en-US" altLang="en-US" sz="2200" i="1">
                            <a:latin typeface="Cambria Math"/>
                            <a:cs typeface="Andalus" pitchFamily="18" charset="-78"/>
                          </a:rPr>
                          <m:t>2</m:t>
                        </m:r>
                      </m:sub>
                    </m:sSub>
                  </m:oMath>
                </a14:m>
                <a:r>
                  <a:rPr lang="en-US" altLang="en-US" sz="2200" dirty="0">
                    <a:latin typeface="Andalus" pitchFamily="18" charset="-78"/>
                    <a:cs typeface="Andalus" pitchFamily="18" charset="-78"/>
                  </a:rPr>
                  <a:t> emission as a proxy</a:t>
                </a:r>
              </a:p>
              <a:p>
                <a:pPr algn="l">
                  <a:buFont typeface="Arial" charset="0"/>
                  <a:buChar char="•"/>
                </a:pPr>
                <a:endParaRPr lang="en-US" altLang="en-US" sz="2200" b="1" dirty="0" smtClean="0">
                  <a:latin typeface="Andalus" pitchFamily="18" charset="-78"/>
                  <a:cs typeface="Andalus" pitchFamily="18" charset="-78"/>
                </a:endParaRPr>
              </a:p>
              <a:p>
                <a:pPr algn="l">
                  <a:buFont typeface="Arial" charset="0"/>
                  <a:buChar char="•"/>
                </a:pPr>
                <a:r>
                  <a:rPr lang="en-US" altLang="en-US" sz="2200" b="1" dirty="0">
                    <a:latin typeface="Andalus" pitchFamily="18" charset="-78"/>
                    <a:cs typeface="Andalus" pitchFamily="18" charset="-78"/>
                  </a:rPr>
                  <a:t>Solar energy: </a:t>
                </a:r>
                <a:r>
                  <a:rPr lang="en-US" altLang="en-US" sz="2200" dirty="0">
                    <a:latin typeface="Andalus" pitchFamily="18" charset="-78"/>
                    <a:cs typeface="Andalus" pitchFamily="18" charset="-78"/>
                  </a:rPr>
                  <a:t>Energy provided by photocells as a proxy</a:t>
                </a:r>
              </a:p>
              <a:p>
                <a:pPr algn="l">
                  <a:buFont typeface="Arial" charset="0"/>
                  <a:buChar char="•"/>
                </a:pPr>
                <a:endParaRPr lang="en-US" altLang="en-US" sz="2200" b="1" dirty="0" smtClean="0">
                  <a:latin typeface="Andalus" pitchFamily="18" charset="-78"/>
                  <a:cs typeface="Andalus" pitchFamily="18" charset="-78"/>
                </a:endParaRPr>
              </a:p>
              <a:p>
                <a:pPr algn="l">
                  <a:buFont typeface="Arial" charset="0"/>
                  <a:buChar char="•"/>
                </a:pPr>
                <a:r>
                  <a:rPr lang="en-US" altLang="en-US" sz="2200" b="1" dirty="0" smtClean="0">
                    <a:latin typeface="Andalus" pitchFamily="18" charset="-78"/>
                    <a:cs typeface="Andalus" pitchFamily="18" charset="-78"/>
                  </a:rPr>
                  <a:t>Government </a:t>
                </a:r>
                <a:r>
                  <a:rPr lang="en-US" altLang="en-US" sz="2200" b="1" dirty="0">
                    <a:latin typeface="Andalus" pitchFamily="18" charset="-78"/>
                    <a:cs typeface="Andalus" pitchFamily="18" charset="-78"/>
                  </a:rPr>
                  <a:t>policy: </a:t>
                </a:r>
                <a:r>
                  <a:rPr lang="en-US" altLang="en-US" sz="2200" dirty="0">
                    <a:latin typeface="Andalus" pitchFamily="18" charset="-78"/>
                    <a:cs typeface="Andalus" pitchFamily="18" charset="-78"/>
                  </a:rPr>
                  <a:t>Combination of </a:t>
                </a:r>
                <a:r>
                  <a:rPr lang="en-US" altLang="en-US" sz="2200" dirty="0" smtClean="0">
                    <a:latin typeface="Andalus" pitchFamily="18" charset="-78"/>
                    <a:cs typeface="Andalus" pitchFamily="18" charset="-78"/>
                  </a:rPr>
                  <a:t>six indices (Rule of law)</a:t>
                </a:r>
                <a:endParaRPr lang="en-US" altLang="en-US" sz="2200" dirty="0">
                  <a:latin typeface="Andalus" pitchFamily="18" charset="-78"/>
                  <a:cs typeface="Andalus" pitchFamily="18" charset="-78"/>
                </a:endParaRPr>
              </a:p>
              <a:p>
                <a:pPr algn="l">
                  <a:buFont typeface="Arial" charset="0"/>
                  <a:buChar char="•"/>
                </a:pPr>
                <a:endParaRPr lang="en-US" altLang="en-US" sz="2200" dirty="0">
                  <a:latin typeface="Andalus" pitchFamily="18" charset="-78"/>
                  <a:cs typeface="Andalus" pitchFamily="18" charset="-78"/>
                </a:endParaRPr>
              </a:p>
              <a:p>
                <a:pPr algn="l">
                  <a:buFont typeface="Arial" charset="0"/>
                  <a:buChar char="•"/>
                </a:pPr>
                <a:r>
                  <a:rPr lang="en-US" altLang="en-US" sz="2200" b="1" dirty="0">
                    <a:latin typeface="Andalus" pitchFamily="18" charset="-78"/>
                    <a:cs typeface="Andalus" pitchFamily="18" charset="-78"/>
                  </a:rPr>
                  <a:t>Living Standards: </a:t>
                </a:r>
                <a:r>
                  <a:rPr lang="en-US" altLang="en-US" sz="2200" dirty="0">
                    <a:latin typeface="Andalus" pitchFamily="18" charset="-78"/>
                    <a:cs typeface="Andalus" pitchFamily="18" charset="-78"/>
                  </a:rPr>
                  <a:t>Index of social health, consists of 16 </a:t>
                </a:r>
                <a:r>
                  <a:rPr lang="en-US" altLang="en-US" sz="2200" dirty="0" smtClean="0">
                    <a:latin typeface="Andalus" pitchFamily="18" charset="-78"/>
                    <a:cs typeface="Andalus" pitchFamily="18" charset="-78"/>
                  </a:rPr>
                  <a:t>indices (infant mortality, child poverty, life expectancy)</a:t>
                </a:r>
                <a:endParaRPr lang="en-US" altLang="en-US" sz="2200" dirty="0">
                  <a:latin typeface="Andalus" pitchFamily="18" charset="-78"/>
                  <a:cs typeface="Andalus" pitchFamily="18" charset="-78"/>
                </a:endParaRPr>
              </a:p>
              <a:p>
                <a:pPr algn="l"/>
                <a:endParaRPr lang="en-US" dirty="0">
                  <a:latin typeface="Andalus" pitchFamily="18" charset="-78"/>
                  <a:cs typeface="Andalus" pitchFamily="18" charset="-78"/>
                </a:endParaRPr>
              </a:p>
            </p:txBody>
          </p:sp>
        </mc:Choice>
        <mc:Fallback>
          <p:sp>
            <p:nvSpPr>
              <p:cNvPr id="3" name="Subtitle 2"/>
              <p:cNvSpPr>
                <a:spLocks noGrp="1" noRot="1" noChangeAspect="1" noMove="1" noResize="1" noEditPoints="1" noAdjustHandles="1" noChangeArrowheads="1" noChangeShapeType="1" noTextEdit="1"/>
              </p:cNvSpPr>
              <p:nvPr>
                <p:ph type="subTitle" idx="1"/>
              </p:nvPr>
            </p:nvSpPr>
            <p:spPr>
              <a:xfrm>
                <a:off x="206478" y="1219200"/>
                <a:ext cx="9851922" cy="5506065"/>
              </a:xfrm>
              <a:blipFill rotWithShape="0">
                <a:blip r:embed="rId3"/>
                <a:stretch>
                  <a:fillRect l="-804" t="-1329"/>
                </a:stretch>
              </a:blipFill>
            </p:spPr>
            <p:txBody>
              <a:bodyPr/>
              <a:lstStyle/>
              <a:p>
                <a:r>
                  <a:rPr lang="en-US">
                    <a:noFill/>
                  </a:rPr>
                  <a:t> </a:t>
                </a:r>
              </a:p>
            </p:txBody>
          </p:sp>
        </mc:Fallback>
      </mc:AlternateContent>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187630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arn(inVertical)">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arn(inVertical)">
                                      <p:cBhvr>
                                        <p:cTn id="33" dur="500"/>
                                        <p:tgtEl>
                                          <p:spTgt spid="3">
                                            <p:txEl>
                                              <p:pRg st="8" end="8"/>
                                            </p:txEl>
                                          </p:spTgt>
                                        </p:tgtEl>
                                      </p:cBhvr>
                                    </p:animEffect>
                                  </p:childTnLst>
                                </p:cTn>
                              </p:par>
                              <p:par>
                                <p:cTn id="34" presetID="2" presetClass="entr" presetSubtype="4" fill="hold" nodeType="with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ppt_x"/>
                                          </p:val>
                                        </p:tav>
                                        <p:tav tm="100000">
                                          <p:val>
                                            <p:strVal val="#ppt_x"/>
                                          </p:val>
                                        </p:tav>
                                      </p:tavLst>
                                    </p:anim>
                                    <p:anim calcmode="lin" valueType="num">
                                      <p:cBhvr additive="base">
                                        <p:cTn id="37" dur="500" fill="hold"/>
                                        <p:tgtEl>
                                          <p:spTgt spid="4"/>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additive="base">
                                        <p:cTn id="40" dur="500" fill="hold"/>
                                        <p:tgtEl>
                                          <p:spTgt spid="5"/>
                                        </p:tgtEl>
                                        <p:attrNameLst>
                                          <p:attrName>ppt_x</p:attrName>
                                        </p:attrNameLst>
                                      </p:cBhvr>
                                      <p:tavLst>
                                        <p:tav tm="0">
                                          <p:val>
                                            <p:strVal val="#ppt_x"/>
                                          </p:val>
                                        </p:tav>
                                        <p:tav tm="100000">
                                          <p:val>
                                            <p:strVal val="#ppt_x"/>
                                          </p:val>
                                        </p:tav>
                                      </p:tavLst>
                                    </p:anim>
                                    <p:anim calcmode="lin" valueType="num">
                                      <p:cBhvr additive="base">
                                        <p:cTn id="4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6856" y="575232"/>
            <a:ext cx="9144000" cy="533842"/>
          </a:xfrm>
        </p:spPr>
        <p:txBody>
          <a:bodyPr anchor="t" anchorCtr="0">
            <a:normAutofit/>
          </a:bodyPr>
          <a:lstStyle/>
          <a:p>
            <a:pPr algn="l"/>
            <a:r>
              <a:rPr lang="en-US" sz="3200" b="1" dirty="0" smtClean="0"/>
              <a:t>Base Idea (First Step): </a:t>
            </a:r>
            <a:endParaRPr lang="en-US" sz="3200" dirty="0"/>
          </a:p>
        </p:txBody>
      </p:sp>
      <mc:AlternateContent xmlns:mc="http://schemas.openxmlformats.org/markup-compatibility/2006">
        <mc:Choice xmlns:a14="http://schemas.microsoft.com/office/drawing/2010/main" Requires="a14">
          <p:sp>
            <p:nvSpPr>
              <p:cNvPr id="3" name="Subtitle 2"/>
              <p:cNvSpPr>
                <a:spLocks noGrp="1"/>
              </p:cNvSpPr>
              <p:nvPr>
                <p:ph type="subTitle" idx="1"/>
              </p:nvPr>
            </p:nvSpPr>
            <p:spPr>
              <a:xfrm>
                <a:off x="1524000" y="1172308"/>
                <a:ext cx="9144000" cy="5533292"/>
              </a:xfrm>
            </p:spPr>
            <p:txBody>
              <a:bodyPr>
                <a:normAutofit/>
              </a:bodyPr>
              <a:lstStyle/>
              <a:p>
                <a:pPr algn="l">
                  <a:spcBef>
                    <a:spcPts val="1800"/>
                  </a:spcBef>
                  <a:spcAft>
                    <a:spcPts val="1800"/>
                  </a:spcAft>
                </a:pPr>
                <a:endParaRPr lang="en-US" sz="2800" i="1" dirty="0" smtClean="0">
                  <a:latin typeface="Cambria Math" panose="02040503050406030204" pitchFamily="18" charset="0"/>
                </a:endParaRPr>
              </a:p>
              <a:p>
                <a:pPr algn="l">
                  <a:spcBef>
                    <a:spcPts val="1800"/>
                  </a:spcBef>
                  <a:spcAft>
                    <a:spcPts val="1800"/>
                  </a:spcAft>
                </a:pPr>
                <a14:m>
                  <m:oMath xmlns:m="http://schemas.openxmlformats.org/officeDocument/2006/math">
                    <m:sSub>
                      <m:sSubPr>
                        <m:ctrlPr>
                          <a:rPr lang="en-US" i="1" smtClean="0">
                            <a:latin typeface="Cambria Math" panose="02040503050406030204" pitchFamily="18" charset="0"/>
                          </a:rPr>
                        </m:ctrlPr>
                      </m:sSubPr>
                      <m:e>
                        <m:r>
                          <a:rPr lang="en-US" i="1">
                            <a:latin typeface="Cambria Math"/>
                          </a:rPr>
                          <m:t>𝑌</m:t>
                        </m:r>
                      </m:e>
                      <m:sub>
                        <m:r>
                          <a:rPr lang="en-US" i="1">
                            <a:latin typeface="Cambria Math"/>
                          </a:rPr>
                          <m:t>𝑡</m:t>
                        </m:r>
                      </m:sub>
                    </m:sSub>
                    <m:r>
                      <a:rPr lang="en-US" i="1">
                        <a:latin typeface="Cambria Math"/>
                      </a:rPr>
                      <m:t>=</m:t>
                    </m:r>
                    <m:r>
                      <a:rPr lang="en-US" b="0" i="1" smtClean="0">
                        <a:latin typeface="Cambria Math" panose="02040503050406030204" pitchFamily="18" charset="0"/>
                      </a:rPr>
                      <m:t>𝐴</m:t>
                    </m:r>
                    <m:sSubSup>
                      <m:sSubSupPr>
                        <m:ctrlPr>
                          <a:rPr lang="en-US" i="1">
                            <a:latin typeface="Cambria Math" panose="02040503050406030204" pitchFamily="18" charset="0"/>
                          </a:rPr>
                        </m:ctrlPr>
                      </m:sSubSupPr>
                      <m:e>
                        <m:r>
                          <a:rPr lang="en-US" i="1">
                            <a:latin typeface="Cambria Math"/>
                          </a:rPr>
                          <m:t>𝐾</m:t>
                        </m:r>
                      </m:e>
                      <m:sub>
                        <m:r>
                          <a:rPr lang="en-US" i="1">
                            <a:latin typeface="Cambria Math"/>
                          </a:rPr>
                          <m:t>𝑡</m:t>
                        </m:r>
                      </m:sub>
                      <m:sup>
                        <m:r>
                          <a:rPr lang="en-US" i="1" smtClean="0">
                            <a:latin typeface="Cambria Math" panose="02040503050406030204" pitchFamily="18" charset="0"/>
                            <a:ea typeface="Cambria Math" panose="02040503050406030204" pitchFamily="18" charset="0"/>
                          </a:rPr>
                          <m:t>𝛼</m:t>
                        </m:r>
                      </m:sup>
                    </m:sSubSup>
                    <m:sSubSup>
                      <m:sSubSupPr>
                        <m:ctrlPr>
                          <a:rPr lang="en-US" i="1">
                            <a:latin typeface="Cambria Math" panose="02040503050406030204" pitchFamily="18" charset="0"/>
                          </a:rPr>
                        </m:ctrlPr>
                      </m:sSubSupPr>
                      <m:e>
                        <m:r>
                          <a:rPr lang="en-US" i="1">
                            <a:latin typeface="Cambria Math"/>
                          </a:rPr>
                          <m:t>𝐻</m:t>
                        </m:r>
                      </m:e>
                      <m:sub>
                        <m:r>
                          <a:rPr lang="en-US" i="1">
                            <a:latin typeface="Cambria Math"/>
                          </a:rPr>
                          <m:t>𝑡</m:t>
                        </m:r>
                      </m:sub>
                      <m:sup>
                        <m:r>
                          <a:rPr lang="en-US" i="1">
                            <a:latin typeface="Cambria Math"/>
                          </a:rPr>
                          <m:t>1−</m:t>
                        </m:r>
                        <m:r>
                          <a:rPr lang="en-US" i="1">
                            <a:latin typeface="Cambria Math" panose="02040503050406030204" pitchFamily="18" charset="0"/>
                            <a:ea typeface="Cambria Math" panose="02040503050406030204" pitchFamily="18" charset="0"/>
                          </a:rPr>
                          <m:t>𝛼</m:t>
                        </m:r>
                      </m:sup>
                    </m:sSubSup>
                  </m:oMath>
                </a14:m>
                <a:r>
                  <a:rPr lang="en-US" i="1" dirty="0" smtClean="0">
                    <a:latin typeface="Cambria Math" panose="02040503050406030204" pitchFamily="18" charset="0"/>
                  </a:rPr>
                  <a:t>		</a:t>
                </a:r>
                <a:r>
                  <a:rPr lang="en-US" dirty="0" smtClean="0">
                    <a:latin typeface="Cambria Math" panose="02040503050406030204" pitchFamily="18" charset="0"/>
                  </a:rPr>
                  <a:t>(Production function)</a:t>
                </a:r>
              </a:p>
              <a:p>
                <a:pPr algn="l">
                  <a:spcBef>
                    <a:spcPts val="1800"/>
                  </a:spcBef>
                  <a:spcAft>
                    <a:spcPts val="1800"/>
                  </a:spcAft>
                </a:pPr>
                <a14:m>
                  <m:oMath xmlns:m="http://schemas.openxmlformats.org/officeDocument/2006/math">
                    <m:sSub>
                      <m:sSubPr>
                        <m:ctrlPr>
                          <a:rPr lang="en-US" i="1">
                            <a:latin typeface="Cambria Math" panose="02040503050406030204" pitchFamily="18" charset="0"/>
                          </a:rPr>
                        </m:ctrlPr>
                      </m:sSubPr>
                      <m:e>
                        <m:r>
                          <a:rPr lang="en-US" i="1">
                            <a:latin typeface="Cambria Math"/>
                          </a:rPr>
                          <m:t>𝐾</m:t>
                        </m:r>
                      </m:e>
                      <m:sub>
                        <m:r>
                          <a:rPr lang="en-US" i="1">
                            <a:latin typeface="Cambria Math"/>
                          </a:rPr>
                          <m:t>𝑡</m:t>
                        </m:r>
                      </m:sub>
                    </m:sSub>
                    <m:r>
                      <a:rPr lang="en-US" i="1">
                        <a:latin typeface="Cambria Math"/>
                      </a:rPr>
                      <m:t>=</m:t>
                    </m:r>
                    <m:sSub>
                      <m:sSubPr>
                        <m:ctrlPr>
                          <a:rPr lang="en-US" i="1">
                            <a:latin typeface="Cambria Math" panose="02040503050406030204" pitchFamily="18" charset="0"/>
                          </a:rPr>
                        </m:ctrlPr>
                      </m:sSubPr>
                      <m:e>
                        <m:r>
                          <a:rPr lang="en-US" i="1">
                            <a:latin typeface="Cambria Math" panose="02040503050406030204" pitchFamily="18" charset="0"/>
                          </a:rPr>
                          <m:t>𝐾</m:t>
                        </m:r>
                      </m:e>
                      <m:sub>
                        <m:r>
                          <a:rPr lang="en-US" i="1">
                            <a:latin typeface="Cambria Math" panose="02040503050406030204" pitchFamily="18" charset="0"/>
                          </a:rPr>
                          <m:t>0</m:t>
                        </m:r>
                      </m:sub>
                    </m:sSub>
                    <m:sSubSup>
                      <m:sSubSupPr>
                        <m:ctrlPr>
                          <a:rPr lang="en-US" i="1">
                            <a:latin typeface="Cambria Math" panose="02040503050406030204" pitchFamily="18" charset="0"/>
                          </a:rPr>
                        </m:ctrlPr>
                      </m:sSubSupPr>
                      <m:e>
                        <m:r>
                          <a:rPr lang="en-US" i="1">
                            <a:latin typeface="Cambria Math"/>
                          </a:rPr>
                          <m:t>𝑌</m:t>
                        </m:r>
                      </m:e>
                      <m:sub>
                        <m:r>
                          <a:rPr lang="en-US" i="1">
                            <a:latin typeface="Cambria Math"/>
                          </a:rPr>
                          <m:t>𝑡</m:t>
                        </m:r>
                      </m:sub>
                      <m:sup>
                        <m:r>
                          <a:rPr lang="en-US" i="1">
                            <a:latin typeface="Cambria Math"/>
                          </a:rPr>
                          <m:t>𝜀</m:t>
                        </m:r>
                      </m:sup>
                    </m:sSubSup>
                  </m:oMath>
                </a14:m>
                <a:r>
                  <a:rPr lang="en-US" i="1" dirty="0" smtClean="0">
                    <a:latin typeface="Cambria Math" panose="02040503050406030204" pitchFamily="18" charset="0"/>
                  </a:rPr>
                  <a:t>			</a:t>
                </a:r>
                <a:r>
                  <a:rPr lang="en-US" dirty="0" smtClean="0">
                    <a:latin typeface="Cambria Math" panose="02040503050406030204" pitchFamily="18" charset="0"/>
                  </a:rPr>
                  <a:t>(Capital Accumulation) </a:t>
                </a:r>
              </a:p>
              <a:p>
                <a:pPr algn="l">
                  <a:spcBef>
                    <a:spcPts val="1800"/>
                  </a:spcBef>
                  <a:spcAft>
                    <a:spcPts val="1800"/>
                  </a:spcAft>
                </a:pP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𝑡</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𝑡</m:t>
                        </m:r>
                      </m:sub>
                    </m:sSub>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𝑡</m:t>
                        </m:r>
                      </m:sub>
                    </m:sSub>
                  </m:oMath>
                </a14:m>
                <a:r>
                  <a:rPr lang="en-US" dirty="0" smtClean="0">
                    <a:latin typeface="Cambria Math" panose="02040503050406030204" pitchFamily="18" charset="0"/>
                  </a:rPr>
                  <a:t>			(Human capital function)</a:t>
                </a:r>
              </a:p>
              <a:p>
                <a:pPr algn="l">
                  <a:spcBef>
                    <a:spcPts val="1800"/>
                  </a:spcBef>
                  <a:spcAft>
                    <a:spcPts val="1800"/>
                  </a:spcAft>
                </a:pP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𝑡</m:t>
                        </m:r>
                      </m:sub>
                    </m:sSub>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𝑒𝑥𝑝</m:t>
                        </m:r>
                      </m:e>
                      <m:sup>
                        <m:r>
                          <a:rPr lang="en-US" i="1" smtClean="0">
                            <a:latin typeface="Cambria Math" panose="02040503050406030204" pitchFamily="18" charset="0"/>
                            <a:ea typeface="Cambria Math" panose="02040503050406030204" pitchFamily="18" charset="0"/>
                          </a:rPr>
                          <m:t>𝜔</m:t>
                        </m:r>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𝑡</m:t>
                            </m:r>
                          </m:sub>
                        </m:sSub>
                      </m:sup>
                    </m:sSup>
                  </m:oMath>
                </a14:m>
                <a:r>
                  <a:rPr lang="en-US" dirty="0" smtClean="0">
                    <a:latin typeface="Cambria Math" panose="02040503050406030204" pitchFamily="18" charset="0"/>
                  </a:rPr>
                  <a:t>		</a:t>
                </a:r>
                <a:r>
                  <a:rPr lang="en-US" dirty="0">
                    <a:latin typeface="Cambria Math" panose="02040503050406030204" pitchFamily="18" charset="0"/>
                  </a:rPr>
                  <a:t>	(Human capital </a:t>
                </a:r>
                <a:r>
                  <a:rPr lang="en-US" dirty="0" smtClean="0">
                    <a:latin typeface="Cambria Math" panose="02040503050406030204" pitchFamily="18" charset="0"/>
                  </a:rPr>
                  <a:t>accumulation)</a:t>
                </a:r>
              </a:p>
              <a:p>
                <a:pPr algn="l"/>
                <a:endParaRPr lang="en-US" dirty="0" smtClean="0"/>
              </a:p>
              <a:p>
                <a:pPr algn="l"/>
                <a:endParaRPr lang="en-US" dirty="0">
                  <a:latin typeface="Andalus" pitchFamily="18" charset="-78"/>
                  <a:cs typeface="Andalus" pitchFamily="18" charset="-78"/>
                </a:endParaRPr>
              </a:p>
            </p:txBody>
          </p:sp>
        </mc:Choice>
        <mc:Fallback>
          <p:sp>
            <p:nvSpPr>
              <p:cNvPr id="3" name="Subtitle 2"/>
              <p:cNvSpPr>
                <a:spLocks noGrp="1" noRot="1" noChangeAspect="1" noMove="1" noResize="1" noEditPoints="1" noAdjustHandles="1" noChangeArrowheads="1" noChangeShapeType="1" noTextEdit="1"/>
              </p:cNvSpPr>
              <p:nvPr>
                <p:ph type="subTitle" idx="1"/>
              </p:nvPr>
            </p:nvSpPr>
            <p:spPr>
              <a:xfrm>
                <a:off x="1524000" y="1172308"/>
                <a:ext cx="9144000" cy="5533292"/>
              </a:xfrm>
              <a:blipFill rotWithShape="0">
                <a:blip r:embed="rId2"/>
                <a:stretch>
                  <a:fillRect l="-200"/>
                </a:stretch>
              </a:blipFill>
            </p:spPr>
            <p:txBody>
              <a:bodyPr/>
              <a:lstStyle/>
              <a:p>
                <a:r>
                  <a:rPr lang="en-US">
                    <a:noFill/>
                  </a:rPr>
                  <a:t> </a:t>
                </a:r>
              </a:p>
            </p:txBody>
          </p:sp>
        </mc:Fallback>
      </mc:AlternateContent>
      <p:sp>
        <p:nvSpPr>
          <p:cNvPr id="4" name="Title 1"/>
          <p:cNvSpPr txBox="1">
            <a:spLocks/>
          </p:cNvSpPr>
          <p:nvPr/>
        </p:nvSpPr>
        <p:spPr>
          <a:xfrm>
            <a:off x="1256856" y="1172308"/>
            <a:ext cx="10357657" cy="5338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200" b="1" dirty="0" smtClean="0"/>
              <a:t>Exogenous Technological Progress (TP) and Population Growth (PG), no Governmental and Environmental Impacts</a:t>
            </a:r>
            <a:endParaRPr lang="en-US" sz="2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356272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ipe(down)">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par>
                                <p:cTn id="28" presetID="2" presetClass="entr" presetSubtype="4"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ppt_x"/>
                                          </p:val>
                                        </p:tav>
                                        <p:tav tm="100000">
                                          <p:val>
                                            <p:strVal val="#ppt_x"/>
                                          </p:val>
                                        </p:tav>
                                      </p:tavLst>
                                    </p:anim>
                                    <p:anim calcmode="lin" valueType="num">
                                      <p:cBhvr additive="base">
                                        <p:cTn id="3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6093" y="574917"/>
            <a:ext cx="9144000" cy="533842"/>
          </a:xfrm>
        </p:spPr>
        <p:txBody>
          <a:bodyPr anchor="t" anchorCtr="0">
            <a:normAutofit/>
          </a:bodyPr>
          <a:lstStyle/>
          <a:p>
            <a:pPr algn="l"/>
            <a:r>
              <a:rPr lang="en-US" sz="3200" b="1" dirty="0" smtClean="0"/>
              <a:t>Base Idea (Second Step): </a:t>
            </a:r>
            <a:endParaRPr lang="en-US" sz="3200" dirty="0"/>
          </a:p>
        </p:txBody>
      </p:sp>
      <mc:AlternateContent xmlns:mc="http://schemas.openxmlformats.org/markup-compatibility/2006">
        <mc:Choice xmlns:a14="http://schemas.microsoft.com/office/drawing/2010/main" Requires="a14">
          <p:sp>
            <p:nvSpPr>
              <p:cNvPr id="3" name="Subtitle 2"/>
              <p:cNvSpPr>
                <a:spLocks noGrp="1"/>
              </p:cNvSpPr>
              <p:nvPr>
                <p:ph type="subTitle" idx="1"/>
              </p:nvPr>
            </p:nvSpPr>
            <p:spPr>
              <a:xfrm>
                <a:off x="1266093" y="1842041"/>
                <a:ext cx="9144000" cy="3842326"/>
              </a:xfrm>
            </p:spPr>
            <p:txBody>
              <a:bodyPr>
                <a:normAutofit fontScale="92500" lnSpcReduction="10000"/>
              </a:bodyPr>
              <a:lstStyle/>
              <a:p>
                <a:pPr algn="l">
                  <a:spcBef>
                    <a:spcPts val="1800"/>
                  </a:spcBef>
                  <a:spcAft>
                    <a:spcPts val="1800"/>
                  </a:spcAft>
                </a:pPr>
                <a14:m>
                  <m:oMath xmlns:m="http://schemas.openxmlformats.org/officeDocument/2006/math">
                    <m:sSub>
                      <m:sSubPr>
                        <m:ctrlPr>
                          <a:rPr lang="en-US" sz="2800" i="1" smtClean="0">
                            <a:latin typeface="Cambria Math" panose="02040503050406030204" pitchFamily="18" charset="0"/>
                          </a:rPr>
                        </m:ctrlPr>
                      </m:sSubPr>
                      <m:e>
                        <m:r>
                          <a:rPr lang="en-US" sz="2800" i="1">
                            <a:latin typeface="Cambria Math"/>
                          </a:rPr>
                          <m:t>𝑌</m:t>
                        </m:r>
                      </m:e>
                      <m:sub>
                        <m:r>
                          <a:rPr lang="en-US" sz="2800" i="1">
                            <a:latin typeface="Cambria Math"/>
                          </a:rPr>
                          <m:t>𝑡</m:t>
                        </m:r>
                      </m:sub>
                    </m:sSub>
                    <m:r>
                      <a:rPr lang="en-US" sz="2800" i="1">
                        <a:latin typeface="Cambria Math"/>
                      </a:rPr>
                      <m:t>=</m:t>
                    </m:r>
                    <m:sSubSup>
                      <m:sSubSupPr>
                        <m:ctrlPr>
                          <a:rPr lang="en-US" sz="2800" i="1">
                            <a:latin typeface="Cambria Math" panose="02040503050406030204" pitchFamily="18" charset="0"/>
                          </a:rPr>
                        </m:ctrlPr>
                      </m:sSubSupPr>
                      <m:e>
                        <m:r>
                          <a:rPr lang="en-US" sz="2800" i="1">
                            <a:latin typeface="Cambria Math"/>
                          </a:rPr>
                          <m:t>𝐴</m:t>
                        </m:r>
                      </m:e>
                      <m:sub>
                        <m:r>
                          <a:rPr lang="en-US" sz="2800" i="1">
                            <a:latin typeface="Cambria Math"/>
                          </a:rPr>
                          <m:t>𝑡</m:t>
                        </m:r>
                      </m:sub>
                      <m:sup>
                        <m:r>
                          <a:rPr lang="en-US" sz="2800" i="1">
                            <a:latin typeface="Cambria Math"/>
                          </a:rPr>
                          <m:t>𝛾</m:t>
                        </m:r>
                      </m:sup>
                    </m:sSubSup>
                    <m:sSubSup>
                      <m:sSubSupPr>
                        <m:ctrlPr>
                          <a:rPr lang="en-US" sz="2800" i="1">
                            <a:latin typeface="Cambria Math" panose="02040503050406030204" pitchFamily="18" charset="0"/>
                          </a:rPr>
                        </m:ctrlPr>
                      </m:sSubSupPr>
                      <m:e>
                        <m:r>
                          <a:rPr lang="en-US" sz="2800" i="1">
                            <a:latin typeface="Cambria Math"/>
                          </a:rPr>
                          <m:t>𝐾</m:t>
                        </m:r>
                      </m:e>
                      <m:sub>
                        <m:r>
                          <a:rPr lang="en-US" sz="2800" i="1">
                            <a:latin typeface="Cambria Math"/>
                          </a:rPr>
                          <m:t>𝑡</m:t>
                        </m:r>
                      </m:sub>
                      <m:sup>
                        <m:sSub>
                          <m:sSubPr>
                            <m:ctrlPr>
                              <a:rPr lang="en-US" sz="2800" i="1">
                                <a:latin typeface="Cambria Math" panose="02040503050406030204" pitchFamily="18" charset="0"/>
                              </a:rPr>
                            </m:ctrlPr>
                          </m:sSubPr>
                          <m:e>
                            <m:r>
                              <a:rPr lang="en-US" sz="2800" i="1">
                                <a:latin typeface="Cambria Math"/>
                              </a:rPr>
                              <m:t>𝛼</m:t>
                            </m:r>
                          </m:e>
                          <m:sub>
                            <m:r>
                              <a:rPr lang="en-US" sz="2800" i="1">
                                <a:latin typeface="Cambria Math"/>
                              </a:rPr>
                              <m:t>1</m:t>
                            </m:r>
                          </m:sub>
                        </m:sSub>
                      </m:sup>
                    </m:sSubSup>
                    <m:sSubSup>
                      <m:sSubSupPr>
                        <m:ctrlPr>
                          <a:rPr lang="en-US" sz="2800" i="1">
                            <a:latin typeface="Cambria Math" panose="02040503050406030204" pitchFamily="18" charset="0"/>
                          </a:rPr>
                        </m:ctrlPr>
                      </m:sSubSupPr>
                      <m:e>
                        <m:r>
                          <a:rPr lang="en-US" sz="2800" i="1">
                            <a:latin typeface="Cambria Math"/>
                          </a:rPr>
                          <m:t>𝐻</m:t>
                        </m:r>
                      </m:e>
                      <m:sub>
                        <m:r>
                          <a:rPr lang="en-US" sz="2800" i="1">
                            <a:latin typeface="Cambria Math"/>
                          </a:rPr>
                          <m:t>𝐿𝑡</m:t>
                        </m:r>
                      </m:sub>
                      <m:sup>
                        <m:r>
                          <a:rPr lang="en-US" sz="2800" i="1">
                            <a:latin typeface="Cambria Math"/>
                          </a:rPr>
                          <m:t>1−</m:t>
                        </m:r>
                        <m:sSub>
                          <m:sSubPr>
                            <m:ctrlPr>
                              <a:rPr lang="en-US" sz="2800" i="1">
                                <a:latin typeface="Cambria Math" panose="02040503050406030204" pitchFamily="18" charset="0"/>
                              </a:rPr>
                            </m:ctrlPr>
                          </m:sSubPr>
                          <m:e>
                            <m:r>
                              <a:rPr lang="en-US" sz="2800" i="1">
                                <a:latin typeface="Cambria Math"/>
                              </a:rPr>
                              <m:t>𝛼</m:t>
                            </m:r>
                          </m:e>
                          <m:sub>
                            <m:r>
                              <a:rPr lang="en-US" sz="2800" i="1">
                                <a:latin typeface="Cambria Math"/>
                              </a:rPr>
                              <m:t>1</m:t>
                            </m:r>
                          </m:sub>
                        </m:sSub>
                      </m:sup>
                    </m:sSubSup>
                  </m:oMath>
                </a14:m>
                <a:r>
                  <a:rPr lang="en-US" sz="2800" i="1" dirty="0">
                    <a:latin typeface="Cambria Math" panose="02040503050406030204" pitchFamily="18" charset="0"/>
                  </a:rPr>
                  <a:t>		</a:t>
                </a:r>
                <a:r>
                  <a:rPr lang="en-US" sz="2800" dirty="0">
                    <a:latin typeface="Cambria Math" panose="02040503050406030204" pitchFamily="18" charset="0"/>
                  </a:rPr>
                  <a:t>(Production function)</a:t>
                </a:r>
              </a:p>
              <a:p>
                <a:pPr algn="l">
                  <a:spcBef>
                    <a:spcPts val="1800"/>
                  </a:spcBef>
                  <a:spcAft>
                    <a:spcPts val="1800"/>
                  </a:spcAft>
                </a:pPr>
                <a14:m>
                  <m:oMath xmlns:m="http://schemas.openxmlformats.org/officeDocument/2006/math">
                    <m:sSub>
                      <m:sSubPr>
                        <m:ctrlPr>
                          <a:rPr lang="en-US" sz="2800" i="1">
                            <a:latin typeface="Cambria Math" panose="02040503050406030204" pitchFamily="18" charset="0"/>
                          </a:rPr>
                        </m:ctrlPr>
                      </m:sSubPr>
                      <m:e>
                        <m:r>
                          <a:rPr lang="en-US" sz="2800" i="1">
                            <a:latin typeface="Cambria Math"/>
                          </a:rPr>
                          <m:t>𝐴</m:t>
                        </m:r>
                      </m:e>
                      <m:sub>
                        <m:r>
                          <a:rPr lang="en-US" sz="2800" i="1">
                            <a:latin typeface="Cambria Math"/>
                          </a:rPr>
                          <m:t>𝑡</m:t>
                        </m:r>
                      </m:sub>
                    </m:sSub>
                    <m:r>
                      <a:rPr lang="en-US" sz="2800" i="1">
                        <a:latin typeface="Cambria Math"/>
                      </a:rPr>
                      <m:t>=</m:t>
                    </m:r>
                    <m:sSub>
                      <m:sSubPr>
                        <m:ctrlPr>
                          <a:rPr lang="en-US" sz="2800" i="1">
                            <a:latin typeface="Cambria Math" panose="02040503050406030204" pitchFamily="18" charset="0"/>
                          </a:rPr>
                        </m:ctrlPr>
                      </m:sSubPr>
                      <m:e>
                        <m:r>
                          <a:rPr lang="en-US" sz="2800" i="1">
                            <a:latin typeface="Cambria Math"/>
                          </a:rPr>
                          <m:t>𝐴</m:t>
                        </m:r>
                      </m:e>
                      <m:sub>
                        <m:r>
                          <a:rPr lang="en-US" sz="2800" i="1">
                            <a:latin typeface="Cambria Math" panose="02040503050406030204" pitchFamily="18" charset="0"/>
                          </a:rPr>
                          <m:t>0</m:t>
                        </m:r>
                      </m:sub>
                    </m:sSub>
                    <m:sSubSup>
                      <m:sSubSupPr>
                        <m:ctrlPr>
                          <a:rPr lang="en-US" sz="2800" i="1">
                            <a:latin typeface="Cambria Math" panose="02040503050406030204" pitchFamily="18" charset="0"/>
                          </a:rPr>
                        </m:ctrlPr>
                      </m:sSubSupPr>
                      <m:e>
                        <m:r>
                          <a:rPr lang="en-US" sz="2800" i="1">
                            <a:latin typeface="Cambria Math"/>
                          </a:rPr>
                          <m:t>𝐾</m:t>
                        </m:r>
                      </m:e>
                      <m:sub>
                        <m:r>
                          <a:rPr lang="en-US" sz="2800" i="1">
                            <a:latin typeface="Cambria Math"/>
                          </a:rPr>
                          <m:t>𝑡</m:t>
                        </m:r>
                      </m:sub>
                      <m:sup>
                        <m:sSub>
                          <m:sSubPr>
                            <m:ctrlPr>
                              <a:rPr lang="en-US" sz="2800" i="1">
                                <a:latin typeface="Cambria Math" panose="02040503050406030204" pitchFamily="18" charset="0"/>
                              </a:rPr>
                            </m:ctrlPr>
                          </m:sSubPr>
                          <m:e>
                            <m:r>
                              <a:rPr lang="en-US" sz="2800" i="1">
                                <a:latin typeface="Cambria Math"/>
                              </a:rPr>
                              <m:t>𝛼</m:t>
                            </m:r>
                          </m:e>
                          <m:sub>
                            <m:r>
                              <a:rPr lang="en-US" sz="2800" i="1">
                                <a:latin typeface="Cambria Math"/>
                              </a:rPr>
                              <m:t>2</m:t>
                            </m:r>
                          </m:sub>
                        </m:sSub>
                      </m:sup>
                    </m:sSubSup>
                    <m:sSubSup>
                      <m:sSubSupPr>
                        <m:ctrlPr>
                          <a:rPr lang="en-US" sz="2800" i="1">
                            <a:latin typeface="Cambria Math" panose="02040503050406030204" pitchFamily="18" charset="0"/>
                          </a:rPr>
                        </m:ctrlPr>
                      </m:sSubSupPr>
                      <m:e>
                        <m:r>
                          <a:rPr lang="en-US" sz="2800" i="1">
                            <a:latin typeface="Cambria Math"/>
                          </a:rPr>
                          <m:t>𝐺</m:t>
                        </m:r>
                      </m:e>
                      <m:sub>
                        <m:r>
                          <a:rPr lang="en-US" sz="2800" i="1">
                            <a:latin typeface="Cambria Math"/>
                          </a:rPr>
                          <m:t>𝑡</m:t>
                        </m:r>
                      </m:sub>
                      <m:sup>
                        <m:r>
                          <a:rPr lang="en-US" sz="2800" i="1">
                            <a:latin typeface="Cambria Math"/>
                          </a:rPr>
                          <m:t>𝜎</m:t>
                        </m:r>
                      </m:sup>
                    </m:sSubSup>
                    <m:sSubSup>
                      <m:sSubSupPr>
                        <m:ctrlPr>
                          <a:rPr lang="en-US" sz="2800" i="1">
                            <a:latin typeface="Cambria Math" panose="02040503050406030204" pitchFamily="18" charset="0"/>
                          </a:rPr>
                        </m:ctrlPr>
                      </m:sSubSupPr>
                      <m:e>
                        <m:r>
                          <a:rPr lang="en-US" sz="2800" b="0" i="1" smtClean="0">
                            <a:latin typeface="Cambria Math" panose="02040503050406030204" pitchFamily="18" charset="0"/>
                          </a:rPr>
                          <m:t>𝐿</m:t>
                        </m:r>
                      </m:e>
                      <m:sub>
                        <m:r>
                          <a:rPr lang="en-US" sz="2800" i="1">
                            <a:latin typeface="Cambria Math"/>
                          </a:rPr>
                          <m:t>𝐼𝑡</m:t>
                        </m:r>
                      </m:sub>
                      <m:sup>
                        <m:r>
                          <a:rPr lang="en-US" sz="2800" b="0" i="1" smtClean="0">
                            <a:latin typeface="Cambria Math" panose="02040503050406030204" pitchFamily="18" charset="0"/>
                          </a:rPr>
                          <m:t>𝑛</m:t>
                        </m:r>
                      </m:sup>
                    </m:sSubSup>
                  </m:oMath>
                </a14:m>
                <a:r>
                  <a:rPr lang="en-US" sz="2800" i="1" dirty="0">
                    <a:latin typeface="Cambria Math" panose="02040503050406030204" pitchFamily="18" charset="0"/>
                  </a:rPr>
                  <a:t>		</a:t>
                </a:r>
                <a:r>
                  <a:rPr lang="en-US" sz="2800" dirty="0">
                    <a:latin typeface="Cambria Math" panose="02040503050406030204" pitchFamily="18" charset="0"/>
                  </a:rPr>
                  <a:t>(Production of Technology)</a:t>
                </a:r>
              </a:p>
              <a:p>
                <a:pPr algn="l">
                  <a:spcBef>
                    <a:spcPts val="1800"/>
                  </a:spcBef>
                  <a:spcAft>
                    <a:spcPts val="1800"/>
                  </a:spcAft>
                </a:pPr>
                <a14:m>
                  <m:oMath xmlns:m="http://schemas.openxmlformats.org/officeDocument/2006/math">
                    <m:sSub>
                      <m:sSubPr>
                        <m:ctrlPr>
                          <a:rPr lang="en-US" sz="2800" i="1">
                            <a:latin typeface="Cambria Math" panose="02040503050406030204" pitchFamily="18" charset="0"/>
                          </a:rPr>
                        </m:ctrlPr>
                      </m:sSubPr>
                      <m:e>
                        <m:r>
                          <a:rPr lang="en-US" sz="2800" i="1">
                            <a:latin typeface="Cambria Math"/>
                          </a:rPr>
                          <m:t>𝐾</m:t>
                        </m:r>
                      </m:e>
                      <m:sub>
                        <m:r>
                          <a:rPr lang="en-US" sz="2800" i="1">
                            <a:latin typeface="Cambria Math"/>
                          </a:rPr>
                          <m:t>𝑡</m:t>
                        </m:r>
                      </m:sub>
                    </m:sSub>
                    <m:r>
                      <a:rPr lang="en-US" sz="2800" i="1">
                        <a:latin typeface="Cambria Math"/>
                      </a:rPr>
                      <m:t>=</m:t>
                    </m:r>
                    <m:sSub>
                      <m:sSubPr>
                        <m:ctrlPr>
                          <a:rPr lang="en-US" sz="2800" i="1">
                            <a:latin typeface="Cambria Math" panose="02040503050406030204" pitchFamily="18" charset="0"/>
                          </a:rPr>
                        </m:ctrlPr>
                      </m:sSubPr>
                      <m:e>
                        <m:r>
                          <a:rPr lang="en-US" sz="2800" i="1">
                            <a:latin typeface="Cambria Math" panose="02040503050406030204" pitchFamily="18" charset="0"/>
                          </a:rPr>
                          <m:t>𝐾</m:t>
                        </m:r>
                      </m:e>
                      <m:sub>
                        <m:r>
                          <a:rPr lang="en-US" sz="2800" i="1">
                            <a:latin typeface="Cambria Math" panose="02040503050406030204" pitchFamily="18" charset="0"/>
                          </a:rPr>
                          <m:t>0</m:t>
                        </m:r>
                      </m:sub>
                    </m:sSub>
                    <m:sSubSup>
                      <m:sSubSupPr>
                        <m:ctrlPr>
                          <a:rPr lang="en-US" sz="2800" i="1">
                            <a:latin typeface="Cambria Math" panose="02040503050406030204" pitchFamily="18" charset="0"/>
                          </a:rPr>
                        </m:ctrlPr>
                      </m:sSubSupPr>
                      <m:e>
                        <m:r>
                          <a:rPr lang="en-US" sz="2800" i="1">
                            <a:latin typeface="Cambria Math"/>
                          </a:rPr>
                          <m:t>𝑌</m:t>
                        </m:r>
                      </m:e>
                      <m:sub>
                        <m:r>
                          <a:rPr lang="en-US" sz="2800" i="1">
                            <a:latin typeface="Cambria Math"/>
                          </a:rPr>
                          <m:t>𝑡</m:t>
                        </m:r>
                      </m:sub>
                      <m:sup>
                        <m:sSub>
                          <m:sSubPr>
                            <m:ctrlPr>
                              <a:rPr lang="en-US" sz="2800" i="1">
                                <a:latin typeface="Cambria Math" panose="02040503050406030204" pitchFamily="18" charset="0"/>
                              </a:rPr>
                            </m:ctrlPr>
                          </m:sSubPr>
                          <m:e>
                            <m:r>
                              <a:rPr lang="en-US" sz="2800" i="1">
                                <a:latin typeface="Cambria Math"/>
                              </a:rPr>
                              <m:t>𝜀</m:t>
                            </m:r>
                          </m:e>
                          <m:sub>
                            <m:r>
                              <a:rPr lang="en-US" sz="2800" i="1">
                                <a:latin typeface="Cambria Math"/>
                              </a:rPr>
                              <m:t>1</m:t>
                            </m:r>
                          </m:sub>
                        </m:sSub>
                      </m:sup>
                    </m:sSubSup>
                  </m:oMath>
                </a14:m>
                <a:r>
                  <a:rPr lang="en-US" sz="2800" i="1" dirty="0" smtClean="0">
                    <a:latin typeface="Cambria Math" panose="02040503050406030204" pitchFamily="18" charset="0"/>
                  </a:rPr>
                  <a:t>		</a:t>
                </a:r>
                <a:r>
                  <a:rPr lang="en-US" sz="2800" i="1" dirty="0">
                    <a:latin typeface="Cambria Math" panose="02040503050406030204" pitchFamily="18" charset="0"/>
                  </a:rPr>
                  <a:t>	</a:t>
                </a:r>
                <a:r>
                  <a:rPr lang="en-US" sz="2800" dirty="0" smtClean="0">
                    <a:latin typeface="Cambria Math" panose="02040503050406030204" pitchFamily="18" charset="0"/>
                  </a:rPr>
                  <a:t>(</a:t>
                </a:r>
                <a:r>
                  <a:rPr lang="en-US" sz="2800" dirty="0">
                    <a:latin typeface="Cambria Math" panose="02040503050406030204" pitchFamily="18" charset="0"/>
                  </a:rPr>
                  <a:t>Capital Accumulation) </a:t>
                </a:r>
              </a:p>
              <a:p>
                <a:pPr algn="l">
                  <a:spcBef>
                    <a:spcPts val="1800"/>
                  </a:spcBef>
                  <a:spcAft>
                    <a:spcPts val="1800"/>
                  </a:spcAft>
                </a:pPr>
                <a14:m>
                  <m:oMath xmlns:m="http://schemas.openxmlformats.org/officeDocument/2006/math">
                    <m:sSub>
                      <m:sSubPr>
                        <m:ctrlPr>
                          <a:rPr lang="en-US" sz="2800" i="1">
                            <a:latin typeface="Cambria Math" panose="02040503050406030204" pitchFamily="18" charset="0"/>
                          </a:rPr>
                        </m:ctrlPr>
                      </m:sSubPr>
                      <m:e>
                        <m:r>
                          <a:rPr lang="en-US" sz="2800" i="1">
                            <a:latin typeface="Cambria Math"/>
                          </a:rPr>
                          <m:t>𝐺</m:t>
                        </m:r>
                      </m:e>
                      <m:sub>
                        <m:r>
                          <a:rPr lang="en-US" sz="2800" i="1">
                            <a:latin typeface="Cambria Math"/>
                          </a:rPr>
                          <m:t>𝑡</m:t>
                        </m:r>
                      </m:sub>
                    </m:sSub>
                    <m:r>
                      <a:rPr lang="en-US" sz="2800" i="1">
                        <a:latin typeface="Cambria Math"/>
                      </a:rPr>
                      <m:t>=</m:t>
                    </m:r>
                    <m:sSub>
                      <m:sSubPr>
                        <m:ctrlPr>
                          <a:rPr lang="en-US" sz="2800" i="1">
                            <a:latin typeface="Cambria Math" panose="02040503050406030204" pitchFamily="18" charset="0"/>
                          </a:rPr>
                        </m:ctrlPr>
                      </m:sSubPr>
                      <m:e>
                        <m:r>
                          <a:rPr lang="en-US" sz="2800" i="1">
                            <a:latin typeface="Cambria Math" panose="02040503050406030204" pitchFamily="18" charset="0"/>
                          </a:rPr>
                          <m:t>𝐺</m:t>
                        </m:r>
                      </m:e>
                      <m:sub>
                        <m:r>
                          <a:rPr lang="en-US" sz="2800" i="1">
                            <a:latin typeface="Cambria Math" panose="02040503050406030204" pitchFamily="18" charset="0"/>
                          </a:rPr>
                          <m:t>0</m:t>
                        </m:r>
                      </m:sub>
                    </m:sSub>
                    <m:sSubSup>
                      <m:sSubSupPr>
                        <m:ctrlPr>
                          <a:rPr lang="en-US" sz="2800" i="1">
                            <a:latin typeface="Cambria Math" panose="02040503050406030204" pitchFamily="18" charset="0"/>
                          </a:rPr>
                        </m:ctrlPr>
                      </m:sSubSupPr>
                      <m:e>
                        <m:r>
                          <a:rPr lang="en-US" sz="2800" i="1">
                            <a:latin typeface="Cambria Math"/>
                          </a:rPr>
                          <m:t>𝑌</m:t>
                        </m:r>
                      </m:e>
                      <m:sub>
                        <m:r>
                          <a:rPr lang="en-US" sz="2800" i="1">
                            <a:latin typeface="Cambria Math"/>
                          </a:rPr>
                          <m:t>𝑡</m:t>
                        </m:r>
                      </m:sub>
                      <m:sup>
                        <m:sSub>
                          <m:sSubPr>
                            <m:ctrlPr>
                              <a:rPr lang="en-US" sz="2800" i="1">
                                <a:latin typeface="Cambria Math" panose="02040503050406030204" pitchFamily="18" charset="0"/>
                              </a:rPr>
                            </m:ctrlPr>
                          </m:sSubPr>
                          <m:e>
                            <m:r>
                              <a:rPr lang="en-US" sz="2800" i="1">
                                <a:latin typeface="Cambria Math"/>
                              </a:rPr>
                              <m:t>𝜀</m:t>
                            </m:r>
                          </m:e>
                          <m:sub>
                            <m:r>
                              <a:rPr lang="en-US" sz="2800" i="1">
                                <a:latin typeface="Cambria Math"/>
                              </a:rPr>
                              <m:t>2</m:t>
                            </m:r>
                          </m:sub>
                        </m:sSub>
                      </m:sup>
                    </m:sSubSup>
                  </m:oMath>
                </a14:m>
                <a:r>
                  <a:rPr lang="en-US" sz="2800" i="1" dirty="0">
                    <a:latin typeface="Cambria Math" panose="02040503050406030204" pitchFamily="18" charset="0"/>
                  </a:rPr>
                  <a:t>			</a:t>
                </a:r>
                <a:r>
                  <a:rPr lang="en-US" sz="2800" dirty="0">
                    <a:latin typeface="Cambria Math" panose="02040503050406030204" pitchFamily="18" charset="0"/>
                  </a:rPr>
                  <a:t>(Government al Policies</a:t>
                </a:r>
                <a:r>
                  <a:rPr lang="en-US" sz="2800" dirty="0" smtClean="0">
                    <a:latin typeface="Cambria Math" panose="02040503050406030204" pitchFamily="18" charset="0"/>
                  </a:rPr>
                  <a:t>)</a:t>
                </a:r>
              </a:p>
              <a:p>
                <a:pPr algn="l">
                  <a:spcBef>
                    <a:spcPts val="1800"/>
                  </a:spcBef>
                  <a:spcAft>
                    <a:spcPts val="1800"/>
                  </a:spcAft>
                </a:pP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𝐿</m:t>
                        </m:r>
                      </m:e>
                      <m:sub>
                        <m:r>
                          <a:rPr lang="en-US" sz="2800" i="1">
                            <a:latin typeface="Cambria Math" panose="02040503050406030204" pitchFamily="18" charset="0"/>
                          </a:rPr>
                          <m:t>𝐿𝑡</m:t>
                        </m:r>
                      </m:sub>
                    </m:sSub>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𝐿</m:t>
                        </m:r>
                      </m:e>
                      <m:sub>
                        <m:r>
                          <a:rPr lang="en-US" sz="2800" i="1">
                            <a:latin typeface="Cambria Math" panose="02040503050406030204" pitchFamily="18" charset="0"/>
                          </a:rPr>
                          <m:t>𝐼𝑡</m:t>
                        </m:r>
                      </m:sub>
                    </m:sSub>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𝐿</m:t>
                        </m:r>
                      </m:e>
                      <m:sub>
                        <m:r>
                          <a:rPr lang="en-US" sz="2800" i="1">
                            <a:latin typeface="Cambria Math" panose="02040503050406030204" pitchFamily="18" charset="0"/>
                          </a:rPr>
                          <m:t>𝑡</m:t>
                        </m:r>
                      </m:sub>
                    </m:sSub>
                    <m:r>
                      <a:rPr lang="en-US" sz="2800" i="1">
                        <a:latin typeface="Cambria Math" panose="02040503050406030204" pitchFamily="18" charset="0"/>
                      </a:rPr>
                      <m:t>≡</m:t>
                    </m:r>
                    <m:r>
                      <a:rPr lang="en-US" sz="2800" i="1">
                        <a:latin typeface="Cambria Math" panose="02040503050406030204" pitchFamily="18" charset="0"/>
                      </a:rPr>
                      <m:t>𝜉</m:t>
                    </m:r>
                    <m:sSub>
                      <m:sSubPr>
                        <m:ctrlPr>
                          <a:rPr lang="en-US" sz="2800" i="1">
                            <a:latin typeface="Cambria Math" panose="02040503050406030204" pitchFamily="18" charset="0"/>
                          </a:rPr>
                        </m:ctrlPr>
                      </m:sSubPr>
                      <m:e>
                        <m:r>
                          <a:rPr lang="en-US" sz="2800" i="1">
                            <a:latin typeface="Cambria Math" panose="02040503050406030204" pitchFamily="18" charset="0"/>
                          </a:rPr>
                          <m:t>𝑁</m:t>
                        </m:r>
                      </m:e>
                      <m:sub>
                        <m:r>
                          <a:rPr lang="en-US" sz="2800" i="1">
                            <a:latin typeface="Cambria Math" panose="02040503050406030204" pitchFamily="18" charset="0"/>
                          </a:rPr>
                          <m:t>𝑡</m:t>
                        </m:r>
                      </m:sub>
                    </m:sSub>
                  </m:oMath>
                </a14:m>
                <a:r>
                  <a:rPr lang="en-US" sz="2800" dirty="0" smtClean="0">
                    <a:latin typeface="Cambria Math" panose="02040503050406030204" pitchFamily="18" charset="0"/>
                  </a:rPr>
                  <a:t> 	(Labor allocation)</a:t>
                </a:r>
                <a:endParaRPr lang="en-US" sz="2800" dirty="0">
                  <a:latin typeface="Cambria Math" panose="02040503050406030204" pitchFamily="18" charset="0"/>
                </a:endParaRPr>
              </a:p>
            </p:txBody>
          </p:sp>
        </mc:Choice>
        <mc:Fallback>
          <p:sp>
            <p:nvSpPr>
              <p:cNvPr id="3" name="Subtitle 2"/>
              <p:cNvSpPr>
                <a:spLocks noGrp="1" noRot="1" noChangeAspect="1" noMove="1" noResize="1" noEditPoints="1" noAdjustHandles="1" noChangeArrowheads="1" noChangeShapeType="1" noTextEdit="1"/>
              </p:cNvSpPr>
              <p:nvPr>
                <p:ph type="subTitle" idx="1"/>
              </p:nvPr>
            </p:nvSpPr>
            <p:spPr>
              <a:xfrm>
                <a:off x="1266093" y="1842041"/>
                <a:ext cx="9144000" cy="3842326"/>
              </a:xfrm>
              <a:blipFill rotWithShape="0">
                <a:blip r:embed="rId2"/>
                <a:stretch>
                  <a:fillRect t="-2381"/>
                </a:stretch>
              </a:blipFill>
            </p:spPr>
            <p:txBody>
              <a:bodyPr/>
              <a:lstStyle/>
              <a:p>
                <a:r>
                  <a:rPr lang="en-US">
                    <a:noFill/>
                  </a:rPr>
                  <a:t> </a:t>
                </a:r>
              </a:p>
            </p:txBody>
          </p:sp>
        </mc:Fallback>
      </mc:AlternateContent>
      <p:sp>
        <p:nvSpPr>
          <p:cNvPr id="4" name="Title 1"/>
          <p:cNvSpPr txBox="1">
            <a:spLocks/>
          </p:cNvSpPr>
          <p:nvPr/>
        </p:nvSpPr>
        <p:spPr>
          <a:xfrm>
            <a:off x="1266093" y="1308199"/>
            <a:ext cx="9058314" cy="533842"/>
          </a:xfrm>
          <a:prstGeom prst="rect">
            <a:avLst/>
          </a:prstGeom>
        </p:spPr>
        <p:txBody>
          <a:bodyPr vert="horz" lIns="91440" tIns="45720" rIns="91440" bIns="45720" rtlCol="0" anchor="t" anchorCtr="0">
            <a:normAutofit fontScale="6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smtClean="0"/>
              <a:t>Endogenous TP and Governmental Effect, Exogenous PG and no Environmental Impact</a:t>
            </a: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187251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ipe(down)">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dow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down)">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ipe(down)">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wipe(down)">
                                      <p:cBhvr>
                                        <p:cTn id="38" dur="500"/>
                                        <p:tgtEl>
                                          <p:spTgt spid="3">
                                            <p:txEl>
                                              <p:pRg st="4" end="4"/>
                                            </p:txEl>
                                          </p:spTgt>
                                        </p:tgtEl>
                                      </p:cBhvr>
                                    </p:animEffect>
                                  </p:childTnLst>
                                </p:cTn>
                              </p:par>
                              <p:par>
                                <p:cTn id="39" presetID="2" presetClass="entr" presetSubtype="4" fill="hold" nodeType="with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additive="base">
                                        <p:cTn id="45" dur="500" fill="hold"/>
                                        <p:tgtEl>
                                          <p:spTgt spid="6"/>
                                        </p:tgtEl>
                                        <p:attrNameLst>
                                          <p:attrName>ppt_x</p:attrName>
                                        </p:attrNameLst>
                                      </p:cBhvr>
                                      <p:tavLst>
                                        <p:tav tm="0">
                                          <p:val>
                                            <p:strVal val="#ppt_x"/>
                                          </p:val>
                                        </p:tav>
                                        <p:tav tm="100000">
                                          <p:val>
                                            <p:strVal val="#ppt_x"/>
                                          </p:val>
                                        </p:tav>
                                      </p:tavLst>
                                    </p:anim>
                                    <p:anim calcmode="lin" valueType="num">
                                      <p:cBhvr additive="base">
                                        <p:cTn id="4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6093" y="191146"/>
            <a:ext cx="9144000" cy="533842"/>
          </a:xfrm>
        </p:spPr>
        <p:txBody>
          <a:bodyPr anchor="t" anchorCtr="0">
            <a:normAutofit/>
          </a:bodyPr>
          <a:lstStyle/>
          <a:p>
            <a:pPr algn="l"/>
            <a:r>
              <a:rPr lang="en-US" sz="3200" b="1" dirty="0" smtClean="0"/>
              <a:t>Base Idea (Last Step): </a:t>
            </a:r>
            <a:endParaRPr lang="en-US" sz="3200" dirty="0"/>
          </a:p>
        </p:txBody>
      </p:sp>
      <mc:AlternateContent xmlns:mc="http://schemas.openxmlformats.org/markup-compatibility/2006">
        <mc:Choice xmlns:a14="http://schemas.microsoft.com/office/drawing/2010/main" Requires="a14">
          <p:sp>
            <p:nvSpPr>
              <p:cNvPr id="3" name="Subtitle 2"/>
              <p:cNvSpPr>
                <a:spLocks noGrp="1"/>
              </p:cNvSpPr>
              <p:nvPr>
                <p:ph type="subTitle" idx="1"/>
              </p:nvPr>
            </p:nvSpPr>
            <p:spPr>
              <a:xfrm>
                <a:off x="1492027" y="1505526"/>
                <a:ext cx="9144000" cy="4350987"/>
              </a:xfrm>
            </p:spPr>
            <p:txBody>
              <a:bodyPr>
                <a:normAutofit fontScale="70000" lnSpcReduction="20000"/>
              </a:bodyPr>
              <a:lstStyle/>
              <a:p>
                <a:pPr algn="l">
                  <a:spcBef>
                    <a:spcPts val="1800"/>
                  </a:spcBef>
                  <a:spcAft>
                    <a:spcPts val="1800"/>
                  </a:spcAft>
                </a:pPr>
                <a14:m>
                  <m:oMath xmlns:m="http://schemas.openxmlformats.org/officeDocument/2006/math">
                    <m:sSub>
                      <m:sSubPr>
                        <m:ctrlPr>
                          <a:rPr lang="en-US" sz="3100" i="1">
                            <a:latin typeface="Cambria Math" panose="02040503050406030204" pitchFamily="18" charset="0"/>
                          </a:rPr>
                        </m:ctrlPr>
                      </m:sSubPr>
                      <m:e>
                        <m:r>
                          <a:rPr lang="en-US" sz="3100" i="1">
                            <a:latin typeface="Cambria Math"/>
                          </a:rPr>
                          <m:t>𝐾</m:t>
                        </m:r>
                      </m:e>
                      <m:sub>
                        <m:r>
                          <a:rPr lang="en-US" sz="3100" i="1">
                            <a:latin typeface="Cambria Math"/>
                          </a:rPr>
                          <m:t>𝑡</m:t>
                        </m:r>
                      </m:sub>
                    </m:sSub>
                    <m:r>
                      <a:rPr lang="en-US" sz="3100" i="1">
                        <a:latin typeface="Cambria Math"/>
                      </a:rPr>
                      <m:t>=</m:t>
                    </m:r>
                    <m:sSub>
                      <m:sSubPr>
                        <m:ctrlPr>
                          <a:rPr lang="en-US" sz="3100" i="1">
                            <a:latin typeface="Cambria Math" panose="02040503050406030204" pitchFamily="18" charset="0"/>
                          </a:rPr>
                        </m:ctrlPr>
                      </m:sSubPr>
                      <m:e>
                        <m:r>
                          <a:rPr lang="en-US" sz="3100" i="1">
                            <a:latin typeface="Cambria Math" panose="02040503050406030204" pitchFamily="18" charset="0"/>
                          </a:rPr>
                          <m:t>𝐾</m:t>
                        </m:r>
                      </m:e>
                      <m:sub>
                        <m:r>
                          <a:rPr lang="en-US" sz="3100" i="1">
                            <a:latin typeface="Cambria Math" panose="02040503050406030204" pitchFamily="18" charset="0"/>
                          </a:rPr>
                          <m:t>0</m:t>
                        </m:r>
                      </m:sub>
                    </m:sSub>
                    <m:sSubSup>
                      <m:sSubSupPr>
                        <m:ctrlPr>
                          <a:rPr lang="en-US" sz="3100" i="1">
                            <a:latin typeface="Cambria Math" panose="02040503050406030204" pitchFamily="18" charset="0"/>
                          </a:rPr>
                        </m:ctrlPr>
                      </m:sSubSupPr>
                      <m:e>
                        <m:r>
                          <a:rPr lang="en-US" sz="3100" i="1">
                            <a:latin typeface="Cambria Math"/>
                          </a:rPr>
                          <m:t>𝑌</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𝜀</m:t>
                            </m:r>
                          </m:e>
                          <m:sub>
                            <m:r>
                              <a:rPr lang="en-US" sz="3100" i="1">
                                <a:latin typeface="Cambria Math"/>
                              </a:rPr>
                              <m:t>1</m:t>
                            </m:r>
                          </m:sub>
                        </m:sSub>
                      </m:sup>
                    </m:sSubSup>
                    <m:sSubSup>
                      <m:sSubSupPr>
                        <m:ctrlPr>
                          <a:rPr lang="en-US" sz="3100" i="1">
                            <a:latin typeface="Cambria Math" panose="02040503050406030204" pitchFamily="18" charset="0"/>
                          </a:rPr>
                        </m:ctrlPr>
                      </m:sSubSupPr>
                      <m:e>
                        <m:r>
                          <a:rPr lang="en-US" sz="3100" i="1">
                            <a:latin typeface="Cambria Math"/>
                          </a:rPr>
                          <m:t>𝑅</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𝑟</m:t>
                            </m:r>
                          </m:e>
                          <m:sub>
                            <m:r>
                              <a:rPr lang="en-US" sz="3100" i="1">
                                <a:latin typeface="Cambria Math"/>
                              </a:rPr>
                              <m:t>1</m:t>
                            </m:r>
                          </m:sub>
                        </m:sSub>
                      </m:sup>
                    </m:sSubSup>
                    <m:sSubSup>
                      <m:sSubSupPr>
                        <m:ctrlPr>
                          <a:rPr lang="en-US" sz="3100" i="1">
                            <a:latin typeface="Cambria Math" panose="02040503050406030204" pitchFamily="18" charset="0"/>
                          </a:rPr>
                        </m:ctrlPr>
                      </m:sSubSupPr>
                      <m:e>
                        <m:r>
                          <a:rPr lang="en-US" sz="3100" i="1">
                            <a:latin typeface="Cambria Math"/>
                          </a:rPr>
                          <m:t>𝐸</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𝛽</m:t>
                            </m:r>
                          </m:e>
                          <m:sub>
                            <m:r>
                              <a:rPr lang="en-US" sz="3100" i="1">
                                <a:latin typeface="Cambria Math"/>
                              </a:rPr>
                              <m:t>1</m:t>
                            </m:r>
                          </m:sub>
                        </m:sSub>
                      </m:sup>
                    </m:sSubSup>
                    <m:sSubSup>
                      <m:sSubSupPr>
                        <m:ctrlPr>
                          <a:rPr lang="en-US" sz="3100" i="1">
                            <a:latin typeface="Cambria Math" panose="02040503050406030204" pitchFamily="18" charset="0"/>
                          </a:rPr>
                        </m:ctrlPr>
                      </m:sSubSupPr>
                      <m:e>
                        <m:r>
                          <a:rPr lang="en-US" sz="3100" i="1">
                            <a:latin typeface="Cambria Math"/>
                          </a:rPr>
                          <m:t>𝑆𝐸</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𝜂</m:t>
                            </m:r>
                          </m:e>
                          <m:sub>
                            <m:r>
                              <a:rPr lang="en-US" sz="3100" i="1">
                                <a:latin typeface="Cambria Math"/>
                              </a:rPr>
                              <m:t>1</m:t>
                            </m:r>
                          </m:sub>
                        </m:sSub>
                      </m:sup>
                    </m:sSubSup>
                  </m:oMath>
                </a14:m>
                <a:r>
                  <a:rPr lang="en-US" sz="3100" i="1" dirty="0">
                    <a:latin typeface="Cambria Math" panose="02040503050406030204" pitchFamily="18" charset="0"/>
                  </a:rPr>
                  <a:t>	</a:t>
                </a:r>
                <a:r>
                  <a:rPr lang="en-US" sz="3100" i="1" dirty="0" smtClean="0">
                    <a:latin typeface="Cambria Math" panose="02040503050406030204" pitchFamily="18" charset="0"/>
                  </a:rPr>
                  <a:t>	</a:t>
                </a:r>
                <a:r>
                  <a:rPr lang="en-US" sz="3100" dirty="0" smtClean="0">
                    <a:latin typeface="Cambria Math" panose="02040503050406030204" pitchFamily="18" charset="0"/>
                  </a:rPr>
                  <a:t>(</a:t>
                </a:r>
                <a:r>
                  <a:rPr lang="en-US" sz="3100" dirty="0">
                    <a:latin typeface="Cambria Math" panose="02040503050406030204" pitchFamily="18" charset="0"/>
                  </a:rPr>
                  <a:t>Capital Accumulation) </a:t>
                </a:r>
              </a:p>
              <a:p>
                <a:pPr algn="l">
                  <a:spcBef>
                    <a:spcPts val="1800"/>
                  </a:spcBef>
                  <a:spcAft>
                    <a:spcPts val="1800"/>
                  </a:spcAft>
                </a:pPr>
                <a14:m>
                  <m:oMath xmlns:m="http://schemas.openxmlformats.org/officeDocument/2006/math">
                    <m:sSub>
                      <m:sSubPr>
                        <m:ctrlPr>
                          <a:rPr lang="en-US" sz="3100" i="1">
                            <a:latin typeface="Cambria Math" panose="02040503050406030204" pitchFamily="18" charset="0"/>
                          </a:rPr>
                        </m:ctrlPr>
                      </m:sSubPr>
                      <m:e>
                        <m:r>
                          <a:rPr lang="en-US" sz="3100" i="1">
                            <a:latin typeface="Cambria Math"/>
                          </a:rPr>
                          <m:t>𝐺</m:t>
                        </m:r>
                      </m:e>
                      <m:sub>
                        <m:r>
                          <a:rPr lang="en-US" sz="3100" i="1">
                            <a:latin typeface="Cambria Math"/>
                          </a:rPr>
                          <m:t>𝑡</m:t>
                        </m:r>
                      </m:sub>
                    </m:sSub>
                    <m:r>
                      <a:rPr lang="en-US" sz="3100" i="1">
                        <a:latin typeface="Cambria Math"/>
                      </a:rPr>
                      <m:t>=</m:t>
                    </m:r>
                    <m:sSub>
                      <m:sSubPr>
                        <m:ctrlPr>
                          <a:rPr lang="en-US" sz="3100" i="1">
                            <a:latin typeface="Cambria Math" panose="02040503050406030204" pitchFamily="18" charset="0"/>
                          </a:rPr>
                        </m:ctrlPr>
                      </m:sSubPr>
                      <m:e>
                        <m:r>
                          <a:rPr lang="en-US" sz="3100" i="1">
                            <a:latin typeface="Cambria Math" panose="02040503050406030204" pitchFamily="18" charset="0"/>
                          </a:rPr>
                          <m:t>𝐺</m:t>
                        </m:r>
                      </m:e>
                      <m:sub>
                        <m:r>
                          <a:rPr lang="en-US" sz="3100" i="1">
                            <a:latin typeface="Cambria Math" panose="02040503050406030204" pitchFamily="18" charset="0"/>
                          </a:rPr>
                          <m:t>0</m:t>
                        </m:r>
                      </m:sub>
                    </m:sSub>
                    <m:sSubSup>
                      <m:sSubSupPr>
                        <m:ctrlPr>
                          <a:rPr lang="en-US" sz="3100" i="1">
                            <a:latin typeface="Cambria Math" panose="02040503050406030204" pitchFamily="18" charset="0"/>
                          </a:rPr>
                        </m:ctrlPr>
                      </m:sSubSupPr>
                      <m:e>
                        <m:r>
                          <a:rPr lang="en-US" sz="3100" i="1">
                            <a:latin typeface="Cambria Math"/>
                          </a:rPr>
                          <m:t>𝑅</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𝑟</m:t>
                            </m:r>
                          </m:e>
                          <m:sub>
                            <m:r>
                              <a:rPr lang="en-US" sz="3100" i="1">
                                <a:latin typeface="Cambria Math"/>
                              </a:rPr>
                              <m:t>2</m:t>
                            </m:r>
                          </m:sub>
                        </m:sSub>
                      </m:sup>
                    </m:sSubSup>
                    <m:sSubSup>
                      <m:sSubSupPr>
                        <m:ctrlPr>
                          <a:rPr lang="en-US" sz="3100" i="1">
                            <a:latin typeface="Cambria Math" panose="02040503050406030204" pitchFamily="18" charset="0"/>
                          </a:rPr>
                        </m:ctrlPr>
                      </m:sSubSupPr>
                      <m:e>
                        <m:r>
                          <a:rPr lang="en-US" sz="3100" i="1">
                            <a:latin typeface="Cambria Math"/>
                          </a:rPr>
                          <m:t>𝑌</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𝜀</m:t>
                            </m:r>
                          </m:e>
                          <m:sub>
                            <m:r>
                              <a:rPr lang="en-US" sz="3100" i="1">
                                <a:latin typeface="Cambria Math"/>
                              </a:rPr>
                              <m:t>2</m:t>
                            </m:r>
                          </m:sub>
                        </m:sSub>
                      </m:sup>
                    </m:sSubSup>
                  </m:oMath>
                </a14:m>
                <a:r>
                  <a:rPr lang="en-US" sz="3100" i="1" dirty="0">
                    <a:latin typeface="Cambria Math" panose="02040503050406030204" pitchFamily="18" charset="0"/>
                  </a:rPr>
                  <a:t>			</a:t>
                </a:r>
                <a:r>
                  <a:rPr lang="en-US" sz="3100" i="1" dirty="0" smtClean="0">
                    <a:latin typeface="Cambria Math" panose="02040503050406030204" pitchFamily="18" charset="0"/>
                  </a:rPr>
                  <a:t>	</a:t>
                </a:r>
                <a:r>
                  <a:rPr lang="en-US" sz="3100" dirty="0" smtClean="0">
                    <a:latin typeface="Cambria Math" panose="02040503050406030204" pitchFamily="18" charset="0"/>
                  </a:rPr>
                  <a:t>(</a:t>
                </a:r>
                <a:r>
                  <a:rPr lang="en-US" sz="3100" dirty="0">
                    <a:latin typeface="Cambria Math" panose="02040503050406030204" pitchFamily="18" charset="0"/>
                  </a:rPr>
                  <a:t>Government al Policies)</a:t>
                </a:r>
              </a:p>
              <a:p>
                <a:pPr algn="l">
                  <a:spcBef>
                    <a:spcPts val="1800"/>
                  </a:spcBef>
                  <a:spcAft>
                    <a:spcPts val="1800"/>
                  </a:spcAft>
                </a:pPr>
                <a14:m>
                  <m:oMath xmlns:m="http://schemas.openxmlformats.org/officeDocument/2006/math">
                    <m:sSub>
                      <m:sSubPr>
                        <m:ctrlPr>
                          <a:rPr lang="en-US" sz="3100" i="1">
                            <a:latin typeface="Cambria Math" panose="02040503050406030204" pitchFamily="18" charset="0"/>
                          </a:rPr>
                        </m:ctrlPr>
                      </m:sSubPr>
                      <m:e>
                        <m:r>
                          <a:rPr lang="en-US" sz="3100" i="1">
                            <a:latin typeface="Cambria Math"/>
                          </a:rPr>
                          <m:t>𝑁</m:t>
                        </m:r>
                      </m:e>
                      <m:sub>
                        <m:r>
                          <a:rPr lang="en-US" sz="3100" i="1">
                            <a:latin typeface="Cambria Math"/>
                          </a:rPr>
                          <m:t>𝑡</m:t>
                        </m:r>
                      </m:sub>
                    </m:sSub>
                    <m:r>
                      <a:rPr lang="en-US" sz="3100" i="1">
                        <a:latin typeface="Cambria Math"/>
                      </a:rPr>
                      <m:t>=</m:t>
                    </m:r>
                    <m:sSub>
                      <m:sSubPr>
                        <m:ctrlPr>
                          <a:rPr lang="en-US" sz="3100" i="1">
                            <a:latin typeface="Cambria Math" panose="02040503050406030204" pitchFamily="18" charset="0"/>
                          </a:rPr>
                        </m:ctrlPr>
                      </m:sSubPr>
                      <m:e>
                        <m:r>
                          <a:rPr lang="en-US" sz="3100" i="1">
                            <a:latin typeface="Cambria Math" panose="02040503050406030204" pitchFamily="18" charset="0"/>
                          </a:rPr>
                          <m:t>𝑁</m:t>
                        </m:r>
                      </m:e>
                      <m:sub>
                        <m:r>
                          <a:rPr lang="en-US" sz="3100" i="1">
                            <a:latin typeface="Cambria Math" panose="02040503050406030204" pitchFamily="18" charset="0"/>
                          </a:rPr>
                          <m:t>0</m:t>
                        </m:r>
                      </m:sub>
                    </m:sSub>
                    <m:sSubSup>
                      <m:sSubSupPr>
                        <m:ctrlPr>
                          <a:rPr lang="en-US" sz="3100" i="1">
                            <a:latin typeface="Cambria Math" panose="02040503050406030204" pitchFamily="18" charset="0"/>
                          </a:rPr>
                        </m:ctrlPr>
                      </m:sSubSupPr>
                      <m:e>
                        <m:r>
                          <a:rPr lang="en-US" sz="3100" i="1">
                            <a:latin typeface="Cambria Math"/>
                          </a:rPr>
                          <m:t>𝐺</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𝜎</m:t>
                            </m:r>
                          </m:e>
                          <m:sub>
                            <m:r>
                              <a:rPr lang="en-US" sz="3100" i="1">
                                <a:latin typeface="Cambria Math"/>
                              </a:rPr>
                              <m:t>2</m:t>
                            </m:r>
                          </m:sub>
                        </m:sSub>
                      </m:sup>
                    </m:sSubSup>
                    <m:sSubSup>
                      <m:sSubSupPr>
                        <m:ctrlPr>
                          <a:rPr lang="en-US" sz="3100" i="1">
                            <a:latin typeface="Cambria Math" panose="02040503050406030204" pitchFamily="18" charset="0"/>
                          </a:rPr>
                        </m:ctrlPr>
                      </m:sSubSupPr>
                      <m:e>
                        <m:r>
                          <a:rPr lang="en-US" sz="3100" i="1">
                            <a:latin typeface="Cambria Math"/>
                          </a:rPr>
                          <m:t>𝐸</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𝛽</m:t>
                            </m:r>
                          </m:e>
                          <m:sub>
                            <m:r>
                              <a:rPr lang="en-US" sz="3100" i="1">
                                <a:latin typeface="Cambria Math"/>
                              </a:rPr>
                              <m:t>2</m:t>
                            </m:r>
                          </m:sub>
                        </m:sSub>
                      </m:sup>
                    </m:sSubSup>
                    <m:sSubSup>
                      <m:sSubSupPr>
                        <m:ctrlPr>
                          <a:rPr lang="en-US" sz="3100" i="1">
                            <a:latin typeface="Cambria Math" panose="02040503050406030204" pitchFamily="18" charset="0"/>
                          </a:rPr>
                        </m:ctrlPr>
                      </m:sSubSupPr>
                      <m:e>
                        <m:r>
                          <a:rPr lang="en-US" sz="3100" i="1">
                            <a:latin typeface="Cambria Math"/>
                          </a:rPr>
                          <m:t>𝑆</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𝑠</m:t>
                            </m:r>
                          </m:e>
                          <m:sub>
                            <m:r>
                              <a:rPr lang="en-US" sz="3100" i="1">
                                <a:latin typeface="Cambria Math"/>
                              </a:rPr>
                              <m:t>1</m:t>
                            </m:r>
                          </m:sub>
                        </m:sSub>
                      </m:sup>
                    </m:sSubSup>
                  </m:oMath>
                </a14:m>
                <a:r>
                  <a:rPr lang="en-US" sz="3100" i="1" dirty="0">
                    <a:latin typeface="Cambria Math" panose="02040503050406030204" pitchFamily="18" charset="0"/>
                  </a:rPr>
                  <a:t>		</a:t>
                </a:r>
                <a:r>
                  <a:rPr lang="en-US" sz="3100" i="1" dirty="0" smtClean="0">
                    <a:latin typeface="Cambria Math" panose="02040503050406030204" pitchFamily="18" charset="0"/>
                  </a:rPr>
                  <a:t>	</a:t>
                </a:r>
                <a:r>
                  <a:rPr lang="en-US" sz="3100" dirty="0" smtClean="0">
                    <a:latin typeface="Cambria Math" panose="02040503050406030204" pitchFamily="18" charset="0"/>
                  </a:rPr>
                  <a:t>(</a:t>
                </a:r>
                <a:r>
                  <a:rPr lang="en-US" sz="3100" dirty="0">
                    <a:latin typeface="Cambria Math" panose="02040503050406030204" pitchFamily="18" charset="0"/>
                  </a:rPr>
                  <a:t>Population Drivers)</a:t>
                </a:r>
              </a:p>
              <a:p>
                <a:pPr algn="l">
                  <a:spcBef>
                    <a:spcPts val="1800"/>
                  </a:spcBef>
                  <a:spcAft>
                    <a:spcPts val="1800"/>
                  </a:spcAft>
                </a:pPr>
                <a14:m>
                  <m:oMath xmlns:m="http://schemas.openxmlformats.org/officeDocument/2006/math">
                    <m:sSub>
                      <m:sSubPr>
                        <m:ctrlPr>
                          <a:rPr lang="en-US" sz="3100" i="1">
                            <a:latin typeface="Cambria Math" panose="02040503050406030204" pitchFamily="18" charset="0"/>
                          </a:rPr>
                        </m:ctrlPr>
                      </m:sSubPr>
                      <m:e>
                        <m:r>
                          <a:rPr lang="en-US" sz="3100" i="1">
                            <a:latin typeface="Cambria Math"/>
                          </a:rPr>
                          <m:t>𝐸</m:t>
                        </m:r>
                      </m:e>
                      <m:sub>
                        <m:r>
                          <a:rPr lang="en-US" sz="3100" i="1">
                            <a:latin typeface="Cambria Math"/>
                          </a:rPr>
                          <m:t>𝑡</m:t>
                        </m:r>
                      </m:sub>
                    </m:sSub>
                    <m:r>
                      <a:rPr lang="en-US" sz="3100" i="1">
                        <a:latin typeface="Cambria Math"/>
                      </a:rPr>
                      <m:t>=</m:t>
                    </m:r>
                    <m:sSubSup>
                      <m:sSubSupPr>
                        <m:ctrlPr>
                          <a:rPr lang="en-US" sz="3100" i="1">
                            <a:latin typeface="Cambria Math" panose="02040503050406030204" pitchFamily="18" charset="0"/>
                          </a:rPr>
                        </m:ctrlPr>
                      </m:sSubSupPr>
                      <m:e>
                        <m:sSub>
                          <m:sSubPr>
                            <m:ctrlPr>
                              <a:rPr lang="en-US" sz="3100" i="1">
                                <a:latin typeface="Cambria Math" panose="02040503050406030204" pitchFamily="18" charset="0"/>
                              </a:rPr>
                            </m:ctrlPr>
                          </m:sSubPr>
                          <m:e>
                            <m:r>
                              <a:rPr lang="en-US" sz="3100" i="1">
                                <a:latin typeface="Cambria Math" panose="02040503050406030204" pitchFamily="18" charset="0"/>
                              </a:rPr>
                              <m:t>𝐸</m:t>
                            </m:r>
                          </m:e>
                          <m:sub>
                            <m:r>
                              <a:rPr lang="en-US" sz="3100" i="1">
                                <a:latin typeface="Cambria Math" panose="02040503050406030204" pitchFamily="18" charset="0"/>
                              </a:rPr>
                              <m:t>0</m:t>
                            </m:r>
                          </m:sub>
                        </m:sSub>
                        <m:r>
                          <a:rPr lang="en-US" sz="3100" i="1">
                            <a:latin typeface="Cambria Math"/>
                          </a:rPr>
                          <m:t>𝑅</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𝑟</m:t>
                            </m:r>
                          </m:e>
                          <m:sub>
                            <m:r>
                              <a:rPr lang="en-US" sz="3100" i="1">
                                <a:latin typeface="Cambria Math"/>
                              </a:rPr>
                              <m:t>3</m:t>
                            </m:r>
                          </m:sub>
                        </m:sSub>
                      </m:sup>
                    </m:sSubSup>
                    <m:sSubSup>
                      <m:sSubSupPr>
                        <m:ctrlPr>
                          <a:rPr lang="en-US" sz="3100" i="1">
                            <a:latin typeface="Cambria Math" panose="02040503050406030204" pitchFamily="18" charset="0"/>
                          </a:rPr>
                        </m:ctrlPr>
                      </m:sSubSupPr>
                      <m:e>
                        <m:r>
                          <a:rPr lang="en-US" sz="3100" i="1">
                            <a:latin typeface="Cambria Math"/>
                          </a:rPr>
                          <m:t>𝑃</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𝜌</m:t>
                            </m:r>
                          </m:e>
                          <m:sub>
                            <m:r>
                              <a:rPr lang="en-US" sz="3100" i="1">
                                <a:latin typeface="Cambria Math"/>
                              </a:rPr>
                              <m:t>1</m:t>
                            </m:r>
                          </m:sub>
                        </m:sSub>
                      </m:sup>
                    </m:sSubSup>
                  </m:oMath>
                </a14:m>
                <a:r>
                  <a:rPr lang="en-US" sz="3100" i="1" dirty="0">
                    <a:latin typeface="Cambria Math" panose="02040503050406030204" pitchFamily="18" charset="0"/>
                  </a:rPr>
                  <a:t>		</a:t>
                </a:r>
                <a:r>
                  <a:rPr lang="en-US" sz="3100" i="1" dirty="0" smtClean="0">
                    <a:latin typeface="Cambria Math" panose="02040503050406030204" pitchFamily="18" charset="0"/>
                  </a:rPr>
                  <a:t>	</a:t>
                </a:r>
                <a:r>
                  <a:rPr lang="en-US" sz="3100" i="1" dirty="0" smtClean="0">
                    <a:latin typeface="Cambria Math" panose="02040503050406030204" pitchFamily="18" charset="0"/>
                  </a:rPr>
                  <a:t>	</a:t>
                </a:r>
                <a:r>
                  <a:rPr lang="en-US" sz="3100" dirty="0" smtClean="0">
                    <a:latin typeface="Cambria Math" panose="02040503050406030204" pitchFamily="18" charset="0"/>
                  </a:rPr>
                  <a:t>(</a:t>
                </a:r>
                <a:r>
                  <a:rPr lang="en-US" sz="3100" dirty="0">
                    <a:latin typeface="Cambria Math" panose="02040503050406030204" pitchFamily="18" charset="0"/>
                  </a:rPr>
                  <a:t>Ecological Attraction)</a:t>
                </a:r>
              </a:p>
              <a:p>
                <a:pPr algn="l">
                  <a:spcBef>
                    <a:spcPts val="1800"/>
                  </a:spcBef>
                  <a:spcAft>
                    <a:spcPts val="1800"/>
                  </a:spcAft>
                </a:pPr>
                <a14:m>
                  <m:oMath xmlns:m="http://schemas.openxmlformats.org/officeDocument/2006/math">
                    <m:sSub>
                      <m:sSubPr>
                        <m:ctrlPr>
                          <a:rPr lang="en-US" sz="3100" i="1">
                            <a:latin typeface="Cambria Math" panose="02040503050406030204" pitchFamily="18" charset="0"/>
                          </a:rPr>
                        </m:ctrlPr>
                      </m:sSubPr>
                      <m:e>
                        <m:r>
                          <a:rPr lang="en-US" sz="3100" i="1">
                            <a:latin typeface="Cambria Math"/>
                          </a:rPr>
                          <m:t>𝑆</m:t>
                        </m:r>
                      </m:e>
                      <m:sub>
                        <m:r>
                          <a:rPr lang="en-US" sz="3100" i="1">
                            <a:latin typeface="Cambria Math"/>
                          </a:rPr>
                          <m:t>𝑡</m:t>
                        </m:r>
                      </m:sub>
                    </m:sSub>
                    <m:r>
                      <a:rPr lang="en-US" sz="3100" i="1">
                        <a:latin typeface="Cambria Math"/>
                      </a:rPr>
                      <m:t>=</m:t>
                    </m:r>
                    <m:sSubSup>
                      <m:sSubSupPr>
                        <m:ctrlPr>
                          <a:rPr lang="en-US" sz="3100" i="1">
                            <a:latin typeface="Cambria Math" panose="02040503050406030204" pitchFamily="18" charset="0"/>
                          </a:rPr>
                        </m:ctrlPr>
                      </m:sSubSupPr>
                      <m:e>
                        <m:r>
                          <a:rPr lang="en-US" sz="3100" i="1">
                            <a:latin typeface="Cambria Math"/>
                          </a:rPr>
                          <m:t>𝐺</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𝜎</m:t>
                            </m:r>
                          </m:e>
                          <m:sub>
                            <m:r>
                              <a:rPr lang="en-US" sz="3100" i="1">
                                <a:latin typeface="Cambria Math"/>
                              </a:rPr>
                              <m:t>3</m:t>
                            </m:r>
                          </m:sub>
                        </m:sSub>
                      </m:sup>
                    </m:sSubSup>
                    <m:sSubSup>
                      <m:sSubSupPr>
                        <m:ctrlPr>
                          <a:rPr lang="en-US" sz="3100" i="1">
                            <a:latin typeface="Cambria Math" panose="02040503050406030204" pitchFamily="18" charset="0"/>
                          </a:rPr>
                        </m:ctrlPr>
                      </m:sSubSupPr>
                      <m:e>
                        <m:r>
                          <a:rPr lang="en-US" sz="3100" i="1">
                            <a:latin typeface="Cambria Math"/>
                          </a:rPr>
                          <m:t>𝑌</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𝜀</m:t>
                            </m:r>
                          </m:e>
                          <m:sub>
                            <m:r>
                              <a:rPr lang="en-US" sz="3100" i="1">
                                <a:latin typeface="Cambria Math"/>
                              </a:rPr>
                              <m:t>3</m:t>
                            </m:r>
                          </m:sub>
                        </m:sSub>
                      </m:sup>
                    </m:sSubSup>
                    <m:sSubSup>
                      <m:sSubSupPr>
                        <m:ctrlPr>
                          <a:rPr lang="en-US" sz="3100" i="1">
                            <a:latin typeface="Cambria Math" panose="02040503050406030204" pitchFamily="18" charset="0"/>
                          </a:rPr>
                        </m:ctrlPr>
                      </m:sSubSupPr>
                      <m:e>
                        <m:r>
                          <a:rPr lang="en-US" sz="3100" i="1">
                            <a:latin typeface="Cambria Math"/>
                          </a:rPr>
                          <m:t>𝑁</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𝑛</m:t>
                            </m:r>
                          </m:e>
                          <m:sub>
                            <m:r>
                              <a:rPr lang="en-US" sz="3100" i="1">
                                <a:latin typeface="Cambria Math"/>
                              </a:rPr>
                              <m:t>2</m:t>
                            </m:r>
                          </m:sub>
                        </m:sSub>
                      </m:sup>
                    </m:sSubSup>
                  </m:oMath>
                </a14:m>
                <a:r>
                  <a:rPr lang="en-US" sz="3100" i="1" dirty="0">
                    <a:latin typeface="Cambria Math" panose="02040503050406030204" pitchFamily="18" charset="0"/>
                  </a:rPr>
                  <a:t>		</a:t>
                </a:r>
                <a:r>
                  <a:rPr lang="en-US" sz="3100" i="1" dirty="0" smtClean="0">
                    <a:latin typeface="Cambria Math" panose="02040503050406030204" pitchFamily="18" charset="0"/>
                  </a:rPr>
                  <a:t>	</a:t>
                </a:r>
                <a:r>
                  <a:rPr lang="en-US" sz="3100" dirty="0" smtClean="0">
                    <a:latin typeface="Cambria Math" panose="02040503050406030204" pitchFamily="18" charset="0"/>
                  </a:rPr>
                  <a:t>(</a:t>
                </a:r>
                <a:r>
                  <a:rPr lang="en-US" sz="3100" dirty="0">
                    <a:latin typeface="Cambria Math" panose="02040503050406030204" pitchFamily="18" charset="0"/>
                  </a:rPr>
                  <a:t>Living Standards)</a:t>
                </a:r>
              </a:p>
              <a:p>
                <a:pPr algn="l">
                  <a:spcBef>
                    <a:spcPts val="1800"/>
                  </a:spcBef>
                  <a:spcAft>
                    <a:spcPts val="1800"/>
                  </a:spcAft>
                </a:pPr>
                <a14:m>
                  <m:oMath xmlns:m="http://schemas.openxmlformats.org/officeDocument/2006/math">
                    <m:sSub>
                      <m:sSubPr>
                        <m:ctrlPr>
                          <a:rPr lang="en-US" sz="3100" i="1">
                            <a:latin typeface="Cambria Math" panose="02040503050406030204" pitchFamily="18" charset="0"/>
                          </a:rPr>
                        </m:ctrlPr>
                      </m:sSubPr>
                      <m:e>
                        <m:r>
                          <a:rPr lang="en-US" sz="3100" i="1">
                            <a:latin typeface="Cambria Math"/>
                          </a:rPr>
                          <m:t>𝑃</m:t>
                        </m:r>
                      </m:e>
                      <m:sub>
                        <m:r>
                          <a:rPr lang="en-US" sz="3100" i="1">
                            <a:latin typeface="Cambria Math"/>
                          </a:rPr>
                          <m:t>𝑡</m:t>
                        </m:r>
                      </m:sub>
                    </m:sSub>
                    <m:r>
                      <a:rPr lang="en-US" sz="3100" i="1">
                        <a:latin typeface="Cambria Math"/>
                      </a:rPr>
                      <m:t>=</m:t>
                    </m:r>
                    <m:sSup>
                      <m:sSupPr>
                        <m:ctrlPr>
                          <a:rPr lang="en-US" sz="3100" i="1">
                            <a:latin typeface="Cambria Math" panose="02040503050406030204" pitchFamily="18" charset="0"/>
                          </a:rPr>
                        </m:ctrlPr>
                      </m:sSupPr>
                      <m:e>
                        <m:sSub>
                          <m:sSubPr>
                            <m:ctrlPr>
                              <a:rPr lang="en-US" sz="3100" i="1">
                                <a:latin typeface="Cambria Math" panose="02040503050406030204" pitchFamily="18" charset="0"/>
                              </a:rPr>
                            </m:ctrlPr>
                          </m:sSubPr>
                          <m:e>
                            <m:sSub>
                              <m:sSubPr>
                                <m:ctrlPr>
                                  <a:rPr lang="en-US" sz="3100" i="1">
                                    <a:latin typeface="Cambria Math" panose="02040503050406030204" pitchFamily="18" charset="0"/>
                                  </a:rPr>
                                </m:ctrlPr>
                              </m:sSubPr>
                              <m:e>
                                <m:r>
                                  <a:rPr lang="en-US" sz="3100" i="1">
                                    <a:latin typeface="Cambria Math" panose="02040503050406030204" pitchFamily="18" charset="0"/>
                                  </a:rPr>
                                  <m:t>𝑃</m:t>
                                </m:r>
                              </m:e>
                              <m:sub>
                                <m:r>
                                  <a:rPr lang="en-US" sz="3100" i="1">
                                    <a:latin typeface="Cambria Math" panose="02040503050406030204" pitchFamily="18" charset="0"/>
                                  </a:rPr>
                                  <m:t>0</m:t>
                                </m:r>
                              </m:sub>
                            </m:sSub>
                            <m:r>
                              <a:rPr lang="en-US" sz="3100" i="1">
                                <a:latin typeface="Cambria Math"/>
                              </a:rPr>
                              <m:t>𝐴</m:t>
                            </m:r>
                          </m:e>
                          <m:sub>
                            <m:r>
                              <a:rPr lang="en-US" sz="3100" i="1">
                                <a:latin typeface="Cambria Math"/>
                              </a:rPr>
                              <m:t>𝑡</m:t>
                            </m:r>
                          </m:sub>
                        </m:sSub>
                      </m:e>
                      <m:sup>
                        <m:sSub>
                          <m:sSubPr>
                            <m:ctrlPr>
                              <a:rPr lang="en-US" sz="3100" i="1">
                                <a:latin typeface="Cambria Math" panose="02040503050406030204" pitchFamily="18" charset="0"/>
                              </a:rPr>
                            </m:ctrlPr>
                          </m:sSubPr>
                          <m:e>
                            <m:r>
                              <a:rPr lang="en-US" sz="3100" i="1">
                                <a:latin typeface="Cambria Math"/>
                              </a:rPr>
                              <m:t>𝛾</m:t>
                            </m:r>
                          </m:e>
                          <m:sub>
                            <m:r>
                              <a:rPr lang="en-US" sz="3100" i="1">
                                <a:latin typeface="Cambria Math"/>
                              </a:rPr>
                              <m:t>2</m:t>
                            </m:r>
                          </m:sub>
                        </m:sSub>
                      </m:sup>
                    </m:sSup>
                    <m:sSup>
                      <m:sSupPr>
                        <m:ctrlPr>
                          <a:rPr lang="en-US" sz="3100" i="1">
                            <a:latin typeface="Cambria Math" panose="02040503050406030204" pitchFamily="18" charset="0"/>
                          </a:rPr>
                        </m:ctrlPr>
                      </m:sSupPr>
                      <m:e>
                        <m:sSub>
                          <m:sSubPr>
                            <m:ctrlPr>
                              <a:rPr lang="en-US" sz="3100" i="1">
                                <a:latin typeface="Cambria Math" panose="02040503050406030204" pitchFamily="18" charset="0"/>
                              </a:rPr>
                            </m:ctrlPr>
                          </m:sSubPr>
                          <m:e>
                            <m:r>
                              <a:rPr lang="en-US" sz="3100" i="1">
                                <a:latin typeface="Cambria Math"/>
                              </a:rPr>
                              <m:t>𝐾</m:t>
                            </m:r>
                          </m:e>
                          <m:sub>
                            <m:r>
                              <a:rPr lang="en-US" sz="3100" i="1">
                                <a:latin typeface="Cambria Math"/>
                              </a:rPr>
                              <m:t>𝑡</m:t>
                            </m:r>
                          </m:sub>
                        </m:sSub>
                      </m:e>
                      <m:sup>
                        <m:sSub>
                          <m:sSubPr>
                            <m:ctrlPr>
                              <a:rPr lang="en-US" sz="3100" i="1">
                                <a:latin typeface="Cambria Math" panose="02040503050406030204" pitchFamily="18" charset="0"/>
                              </a:rPr>
                            </m:ctrlPr>
                          </m:sSubPr>
                          <m:e>
                            <m:r>
                              <a:rPr lang="en-US" sz="3100" i="1">
                                <a:latin typeface="Cambria Math"/>
                              </a:rPr>
                              <m:t>𝛼</m:t>
                            </m:r>
                          </m:e>
                          <m:sub>
                            <m:r>
                              <a:rPr lang="en-US" sz="3100" i="1">
                                <a:latin typeface="Cambria Math"/>
                              </a:rPr>
                              <m:t>3</m:t>
                            </m:r>
                          </m:sub>
                        </m:sSub>
                      </m:sup>
                    </m:sSup>
                    <m:sSubSup>
                      <m:sSubSupPr>
                        <m:ctrlPr>
                          <a:rPr lang="en-US" sz="3100" i="1">
                            <a:latin typeface="Cambria Math" panose="02040503050406030204" pitchFamily="18" charset="0"/>
                          </a:rPr>
                        </m:ctrlPr>
                      </m:sSubSupPr>
                      <m:e>
                        <m:r>
                          <a:rPr lang="en-US" sz="3100" i="1">
                            <a:latin typeface="Cambria Math"/>
                          </a:rPr>
                          <m:t>𝑆𝐸</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𝜂</m:t>
                            </m:r>
                          </m:e>
                          <m:sub>
                            <m:r>
                              <a:rPr lang="en-US" sz="3100" i="1">
                                <a:latin typeface="Cambria Math"/>
                              </a:rPr>
                              <m:t>2</m:t>
                            </m:r>
                          </m:sub>
                        </m:sSub>
                      </m:sup>
                    </m:sSubSup>
                    <m:sSubSup>
                      <m:sSubSupPr>
                        <m:ctrlPr>
                          <a:rPr lang="en-US" sz="3100" i="1">
                            <a:latin typeface="Cambria Math" panose="02040503050406030204" pitchFamily="18" charset="0"/>
                          </a:rPr>
                        </m:ctrlPr>
                      </m:sSubSupPr>
                      <m:e>
                        <m:r>
                          <a:rPr lang="en-US" sz="3100" i="1">
                            <a:latin typeface="Cambria Math"/>
                          </a:rPr>
                          <m:t>𝑁</m:t>
                        </m:r>
                      </m:e>
                      <m:sub>
                        <m:r>
                          <a:rPr lang="en-US" sz="3100" i="1">
                            <a:latin typeface="Cambria Math"/>
                          </a:rPr>
                          <m:t>𝑡</m:t>
                        </m:r>
                      </m:sub>
                      <m:sup>
                        <m:sSub>
                          <m:sSubPr>
                            <m:ctrlPr>
                              <a:rPr lang="en-US" sz="3100" i="1">
                                <a:latin typeface="Cambria Math" panose="02040503050406030204" pitchFamily="18" charset="0"/>
                              </a:rPr>
                            </m:ctrlPr>
                          </m:sSubPr>
                          <m:e>
                            <m:r>
                              <a:rPr lang="en-US" sz="3100" i="1">
                                <a:latin typeface="Cambria Math"/>
                              </a:rPr>
                              <m:t>𝑛</m:t>
                            </m:r>
                          </m:e>
                          <m:sub>
                            <m:r>
                              <a:rPr lang="en-US" sz="3100" i="1">
                                <a:latin typeface="Cambria Math"/>
                              </a:rPr>
                              <m:t>3</m:t>
                            </m:r>
                          </m:sub>
                        </m:sSub>
                      </m:sup>
                    </m:sSubSup>
                  </m:oMath>
                </a14:m>
                <a:r>
                  <a:rPr lang="en-US" sz="3100" dirty="0"/>
                  <a:t>	</a:t>
                </a:r>
                <a:r>
                  <a:rPr lang="en-US" sz="3100" dirty="0" smtClean="0"/>
                  <a:t>	(</a:t>
                </a:r>
                <a:r>
                  <a:rPr lang="en-US" sz="3100" dirty="0">
                    <a:latin typeface="Cambria Math" panose="02040503050406030204" pitchFamily="18" charset="0"/>
                  </a:rPr>
                  <a:t>Environmental Deterioration</a:t>
                </a:r>
                <a:r>
                  <a:rPr lang="en-US" sz="3100" dirty="0"/>
                  <a:t>)</a:t>
                </a:r>
              </a:p>
              <a:p>
                <a:pPr algn="l">
                  <a:spcBef>
                    <a:spcPts val="1800"/>
                  </a:spcBef>
                  <a:spcAft>
                    <a:spcPts val="1800"/>
                  </a:spcAft>
                </a:pPr>
                <a:endParaRPr lang="en-US" sz="2800" dirty="0">
                  <a:latin typeface="Cambria Math" panose="02040503050406030204" pitchFamily="18" charset="0"/>
                </a:endParaRPr>
              </a:p>
            </p:txBody>
          </p:sp>
        </mc:Choice>
        <mc:Fallback>
          <p:sp>
            <p:nvSpPr>
              <p:cNvPr id="3" name="Subtitle 2"/>
              <p:cNvSpPr>
                <a:spLocks noGrp="1" noRot="1" noChangeAspect="1" noMove="1" noResize="1" noEditPoints="1" noAdjustHandles="1" noChangeArrowheads="1" noChangeShapeType="1" noTextEdit="1"/>
              </p:cNvSpPr>
              <p:nvPr>
                <p:ph type="subTitle" idx="1"/>
              </p:nvPr>
            </p:nvSpPr>
            <p:spPr>
              <a:xfrm>
                <a:off x="1492027" y="1505526"/>
                <a:ext cx="9144000" cy="4350987"/>
              </a:xfrm>
              <a:blipFill rotWithShape="0">
                <a:blip r:embed="rId2"/>
                <a:stretch>
                  <a:fillRect l="-67" t="-2241"/>
                </a:stretch>
              </a:blipFill>
            </p:spPr>
            <p:txBody>
              <a:bodyPr/>
              <a:lstStyle/>
              <a:p>
                <a:r>
                  <a:rPr lang="en-US">
                    <a:noFill/>
                  </a:rPr>
                  <a:t> </a:t>
                </a:r>
              </a:p>
            </p:txBody>
          </p:sp>
        </mc:Fallback>
      </mc:AlternateContent>
      <p:sp>
        <p:nvSpPr>
          <p:cNvPr id="4" name="Title 1"/>
          <p:cNvSpPr txBox="1">
            <a:spLocks/>
          </p:cNvSpPr>
          <p:nvPr/>
        </p:nvSpPr>
        <p:spPr>
          <a:xfrm>
            <a:off x="1266093" y="790587"/>
            <a:ext cx="9595871" cy="649339"/>
          </a:xfrm>
          <a:prstGeom prst="rect">
            <a:avLst/>
          </a:prstGeom>
        </p:spPr>
        <p:txBody>
          <a:bodyPr vert="horz" lIns="91440" tIns="45720" rIns="91440" bIns="45720" rtlCol="0" anchor="t" anchorCtr="0">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smtClean="0"/>
              <a:t>Endogenous TP and PG, Governmental and Environmental Impacts are Included</a:t>
            </a:r>
          </a:p>
          <a:p>
            <a:pPr algn="l"/>
            <a:endParaRPr lang="en-US" sz="2400" b="1" dirty="0" smtClean="0"/>
          </a:p>
          <a:p>
            <a:pPr algn="l"/>
            <a:r>
              <a:rPr lang="en-US" sz="2400" b="1" dirty="0" smtClean="0"/>
              <a:t>Exogenous factors: Solar Energy and Non-renewable </a:t>
            </a:r>
            <a:r>
              <a:rPr lang="en-US" sz="2400" b="1" dirty="0"/>
              <a:t>N</a:t>
            </a:r>
            <a:r>
              <a:rPr lang="en-US" sz="2400" b="1" dirty="0" smtClean="0"/>
              <a:t>atural Resources</a:t>
            </a:r>
          </a:p>
          <a:p>
            <a:pPr algn="l"/>
            <a:endParaRPr lang="en-US" sz="3200" b="1" dirty="0"/>
          </a:p>
          <a:p>
            <a:pPr algn="l"/>
            <a:endParaRPr lang="en-US" sz="3200"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4042822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ipe(down)">
                                      <p:cBhvr>
                                        <p:cTn id="13" dur="500"/>
                                        <p:tgtEl>
                                          <p:spTgt spid="4">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wipe(down)">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ipe(down)">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wipe(down)">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ipe(down)">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wipe(down)">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wipe(down)">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wipe(down)">
                                      <p:cBhvr>
                                        <p:cTn id="46" dur="500"/>
                                        <p:tgtEl>
                                          <p:spTgt spid="3">
                                            <p:txEl>
                                              <p:pRg st="5" end="5"/>
                                            </p:txEl>
                                          </p:spTgt>
                                        </p:tgtEl>
                                      </p:cBhvr>
                                    </p:animEffect>
                                  </p:childTnLst>
                                </p:cTn>
                              </p:par>
                              <p:par>
                                <p:cTn id="47" presetID="2" presetClass="entr" presetSubtype="4" fill="hold" nodeType="with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additive="base">
                                        <p:cTn id="53" dur="500" fill="hold"/>
                                        <p:tgtEl>
                                          <p:spTgt spid="6"/>
                                        </p:tgtEl>
                                        <p:attrNameLst>
                                          <p:attrName>ppt_x</p:attrName>
                                        </p:attrNameLst>
                                      </p:cBhvr>
                                      <p:tavLst>
                                        <p:tav tm="0">
                                          <p:val>
                                            <p:strVal val="#ppt_x"/>
                                          </p:val>
                                        </p:tav>
                                        <p:tav tm="100000">
                                          <p:val>
                                            <p:strVal val="#ppt_x"/>
                                          </p:val>
                                        </p:tav>
                                      </p:tavLst>
                                    </p:anim>
                                    <p:anim calcmode="lin" valueType="num">
                                      <p:cBhvr additive="base">
                                        <p:cTn id="5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Subtitle 2"/>
              <p:cNvSpPr>
                <a:spLocks noGrp="1"/>
              </p:cNvSpPr>
              <p:nvPr>
                <p:ph type="subTitle" idx="1"/>
              </p:nvPr>
            </p:nvSpPr>
            <p:spPr>
              <a:xfrm>
                <a:off x="609601" y="166256"/>
                <a:ext cx="10501744" cy="5646716"/>
              </a:xfrm>
            </p:spPr>
            <p:txBody>
              <a:bodyPr>
                <a:normAutofit fontScale="62500" lnSpcReduction="20000"/>
              </a:bodyPr>
              <a:lstStyle/>
              <a:p>
                <a:pPr algn="l"/>
                <a:r>
                  <a:rPr lang="en-US" sz="3200" b="1" dirty="0" smtClean="0">
                    <a:latin typeface="+mj-lt"/>
                    <a:ea typeface="+mj-ea"/>
                    <a:cs typeface="+mj-cs"/>
                  </a:rPr>
                  <a:t>Solving </a:t>
                </a:r>
                <a:r>
                  <a:rPr lang="en-US" sz="3200" b="1" dirty="0">
                    <a:latin typeface="+mj-lt"/>
                    <a:ea typeface="+mj-ea"/>
                    <a:cs typeface="+mj-cs"/>
                  </a:rPr>
                  <a:t>for the reduced form of the model</a:t>
                </a:r>
              </a:p>
              <a:p>
                <a:pPr algn="l"/>
                <a:endParaRPr lang="en-US" dirty="0" smtClean="0"/>
              </a:p>
              <a:p>
                <a:pPr algn="l"/>
                <a:r>
                  <a:rPr lang="en-US" dirty="0" smtClean="0"/>
                  <a:t>1)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a:rPr>
                          <m:t>𝑖</m:t>
                        </m:r>
                      </m:sub>
                    </m:sSub>
                    <m:r>
                      <a:rPr lang="en-US" i="1">
                        <a:latin typeface="Cambria Math"/>
                      </a:rPr>
                      <m:t>=</m:t>
                    </m:r>
                    <m:sSub>
                      <m:sSubPr>
                        <m:ctrlPr>
                          <a:rPr lang="en-US" i="1">
                            <a:latin typeface="Cambria Math" panose="02040503050406030204" pitchFamily="18" charset="0"/>
                          </a:rPr>
                        </m:ctrlPr>
                      </m:sSubPr>
                      <m:e>
                        <m:r>
                          <a:rPr lang="en-US" i="1">
                            <a:latin typeface="Cambria Math"/>
                          </a:rPr>
                          <m:t>𝑋</m:t>
                        </m:r>
                      </m:e>
                      <m:sub>
                        <m:r>
                          <a:rPr lang="en-US" i="1">
                            <a:latin typeface="Cambria Math"/>
                          </a:rPr>
                          <m:t>𝑖</m:t>
                        </m:r>
                      </m:sub>
                    </m:sSub>
                    <m:sSup>
                      <m:sSupPr>
                        <m:ctrlPr>
                          <a:rPr lang="en-US" i="1">
                            <a:latin typeface="Cambria Math" panose="02040503050406030204" pitchFamily="18" charset="0"/>
                          </a:rPr>
                        </m:ctrlPr>
                      </m:sSupPr>
                      <m:e>
                        <m:r>
                          <a:rPr lang="en-US" b="0" i="1" smtClean="0">
                            <a:latin typeface="Cambria Math" panose="02040503050406030204" pitchFamily="18" charset="0"/>
                          </a:rPr>
                          <m:t>𝐿</m:t>
                        </m:r>
                      </m:e>
                      <m:sup>
                        <m:sSub>
                          <m:sSubPr>
                            <m:ctrlPr>
                              <a:rPr lang="en-US" i="1">
                                <a:latin typeface="Cambria Math" panose="02040503050406030204" pitchFamily="18" charset="0"/>
                              </a:rPr>
                            </m:ctrlPr>
                          </m:sSubPr>
                          <m:e>
                            <m:r>
                              <a:rPr lang="en-US" i="1">
                                <a:latin typeface="Cambria Math"/>
                              </a:rPr>
                              <m:t>𝑧</m:t>
                            </m:r>
                          </m:e>
                          <m:sub>
                            <m:r>
                              <a:rPr lang="en-US" i="1">
                                <a:latin typeface="Cambria Math"/>
                              </a:rPr>
                              <m:t>𝑖</m:t>
                            </m:r>
                            <m:r>
                              <a:rPr lang="en-US" i="1">
                                <a:latin typeface="Cambria Math"/>
                              </a:rPr>
                              <m:t>1</m:t>
                            </m:r>
                          </m:sub>
                        </m:sSub>
                      </m:sup>
                    </m:sSup>
                    <m:r>
                      <a:rPr lang="en-US" i="1">
                        <a:latin typeface="Cambria Math" panose="02040503050406030204" pitchFamily="18" charset="0"/>
                      </a:rPr>
                      <m:t>         </m:t>
                    </m:r>
                    <m:r>
                      <a:rPr lang="en-US" i="1">
                        <a:latin typeface="Cambria Math" panose="02040503050406030204" pitchFamily="18" charset="0"/>
                      </a:rPr>
                      <m:t>𝑖</m:t>
                    </m:r>
                    <m:r>
                      <a:rPr lang="en-US" i="1">
                        <a:latin typeface="Cambria Math" panose="02040503050406030204" pitchFamily="18" charset="0"/>
                      </a:rPr>
                      <m:t>=2</m:t>
                    </m:r>
                  </m:oMath>
                </a14:m>
                <a:r>
                  <a:rPr lang="en-US" dirty="0" smtClean="0"/>
                  <a:t>     </a:t>
                </a:r>
              </a:p>
              <a:p>
                <a:pPr algn="l"/>
                <a:r>
                  <a:rPr lang="en-US" dirty="0" smtClean="0"/>
                  <a:t>2</a:t>
                </a:r>
                <a:r>
                  <a:rPr lang="en-US" dirty="0" smtClean="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a:rPr>
                          <m:t>𝑖</m:t>
                        </m:r>
                      </m:sub>
                    </m:sSub>
                    <m:r>
                      <a:rPr lang="en-US" i="1">
                        <a:latin typeface="Cambria Math"/>
                      </a:rPr>
                      <m:t>=</m:t>
                    </m:r>
                    <m:sSub>
                      <m:sSubPr>
                        <m:ctrlPr>
                          <a:rPr lang="en-US" i="1" smtClean="0">
                            <a:latin typeface="Cambria Math" panose="02040503050406030204" pitchFamily="18" charset="0"/>
                          </a:rPr>
                        </m:ctrlPr>
                      </m:sSubPr>
                      <m:e>
                        <m:r>
                          <a:rPr lang="en-US" i="1">
                            <a:latin typeface="Cambria Math"/>
                          </a:rPr>
                          <m:t>𝑋</m:t>
                        </m:r>
                      </m:e>
                      <m:sub>
                        <m:r>
                          <a:rPr lang="en-US" i="1">
                            <a:latin typeface="Cambria Math"/>
                          </a:rPr>
                          <m:t>𝑖</m:t>
                        </m:r>
                      </m:sub>
                    </m:sSub>
                    <m:sSup>
                      <m:sSupPr>
                        <m:ctrlPr>
                          <a:rPr lang="en-US" i="1">
                            <a:latin typeface="Cambria Math" panose="02040503050406030204" pitchFamily="18" charset="0"/>
                          </a:rPr>
                        </m:ctrlPr>
                      </m:sSupPr>
                      <m:e>
                        <m:r>
                          <a:rPr lang="en-US" b="0" i="1" smtClean="0">
                            <a:latin typeface="Cambria Math" panose="02040503050406030204" pitchFamily="18" charset="0"/>
                          </a:rPr>
                          <m:t>𝐿</m:t>
                        </m:r>
                      </m:e>
                      <m:sup>
                        <m:sSub>
                          <m:sSubPr>
                            <m:ctrlPr>
                              <a:rPr lang="en-US" i="1">
                                <a:latin typeface="Cambria Math" panose="02040503050406030204" pitchFamily="18" charset="0"/>
                              </a:rPr>
                            </m:ctrlPr>
                          </m:sSubPr>
                          <m:e>
                            <m:r>
                              <a:rPr lang="en-US" i="1">
                                <a:latin typeface="Cambria Math"/>
                              </a:rPr>
                              <m:t>𝑧</m:t>
                            </m:r>
                          </m:e>
                          <m:sub>
                            <m:r>
                              <a:rPr lang="en-US" i="1">
                                <a:latin typeface="Cambria Math"/>
                              </a:rPr>
                              <m:t>𝑖</m:t>
                            </m:r>
                            <m:r>
                              <a:rPr lang="en-US" i="1">
                                <a:latin typeface="Cambria Math"/>
                              </a:rPr>
                              <m:t>1</m:t>
                            </m:r>
                          </m:sub>
                        </m:sSub>
                      </m:sup>
                    </m:sSup>
                    <m:r>
                      <a:rPr lang="en-US" i="1">
                        <a:latin typeface="Cambria Math" panose="02040503050406030204" pitchFamily="18" charset="0"/>
                      </a:rPr>
                      <m:t>         </m:t>
                    </m:r>
                    <m:r>
                      <a:rPr lang="en-US" i="1">
                        <a:latin typeface="Cambria Math" panose="02040503050406030204" pitchFamily="18" charset="0"/>
                      </a:rPr>
                      <m:t>𝑖</m:t>
                    </m:r>
                    <m:r>
                      <a:rPr lang="en-US" i="1">
                        <a:latin typeface="Cambria Math" panose="02040503050406030204" pitchFamily="18" charset="0"/>
                      </a:rPr>
                      <m:t>=4</m:t>
                    </m:r>
                  </m:oMath>
                </a14:m>
                <a:endParaRPr lang="en-US" dirty="0" smtClean="0"/>
              </a:p>
              <a:p>
                <a:pPr algn="l"/>
                <a:endParaRPr lang="en-US" dirty="0"/>
              </a:p>
              <a:p>
                <a:pPr marL="342900" indent="-342900" algn="l">
                  <a:buFont typeface="Arial" panose="020B0604020202020204" pitchFamily="34" charset="0"/>
                  <a:buChar char="•"/>
                </a:pPr>
                <a:r>
                  <a:rPr lang="en-US" dirty="0">
                    <a:latin typeface="Andalus" pitchFamily="18" charset="-78"/>
                    <a:cs typeface="Andalus" pitchFamily="18" charset="-78"/>
                  </a:rPr>
                  <a:t>Ultimately all the elements are some function of labor force (and </a:t>
                </a:r>
                <a:r>
                  <a:rPr lang="en-US" dirty="0" smtClean="0">
                    <a:latin typeface="Andalus" pitchFamily="18" charset="-78"/>
                    <a:cs typeface="Andalus" pitchFamily="18" charset="-78"/>
                  </a:rPr>
                  <a:t>years of schooling, labor participation, and technology for the first equation)</a:t>
                </a:r>
                <a:endParaRPr lang="en-US" dirty="0">
                  <a:latin typeface="Andalus" pitchFamily="18" charset="-78"/>
                  <a:cs typeface="Andalus" pitchFamily="18" charset="-78"/>
                </a:endParaRPr>
              </a:p>
              <a:p>
                <a:pPr algn="l"/>
                <a:endParaRPr lang="en-US" dirty="0"/>
              </a:p>
              <a:p>
                <a:pPr algn="l"/>
                <a:r>
                  <a:rPr lang="en-US" dirty="0" smtClean="0"/>
                  <a:t>3)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i="1">
                            <a:latin typeface="Cambria Math"/>
                          </a:rPr>
                          <m:t>𝑖</m:t>
                        </m:r>
                      </m:sub>
                    </m:sSub>
                    <m:r>
                      <a:rPr lang="en-US" i="1">
                        <a:latin typeface="Cambria Math"/>
                      </a:rPr>
                      <m:t>=</m:t>
                    </m:r>
                    <m:sSub>
                      <m:sSubPr>
                        <m:ctrlPr>
                          <a:rPr lang="en-US" i="1">
                            <a:latin typeface="Cambria Math" panose="02040503050406030204" pitchFamily="18" charset="0"/>
                          </a:rPr>
                        </m:ctrlPr>
                      </m:sSubPr>
                      <m:e>
                        <m:r>
                          <a:rPr lang="en-US" i="1">
                            <a:latin typeface="Cambria Math"/>
                          </a:rPr>
                          <m:t>𝑋</m:t>
                        </m:r>
                      </m:e>
                      <m:sub>
                        <m:r>
                          <a:rPr lang="en-US" i="1">
                            <a:latin typeface="Cambria Math"/>
                          </a:rPr>
                          <m:t>𝑖</m:t>
                        </m:r>
                      </m:sub>
                    </m:sSub>
                    <m:sSup>
                      <m:sSupPr>
                        <m:ctrlPr>
                          <a:rPr lang="en-US" i="1">
                            <a:latin typeface="Cambria Math" panose="02040503050406030204" pitchFamily="18" charset="0"/>
                          </a:rPr>
                        </m:ctrlPr>
                      </m:sSupPr>
                      <m:e>
                        <m:r>
                          <a:rPr lang="en-US" i="1">
                            <a:latin typeface="Cambria Math"/>
                          </a:rPr>
                          <m:t>𝑅</m:t>
                        </m:r>
                      </m:e>
                      <m:sup>
                        <m:sSub>
                          <m:sSubPr>
                            <m:ctrlPr>
                              <a:rPr lang="en-US" i="1">
                                <a:latin typeface="Cambria Math" panose="02040503050406030204" pitchFamily="18" charset="0"/>
                              </a:rPr>
                            </m:ctrlPr>
                          </m:sSubPr>
                          <m:e>
                            <m:r>
                              <a:rPr lang="en-US" i="1">
                                <a:latin typeface="Cambria Math"/>
                              </a:rPr>
                              <m:t>𝑧</m:t>
                            </m:r>
                          </m:e>
                          <m:sub>
                            <m:r>
                              <a:rPr lang="en-US" i="1">
                                <a:latin typeface="Cambria Math"/>
                              </a:rPr>
                              <m:t>𝑖</m:t>
                            </m:r>
                            <m:r>
                              <a:rPr lang="en-US" i="1">
                                <a:latin typeface="Cambria Math"/>
                              </a:rPr>
                              <m:t>1</m:t>
                            </m:r>
                          </m:sub>
                        </m:sSub>
                      </m:sup>
                    </m:sSup>
                    <m:sSup>
                      <m:sSupPr>
                        <m:ctrlPr>
                          <a:rPr lang="en-US" i="1">
                            <a:latin typeface="Cambria Math" panose="02040503050406030204" pitchFamily="18" charset="0"/>
                          </a:rPr>
                        </m:ctrlPr>
                      </m:sSupPr>
                      <m:e>
                        <m:r>
                          <a:rPr lang="en-US" i="1">
                            <a:latin typeface="Cambria Math"/>
                          </a:rPr>
                          <m:t>𝑆𝐸</m:t>
                        </m:r>
                      </m:e>
                      <m:sup>
                        <m:sSub>
                          <m:sSubPr>
                            <m:ctrlPr>
                              <a:rPr lang="en-US" i="1">
                                <a:latin typeface="Cambria Math" panose="02040503050406030204" pitchFamily="18" charset="0"/>
                              </a:rPr>
                            </m:ctrlPr>
                          </m:sSubPr>
                          <m:e>
                            <m:r>
                              <a:rPr lang="en-US" i="1">
                                <a:latin typeface="Cambria Math"/>
                              </a:rPr>
                              <m:t>𝑧</m:t>
                            </m:r>
                          </m:e>
                          <m:sub>
                            <m:r>
                              <a:rPr lang="en-US" i="1">
                                <a:latin typeface="Cambria Math"/>
                              </a:rPr>
                              <m:t>𝑖</m:t>
                            </m:r>
                            <m:r>
                              <a:rPr lang="en-US" i="1">
                                <a:latin typeface="Cambria Math"/>
                              </a:rPr>
                              <m:t>2</m:t>
                            </m:r>
                          </m:sub>
                        </m:sSub>
                      </m:sup>
                    </m:sSup>
                    <m:r>
                      <a:rPr lang="en-US" b="0" i="1" smtClean="0">
                        <a:latin typeface="Cambria Math" panose="02040503050406030204" pitchFamily="18" charset="0"/>
                      </a:rPr>
                      <m:t>         </m:t>
                    </m:r>
                    <m:r>
                      <a:rPr lang="en-US" b="0" i="1" smtClean="0">
                        <a:latin typeface="Cambria Math" panose="02040503050406030204" pitchFamily="18" charset="0"/>
                      </a:rPr>
                      <m:t>𝑖</m:t>
                    </m:r>
                    <m:r>
                      <a:rPr lang="en-US" b="0" i="1" smtClean="0">
                        <a:latin typeface="Cambria Math" panose="02040503050406030204" pitchFamily="18" charset="0"/>
                      </a:rPr>
                      <m:t>=8</m:t>
                    </m:r>
                  </m:oMath>
                </a14:m>
                <a:endParaRPr lang="en-US" dirty="0" smtClean="0"/>
              </a:p>
              <a:p>
                <a:pPr algn="l"/>
                <a:endParaRPr lang="en-US" dirty="0"/>
              </a:p>
              <a:p>
                <a:pPr marL="342900" indent="-342900" algn="l">
                  <a:buFont typeface="Arial" panose="020B0604020202020204" pitchFamily="34" charset="0"/>
                  <a:buChar char="•"/>
                </a:pPr>
                <a:r>
                  <a:rPr lang="en-US" dirty="0">
                    <a:latin typeface="Andalus" pitchFamily="18" charset="-78"/>
                    <a:cs typeface="Andalus" pitchFamily="18" charset="-78"/>
                  </a:rPr>
                  <a:t>Ultimately all the elements are some function of non-renewable natural resources and solar energy</a:t>
                </a:r>
              </a:p>
              <a:p>
                <a:pPr algn="l"/>
                <a:endParaRPr lang="en-US" dirty="0"/>
              </a:p>
              <a:p>
                <a:pPr marL="342900" indent="-342900" algn="l">
                  <a:buFont typeface="Wingdings" panose="05000000000000000000" pitchFamily="2" charset="2"/>
                  <a:buChar char="Ø"/>
                </a:pPr>
                <a:r>
                  <a:rPr lang="en-US" altLang="en-US" dirty="0" smtClean="0">
                    <a:latin typeface="Andalus" pitchFamily="18" charset="-78"/>
                    <a:cs typeface="Andalus" pitchFamily="18" charset="-78"/>
                  </a:rPr>
                  <a:t>Limited </a:t>
                </a:r>
                <a:r>
                  <a:rPr lang="en-US" altLang="en-US" dirty="0">
                    <a:latin typeface="Andalus" pitchFamily="18" charset="-78"/>
                    <a:cs typeface="Andalus" pitchFamily="18" charset="-78"/>
                  </a:rPr>
                  <a:t>Data - U.S.  </a:t>
                </a:r>
              </a:p>
              <a:p>
                <a:pPr marL="342900" indent="-342900" algn="l">
                  <a:buFont typeface="Wingdings" panose="05000000000000000000" pitchFamily="2" charset="2"/>
                  <a:buChar char="Ø"/>
                </a:pPr>
                <a:endParaRPr lang="en-US" altLang="en-US" dirty="0">
                  <a:latin typeface="Andalus" pitchFamily="18" charset="-78"/>
                  <a:cs typeface="Andalus" pitchFamily="18" charset="-78"/>
                </a:endParaRPr>
              </a:p>
              <a:p>
                <a:pPr marL="342900" indent="-342900" algn="l">
                  <a:buFont typeface="Wingdings" panose="05000000000000000000" pitchFamily="2" charset="2"/>
                  <a:buChar char="Ø"/>
                </a:pPr>
                <a:r>
                  <a:rPr lang="en-US" altLang="en-US" dirty="0">
                    <a:latin typeface="Andalus" pitchFamily="18" charset="-78"/>
                    <a:cs typeface="Andalus" pitchFamily="18" charset="-78"/>
                  </a:rPr>
                  <a:t>Using different Proxies</a:t>
                </a:r>
              </a:p>
              <a:p>
                <a:pPr marL="342900" indent="-342900" algn="l">
                  <a:buFont typeface="Wingdings" panose="05000000000000000000" pitchFamily="2" charset="2"/>
                  <a:buChar char="Ø"/>
                </a:pPr>
                <a:endParaRPr lang="en-US" altLang="en-US" dirty="0">
                  <a:latin typeface="Andalus" pitchFamily="18" charset="-78"/>
                  <a:cs typeface="Andalus" pitchFamily="18" charset="-78"/>
                </a:endParaRPr>
              </a:p>
              <a:p>
                <a:pPr marL="342900" indent="-342900" algn="l">
                  <a:buFont typeface="Wingdings" panose="05000000000000000000" pitchFamily="2" charset="2"/>
                  <a:buChar char="Ø"/>
                </a:pPr>
                <a:r>
                  <a:rPr lang="en-US" altLang="en-US" dirty="0" smtClean="0">
                    <a:latin typeface="Andalus" pitchFamily="18" charset="-78"/>
                    <a:cs typeface="Andalus" pitchFamily="18" charset="-78"/>
                  </a:rPr>
                  <a:t>Endogeneity </a:t>
                </a:r>
                <a:r>
                  <a:rPr lang="en-US" altLang="en-US" dirty="0">
                    <a:latin typeface="Andalus" pitchFamily="18" charset="-78"/>
                    <a:cs typeface="Andalus" pitchFamily="18" charset="-78"/>
                  </a:rPr>
                  <a:t>of Solar </a:t>
                </a:r>
                <a:r>
                  <a:rPr lang="en-US" altLang="en-US" dirty="0" smtClean="0">
                    <a:latin typeface="Andalus" pitchFamily="18" charset="-78"/>
                    <a:cs typeface="Andalus" pitchFamily="18" charset="-78"/>
                  </a:rPr>
                  <a:t>Energy</a:t>
                </a:r>
              </a:p>
              <a:p>
                <a:pPr marL="342900" indent="-342900" algn="l">
                  <a:buFont typeface="Wingdings" panose="05000000000000000000" pitchFamily="2" charset="2"/>
                  <a:buChar char="Ø"/>
                </a:pPr>
                <a:endParaRPr lang="en-US" altLang="en-US" dirty="0">
                  <a:latin typeface="Andalus" pitchFamily="18" charset="-78"/>
                  <a:cs typeface="Andalus" pitchFamily="18" charset="-78"/>
                </a:endParaRPr>
              </a:p>
              <a:p>
                <a:pPr marL="342900" indent="-342900" algn="l">
                  <a:buFont typeface="Wingdings" panose="05000000000000000000" pitchFamily="2" charset="2"/>
                  <a:buChar char="Ø"/>
                </a:pPr>
                <a:r>
                  <a:rPr lang="en-US" altLang="en-US" dirty="0" smtClean="0">
                    <a:latin typeface="Andalus" pitchFamily="18" charset="-78"/>
                    <a:cs typeface="Andalus" pitchFamily="18" charset="-78"/>
                  </a:rPr>
                  <a:t>Issue with the model specification</a:t>
                </a:r>
                <a:endParaRPr lang="en-US" altLang="en-US" dirty="0">
                  <a:latin typeface="Andalus" pitchFamily="18" charset="-78"/>
                  <a:cs typeface="Andalus" pitchFamily="18" charset="-78"/>
                </a:endParaRPr>
              </a:p>
              <a:p>
                <a:pPr algn="l"/>
                <a:endParaRPr lang="en-US" dirty="0" smtClean="0"/>
              </a:p>
              <a:p>
                <a:pPr algn="l"/>
                <a:endParaRPr lang="en-US" dirty="0"/>
              </a:p>
              <a:p>
                <a:pPr algn="l"/>
                <a:endParaRPr lang="en-US" dirty="0">
                  <a:latin typeface="Andalus" pitchFamily="18" charset="-78"/>
                  <a:cs typeface="Andalus" pitchFamily="18" charset="-78"/>
                </a:endParaRPr>
              </a:p>
            </p:txBody>
          </p:sp>
        </mc:Choice>
        <mc:Fallback>
          <p:sp>
            <p:nvSpPr>
              <p:cNvPr id="3" name="Subtitle 2"/>
              <p:cNvSpPr>
                <a:spLocks noGrp="1" noRot="1" noChangeAspect="1" noMove="1" noResize="1" noEditPoints="1" noAdjustHandles="1" noChangeArrowheads="1" noChangeShapeType="1" noTextEdit="1"/>
              </p:cNvSpPr>
              <p:nvPr>
                <p:ph type="subTitle" idx="1"/>
              </p:nvPr>
            </p:nvSpPr>
            <p:spPr>
              <a:xfrm>
                <a:off x="609601" y="166256"/>
                <a:ext cx="10501744" cy="5646716"/>
              </a:xfrm>
              <a:blipFill rotWithShape="0">
                <a:blip r:embed="rId2"/>
                <a:stretch>
                  <a:fillRect l="-580" t="-1942"/>
                </a:stretch>
              </a:blipFill>
            </p:spPr>
            <p:txBody>
              <a:bodyPr/>
              <a:lstStyle/>
              <a:p>
                <a:r>
                  <a:rPr lang="en-US">
                    <a:noFill/>
                  </a:rPr>
                  <a:t> </a:t>
                </a:r>
              </a:p>
            </p:txBody>
          </p:sp>
        </mc:Fallback>
      </mc:AlternateContent>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244311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 calcmode="lin" valueType="num">
                                      <p:cBhvr additive="base">
                                        <p:cTn id="4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anim calcmode="lin" valueType="num">
                                      <p:cBhvr additive="base">
                                        <p:cTn id="55"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7" end="17"/>
                                            </p:txEl>
                                          </p:spTgt>
                                        </p:tgtEl>
                                        <p:attrNameLst>
                                          <p:attrName>style.visibility</p:attrName>
                                        </p:attrNameLst>
                                      </p:cBhvr>
                                      <p:to>
                                        <p:strVal val="visible"/>
                                      </p:to>
                                    </p:set>
                                    <p:anim calcmode="lin" valueType="num">
                                      <p:cBhvr additive="base">
                                        <p:cTn id="61"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4"/>
                                        </p:tgtEl>
                                        <p:attrNameLst>
                                          <p:attrName>style.visibility</p:attrName>
                                        </p:attrNameLst>
                                      </p:cBhvr>
                                      <p:to>
                                        <p:strVal val="visible"/>
                                      </p:to>
                                    </p:set>
                                    <p:anim calcmode="lin" valueType="num">
                                      <p:cBhvr additive="base">
                                        <p:cTn id="65" dur="500" fill="hold"/>
                                        <p:tgtEl>
                                          <p:spTgt spid="4"/>
                                        </p:tgtEl>
                                        <p:attrNameLst>
                                          <p:attrName>ppt_x</p:attrName>
                                        </p:attrNameLst>
                                      </p:cBhvr>
                                      <p:tavLst>
                                        <p:tav tm="0">
                                          <p:val>
                                            <p:strVal val="#ppt_x"/>
                                          </p:val>
                                        </p:tav>
                                        <p:tav tm="100000">
                                          <p:val>
                                            <p:strVal val="#ppt_x"/>
                                          </p:val>
                                        </p:tav>
                                      </p:tavLst>
                                    </p:anim>
                                    <p:anim calcmode="lin" valueType="num">
                                      <p:cBhvr additive="base">
                                        <p:cTn id="66" dur="500" fill="hold"/>
                                        <p:tgtEl>
                                          <p:spTgt spid="4"/>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5"/>
                                        </p:tgtEl>
                                        <p:attrNameLst>
                                          <p:attrName>style.visibility</p:attrName>
                                        </p:attrNameLst>
                                      </p:cBhvr>
                                      <p:to>
                                        <p:strVal val="visible"/>
                                      </p:to>
                                    </p:set>
                                    <p:anim calcmode="lin" valueType="num">
                                      <p:cBhvr additive="base">
                                        <p:cTn id="69" dur="500" fill="hold"/>
                                        <p:tgtEl>
                                          <p:spTgt spid="5"/>
                                        </p:tgtEl>
                                        <p:attrNameLst>
                                          <p:attrName>ppt_x</p:attrName>
                                        </p:attrNameLst>
                                      </p:cBhvr>
                                      <p:tavLst>
                                        <p:tav tm="0">
                                          <p:val>
                                            <p:strVal val="#ppt_x"/>
                                          </p:val>
                                        </p:tav>
                                        <p:tav tm="100000">
                                          <p:val>
                                            <p:strVal val="#ppt_x"/>
                                          </p:val>
                                        </p:tav>
                                      </p:tavLst>
                                    </p:anim>
                                    <p:anim calcmode="lin" valueType="num">
                                      <p:cBhvr additive="base">
                                        <p:cTn id="7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83297758"/>
              </p:ext>
            </p:extLst>
          </p:nvPr>
        </p:nvGraphicFramePr>
        <p:xfrm>
          <a:off x="1031505" y="-10322"/>
          <a:ext cx="3786909" cy="5529379"/>
        </p:xfrm>
        <a:graphic>
          <a:graphicData uri="http://schemas.openxmlformats.org/drawingml/2006/table">
            <a:tbl>
              <a:tblPr firstRow="1" firstCol="1" bandRow="1">
                <a:tableStyleId>{5C22544A-7EE6-4342-B048-85BDC9FD1C3A}</a:tableStyleId>
              </a:tblPr>
              <a:tblGrid>
                <a:gridCol w="3786909"/>
              </a:tblGrid>
              <a:tr h="764592">
                <a:tc>
                  <a:txBody>
                    <a:bodyPr/>
                    <a:lstStyle/>
                    <a:p>
                      <a:pPr marL="0" marR="0">
                        <a:lnSpc>
                          <a:spcPct val="107000"/>
                        </a:lnSpc>
                        <a:spcBef>
                          <a:spcPts val="0"/>
                        </a:spcBef>
                        <a:spcAft>
                          <a:spcPts val="800"/>
                        </a:spcAft>
                      </a:pPr>
                      <a:r>
                        <a:rPr lang="en-US" sz="1400" dirty="0">
                          <a:solidFill>
                            <a:schemeClr val="tx1"/>
                          </a:solidFill>
                          <a:effectLst/>
                        </a:rPr>
                        <a:t>Main Elements’ Impact</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0614" marR="40614" marT="6092" marB="0" anchor="ctr">
                    <a:solidFill>
                      <a:schemeClr val="bg1"/>
                    </a:solidFill>
                  </a:tcPr>
                </a:tc>
              </a:tr>
              <a:tr h="436586">
                <a:tc>
                  <a:txBody>
                    <a:bodyPr/>
                    <a:lstStyle/>
                    <a:p>
                      <a:pPr marL="0" marR="0">
                        <a:lnSpc>
                          <a:spcPct val="107000"/>
                        </a:lnSpc>
                        <a:spcBef>
                          <a:spcPts val="0"/>
                        </a:spcBef>
                        <a:spcAft>
                          <a:spcPts val="800"/>
                        </a:spcAft>
                      </a:pPr>
                      <a:r>
                        <a:rPr lang="en-US" sz="1400" dirty="0">
                          <a:solidFill>
                            <a:schemeClr val="tx1"/>
                          </a:solidFill>
                          <a:effectLst/>
                        </a:rPr>
                        <a:t> Impact of Technology on Production</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0614" marR="40614" marT="6092" marB="0" anchor="ctr">
                    <a:solidFill>
                      <a:schemeClr val="bg1"/>
                    </a:solidFill>
                  </a:tcPr>
                </a:tc>
              </a:tr>
              <a:tr h="436586">
                <a:tc>
                  <a:txBody>
                    <a:bodyPr/>
                    <a:lstStyle/>
                    <a:p>
                      <a:pPr marL="0" marR="0">
                        <a:lnSpc>
                          <a:spcPct val="107000"/>
                        </a:lnSpc>
                        <a:spcBef>
                          <a:spcPts val="0"/>
                        </a:spcBef>
                        <a:spcAft>
                          <a:spcPts val="800"/>
                        </a:spcAft>
                      </a:pPr>
                      <a:r>
                        <a:rPr lang="en-US" sz="1400" dirty="0">
                          <a:solidFill>
                            <a:schemeClr val="tx1"/>
                          </a:solidFill>
                          <a:effectLst/>
                        </a:rPr>
                        <a:t> Impact of Physical Cap. on Production</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0614" marR="40614" marT="6092" marB="0" anchor="ctr">
                    <a:solidFill>
                      <a:schemeClr val="bg1"/>
                    </a:solidFill>
                  </a:tcPr>
                </a:tc>
              </a:tr>
              <a:tr h="436586">
                <a:tc>
                  <a:txBody>
                    <a:bodyPr/>
                    <a:lstStyle/>
                    <a:p>
                      <a:pPr marL="0" marR="0">
                        <a:lnSpc>
                          <a:spcPct val="107000"/>
                        </a:lnSpc>
                        <a:spcBef>
                          <a:spcPts val="0"/>
                        </a:spcBef>
                        <a:spcAft>
                          <a:spcPts val="800"/>
                        </a:spcAft>
                      </a:pPr>
                      <a:r>
                        <a:rPr lang="en-US" sz="1400" dirty="0">
                          <a:solidFill>
                            <a:schemeClr val="tx1"/>
                          </a:solidFill>
                          <a:effectLst/>
                        </a:rPr>
                        <a:t> Impact of </a:t>
                      </a:r>
                      <a:r>
                        <a:rPr lang="en-US" sz="1400" dirty="0" smtClean="0">
                          <a:solidFill>
                            <a:schemeClr val="tx1"/>
                          </a:solidFill>
                          <a:effectLst/>
                        </a:rPr>
                        <a:t>Production </a:t>
                      </a:r>
                      <a:r>
                        <a:rPr lang="en-US" sz="1400" dirty="0">
                          <a:solidFill>
                            <a:schemeClr val="tx1"/>
                          </a:solidFill>
                          <a:effectLst/>
                        </a:rPr>
                        <a:t>on </a:t>
                      </a:r>
                      <a:r>
                        <a:rPr lang="en-US" sz="1400" dirty="0" smtClean="0">
                          <a:solidFill>
                            <a:schemeClr val="tx1"/>
                          </a:solidFill>
                          <a:effectLst/>
                        </a:rPr>
                        <a:t>Physical Cap.</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0614" marR="40614" marT="6092" marB="0" anchor="ctr">
                    <a:solidFill>
                      <a:schemeClr val="bg1"/>
                    </a:solidFill>
                  </a:tcPr>
                </a:tc>
              </a:tr>
              <a:tr h="436586">
                <a:tc>
                  <a:txBody>
                    <a:bodyPr/>
                    <a:lstStyle/>
                    <a:p>
                      <a:pPr marL="0" marR="0">
                        <a:lnSpc>
                          <a:spcPct val="107000"/>
                        </a:lnSpc>
                        <a:spcBef>
                          <a:spcPts val="0"/>
                        </a:spcBef>
                        <a:spcAft>
                          <a:spcPts val="800"/>
                        </a:spcAft>
                      </a:pPr>
                      <a:r>
                        <a:rPr lang="en-US" sz="1400" dirty="0">
                          <a:solidFill>
                            <a:schemeClr val="tx1"/>
                          </a:solidFill>
                          <a:effectLst/>
                        </a:rPr>
                        <a:t> Impact of Government on Technology</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0614" marR="40614" marT="6092" marB="0" anchor="ctr">
                    <a:solidFill>
                      <a:schemeClr val="bg1"/>
                    </a:solidFill>
                  </a:tcPr>
                </a:tc>
              </a:tr>
              <a:tr h="436586">
                <a:tc>
                  <a:txBody>
                    <a:bodyPr/>
                    <a:lstStyle/>
                    <a:p>
                      <a:pPr marL="0" marR="0">
                        <a:lnSpc>
                          <a:spcPct val="107000"/>
                        </a:lnSpc>
                        <a:spcBef>
                          <a:spcPts val="0"/>
                        </a:spcBef>
                        <a:spcAft>
                          <a:spcPts val="800"/>
                        </a:spcAft>
                      </a:pPr>
                      <a:r>
                        <a:rPr lang="en-US" sz="1400" dirty="0">
                          <a:solidFill>
                            <a:schemeClr val="tx1"/>
                          </a:solidFill>
                          <a:effectLst/>
                        </a:rPr>
                        <a:t> Impact of Human Cap. on Technology</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0614" marR="40614" marT="6092" marB="0" anchor="ctr">
                    <a:solidFill>
                      <a:schemeClr val="bg1"/>
                    </a:solidFill>
                  </a:tcPr>
                </a:tc>
              </a:tr>
              <a:tr h="436586">
                <a:tc>
                  <a:txBody>
                    <a:bodyPr/>
                    <a:lstStyle/>
                    <a:p>
                      <a:pPr marL="0" marR="0">
                        <a:lnSpc>
                          <a:spcPct val="107000"/>
                        </a:lnSpc>
                        <a:spcBef>
                          <a:spcPts val="0"/>
                        </a:spcBef>
                        <a:spcAft>
                          <a:spcPts val="800"/>
                        </a:spcAft>
                      </a:pPr>
                      <a:r>
                        <a:rPr lang="en-US" sz="1400" dirty="0">
                          <a:solidFill>
                            <a:schemeClr val="tx1"/>
                          </a:solidFill>
                          <a:effectLst/>
                        </a:rPr>
                        <a:t> Impact of GDP on Government</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0614" marR="40614" marT="6092" marB="0" anchor="ctr">
                    <a:solidFill>
                      <a:schemeClr val="bg1"/>
                    </a:solidFill>
                  </a:tcPr>
                </a:tc>
              </a:tr>
              <a:tr h="436586">
                <a:tc>
                  <a:txBody>
                    <a:bodyPr/>
                    <a:lstStyle/>
                    <a:p>
                      <a:pPr marL="0" marR="0">
                        <a:lnSpc>
                          <a:spcPct val="107000"/>
                        </a:lnSpc>
                        <a:spcBef>
                          <a:spcPts val="0"/>
                        </a:spcBef>
                        <a:spcAft>
                          <a:spcPts val="800"/>
                        </a:spcAft>
                      </a:pPr>
                      <a:r>
                        <a:rPr lang="en-US" sz="1400" dirty="0">
                          <a:solidFill>
                            <a:schemeClr val="tx1"/>
                          </a:solidFill>
                          <a:effectLst/>
                        </a:rPr>
                        <a:t> Impact of Government on Population</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0614" marR="40614" marT="6092" marB="0" anchor="ctr">
                    <a:solidFill>
                      <a:schemeClr val="bg1"/>
                    </a:solidFill>
                  </a:tcPr>
                </a:tc>
              </a:tr>
              <a:tr h="436586">
                <a:tc>
                  <a:txBody>
                    <a:bodyPr/>
                    <a:lstStyle/>
                    <a:p>
                      <a:pPr marL="0" marR="0">
                        <a:lnSpc>
                          <a:spcPct val="107000"/>
                        </a:lnSpc>
                        <a:spcBef>
                          <a:spcPts val="0"/>
                        </a:spcBef>
                        <a:spcAft>
                          <a:spcPts val="800"/>
                        </a:spcAft>
                      </a:pPr>
                      <a:r>
                        <a:rPr lang="en-US" sz="1400" dirty="0">
                          <a:solidFill>
                            <a:schemeClr val="tx1"/>
                          </a:solidFill>
                          <a:effectLst/>
                        </a:rPr>
                        <a:t> Impact of Government on Living Std. </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0614" marR="40614" marT="6092" marB="0" anchor="ctr">
                    <a:solidFill>
                      <a:schemeClr val="bg1"/>
                    </a:solidFill>
                  </a:tcPr>
                </a:tc>
              </a:tr>
              <a:tr h="436586">
                <a:tc>
                  <a:txBody>
                    <a:bodyPr/>
                    <a:lstStyle/>
                    <a:p>
                      <a:pPr marL="0" marR="0">
                        <a:lnSpc>
                          <a:spcPct val="107000"/>
                        </a:lnSpc>
                        <a:spcBef>
                          <a:spcPts val="0"/>
                        </a:spcBef>
                        <a:spcAft>
                          <a:spcPts val="800"/>
                        </a:spcAft>
                      </a:pPr>
                      <a:r>
                        <a:rPr lang="en-US" sz="1400" dirty="0">
                          <a:solidFill>
                            <a:schemeClr val="tx1"/>
                          </a:solidFill>
                          <a:effectLst/>
                        </a:rPr>
                        <a:t> Impact of Physical Cap. on </a:t>
                      </a:r>
                      <a:r>
                        <a:rPr lang="en-US" sz="1400" dirty="0" err="1">
                          <a:solidFill>
                            <a:schemeClr val="tx1"/>
                          </a:solidFill>
                          <a:effectLst/>
                        </a:rPr>
                        <a:t>Env</a:t>
                      </a:r>
                      <a:r>
                        <a:rPr lang="en-US" sz="1400" dirty="0">
                          <a:solidFill>
                            <a:schemeClr val="tx1"/>
                          </a:solidFill>
                          <a:effectLst/>
                        </a:rPr>
                        <a:t>. Det.</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0614" marR="40614" marT="6092" marB="0" anchor="ctr">
                    <a:solidFill>
                      <a:schemeClr val="bg1"/>
                    </a:solidFill>
                  </a:tcPr>
                </a:tc>
              </a:tr>
              <a:tr h="436586">
                <a:tc>
                  <a:txBody>
                    <a:bodyPr/>
                    <a:lstStyle/>
                    <a:p>
                      <a:pPr marL="0" marR="0">
                        <a:lnSpc>
                          <a:spcPct val="107000"/>
                        </a:lnSpc>
                        <a:spcBef>
                          <a:spcPts val="0"/>
                        </a:spcBef>
                        <a:spcAft>
                          <a:spcPts val="800"/>
                        </a:spcAft>
                      </a:pPr>
                      <a:r>
                        <a:rPr lang="en-US" sz="1400" dirty="0">
                          <a:solidFill>
                            <a:schemeClr val="tx1"/>
                          </a:solidFill>
                          <a:effectLst/>
                        </a:rPr>
                        <a:t> Impact of Solar Energy on </a:t>
                      </a:r>
                      <a:r>
                        <a:rPr lang="en-US" sz="1400" dirty="0" err="1">
                          <a:solidFill>
                            <a:schemeClr val="tx1"/>
                          </a:solidFill>
                          <a:effectLst/>
                        </a:rPr>
                        <a:t>Env</a:t>
                      </a:r>
                      <a:r>
                        <a:rPr lang="en-US" sz="1400" dirty="0">
                          <a:solidFill>
                            <a:schemeClr val="tx1"/>
                          </a:solidFill>
                          <a:effectLst/>
                        </a:rPr>
                        <a:t>. Det.</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0614" marR="40614" marT="6092" marB="0" anchor="ctr">
                    <a:solidFill>
                      <a:schemeClr val="bg1"/>
                    </a:solidFill>
                  </a:tcPr>
                </a:tc>
              </a:tr>
              <a:tr h="398927">
                <a:tc>
                  <a:txBody>
                    <a:bodyPr/>
                    <a:lstStyle/>
                    <a:p>
                      <a:pPr marL="0" marR="0">
                        <a:lnSpc>
                          <a:spcPct val="107000"/>
                        </a:lnSpc>
                        <a:spcBef>
                          <a:spcPts val="0"/>
                        </a:spcBef>
                        <a:spcAft>
                          <a:spcPts val="800"/>
                        </a:spcAft>
                      </a:pPr>
                      <a:r>
                        <a:rPr lang="en-US" sz="1400" dirty="0">
                          <a:solidFill>
                            <a:schemeClr val="tx1"/>
                          </a:solidFill>
                          <a:effectLst/>
                        </a:rPr>
                        <a:t> Impact of Population On </a:t>
                      </a:r>
                      <a:r>
                        <a:rPr lang="en-US" sz="1400" dirty="0" err="1">
                          <a:solidFill>
                            <a:schemeClr val="tx1"/>
                          </a:solidFill>
                          <a:effectLst/>
                        </a:rPr>
                        <a:t>Env</a:t>
                      </a:r>
                      <a:r>
                        <a:rPr lang="en-US" sz="1400" dirty="0">
                          <a:solidFill>
                            <a:schemeClr val="tx1"/>
                          </a:solidFill>
                          <a:effectLst/>
                        </a:rPr>
                        <a:t>. Det.</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0614" marR="40614" marT="6092" marB="0" anchor="ctr">
                    <a:solidFill>
                      <a:schemeClr val="bg1"/>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04554662"/>
              </p:ext>
            </p:extLst>
          </p:nvPr>
        </p:nvGraphicFramePr>
        <p:xfrm>
          <a:off x="4818414" y="-16962"/>
          <a:ext cx="2147540" cy="5541585"/>
        </p:xfrm>
        <a:graphic>
          <a:graphicData uri="http://schemas.openxmlformats.org/drawingml/2006/table">
            <a:tbl>
              <a:tblPr firstRow="1" firstCol="1" bandRow="1">
                <a:tableStyleId>{5C22544A-7EE6-4342-B048-85BDC9FD1C3A}</a:tableStyleId>
              </a:tblPr>
              <a:tblGrid>
                <a:gridCol w="2147540"/>
              </a:tblGrid>
              <a:tr h="761095">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Exogenous TP &amp; Exogenous Pop</a:t>
                      </a:r>
                    </a:p>
                  </a:txBody>
                  <a:tcPr marL="40614" marR="40614" marT="6092" marB="0" anchor="ctr">
                    <a:solidFill>
                      <a:schemeClr val="accent1">
                        <a:lumMod val="20000"/>
                        <a:lumOff val="80000"/>
                      </a:schemeClr>
                    </a:solidFill>
                  </a:tcPr>
                </a:tc>
              </a:tr>
              <a:tr h="43459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a:t>
                      </a:r>
                    </a:p>
                  </a:txBody>
                  <a:tcPr marL="40614" marR="40614" marT="6092" marB="0" anchor="ctr">
                    <a:solidFill>
                      <a:schemeClr val="accent1">
                        <a:lumMod val="20000"/>
                        <a:lumOff val="80000"/>
                      </a:schemeClr>
                    </a:solidFill>
                  </a:tcPr>
                </a:tc>
              </a:tr>
              <a:tr h="434590">
                <a:tc>
                  <a:txBody>
                    <a:bodyPr/>
                    <a:lstStyle/>
                    <a:p>
                      <a:pPr marL="0" marR="0" algn="ctr" defTabSz="914400" rtl="0" eaLnBrk="1" latinLnBrk="0" hangingPunct="1">
                        <a:lnSpc>
                          <a:spcPct val="107000"/>
                        </a:lnSpc>
                        <a:spcBef>
                          <a:spcPts val="0"/>
                        </a:spcBef>
                        <a:spcAft>
                          <a:spcPts val="800"/>
                        </a:spcAft>
                      </a:pPr>
                      <a:r>
                        <a:rPr lang="en-US" sz="1400" b="1" kern="1200" dirty="0" smtClean="0">
                          <a:solidFill>
                            <a:schemeClr val="tx1"/>
                          </a:solidFill>
                          <a:effectLst/>
                          <a:latin typeface="+mn-lt"/>
                          <a:ea typeface="+mn-ea"/>
                          <a:cs typeface="+mn-cs"/>
                        </a:rPr>
                        <a:t>0.406</a:t>
                      </a:r>
                      <a:endParaRPr lang="en-US" sz="1400" b="1" kern="1200" dirty="0">
                        <a:solidFill>
                          <a:schemeClr val="tx1"/>
                        </a:solidFill>
                        <a:effectLst/>
                        <a:latin typeface="+mn-lt"/>
                        <a:ea typeface="+mn-ea"/>
                        <a:cs typeface="+mn-cs"/>
                      </a:endParaRPr>
                    </a:p>
                  </a:txBody>
                  <a:tcPr marL="40614" marR="40614" marT="6092" marB="0" anchor="ctr">
                    <a:solidFill>
                      <a:schemeClr val="accent1">
                        <a:lumMod val="20000"/>
                        <a:lumOff val="80000"/>
                      </a:schemeClr>
                    </a:solidFill>
                  </a:tcPr>
                </a:tc>
              </a:tr>
              <a:tr h="434590">
                <a:tc>
                  <a:txBody>
                    <a:bodyPr/>
                    <a:lstStyle/>
                    <a:p>
                      <a:pPr marL="0" marR="0" algn="ctr" defTabSz="914400" rtl="0" eaLnBrk="1" latinLnBrk="0" hangingPunct="1">
                        <a:lnSpc>
                          <a:spcPct val="107000"/>
                        </a:lnSpc>
                        <a:spcBef>
                          <a:spcPts val="0"/>
                        </a:spcBef>
                        <a:spcAft>
                          <a:spcPts val="800"/>
                        </a:spcAft>
                      </a:pPr>
                      <a:r>
                        <a:rPr lang="en-US" sz="1400" b="1" kern="1200" dirty="0" smtClean="0">
                          <a:solidFill>
                            <a:schemeClr val="tx1"/>
                          </a:solidFill>
                          <a:effectLst/>
                          <a:latin typeface="+mn-lt"/>
                          <a:ea typeface="+mn-ea"/>
                          <a:cs typeface="+mn-cs"/>
                        </a:rPr>
                        <a:t>0.114</a:t>
                      </a:r>
                      <a:endParaRPr lang="en-US" sz="1400" b="1" kern="1200" dirty="0">
                        <a:solidFill>
                          <a:schemeClr val="tx1"/>
                        </a:solidFill>
                        <a:effectLst/>
                        <a:latin typeface="+mn-lt"/>
                        <a:ea typeface="+mn-ea"/>
                        <a:cs typeface="+mn-cs"/>
                      </a:endParaRPr>
                    </a:p>
                  </a:txBody>
                  <a:tcPr marL="40614" marR="40614" marT="6092" marB="0" anchor="ctr">
                    <a:solidFill>
                      <a:schemeClr val="accent1">
                        <a:lumMod val="20000"/>
                        <a:lumOff val="80000"/>
                      </a:schemeClr>
                    </a:solidFill>
                  </a:tcPr>
                </a:tc>
              </a:tr>
              <a:tr h="43459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a:t>
                      </a:r>
                    </a:p>
                  </a:txBody>
                  <a:tcPr marL="40614" marR="40614" marT="6092" marB="0" anchor="ctr">
                    <a:solidFill>
                      <a:schemeClr val="accent1">
                        <a:lumMod val="20000"/>
                        <a:lumOff val="80000"/>
                      </a:schemeClr>
                    </a:solidFill>
                  </a:tcPr>
                </a:tc>
              </a:tr>
              <a:tr h="43459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a:t>
                      </a:r>
                    </a:p>
                  </a:txBody>
                  <a:tcPr marL="40614" marR="40614" marT="6092" marB="0" anchor="ctr">
                    <a:solidFill>
                      <a:schemeClr val="accent1">
                        <a:lumMod val="20000"/>
                        <a:lumOff val="80000"/>
                      </a:schemeClr>
                    </a:solidFill>
                  </a:tcPr>
                </a:tc>
              </a:tr>
              <a:tr h="43459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a:t>
                      </a:r>
                    </a:p>
                  </a:txBody>
                  <a:tcPr marL="40614" marR="40614" marT="6092" marB="0" anchor="ctr">
                    <a:solidFill>
                      <a:schemeClr val="accent1">
                        <a:lumMod val="20000"/>
                        <a:lumOff val="80000"/>
                      </a:schemeClr>
                    </a:solidFill>
                  </a:tcPr>
                </a:tc>
              </a:tr>
              <a:tr h="43459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a:t>
                      </a:r>
                    </a:p>
                  </a:txBody>
                  <a:tcPr marL="40614" marR="40614" marT="6092" marB="0" anchor="ctr">
                    <a:solidFill>
                      <a:schemeClr val="accent1">
                        <a:lumMod val="20000"/>
                        <a:lumOff val="80000"/>
                      </a:schemeClr>
                    </a:solidFill>
                  </a:tcPr>
                </a:tc>
              </a:tr>
              <a:tr h="43459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a:t>
                      </a:r>
                    </a:p>
                  </a:txBody>
                  <a:tcPr marL="40614" marR="40614" marT="6092" marB="0" anchor="ctr">
                    <a:solidFill>
                      <a:schemeClr val="accent1">
                        <a:lumMod val="20000"/>
                        <a:lumOff val="80000"/>
                      </a:schemeClr>
                    </a:solidFill>
                  </a:tcPr>
                </a:tc>
              </a:tr>
              <a:tr h="43459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a:t>
                      </a:r>
                    </a:p>
                  </a:txBody>
                  <a:tcPr marL="40614" marR="40614" marT="6092" marB="0" anchor="ctr">
                    <a:solidFill>
                      <a:schemeClr val="accent1">
                        <a:lumMod val="20000"/>
                        <a:lumOff val="80000"/>
                      </a:schemeClr>
                    </a:solidFill>
                  </a:tcPr>
                </a:tc>
              </a:tr>
              <a:tr h="43459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a:t>
                      </a:r>
                    </a:p>
                  </a:txBody>
                  <a:tcPr marL="40614" marR="40614" marT="6092" marB="0" anchor="ctr">
                    <a:solidFill>
                      <a:schemeClr val="accent1">
                        <a:lumMod val="20000"/>
                        <a:lumOff val="80000"/>
                      </a:schemeClr>
                    </a:solidFill>
                  </a:tcPr>
                </a:tc>
              </a:tr>
              <a:tr h="43459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a:t>
                      </a:r>
                    </a:p>
                  </a:txBody>
                  <a:tcPr marL="40614" marR="40614" marT="6092" marB="0" anchor="ctr">
                    <a:solidFill>
                      <a:schemeClr val="accent1">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48674167"/>
              </p:ext>
            </p:extLst>
          </p:nvPr>
        </p:nvGraphicFramePr>
        <p:xfrm>
          <a:off x="6965954" y="-8481"/>
          <a:ext cx="2101359" cy="5533104"/>
        </p:xfrm>
        <a:graphic>
          <a:graphicData uri="http://schemas.openxmlformats.org/drawingml/2006/table">
            <a:tbl>
              <a:tblPr firstRow="1" firstCol="1" bandRow="1">
                <a:tableStyleId>{5C22544A-7EE6-4342-B048-85BDC9FD1C3A}</a:tableStyleId>
              </a:tblPr>
              <a:tblGrid>
                <a:gridCol w="2101359"/>
              </a:tblGrid>
              <a:tr h="759929">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Endogenous TP &amp; Exogenous Pop</a:t>
                      </a:r>
                    </a:p>
                  </a:txBody>
                  <a:tcPr marL="40614" marR="40614" marT="6092" marB="0" anchor="ctr">
                    <a:solidFill>
                      <a:schemeClr val="bg1"/>
                    </a:solidFill>
                  </a:tcPr>
                </a:tc>
              </a:tr>
              <a:tr h="433925">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0.071</a:t>
                      </a:r>
                    </a:p>
                  </a:txBody>
                  <a:tcPr marL="40614" marR="40614" marT="6092" marB="0" anchor="ctr">
                    <a:solidFill>
                      <a:schemeClr val="bg1"/>
                    </a:solidFill>
                  </a:tcPr>
                </a:tc>
              </a:tr>
              <a:tr h="433925">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0.156</a:t>
                      </a:r>
                    </a:p>
                  </a:txBody>
                  <a:tcPr marL="40614" marR="40614" marT="6092" marB="0" anchor="ctr">
                    <a:solidFill>
                      <a:schemeClr val="bg1"/>
                    </a:solidFill>
                  </a:tcPr>
                </a:tc>
              </a:tr>
              <a:tr h="433925">
                <a:tc>
                  <a:txBody>
                    <a:bodyPr/>
                    <a:lstStyle/>
                    <a:p>
                      <a:pPr marL="0" marR="0" algn="ctr" defTabSz="914400" rtl="0" eaLnBrk="1" latinLnBrk="0" hangingPunct="1">
                        <a:lnSpc>
                          <a:spcPct val="107000"/>
                        </a:lnSpc>
                        <a:spcBef>
                          <a:spcPts val="0"/>
                        </a:spcBef>
                        <a:spcAft>
                          <a:spcPts val="800"/>
                        </a:spcAft>
                      </a:pPr>
                      <a:r>
                        <a:rPr lang="en-US" sz="1400" b="1" kern="1200" dirty="0" smtClean="0">
                          <a:solidFill>
                            <a:schemeClr val="tx1"/>
                          </a:solidFill>
                          <a:effectLst/>
                          <a:latin typeface="+mn-lt"/>
                          <a:ea typeface="+mn-ea"/>
                          <a:cs typeface="+mn-cs"/>
                        </a:rPr>
                        <a:t>0.988</a:t>
                      </a:r>
                      <a:endParaRPr lang="en-US" sz="1400" b="1" kern="1200" dirty="0">
                        <a:solidFill>
                          <a:schemeClr val="tx1"/>
                        </a:solidFill>
                        <a:effectLst/>
                        <a:latin typeface="+mn-lt"/>
                        <a:ea typeface="+mn-ea"/>
                        <a:cs typeface="+mn-cs"/>
                      </a:endParaRPr>
                    </a:p>
                  </a:txBody>
                  <a:tcPr marL="40614" marR="40614" marT="6092" marB="0" anchor="ctr">
                    <a:solidFill>
                      <a:schemeClr val="bg1"/>
                    </a:solidFill>
                  </a:tcPr>
                </a:tc>
              </a:tr>
              <a:tr h="433925">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-0.001</a:t>
                      </a:r>
                    </a:p>
                  </a:txBody>
                  <a:tcPr marL="40614" marR="40614" marT="6092" marB="0" anchor="ctr">
                    <a:solidFill>
                      <a:schemeClr val="bg1"/>
                    </a:solidFill>
                  </a:tcPr>
                </a:tc>
              </a:tr>
              <a:tr h="433925">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-1.624</a:t>
                      </a:r>
                    </a:p>
                  </a:txBody>
                  <a:tcPr marL="40614" marR="40614" marT="6092" marB="0" anchor="ctr">
                    <a:solidFill>
                      <a:schemeClr val="bg1"/>
                    </a:solidFill>
                  </a:tcPr>
                </a:tc>
              </a:tr>
              <a:tr h="433925">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-0.117</a:t>
                      </a:r>
                    </a:p>
                  </a:txBody>
                  <a:tcPr marL="40614" marR="40614" marT="6092" marB="0" anchor="ctr">
                    <a:solidFill>
                      <a:schemeClr val="bg1"/>
                    </a:solidFill>
                  </a:tcPr>
                </a:tc>
              </a:tr>
              <a:tr h="433925">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a:t>
                      </a:r>
                    </a:p>
                  </a:txBody>
                  <a:tcPr marL="40614" marR="40614" marT="6092" marB="0" anchor="ctr">
                    <a:solidFill>
                      <a:schemeClr val="bg1"/>
                    </a:solidFill>
                  </a:tcPr>
                </a:tc>
              </a:tr>
              <a:tr h="433925">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a:t>
                      </a:r>
                    </a:p>
                  </a:txBody>
                  <a:tcPr marL="40614" marR="40614" marT="6092" marB="0" anchor="ctr">
                    <a:solidFill>
                      <a:schemeClr val="bg1"/>
                    </a:solidFill>
                  </a:tcPr>
                </a:tc>
              </a:tr>
              <a:tr h="433925">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a:t>
                      </a:r>
                    </a:p>
                  </a:txBody>
                  <a:tcPr marL="40614" marR="40614" marT="6092" marB="0" anchor="ctr">
                    <a:solidFill>
                      <a:schemeClr val="bg1"/>
                    </a:solidFill>
                  </a:tcPr>
                </a:tc>
              </a:tr>
              <a:tr h="433925">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a:t>
                      </a:r>
                    </a:p>
                  </a:txBody>
                  <a:tcPr marL="40614" marR="40614" marT="6092" marB="0" anchor="ctr">
                    <a:solidFill>
                      <a:schemeClr val="bg1"/>
                    </a:solidFill>
                  </a:tcPr>
                </a:tc>
              </a:tr>
              <a:tr h="433925">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a:t>
                      </a:r>
                    </a:p>
                  </a:txBody>
                  <a:tcPr marL="40614" marR="40614" marT="6092" marB="0" anchor="ct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00934410"/>
              </p:ext>
            </p:extLst>
          </p:nvPr>
        </p:nvGraphicFramePr>
        <p:xfrm>
          <a:off x="9067313" y="0"/>
          <a:ext cx="2092122" cy="5524623"/>
        </p:xfrm>
        <a:graphic>
          <a:graphicData uri="http://schemas.openxmlformats.org/drawingml/2006/table">
            <a:tbl>
              <a:tblPr firstRow="1" firstCol="1" bandRow="1">
                <a:tableStyleId>{5C22544A-7EE6-4342-B048-85BDC9FD1C3A}</a:tableStyleId>
              </a:tblPr>
              <a:tblGrid>
                <a:gridCol w="2092122"/>
              </a:tblGrid>
              <a:tr h="758763">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Endogenous TP &amp; Endogenous Pop </a:t>
                      </a:r>
                    </a:p>
                  </a:txBody>
                  <a:tcPr marL="40614" marR="40614" marT="6092" marB="0" anchor="ctr">
                    <a:solidFill>
                      <a:schemeClr val="accent1">
                        <a:lumMod val="20000"/>
                        <a:lumOff val="80000"/>
                      </a:schemeClr>
                    </a:solidFill>
                  </a:tcPr>
                </a:tc>
              </a:tr>
              <a:tr h="43326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0.151</a:t>
                      </a:r>
                    </a:p>
                  </a:txBody>
                  <a:tcPr marL="40614" marR="40614" marT="6092" marB="0" anchor="ctr">
                    <a:solidFill>
                      <a:schemeClr val="accent1">
                        <a:lumMod val="20000"/>
                        <a:lumOff val="80000"/>
                      </a:schemeClr>
                    </a:solidFill>
                  </a:tcPr>
                </a:tc>
              </a:tr>
              <a:tr h="43326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0.025</a:t>
                      </a:r>
                    </a:p>
                  </a:txBody>
                  <a:tcPr marL="40614" marR="40614" marT="6092" marB="0" anchor="ctr">
                    <a:solidFill>
                      <a:schemeClr val="accent1">
                        <a:lumMod val="20000"/>
                        <a:lumOff val="80000"/>
                      </a:schemeClr>
                    </a:solidFill>
                  </a:tcPr>
                </a:tc>
              </a:tr>
              <a:tr h="433260">
                <a:tc>
                  <a:txBody>
                    <a:bodyPr/>
                    <a:lstStyle/>
                    <a:p>
                      <a:pPr marL="0" marR="0" algn="ctr" defTabSz="914400" rtl="0" eaLnBrk="1" latinLnBrk="0" hangingPunct="1">
                        <a:lnSpc>
                          <a:spcPct val="107000"/>
                        </a:lnSpc>
                        <a:spcBef>
                          <a:spcPts val="0"/>
                        </a:spcBef>
                        <a:spcAft>
                          <a:spcPts val="800"/>
                        </a:spcAft>
                      </a:pPr>
                      <a:r>
                        <a:rPr lang="en-US" sz="1400" b="1" kern="1200" dirty="0" smtClean="0">
                          <a:solidFill>
                            <a:schemeClr val="tx1"/>
                          </a:solidFill>
                          <a:effectLst/>
                          <a:latin typeface="+mn-lt"/>
                          <a:ea typeface="+mn-ea"/>
                          <a:cs typeface="+mn-cs"/>
                        </a:rPr>
                        <a:t>0.1768</a:t>
                      </a:r>
                      <a:endParaRPr lang="en-US" sz="1400" b="1" kern="1200" dirty="0">
                        <a:solidFill>
                          <a:schemeClr val="tx1"/>
                        </a:solidFill>
                        <a:effectLst/>
                        <a:latin typeface="+mn-lt"/>
                        <a:ea typeface="+mn-ea"/>
                        <a:cs typeface="+mn-cs"/>
                      </a:endParaRPr>
                    </a:p>
                  </a:txBody>
                  <a:tcPr marL="40614" marR="40614" marT="6092" marB="0" anchor="ctr">
                    <a:solidFill>
                      <a:schemeClr val="accent1">
                        <a:lumMod val="20000"/>
                        <a:lumOff val="80000"/>
                      </a:schemeClr>
                    </a:solidFill>
                  </a:tcPr>
                </a:tc>
              </a:tr>
              <a:tr h="43326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0.172</a:t>
                      </a:r>
                    </a:p>
                  </a:txBody>
                  <a:tcPr marL="40614" marR="40614" marT="6092" marB="0" anchor="ctr">
                    <a:solidFill>
                      <a:schemeClr val="accent1">
                        <a:lumMod val="20000"/>
                        <a:lumOff val="80000"/>
                      </a:schemeClr>
                    </a:solidFill>
                  </a:tcPr>
                </a:tc>
              </a:tr>
              <a:tr h="43326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1.324</a:t>
                      </a:r>
                    </a:p>
                  </a:txBody>
                  <a:tcPr marL="40614" marR="40614" marT="6092" marB="0" anchor="ctr">
                    <a:solidFill>
                      <a:schemeClr val="accent1">
                        <a:lumMod val="20000"/>
                        <a:lumOff val="80000"/>
                      </a:schemeClr>
                    </a:solidFill>
                  </a:tcPr>
                </a:tc>
              </a:tr>
              <a:tr h="43326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-1.121</a:t>
                      </a:r>
                    </a:p>
                  </a:txBody>
                  <a:tcPr marL="40614" marR="40614" marT="6092" marB="0" anchor="ctr">
                    <a:solidFill>
                      <a:schemeClr val="accent1">
                        <a:lumMod val="20000"/>
                        <a:lumOff val="80000"/>
                      </a:schemeClr>
                    </a:solidFill>
                  </a:tcPr>
                </a:tc>
              </a:tr>
              <a:tr h="43326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0.02</a:t>
                      </a:r>
                    </a:p>
                  </a:txBody>
                  <a:tcPr marL="40614" marR="40614" marT="6092" marB="0" anchor="ctr">
                    <a:solidFill>
                      <a:schemeClr val="accent1">
                        <a:lumMod val="20000"/>
                        <a:lumOff val="80000"/>
                      </a:schemeClr>
                    </a:solidFill>
                  </a:tcPr>
                </a:tc>
              </a:tr>
              <a:tr h="43326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-0.152</a:t>
                      </a:r>
                    </a:p>
                  </a:txBody>
                  <a:tcPr marL="40614" marR="40614" marT="6092" marB="0" anchor="ctr">
                    <a:solidFill>
                      <a:schemeClr val="accent1">
                        <a:lumMod val="20000"/>
                        <a:lumOff val="80000"/>
                      </a:schemeClr>
                    </a:solidFill>
                  </a:tcPr>
                </a:tc>
              </a:tr>
              <a:tr h="43326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-0.2982</a:t>
                      </a:r>
                    </a:p>
                  </a:txBody>
                  <a:tcPr marL="40614" marR="40614" marT="6092" marB="0" anchor="ctr">
                    <a:solidFill>
                      <a:schemeClr val="accent1">
                        <a:lumMod val="20000"/>
                        <a:lumOff val="80000"/>
                      </a:schemeClr>
                    </a:solidFill>
                  </a:tcPr>
                </a:tc>
              </a:tr>
              <a:tr h="43326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-0.001</a:t>
                      </a:r>
                    </a:p>
                  </a:txBody>
                  <a:tcPr marL="40614" marR="40614" marT="6092" marB="0" anchor="ctr">
                    <a:solidFill>
                      <a:schemeClr val="accent1">
                        <a:lumMod val="20000"/>
                        <a:lumOff val="80000"/>
                      </a:schemeClr>
                    </a:solidFill>
                  </a:tcPr>
                </a:tc>
              </a:tr>
              <a:tr h="433260">
                <a:tc>
                  <a:txBody>
                    <a:bodyPr/>
                    <a:lstStyle/>
                    <a:p>
                      <a:pPr marL="0" marR="0" algn="ctr" defTabSz="914400" rtl="0" eaLnBrk="1" latinLnBrk="0" hangingPunct="1">
                        <a:lnSpc>
                          <a:spcPct val="107000"/>
                        </a:lnSpc>
                        <a:spcBef>
                          <a:spcPts val="0"/>
                        </a:spcBef>
                        <a:spcAft>
                          <a:spcPts val="800"/>
                        </a:spcAft>
                      </a:pPr>
                      <a:r>
                        <a:rPr lang="en-US" sz="1400" b="1" kern="1200" dirty="0">
                          <a:solidFill>
                            <a:schemeClr val="tx1"/>
                          </a:solidFill>
                          <a:effectLst/>
                          <a:latin typeface="+mn-lt"/>
                          <a:ea typeface="+mn-ea"/>
                          <a:cs typeface="+mn-cs"/>
                        </a:rPr>
                        <a:t>1.2628</a:t>
                      </a:r>
                    </a:p>
                  </a:txBody>
                  <a:tcPr marL="40614" marR="40614" marT="6092" marB="0" anchor="ctr">
                    <a:solidFill>
                      <a:schemeClr val="accent1">
                        <a:lumMod val="20000"/>
                        <a:lumOff val="80000"/>
                      </a:schemeClr>
                    </a:solidFill>
                  </a:tcPr>
                </a:tc>
              </a:tr>
            </a:tbl>
          </a:graphicData>
        </a:graphic>
      </p:graphicFrame>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315130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1000"/>
                                        <p:tgtEl>
                                          <p:spTgt spid="9"/>
                                        </p:tgtEl>
                                      </p:cBhvr>
                                    </p:animEffect>
                                    <p:anim calcmode="lin" valueType="num">
                                      <p:cBhvr>
                                        <p:cTn id="39" dur="1000" fill="hold"/>
                                        <p:tgtEl>
                                          <p:spTgt spid="9"/>
                                        </p:tgtEl>
                                        <p:attrNameLst>
                                          <p:attrName>ppt_x</p:attrName>
                                        </p:attrNameLst>
                                      </p:cBhvr>
                                      <p:tavLst>
                                        <p:tav tm="0">
                                          <p:val>
                                            <p:strVal val="#ppt_x"/>
                                          </p:val>
                                        </p:tav>
                                        <p:tav tm="100000">
                                          <p:val>
                                            <p:strVal val="#ppt_x"/>
                                          </p:val>
                                        </p:tav>
                                      </p:tavLst>
                                    </p:anim>
                                    <p:anim calcmode="lin" valueType="num">
                                      <p:cBhvr>
                                        <p:cTn id="4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8043" y="86646"/>
            <a:ext cx="8665029" cy="533842"/>
          </a:xfrm>
        </p:spPr>
        <p:txBody>
          <a:bodyPr anchor="t" anchorCtr="0">
            <a:normAutofit/>
          </a:bodyPr>
          <a:lstStyle/>
          <a:p>
            <a:pPr algn="l"/>
            <a:r>
              <a:rPr lang="en-US" sz="2000" b="1" dirty="0"/>
              <a:t>Capital accumulation under three different scenarios </a:t>
            </a:r>
            <a:r>
              <a:rPr lang="en-US" sz="2000" b="1" dirty="0"/>
              <a:t>for solar energy utilization</a:t>
            </a:r>
            <a:endParaRPr lang="en-US" sz="2000" b="1" dirty="0"/>
          </a:p>
        </p:txBody>
      </p:sp>
      <p:graphicFrame>
        <p:nvGraphicFramePr>
          <p:cNvPr id="5" name="Chart 4"/>
          <p:cNvGraphicFramePr/>
          <p:nvPr>
            <p:extLst>
              <p:ext uri="{D42A27DB-BD31-4B8C-83A1-F6EECF244321}">
                <p14:modId xmlns:p14="http://schemas.microsoft.com/office/powerpoint/2010/main" val="3862038264"/>
              </p:ext>
            </p:extLst>
          </p:nvPr>
        </p:nvGraphicFramePr>
        <p:xfrm>
          <a:off x="1513114" y="620488"/>
          <a:ext cx="9154886" cy="5018312"/>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400769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596" y="465562"/>
            <a:ext cx="2067098" cy="533842"/>
          </a:xfrm>
        </p:spPr>
        <p:txBody>
          <a:bodyPr anchor="t" anchorCtr="0">
            <a:normAutofit/>
          </a:bodyPr>
          <a:lstStyle/>
          <a:p>
            <a:pPr algn="l"/>
            <a:r>
              <a:rPr lang="en-US" sz="3200" b="1" dirty="0" smtClean="0"/>
              <a:t>Motivation:</a:t>
            </a:r>
            <a:endParaRPr lang="en-US" sz="32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5398" y="2183946"/>
            <a:ext cx="2136372" cy="141712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0013" y="3949015"/>
            <a:ext cx="2636982" cy="1582189"/>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36272" y="3013342"/>
            <a:ext cx="3635099" cy="138925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50829" y="4933144"/>
            <a:ext cx="2441171" cy="1924856"/>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03475" y="651943"/>
            <a:ext cx="2324792" cy="1743594"/>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09758" y="1233812"/>
            <a:ext cx="3253028" cy="1561670"/>
          </a:xfrm>
          <a:prstGeom prst="rect">
            <a:avLst/>
          </a:prstGeom>
        </p:spPr>
      </p:pic>
      <p:pic>
        <p:nvPicPr>
          <p:cNvPr id="3" name="Pictur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58689" y="651943"/>
            <a:ext cx="1698567" cy="1387163"/>
          </a:xfrm>
          <a:prstGeom prst="rect">
            <a:avLst/>
          </a:prstGeom>
        </p:spPr>
      </p:pic>
      <p:pic>
        <p:nvPicPr>
          <p:cNvPr id="4" name="Picture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63778" y="3978975"/>
            <a:ext cx="2896668" cy="1552229"/>
          </a:xfrm>
          <a:prstGeom prst="rect">
            <a:avLst/>
          </a:prstGeom>
        </p:spPr>
      </p:pic>
      <p:pic>
        <p:nvPicPr>
          <p:cNvPr id="11" name="Pictur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12" name="Picture 1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96497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par>
                                <p:cTn id="22" presetID="10"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par>
                                <p:cTn id="30" presetID="10" presetClass="entr" presetSubtype="0"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par>
                                <p:cTn id="38" presetID="22" presetClass="entr" presetSubtype="4" fill="hold"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down)">
                                      <p:cBhvr>
                                        <p:cTn id="40" dur="500"/>
                                        <p:tgtEl>
                                          <p:spTgt spid="8"/>
                                        </p:tgtEl>
                                      </p:cBhvr>
                                    </p:animEffect>
                                  </p:childTnLst>
                                </p:cTn>
                              </p:par>
                              <p:par>
                                <p:cTn id="41" presetID="2" presetClass="entr" presetSubtype="4"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0559"/>
            <a:ext cx="9144000" cy="533842"/>
          </a:xfrm>
        </p:spPr>
        <p:txBody>
          <a:bodyPr anchor="t" anchorCtr="0">
            <a:normAutofit/>
          </a:bodyPr>
          <a:lstStyle/>
          <a:p>
            <a:pPr algn="l"/>
            <a:r>
              <a:rPr lang="en-US" sz="3200" b="1" dirty="0" smtClean="0"/>
              <a:t>Take-away:</a:t>
            </a:r>
            <a:endParaRPr lang="en-US" sz="3200" dirty="0"/>
          </a:p>
        </p:txBody>
      </p:sp>
      <p:sp>
        <p:nvSpPr>
          <p:cNvPr id="3" name="Subtitle 2"/>
          <p:cNvSpPr>
            <a:spLocks noGrp="1"/>
          </p:cNvSpPr>
          <p:nvPr>
            <p:ph type="subTitle" idx="1"/>
          </p:nvPr>
        </p:nvSpPr>
        <p:spPr>
          <a:xfrm>
            <a:off x="1524000" y="1442193"/>
            <a:ext cx="10025743" cy="3879272"/>
          </a:xfrm>
        </p:spPr>
        <p:txBody>
          <a:bodyPr>
            <a:normAutofit/>
          </a:bodyPr>
          <a:lstStyle/>
          <a:p>
            <a:pPr marL="342900" indent="-342900" algn="l">
              <a:buFont typeface="Wingdings" panose="05000000000000000000" pitchFamily="2" charset="2"/>
              <a:buChar char="Ø"/>
            </a:pPr>
            <a:r>
              <a:rPr lang="en-US" altLang="en-US" dirty="0" smtClean="0">
                <a:latin typeface="Andalus" pitchFamily="18" charset="-78"/>
                <a:cs typeface="Andalus" pitchFamily="18" charset="-78"/>
              </a:rPr>
              <a:t>Running out of the natural resources may not be the end of the world</a:t>
            </a:r>
          </a:p>
          <a:p>
            <a:pPr marL="342900" indent="-342900" algn="l">
              <a:buFont typeface="Wingdings" panose="05000000000000000000" pitchFamily="2" charset="2"/>
              <a:buChar char="Ø"/>
            </a:pPr>
            <a:endParaRPr lang="en-US" altLang="en-US" dirty="0">
              <a:latin typeface="Andalus" pitchFamily="18" charset="-78"/>
              <a:cs typeface="Andalus" pitchFamily="18" charset="-78"/>
            </a:endParaRPr>
          </a:p>
          <a:p>
            <a:pPr marL="342900" indent="-342900" algn="l">
              <a:buFont typeface="Wingdings" panose="05000000000000000000" pitchFamily="2" charset="2"/>
              <a:buChar char="Ø"/>
            </a:pPr>
            <a:r>
              <a:rPr lang="en-US" altLang="en-US" dirty="0" smtClean="0">
                <a:latin typeface="Andalus" pitchFamily="18" charset="-78"/>
                <a:cs typeface="Andalus" pitchFamily="18" charset="-78"/>
              </a:rPr>
              <a:t>At some point we have to switch to </a:t>
            </a:r>
            <a:r>
              <a:rPr lang="en-US" altLang="en-US" dirty="0" smtClean="0">
                <a:latin typeface="Andalus" pitchFamily="18" charset="-78"/>
                <a:cs typeface="Andalus" pitchFamily="18" charset="-78"/>
              </a:rPr>
              <a:t>renewable </a:t>
            </a:r>
            <a:r>
              <a:rPr lang="en-US" altLang="en-US" dirty="0" smtClean="0">
                <a:latin typeface="Andalus" pitchFamily="18" charset="-78"/>
                <a:cs typeface="Andalus" pitchFamily="18" charset="-78"/>
              </a:rPr>
              <a:t>energy, completely </a:t>
            </a:r>
            <a:endParaRPr lang="en-US" altLang="en-US" dirty="0">
              <a:latin typeface="Andalus" pitchFamily="18" charset="-78"/>
              <a:cs typeface="Andalus" pitchFamily="18" charset="-78"/>
            </a:endParaRPr>
          </a:p>
          <a:p>
            <a:pPr marL="342900" indent="-342900" algn="l">
              <a:buFont typeface="Wingdings" panose="05000000000000000000" pitchFamily="2" charset="2"/>
              <a:buChar char="Ø"/>
            </a:pPr>
            <a:endParaRPr lang="en-US" altLang="en-US" dirty="0" smtClean="0">
              <a:latin typeface="Andalus" pitchFamily="18" charset="-78"/>
              <a:cs typeface="Andalus" pitchFamily="18" charset="-78"/>
            </a:endParaRPr>
          </a:p>
          <a:p>
            <a:pPr marL="342900" indent="-342900" algn="l">
              <a:buFont typeface="Wingdings" panose="05000000000000000000" pitchFamily="2" charset="2"/>
              <a:buChar char="Ø"/>
            </a:pPr>
            <a:r>
              <a:rPr lang="en-US" altLang="en-US" dirty="0" smtClean="0">
                <a:latin typeface="Andalus" pitchFamily="18" charset="-78"/>
                <a:cs typeface="Andalus" pitchFamily="18" charset="-78"/>
              </a:rPr>
              <a:t>Overestimating </a:t>
            </a:r>
            <a:r>
              <a:rPr lang="en-US" altLang="en-US" dirty="0">
                <a:latin typeface="Andalus" pitchFamily="18" charset="-78"/>
                <a:cs typeface="Andalus" pitchFamily="18" charset="-78"/>
              </a:rPr>
              <a:t>the </a:t>
            </a:r>
            <a:r>
              <a:rPr lang="en-US" altLang="en-US" dirty="0" smtClean="0">
                <a:latin typeface="Andalus" pitchFamily="18" charset="-78"/>
                <a:cs typeface="Andalus" pitchFamily="18" charset="-78"/>
              </a:rPr>
              <a:t>growth by not including environmental externalities</a:t>
            </a:r>
          </a:p>
          <a:p>
            <a:pPr marL="342900" indent="-342900" algn="l">
              <a:buFont typeface="Wingdings" panose="05000000000000000000" pitchFamily="2" charset="2"/>
              <a:buChar char="Ø"/>
            </a:pPr>
            <a:endParaRPr lang="en-US" altLang="en-US" dirty="0">
              <a:latin typeface="Andalus" pitchFamily="18" charset="-78"/>
              <a:cs typeface="Andalus" pitchFamily="18" charset="-78"/>
            </a:endParaRPr>
          </a:p>
          <a:p>
            <a:pPr marL="342900" indent="-342900" algn="l">
              <a:buFont typeface="Wingdings" panose="05000000000000000000" pitchFamily="2" charset="2"/>
              <a:buChar char="Ø"/>
            </a:pPr>
            <a:r>
              <a:rPr lang="en-US" altLang="en-US" dirty="0" smtClean="0">
                <a:latin typeface="Andalus" pitchFamily="18" charset="-78"/>
                <a:cs typeface="Andalus" pitchFamily="18" charset="-78"/>
              </a:rPr>
              <a:t>Advancing recycling decreases the entropy, erode less of the environment, thus, might lead to sustainable economic growth </a:t>
            </a:r>
            <a:endParaRPr lang="en-US" altLang="en-US" dirty="0" smtClean="0">
              <a:latin typeface="Andalus" pitchFamily="18" charset="-78"/>
              <a:cs typeface="Andalus" pitchFamily="18" charset="-78"/>
            </a:endParaRPr>
          </a:p>
          <a:p>
            <a:pPr marL="342900" indent="-342900" algn="l">
              <a:buFont typeface="Wingdings" panose="05000000000000000000" pitchFamily="2" charset="2"/>
              <a:buChar char="Ø"/>
            </a:pPr>
            <a:endParaRPr lang="en-US" altLang="en-US" dirty="0">
              <a:latin typeface="Andalus" pitchFamily="18" charset="-78"/>
              <a:cs typeface="Andalus" pitchFamily="18" charset="-78"/>
            </a:endParaRPr>
          </a:p>
          <a:p>
            <a:pPr algn="l"/>
            <a:endParaRPr lang="en-US" dirty="0">
              <a:latin typeface="Andalus" pitchFamily="18" charset="-78"/>
              <a:cs typeface="Andalus" pitchFamily="18"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178372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0872" y="897795"/>
            <a:ext cx="3761117" cy="533842"/>
          </a:xfrm>
        </p:spPr>
        <p:txBody>
          <a:bodyPr anchor="t" anchorCtr="0">
            <a:normAutofit fontScale="90000"/>
          </a:bodyPr>
          <a:lstStyle/>
          <a:p>
            <a:pPr algn="l"/>
            <a:r>
              <a:rPr lang="en-US" sz="3200" b="1" dirty="0" smtClean="0"/>
              <a:t>Questions &amp; Comments</a:t>
            </a:r>
            <a:endParaRPr lang="en-US" sz="3200"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1990" y="2289170"/>
            <a:ext cx="2179412" cy="2437522"/>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415199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accent1">
                <a:lumMod val="5000"/>
                <a:lumOff val="95000"/>
              </a:schemeClr>
            </a:gs>
            <a:gs pos="9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651819"/>
            <a:ext cx="9144000" cy="5024283"/>
          </a:xfrm>
        </p:spPr>
        <p:txBody>
          <a:bodyPr>
            <a:normAutofit/>
          </a:bodyPr>
          <a:lstStyle/>
          <a:p>
            <a:pPr marL="342900" indent="-342900" algn="l">
              <a:buFont typeface="Wingdings" panose="05000000000000000000" pitchFamily="2" charset="2"/>
              <a:buChar char="Ø"/>
            </a:pPr>
            <a:endParaRPr lang="en-US" dirty="0">
              <a:latin typeface="Andalus" panose="02020603050405020304" pitchFamily="18" charset="-78"/>
              <a:cs typeface="Andalus" panose="02020603050405020304" pitchFamily="18" charset="-78"/>
            </a:endParaRPr>
          </a:p>
          <a:p>
            <a:endParaRPr lang="en-US" dirty="0" smtClean="0"/>
          </a:p>
          <a:p>
            <a:endParaRPr lang="en-US" dirty="0" smtClean="0"/>
          </a:p>
        </p:txBody>
      </p:sp>
      <p:graphicFrame>
        <p:nvGraphicFramePr>
          <p:cNvPr id="6" name="Chart 5"/>
          <p:cNvGraphicFramePr>
            <a:graphicFrameLocks/>
          </p:cNvGraphicFramePr>
          <p:nvPr>
            <p:extLst>
              <p:ext uri="{D42A27DB-BD31-4B8C-83A1-F6EECF244321}">
                <p14:modId xmlns:p14="http://schemas.microsoft.com/office/powerpoint/2010/main" val="2560114402"/>
              </p:ext>
            </p:extLst>
          </p:nvPr>
        </p:nvGraphicFramePr>
        <p:xfrm>
          <a:off x="2512291" y="177800"/>
          <a:ext cx="7167417" cy="493038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276501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69000">
              <a:schemeClr val="accent1">
                <a:lumMod val="5000"/>
                <a:lumOff val="95000"/>
              </a:schemeClr>
            </a:gs>
            <a:gs pos="84000">
              <a:schemeClr val="accent1">
                <a:lumMod val="45000"/>
                <a:lumOff val="55000"/>
              </a:schemeClr>
            </a:gs>
            <a:gs pos="8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651819"/>
            <a:ext cx="9144000" cy="5024283"/>
          </a:xfrm>
        </p:spPr>
        <p:txBody>
          <a:bodyPr>
            <a:normAutofit/>
          </a:bodyPr>
          <a:lstStyle/>
          <a:p>
            <a:pPr marL="342900" indent="-342900" algn="l">
              <a:buFont typeface="Wingdings" panose="05000000000000000000" pitchFamily="2" charset="2"/>
              <a:buChar char="Ø"/>
            </a:pPr>
            <a:endParaRPr lang="en-US" dirty="0">
              <a:latin typeface="Andalus" panose="02020603050405020304" pitchFamily="18" charset="-78"/>
              <a:cs typeface="Andalus" panose="02020603050405020304" pitchFamily="18" charset="-78"/>
            </a:endParaRPr>
          </a:p>
          <a:p>
            <a:endParaRPr lang="en-US" dirty="0" smtClean="0"/>
          </a:p>
          <a:p>
            <a:endParaRPr lang="en-US" dirty="0" smtClean="0"/>
          </a:p>
        </p:txBody>
      </p:sp>
      <p:graphicFrame>
        <p:nvGraphicFramePr>
          <p:cNvPr id="4" name="Chart 3"/>
          <p:cNvGraphicFramePr>
            <a:graphicFrameLocks/>
          </p:cNvGraphicFramePr>
          <p:nvPr>
            <p:extLst>
              <p:ext uri="{D42A27DB-BD31-4B8C-83A1-F6EECF244321}">
                <p14:modId xmlns:p14="http://schemas.microsoft.com/office/powerpoint/2010/main" val="3287052963"/>
              </p:ext>
            </p:extLst>
          </p:nvPr>
        </p:nvGraphicFramePr>
        <p:xfrm>
          <a:off x="2009238" y="292595"/>
          <a:ext cx="7869382" cy="452581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378891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23010"/>
            <a:ext cx="9144000" cy="533842"/>
          </a:xfrm>
        </p:spPr>
        <p:txBody>
          <a:bodyPr anchor="t" anchorCtr="0">
            <a:normAutofit/>
          </a:bodyPr>
          <a:lstStyle/>
          <a:p>
            <a:pPr algn="l"/>
            <a:r>
              <a:rPr lang="en-US" sz="3200" b="1" dirty="0" smtClean="0"/>
              <a:t>Questions:</a:t>
            </a:r>
            <a:endParaRPr lang="en-US" sz="3200" dirty="0"/>
          </a:p>
        </p:txBody>
      </p:sp>
      <p:sp>
        <p:nvSpPr>
          <p:cNvPr id="3" name="Subtitle 2"/>
          <p:cNvSpPr>
            <a:spLocks noGrp="1"/>
          </p:cNvSpPr>
          <p:nvPr>
            <p:ph type="subTitle" idx="1"/>
          </p:nvPr>
        </p:nvSpPr>
        <p:spPr>
          <a:xfrm>
            <a:off x="1524000" y="1809136"/>
            <a:ext cx="9144000" cy="2708156"/>
          </a:xfrm>
        </p:spPr>
        <p:txBody>
          <a:bodyPr>
            <a:normAutofit/>
          </a:bodyPr>
          <a:lstStyle/>
          <a:p>
            <a:pPr marL="342900" indent="-342900" algn="l">
              <a:buFont typeface="Wingdings" panose="05000000000000000000" pitchFamily="2" charset="2"/>
              <a:buChar char="Ø"/>
            </a:pPr>
            <a:r>
              <a:rPr lang="en-US" dirty="0">
                <a:latin typeface="Andalus" panose="02020603050405020304" pitchFamily="18" charset="-78"/>
                <a:cs typeface="Andalus" panose="02020603050405020304" pitchFamily="18" charset="-78"/>
              </a:rPr>
              <a:t>Verifying how realistic the current </a:t>
            </a:r>
            <a:r>
              <a:rPr lang="en-US" dirty="0" smtClean="0">
                <a:latin typeface="Andalus" panose="02020603050405020304" pitchFamily="18" charset="-78"/>
                <a:cs typeface="Andalus" panose="02020603050405020304" pitchFamily="18" charset="-78"/>
              </a:rPr>
              <a:t>models of </a:t>
            </a:r>
            <a:r>
              <a:rPr lang="en-US" dirty="0">
                <a:latin typeface="Andalus" panose="02020603050405020304" pitchFamily="18" charset="-78"/>
                <a:cs typeface="Andalus" panose="02020603050405020304" pitchFamily="18" charset="-78"/>
              </a:rPr>
              <a:t>economic growth </a:t>
            </a:r>
            <a:r>
              <a:rPr lang="en-US" dirty="0" smtClean="0">
                <a:latin typeface="Andalus" panose="02020603050405020304" pitchFamily="18" charset="-78"/>
                <a:cs typeface="Andalus" panose="02020603050405020304" pitchFamily="18" charset="-78"/>
              </a:rPr>
              <a:t>are, </a:t>
            </a:r>
            <a:r>
              <a:rPr lang="en-US" dirty="0">
                <a:latin typeface="Andalus" panose="02020603050405020304" pitchFamily="18" charset="-78"/>
                <a:cs typeface="Andalus" panose="02020603050405020304" pitchFamily="18" charset="-78"/>
              </a:rPr>
              <a:t>considering environmental deterioration  </a:t>
            </a:r>
          </a:p>
          <a:p>
            <a:pPr marL="342900" indent="-342900" algn="l">
              <a:buFont typeface="Wingdings" panose="05000000000000000000" pitchFamily="2" charset="2"/>
              <a:buChar char="Ø"/>
            </a:pPr>
            <a:endParaRPr lang="en-US" dirty="0">
              <a:latin typeface="Andalus" panose="02020603050405020304" pitchFamily="18" charset="-78"/>
              <a:cs typeface="Andalus" panose="02020603050405020304" pitchFamily="18" charset="-78"/>
            </a:endParaRPr>
          </a:p>
          <a:p>
            <a:pPr marL="342900" indent="-342900" algn="l">
              <a:buFont typeface="Wingdings" panose="05000000000000000000" pitchFamily="2" charset="2"/>
              <a:buChar char="Ø"/>
            </a:pPr>
            <a:r>
              <a:rPr lang="en-US" dirty="0">
                <a:latin typeface="Andalus" panose="02020603050405020304" pitchFamily="18" charset="-78"/>
                <a:cs typeface="Andalus" panose="02020603050405020304" pitchFamily="18" charset="-78"/>
              </a:rPr>
              <a:t>Sustainability-Endurance of the current capital accumulation, </a:t>
            </a:r>
            <a:r>
              <a:rPr lang="en-US" dirty="0" smtClean="0">
                <a:latin typeface="Andalus" panose="02020603050405020304" pitchFamily="18" charset="-78"/>
                <a:cs typeface="Andalus" panose="02020603050405020304" pitchFamily="18" charset="-78"/>
              </a:rPr>
              <a:t>considering the environmental concern</a:t>
            </a:r>
            <a:endParaRPr lang="en-US" dirty="0" smtClean="0"/>
          </a:p>
          <a:p>
            <a:pPr marL="342900" indent="-342900" algn="l">
              <a:buFont typeface="Wingdings" panose="05000000000000000000" pitchFamily="2" charset="2"/>
              <a:buChar char="v"/>
            </a:pPr>
            <a:endParaRPr lang="en-US" dirty="0" smtClean="0"/>
          </a:p>
          <a:p>
            <a:pPr marL="342900" indent="-342900">
              <a:buFont typeface="Wingdings" panose="05000000000000000000" pitchFamily="2" charset="2"/>
              <a:buChar char="v"/>
            </a:pPr>
            <a:endParaRPr lang="en-US" dirty="0">
              <a:latin typeface="Andalus" pitchFamily="18" charset="-78"/>
              <a:cs typeface="Andalus"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336898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5924" y="634938"/>
            <a:ext cx="9144000" cy="533842"/>
          </a:xfrm>
        </p:spPr>
        <p:txBody>
          <a:bodyPr anchor="t" anchorCtr="0">
            <a:normAutofit/>
          </a:bodyPr>
          <a:lstStyle/>
          <a:p>
            <a:pPr algn="l"/>
            <a:r>
              <a:rPr lang="en-US" sz="3200" b="1" dirty="0"/>
              <a:t>What </a:t>
            </a:r>
            <a:r>
              <a:rPr lang="en-US" sz="3200" b="1" dirty="0" smtClean="0"/>
              <a:t>is the plan?</a:t>
            </a:r>
            <a:endParaRPr lang="en-US" sz="3200" b="1" dirty="0"/>
          </a:p>
        </p:txBody>
      </p:sp>
      <p:sp>
        <p:nvSpPr>
          <p:cNvPr id="3" name="Subtitle 2"/>
          <p:cNvSpPr>
            <a:spLocks noGrp="1"/>
          </p:cNvSpPr>
          <p:nvPr>
            <p:ph type="subTitle" idx="1"/>
          </p:nvPr>
        </p:nvSpPr>
        <p:spPr>
          <a:xfrm>
            <a:off x="1083196" y="1536598"/>
            <a:ext cx="9910917" cy="3655330"/>
          </a:xfrm>
        </p:spPr>
        <p:txBody>
          <a:bodyPr>
            <a:normAutofit fontScale="92500" lnSpcReduction="10000"/>
          </a:bodyPr>
          <a:lstStyle/>
          <a:p>
            <a:pPr marL="342900" indent="-342900" algn="l">
              <a:buFont typeface="Wingdings" panose="05000000000000000000" pitchFamily="2" charset="2"/>
              <a:buChar char="Ø"/>
            </a:pPr>
            <a:r>
              <a:rPr lang="en-US" dirty="0">
                <a:latin typeface="Andalus" panose="02020603050405020304" pitchFamily="18" charset="-78"/>
                <a:cs typeface="Andalus" panose="02020603050405020304" pitchFamily="18" charset="-78"/>
              </a:rPr>
              <a:t>I plan to develop a generalized </a:t>
            </a:r>
            <a:r>
              <a:rPr lang="en-US" dirty="0" smtClean="0">
                <a:latin typeface="Andalus" panose="02020603050405020304" pitchFamily="18" charset="-78"/>
                <a:cs typeface="Andalus" panose="02020603050405020304" pitchFamily="18" charset="-78"/>
              </a:rPr>
              <a:t>structural </a:t>
            </a:r>
            <a:r>
              <a:rPr lang="en-US" dirty="0">
                <a:latin typeface="Andalus" panose="02020603050405020304" pitchFamily="18" charset="-78"/>
                <a:cs typeface="Andalus" panose="02020603050405020304" pitchFamily="18" charset="-78"/>
              </a:rPr>
              <a:t>economic model that explicitly allows for the interaction between an economy and an </a:t>
            </a:r>
            <a:r>
              <a:rPr lang="en-US" dirty="0" smtClean="0">
                <a:latin typeface="Andalus" panose="02020603050405020304" pitchFamily="18" charset="-78"/>
                <a:cs typeface="Andalus" panose="02020603050405020304" pitchFamily="18" charset="-78"/>
              </a:rPr>
              <a:t>ecosystem, based on existing literature, in a separate phases </a:t>
            </a:r>
            <a:endParaRPr lang="en-US" dirty="0">
              <a:latin typeface="Andalus" panose="02020603050405020304" pitchFamily="18" charset="-78"/>
              <a:cs typeface="Andalus" panose="02020603050405020304" pitchFamily="18" charset="-78"/>
            </a:endParaRPr>
          </a:p>
          <a:p>
            <a:pPr marL="342900" indent="-342900" algn="l">
              <a:buFont typeface="Wingdings" panose="05000000000000000000" pitchFamily="2" charset="2"/>
              <a:buChar char="Ø"/>
            </a:pPr>
            <a:endParaRPr lang="en-US" dirty="0" smtClean="0">
              <a:latin typeface="Andalus" panose="02020603050405020304" pitchFamily="18" charset="-78"/>
              <a:cs typeface="Andalus" panose="02020603050405020304" pitchFamily="18" charset="-78"/>
            </a:endParaRPr>
          </a:p>
          <a:p>
            <a:pPr marL="342900" indent="-342900" algn="l">
              <a:buFont typeface="Wingdings" panose="05000000000000000000" pitchFamily="2" charset="2"/>
              <a:buChar char="Ø"/>
            </a:pPr>
            <a:r>
              <a:rPr lang="en-US" dirty="0" smtClean="0">
                <a:latin typeface="Andalus" panose="02020603050405020304" pitchFamily="18" charset="-78"/>
                <a:cs typeface="Andalus" panose="02020603050405020304" pitchFamily="18" charset="-78"/>
              </a:rPr>
              <a:t>Endogenizing the technological progress and population growth, while including the environmental erosion get the more plausible prediction of the economic growth</a:t>
            </a:r>
            <a:endParaRPr lang="en-US" dirty="0">
              <a:latin typeface="Andalus" panose="02020603050405020304" pitchFamily="18" charset="-78"/>
              <a:cs typeface="Andalus" panose="02020603050405020304" pitchFamily="18" charset="-78"/>
            </a:endParaRPr>
          </a:p>
          <a:p>
            <a:pPr marL="342900" indent="-342900" algn="l">
              <a:buFont typeface="Wingdings" panose="05000000000000000000" pitchFamily="2" charset="2"/>
              <a:buChar char="Ø"/>
            </a:pPr>
            <a:endParaRPr lang="en-US" dirty="0" smtClean="0">
              <a:latin typeface="Andalus" panose="02020603050405020304" pitchFamily="18" charset="-78"/>
              <a:cs typeface="Andalus" panose="02020603050405020304" pitchFamily="18" charset="-78"/>
            </a:endParaRPr>
          </a:p>
          <a:p>
            <a:pPr marL="342900" indent="-342900" algn="l">
              <a:buFont typeface="Wingdings" panose="05000000000000000000" pitchFamily="2" charset="2"/>
              <a:buChar char="Ø"/>
            </a:pPr>
            <a:r>
              <a:rPr lang="en-US" dirty="0" smtClean="0">
                <a:latin typeface="Andalus" panose="02020603050405020304" pitchFamily="18" charset="-78"/>
                <a:cs typeface="Andalus" panose="02020603050405020304" pitchFamily="18" charset="-78"/>
              </a:rPr>
              <a:t>Renewable </a:t>
            </a:r>
            <a:r>
              <a:rPr lang="en-US" dirty="0" smtClean="0">
                <a:latin typeface="Andalus" panose="02020603050405020304" pitchFamily="18" charset="-78"/>
                <a:cs typeface="Andalus" panose="02020603050405020304" pitchFamily="18" charset="-78"/>
              </a:rPr>
              <a:t>energies </a:t>
            </a:r>
            <a:r>
              <a:rPr lang="en-US" dirty="0">
                <a:latin typeface="Andalus" panose="02020603050405020304" pitchFamily="18" charset="-78"/>
                <a:cs typeface="Andalus" panose="02020603050405020304" pitchFamily="18" charset="-78"/>
              </a:rPr>
              <a:t>and non-renewable natural resources are the exogenous factors to this </a:t>
            </a:r>
            <a:r>
              <a:rPr lang="en-US" dirty="0" smtClean="0">
                <a:latin typeface="Andalus" panose="02020603050405020304" pitchFamily="18" charset="-78"/>
                <a:cs typeface="Andalus" panose="02020603050405020304" pitchFamily="18" charset="-78"/>
              </a:rPr>
              <a:t>model, utilizing those are control variables;  while the latter factor is limited but not the prior </a:t>
            </a:r>
            <a:endParaRPr lang="en-US" dirty="0">
              <a:latin typeface="Andalus" panose="02020603050405020304" pitchFamily="18" charset="-78"/>
              <a:cs typeface="Andalus" panose="02020603050405020304"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88270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6339" y="675779"/>
            <a:ext cx="9144000" cy="533842"/>
          </a:xfrm>
        </p:spPr>
        <p:txBody>
          <a:bodyPr anchor="t" anchorCtr="0">
            <a:normAutofit/>
          </a:bodyPr>
          <a:lstStyle/>
          <a:p>
            <a:pPr algn="l"/>
            <a:r>
              <a:rPr lang="en-US" sz="3200" b="1" dirty="0" smtClean="0"/>
              <a:t>What </a:t>
            </a:r>
            <a:r>
              <a:rPr lang="en-US" sz="3200" b="1" dirty="0" smtClean="0"/>
              <a:t>I find </a:t>
            </a:r>
            <a:r>
              <a:rPr lang="en-US" sz="3200" b="1" dirty="0" smtClean="0"/>
              <a:t>so far?</a:t>
            </a:r>
            <a:endParaRPr lang="en-US" sz="3200" dirty="0"/>
          </a:p>
        </p:txBody>
      </p:sp>
      <p:sp>
        <p:nvSpPr>
          <p:cNvPr id="3" name="Subtitle 2"/>
          <p:cNvSpPr>
            <a:spLocks noGrp="1"/>
          </p:cNvSpPr>
          <p:nvPr>
            <p:ph type="subTitle" idx="1"/>
          </p:nvPr>
        </p:nvSpPr>
        <p:spPr>
          <a:xfrm>
            <a:off x="1162539" y="1535769"/>
            <a:ext cx="9144000" cy="4442163"/>
          </a:xfrm>
        </p:spPr>
        <p:txBody>
          <a:bodyPr>
            <a:normAutofit/>
          </a:bodyPr>
          <a:lstStyle/>
          <a:p>
            <a:pPr marL="342900" indent="-342900" algn="l">
              <a:buFont typeface="Wingdings" panose="05000000000000000000" pitchFamily="2" charset="2"/>
              <a:buChar char="Ø"/>
            </a:pPr>
            <a:r>
              <a:rPr lang="en-US" dirty="0">
                <a:latin typeface="Andalus" panose="02020603050405020304" pitchFamily="18" charset="-78"/>
                <a:cs typeface="Andalus" panose="02020603050405020304" pitchFamily="18" charset="-78"/>
              </a:rPr>
              <a:t>The growth rate of </a:t>
            </a:r>
            <a:r>
              <a:rPr lang="en-US" dirty="0" smtClean="0">
                <a:latin typeface="Andalus" panose="02020603050405020304" pitchFamily="18" charset="-78"/>
                <a:cs typeface="Andalus" panose="02020603050405020304" pitchFamily="18" charset="-78"/>
              </a:rPr>
              <a:t>Green GDP </a:t>
            </a:r>
            <a:r>
              <a:rPr lang="en-US" dirty="0">
                <a:latin typeface="Andalus" panose="02020603050405020304" pitchFamily="18" charset="-78"/>
                <a:cs typeface="Andalus" panose="02020603050405020304" pitchFamily="18" charset="-78"/>
              </a:rPr>
              <a:t>per capita </a:t>
            </a:r>
            <a:r>
              <a:rPr lang="en-US" dirty="0" smtClean="0">
                <a:latin typeface="Andalus" panose="02020603050405020304" pitchFamily="18" charset="-78"/>
                <a:cs typeface="Andalus" panose="02020603050405020304" pitchFamily="18" charset="-78"/>
              </a:rPr>
              <a:t>falls </a:t>
            </a:r>
            <a:r>
              <a:rPr lang="en-US" dirty="0">
                <a:latin typeface="Andalus" panose="02020603050405020304" pitchFamily="18" charset="-78"/>
                <a:cs typeface="Andalus" panose="02020603050405020304" pitchFamily="18" charset="-78"/>
              </a:rPr>
              <a:t>below zero with the current rate of capital accumulation and existing production technologies </a:t>
            </a:r>
            <a:r>
              <a:rPr lang="en-US" dirty="0" smtClean="0">
                <a:latin typeface="Andalus" panose="02020603050405020304" pitchFamily="18" charset="-78"/>
                <a:cs typeface="Andalus" panose="02020603050405020304" pitchFamily="18" charset="-78"/>
              </a:rPr>
              <a:t>in the steady state</a:t>
            </a:r>
            <a:endParaRPr lang="en-US" dirty="0">
              <a:latin typeface="Andalus" panose="02020603050405020304" pitchFamily="18" charset="-78"/>
              <a:cs typeface="Andalus" panose="02020603050405020304" pitchFamily="18" charset="-78"/>
            </a:endParaRPr>
          </a:p>
          <a:p>
            <a:pPr marL="342900" indent="-342900" algn="l">
              <a:buFont typeface="Wingdings" panose="05000000000000000000" pitchFamily="2" charset="2"/>
              <a:buChar char="Ø"/>
            </a:pPr>
            <a:endParaRPr lang="en-US" dirty="0" smtClean="0">
              <a:latin typeface="Andalus" panose="02020603050405020304" pitchFamily="18" charset="-78"/>
              <a:cs typeface="Andalus" panose="02020603050405020304" pitchFamily="18" charset="-78"/>
            </a:endParaRPr>
          </a:p>
          <a:p>
            <a:pPr marL="342900" indent="-342900" algn="l">
              <a:buFont typeface="Wingdings" panose="05000000000000000000" pitchFamily="2" charset="2"/>
              <a:buChar char="Ø"/>
            </a:pPr>
            <a:r>
              <a:rPr lang="en-US" dirty="0" smtClean="0">
                <a:latin typeface="Andalus" panose="02020603050405020304" pitchFamily="18" charset="-78"/>
                <a:cs typeface="Andalus" panose="02020603050405020304" pitchFamily="18" charset="-78"/>
              </a:rPr>
              <a:t>Population </a:t>
            </a:r>
            <a:r>
              <a:rPr lang="en-US" dirty="0">
                <a:latin typeface="Andalus" panose="02020603050405020304" pitchFamily="18" charset="-78"/>
                <a:cs typeface="Andalus" panose="02020603050405020304" pitchFamily="18" charset="-78"/>
              </a:rPr>
              <a:t>growth leads to the economic growth through knowledge accumulation, while at the same time it adjusts itself by diminishing the resources through living standards </a:t>
            </a:r>
            <a:r>
              <a:rPr lang="en-US" dirty="0" smtClean="0">
                <a:latin typeface="Andalus" panose="02020603050405020304" pitchFamily="18" charset="-78"/>
                <a:cs typeface="Andalus" panose="02020603050405020304" pitchFamily="18" charset="-78"/>
              </a:rPr>
              <a:t> </a:t>
            </a:r>
            <a:endParaRPr lang="en-US" dirty="0">
              <a:latin typeface="Andalus" panose="02020603050405020304" pitchFamily="18" charset="-78"/>
              <a:cs typeface="Andalus" panose="02020603050405020304" pitchFamily="18" charset="-78"/>
            </a:endParaRPr>
          </a:p>
          <a:p>
            <a:pPr marL="342900" indent="-342900" algn="l">
              <a:buFont typeface="Wingdings" panose="05000000000000000000" pitchFamily="2" charset="2"/>
              <a:buChar char="Ø"/>
            </a:pPr>
            <a:endParaRPr lang="en-US" dirty="0" smtClean="0">
              <a:latin typeface="Andalus" panose="02020603050405020304" pitchFamily="18" charset="-78"/>
              <a:cs typeface="Andalus" panose="02020603050405020304" pitchFamily="18" charset="-78"/>
            </a:endParaRPr>
          </a:p>
          <a:p>
            <a:pPr marL="342900" indent="-342900" algn="l">
              <a:buFont typeface="Wingdings" panose="05000000000000000000" pitchFamily="2" charset="2"/>
              <a:buChar char="Ø"/>
            </a:pPr>
            <a:r>
              <a:rPr lang="en-US" dirty="0" smtClean="0">
                <a:latin typeface="Andalus" panose="02020603050405020304" pitchFamily="18" charset="-78"/>
                <a:cs typeface="Andalus" panose="02020603050405020304" pitchFamily="18" charset="-78"/>
              </a:rPr>
              <a:t>Switching to the clean energy-based resources, might have positive impact on both short-run and long-run growth</a:t>
            </a:r>
            <a:endParaRPr lang="en-US" dirty="0">
              <a:latin typeface="Andalus" panose="02020603050405020304" pitchFamily="18" charset="-78"/>
              <a:cs typeface="Andalus" panose="02020603050405020304" pitchFamily="18" charset="-78"/>
            </a:endParaRPr>
          </a:p>
          <a:p>
            <a:endParaRPr lang="en-US" dirty="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88386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23010"/>
            <a:ext cx="9144000" cy="533842"/>
          </a:xfrm>
        </p:spPr>
        <p:txBody>
          <a:bodyPr anchor="t" anchorCtr="0">
            <a:normAutofit/>
          </a:bodyPr>
          <a:lstStyle/>
          <a:p>
            <a:pPr algn="l"/>
            <a:r>
              <a:rPr lang="en-US" sz="3200" b="1" dirty="0" smtClean="0"/>
              <a:t>Outline</a:t>
            </a:r>
            <a:endParaRPr lang="en-US" sz="3200" dirty="0"/>
          </a:p>
        </p:txBody>
      </p:sp>
      <p:sp>
        <p:nvSpPr>
          <p:cNvPr id="3" name="Subtitle 2"/>
          <p:cNvSpPr>
            <a:spLocks noGrp="1"/>
          </p:cNvSpPr>
          <p:nvPr>
            <p:ph type="subTitle" idx="1"/>
          </p:nvPr>
        </p:nvSpPr>
        <p:spPr>
          <a:xfrm>
            <a:off x="1524000" y="1887794"/>
            <a:ext cx="9144000" cy="4680154"/>
          </a:xfrm>
        </p:spPr>
        <p:txBody>
          <a:bodyPr>
            <a:normAutofit/>
          </a:bodyPr>
          <a:lstStyle/>
          <a:p>
            <a:pPr marL="342900" indent="-342900" algn="l">
              <a:buFont typeface="Wingdings" panose="05000000000000000000" pitchFamily="2" charset="2"/>
              <a:buChar char="Ø"/>
            </a:pPr>
            <a:r>
              <a:rPr lang="en-US" dirty="0" smtClean="0">
                <a:latin typeface="Andalus" pitchFamily="18" charset="-78"/>
                <a:cs typeface="Andalus" pitchFamily="18" charset="-78"/>
              </a:rPr>
              <a:t>Background</a:t>
            </a:r>
          </a:p>
          <a:p>
            <a:pPr marL="342900" indent="-342900" algn="l">
              <a:buFont typeface="Wingdings" panose="05000000000000000000" pitchFamily="2" charset="2"/>
              <a:buChar char="Ø"/>
            </a:pPr>
            <a:r>
              <a:rPr lang="en-US" dirty="0" smtClean="0">
                <a:latin typeface="Andalus" pitchFamily="18" charset="-78"/>
                <a:cs typeface="Andalus" pitchFamily="18" charset="-78"/>
              </a:rPr>
              <a:t>Base Idea</a:t>
            </a:r>
          </a:p>
          <a:p>
            <a:pPr marL="342900" indent="-342900" algn="l">
              <a:buFont typeface="Wingdings" panose="05000000000000000000" pitchFamily="2" charset="2"/>
              <a:buChar char="Ø"/>
            </a:pPr>
            <a:r>
              <a:rPr lang="en-US" dirty="0" smtClean="0">
                <a:latin typeface="Andalus" pitchFamily="18" charset="-78"/>
                <a:cs typeface="Andalus" pitchFamily="18" charset="-78"/>
              </a:rPr>
              <a:t>Basic Model</a:t>
            </a:r>
          </a:p>
          <a:p>
            <a:pPr marL="342900" indent="-342900" algn="l">
              <a:buFont typeface="Wingdings" panose="05000000000000000000" pitchFamily="2" charset="2"/>
              <a:buChar char="Ø"/>
            </a:pPr>
            <a:r>
              <a:rPr lang="en-US" dirty="0" smtClean="0">
                <a:latin typeface="Andalus" pitchFamily="18" charset="-78"/>
                <a:cs typeface="Andalus" pitchFamily="18" charset="-78"/>
              </a:rPr>
              <a:t>Results </a:t>
            </a:r>
          </a:p>
          <a:p>
            <a:pPr marL="342900" indent="-342900" algn="l">
              <a:buFont typeface="Wingdings" panose="05000000000000000000" pitchFamily="2" charset="2"/>
              <a:buChar char="Ø"/>
            </a:pPr>
            <a:r>
              <a:rPr lang="en-US" dirty="0" smtClean="0">
                <a:latin typeface="Andalus" pitchFamily="18" charset="-78"/>
                <a:cs typeface="Andalus" pitchFamily="18" charset="-78"/>
              </a:rPr>
              <a:t>Take-away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178266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additive="base">
                                        <p:cTn id="41" dur="500" fill="hold"/>
                                        <p:tgtEl>
                                          <p:spTgt spid="4"/>
                                        </p:tgtEl>
                                        <p:attrNameLst>
                                          <p:attrName>ppt_x</p:attrName>
                                        </p:attrNameLst>
                                      </p:cBhvr>
                                      <p:tavLst>
                                        <p:tav tm="0">
                                          <p:val>
                                            <p:strVal val="#ppt_x"/>
                                          </p:val>
                                        </p:tav>
                                        <p:tav tm="100000">
                                          <p:val>
                                            <p:strVal val="#ppt_x"/>
                                          </p:val>
                                        </p:tav>
                                      </p:tavLst>
                                    </p:anim>
                                    <p:anim calcmode="lin" valueType="num">
                                      <p:cBhvr additive="base">
                                        <p:cTn id="42" dur="500" fill="hold"/>
                                        <p:tgtEl>
                                          <p:spTgt spid="4"/>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01900"/>
            <a:ext cx="9144000" cy="533842"/>
          </a:xfrm>
        </p:spPr>
        <p:txBody>
          <a:bodyPr anchor="t" anchorCtr="0">
            <a:normAutofit/>
          </a:bodyPr>
          <a:lstStyle/>
          <a:p>
            <a:pPr algn="l"/>
            <a:r>
              <a:rPr lang="en-US" sz="3200" b="1" dirty="0" smtClean="0"/>
              <a:t>Background:</a:t>
            </a:r>
            <a:endParaRPr lang="en-US" sz="3200" dirty="0"/>
          </a:p>
        </p:txBody>
      </p:sp>
      <p:sp>
        <p:nvSpPr>
          <p:cNvPr id="3" name="Subtitle 2"/>
          <p:cNvSpPr>
            <a:spLocks noGrp="1"/>
          </p:cNvSpPr>
          <p:nvPr>
            <p:ph type="subTitle" idx="1"/>
          </p:nvPr>
        </p:nvSpPr>
        <p:spPr>
          <a:xfrm>
            <a:off x="1524000" y="1091382"/>
            <a:ext cx="9144000" cy="5624050"/>
          </a:xfrm>
        </p:spPr>
        <p:txBody>
          <a:bodyPr>
            <a:normAutofit/>
          </a:bodyPr>
          <a:lstStyle/>
          <a:p>
            <a:pPr marL="742950" lvl="1" indent="-285750" algn="l">
              <a:buFont typeface="Wingdings" panose="05000000000000000000" pitchFamily="2" charset="2"/>
              <a:buChar char="Ø"/>
              <a:defRPr/>
            </a:pPr>
            <a:endParaRPr lang="en-US" sz="2400" dirty="0" smtClean="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r>
              <a:rPr lang="en-US" sz="2400" dirty="0" smtClean="0">
                <a:latin typeface="Andalus" panose="02020603050405020304" pitchFamily="18" charset="-78"/>
                <a:cs typeface="Andalus" panose="02020603050405020304" pitchFamily="18" charset="-78"/>
              </a:rPr>
              <a:t>Daly (1991): </a:t>
            </a:r>
            <a:r>
              <a:rPr lang="en-US" sz="2400" dirty="0">
                <a:latin typeface="Andalus" panose="02020603050405020304" pitchFamily="18" charset="-78"/>
                <a:cs typeface="Andalus" panose="02020603050405020304" pitchFamily="18" charset="-78"/>
              </a:rPr>
              <a:t>C</a:t>
            </a:r>
            <a:r>
              <a:rPr lang="en-US" sz="2400" dirty="0" smtClean="0">
                <a:latin typeface="Andalus" panose="02020603050405020304" pitchFamily="18" charset="-78"/>
                <a:cs typeface="Andalus" panose="02020603050405020304" pitchFamily="18" charset="-78"/>
              </a:rPr>
              <a:t>laims </a:t>
            </a:r>
            <a:r>
              <a:rPr lang="en-US" sz="2400" dirty="0">
                <a:latin typeface="Andalus" panose="02020603050405020304" pitchFamily="18" charset="-78"/>
                <a:cs typeface="Andalus" panose="02020603050405020304" pitchFamily="18" charset="-78"/>
              </a:rPr>
              <a:t>environment, natural resources, and pollution, are not noteworthy in the leading textbooks in macroeconomics</a:t>
            </a:r>
          </a:p>
          <a:p>
            <a:pPr marL="742950" lvl="1" indent="-285750" algn="l">
              <a:buFont typeface="Wingdings" panose="05000000000000000000" pitchFamily="2" charset="2"/>
              <a:buChar char="Ø"/>
              <a:defRPr/>
            </a:pPr>
            <a:endParaRPr lang="en-US" sz="2400" dirty="0" smtClean="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r>
              <a:rPr lang="en-US" sz="2400" dirty="0">
                <a:latin typeface="Andalus" panose="02020603050405020304" pitchFamily="18" charset="-78"/>
                <a:cs typeface="Andalus" panose="02020603050405020304" pitchFamily="18" charset="-78"/>
              </a:rPr>
              <a:t>Stern (2011): </a:t>
            </a:r>
            <a:r>
              <a:rPr lang="en-US" sz="2400" dirty="0" smtClean="0">
                <a:latin typeface="Andalus" panose="02020603050405020304" pitchFamily="18" charset="-78"/>
                <a:cs typeface="Andalus" panose="02020603050405020304" pitchFamily="18" charset="-78"/>
              </a:rPr>
              <a:t>Economic </a:t>
            </a:r>
            <a:r>
              <a:rPr lang="en-US" sz="2400" dirty="0">
                <a:latin typeface="Andalus" panose="02020603050405020304" pitchFamily="18" charset="-78"/>
                <a:cs typeface="Andalus" panose="02020603050405020304" pitchFamily="18" charset="-78"/>
              </a:rPr>
              <a:t>sustainability and global environmental changes is represented by the models that consider energy to be a primary factor of production</a:t>
            </a:r>
          </a:p>
          <a:p>
            <a:pPr marL="742950" lvl="1" indent="-285750" algn="l">
              <a:buFont typeface="Wingdings" panose="05000000000000000000" pitchFamily="2" charset="2"/>
              <a:buChar char="Ø"/>
              <a:defRPr/>
            </a:pPr>
            <a:endParaRPr lang="en-US" sz="2400" dirty="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r>
              <a:rPr lang="en-US" sz="2400" dirty="0" smtClean="0">
                <a:latin typeface="Andalus" panose="02020603050405020304" pitchFamily="18" charset="-78"/>
                <a:cs typeface="Andalus" panose="02020603050405020304" pitchFamily="18" charset="-78"/>
              </a:rPr>
              <a:t>Nordhaus (2008): </a:t>
            </a:r>
            <a:r>
              <a:rPr lang="en-US" sz="2400" dirty="0" smtClean="0">
                <a:latin typeface="Andalus" panose="02020603050405020304" pitchFamily="18" charset="-78"/>
                <a:cs typeface="Andalus" panose="02020603050405020304" pitchFamily="18" charset="-78"/>
              </a:rPr>
              <a:t>Increasing </a:t>
            </a:r>
            <a:r>
              <a:rPr lang="en-US" sz="2400" dirty="0" smtClean="0">
                <a:latin typeface="Andalus" panose="02020603050405020304" pitchFamily="18" charset="-78"/>
                <a:cs typeface="Andalus" panose="02020603050405020304" pitchFamily="18" charset="-78"/>
              </a:rPr>
              <a:t>the amount of carbon dioxide leads to global surface temperature, sea level rise, and hurricanes</a:t>
            </a:r>
          </a:p>
          <a:p>
            <a:pPr marL="742950" lvl="1" indent="-285750" algn="l">
              <a:buFont typeface="Wingdings" panose="05000000000000000000" pitchFamily="2" charset="2"/>
              <a:buChar char="Ø"/>
              <a:defRPr/>
            </a:pPr>
            <a:endParaRPr lang="en-US" sz="2400" dirty="0" smtClean="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endParaRPr lang="en-US" sz="2400" dirty="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endParaRPr lang="en-US" sz="2400" dirty="0" smtClean="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endParaRPr lang="en-US" sz="2400" dirty="0" smtClean="0">
              <a:latin typeface="Andalus" panose="02020603050405020304" pitchFamily="18" charset="-78"/>
              <a:cs typeface="Andalus" panose="02020603050405020304" pitchFamily="18" charset="-78"/>
            </a:endParaRPr>
          </a:p>
          <a:p>
            <a:pPr marL="742950" lvl="1" indent="-285750" algn="l">
              <a:buFont typeface="Wingdings" panose="05000000000000000000" pitchFamily="2" charset="2"/>
              <a:buChar char="Ø"/>
              <a:defRPr/>
            </a:pPr>
            <a:endParaRPr lang="en-US" sz="1800" dirty="0">
              <a:latin typeface="Andalus" panose="02020603050405020304" pitchFamily="18" charset="-78"/>
              <a:cs typeface="Andalus" panose="02020603050405020304" pitchFamily="18" charset="-78"/>
            </a:endParaRPr>
          </a:p>
          <a:p>
            <a:pPr marL="742950" lvl="1" indent="-285750" algn="l">
              <a:defRPr/>
            </a:pPr>
            <a:endParaRPr lang="en-US" sz="1800" dirty="0">
              <a:latin typeface="Andalus" panose="02020603050405020304" pitchFamily="18" charset="-78"/>
              <a:cs typeface="Andalus" panose="02020603050405020304" pitchFamily="18" charset="-78"/>
            </a:endParaRPr>
          </a:p>
          <a:p>
            <a:pPr algn="l"/>
            <a:endParaRPr lang="en-US" dirty="0">
              <a:latin typeface="Andalus" pitchFamily="18" charset="-78"/>
              <a:cs typeface="Andalus" pitchFamily="18" charset="-7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973" y="5651336"/>
            <a:ext cx="1524000" cy="1208313"/>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9973" y="5651336"/>
            <a:ext cx="4223657" cy="1206664"/>
          </a:xfrm>
          <a:prstGeom prst="rect">
            <a:avLst/>
          </a:prstGeom>
        </p:spPr>
      </p:pic>
    </p:spTree>
    <p:extLst>
      <p:ext uri="{BB962C8B-B14F-4D97-AF65-F5344CB8AC3E}">
        <p14:creationId xmlns:p14="http://schemas.microsoft.com/office/powerpoint/2010/main" val="759064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1000"/>
                                        <p:tgtEl>
                                          <p:spTgt spid="5"/>
                                        </p:tgtEl>
                                      </p:cBhvr>
                                    </p:animEffect>
                                    <p:anim calcmode="lin" valueType="num">
                                      <p:cBhvr>
                                        <p:cTn id="39" dur="1000" fill="hold"/>
                                        <p:tgtEl>
                                          <p:spTgt spid="5"/>
                                        </p:tgtEl>
                                        <p:attrNameLst>
                                          <p:attrName>ppt_x</p:attrName>
                                        </p:attrNameLst>
                                      </p:cBhvr>
                                      <p:tavLst>
                                        <p:tav tm="0">
                                          <p:val>
                                            <p:strVal val="#ppt_x"/>
                                          </p:val>
                                        </p:tav>
                                        <p:tav tm="100000">
                                          <p:val>
                                            <p:strVal val="#ppt_x"/>
                                          </p:val>
                                        </p:tav>
                                      </p:tavLst>
                                    </p:anim>
                                    <p:anim calcmode="lin" valueType="num">
                                      <p:cBhvr>
                                        <p:cTn id="4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2906</TotalTime>
  <Words>979</Words>
  <Application>Microsoft Office PowerPoint</Application>
  <PresentationFormat>Widescreen</PresentationFormat>
  <Paragraphs>212</Paragraphs>
  <Slides>21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Andalus</vt:lpstr>
      <vt:lpstr>Arial</vt:lpstr>
      <vt:lpstr>Calibri</vt:lpstr>
      <vt:lpstr>Calibri Light</vt:lpstr>
      <vt:lpstr>Cambria Math</vt:lpstr>
      <vt:lpstr>Wingdings</vt:lpstr>
      <vt:lpstr>Office Theme</vt:lpstr>
      <vt:lpstr>Impacts of the Renewable Energy and Recycling on the Sustainability of Economic Growth</vt:lpstr>
      <vt:lpstr>Motivation:</vt:lpstr>
      <vt:lpstr>PowerPoint Presentation</vt:lpstr>
      <vt:lpstr>PowerPoint Presentation</vt:lpstr>
      <vt:lpstr>Questions:</vt:lpstr>
      <vt:lpstr>What is the plan?</vt:lpstr>
      <vt:lpstr>What I find so far?</vt:lpstr>
      <vt:lpstr>Outline</vt:lpstr>
      <vt:lpstr>Background:</vt:lpstr>
      <vt:lpstr>Background:</vt:lpstr>
      <vt:lpstr>PowerPoint Presentation</vt:lpstr>
      <vt:lpstr>Base Idea (major drivers):</vt:lpstr>
      <vt:lpstr>Data (1990-2012):</vt:lpstr>
      <vt:lpstr>Base Idea (First Step): </vt:lpstr>
      <vt:lpstr>Base Idea (Second Step): </vt:lpstr>
      <vt:lpstr>Base Idea (Last Step): </vt:lpstr>
      <vt:lpstr>PowerPoint Presentation</vt:lpstr>
      <vt:lpstr>PowerPoint Presentation</vt:lpstr>
      <vt:lpstr>Capital accumulation under three different scenarios for solar energy utilization</vt:lpstr>
      <vt:lpstr>Take-away:</vt:lpstr>
      <vt:lpstr>Questions &amp; Comments</vt:lpstr>
    </vt:vector>
  </TitlesOfParts>
  <Company>gsu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Revisiting Economic Growth, and  Socio-Ecological Concerns</dc:title>
  <dc:creator>AYSPS</dc:creator>
  <cp:lastModifiedBy>Faraz</cp:lastModifiedBy>
  <cp:revision>182</cp:revision>
  <dcterms:created xsi:type="dcterms:W3CDTF">2016-05-06T14:51:45Z</dcterms:created>
  <dcterms:modified xsi:type="dcterms:W3CDTF">2017-08-03T20:37:29Z</dcterms:modified>
</cp:coreProperties>
</file>