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9" r:id="rId2"/>
    <p:sldId id="300" r:id="rId3"/>
    <p:sldId id="296" r:id="rId4"/>
    <p:sldId id="293" r:id="rId5"/>
    <p:sldId id="273" r:id="rId6"/>
    <p:sldId id="294" r:id="rId7"/>
    <p:sldId id="292" r:id="rId8"/>
    <p:sldId id="261" r:id="rId9"/>
    <p:sldId id="262" r:id="rId10"/>
    <p:sldId id="263" r:id="rId11"/>
    <p:sldId id="264" r:id="rId12"/>
    <p:sldId id="265" r:id="rId13"/>
    <p:sldId id="288" r:id="rId14"/>
    <p:sldId id="266" r:id="rId15"/>
    <p:sldId id="289" r:id="rId16"/>
    <p:sldId id="267" r:id="rId17"/>
    <p:sldId id="270" r:id="rId18"/>
    <p:sldId id="269" r:id="rId19"/>
    <p:sldId id="271" r:id="rId20"/>
    <p:sldId id="272" r:id="rId21"/>
    <p:sldId id="274" r:id="rId22"/>
    <p:sldId id="275" r:id="rId23"/>
    <p:sldId id="290" r:id="rId24"/>
    <p:sldId id="291" r:id="rId25"/>
    <p:sldId id="276" r:id="rId26"/>
    <p:sldId id="277" r:id="rId27"/>
    <p:sldId id="281" r:id="rId28"/>
    <p:sldId id="278" r:id="rId29"/>
    <p:sldId id="279" r:id="rId30"/>
    <p:sldId id="284" r:id="rId31"/>
    <p:sldId id="285"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1A00"/>
    <a:srgbClr val="4B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8172" autoAdjust="0"/>
  </p:normalViewPr>
  <p:slideViewPr>
    <p:cSldViewPr>
      <p:cViewPr varScale="1">
        <p:scale>
          <a:sx n="62" d="100"/>
          <a:sy n="62" d="100"/>
        </p:scale>
        <p:origin x="-12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49.jpeg"/><Relationship Id="rId1" Type="http://schemas.openxmlformats.org/officeDocument/2006/relationships/image" Target="../media/image48.jpeg"/><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155293088363992"/>
          <c:y val="6.3898887639045346E-2"/>
          <c:w val="0.85141003207932364"/>
          <c:h val="0.73018497687789063"/>
        </c:manualLayout>
      </c:layout>
      <c:barChart>
        <c:barDir val="col"/>
        <c:grouping val="clustered"/>
        <c:ser>
          <c:idx val="0"/>
          <c:order val="0"/>
          <c:tx>
            <c:strRef>
              <c:f>Sheet1!$B$1</c:f>
              <c:strCache>
                <c:ptCount val="1"/>
                <c:pt idx="0">
                  <c:v>Cell density/mL</c:v>
                </c:pt>
              </c:strCache>
            </c:strRef>
          </c:tx>
          <c:dPt>
            <c:idx val="0"/>
            <c:spPr>
              <a:solidFill>
                <a:srgbClr val="FF0000"/>
              </a:solidFill>
            </c:spPr>
            <c:extLst xmlns:c16r2="http://schemas.microsoft.com/office/drawing/2015/06/chart">
              <c:ext xmlns:c16="http://schemas.microsoft.com/office/drawing/2014/chart" uri="{C3380CC4-5D6E-409C-BE32-E72D297353CC}">
                <c16:uniqueId val="{00000000-C0D8-453C-B607-A3415DC48163}"/>
              </c:ext>
            </c:extLst>
          </c:dPt>
          <c:dPt>
            <c:idx val="1"/>
            <c:spPr>
              <a:solidFill>
                <a:srgbClr val="FFFF00"/>
              </a:solidFill>
            </c:spPr>
            <c:extLst xmlns:c16r2="http://schemas.microsoft.com/office/drawing/2015/06/chart">
              <c:ext xmlns:c16="http://schemas.microsoft.com/office/drawing/2014/chart" uri="{C3380CC4-5D6E-409C-BE32-E72D297353CC}">
                <c16:uniqueId val="{00000001-C0D8-453C-B607-A3415DC48163}"/>
              </c:ext>
            </c:extLst>
          </c:dPt>
          <c:dPt>
            <c:idx val="3"/>
            <c:spPr>
              <a:solidFill>
                <a:srgbClr val="00B050"/>
              </a:solidFill>
            </c:spPr>
            <c:extLst xmlns:c16r2="http://schemas.microsoft.com/office/drawing/2015/06/chart">
              <c:ext xmlns:c16="http://schemas.microsoft.com/office/drawing/2014/chart" uri="{C3380CC4-5D6E-409C-BE32-E72D297353CC}">
                <c16:uniqueId val="{00000002-C0D8-453C-B607-A3415DC48163}"/>
              </c:ext>
            </c:extLst>
          </c:dPt>
          <c:dPt>
            <c:idx val="4"/>
            <c:spPr>
              <a:solidFill>
                <a:srgbClr val="7030A0"/>
              </a:solidFill>
            </c:spPr>
            <c:extLst xmlns:c16r2="http://schemas.microsoft.com/office/drawing/2015/06/chart">
              <c:ext xmlns:c16="http://schemas.microsoft.com/office/drawing/2014/chart" uri="{C3380CC4-5D6E-409C-BE32-E72D297353CC}">
                <c16:uniqueId val="{00000003-C0D8-453C-B607-A3415DC48163}"/>
              </c:ext>
            </c:extLst>
          </c:dPt>
          <c:dLbls>
            <c:dLbl>
              <c:idx val="3"/>
              <c:layout/>
              <c:tx>
                <c:rich>
                  <a:bodyPr/>
                  <a:lstStyle/>
                  <a:p>
                    <a:r>
                      <a:rPr smtClean="0"/>
                      <a:t>150,000</a:t>
                    </a:r>
                    <a:endParaRPr/>
                  </a:p>
                </c:rich>
              </c:tx>
              <c:showVal val="1"/>
            </c:dLbl>
            <c:spPr>
              <a:noFill/>
              <a:ln>
                <a:noFill/>
              </a:ln>
              <a:effectLst/>
            </c:spPr>
            <c:txPr>
              <a:bodyPr/>
              <a:lstStyle/>
              <a:p>
                <a:pPr>
                  <a:defRPr lang="en-US" sz="1800"/>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Sheet1!$A$2:$A$6</c:f>
              <c:strCache>
                <c:ptCount val="5"/>
                <c:pt idx="0">
                  <c:v>Negative Control (without pesticide)</c:v>
                </c:pt>
                <c:pt idx="1">
                  <c:v>32 ppm Cypermethrin</c:v>
                </c:pt>
                <c:pt idx="2">
                  <c:v>16 ppm Cypermethrin</c:v>
                </c:pt>
                <c:pt idx="3">
                  <c:v>8 ppm Cypermethrin</c:v>
                </c:pt>
                <c:pt idx="4">
                  <c:v>Positive Control (328 Chlorpyrifos)</c:v>
                </c:pt>
              </c:strCache>
            </c:strRef>
          </c:cat>
          <c:val>
            <c:numRef>
              <c:f>Sheet1!$B$2:$B$6</c:f>
              <c:numCache>
                <c:formatCode>#,##0</c:formatCode>
                <c:ptCount val="5"/>
                <c:pt idx="0">
                  <c:v>430000</c:v>
                </c:pt>
                <c:pt idx="1">
                  <c:v>70000</c:v>
                </c:pt>
                <c:pt idx="2">
                  <c:v>82667</c:v>
                </c:pt>
                <c:pt idx="3" formatCode="General">
                  <c:v>150000</c:v>
                </c:pt>
                <c:pt idx="4">
                  <c:v>53333</c:v>
                </c:pt>
              </c:numCache>
            </c:numRef>
          </c:val>
          <c:extLst xmlns:c16r2="http://schemas.microsoft.com/office/drawing/2015/06/chart">
            <c:ext xmlns:c16="http://schemas.microsoft.com/office/drawing/2014/chart" uri="{C3380CC4-5D6E-409C-BE32-E72D297353CC}">
              <c16:uniqueId val="{00000004-C0D8-453C-B607-A3415DC48163}"/>
            </c:ext>
          </c:extLst>
        </c:ser>
        <c:ser>
          <c:idx val="1"/>
          <c:order val="1"/>
          <c:tx>
            <c:strRef>
              <c:f>Sheet1!$C$1</c:f>
              <c:strCache>
                <c:ptCount val="1"/>
                <c:pt idx="0">
                  <c:v>Column1</c:v>
                </c:pt>
              </c:strCache>
            </c:strRef>
          </c:tx>
          <c:cat>
            <c:strRef>
              <c:f>Sheet1!$A$2:$A$6</c:f>
              <c:strCache>
                <c:ptCount val="5"/>
                <c:pt idx="0">
                  <c:v>Negative Control (without pesticide)</c:v>
                </c:pt>
                <c:pt idx="1">
                  <c:v>32 ppm Cypermethrin</c:v>
                </c:pt>
                <c:pt idx="2">
                  <c:v>16 ppm Cypermethrin</c:v>
                </c:pt>
                <c:pt idx="3">
                  <c:v>8 ppm Cypermethrin</c:v>
                </c:pt>
                <c:pt idx="4">
                  <c:v>Positive Control (328 Chlorpyrifos)</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5-C0D8-453C-B607-A3415DC48163}"/>
            </c:ext>
          </c:extLst>
        </c:ser>
        <c:ser>
          <c:idx val="2"/>
          <c:order val="2"/>
          <c:tx>
            <c:strRef>
              <c:f>Sheet1!$D$1</c:f>
              <c:strCache>
                <c:ptCount val="1"/>
                <c:pt idx="0">
                  <c:v>Column2</c:v>
                </c:pt>
              </c:strCache>
            </c:strRef>
          </c:tx>
          <c:cat>
            <c:strRef>
              <c:f>Sheet1!$A$2:$A$6</c:f>
              <c:strCache>
                <c:ptCount val="5"/>
                <c:pt idx="0">
                  <c:v>Negative Control (without pesticide)</c:v>
                </c:pt>
                <c:pt idx="1">
                  <c:v>32 ppm Cypermethrin</c:v>
                </c:pt>
                <c:pt idx="2">
                  <c:v>16 ppm Cypermethrin</c:v>
                </c:pt>
                <c:pt idx="3">
                  <c:v>8 ppm Cypermethrin</c:v>
                </c:pt>
                <c:pt idx="4">
                  <c:v>Positive Control (328 Chlorpyrifos)</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6-C0D8-453C-B607-A3415DC48163}"/>
            </c:ext>
          </c:extLst>
        </c:ser>
        <c:axId val="112827008"/>
        <c:axId val="112836992"/>
      </c:barChart>
      <c:catAx>
        <c:axId val="112827008"/>
        <c:scaling>
          <c:orientation val="minMax"/>
        </c:scaling>
        <c:axPos val="b"/>
        <c:numFmt formatCode="General" sourceLinked="0"/>
        <c:tickLblPos val="nextTo"/>
        <c:txPr>
          <a:bodyPr/>
          <a:lstStyle/>
          <a:p>
            <a:pPr>
              <a:defRPr lang="en-US" sz="1600"/>
            </a:pPr>
            <a:endParaRPr lang="en-US"/>
          </a:p>
        </c:txPr>
        <c:crossAx val="112836992"/>
        <c:crosses val="autoZero"/>
        <c:auto val="1"/>
        <c:lblAlgn val="ctr"/>
        <c:lblOffset val="100"/>
      </c:catAx>
      <c:valAx>
        <c:axId val="112836992"/>
        <c:scaling>
          <c:orientation val="minMax"/>
        </c:scaling>
        <c:axPos val="l"/>
        <c:majorGridlines/>
        <c:numFmt formatCode="#,##0" sourceLinked="1"/>
        <c:tickLblPos val="nextTo"/>
        <c:txPr>
          <a:bodyPr/>
          <a:lstStyle/>
          <a:p>
            <a:pPr>
              <a:defRPr lang="en-US" sz="1600"/>
            </a:pPr>
            <a:endParaRPr lang="en-US"/>
          </a:p>
        </c:txPr>
        <c:crossAx val="112827008"/>
        <c:crosses val="autoZero"/>
        <c:crossBetween val="between"/>
      </c:valAx>
      <c:spPr>
        <a:blipFill>
          <a:blip xmlns:r="http://schemas.openxmlformats.org/officeDocument/2006/relationships" r:embed="rId1"/>
          <a:tile tx="0" ty="0" sx="100000" sy="100000" flip="none" algn="tl"/>
        </a:blipFill>
      </c:spPr>
    </c:plotArea>
    <c:plotVisOnly val="1"/>
    <c:dispBlanksAs val="gap"/>
  </c:chart>
  <c:spPr>
    <a:blipFill>
      <a:blip xmlns:r="http://schemas.openxmlformats.org/officeDocument/2006/relationships" r:embed="rId2"/>
      <a:tile tx="0" ty="0" sx="100000" sy="100000" flip="none" algn="tl"/>
    </a:blipFill>
  </c:spPr>
  <c:externalData r:id="rId3"/>
  <c:userShapes r:id="rId4"/>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5.8557469920220484E-2"/>
          <c:y val="5.0284776902887129E-2"/>
          <c:w val="0.92329071489826153"/>
          <c:h val="0.82558792650918744"/>
        </c:manualLayout>
      </c:layout>
      <c:barChart>
        <c:barDir val="col"/>
        <c:grouping val="clustered"/>
        <c:ser>
          <c:idx val="0"/>
          <c:order val="0"/>
          <c:tx>
            <c:strRef>
              <c:f>Sheet1!$B$1</c:f>
              <c:strCache>
                <c:ptCount val="1"/>
                <c:pt idx="0">
                  <c:v>Column3</c:v>
                </c:pt>
              </c:strCache>
            </c:strRef>
          </c:tx>
          <c:spPr>
            <a:solidFill>
              <a:srgbClr val="FF0000"/>
            </a:solidFill>
          </c:spPr>
          <c:dLbls>
            <c:dLbl>
              <c:idx val="0"/>
              <c:layout/>
              <c:tx>
                <c:rich>
                  <a:bodyPr/>
                  <a:lstStyle/>
                  <a:p>
                    <a:r>
                      <a:rPr lang="en-US" sz="1600" dirty="0"/>
                      <a:t>370.71</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3BC-4B5C-87E4-C77047F90512}"/>
                </c:ext>
              </c:extLst>
            </c:dLbl>
            <c:dLbl>
              <c:idx val="1"/>
              <c:layout/>
              <c:tx>
                <c:rich>
                  <a:bodyPr/>
                  <a:lstStyle/>
                  <a:p>
                    <a:r>
                      <a:rPr lang="en-US" sz="1600" dirty="0" smtClean="0"/>
                      <a:t>144.76</a:t>
                    </a:r>
                    <a:endParaRPr lang="en-US" sz="1600" dirty="0"/>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1-73BC-4B5C-87E4-C77047F90512}"/>
                </c:ext>
              </c:extLst>
            </c:dLbl>
            <c:dLbl>
              <c:idx val="2"/>
              <c:layout/>
              <c:tx>
                <c:rich>
                  <a:bodyPr/>
                  <a:lstStyle/>
                  <a:p>
                    <a:r>
                      <a:rPr lang="en-US" sz="1600" dirty="0" smtClean="0"/>
                      <a:t>185.74</a:t>
                    </a:r>
                    <a:endParaRPr lang="en-US" sz="1600" dirty="0"/>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2-73BC-4B5C-87E4-C77047F90512}"/>
                </c:ext>
              </c:extLst>
            </c:dLbl>
            <c:dLbl>
              <c:idx val="3"/>
              <c:layout/>
              <c:tx>
                <c:rich>
                  <a:bodyPr/>
                  <a:lstStyle/>
                  <a:p>
                    <a:r>
                      <a:rPr lang="en-US" sz="1600" dirty="0" smtClean="0"/>
                      <a:t>211.9</a:t>
                    </a:r>
                    <a:endParaRPr lang="en-US" sz="1600" dirty="0"/>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3-73BC-4B5C-87E4-C77047F90512}"/>
                </c:ext>
              </c:extLst>
            </c:dLbl>
            <c:dLbl>
              <c:idx val="4"/>
              <c:layout/>
              <c:tx>
                <c:rich>
                  <a:bodyPr/>
                  <a:lstStyle/>
                  <a:p>
                    <a:r>
                      <a:rPr lang="en-US" sz="1600" dirty="0" smtClean="0"/>
                      <a:t>149.67</a:t>
                    </a:r>
                    <a:endParaRPr lang="en-US" sz="1600" dirty="0"/>
                  </a:p>
                </c:rich>
              </c:tx>
              <c:showVal val="1"/>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73BC-4B5C-87E4-C77047F90512}"/>
                </c:ext>
              </c:extLst>
            </c:dLbl>
            <c:delete val="1"/>
            <c:extLst xmlns:c16r2="http://schemas.microsoft.com/office/drawing/2015/06/chart">
              <c:ext xmlns:c15="http://schemas.microsoft.com/office/drawing/2012/chart" uri="{CE6537A1-D6FC-4f65-9D91-7224C49458BB}">
                <c15:showLeaderLines val="0"/>
              </c:ext>
            </c:extLst>
          </c:dLbls>
          <c:cat>
            <c:strRef>
              <c:f>Sheet1!$A$2:$A$6</c:f>
              <c:strCache>
                <c:ptCount val="5"/>
                <c:pt idx="0">
                  <c:v>Negative Control (without pesticide)</c:v>
                </c:pt>
                <c:pt idx="1">
                  <c:v>32 ppm Cypermethrin</c:v>
                </c:pt>
                <c:pt idx="2">
                  <c:v>16 ppm Cypermethrin </c:v>
                </c:pt>
                <c:pt idx="3">
                  <c:v>8 ppm Cypermethrin</c:v>
                </c:pt>
                <c:pt idx="4">
                  <c:v>Positive Control  (328 ppm Chlorpyrifos)</c:v>
                </c:pt>
              </c:strCache>
            </c:strRef>
          </c:cat>
          <c:val>
            <c:numRef>
              <c:f>Sheet1!$B$2:$B$6</c:f>
              <c:numCache>
                <c:formatCode>General</c:formatCode>
                <c:ptCount val="5"/>
                <c:pt idx="0">
                  <c:v>370.71</c:v>
                </c:pt>
                <c:pt idx="1">
                  <c:v>144.76</c:v>
                </c:pt>
                <c:pt idx="2">
                  <c:v>185.73999999999998</c:v>
                </c:pt>
                <c:pt idx="3">
                  <c:v>211.9</c:v>
                </c:pt>
                <c:pt idx="4">
                  <c:v>149.66999999999999</c:v>
                </c:pt>
              </c:numCache>
            </c:numRef>
          </c:val>
          <c:extLst xmlns:c16r2="http://schemas.microsoft.com/office/drawing/2015/06/chart">
            <c:ext xmlns:c16="http://schemas.microsoft.com/office/drawing/2014/chart" uri="{C3380CC4-5D6E-409C-BE32-E72D297353CC}">
              <c16:uniqueId val="{00000005-73BC-4B5C-87E4-C77047F90512}"/>
            </c:ext>
          </c:extLst>
        </c:ser>
        <c:ser>
          <c:idx val="1"/>
          <c:order val="1"/>
          <c:tx>
            <c:strRef>
              <c:f>Sheet1!$C$1</c:f>
              <c:strCache>
                <c:ptCount val="1"/>
                <c:pt idx="0">
                  <c:v>Column1</c:v>
                </c:pt>
              </c:strCache>
            </c:strRef>
          </c:tx>
          <c:cat>
            <c:strRef>
              <c:f>Sheet1!$A$2:$A$6</c:f>
              <c:strCache>
                <c:ptCount val="5"/>
                <c:pt idx="0">
                  <c:v>Negative Control (without pesticide)</c:v>
                </c:pt>
                <c:pt idx="1">
                  <c:v>32 ppm Cypermethrin</c:v>
                </c:pt>
                <c:pt idx="2">
                  <c:v>16 ppm Cypermethrin </c:v>
                </c:pt>
                <c:pt idx="3">
                  <c:v>8 ppm Cypermethrin</c:v>
                </c:pt>
                <c:pt idx="4">
                  <c:v>Positive Control  (328 ppm Chlorpyrifos)</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6-73BC-4B5C-87E4-C77047F90512}"/>
            </c:ext>
          </c:extLst>
        </c:ser>
        <c:ser>
          <c:idx val="2"/>
          <c:order val="2"/>
          <c:tx>
            <c:strRef>
              <c:f>Sheet1!$D$1</c:f>
              <c:strCache>
                <c:ptCount val="1"/>
                <c:pt idx="0">
                  <c:v>Column2</c:v>
                </c:pt>
              </c:strCache>
            </c:strRef>
          </c:tx>
          <c:cat>
            <c:strRef>
              <c:f>Sheet1!$A$2:$A$6</c:f>
              <c:strCache>
                <c:ptCount val="5"/>
                <c:pt idx="0">
                  <c:v>Negative Control (without pesticide)</c:v>
                </c:pt>
                <c:pt idx="1">
                  <c:v>32 ppm Cypermethrin</c:v>
                </c:pt>
                <c:pt idx="2">
                  <c:v>16 ppm Cypermethrin </c:v>
                </c:pt>
                <c:pt idx="3">
                  <c:v>8 ppm Cypermethrin</c:v>
                </c:pt>
                <c:pt idx="4">
                  <c:v>Positive Control  (328 ppm Chlorpyrifos)</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7-73BC-4B5C-87E4-C77047F90512}"/>
            </c:ext>
          </c:extLst>
        </c:ser>
        <c:axId val="116975872"/>
        <c:axId val="116985856"/>
      </c:barChart>
      <c:catAx>
        <c:axId val="116975872"/>
        <c:scaling>
          <c:orientation val="minMax"/>
        </c:scaling>
        <c:axPos val="b"/>
        <c:numFmt formatCode="General" sourceLinked="0"/>
        <c:tickLblPos val="nextTo"/>
        <c:txPr>
          <a:bodyPr/>
          <a:lstStyle/>
          <a:p>
            <a:pPr>
              <a:defRPr lang="en-US" sz="1600"/>
            </a:pPr>
            <a:endParaRPr lang="en-US"/>
          </a:p>
        </c:txPr>
        <c:crossAx val="116985856"/>
        <c:crosses val="autoZero"/>
        <c:auto val="1"/>
        <c:lblAlgn val="ctr"/>
        <c:lblOffset val="100"/>
      </c:catAx>
      <c:valAx>
        <c:axId val="116985856"/>
        <c:scaling>
          <c:orientation val="minMax"/>
        </c:scaling>
        <c:axPos val="l"/>
        <c:majorGridlines/>
        <c:numFmt formatCode="General" sourceLinked="1"/>
        <c:tickLblPos val="nextTo"/>
        <c:txPr>
          <a:bodyPr/>
          <a:lstStyle/>
          <a:p>
            <a:pPr>
              <a:defRPr lang="en-US" sz="1600"/>
            </a:pPr>
            <a:endParaRPr lang="en-US"/>
          </a:p>
        </c:txPr>
        <c:crossAx val="116975872"/>
        <c:crosses val="autoZero"/>
        <c:crossBetween val="between"/>
      </c:valAx>
      <c:spPr>
        <a:blipFill>
          <a:blip xmlns:r="http://schemas.openxmlformats.org/officeDocument/2006/relationships" r:embed="rId1"/>
          <a:tile tx="0" ty="0" sx="100000" sy="100000" flip="none" algn="tl"/>
        </a:blipFill>
        <a:ln w="28575"/>
      </c:spPr>
    </c:plotArea>
    <c:plotVisOnly val="1"/>
    <c:dispBlanksAs val="gap"/>
  </c:chart>
  <c:spPr>
    <a:blipFill>
      <a:blip xmlns:r="http://schemas.openxmlformats.org/officeDocument/2006/relationships" r:embed="rId2"/>
      <a:tile tx="0" ty="0" sx="100000" sy="100000" flip="none" algn="tl"/>
    </a:blipFill>
  </c:spPr>
  <c:externalData r:id="rId3"/>
  <c:userShapes r:id="rId4"/>
</c:chartSpace>
</file>

<file path=ppt/drawings/_rels/drawing1.xml.rels><?xml version="1.0" encoding="UTF-8" standalone="yes"?>
<Relationships xmlns="http://schemas.openxmlformats.org/package/2006/relationships"><Relationship Id="rId1" Type="http://schemas.openxmlformats.org/officeDocument/2006/relationships/image" Target="../media/image4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50.png"/></Relationships>
</file>

<file path=ppt/drawings/drawing1.xml><?xml version="1.0" encoding="utf-8"?>
<c:userShapes xmlns:c="http://schemas.openxmlformats.org/drawingml/2006/chart">
  <cdr:relSizeAnchor xmlns:cdr="http://schemas.openxmlformats.org/drawingml/2006/chartDrawing">
    <cdr:from>
      <cdr:x>0.30303</cdr:x>
      <cdr:y>0.55932</cdr:y>
    </cdr:from>
    <cdr:to>
      <cdr:x>0.34376</cdr:x>
      <cdr:y>0.63977</cdr:y>
    </cdr:to>
    <cdr:sp macro="" textlink="">
      <cdr:nvSpPr>
        <cdr:cNvPr id="2" name="TextBox 1"/>
        <cdr:cNvSpPr txBox="1"/>
      </cdr:nvSpPr>
      <cdr:spPr>
        <a:xfrm xmlns:a="http://schemas.openxmlformats.org/drawingml/2006/main">
          <a:off x="2286000" y="2514600"/>
          <a:ext cx="307232" cy="36167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PH" sz="2800" b="1" dirty="0" smtClean="0">
              <a:solidFill>
                <a:srgbClr val="FF0000"/>
              </a:solidFill>
            </a:rPr>
            <a:t>a</a:t>
          </a:r>
          <a:endParaRPr lang="en-PH" sz="2800" b="1" dirty="0">
            <a:solidFill>
              <a:srgbClr val="FF0000"/>
            </a:solidFill>
          </a:endParaRPr>
        </a:p>
      </cdr:txBody>
    </cdr:sp>
  </cdr:relSizeAnchor>
  <cdr:relSizeAnchor xmlns:cdr="http://schemas.openxmlformats.org/drawingml/2006/chartDrawing">
    <cdr:from>
      <cdr:x>0.15152</cdr:x>
      <cdr:y>0.08475</cdr:y>
    </cdr:from>
    <cdr:to>
      <cdr:x>0.27273</cdr:x>
      <cdr:y>0.18644</cdr:y>
    </cdr:to>
    <cdr:sp macro="" textlink="">
      <cdr:nvSpPr>
        <cdr:cNvPr id="8" name="TextBox 7"/>
        <cdr:cNvSpPr txBox="1"/>
      </cdr:nvSpPr>
      <cdr:spPr>
        <a:xfrm xmlns:a="http://schemas.openxmlformats.org/drawingml/2006/main">
          <a:off x="1143037" y="381019"/>
          <a:ext cx="914384" cy="45718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PH" sz="1100" dirty="0"/>
        </a:p>
      </cdr:txBody>
    </cdr:sp>
  </cdr:relSizeAnchor>
  <cdr:relSizeAnchor xmlns:cdr="http://schemas.openxmlformats.org/drawingml/2006/chartDrawing">
    <cdr:from>
      <cdr:x>0.45455</cdr:x>
      <cdr:y>0.50847</cdr:y>
    </cdr:from>
    <cdr:to>
      <cdr:x>0.52647</cdr:x>
      <cdr:y>0.6156</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429000" y="2286000"/>
          <a:ext cx="542591" cy="481626"/>
        </a:xfrm>
        <a:prstGeom xmlns:a="http://schemas.openxmlformats.org/drawingml/2006/main" prst="rect">
          <a:avLst/>
        </a:prstGeom>
      </cdr:spPr>
    </cdr:pic>
  </cdr:relSizeAnchor>
  <cdr:relSizeAnchor xmlns:cdr="http://schemas.openxmlformats.org/drawingml/2006/chartDrawing">
    <cdr:from>
      <cdr:x>0.62626</cdr:x>
      <cdr:y>0.40678</cdr:y>
    </cdr:from>
    <cdr:to>
      <cdr:x>0.69819</cdr:x>
      <cdr:y>0.51391</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724400" y="1828800"/>
          <a:ext cx="542591" cy="481626"/>
        </a:xfrm>
        <a:prstGeom xmlns:a="http://schemas.openxmlformats.org/drawingml/2006/main" prst="rect">
          <a:avLst/>
        </a:prstGeom>
      </cdr:spPr>
    </cdr:pic>
  </cdr:relSizeAnchor>
  <cdr:relSizeAnchor xmlns:cdr="http://schemas.openxmlformats.org/drawingml/2006/chartDrawing">
    <cdr:from>
      <cdr:x>0.79798</cdr:x>
      <cdr:y>0.54237</cdr:y>
    </cdr:from>
    <cdr:to>
      <cdr:x>0.86991</cdr:x>
      <cdr:y>0.6495</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19800" y="2438400"/>
          <a:ext cx="542591" cy="481626"/>
        </a:xfrm>
        <a:prstGeom xmlns:a="http://schemas.openxmlformats.org/drawingml/2006/main" prst="rect">
          <a:avLst/>
        </a:prstGeom>
      </cdr:spPr>
    </cdr:pic>
  </cdr:relSizeAnchor>
  <cdr:relSizeAnchor xmlns:cdr="http://schemas.openxmlformats.org/drawingml/2006/chartDrawing">
    <cdr:from>
      <cdr:x>0.14141</cdr:x>
      <cdr:y>0.05085</cdr:y>
    </cdr:from>
    <cdr:to>
      <cdr:x>0.19192</cdr:x>
      <cdr:y>0.13559</cdr:y>
    </cdr:to>
    <cdr:sp macro="" textlink="">
      <cdr:nvSpPr>
        <cdr:cNvPr id="14" name="TextBox 13"/>
        <cdr:cNvSpPr txBox="1"/>
      </cdr:nvSpPr>
      <cdr:spPr>
        <a:xfrm xmlns:a="http://schemas.openxmlformats.org/drawingml/2006/main">
          <a:off x="1066800" y="228600"/>
          <a:ext cx="3810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PH" sz="2000" b="1" dirty="0" smtClean="0">
              <a:solidFill>
                <a:srgbClr val="00B050"/>
              </a:solidFill>
            </a:rPr>
            <a:t>b</a:t>
          </a:r>
          <a:endParaRPr lang="en-PH" sz="2000" b="1" dirty="0">
            <a:solidFill>
              <a:srgbClr val="00B05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0.08065</cdr:x>
      <cdr:y>0</cdr:y>
    </cdr:from>
    <cdr:to>
      <cdr:x>0.11948</cdr:x>
      <cdr:y>0.04918</cdr:y>
    </cdr:to>
    <cdr:sp macro="" textlink="">
      <cdr:nvSpPr>
        <cdr:cNvPr id="7" name="TextBox 6"/>
        <cdr:cNvSpPr txBox="1"/>
      </cdr:nvSpPr>
      <cdr:spPr>
        <a:xfrm xmlns:a="http://schemas.openxmlformats.org/drawingml/2006/main">
          <a:off x="694445" y="0"/>
          <a:ext cx="334349" cy="24188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PH" sz="2000" b="1" dirty="0">
            <a:solidFill>
              <a:srgbClr val="00B050"/>
            </a:solidFill>
            <a:latin typeface="Comic Sans MS" pitchFamily="66" charset="0"/>
          </a:endParaRPr>
        </a:p>
      </cdr:txBody>
    </cdr:sp>
  </cdr:relSizeAnchor>
  <cdr:relSizeAnchor xmlns:cdr="http://schemas.openxmlformats.org/drawingml/2006/chartDrawing">
    <cdr:from>
      <cdr:x>0.83621</cdr:x>
      <cdr:y>0.36097</cdr:y>
    </cdr:from>
    <cdr:to>
      <cdr:x>0.89655</cdr:x>
      <cdr:y>0.44754</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391400" y="1775401"/>
          <a:ext cx="533400" cy="42578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1353E-C821-4B4A-A176-C75A9850F825}" type="datetimeFigureOut">
              <a:rPr lang="en-US" smtClean="0"/>
              <a:pPr/>
              <a:t>5/28/2017</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690C6-6F10-4805-B017-5DC2E06DEF79}" type="slidenum">
              <a:rPr lang="en-PH" smtClean="0"/>
              <a:pPr/>
              <a:t>‹#›</a:t>
            </a:fld>
            <a:endParaRPr lang="en-PH"/>
          </a:p>
        </p:txBody>
      </p:sp>
    </p:spTree>
    <p:extLst>
      <p:ext uri="{BB962C8B-B14F-4D97-AF65-F5344CB8AC3E}">
        <p14:creationId xmlns="" xmlns:p14="http://schemas.microsoft.com/office/powerpoint/2010/main" val="285955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66B5AC2-98E5-4659-9EE4-390D158DB30D}" type="slidenum">
              <a:rPr lang="en-US" smtClean="0"/>
              <a:pPr>
                <a:defRPr/>
              </a:pPr>
              <a:t>1</a:t>
            </a:fld>
            <a:endParaRPr lang="en-US"/>
          </a:p>
        </p:txBody>
      </p:sp>
    </p:spTree>
    <p:extLst>
      <p:ext uri="{BB962C8B-B14F-4D97-AF65-F5344CB8AC3E}">
        <p14:creationId xmlns="" xmlns:p14="http://schemas.microsoft.com/office/powerpoint/2010/main" val="289575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18</a:t>
            </a:fld>
            <a:endParaRPr lang="en-PH"/>
          </a:p>
        </p:txBody>
      </p:sp>
    </p:spTree>
    <p:extLst>
      <p:ext uri="{BB962C8B-B14F-4D97-AF65-F5344CB8AC3E}">
        <p14:creationId xmlns="" xmlns:p14="http://schemas.microsoft.com/office/powerpoint/2010/main" val="120123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31</a:t>
            </a:fld>
            <a:endParaRPr lang="en-PH"/>
          </a:p>
        </p:txBody>
      </p:sp>
    </p:spTree>
    <p:extLst>
      <p:ext uri="{BB962C8B-B14F-4D97-AF65-F5344CB8AC3E}">
        <p14:creationId xmlns="" xmlns:p14="http://schemas.microsoft.com/office/powerpoint/2010/main" val="329833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F7AAD33-2AF2-4016-92E1-7FF5FA890F7B}" type="slidenum">
              <a:rPr lang="en-US" smtClean="0"/>
              <a:pPr/>
              <a:t>32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 xmlns:p14="http://schemas.microsoft.com/office/powerpoint/2010/main" val="99027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66B5AC2-98E5-4659-9EE4-390D158DB30D}" type="slidenum">
              <a:rPr lang="en-US" smtClean="0"/>
              <a:pPr>
                <a:defRPr/>
              </a:pPr>
              <a:t>2</a:t>
            </a:fld>
            <a:endParaRPr lang="en-US"/>
          </a:p>
        </p:txBody>
      </p:sp>
    </p:spTree>
    <p:extLst>
      <p:ext uri="{BB962C8B-B14F-4D97-AF65-F5344CB8AC3E}">
        <p14:creationId xmlns="" xmlns:p14="http://schemas.microsoft.com/office/powerpoint/2010/main" val="289575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66B5AC2-98E5-4659-9EE4-390D158DB30D}" type="slidenum">
              <a:rPr lang="en-US" smtClean="0"/>
              <a:pPr>
                <a:defRPr/>
              </a:pPr>
              <a:t>3</a:t>
            </a:fld>
            <a:endParaRPr lang="en-US"/>
          </a:p>
        </p:txBody>
      </p:sp>
    </p:spTree>
    <p:extLst>
      <p:ext uri="{BB962C8B-B14F-4D97-AF65-F5344CB8AC3E}">
        <p14:creationId xmlns="" xmlns:p14="http://schemas.microsoft.com/office/powerpoint/2010/main" val="289575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5</a:t>
            </a:fld>
            <a:endParaRPr lang="en-P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8</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9</a:t>
            </a:fld>
            <a:endParaRPr lang="en-P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13</a:t>
            </a:fld>
            <a:endParaRPr lang="en-PH"/>
          </a:p>
        </p:txBody>
      </p:sp>
    </p:spTree>
    <p:extLst>
      <p:ext uri="{BB962C8B-B14F-4D97-AF65-F5344CB8AC3E}">
        <p14:creationId xmlns="" xmlns:p14="http://schemas.microsoft.com/office/powerpoint/2010/main" val="1036495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15</a:t>
            </a:fld>
            <a:endParaRPr lang="en-PH"/>
          </a:p>
        </p:txBody>
      </p:sp>
    </p:spTree>
    <p:extLst>
      <p:ext uri="{BB962C8B-B14F-4D97-AF65-F5344CB8AC3E}">
        <p14:creationId xmlns="" xmlns:p14="http://schemas.microsoft.com/office/powerpoint/2010/main" val="291633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61690C6-6F10-4805-B017-5DC2E06DEF79}" type="slidenum">
              <a:rPr lang="en-PH" smtClean="0"/>
              <a:pPr/>
              <a:t>16</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BDDB32F8-7ED3-4B3B-902E-999F803B93A0}" type="datetimeFigureOut">
              <a:rPr lang="en-US" smtClean="0"/>
              <a:pPr/>
              <a:t>5/28/2017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DDB32F8-7ED3-4B3B-902E-999F803B93A0}" type="datetimeFigureOut">
              <a:rPr lang="en-US" smtClean="0"/>
              <a:pPr/>
              <a:t>5/28/2017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DDB32F8-7ED3-4B3B-902E-999F803B93A0}" type="datetimeFigureOut">
              <a:rPr lang="en-US" smtClean="0"/>
              <a:pPr/>
              <a:t>5/28/2017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DDB32F8-7ED3-4B3B-902E-999F803B93A0}" type="datetimeFigureOut">
              <a:rPr lang="en-US" smtClean="0"/>
              <a:pPr/>
              <a:t>5/28/2017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B32F8-7ED3-4B3B-902E-999F803B93A0}" type="datetimeFigureOut">
              <a:rPr lang="en-US" smtClean="0"/>
              <a:pPr/>
              <a:t>5/28/2017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BDDB32F8-7ED3-4B3B-902E-999F803B93A0}" type="datetimeFigureOut">
              <a:rPr lang="en-US" smtClean="0"/>
              <a:pPr/>
              <a:t>5/28/2017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BDDB32F8-7ED3-4B3B-902E-999F803B93A0}" type="datetimeFigureOut">
              <a:rPr lang="en-US" smtClean="0"/>
              <a:pPr/>
              <a:t>5/28/2017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BDDB32F8-7ED3-4B3B-902E-999F803B93A0}" type="datetimeFigureOut">
              <a:rPr lang="en-US" smtClean="0"/>
              <a:pPr/>
              <a:t>5/28/2017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B32F8-7ED3-4B3B-902E-999F803B93A0}" type="datetimeFigureOut">
              <a:rPr lang="en-US" smtClean="0"/>
              <a:pPr/>
              <a:t>5/28/2017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B32F8-7ED3-4B3B-902E-999F803B93A0}" type="datetimeFigureOut">
              <a:rPr lang="en-US" smtClean="0"/>
              <a:pPr/>
              <a:t>5/28/2017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B32F8-7ED3-4B3B-902E-999F803B93A0}" type="datetimeFigureOut">
              <a:rPr lang="en-US" smtClean="0"/>
              <a:pPr/>
              <a:t>5/28/2017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B5A55C38-E8FC-419A-B8B1-DB25CEC3778F}"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B32F8-7ED3-4B3B-902E-999F803B93A0}" type="datetimeFigureOut">
              <a:rPr lang="en-US" smtClean="0"/>
              <a:pPr/>
              <a:t>5/28/2017</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55C38-E8FC-419A-B8B1-DB25CEC3778F}"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images.gizmag.com/hero/ocean-freashwater-aquifiers.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101379" name="Rectangle 3"/>
          <p:cNvSpPr>
            <a:spLocks noGrp="1" noChangeArrowheads="1"/>
          </p:cNvSpPr>
          <p:nvPr>
            <p:ph idx="1"/>
          </p:nvPr>
        </p:nvSpPr>
        <p:spPr>
          <a:xfrm>
            <a:off x="228600" y="1066800"/>
            <a:ext cx="8686800" cy="5791200"/>
          </a:xfrm>
        </p:spPr>
        <p:txBody>
          <a:bodyPr/>
          <a:lstStyle/>
          <a:p>
            <a:pPr eaLnBrk="1" hangingPunct="1">
              <a:buFont typeface="Wingdings" pitchFamily="2" charset="2"/>
              <a:buNone/>
              <a:defRPr/>
            </a:pPr>
            <a:r>
              <a:rPr lang="en-US" sz="2800" dirty="0" smtClean="0"/>
              <a:t>   </a:t>
            </a:r>
            <a:endParaRPr lang="en-US" sz="2000" dirty="0" smtClean="0">
              <a:solidFill>
                <a:schemeClr val="tx2"/>
              </a:solidFill>
              <a:effectLst/>
            </a:endParaRPr>
          </a:p>
        </p:txBody>
      </p:sp>
      <p:sp>
        <p:nvSpPr>
          <p:cNvPr id="13314" name="AutoShape 2" descr="Image may contain: 1 person, ocean, outdoor, water and na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17" name="Flowchart: Punched Tape 16"/>
          <p:cNvSpPr/>
          <p:nvPr/>
        </p:nvSpPr>
        <p:spPr>
          <a:xfrm>
            <a:off x="304800" y="228600"/>
            <a:ext cx="7772400" cy="9144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600" b="1" dirty="0" smtClean="0">
                <a:solidFill>
                  <a:srgbClr val="00B050"/>
                </a:solidFill>
                <a:latin typeface="Arial Narrow" pitchFamily="34" charset="0"/>
              </a:rPr>
              <a:t>INTRODUCTION</a:t>
            </a:r>
            <a:endParaRPr lang="en-PH" sz="3600" b="1" dirty="0">
              <a:solidFill>
                <a:srgbClr val="00B050"/>
              </a:solidFill>
              <a:latin typeface="Arial Narrow" pitchFamily="34" charset="0"/>
            </a:endParaRPr>
          </a:p>
        </p:txBody>
      </p:sp>
      <p:pic>
        <p:nvPicPr>
          <p:cNvPr id="6" name="Picture 5" descr="black-bug-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209800"/>
            <a:ext cx="3124200" cy="3429000"/>
          </a:xfrm>
          <a:prstGeom prst="rect">
            <a:avLst/>
          </a:prstGeom>
          <a:noFill/>
          <a:ln>
            <a:noFill/>
          </a:ln>
        </p:spPr>
      </p:pic>
      <p:sp>
        <p:nvSpPr>
          <p:cNvPr id="7" name="Rectangle 6"/>
          <p:cNvSpPr/>
          <p:nvPr/>
        </p:nvSpPr>
        <p:spPr>
          <a:xfrm>
            <a:off x="0" y="5638800"/>
            <a:ext cx="2895600" cy="830997"/>
          </a:xfrm>
          <a:prstGeom prst="rect">
            <a:avLst/>
          </a:prstGeom>
        </p:spPr>
        <p:txBody>
          <a:bodyPr wrap="square">
            <a:spAutoFit/>
          </a:bodyPr>
          <a:lstStyle/>
          <a:p>
            <a:r>
              <a:rPr lang="en-US" sz="1600" dirty="0" err="1" smtClean="0">
                <a:solidFill>
                  <a:srgbClr val="FF0000"/>
                </a:solidFill>
                <a:latin typeface="Arial Narrow" pitchFamily="34" charset="0"/>
              </a:rPr>
              <a:t>Source:</a:t>
            </a:r>
            <a:r>
              <a:rPr lang="en-US" sz="1600" dirty="0" err="1" smtClean="0">
                <a:solidFill>
                  <a:srgbClr val="FFFF00"/>
                </a:solidFill>
                <a:latin typeface="Arial Narrow" pitchFamily="34" charset="0"/>
              </a:rPr>
              <a:t>http</a:t>
            </a:r>
            <a:r>
              <a:rPr lang="en-US" sz="1600" dirty="0" smtClean="0">
                <a:solidFill>
                  <a:srgbClr val="FFFF00"/>
                </a:solidFill>
                <a:latin typeface="Arial Narrow" pitchFamily="34" charset="0"/>
              </a:rPr>
              <a:t>://www.knowledgebank.irri.org/index.php?option=com_zoo&amp;task=item&amp;item_id=926&amp;Itemid=757</a:t>
            </a:r>
            <a:endParaRPr lang="en-PH" sz="1600" dirty="0">
              <a:solidFill>
                <a:srgbClr val="FFFF00"/>
              </a:solidFill>
              <a:latin typeface="Arial Narrow" pitchFamily="34" charset="0"/>
            </a:endParaRPr>
          </a:p>
        </p:txBody>
      </p:sp>
      <p:pic>
        <p:nvPicPr>
          <p:cNvPr id="8" name="Picture 7" descr="factsheet-ricebug-2"/>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0" y="2209800"/>
            <a:ext cx="3048000" cy="3429000"/>
          </a:xfrm>
          <a:prstGeom prst="rect">
            <a:avLst/>
          </a:prstGeom>
          <a:noFill/>
          <a:ln>
            <a:noFill/>
          </a:ln>
        </p:spPr>
      </p:pic>
      <p:sp>
        <p:nvSpPr>
          <p:cNvPr id="9" name="Rectangle 8"/>
          <p:cNvSpPr/>
          <p:nvPr/>
        </p:nvSpPr>
        <p:spPr>
          <a:xfrm>
            <a:off x="6096000" y="5562600"/>
            <a:ext cx="3048000" cy="830997"/>
          </a:xfrm>
          <a:prstGeom prst="rect">
            <a:avLst/>
          </a:prstGeom>
        </p:spPr>
        <p:txBody>
          <a:bodyPr wrap="square">
            <a:spAutoFit/>
          </a:bodyPr>
          <a:lstStyle/>
          <a:p>
            <a:r>
              <a:rPr lang="en-US" sz="1600" dirty="0" err="1" smtClean="0">
                <a:solidFill>
                  <a:srgbClr val="FF0000"/>
                </a:solidFill>
                <a:latin typeface="Arial Narrow" pitchFamily="34" charset="0"/>
              </a:rPr>
              <a:t>Source:</a:t>
            </a:r>
            <a:r>
              <a:rPr lang="en-US" sz="1600" dirty="0" err="1" smtClean="0">
                <a:solidFill>
                  <a:srgbClr val="FFFF00"/>
                </a:solidFill>
                <a:latin typeface="Arial Narrow" pitchFamily="34" charset="0"/>
              </a:rPr>
              <a:t>http</a:t>
            </a:r>
            <a:r>
              <a:rPr lang="en-US" sz="1600" dirty="0" smtClean="0">
                <a:solidFill>
                  <a:srgbClr val="FFFF00"/>
                </a:solidFill>
                <a:latin typeface="Arial Narrow" pitchFamily="34" charset="0"/>
              </a:rPr>
              <a:t>://</a:t>
            </a:r>
            <a:r>
              <a:rPr lang="en-US" sz="1600" dirty="0" err="1" smtClean="0">
                <a:solidFill>
                  <a:srgbClr val="FFFF00"/>
                </a:solidFill>
                <a:latin typeface="Arial Narrow" pitchFamily="34" charset="0"/>
              </a:rPr>
              <a:t>knowledgebank.irri.org</a:t>
            </a:r>
            <a:r>
              <a:rPr lang="en-US" sz="1600" dirty="0" smtClean="0">
                <a:solidFill>
                  <a:srgbClr val="FFFF00"/>
                </a:solidFill>
                <a:latin typeface="Arial Narrow" pitchFamily="34" charset="0"/>
              </a:rPr>
              <a:t>/training/factsheets/</a:t>
            </a:r>
            <a:r>
              <a:rPr lang="en-US" sz="1600" dirty="0" err="1" smtClean="0">
                <a:solidFill>
                  <a:srgbClr val="FFFF00"/>
                </a:solidFill>
                <a:latin typeface="Arial Narrow" pitchFamily="34" charset="0"/>
              </a:rPr>
              <a:t>pestmanagement</a:t>
            </a:r>
            <a:r>
              <a:rPr lang="en-US" sz="1600" dirty="0" smtClean="0">
                <a:solidFill>
                  <a:srgbClr val="FFFF00"/>
                </a:solidFill>
                <a:latin typeface="Arial Narrow" pitchFamily="34" charset="0"/>
              </a:rPr>
              <a:t>/insects/item/rice-bug</a:t>
            </a:r>
            <a:endParaRPr lang="en-PH" sz="1600" dirty="0">
              <a:solidFill>
                <a:srgbClr val="FFFF00"/>
              </a:solidFill>
              <a:latin typeface="Arial Narrow" pitchFamily="34" charset="0"/>
            </a:endParaRPr>
          </a:p>
        </p:txBody>
      </p:sp>
      <p:pic>
        <p:nvPicPr>
          <p:cNvPr id="58370" name="Picture 2" descr="http://www.farmindustrynews.com/sites/farmindustrynews.com/files/uploads/2013/01/earfeedingcaterpillar.jpg"/>
          <p:cNvPicPr>
            <a:picLocks noChangeAspect="1" noChangeArrowheads="1"/>
          </p:cNvPicPr>
          <p:nvPr/>
        </p:nvPicPr>
        <p:blipFill>
          <a:blip r:embed="rId6" cstate="print"/>
          <a:srcRect/>
          <a:stretch>
            <a:fillRect/>
          </a:stretch>
        </p:blipFill>
        <p:spPr bwMode="auto">
          <a:xfrm>
            <a:off x="3124200" y="2209800"/>
            <a:ext cx="2971800" cy="3429000"/>
          </a:xfrm>
          <a:prstGeom prst="rect">
            <a:avLst/>
          </a:prstGeom>
          <a:noFill/>
        </p:spPr>
      </p:pic>
      <p:sp>
        <p:nvSpPr>
          <p:cNvPr id="13" name="Rectangle 12"/>
          <p:cNvSpPr/>
          <p:nvPr/>
        </p:nvSpPr>
        <p:spPr>
          <a:xfrm>
            <a:off x="3124200" y="5638800"/>
            <a:ext cx="2895600" cy="1077218"/>
          </a:xfrm>
          <a:prstGeom prst="rect">
            <a:avLst/>
          </a:prstGeom>
        </p:spPr>
        <p:txBody>
          <a:bodyPr wrap="square">
            <a:spAutoFit/>
          </a:bodyPr>
          <a:lstStyle/>
          <a:p>
            <a:r>
              <a:rPr lang="en-PH" sz="1600" dirty="0" err="1" smtClean="0">
                <a:solidFill>
                  <a:srgbClr val="FF0000"/>
                </a:solidFill>
                <a:latin typeface="Arial Narrow" pitchFamily="34" charset="0"/>
              </a:rPr>
              <a:t>Source:</a:t>
            </a:r>
            <a:r>
              <a:rPr lang="en-PH" sz="1600" dirty="0" err="1" smtClean="0">
                <a:solidFill>
                  <a:srgbClr val="FFFF00"/>
                </a:solidFill>
                <a:latin typeface="Arial Narrow" pitchFamily="34" charset="0"/>
              </a:rPr>
              <a:t>http</a:t>
            </a:r>
            <a:r>
              <a:rPr lang="en-PH" sz="1600" dirty="0" smtClean="0">
                <a:solidFill>
                  <a:srgbClr val="FFFF00"/>
                </a:solidFill>
                <a:latin typeface="Arial Narrow" pitchFamily="34" charset="0"/>
              </a:rPr>
              <a:t>://www.farmindustrynews.com/insecticides/worst-pests-corn-and-soybeans-which-insects-look-out-2013</a:t>
            </a:r>
            <a:endParaRPr lang="en-PH" sz="1600" dirty="0">
              <a:solidFill>
                <a:srgbClr val="FFFF00"/>
              </a:solidFill>
              <a:latin typeface="Arial Narrow" pitchFamily="34" charset="0"/>
            </a:endParaRPr>
          </a:p>
        </p:txBody>
      </p:sp>
      <p:sp>
        <p:nvSpPr>
          <p:cNvPr id="14" name="Rectangle 13"/>
          <p:cNvSpPr/>
          <p:nvPr/>
        </p:nvSpPr>
        <p:spPr>
          <a:xfrm>
            <a:off x="914400" y="1295400"/>
            <a:ext cx="7239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smtClean="0">
                <a:solidFill>
                  <a:schemeClr val="bg1"/>
                </a:solidFill>
                <a:latin typeface="Arial Narrow" pitchFamily="34" charset="0"/>
              </a:rPr>
              <a:t>What happened to the commercially-important crops </a:t>
            </a:r>
          </a:p>
          <a:p>
            <a:pPr algn="ctr"/>
            <a:r>
              <a:rPr lang="en-PH" sz="2800" dirty="0" smtClean="0">
                <a:solidFill>
                  <a:schemeClr val="bg1"/>
                </a:solidFill>
                <a:latin typeface="Arial Narrow" pitchFamily="34" charset="0"/>
              </a:rPr>
              <a:t>during pest outbreak?</a:t>
            </a:r>
            <a:endParaRPr lang="en-PH" sz="28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pic>
        <p:nvPicPr>
          <p:cNvPr id="20482" name="Picture 2" descr="20150109_092238"/>
          <p:cNvPicPr>
            <a:picLocks noChangeAspect="1" noChangeArrowheads="1"/>
          </p:cNvPicPr>
          <p:nvPr/>
        </p:nvPicPr>
        <p:blipFill>
          <a:blip r:embed="rId3" cstate="print">
            <a:lum bright="10000" contrast="20000"/>
          </a:blip>
          <a:srcRect/>
          <a:stretch>
            <a:fillRect/>
          </a:stretch>
        </p:blipFill>
        <p:spPr bwMode="auto">
          <a:xfrm>
            <a:off x="457200" y="1371600"/>
            <a:ext cx="3048000" cy="1905000"/>
          </a:xfrm>
          <a:prstGeom prst="rect">
            <a:avLst/>
          </a:prstGeom>
          <a:noFill/>
          <a:ln w="9525" algn="in">
            <a:noFill/>
            <a:miter lim="800000"/>
            <a:headEnd/>
            <a:tailEnd/>
          </a:ln>
          <a:effectLst/>
        </p:spPr>
      </p:pic>
      <p:sp>
        <p:nvSpPr>
          <p:cNvPr id="20483" name="AutoShape 3" descr="3"/>
          <p:cNvSpPr>
            <a:spLocks noChangeArrowheads="1"/>
          </p:cNvSpPr>
          <p:nvPr/>
        </p:nvSpPr>
        <p:spPr bwMode="auto">
          <a:xfrm>
            <a:off x="3733800" y="1981200"/>
            <a:ext cx="9906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20484" name="Rectangle 4"/>
          <p:cNvSpPr>
            <a:spLocks noChangeArrowheads="1"/>
          </p:cNvSpPr>
          <p:nvPr/>
        </p:nvSpPr>
        <p:spPr bwMode="auto">
          <a:xfrm>
            <a:off x="2286000" y="914400"/>
            <a:ext cx="5562600" cy="8617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2800" b="1" i="0" u="none" strike="noStrike" cap="none" normalizeH="0" baseline="0" dirty="0" smtClean="0">
                <a:ln>
                  <a:noFill/>
                </a:ln>
                <a:solidFill>
                  <a:srgbClr val="C00000"/>
                </a:solidFill>
                <a:effectLst/>
                <a:latin typeface="Arial Narrow" pitchFamily="34" charset="0"/>
                <a:cs typeface="Arial" pitchFamily="34" charset="0"/>
              </a:rPr>
              <a:t>CULTURE OF </a:t>
            </a:r>
            <a:r>
              <a:rPr kumimoji="0" lang="en-PH" sz="2800" b="1" i="1" u="none" strike="noStrike" cap="none" normalizeH="0" baseline="0" dirty="0" err="1" smtClean="0">
                <a:ln>
                  <a:noFill/>
                </a:ln>
                <a:solidFill>
                  <a:srgbClr val="C00000"/>
                </a:solidFill>
                <a:effectLst/>
                <a:latin typeface="Arial Narrow" pitchFamily="34" charset="0"/>
                <a:cs typeface="Arial" pitchFamily="34" charset="0"/>
              </a:rPr>
              <a:t>Navicula</a:t>
            </a:r>
            <a:r>
              <a:rPr kumimoji="0" lang="en-PH" sz="2800" b="1" i="1" u="none" strike="noStrike" cap="none" normalizeH="0" baseline="0" dirty="0" smtClean="0">
                <a:ln>
                  <a:noFill/>
                </a:ln>
                <a:solidFill>
                  <a:srgbClr val="C00000"/>
                </a:solidFill>
                <a:effectLst/>
                <a:latin typeface="Arial Narrow" pitchFamily="34" charset="0"/>
                <a:cs typeface="Arial" pitchFamily="34" charset="0"/>
              </a:rPr>
              <a:t> sp.</a:t>
            </a:r>
            <a:r>
              <a:rPr kumimoji="0" lang="en-PH" sz="2800" b="1" i="0" u="none" strike="noStrike" cap="none" normalizeH="0" baseline="0" dirty="0" smtClean="0">
                <a:ln>
                  <a:noFill/>
                </a:ln>
                <a:solidFill>
                  <a:srgbClr val="C00000"/>
                </a:solidFill>
                <a:effectLst/>
                <a:latin typeface="Arial Narrow" pitchFamily="34" charset="0"/>
                <a:cs typeface="Arial" pitchFamily="34" charset="0"/>
              </a:rPr>
              <a:t> </a:t>
            </a:r>
            <a:endParaRPr kumimoji="0" lang="en-PH" sz="2800" b="0" i="0" u="none" strike="noStrike" cap="none" normalizeH="0" baseline="0" dirty="0" smtClean="0">
              <a:ln>
                <a:noFill/>
              </a:ln>
              <a:solidFill>
                <a:srgbClr val="C00000"/>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H" sz="2800" b="0" i="0" u="none" strike="noStrike" cap="none" normalizeH="0" baseline="0" dirty="0" smtClean="0">
                <a:ln>
                  <a:noFill/>
                </a:ln>
                <a:solidFill>
                  <a:srgbClr val="C00000"/>
                </a:solidFill>
                <a:effectLst/>
                <a:latin typeface="Comic Sans MS" pitchFamily="66" charset="0"/>
                <a:cs typeface="Arial" pitchFamily="34" charset="0"/>
              </a:rPr>
              <a:t> </a:t>
            </a:r>
          </a:p>
        </p:txBody>
      </p:sp>
      <p:sp>
        <p:nvSpPr>
          <p:cNvPr id="20486" name="AutoShape 6"/>
          <p:cNvSpPr>
            <a:spLocks noChangeArrowheads="1"/>
          </p:cNvSpPr>
          <p:nvPr/>
        </p:nvSpPr>
        <p:spPr bwMode="auto">
          <a:xfrm>
            <a:off x="533400" y="3276600"/>
            <a:ext cx="3124200" cy="5334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Pure culture</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0487" name="Picture 7" descr="20150109_095456"/>
          <p:cNvPicPr>
            <a:picLocks noChangeAspect="1" noChangeArrowheads="1"/>
          </p:cNvPicPr>
          <p:nvPr/>
        </p:nvPicPr>
        <p:blipFill>
          <a:blip r:embed="rId4" cstate="print">
            <a:lum bright="10000" contrast="20000"/>
          </a:blip>
          <a:srcRect/>
          <a:stretch>
            <a:fillRect/>
          </a:stretch>
        </p:blipFill>
        <p:spPr bwMode="auto">
          <a:xfrm>
            <a:off x="4953000" y="1371600"/>
            <a:ext cx="2895600" cy="1981200"/>
          </a:xfrm>
          <a:prstGeom prst="rect">
            <a:avLst/>
          </a:prstGeom>
          <a:noFill/>
          <a:ln w="9525" algn="in">
            <a:noFill/>
            <a:miter lim="800000"/>
            <a:headEnd/>
            <a:tailEnd/>
          </a:ln>
          <a:effectLst/>
        </p:spPr>
      </p:pic>
      <p:sp>
        <p:nvSpPr>
          <p:cNvPr id="20488" name="AutoShape 8"/>
          <p:cNvSpPr>
            <a:spLocks noChangeArrowheads="1"/>
          </p:cNvSpPr>
          <p:nvPr/>
        </p:nvSpPr>
        <p:spPr bwMode="auto">
          <a:xfrm>
            <a:off x="4724400" y="3352800"/>
            <a:ext cx="3276600" cy="7620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1-L pure culture enriched    with F medium</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0489" name="Picture 9" descr="20150213_091048"/>
          <p:cNvPicPr>
            <a:picLocks noChangeAspect="1" noChangeArrowheads="1"/>
          </p:cNvPicPr>
          <p:nvPr/>
        </p:nvPicPr>
        <p:blipFill>
          <a:blip r:embed="rId5" cstate="print">
            <a:lum bright="10000" contrast="18000"/>
          </a:blip>
          <a:srcRect/>
          <a:stretch>
            <a:fillRect/>
          </a:stretch>
        </p:blipFill>
        <p:spPr bwMode="auto">
          <a:xfrm>
            <a:off x="4800600" y="4114800"/>
            <a:ext cx="3124200" cy="2027237"/>
          </a:xfrm>
          <a:prstGeom prst="rect">
            <a:avLst/>
          </a:prstGeom>
          <a:noFill/>
          <a:ln w="9525" algn="in">
            <a:noFill/>
            <a:miter lim="800000"/>
            <a:headEnd/>
            <a:tailEnd/>
          </a:ln>
          <a:effectLst/>
        </p:spPr>
      </p:pic>
      <p:sp>
        <p:nvSpPr>
          <p:cNvPr id="20490" name="AutoShape 10"/>
          <p:cNvSpPr>
            <a:spLocks noChangeArrowheads="1"/>
          </p:cNvSpPr>
          <p:nvPr/>
        </p:nvSpPr>
        <p:spPr bwMode="auto">
          <a:xfrm>
            <a:off x="4800600" y="5867400"/>
            <a:ext cx="3124200" cy="762000"/>
          </a:xfrm>
          <a:prstGeom prst="roundRect">
            <a:avLst>
              <a:gd name="adj" fmla="val 27012"/>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 3-L culture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enriched with TMRL</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7" name="AutoShape 3" descr="3"/>
          <p:cNvSpPr>
            <a:spLocks noChangeArrowheads="1"/>
          </p:cNvSpPr>
          <p:nvPr/>
        </p:nvSpPr>
        <p:spPr bwMode="auto">
          <a:xfrm rot="10800000">
            <a:off x="3657600" y="4800600"/>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pic>
        <p:nvPicPr>
          <p:cNvPr id="20491" name="Picture 11" descr="20150213_090854"/>
          <p:cNvPicPr>
            <a:picLocks noChangeAspect="1" noChangeArrowheads="1"/>
          </p:cNvPicPr>
          <p:nvPr/>
        </p:nvPicPr>
        <p:blipFill>
          <a:blip r:embed="rId6" cstate="print">
            <a:lum bright="12000" contrast="18000"/>
          </a:blip>
          <a:srcRect/>
          <a:stretch>
            <a:fillRect/>
          </a:stretch>
        </p:blipFill>
        <p:spPr bwMode="auto">
          <a:xfrm>
            <a:off x="381000" y="4038600"/>
            <a:ext cx="3124200" cy="2133600"/>
          </a:xfrm>
          <a:prstGeom prst="rect">
            <a:avLst/>
          </a:prstGeom>
          <a:noFill/>
          <a:ln w="9525" algn="in">
            <a:noFill/>
            <a:miter lim="800000"/>
            <a:headEnd/>
            <a:tailEnd/>
          </a:ln>
          <a:effectLst/>
        </p:spPr>
      </p:pic>
      <p:sp>
        <p:nvSpPr>
          <p:cNvPr id="20492" name="AutoShape 12"/>
          <p:cNvSpPr>
            <a:spLocks noChangeArrowheads="1"/>
          </p:cNvSpPr>
          <p:nvPr/>
        </p:nvSpPr>
        <p:spPr bwMode="auto">
          <a:xfrm>
            <a:off x="304800" y="6096000"/>
            <a:ext cx="3200400" cy="5715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Transport of the </a:t>
            </a:r>
            <a:r>
              <a:rPr lang="en-US" sz="2400" b="1" dirty="0" smtClean="0">
                <a:solidFill>
                  <a:srgbClr val="000000"/>
                </a:solidFill>
                <a:latin typeface="Arial Narrow" pitchFamily="34" charset="0"/>
                <a:cs typeface="Arial" pitchFamily="34" charset="0"/>
              </a:rPr>
              <a:t>d</a:t>
            </a:r>
            <a:r>
              <a:rPr kumimoji="0" lang="en-US" sz="2400" b="1" i="0" u="none" strike="noStrike" cap="none" normalizeH="0" baseline="0" dirty="0" smtClean="0">
                <a:ln>
                  <a:noFill/>
                </a:ln>
                <a:solidFill>
                  <a:srgbClr val="000000"/>
                </a:solidFill>
                <a:effectLst/>
                <a:latin typeface="Arial Narrow" pitchFamily="34" charset="0"/>
                <a:cs typeface="Arial" pitchFamily="34" charset="0"/>
              </a:rPr>
              <a:t>iatoms</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21" name="Curved Left Arrow 20"/>
          <p:cNvSpPr/>
          <p:nvPr/>
        </p:nvSpPr>
        <p:spPr>
          <a:xfrm rot="19550016">
            <a:off x="8324530" y="4115164"/>
            <a:ext cx="991790" cy="1456971"/>
          </a:xfrm>
          <a:prstGeom prst="curved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PH">
              <a:solidFill>
                <a:schemeClr val="tx1"/>
              </a:solidFill>
            </a:endParaRPr>
          </a:p>
        </p:txBody>
      </p:sp>
      <p:sp>
        <p:nvSpPr>
          <p:cNvPr id="19" name="Flowchart: Punched Tape 18"/>
          <p:cNvSpPr/>
          <p:nvPr/>
        </p:nvSpPr>
        <p:spPr>
          <a:xfrm>
            <a:off x="228600" y="0"/>
            <a:ext cx="5410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pic>
        <p:nvPicPr>
          <p:cNvPr id="22530" name="Picture 2" descr="20150215_065610"/>
          <p:cNvPicPr>
            <a:picLocks noChangeAspect="1" noChangeArrowheads="1"/>
          </p:cNvPicPr>
          <p:nvPr/>
        </p:nvPicPr>
        <p:blipFill>
          <a:blip r:embed="rId3" cstate="print">
            <a:lum contrast="12000"/>
          </a:blip>
          <a:srcRect/>
          <a:stretch>
            <a:fillRect/>
          </a:stretch>
        </p:blipFill>
        <p:spPr bwMode="auto">
          <a:xfrm rot="5400000">
            <a:off x="94899677" y="119922411"/>
            <a:ext cx="3338512" cy="4771466"/>
          </a:xfrm>
          <a:prstGeom prst="rect">
            <a:avLst/>
          </a:prstGeom>
          <a:noFill/>
          <a:ln w="9525" algn="in">
            <a:noFill/>
            <a:miter lim="800000"/>
            <a:headEnd/>
            <a:tailEnd/>
          </a:ln>
          <a:effectLst/>
        </p:spPr>
      </p:pic>
      <p:sp>
        <p:nvSpPr>
          <p:cNvPr id="22531" name="AutoShape 3"/>
          <p:cNvSpPr>
            <a:spLocks noChangeArrowheads="1"/>
          </p:cNvSpPr>
          <p:nvPr/>
        </p:nvSpPr>
        <p:spPr bwMode="auto">
          <a:xfrm>
            <a:off x="103265289" y="121359613"/>
            <a:ext cx="4329112" cy="2160587"/>
          </a:xfrm>
          <a:prstGeom prst="roundRect">
            <a:avLst>
              <a:gd name="adj" fmla="val 16667"/>
            </a:avLst>
          </a:prstGeom>
          <a:gradFill rotWithShape="1">
            <a:gsLst>
              <a:gs pos="0">
                <a:srgbClr val="00FF00"/>
              </a:gs>
              <a:gs pos="50000">
                <a:srgbClr val="FFFFCC"/>
              </a:gs>
              <a:gs pos="100000">
                <a:srgbClr val="00FF00"/>
              </a:gs>
            </a:gsLst>
            <a:lin ang="5400000" scaled="1"/>
          </a:gra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b="1" i="0" u="none" strike="noStrike" cap="none" normalizeH="0" baseline="0" dirty="0" smtClean="0">
                <a:ln>
                  <a:noFill/>
                </a:ln>
                <a:solidFill>
                  <a:srgbClr val="10084C"/>
                </a:solidFill>
                <a:effectLst/>
                <a:latin typeface="Calibri" pitchFamily="34" charset="0"/>
                <a:cs typeface="Arial" pitchFamily="34" charset="0"/>
              </a:rPr>
              <a:t>TREATMENT 1 (without pesticide)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b="1" i="0" u="none" strike="noStrike" cap="none" normalizeH="0" baseline="0" dirty="0" smtClean="0">
                <a:ln>
                  <a:noFill/>
                </a:ln>
                <a:solidFill>
                  <a:srgbClr val="10084C"/>
                </a:solidFill>
                <a:effectLst/>
                <a:latin typeface="Calibri" pitchFamily="34" charset="0"/>
                <a:cs typeface="Arial" pitchFamily="34" charset="0"/>
              </a:rPr>
              <a:t>TREATMENT 2 (32ppm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b="1" i="0" u="none" strike="noStrike" cap="none" normalizeH="0" baseline="0" dirty="0" smtClean="0">
                <a:ln>
                  <a:noFill/>
                </a:ln>
                <a:solidFill>
                  <a:srgbClr val="10084C"/>
                </a:solidFill>
                <a:effectLst/>
                <a:latin typeface="Calibri" pitchFamily="34" charset="0"/>
                <a:cs typeface="Arial" pitchFamily="34" charset="0"/>
              </a:rPr>
              <a:t>TREATMENT 3 (16ppm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b="1" i="0" u="none" strike="noStrike" cap="none" normalizeH="0" baseline="0" dirty="0" smtClean="0">
                <a:ln>
                  <a:noFill/>
                </a:ln>
                <a:solidFill>
                  <a:srgbClr val="10084C"/>
                </a:solidFill>
                <a:effectLst/>
                <a:latin typeface="Calibri" pitchFamily="34" charset="0"/>
                <a:cs typeface="Arial" pitchFamily="34" charset="0"/>
              </a:rPr>
              <a:t>TREATMENT 4 (8 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b="1" i="0" u="none" strike="noStrike" cap="none" normalizeH="0" baseline="0" dirty="0" smtClean="0">
                <a:ln>
                  <a:noFill/>
                </a:ln>
                <a:solidFill>
                  <a:srgbClr val="10084C"/>
                </a:solidFill>
                <a:effectLst/>
                <a:latin typeface="Calibri" pitchFamily="34" charset="0"/>
                <a:cs typeface="Arial" pitchFamily="34" charset="0"/>
              </a:rPr>
              <a:t>TREATMENT 5 (328ppm Chlorpyrifos)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2" name="Text Box 4"/>
          <p:cNvSpPr txBox="1">
            <a:spLocks noChangeArrowheads="1"/>
          </p:cNvSpPr>
          <p:nvPr/>
        </p:nvSpPr>
        <p:spPr bwMode="auto">
          <a:xfrm>
            <a:off x="97688400" y="121180225"/>
            <a:ext cx="326377"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3" name="Text Box 5"/>
          <p:cNvSpPr txBox="1">
            <a:spLocks noChangeArrowheads="1"/>
          </p:cNvSpPr>
          <p:nvPr/>
        </p:nvSpPr>
        <p:spPr bwMode="auto">
          <a:xfrm>
            <a:off x="95345250" y="121899364"/>
            <a:ext cx="326377" cy="408326"/>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4" name="Text Box 6"/>
          <p:cNvSpPr txBox="1">
            <a:spLocks noChangeArrowheads="1"/>
          </p:cNvSpPr>
          <p:nvPr/>
        </p:nvSpPr>
        <p:spPr bwMode="auto">
          <a:xfrm>
            <a:off x="99763264" y="121719975"/>
            <a:ext cx="325350"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5" name="Text Box 7"/>
          <p:cNvSpPr txBox="1">
            <a:spLocks noChangeArrowheads="1"/>
          </p:cNvSpPr>
          <p:nvPr/>
        </p:nvSpPr>
        <p:spPr bwMode="auto">
          <a:xfrm>
            <a:off x="97612200" y="122439114"/>
            <a:ext cx="325351" cy="408326"/>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6" name="Text Box 8"/>
          <p:cNvSpPr txBox="1">
            <a:spLocks noChangeArrowheads="1"/>
          </p:cNvSpPr>
          <p:nvPr/>
        </p:nvSpPr>
        <p:spPr bwMode="auto">
          <a:xfrm>
            <a:off x="98863150" y="120638889"/>
            <a:ext cx="326377" cy="408326"/>
          </a:xfrm>
          <a:prstGeom prst="rect">
            <a:avLst/>
          </a:prstGeom>
          <a:gradFill rotWithShape="1">
            <a:gsLst>
              <a:gs pos="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7" name="Text Box 9"/>
          <p:cNvSpPr txBox="1">
            <a:spLocks noChangeArrowheads="1"/>
          </p:cNvSpPr>
          <p:nvPr/>
        </p:nvSpPr>
        <p:spPr bwMode="auto">
          <a:xfrm>
            <a:off x="94805500" y="123520200"/>
            <a:ext cx="326377"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38" name="Text Box 10"/>
          <p:cNvSpPr txBox="1">
            <a:spLocks noChangeArrowheads="1"/>
          </p:cNvSpPr>
          <p:nvPr/>
        </p:nvSpPr>
        <p:spPr bwMode="auto">
          <a:xfrm>
            <a:off x="100150613" y="122297825"/>
            <a:ext cx="326377"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9" name="Text Box 11"/>
          <p:cNvSpPr txBox="1">
            <a:spLocks noChangeArrowheads="1"/>
          </p:cNvSpPr>
          <p:nvPr/>
        </p:nvSpPr>
        <p:spPr bwMode="auto">
          <a:xfrm>
            <a:off x="97612200" y="123159838"/>
            <a:ext cx="325351" cy="407041"/>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T5</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0" name="Text Box 12"/>
          <p:cNvSpPr txBox="1">
            <a:spLocks noChangeArrowheads="1"/>
          </p:cNvSpPr>
          <p:nvPr/>
        </p:nvSpPr>
        <p:spPr bwMode="auto">
          <a:xfrm>
            <a:off x="95886589" y="120638889"/>
            <a:ext cx="325350" cy="408326"/>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1" name="Text Box 13"/>
          <p:cNvSpPr txBox="1">
            <a:spLocks noChangeArrowheads="1"/>
          </p:cNvSpPr>
          <p:nvPr/>
        </p:nvSpPr>
        <p:spPr bwMode="auto">
          <a:xfrm>
            <a:off x="95100775" y="122620088"/>
            <a:ext cx="325351" cy="407041"/>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3" name="Text Box 15"/>
          <p:cNvSpPr txBox="1">
            <a:spLocks noChangeArrowheads="1"/>
          </p:cNvSpPr>
          <p:nvPr/>
        </p:nvSpPr>
        <p:spPr bwMode="auto">
          <a:xfrm>
            <a:off x="97669350" y="121719975"/>
            <a:ext cx="325351"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4" name="Text Box 16"/>
          <p:cNvSpPr txBox="1">
            <a:spLocks noChangeArrowheads="1"/>
          </p:cNvSpPr>
          <p:nvPr/>
        </p:nvSpPr>
        <p:spPr bwMode="auto">
          <a:xfrm>
            <a:off x="95705613" y="121180225"/>
            <a:ext cx="326377"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smtClean="0">
                <a:ln>
                  <a:noFill/>
                </a:ln>
                <a:solidFill>
                  <a:srgbClr val="000000"/>
                </a:solidFill>
                <a:effectLst/>
                <a:latin typeface="Calibri" pitchFamily="34" charset="0"/>
                <a:cs typeface="Arial" pitchFamily="34" charset="0"/>
              </a:rPr>
              <a:t>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545" name="Text Box 17"/>
          <p:cNvSpPr txBox="1">
            <a:spLocks noChangeArrowheads="1"/>
          </p:cNvSpPr>
          <p:nvPr/>
        </p:nvSpPr>
        <p:spPr bwMode="auto">
          <a:xfrm>
            <a:off x="99223514" y="121180225"/>
            <a:ext cx="325350" cy="407042"/>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b="1" i="0" u="none" strike="noStrike" cap="none" normalizeH="0" baseline="0" dirty="0" smtClean="0">
                <a:ln>
                  <a:noFill/>
                </a:ln>
                <a:solidFill>
                  <a:srgbClr val="000000"/>
                </a:solidFill>
                <a:effectLst/>
                <a:latin typeface="Calibri" pitchFamily="34" charset="0"/>
                <a:cs typeface="Arial" pitchFamily="34" charset="0"/>
              </a:rPr>
              <a:t>T3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6" name="Text Box 18"/>
          <p:cNvSpPr txBox="1">
            <a:spLocks noChangeArrowheads="1"/>
          </p:cNvSpPr>
          <p:nvPr/>
        </p:nvSpPr>
        <p:spPr bwMode="auto">
          <a:xfrm>
            <a:off x="97685225" y="120638889"/>
            <a:ext cx="326377" cy="408326"/>
          </a:xfrm>
          <a:prstGeom prst="rect">
            <a:avLst/>
          </a:prstGeom>
          <a:gradFill rotWithShape="1">
            <a:gsLst>
              <a:gs pos="0">
                <a:srgbClr val="DFEA0C"/>
              </a:gs>
              <a:gs pos="50000">
                <a:srgbClr val="1ED83D">
                  <a:alpha val="84000"/>
                </a:srgbClr>
              </a:gs>
              <a:gs pos="100000">
                <a:srgbClr val="DFEA0C"/>
              </a:gs>
            </a:gsLst>
            <a:lin ang="5400000" scaled="1"/>
          </a:gradFill>
          <a:ln w="9525" algn="in">
            <a:solidFill>
              <a:srgbClr val="10381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dirty="0" smtClean="0">
                <a:ln>
                  <a:noFill/>
                </a:ln>
                <a:solidFill>
                  <a:srgbClr val="000000"/>
                </a:solidFill>
                <a:effectLst/>
                <a:latin typeface="Calibri" pitchFamily="34" charset="0"/>
                <a:cs typeface="Arial" pitchFamily="34" charset="0"/>
              </a:rPr>
              <a:t>T</a:t>
            </a:r>
            <a:r>
              <a:rPr kumimoji="0" lang="fil-PH" sz="1600" b="1" i="0" u="none" strike="noStrike" cap="none" normalizeH="0" baseline="0" dirty="0" smtClean="0">
                <a:ln>
                  <a:noFill/>
                </a:ln>
                <a:solidFill>
                  <a:srgbClr val="000000"/>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7" name="AutoShape 19" descr="3"/>
          <p:cNvSpPr>
            <a:spLocks noChangeArrowheads="1"/>
          </p:cNvSpPr>
          <p:nvPr/>
        </p:nvSpPr>
        <p:spPr bwMode="auto">
          <a:xfrm flipH="1">
            <a:off x="101588888" y="122259725"/>
            <a:ext cx="1046869" cy="87314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4" cstate="print">
              <a:lum bright="-30000"/>
            </a:blip>
            <a:srcRect/>
            <a:stretch>
              <a:fillRect/>
            </a:stretch>
          </a:blip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PH"/>
          </a:p>
        </p:txBody>
      </p:sp>
      <p:pic>
        <p:nvPicPr>
          <p:cNvPr id="22548" name="Picture 20" descr="20150215_065610"/>
          <p:cNvPicPr>
            <a:picLocks noChangeAspect="1" noChangeArrowheads="1"/>
          </p:cNvPicPr>
          <p:nvPr/>
        </p:nvPicPr>
        <p:blipFill>
          <a:blip r:embed="rId5" cstate="print">
            <a:lum contrast="12000"/>
          </a:blip>
          <a:srcRect/>
          <a:stretch>
            <a:fillRect/>
          </a:stretch>
        </p:blipFill>
        <p:spPr bwMode="auto">
          <a:xfrm rot="5400000">
            <a:off x="-24225" y="2234024"/>
            <a:ext cx="3886201" cy="3837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50" name="AutoShape 22"/>
          <p:cNvSpPr>
            <a:spLocks noChangeArrowheads="1"/>
          </p:cNvSpPr>
          <p:nvPr/>
        </p:nvSpPr>
        <p:spPr bwMode="auto">
          <a:xfrm>
            <a:off x="3962400" y="3200400"/>
            <a:ext cx="5181600" cy="26670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sz="2400" b="1" i="0" u="none" strike="noStrike" cap="none" normalizeH="0" baseline="0" dirty="0" smtClean="0">
                <a:ln>
                  <a:noFill/>
                </a:ln>
                <a:solidFill>
                  <a:srgbClr val="10084C"/>
                </a:solidFill>
                <a:effectLst/>
                <a:latin typeface="Arial Narrow" pitchFamily="34" charset="0"/>
                <a:cs typeface="Arial" pitchFamily="34" charset="0"/>
              </a:rPr>
              <a:t>TREATMENT 1 (without pesticide)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sz="2400" b="1" i="0" u="none" strike="noStrike" cap="none" normalizeH="0" baseline="0" dirty="0" smtClean="0">
                <a:ln>
                  <a:noFill/>
                </a:ln>
                <a:solidFill>
                  <a:srgbClr val="10084C"/>
                </a:solidFill>
                <a:effectLst/>
                <a:latin typeface="Arial Narrow" pitchFamily="34" charset="0"/>
                <a:cs typeface="Arial" pitchFamily="34" charset="0"/>
              </a:rPr>
              <a:t>TREATMENT 2 (32ppm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sz="2400" b="1" i="0" u="none" strike="noStrike" cap="none" normalizeH="0" baseline="0" dirty="0" smtClean="0">
                <a:ln>
                  <a:noFill/>
                </a:ln>
                <a:solidFill>
                  <a:srgbClr val="10084C"/>
                </a:solidFill>
                <a:effectLst/>
                <a:latin typeface="Arial Narrow" pitchFamily="34" charset="0"/>
                <a:cs typeface="Arial" pitchFamily="34" charset="0"/>
              </a:rPr>
              <a:t>TREATMENT 3 (16ppm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sz="2400" b="1" i="0" u="none" strike="noStrike" cap="none" normalizeH="0" baseline="0" dirty="0" smtClean="0">
                <a:ln>
                  <a:noFill/>
                </a:ln>
                <a:solidFill>
                  <a:srgbClr val="10084C"/>
                </a:solidFill>
                <a:effectLst/>
                <a:latin typeface="Arial Narrow" pitchFamily="34" charset="0"/>
                <a:cs typeface="Arial" pitchFamily="34" charset="0"/>
              </a:rPr>
              <a:t>TREATMENT 4 (8 ppm Cypermethrin)</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Þ"/>
              <a:tabLst/>
            </a:pPr>
            <a:r>
              <a:rPr kumimoji="0" lang="fil-PH" sz="2400" b="1" i="0" u="none" strike="noStrike" cap="none" normalizeH="0" baseline="0" dirty="0" smtClean="0">
                <a:ln>
                  <a:noFill/>
                </a:ln>
                <a:solidFill>
                  <a:srgbClr val="10084C"/>
                </a:solidFill>
                <a:effectLst/>
                <a:latin typeface="Arial Narrow" pitchFamily="34" charset="0"/>
                <a:cs typeface="Arial" pitchFamily="34" charset="0"/>
              </a:rPr>
              <a:t>TREATMENT 5 (328ppm Chlorpyrifos)</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31" name="Curved Right Arrow 30"/>
          <p:cNvSpPr/>
          <p:nvPr/>
        </p:nvSpPr>
        <p:spPr>
          <a:xfrm rot="5558893">
            <a:off x="3829657" y="1244679"/>
            <a:ext cx="1277948" cy="2283542"/>
          </a:xfrm>
          <a:prstGeom prst="curv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PH">
              <a:solidFill>
                <a:schemeClr val="tx1"/>
              </a:solidFill>
            </a:endParaRPr>
          </a:p>
        </p:txBody>
      </p:sp>
      <p:sp>
        <p:nvSpPr>
          <p:cNvPr id="28" name="Rectangle 27"/>
          <p:cNvSpPr/>
          <p:nvPr/>
        </p:nvSpPr>
        <p:spPr>
          <a:xfrm>
            <a:off x="2286000" y="914400"/>
            <a:ext cx="4800600" cy="954107"/>
          </a:xfrm>
          <a:prstGeom prst="rect">
            <a:avLst/>
          </a:prstGeom>
        </p:spPr>
        <p:txBody>
          <a:bodyPr wrap="square">
            <a:spAutoFit/>
          </a:bodyPr>
          <a:lstStyle/>
          <a:p>
            <a:pPr lvl="0" algn="ctr" fontAlgn="base">
              <a:spcBef>
                <a:spcPct val="0"/>
              </a:spcBef>
              <a:spcAft>
                <a:spcPct val="0"/>
              </a:spcAft>
            </a:pPr>
            <a:r>
              <a:rPr lang="en-US" sz="2800" b="1" dirty="0" smtClean="0">
                <a:solidFill>
                  <a:srgbClr val="C00000"/>
                </a:solidFill>
                <a:latin typeface="Arial Narrow" pitchFamily="34" charset="0"/>
                <a:cs typeface="Arial" pitchFamily="34" charset="0"/>
              </a:rPr>
              <a:t>EXPERIMENTAL </a:t>
            </a:r>
            <a:r>
              <a:rPr lang="en-US" sz="2800" b="1" dirty="0" smtClean="0">
                <a:solidFill>
                  <a:srgbClr val="C00000"/>
                </a:solidFill>
                <a:latin typeface="Arial Narrow" pitchFamily="34" charset="0"/>
                <a:cs typeface="Arial" pitchFamily="34" charset="0"/>
              </a:rPr>
              <a:t>SET UP</a:t>
            </a:r>
            <a:endParaRPr lang="en-US" sz="2800" dirty="0" smtClean="0">
              <a:solidFill>
                <a:srgbClr val="C00000"/>
              </a:solidFill>
              <a:latin typeface="Arial Narrow" pitchFamily="34" charset="0"/>
              <a:cs typeface="Arial" pitchFamily="34" charset="0"/>
            </a:endParaRPr>
          </a:p>
          <a:p>
            <a:pPr lvl="0" algn="ctr" eaLnBrk="0" fontAlgn="base" hangingPunct="0">
              <a:spcBef>
                <a:spcPct val="0"/>
              </a:spcBef>
              <a:spcAft>
                <a:spcPct val="0"/>
              </a:spcAft>
            </a:pPr>
            <a:r>
              <a:rPr lang="en-PH" sz="2800" dirty="0" smtClean="0">
                <a:solidFill>
                  <a:srgbClr val="C00000"/>
                </a:solidFill>
                <a:latin typeface="Arial Narrow" pitchFamily="34" charset="0"/>
                <a:cs typeface="Arial" pitchFamily="34" charset="0"/>
              </a:rPr>
              <a:t> </a:t>
            </a:r>
          </a:p>
        </p:txBody>
      </p:sp>
      <p:sp>
        <p:nvSpPr>
          <p:cNvPr id="29" name="Flowchart: Punched Tape 28"/>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
        <p:nvSpPr>
          <p:cNvPr id="25" name="Rectangle 24"/>
          <p:cNvSpPr/>
          <p:nvPr/>
        </p:nvSpPr>
        <p:spPr>
          <a:xfrm>
            <a:off x="5638800" y="1828800"/>
            <a:ext cx="3276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400" b="1" dirty="0" smtClean="0">
                <a:solidFill>
                  <a:srgbClr val="FF0000"/>
                </a:solidFill>
                <a:latin typeface="Arial Narrow" pitchFamily="34" charset="0"/>
              </a:rPr>
              <a:t>Design</a:t>
            </a:r>
            <a:r>
              <a:rPr lang="en-PH" sz="2400" b="1" dirty="0" smtClean="0">
                <a:latin typeface="Arial Narrow" pitchFamily="34" charset="0"/>
              </a:rPr>
              <a:t> – Randomized Complete Block Design (RCBD)  </a:t>
            </a:r>
            <a:endParaRPr lang="en-PH" sz="2400" b="1"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76200"/>
            <a:ext cx="9372600" cy="7162800"/>
          </a:xfrm>
          <a:prstGeom prst="rect">
            <a:avLst/>
          </a:prstGeom>
          <a:noFill/>
        </p:spPr>
      </p:pic>
      <p:sp>
        <p:nvSpPr>
          <p:cNvPr id="21506" name="Text Box 2"/>
          <p:cNvSpPr txBox="1">
            <a:spLocks noChangeArrowheads="1"/>
          </p:cNvSpPr>
          <p:nvPr/>
        </p:nvSpPr>
        <p:spPr bwMode="auto">
          <a:xfrm>
            <a:off x="94183200" y="129322592"/>
            <a:ext cx="15922625" cy="235100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800000"/>
                </a:solidFill>
                <a:effectLst/>
                <a:latin typeface="Calibri" pitchFamily="34" charset="0"/>
                <a:cs typeface="Arial" pitchFamily="34" charset="0"/>
              </a:rPr>
              <a:t>HARVESTING OF </a:t>
            </a:r>
            <a:r>
              <a:rPr kumimoji="0" lang="en-US" sz="3000" b="1" i="1" u="none" strike="noStrike" cap="none" normalizeH="0" baseline="0" smtClean="0">
                <a:ln>
                  <a:noFill/>
                </a:ln>
                <a:solidFill>
                  <a:srgbClr val="800000"/>
                </a:solidFill>
                <a:effectLst/>
                <a:latin typeface="Calibri" pitchFamily="34" charset="0"/>
                <a:cs typeface="Arial" pitchFamily="34" charset="0"/>
              </a:rPr>
              <a:t>Navicula sp.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18" name="Picture 14" descr="20150215_125603"/>
          <p:cNvPicPr>
            <a:picLocks noChangeAspect="1" noChangeArrowheads="1"/>
          </p:cNvPicPr>
          <p:nvPr/>
        </p:nvPicPr>
        <p:blipFill>
          <a:blip r:embed="rId3" cstate="print">
            <a:lum bright="-10000" contrast="36000"/>
          </a:blip>
          <a:srcRect/>
          <a:stretch>
            <a:fillRect/>
          </a:stretch>
        </p:blipFill>
        <p:spPr bwMode="auto">
          <a:xfrm>
            <a:off x="990600" y="1371600"/>
            <a:ext cx="2971800" cy="1981200"/>
          </a:xfrm>
          <a:prstGeom prst="rect">
            <a:avLst/>
          </a:prstGeom>
          <a:ln>
            <a:noFill/>
          </a:ln>
          <a:effectLst>
            <a:outerShdw blurRad="292100" dist="139700" dir="2700000" algn="tl" rotWithShape="0">
              <a:srgbClr val="333333">
                <a:alpha val="65000"/>
              </a:srgbClr>
            </a:outerShdw>
          </a:effectLst>
        </p:spPr>
      </p:pic>
      <p:sp>
        <p:nvSpPr>
          <p:cNvPr id="21519" name="AutoShape 15"/>
          <p:cNvSpPr>
            <a:spLocks noChangeArrowheads="1"/>
          </p:cNvSpPr>
          <p:nvPr/>
        </p:nvSpPr>
        <p:spPr bwMode="auto">
          <a:xfrm>
            <a:off x="990600" y="3352800"/>
            <a:ext cx="2895600" cy="8382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Brushing the surface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of the basin</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1520" name="Picture 16" descr="20150215_130010"/>
          <p:cNvPicPr>
            <a:picLocks noChangeAspect="1" noChangeArrowheads="1"/>
          </p:cNvPicPr>
          <p:nvPr/>
        </p:nvPicPr>
        <p:blipFill>
          <a:blip r:embed="rId4" cstate="print">
            <a:lum bright="-10000" contrast="18000"/>
          </a:blip>
          <a:srcRect/>
          <a:stretch>
            <a:fillRect/>
          </a:stretch>
        </p:blipFill>
        <p:spPr bwMode="auto">
          <a:xfrm>
            <a:off x="4800600" y="1371600"/>
            <a:ext cx="3124200" cy="1981200"/>
          </a:xfrm>
          <a:prstGeom prst="rect">
            <a:avLst/>
          </a:prstGeom>
          <a:ln>
            <a:noFill/>
          </a:ln>
          <a:effectLst>
            <a:outerShdw blurRad="292100" dist="139700" dir="2700000" algn="tl" rotWithShape="0">
              <a:srgbClr val="333333">
                <a:alpha val="65000"/>
              </a:srgbClr>
            </a:outerShdw>
          </a:effectLst>
        </p:spPr>
      </p:pic>
      <p:sp>
        <p:nvSpPr>
          <p:cNvPr id="21521" name="AutoShape 17"/>
          <p:cNvSpPr>
            <a:spLocks noChangeArrowheads="1"/>
          </p:cNvSpPr>
          <p:nvPr/>
        </p:nvSpPr>
        <p:spPr bwMode="auto">
          <a:xfrm>
            <a:off x="4724400" y="3352800"/>
            <a:ext cx="3276600" cy="8382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Arial Narrow" pitchFamily="34" charset="0"/>
                <a:cs typeface="Arial" pitchFamily="34" charset="0"/>
              </a:rPr>
              <a:t>Getting 300 </a:t>
            </a:r>
            <a:r>
              <a:rPr lang="en-US" b="1" dirty="0">
                <a:solidFill>
                  <a:srgbClr val="000000"/>
                </a:solidFill>
                <a:latin typeface="Arial Narrow" pitchFamily="34" charset="0"/>
                <a:cs typeface="Arial" pitchFamily="34" charset="0"/>
              </a:rPr>
              <a:t>m</a:t>
            </a:r>
            <a:r>
              <a:rPr kumimoji="0" lang="en-US" b="1" i="0" u="none" strike="noStrike" cap="none" normalizeH="0" baseline="0" dirty="0" smtClean="0">
                <a:ln>
                  <a:noFill/>
                </a:ln>
                <a:solidFill>
                  <a:srgbClr val="000000"/>
                </a:solidFill>
                <a:effectLst/>
                <a:latin typeface="Arial Narrow" pitchFamily="34" charset="0"/>
                <a:cs typeface="Arial" pitchFamily="34" charset="0"/>
              </a:rPr>
              <a:t>L</a:t>
            </a:r>
            <a:r>
              <a:rPr lang="en-US" b="1" dirty="0" smtClean="0">
                <a:solidFill>
                  <a:srgbClr val="000000"/>
                </a:solidFill>
                <a:latin typeface="Arial Narrow" pitchFamily="34" charset="0"/>
                <a:cs typeface="Arial" pitchFamily="34" charset="0"/>
              </a:rPr>
              <a:t> </a:t>
            </a:r>
            <a:r>
              <a:rPr kumimoji="0" lang="en-US" b="1" i="0" u="none" strike="noStrike" cap="none" normalizeH="0" baseline="0" dirty="0" smtClean="0">
                <a:ln>
                  <a:noFill/>
                </a:ln>
                <a:solidFill>
                  <a:srgbClr val="000000"/>
                </a:solidFill>
                <a:effectLst/>
                <a:latin typeface="Arial Narrow" pitchFamily="34" charset="0"/>
                <a:cs typeface="Arial" pitchFamily="34" charset="0"/>
              </a:rPr>
              <a:t>of </a:t>
            </a:r>
            <a:r>
              <a:rPr kumimoji="0" lang="en-US" b="1" i="1" u="none" strike="noStrike" cap="none" normalizeH="0" baseline="0" dirty="0" err="1" smtClean="0">
                <a:ln>
                  <a:noFill/>
                </a:ln>
                <a:solidFill>
                  <a:srgbClr val="000000"/>
                </a:solidFill>
                <a:effectLst/>
                <a:latin typeface="Arial Narrow" pitchFamily="34" charset="0"/>
                <a:cs typeface="Arial" pitchFamily="34" charset="0"/>
              </a:rPr>
              <a:t>Navicula</a:t>
            </a:r>
            <a:r>
              <a:rPr kumimoji="0" lang="en-US" b="1" i="1" u="none" strike="noStrike" cap="none" normalizeH="0" baseline="0" dirty="0" smtClean="0">
                <a:ln>
                  <a:noFill/>
                </a:ln>
                <a:solidFill>
                  <a:srgbClr val="000000"/>
                </a:solidFill>
                <a:effectLst/>
                <a:latin typeface="Arial Narrow" pitchFamily="34" charset="0"/>
                <a:cs typeface="Arial" pitchFamily="34" charset="0"/>
              </a:rPr>
              <a:t> sp. </a:t>
            </a:r>
            <a:r>
              <a:rPr kumimoji="0" lang="en-US" b="1" i="0" u="none" strike="noStrike" cap="none" normalizeH="0" baseline="0" dirty="0" smtClean="0">
                <a:ln>
                  <a:noFill/>
                </a:ln>
                <a:solidFill>
                  <a:srgbClr val="000000"/>
                </a:solidFill>
                <a:effectLst/>
                <a:latin typeface="Arial Narrow" pitchFamily="34" charset="0"/>
                <a:cs typeface="Arial" pitchFamily="34" charset="0"/>
              </a:rPr>
              <a:t>solution in </a:t>
            </a:r>
            <a:r>
              <a:rPr lang="en-US" b="1" dirty="0" smtClean="0">
                <a:solidFill>
                  <a:srgbClr val="000000"/>
                </a:solidFill>
                <a:latin typeface="Arial Narrow" pitchFamily="34" charset="0"/>
                <a:cs typeface="Arial" pitchFamily="34" charset="0"/>
              </a:rPr>
              <a:t>each </a:t>
            </a:r>
            <a:r>
              <a:rPr kumimoji="0" lang="en-US" b="1" i="0" u="none" strike="noStrike" cap="none" normalizeH="0" baseline="0" dirty="0" smtClean="0">
                <a:ln>
                  <a:noFill/>
                </a:ln>
                <a:solidFill>
                  <a:srgbClr val="000000"/>
                </a:solidFill>
                <a:effectLst/>
                <a:latin typeface="Arial Narrow" pitchFamily="34" charset="0"/>
                <a:cs typeface="Arial" pitchFamily="34" charset="0"/>
              </a:rPr>
              <a:t>sample</a:t>
            </a:r>
            <a:endParaRPr kumimoji="0" lang="en-US"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1522" name="Picture 18" descr="20150215_130057"/>
          <p:cNvPicPr>
            <a:picLocks noChangeAspect="1" noChangeArrowheads="1"/>
          </p:cNvPicPr>
          <p:nvPr/>
        </p:nvPicPr>
        <p:blipFill>
          <a:blip r:embed="rId5" cstate="print">
            <a:lum bright="-10000" contrast="12000"/>
          </a:blip>
          <a:srcRect/>
          <a:stretch>
            <a:fillRect/>
          </a:stretch>
        </p:blipFill>
        <p:spPr bwMode="auto">
          <a:xfrm>
            <a:off x="4876800" y="4191000"/>
            <a:ext cx="3124200" cy="1676400"/>
          </a:xfrm>
          <a:prstGeom prst="rect">
            <a:avLst/>
          </a:prstGeom>
          <a:ln>
            <a:noFill/>
          </a:ln>
          <a:effectLst>
            <a:outerShdw blurRad="292100" dist="139700" dir="2700000" algn="tl" rotWithShape="0">
              <a:srgbClr val="333333">
                <a:alpha val="65000"/>
              </a:srgbClr>
            </a:outerShdw>
          </a:effectLst>
        </p:spPr>
      </p:pic>
      <p:sp>
        <p:nvSpPr>
          <p:cNvPr id="21523" name="AutoShape 19"/>
          <p:cNvSpPr>
            <a:spLocks noChangeArrowheads="1"/>
          </p:cNvSpPr>
          <p:nvPr/>
        </p:nvSpPr>
        <p:spPr bwMode="auto">
          <a:xfrm>
            <a:off x="4876800" y="5867400"/>
            <a:ext cx="3124200" cy="9906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Transfer to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 sterilized bottle</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1524" name="Picture 20" descr="20150215_135255"/>
          <p:cNvPicPr>
            <a:picLocks noChangeAspect="1" noChangeArrowheads="1"/>
          </p:cNvPicPr>
          <p:nvPr/>
        </p:nvPicPr>
        <p:blipFill>
          <a:blip r:embed="rId6" cstate="print">
            <a:lum bright="-10000" contrast="36000"/>
          </a:blip>
          <a:srcRect/>
          <a:stretch>
            <a:fillRect/>
          </a:stretch>
        </p:blipFill>
        <p:spPr bwMode="auto">
          <a:xfrm>
            <a:off x="990600" y="4191000"/>
            <a:ext cx="2819400" cy="1828800"/>
          </a:xfrm>
          <a:prstGeom prst="rect">
            <a:avLst/>
          </a:prstGeom>
          <a:ln>
            <a:noFill/>
          </a:ln>
          <a:effectLst>
            <a:outerShdw blurRad="292100" dist="139700" dir="2700000" algn="tl" rotWithShape="0">
              <a:srgbClr val="333333">
                <a:alpha val="65000"/>
              </a:srgbClr>
            </a:outerShdw>
          </a:effectLst>
        </p:spPr>
      </p:pic>
      <p:sp>
        <p:nvSpPr>
          <p:cNvPr id="21525" name="AutoShape 21"/>
          <p:cNvSpPr>
            <a:spLocks noChangeArrowheads="1"/>
          </p:cNvSpPr>
          <p:nvPr/>
        </p:nvSpPr>
        <p:spPr bwMode="auto">
          <a:xfrm>
            <a:off x="990600" y="5943600"/>
            <a:ext cx="2895600" cy="9144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Transport of 300mL</a:t>
            </a:r>
            <a:r>
              <a:rPr kumimoji="0" lang="en-US" sz="2400" b="1" i="1" u="none" strike="noStrike" cap="none" normalizeH="0" baseline="0" dirty="0" smtClean="0">
                <a:ln>
                  <a:noFill/>
                </a:ln>
                <a:solidFill>
                  <a:srgbClr val="000000"/>
                </a:solidFill>
                <a:effectLst/>
                <a:latin typeface="Arial Narrow" pitchFamily="34" charset="0"/>
                <a:cs typeface="Arial" pitchFamily="34" charset="0"/>
              </a:rPr>
              <a:t> </a:t>
            </a:r>
            <a:r>
              <a:rPr kumimoji="0" lang="en-US" sz="2400" b="1" i="1" u="none" strike="noStrike" cap="none" normalizeH="0" baseline="0" dirty="0" err="1" smtClean="0">
                <a:ln>
                  <a:noFill/>
                </a:ln>
                <a:solidFill>
                  <a:srgbClr val="000000"/>
                </a:solidFill>
                <a:effectLst/>
                <a:latin typeface="Arial Narrow" pitchFamily="34" charset="0"/>
                <a:cs typeface="Arial" pitchFamily="34" charset="0"/>
              </a:rPr>
              <a:t>Navicula</a:t>
            </a:r>
            <a:r>
              <a:rPr kumimoji="0" lang="en-US" sz="2400" b="1" i="1" u="none" strike="noStrike" cap="none" normalizeH="0" baseline="0" dirty="0" smtClean="0">
                <a:ln>
                  <a:noFill/>
                </a:ln>
                <a:solidFill>
                  <a:srgbClr val="000000"/>
                </a:solidFill>
                <a:effectLst/>
                <a:latin typeface="Arial Narrow" pitchFamily="34" charset="0"/>
                <a:cs typeface="Arial" pitchFamily="34" charset="0"/>
              </a:rPr>
              <a:t> sp. </a:t>
            </a:r>
            <a:r>
              <a:rPr kumimoji="0" lang="en-US" sz="2400" b="1" i="0" u="none" strike="noStrike" cap="none" normalizeH="0" baseline="0" dirty="0" smtClean="0">
                <a:ln>
                  <a:noFill/>
                </a:ln>
                <a:solidFill>
                  <a:srgbClr val="000000"/>
                </a:solidFill>
                <a:effectLst/>
                <a:latin typeface="Arial Narrow" pitchFamily="34" charset="0"/>
                <a:cs typeface="Arial" pitchFamily="34" charset="0"/>
              </a:rPr>
              <a:t>solution</a:t>
            </a:r>
            <a:endParaRPr kumimoji="0" lang="en-US" sz="24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4" name="Flowchart: Punched Tape 13"/>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
        <p:nvSpPr>
          <p:cNvPr id="15" name="Rectangle 14"/>
          <p:cNvSpPr/>
          <p:nvPr/>
        </p:nvSpPr>
        <p:spPr>
          <a:xfrm>
            <a:off x="2133600" y="914400"/>
            <a:ext cx="5410200" cy="830997"/>
          </a:xfrm>
          <a:prstGeom prst="rect">
            <a:avLst/>
          </a:prstGeom>
        </p:spPr>
        <p:txBody>
          <a:bodyPr wrap="square">
            <a:spAutoFit/>
          </a:bodyPr>
          <a:lstStyle/>
          <a:p>
            <a:pPr lvl="0" algn="ctr" fontAlgn="base">
              <a:spcBef>
                <a:spcPct val="0"/>
              </a:spcBef>
              <a:spcAft>
                <a:spcPct val="0"/>
              </a:spcAft>
            </a:pPr>
            <a:r>
              <a:rPr lang="en-US" sz="2400" b="1" dirty="0" smtClean="0">
                <a:solidFill>
                  <a:srgbClr val="C00000"/>
                </a:solidFill>
                <a:latin typeface="Arial Narrow" pitchFamily="34" charset="0"/>
                <a:cs typeface="Arial" pitchFamily="34" charset="0"/>
              </a:rPr>
              <a:t>HARVESTING OF </a:t>
            </a:r>
            <a:r>
              <a:rPr lang="en-US" sz="2400" b="1" i="1" dirty="0" err="1" smtClean="0">
                <a:solidFill>
                  <a:srgbClr val="C00000"/>
                </a:solidFill>
                <a:latin typeface="Arial Narrow" pitchFamily="34" charset="0"/>
                <a:cs typeface="Arial" pitchFamily="34" charset="0"/>
              </a:rPr>
              <a:t>Navicula</a:t>
            </a:r>
            <a:r>
              <a:rPr lang="en-US" sz="2400" b="1" i="1" dirty="0" smtClean="0">
                <a:solidFill>
                  <a:srgbClr val="C00000"/>
                </a:solidFill>
                <a:latin typeface="Arial Narrow" pitchFamily="34" charset="0"/>
                <a:cs typeface="Arial" pitchFamily="34" charset="0"/>
              </a:rPr>
              <a:t> sp.</a:t>
            </a:r>
            <a:endParaRPr lang="en-US" sz="2400" dirty="0" smtClean="0">
              <a:solidFill>
                <a:srgbClr val="C00000"/>
              </a:solidFill>
              <a:latin typeface="Arial Narrow" pitchFamily="34" charset="0"/>
              <a:cs typeface="Arial" pitchFamily="34" charset="0"/>
            </a:endParaRPr>
          </a:p>
          <a:p>
            <a:pPr lvl="0" algn="ctr" eaLnBrk="0" fontAlgn="base" hangingPunct="0">
              <a:spcBef>
                <a:spcPct val="0"/>
              </a:spcBef>
              <a:spcAft>
                <a:spcPct val="0"/>
              </a:spcAft>
            </a:pPr>
            <a:r>
              <a:rPr lang="en-PH" sz="2400" dirty="0" smtClean="0">
                <a:solidFill>
                  <a:srgbClr val="C00000"/>
                </a:solidFill>
                <a:latin typeface="Comic Sans MS" pitchFamily="66" charset="0"/>
                <a:cs typeface="Arial" pitchFamily="34" charset="0"/>
              </a:rPr>
              <a:t> </a:t>
            </a:r>
          </a:p>
        </p:txBody>
      </p:sp>
      <p:sp>
        <p:nvSpPr>
          <p:cNvPr id="16" name="AutoShape 3" descr="3"/>
          <p:cNvSpPr>
            <a:spLocks noChangeArrowheads="1"/>
          </p:cNvSpPr>
          <p:nvPr/>
        </p:nvSpPr>
        <p:spPr bwMode="auto">
          <a:xfrm>
            <a:off x="3886200" y="2286000"/>
            <a:ext cx="9144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18" name="AutoShape 3" descr="3"/>
          <p:cNvSpPr>
            <a:spLocks noChangeArrowheads="1"/>
          </p:cNvSpPr>
          <p:nvPr/>
        </p:nvSpPr>
        <p:spPr bwMode="auto">
          <a:xfrm rot="10800000">
            <a:off x="3810000" y="4876800"/>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19" name="Curved Left Arrow 18"/>
          <p:cNvSpPr/>
          <p:nvPr/>
        </p:nvSpPr>
        <p:spPr>
          <a:xfrm rot="19550016">
            <a:off x="8169694" y="3627663"/>
            <a:ext cx="755967" cy="1918566"/>
          </a:xfrm>
          <a:prstGeom prst="curved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PH">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372600" cy="7162800"/>
          </a:xfrm>
          <a:prstGeom prst="rect">
            <a:avLst/>
          </a:prstGeom>
          <a:noFill/>
        </p:spPr>
      </p:pic>
      <p:sp>
        <p:nvSpPr>
          <p:cNvPr id="3" name="Flowchart: Punched Tape 2"/>
          <p:cNvSpPr/>
          <p:nvPr/>
        </p:nvSpPr>
        <p:spPr>
          <a:xfrm>
            <a:off x="228600" y="0"/>
            <a:ext cx="5029200" cy="8382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2400" b="1" dirty="0" smtClean="0">
                <a:solidFill>
                  <a:srgbClr val="002060"/>
                </a:solidFill>
                <a:latin typeface="Arial Narrow" pitchFamily="34" charset="0"/>
              </a:rPr>
              <a:t>MATERIALS AND METHODS</a:t>
            </a:r>
            <a:endParaRPr lang="en-PH" sz="2400" b="1" dirty="0">
              <a:solidFill>
                <a:srgbClr val="002060"/>
              </a:solidFill>
              <a:latin typeface="Arial Narrow" pitchFamily="34" charset="0"/>
            </a:endParaRPr>
          </a:p>
        </p:txBody>
      </p:sp>
      <p:pic>
        <p:nvPicPr>
          <p:cNvPr id="1026" name="Picture 2" descr="G:\research pictures\20150215_135234.jpg"/>
          <p:cNvPicPr>
            <a:picLocks noChangeAspect="1" noChangeArrowheads="1"/>
          </p:cNvPicPr>
          <p:nvPr/>
        </p:nvPicPr>
        <p:blipFill>
          <a:blip r:embed="rId4" cstate="print">
            <a:lum bright="10000" contrast="20000"/>
          </a:blip>
          <a:srcRect t="8010" r="-16717" b="23333"/>
          <a:stretch>
            <a:fillRect/>
          </a:stretch>
        </p:blipFill>
        <p:spPr bwMode="auto">
          <a:xfrm>
            <a:off x="609600" y="1600200"/>
            <a:ext cx="3352800" cy="2057400"/>
          </a:xfrm>
          <a:prstGeom prst="rect">
            <a:avLst/>
          </a:prstGeom>
          <a:noFill/>
        </p:spPr>
      </p:pic>
      <p:pic>
        <p:nvPicPr>
          <p:cNvPr id="1027" name="Picture 3" descr="G:\research pictures\20150213_092057.jpg"/>
          <p:cNvPicPr>
            <a:picLocks noChangeAspect="1" noChangeArrowheads="1"/>
          </p:cNvPicPr>
          <p:nvPr/>
        </p:nvPicPr>
        <p:blipFill>
          <a:blip r:embed="rId5" cstate="print">
            <a:lum contrast="20000"/>
          </a:blip>
          <a:srcRect l="12821" t="6004" b="12936"/>
          <a:stretch>
            <a:fillRect/>
          </a:stretch>
        </p:blipFill>
        <p:spPr bwMode="auto">
          <a:xfrm>
            <a:off x="5181600" y="4267200"/>
            <a:ext cx="2895600" cy="1981200"/>
          </a:xfrm>
          <a:prstGeom prst="rect">
            <a:avLst/>
          </a:prstGeom>
          <a:noFill/>
        </p:spPr>
      </p:pic>
      <p:pic>
        <p:nvPicPr>
          <p:cNvPr id="1028" name="Picture 4" descr="G:\research pictures\20150213_092152.jpg"/>
          <p:cNvPicPr>
            <a:picLocks noChangeAspect="1" noChangeArrowheads="1"/>
          </p:cNvPicPr>
          <p:nvPr/>
        </p:nvPicPr>
        <p:blipFill>
          <a:blip r:embed="rId6" cstate="print">
            <a:lum bright="10000" contrast="40000"/>
          </a:blip>
          <a:srcRect l="22500" t="31381" r="19167" b="36186"/>
          <a:stretch>
            <a:fillRect/>
          </a:stretch>
        </p:blipFill>
        <p:spPr bwMode="auto">
          <a:xfrm>
            <a:off x="609600" y="4419600"/>
            <a:ext cx="2895600" cy="1905000"/>
          </a:xfrm>
          <a:prstGeom prst="rect">
            <a:avLst/>
          </a:prstGeom>
          <a:noFill/>
        </p:spPr>
      </p:pic>
      <p:sp>
        <p:nvSpPr>
          <p:cNvPr id="8" name="AutoShape 3" descr="3"/>
          <p:cNvSpPr>
            <a:spLocks noChangeArrowheads="1"/>
          </p:cNvSpPr>
          <p:nvPr/>
        </p:nvSpPr>
        <p:spPr bwMode="auto">
          <a:xfrm>
            <a:off x="3733800" y="2514600"/>
            <a:ext cx="11430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12" name="AutoShape 21"/>
          <p:cNvSpPr>
            <a:spLocks noChangeArrowheads="1"/>
          </p:cNvSpPr>
          <p:nvPr/>
        </p:nvSpPr>
        <p:spPr bwMode="auto">
          <a:xfrm>
            <a:off x="609600" y="3657600"/>
            <a:ext cx="2895600" cy="7620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Narrow" pitchFamily="34" charset="0"/>
                <a:cs typeface="Arial" pitchFamily="34" charset="0"/>
              </a:rPr>
              <a:t> 300mL</a:t>
            </a:r>
            <a:r>
              <a:rPr kumimoji="0" lang="en-US" sz="2400" b="1" i="1" u="none" strike="noStrike" cap="none" normalizeH="0" baseline="0" dirty="0" smtClean="0">
                <a:ln>
                  <a:noFill/>
                </a:ln>
                <a:solidFill>
                  <a:srgbClr val="000000"/>
                </a:solidFill>
                <a:effectLst/>
                <a:latin typeface="Arial Narrow" pitchFamily="34" charset="0"/>
                <a:cs typeface="Arial" pitchFamily="34" charset="0"/>
              </a:rPr>
              <a:t> </a:t>
            </a:r>
            <a:r>
              <a:rPr kumimoji="0" lang="en-US" sz="2400" b="1" i="1" u="none" strike="noStrike" cap="none" normalizeH="0" baseline="0" dirty="0" err="1" smtClean="0">
                <a:ln>
                  <a:noFill/>
                </a:ln>
                <a:solidFill>
                  <a:srgbClr val="000000"/>
                </a:solidFill>
                <a:effectLst/>
                <a:latin typeface="Arial Narrow" pitchFamily="34" charset="0"/>
                <a:cs typeface="Arial" pitchFamily="34" charset="0"/>
              </a:rPr>
              <a:t>Navicula</a:t>
            </a:r>
            <a:r>
              <a:rPr kumimoji="0" lang="en-US" sz="2400" b="1" i="1" u="none" strike="noStrike" cap="none" normalizeH="0" baseline="0" dirty="0" smtClean="0">
                <a:ln>
                  <a:noFill/>
                </a:ln>
                <a:solidFill>
                  <a:srgbClr val="000000"/>
                </a:solidFill>
                <a:effectLst/>
                <a:latin typeface="Arial Narrow" pitchFamily="34" charset="0"/>
                <a:cs typeface="Arial" pitchFamily="34" charset="0"/>
              </a:rPr>
              <a:t> sp. </a:t>
            </a:r>
            <a:r>
              <a:rPr kumimoji="0" lang="en-US" sz="2400" b="1" i="0" u="none" strike="noStrike" cap="none" normalizeH="0" baseline="0" dirty="0" smtClean="0">
                <a:ln>
                  <a:noFill/>
                </a:ln>
                <a:solidFill>
                  <a:srgbClr val="000000"/>
                </a:solidFill>
                <a:effectLst/>
                <a:latin typeface="Arial Narrow" pitchFamily="34" charset="0"/>
                <a:cs typeface="Arial" pitchFamily="34" charset="0"/>
              </a:rPr>
              <a:t>solution</a:t>
            </a:r>
            <a:endParaRPr kumimoji="0" lang="en-US" sz="24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4" name="AutoShape 21"/>
          <p:cNvSpPr>
            <a:spLocks noChangeArrowheads="1"/>
          </p:cNvSpPr>
          <p:nvPr/>
        </p:nvSpPr>
        <p:spPr bwMode="auto">
          <a:xfrm>
            <a:off x="5181600" y="6172200"/>
            <a:ext cx="2971800" cy="6858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 </a:t>
            </a:r>
            <a:r>
              <a:rPr kumimoji="0" lang="en-US" sz="2000" b="1" i="0" u="none" strike="noStrike" cap="none" normalizeH="0" baseline="0" dirty="0" smtClean="0">
                <a:ln>
                  <a:noFill/>
                </a:ln>
                <a:solidFill>
                  <a:srgbClr val="000000"/>
                </a:solidFill>
                <a:effectLst/>
                <a:latin typeface="Arial Narrow" pitchFamily="34" charset="0"/>
                <a:cs typeface="Arial" pitchFamily="34" charset="0"/>
              </a:rPr>
              <a:t>A</a:t>
            </a:r>
            <a:r>
              <a:rPr kumimoji="0" lang="en-US" sz="2000" b="1" i="0" u="none" strike="noStrike" cap="none" normalizeH="0" dirty="0" smtClean="0">
                <a:ln>
                  <a:noFill/>
                </a:ln>
                <a:solidFill>
                  <a:srgbClr val="000000"/>
                </a:solidFill>
                <a:effectLst/>
                <a:latin typeface="Arial Narrow" pitchFamily="34" charset="0"/>
                <a:cs typeface="Arial" pitchFamily="34" charset="0"/>
              </a:rPr>
              <a:t> drop of bleach was added in the sample</a:t>
            </a:r>
            <a:endParaRPr kumimoji="0" lang="en-US" sz="2000" b="1"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030" name="Picture 6" descr="G:\research pictures\20150213_090650.jpg"/>
          <p:cNvPicPr>
            <a:picLocks noChangeAspect="1" noChangeArrowheads="1"/>
          </p:cNvPicPr>
          <p:nvPr/>
        </p:nvPicPr>
        <p:blipFill>
          <a:blip r:embed="rId7" cstate="print">
            <a:lum bright="10000" contrast="40000"/>
          </a:blip>
          <a:srcRect l="18298" t="14043" r="15319" b="13191"/>
          <a:stretch>
            <a:fillRect/>
          </a:stretch>
        </p:blipFill>
        <p:spPr bwMode="auto">
          <a:xfrm>
            <a:off x="5105400" y="1600200"/>
            <a:ext cx="2895600" cy="2057400"/>
          </a:xfrm>
          <a:prstGeom prst="rect">
            <a:avLst/>
          </a:prstGeom>
          <a:noFill/>
        </p:spPr>
      </p:pic>
      <p:sp>
        <p:nvSpPr>
          <p:cNvPr id="13" name="AutoShape 21"/>
          <p:cNvSpPr>
            <a:spLocks noChangeArrowheads="1"/>
          </p:cNvSpPr>
          <p:nvPr/>
        </p:nvSpPr>
        <p:spPr bwMode="auto">
          <a:xfrm>
            <a:off x="5181600" y="3581400"/>
            <a:ext cx="2895600" cy="6858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Narrow" pitchFamily="34" charset="0"/>
                <a:cs typeface="Arial" pitchFamily="34" charset="0"/>
              </a:rPr>
              <a:t> Sample</a:t>
            </a:r>
            <a:r>
              <a:rPr kumimoji="0" lang="en-US" sz="2000" b="1" i="0" u="none" strike="noStrike" cap="none" normalizeH="0" dirty="0" smtClean="0">
                <a:ln>
                  <a:noFill/>
                </a:ln>
                <a:solidFill>
                  <a:srgbClr val="000000"/>
                </a:solidFill>
                <a:effectLst/>
                <a:latin typeface="Arial Narrow" pitchFamily="34" charset="0"/>
                <a:cs typeface="Arial" pitchFamily="34" charset="0"/>
              </a:rPr>
              <a:t> was placed in the </a:t>
            </a:r>
            <a:r>
              <a:rPr kumimoji="0" lang="en-US" sz="2000" b="1" i="0" u="none" strike="noStrike" cap="none" normalizeH="0" dirty="0" err="1" smtClean="0">
                <a:ln>
                  <a:noFill/>
                </a:ln>
                <a:solidFill>
                  <a:srgbClr val="000000"/>
                </a:solidFill>
                <a:effectLst/>
                <a:latin typeface="Arial Narrow" pitchFamily="34" charset="0"/>
                <a:cs typeface="Arial" pitchFamily="34" charset="0"/>
              </a:rPr>
              <a:t>Eppendorf</a:t>
            </a:r>
            <a:r>
              <a:rPr kumimoji="0" lang="en-US" sz="2000" b="1" i="0" u="none" strike="noStrike" cap="none" normalizeH="0" dirty="0" smtClean="0">
                <a:ln>
                  <a:noFill/>
                </a:ln>
                <a:solidFill>
                  <a:srgbClr val="000000"/>
                </a:solidFill>
                <a:effectLst/>
                <a:latin typeface="Arial Narrow" pitchFamily="34" charset="0"/>
                <a:cs typeface="Arial" pitchFamily="34" charset="0"/>
              </a:rPr>
              <a:t> tube</a:t>
            </a:r>
            <a:endParaRPr kumimoji="0" lang="en-US" sz="20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6" name="AutoShape 21"/>
          <p:cNvSpPr>
            <a:spLocks noChangeArrowheads="1"/>
          </p:cNvSpPr>
          <p:nvPr/>
        </p:nvSpPr>
        <p:spPr bwMode="auto">
          <a:xfrm>
            <a:off x="609600" y="6248400"/>
            <a:ext cx="2971800" cy="609600"/>
          </a:xfrm>
          <a:prstGeom prst="roundRect">
            <a:avLst>
              <a:gd name="adj" fmla="val 0"/>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dirty="0" smtClean="0">
                <a:solidFill>
                  <a:srgbClr val="000000"/>
                </a:solidFill>
                <a:latin typeface="Arial Narrow" pitchFamily="34" charset="0"/>
                <a:cs typeface="Arial" pitchFamily="34" charset="0"/>
              </a:rPr>
              <a:t>A drop of sample solution was placed in the </a:t>
            </a:r>
            <a:r>
              <a:rPr lang="en-US" b="1" dirty="0" err="1" smtClean="0">
                <a:solidFill>
                  <a:srgbClr val="000000"/>
                </a:solidFill>
                <a:latin typeface="Arial Narrow" pitchFamily="34" charset="0"/>
                <a:cs typeface="Arial" pitchFamily="34" charset="0"/>
              </a:rPr>
              <a:t>hemaecytometer</a:t>
            </a:r>
            <a:endParaRPr kumimoji="0" lang="en-US"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7" name="AutoShape 3" descr="3"/>
          <p:cNvSpPr>
            <a:spLocks noChangeArrowheads="1"/>
          </p:cNvSpPr>
          <p:nvPr/>
        </p:nvSpPr>
        <p:spPr bwMode="auto">
          <a:xfrm rot="10800000">
            <a:off x="3733800" y="5105400"/>
            <a:ext cx="1066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18" name="Curved Left Arrow 17"/>
          <p:cNvSpPr/>
          <p:nvPr/>
        </p:nvSpPr>
        <p:spPr>
          <a:xfrm rot="20908228">
            <a:off x="8212797" y="3437216"/>
            <a:ext cx="991790" cy="1456971"/>
          </a:xfrm>
          <a:prstGeom prst="curved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PH">
              <a:solidFill>
                <a:schemeClr val="tx1"/>
              </a:solidFill>
            </a:endParaRPr>
          </a:p>
        </p:txBody>
      </p:sp>
      <p:sp>
        <p:nvSpPr>
          <p:cNvPr id="19" name="Rectangle 18"/>
          <p:cNvSpPr/>
          <p:nvPr/>
        </p:nvSpPr>
        <p:spPr>
          <a:xfrm>
            <a:off x="1905000" y="838200"/>
            <a:ext cx="5638800" cy="830997"/>
          </a:xfrm>
          <a:prstGeom prst="rect">
            <a:avLst/>
          </a:prstGeom>
        </p:spPr>
        <p:txBody>
          <a:bodyPr wrap="square">
            <a:spAutoFit/>
          </a:bodyPr>
          <a:lstStyle/>
          <a:p>
            <a:pPr lvl="0" algn="ctr" fontAlgn="base">
              <a:spcBef>
                <a:spcPct val="0"/>
              </a:spcBef>
              <a:spcAft>
                <a:spcPct val="0"/>
              </a:spcAft>
            </a:pPr>
            <a:r>
              <a:rPr lang="en-US" sz="2400" b="1" dirty="0" smtClean="0">
                <a:solidFill>
                  <a:srgbClr val="FF0000"/>
                </a:solidFill>
                <a:latin typeface="Arial Narrow" pitchFamily="34" charset="0"/>
                <a:cs typeface="Arial" pitchFamily="34" charset="0"/>
              </a:rPr>
              <a:t>PROCESSING OF THE SAMPLES</a:t>
            </a:r>
          </a:p>
          <a:p>
            <a:pPr lvl="0" algn="ctr" fontAlgn="base">
              <a:spcBef>
                <a:spcPct val="0"/>
              </a:spcBef>
              <a:spcAft>
                <a:spcPct val="0"/>
              </a:spcAft>
            </a:pPr>
            <a:r>
              <a:rPr lang="en-US" sz="2400" b="1" dirty="0" smtClean="0">
                <a:solidFill>
                  <a:srgbClr val="FF0000"/>
                </a:solidFill>
                <a:latin typeface="Arial Narrow" pitchFamily="34" charset="0"/>
                <a:cs typeface="Arial" pitchFamily="34" charset="0"/>
              </a:rPr>
              <a:t>for Cell Counting</a:t>
            </a:r>
            <a:endParaRPr lang="en-PH" sz="24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pic>
        <p:nvPicPr>
          <p:cNvPr id="23554" name="Picture 2" descr="20150215_181049"/>
          <p:cNvPicPr>
            <a:picLocks noChangeAspect="1" noChangeArrowheads="1"/>
          </p:cNvPicPr>
          <p:nvPr/>
        </p:nvPicPr>
        <p:blipFill>
          <a:blip r:embed="rId3" cstate="print">
            <a:lum bright="10000" contrast="20000"/>
          </a:blip>
          <a:srcRect/>
          <a:stretch>
            <a:fillRect/>
          </a:stretch>
        </p:blipFill>
        <p:spPr bwMode="auto">
          <a:xfrm rot="5400000">
            <a:off x="342900" y="2552700"/>
            <a:ext cx="2438400" cy="2209800"/>
          </a:xfrm>
          <a:prstGeom prst="rect">
            <a:avLst/>
          </a:prstGeom>
          <a:ln>
            <a:noFill/>
          </a:ln>
          <a:effectLst>
            <a:outerShdw blurRad="292100" dist="139700" dir="2700000" algn="tl" rotWithShape="0">
              <a:srgbClr val="333333">
                <a:alpha val="65000"/>
              </a:srgbClr>
            </a:outerShdw>
          </a:effectLst>
        </p:spPr>
      </p:pic>
      <p:sp>
        <p:nvSpPr>
          <p:cNvPr id="23555" name="AutoShape 3"/>
          <p:cNvSpPr>
            <a:spLocks noChangeArrowheads="1"/>
          </p:cNvSpPr>
          <p:nvPr/>
        </p:nvSpPr>
        <p:spPr bwMode="auto">
          <a:xfrm>
            <a:off x="457200" y="4800600"/>
            <a:ext cx="2209800" cy="9906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dirty="0" smtClean="0">
                <a:ln>
                  <a:noFill/>
                </a:ln>
                <a:solidFill>
                  <a:srgbClr val="000000"/>
                </a:solidFill>
                <a:effectLst/>
                <a:latin typeface="Calibri" pitchFamily="34" charset="0"/>
                <a:cs typeface="Arial" pitchFamily="34" charset="0"/>
              </a:rPr>
              <a:t>Draining of the sample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6" name="Picture 4" descr="20150215_181833"/>
          <p:cNvPicPr>
            <a:picLocks noChangeAspect="1" noChangeArrowheads="1"/>
          </p:cNvPicPr>
          <p:nvPr/>
        </p:nvPicPr>
        <p:blipFill>
          <a:blip r:embed="rId4" cstate="print">
            <a:lum bright="10000" contrast="10000"/>
          </a:blip>
          <a:srcRect/>
          <a:stretch>
            <a:fillRect/>
          </a:stretch>
        </p:blipFill>
        <p:spPr bwMode="auto">
          <a:xfrm>
            <a:off x="3505200" y="2438400"/>
            <a:ext cx="2209800" cy="2362200"/>
          </a:xfrm>
          <a:prstGeom prst="rect">
            <a:avLst/>
          </a:prstGeom>
          <a:ln>
            <a:noFill/>
          </a:ln>
          <a:effectLst>
            <a:outerShdw blurRad="292100" dist="139700" dir="2700000" algn="tl" rotWithShape="0">
              <a:srgbClr val="333333">
                <a:alpha val="65000"/>
              </a:srgbClr>
            </a:outerShdw>
          </a:effectLst>
        </p:spPr>
      </p:pic>
      <p:sp>
        <p:nvSpPr>
          <p:cNvPr id="23557" name="AutoShape 5"/>
          <p:cNvSpPr>
            <a:spLocks noChangeArrowheads="1"/>
          </p:cNvSpPr>
          <p:nvPr/>
        </p:nvSpPr>
        <p:spPr bwMode="auto">
          <a:xfrm>
            <a:off x="3505200" y="4800600"/>
            <a:ext cx="2209800" cy="4572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dirty="0" smtClean="0">
                <a:ln>
                  <a:noFill/>
                </a:ln>
                <a:solidFill>
                  <a:srgbClr val="000000"/>
                </a:solidFill>
                <a:effectLst/>
                <a:latin typeface="Arial Narrow" pitchFamily="34" charset="0"/>
                <a:cs typeface="Arial" pitchFamily="34" charset="0"/>
              </a:rPr>
              <a:t>Filtration</a:t>
            </a:r>
            <a:endParaRPr kumimoji="0" lang="en-US" sz="28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23558" name="Picture 6" descr="20150216_063852"/>
          <p:cNvPicPr>
            <a:picLocks noChangeAspect="1" noChangeArrowheads="1"/>
          </p:cNvPicPr>
          <p:nvPr/>
        </p:nvPicPr>
        <p:blipFill>
          <a:blip r:embed="rId5" cstate="print">
            <a:lum bright="10000" contrast="24000"/>
          </a:blip>
          <a:srcRect/>
          <a:stretch>
            <a:fillRect/>
          </a:stretch>
        </p:blipFill>
        <p:spPr bwMode="auto">
          <a:xfrm>
            <a:off x="6629400" y="2438400"/>
            <a:ext cx="2290762" cy="2362200"/>
          </a:xfrm>
          <a:prstGeom prst="rect">
            <a:avLst/>
          </a:prstGeom>
          <a:ln>
            <a:noFill/>
          </a:ln>
          <a:effectLst>
            <a:outerShdw blurRad="292100" dist="139700" dir="2700000" algn="tl" rotWithShape="0">
              <a:srgbClr val="333333">
                <a:alpha val="65000"/>
              </a:srgbClr>
            </a:outerShdw>
          </a:effectLst>
        </p:spPr>
      </p:pic>
      <p:sp>
        <p:nvSpPr>
          <p:cNvPr id="23559" name="AutoShape 7"/>
          <p:cNvSpPr>
            <a:spLocks noChangeArrowheads="1"/>
          </p:cNvSpPr>
          <p:nvPr/>
        </p:nvSpPr>
        <p:spPr bwMode="auto">
          <a:xfrm>
            <a:off x="6629400" y="4800600"/>
            <a:ext cx="2286000" cy="457200"/>
          </a:xfrm>
          <a:prstGeom prst="roundRect">
            <a:avLst>
              <a:gd name="adj" fmla="val 16667"/>
            </a:avLst>
          </a:prstGeom>
          <a:gradFill rotWithShape="1">
            <a:gsLst>
              <a:gs pos="0">
                <a:srgbClr val="33CC33">
                  <a:gamma/>
                  <a:tint val="30196"/>
                  <a:invGamma/>
                </a:srgbClr>
              </a:gs>
              <a:gs pos="100000">
                <a:srgbClr val="33CC33"/>
              </a:gs>
            </a:gsLst>
            <a:lin ang="5400000" scaled="1"/>
          </a:gradFill>
          <a:ln w="254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l-PH" sz="2800" b="1" i="0" u="none" strike="noStrike" cap="none" normalizeH="0" baseline="0" dirty="0" smtClean="0">
                <a:ln>
                  <a:noFill/>
                </a:ln>
                <a:solidFill>
                  <a:srgbClr val="000000"/>
                </a:solidFill>
                <a:effectLst/>
                <a:latin typeface="Calibri" pitchFamily="34" charset="0"/>
                <a:cs typeface="Arial" pitchFamily="34" charset="0"/>
              </a:rPr>
              <a:t>Storage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il-PH" sz="14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lowchart: Punched Tape 10"/>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
        <p:nvSpPr>
          <p:cNvPr id="12" name="Rectangle 11"/>
          <p:cNvSpPr/>
          <p:nvPr/>
        </p:nvSpPr>
        <p:spPr>
          <a:xfrm>
            <a:off x="1828800" y="1219200"/>
            <a:ext cx="6324600" cy="954107"/>
          </a:xfrm>
          <a:prstGeom prst="rect">
            <a:avLst/>
          </a:prstGeom>
        </p:spPr>
        <p:txBody>
          <a:bodyPr wrap="square">
            <a:spAutoFit/>
          </a:bodyPr>
          <a:lstStyle/>
          <a:p>
            <a:pPr lvl="0" algn="ctr" fontAlgn="base">
              <a:spcBef>
                <a:spcPct val="0"/>
              </a:spcBef>
              <a:spcAft>
                <a:spcPct val="0"/>
              </a:spcAft>
            </a:pPr>
            <a:r>
              <a:rPr lang="en-US" sz="2800" b="1" dirty="0" smtClean="0">
                <a:solidFill>
                  <a:srgbClr val="FF0000"/>
                </a:solidFill>
                <a:latin typeface="Arial Narrow" pitchFamily="34" charset="0"/>
                <a:cs typeface="Arial" pitchFamily="34" charset="0"/>
              </a:rPr>
              <a:t>PROCESSING OF THE SAMPLES</a:t>
            </a:r>
          </a:p>
          <a:p>
            <a:pPr lvl="0" algn="ctr" fontAlgn="base">
              <a:spcBef>
                <a:spcPct val="0"/>
              </a:spcBef>
              <a:spcAft>
                <a:spcPct val="0"/>
              </a:spcAft>
            </a:pPr>
            <a:r>
              <a:rPr lang="en-US" sz="2800" b="1" dirty="0" smtClean="0">
                <a:solidFill>
                  <a:srgbClr val="FF0000"/>
                </a:solidFill>
                <a:latin typeface="Arial Narrow" pitchFamily="34" charset="0"/>
                <a:cs typeface="Arial" pitchFamily="34" charset="0"/>
              </a:rPr>
              <a:t>for </a:t>
            </a:r>
            <a:r>
              <a:rPr lang="en-US" sz="2800" b="1" dirty="0" err="1" smtClean="0">
                <a:solidFill>
                  <a:srgbClr val="FF0000"/>
                </a:solidFill>
                <a:latin typeface="Arial Narrow" pitchFamily="34" charset="0"/>
                <a:cs typeface="Arial" pitchFamily="34" charset="0"/>
              </a:rPr>
              <a:t>Cholorophyll</a:t>
            </a:r>
            <a:r>
              <a:rPr lang="en-US" sz="2800" b="1" dirty="0" smtClean="0">
                <a:solidFill>
                  <a:srgbClr val="FF0000"/>
                </a:solidFill>
                <a:latin typeface="Arial Narrow" pitchFamily="34" charset="0"/>
                <a:cs typeface="Arial" pitchFamily="34" charset="0"/>
              </a:rPr>
              <a:t>- a Content Analysis</a:t>
            </a:r>
            <a:endParaRPr lang="en-US" sz="2800" dirty="0" smtClean="0">
              <a:solidFill>
                <a:srgbClr val="FF0000"/>
              </a:solidFill>
              <a:latin typeface="Arial Narrow" pitchFamily="34" charset="0"/>
              <a:cs typeface="Arial" pitchFamily="34" charset="0"/>
            </a:endParaRPr>
          </a:p>
        </p:txBody>
      </p:sp>
      <p:sp>
        <p:nvSpPr>
          <p:cNvPr id="15" name="AutoShape 3" descr="3"/>
          <p:cNvSpPr>
            <a:spLocks noChangeArrowheads="1"/>
          </p:cNvSpPr>
          <p:nvPr/>
        </p:nvSpPr>
        <p:spPr bwMode="auto">
          <a:xfrm>
            <a:off x="2743200" y="3276600"/>
            <a:ext cx="6858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
        <p:nvSpPr>
          <p:cNvPr id="16" name="AutoShape 3" descr="3"/>
          <p:cNvSpPr>
            <a:spLocks noChangeArrowheads="1"/>
          </p:cNvSpPr>
          <p:nvPr/>
        </p:nvSpPr>
        <p:spPr bwMode="auto">
          <a:xfrm>
            <a:off x="5791200" y="3276600"/>
            <a:ext cx="7620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3">
            <a:schemeClr val="lt1"/>
          </a:lnRef>
          <a:fillRef idx="1">
            <a:schemeClr val="accent3"/>
          </a:fillRef>
          <a:effectRef idx="1">
            <a:schemeClr val="accent3"/>
          </a:effectRef>
          <a:fontRef idx="minor">
            <a:schemeClr val="lt1"/>
          </a:fontRef>
        </p:style>
        <p:txBody>
          <a:bodyPr vert="horz" wrap="square" lIns="36576" tIns="36576" rIns="36576" bIns="36576" numCol="1" anchor="t" anchorCtr="0" compatLnSpc="1">
            <a:prstTxWarp prst="textNoShape">
              <a:avLst/>
            </a:prstTxWarp>
          </a:bodyPr>
          <a:lstStyle/>
          <a:p>
            <a:endParaRPr lang="en-PH"/>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228600"/>
            <a:ext cx="9372600" cy="7162800"/>
          </a:xfrm>
          <a:prstGeom prst="rect">
            <a:avLst/>
          </a:prstGeom>
          <a:noFill/>
        </p:spPr>
      </p:pic>
      <p:pic>
        <p:nvPicPr>
          <p:cNvPr id="4" name="Picture 3" descr="http://humanimmunologyportal.com/wp-content/uploads/2013/01/hemacytometergrid.jpg"/>
          <p:cNvPicPr/>
          <p:nvPr/>
        </p:nvPicPr>
        <p:blipFill>
          <a:blip r:embed="rId4" cstate="print">
            <a:lum bright="-10000" contrast="10000"/>
          </a:blip>
          <a:srcRect/>
          <a:stretch>
            <a:fillRect/>
          </a:stretch>
        </p:blipFill>
        <p:spPr bwMode="auto">
          <a:xfrm>
            <a:off x="533400" y="4648200"/>
            <a:ext cx="3276600" cy="2209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495800" y="1981200"/>
            <a:ext cx="4648200" cy="646331"/>
          </a:xfrm>
          <a:prstGeom prst="rect">
            <a:avLst/>
          </a:prstGeom>
          <a:noFill/>
        </p:spPr>
        <p:txBody>
          <a:bodyPr wrap="square" rtlCol="0">
            <a:spAutoFit/>
          </a:bodyPr>
          <a:lstStyle/>
          <a:p>
            <a:endParaRPr lang="en-US" b="1" dirty="0" smtClean="0">
              <a:solidFill>
                <a:srgbClr val="002060"/>
              </a:solidFill>
              <a:latin typeface="Comic Sans MS" pitchFamily="66" charset="0"/>
            </a:endParaRPr>
          </a:p>
          <a:p>
            <a:endParaRPr lang="en-PH" b="1" dirty="0">
              <a:solidFill>
                <a:srgbClr val="002060"/>
              </a:solidFill>
              <a:latin typeface="Comic Sans MS" pitchFamily="66" charset="0"/>
            </a:endParaRPr>
          </a:p>
        </p:txBody>
      </p:sp>
      <p:sp>
        <p:nvSpPr>
          <p:cNvPr id="6" name="Flowchart: Punched Tape 5"/>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
        <p:nvSpPr>
          <p:cNvPr id="7" name="Rectangle 6"/>
          <p:cNvSpPr/>
          <p:nvPr/>
        </p:nvSpPr>
        <p:spPr>
          <a:xfrm>
            <a:off x="838200" y="1066800"/>
            <a:ext cx="8077200" cy="523220"/>
          </a:xfrm>
          <a:prstGeom prst="rect">
            <a:avLst/>
          </a:prstGeom>
        </p:spPr>
        <p:txBody>
          <a:bodyPr wrap="square">
            <a:spAutoFit/>
          </a:bodyPr>
          <a:lstStyle/>
          <a:p>
            <a:pPr lvl="0" fontAlgn="base">
              <a:spcBef>
                <a:spcPct val="0"/>
              </a:spcBef>
              <a:spcAft>
                <a:spcPct val="0"/>
              </a:spcAft>
            </a:pPr>
            <a:r>
              <a:rPr lang="en-US" sz="2800" b="1" dirty="0" smtClean="0">
                <a:solidFill>
                  <a:srgbClr val="C00000"/>
                </a:solidFill>
                <a:latin typeface="Arial Narrow" pitchFamily="34" charset="0"/>
                <a:cs typeface="Arial" pitchFamily="34" charset="0"/>
              </a:rPr>
              <a:t>DETERMINATION OF Cell Density of </a:t>
            </a:r>
            <a:r>
              <a:rPr lang="en-US" sz="2800" b="1" i="1" dirty="0" err="1" smtClean="0">
                <a:solidFill>
                  <a:srgbClr val="C00000"/>
                </a:solidFill>
                <a:latin typeface="Arial Narrow" pitchFamily="34" charset="0"/>
                <a:cs typeface="Arial" pitchFamily="34" charset="0"/>
              </a:rPr>
              <a:t>Navicula</a:t>
            </a:r>
            <a:r>
              <a:rPr lang="en-US" sz="2800" b="1" i="1" dirty="0" smtClean="0">
                <a:solidFill>
                  <a:srgbClr val="C00000"/>
                </a:solidFill>
                <a:latin typeface="Arial Narrow" pitchFamily="34" charset="0"/>
                <a:cs typeface="Arial" pitchFamily="34" charset="0"/>
              </a:rPr>
              <a:t> Sp.</a:t>
            </a:r>
            <a:endParaRPr lang="en-US" sz="2800" i="1" dirty="0" smtClean="0">
              <a:solidFill>
                <a:srgbClr val="C00000"/>
              </a:solidFill>
              <a:latin typeface="Arial Narrow" pitchFamily="34" charset="0"/>
              <a:cs typeface="Arial" pitchFamily="34" charset="0"/>
            </a:endParaRPr>
          </a:p>
        </p:txBody>
      </p:sp>
      <p:pic>
        <p:nvPicPr>
          <p:cNvPr id="2050" name="Picture 2" descr="G:\research pictures\20150215_155816.jpg"/>
          <p:cNvPicPr>
            <a:picLocks noChangeAspect="1" noChangeArrowheads="1"/>
          </p:cNvPicPr>
          <p:nvPr/>
        </p:nvPicPr>
        <p:blipFill>
          <a:blip r:embed="rId5" cstate="print"/>
          <a:srcRect/>
          <a:stretch>
            <a:fillRect/>
          </a:stretch>
        </p:blipFill>
        <p:spPr bwMode="auto">
          <a:xfrm>
            <a:off x="533400" y="1905000"/>
            <a:ext cx="3124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3962400" y="1676400"/>
            <a:ext cx="5181600" cy="5324535"/>
          </a:xfrm>
          <a:prstGeom prst="rect">
            <a:avLst/>
          </a:prstGeom>
        </p:spPr>
        <p:txBody>
          <a:bodyPr wrap="square">
            <a:spAutoFit/>
          </a:bodyPr>
          <a:lstStyle/>
          <a:p>
            <a:r>
              <a:rPr lang="en-US" sz="2400" b="1" dirty="0" smtClean="0">
                <a:solidFill>
                  <a:srgbClr val="002060"/>
                </a:solidFill>
                <a:latin typeface="Arial Narrow" pitchFamily="34" charset="0"/>
              </a:rPr>
              <a:t>Cell Density = (X</a:t>
            </a:r>
            <a:r>
              <a:rPr lang="en-US" sz="3600" b="1" dirty="0" smtClean="0">
                <a:solidFill>
                  <a:srgbClr val="002060"/>
                </a:solidFill>
                <a:latin typeface="Arial Narrow" pitchFamily="34" charset="0"/>
              </a:rPr>
              <a:t> .</a:t>
            </a:r>
            <a:r>
              <a:rPr lang="en-PH" sz="2400" b="1" dirty="0" smtClean="0">
                <a:solidFill>
                  <a:srgbClr val="002060"/>
                </a:solidFill>
                <a:latin typeface="Arial Narrow" pitchFamily="34" charset="0"/>
              </a:rPr>
              <a:t>10</a:t>
            </a:r>
            <a:r>
              <a:rPr lang="en-PH" sz="2400" b="1" baseline="30000" dirty="0" smtClean="0">
                <a:solidFill>
                  <a:srgbClr val="002060"/>
                </a:solidFill>
                <a:latin typeface="Arial Narrow" pitchFamily="34" charset="0"/>
              </a:rPr>
              <a:t>4</a:t>
            </a:r>
            <a:r>
              <a:rPr lang="en-PH" sz="2400" b="1" dirty="0" smtClean="0">
                <a:solidFill>
                  <a:srgbClr val="002060"/>
                </a:solidFill>
                <a:latin typeface="Arial Narrow" pitchFamily="34" charset="0"/>
              </a:rPr>
              <a:t>)/v</a:t>
            </a:r>
            <a:r>
              <a:rPr lang="en-US" sz="2400" b="1" dirty="0" smtClean="0">
                <a:solidFill>
                  <a:srgbClr val="002060"/>
                </a:solidFill>
                <a:latin typeface="Arial Narrow" pitchFamily="34" charset="0"/>
              </a:rPr>
              <a:t> </a:t>
            </a:r>
            <a:r>
              <a:rPr lang="en-PH" sz="2400" b="1" dirty="0" smtClean="0">
                <a:solidFill>
                  <a:srgbClr val="002060"/>
                </a:solidFill>
                <a:latin typeface="Arial Narrow" pitchFamily="34" charset="0"/>
              </a:rPr>
              <a:t> </a:t>
            </a:r>
          </a:p>
          <a:p>
            <a:r>
              <a:rPr lang="en-US" sz="2400" b="1" dirty="0" smtClean="0">
                <a:solidFill>
                  <a:srgbClr val="002060"/>
                </a:solidFill>
                <a:latin typeface="Arial Narrow" pitchFamily="34" charset="0"/>
              </a:rPr>
              <a:t>where: </a:t>
            </a:r>
            <a:r>
              <a:rPr lang="en-US" sz="2400" b="1" dirty="0" smtClean="0">
                <a:solidFill>
                  <a:srgbClr val="FF0000"/>
                </a:solidFill>
                <a:latin typeface="Arial Narrow" pitchFamily="34" charset="0"/>
              </a:rPr>
              <a:t>X</a:t>
            </a:r>
            <a:r>
              <a:rPr lang="en-US" sz="2400" b="1" dirty="0" smtClean="0">
                <a:solidFill>
                  <a:srgbClr val="002060"/>
                </a:solidFill>
                <a:latin typeface="Arial Narrow" pitchFamily="34" charset="0"/>
              </a:rPr>
              <a:t> = total cell count/no. of blocks counted </a:t>
            </a:r>
            <a:endParaRPr lang="en-PH" sz="2400" b="1" dirty="0" smtClean="0">
              <a:solidFill>
                <a:srgbClr val="002060"/>
              </a:solidFill>
              <a:latin typeface="Arial Narrow" pitchFamily="34" charset="0"/>
            </a:endParaRPr>
          </a:p>
          <a:p>
            <a:r>
              <a:rPr lang="en-US" sz="2400" b="1" dirty="0" smtClean="0">
                <a:solidFill>
                  <a:srgbClr val="002060"/>
                </a:solidFill>
                <a:latin typeface="Arial Narrow" pitchFamily="34" charset="0"/>
              </a:rPr>
              <a:t> </a:t>
            </a:r>
            <a:r>
              <a:rPr lang="en-US" sz="2400" b="1" dirty="0" smtClean="0">
                <a:solidFill>
                  <a:srgbClr val="FF0000"/>
                </a:solidFill>
                <a:latin typeface="Arial Narrow" pitchFamily="34" charset="0"/>
              </a:rPr>
              <a:t>v</a:t>
            </a:r>
            <a:r>
              <a:rPr lang="en-US" sz="2400" b="1" dirty="0" smtClean="0">
                <a:solidFill>
                  <a:srgbClr val="002060"/>
                </a:solidFill>
                <a:latin typeface="Arial Narrow" pitchFamily="34" charset="0"/>
              </a:rPr>
              <a:t>= volume of sample put in a </a:t>
            </a:r>
            <a:r>
              <a:rPr lang="en-US" sz="2400" b="1" dirty="0" err="1" smtClean="0">
                <a:solidFill>
                  <a:srgbClr val="002060"/>
                </a:solidFill>
                <a:latin typeface="Arial Narrow" pitchFamily="34" charset="0"/>
              </a:rPr>
              <a:t>hemaecytometer</a:t>
            </a:r>
            <a:endParaRPr lang="en-US" sz="2400" b="1" dirty="0" smtClean="0">
              <a:solidFill>
                <a:srgbClr val="002060"/>
              </a:solidFill>
              <a:latin typeface="Arial Narrow" pitchFamily="34" charset="0"/>
            </a:endParaRPr>
          </a:p>
          <a:p>
            <a:endParaRPr lang="en-PH" sz="2400" b="1" dirty="0" smtClean="0">
              <a:solidFill>
                <a:srgbClr val="002060"/>
              </a:solidFill>
              <a:latin typeface="Arial Narrow" pitchFamily="34" charset="0"/>
            </a:endParaRPr>
          </a:p>
          <a:p>
            <a:r>
              <a:rPr lang="en-US" sz="2400" b="1" dirty="0" smtClean="0">
                <a:solidFill>
                  <a:srgbClr val="002060"/>
                </a:solidFill>
                <a:latin typeface="Arial Narrow" pitchFamily="34" charset="0"/>
              </a:rPr>
              <a:t>Total Cell Count= A + B + C + D + E</a:t>
            </a:r>
            <a:endParaRPr lang="en-PH" sz="2400" b="1" dirty="0" smtClean="0">
              <a:solidFill>
                <a:srgbClr val="002060"/>
              </a:solidFill>
              <a:latin typeface="Arial Narrow" pitchFamily="34" charset="0"/>
            </a:endParaRPr>
          </a:p>
          <a:p>
            <a:r>
              <a:rPr lang="en-US" sz="2400" b="1" dirty="0" smtClean="0">
                <a:solidFill>
                  <a:srgbClr val="002060"/>
                </a:solidFill>
                <a:latin typeface="Arial Narrow" pitchFamily="34" charset="0"/>
              </a:rPr>
              <a:t>where: </a:t>
            </a:r>
            <a:endParaRPr lang="en-PH" sz="2400" b="1" dirty="0" smtClean="0">
              <a:solidFill>
                <a:srgbClr val="002060"/>
              </a:solidFill>
              <a:latin typeface="Arial Narrow" pitchFamily="34" charset="0"/>
            </a:endParaRPr>
          </a:p>
          <a:p>
            <a:r>
              <a:rPr lang="en-US" sz="2400" b="1" dirty="0" smtClean="0">
                <a:solidFill>
                  <a:srgbClr val="002060"/>
                </a:solidFill>
                <a:latin typeface="Arial Narrow" pitchFamily="34" charset="0"/>
              </a:rPr>
              <a:t>	</a:t>
            </a:r>
            <a:r>
              <a:rPr lang="en-US" sz="2200" b="1" dirty="0" smtClean="0">
                <a:solidFill>
                  <a:srgbClr val="002060"/>
                </a:solidFill>
                <a:latin typeface="Arial Narrow" pitchFamily="34" charset="0"/>
              </a:rPr>
              <a:t>A= number of cells in block A</a:t>
            </a:r>
            <a:endParaRPr lang="en-PH" sz="2200" b="1" dirty="0" smtClean="0">
              <a:solidFill>
                <a:srgbClr val="002060"/>
              </a:solidFill>
              <a:latin typeface="Arial Narrow" pitchFamily="34" charset="0"/>
            </a:endParaRPr>
          </a:p>
          <a:p>
            <a:r>
              <a:rPr lang="en-US" sz="2200" b="1" dirty="0" smtClean="0">
                <a:solidFill>
                  <a:srgbClr val="002060"/>
                </a:solidFill>
                <a:latin typeface="Arial Narrow" pitchFamily="34" charset="0"/>
              </a:rPr>
              <a:t>	B= number of cells in block B</a:t>
            </a:r>
            <a:endParaRPr lang="en-PH" sz="2200" b="1" dirty="0" smtClean="0">
              <a:solidFill>
                <a:srgbClr val="002060"/>
              </a:solidFill>
              <a:latin typeface="Arial Narrow" pitchFamily="34" charset="0"/>
            </a:endParaRPr>
          </a:p>
          <a:p>
            <a:r>
              <a:rPr lang="en-US" sz="2200" b="1" dirty="0" smtClean="0">
                <a:solidFill>
                  <a:srgbClr val="002060"/>
                </a:solidFill>
                <a:latin typeface="Arial Narrow" pitchFamily="34" charset="0"/>
              </a:rPr>
              <a:t>	C= number of cells in block C</a:t>
            </a:r>
            <a:endParaRPr lang="en-PH" sz="2200" b="1" dirty="0" smtClean="0">
              <a:solidFill>
                <a:srgbClr val="002060"/>
              </a:solidFill>
              <a:latin typeface="Arial Narrow" pitchFamily="34" charset="0"/>
            </a:endParaRPr>
          </a:p>
          <a:p>
            <a:r>
              <a:rPr lang="en-US" sz="2200" b="1" dirty="0" smtClean="0">
                <a:solidFill>
                  <a:srgbClr val="002060"/>
                </a:solidFill>
                <a:latin typeface="Arial Narrow" pitchFamily="34" charset="0"/>
              </a:rPr>
              <a:t>	D= number of cells in block D</a:t>
            </a:r>
            <a:endParaRPr lang="en-PH" sz="2200" b="1" dirty="0" smtClean="0">
              <a:solidFill>
                <a:srgbClr val="002060"/>
              </a:solidFill>
              <a:latin typeface="Arial Narrow" pitchFamily="34" charset="0"/>
            </a:endParaRPr>
          </a:p>
          <a:p>
            <a:r>
              <a:rPr lang="en-US" sz="2200" b="1" dirty="0" smtClean="0">
                <a:solidFill>
                  <a:srgbClr val="002060"/>
                </a:solidFill>
                <a:latin typeface="Arial Narrow" pitchFamily="34" charset="0"/>
              </a:rPr>
              <a:t>	E= number of cells in block E</a:t>
            </a:r>
            <a:endParaRPr lang="en-PH" sz="2200" b="1" dirty="0" smtClean="0">
              <a:solidFill>
                <a:srgbClr val="002060"/>
              </a:solidFill>
              <a:latin typeface="Arial Narrow" pitchFamily="34" charset="0"/>
            </a:endParaRPr>
          </a:p>
          <a:p>
            <a:r>
              <a:rPr lang="en-PH" sz="2400" b="1" dirty="0" smtClean="0">
                <a:solidFill>
                  <a:srgbClr val="002060"/>
                </a:solidFill>
                <a:latin typeface="Arial Narrow" pitchFamily="34" charset="0"/>
              </a:rPr>
              <a:t> </a:t>
            </a:r>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PH"/>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372600" cy="7162800"/>
          </a:xfrm>
          <a:prstGeom prst="rect">
            <a:avLst/>
          </a:prstGeom>
          <a:noFill/>
        </p:spPr>
      </p:pic>
      <p:pic>
        <p:nvPicPr>
          <p:cNvPr id="24578" name="Picture 2" descr="20150220_094312"/>
          <p:cNvPicPr>
            <a:picLocks noChangeAspect="1" noChangeArrowheads="1"/>
          </p:cNvPicPr>
          <p:nvPr/>
        </p:nvPicPr>
        <p:blipFill>
          <a:blip r:embed="rId4" cstate="print">
            <a:lum bright="20000" contrast="30000"/>
          </a:blip>
          <a:srcRect b="9434"/>
          <a:stretch>
            <a:fillRect/>
          </a:stretch>
        </p:blipFill>
        <p:spPr bwMode="auto">
          <a:xfrm>
            <a:off x="381001" y="2286000"/>
            <a:ext cx="388619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79" name="Rectangle 3"/>
          <p:cNvSpPr>
            <a:spLocks noChangeArrowheads="1"/>
          </p:cNvSpPr>
          <p:nvPr/>
        </p:nvSpPr>
        <p:spPr bwMode="auto">
          <a:xfrm>
            <a:off x="4572000" y="2024390"/>
            <a:ext cx="4572000" cy="406265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PH" sz="2400" b="1" dirty="0" smtClean="0">
                <a:solidFill>
                  <a:srgbClr val="002060"/>
                </a:solidFill>
                <a:latin typeface="Arial Narrow" pitchFamily="34" charset="0"/>
                <a:cs typeface="Arial" pitchFamily="34" charset="0"/>
              </a:rPr>
              <a:t>Using </a:t>
            </a:r>
            <a:r>
              <a:rPr lang="en-PH" sz="2400" b="1" dirty="0" smtClean="0">
                <a:solidFill>
                  <a:srgbClr val="00B050"/>
                </a:solidFill>
                <a:latin typeface="Arial Narrow" pitchFamily="34" charset="0"/>
                <a:cs typeface="Arial" pitchFamily="34" charset="0"/>
              </a:rPr>
              <a:t>spectrometric method</a:t>
            </a:r>
          </a:p>
          <a:p>
            <a:pPr marL="0" marR="0" lvl="0" indent="0" algn="l" defTabSz="914400" rtl="0" eaLnBrk="1" fontAlgn="base" latinLnBrk="0" hangingPunct="1">
              <a:lnSpc>
                <a:spcPct val="100000"/>
              </a:lnSpc>
              <a:spcBef>
                <a:spcPct val="0"/>
              </a:spcBef>
              <a:spcAft>
                <a:spcPct val="0"/>
              </a:spcAft>
              <a:buClrTx/>
              <a:buSzTx/>
              <a:tabLst/>
            </a:pPr>
            <a:endParaRPr lang="en-PH" sz="2400" b="1" dirty="0" smtClean="0">
              <a:solidFill>
                <a:srgbClr val="002060"/>
              </a:solidFill>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PH" sz="2400" b="1" dirty="0" smtClean="0">
                <a:solidFill>
                  <a:srgbClr val="002060"/>
                </a:solidFill>
                <a:latin typeface="Arial Narrow" pitchFamily="34" charset="0"/>
                <a:cs typeface="Arial" pitchFamily="34" charset="0"/>
              </a:rPr>
              <a:t>F</a:t>
            </a:r>
            <a:r>
              <a:rPr kumimoji="0" lang="en-PH" sz="2400" b="1" i="0" u="none" strike="noStrike" cap="none" normalizeH="0" baseline="0" dirty="0" smtClean="0">
                <a:ln>
                  <a:noFill/>
                </a:ln>
                <a:solidFill>
                  <a:srgbClr val="002060"/>
                </a:solidFill>
                <a:effectLst/>
                <a:latin typeface="Arial Narrow" pitchFamily="34" charset="0"/>
                <a:cs typeface="Arial" pitchFamily="34" charset="0"/>
              </a:rPr>
              <a:t>ormula for</a:t>
            </a:r>
            <a:r>
              <a:rPr kumimoji="0" lang="en-PH" sz="2400" b="1" i="0" u="none" strike="noStrike" cap="none" normalizeH="0" dirty="0" smtClean="0">
                <a:ln>
                  <a:noFill/>
                </a:ln>
                <a:solidFill>
                  <a:srgbClr val="002060"/>
                </a:solidFill>
                <a:effectLst/>
                <a:latin typeface="Arial Narrow" pitchFamily="34" charset="0"/>
                <a:cs typeface="Arial" pitchFamily="34" charset="0"/>
              </a:rPr>
              <a:t> chlorophyll-a:</a:t>
            </a:r>
            <a:endParaRPr kumimoji="0" lang="en-PH" sz="2400" b="1" i="0" u="none" strike="noStrike" cap="none" normalizeH="0" baseline="0" dirty="0" smtClean="0">
              <a:ln>
                <a:noFill/>
              </a:ln>
              <a:solidFill>
                <a:srgbClr val="002060"/>
              </a:solidFill>
              <a:effectLst/>
              <a:latin typeface="Arial Narrow"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PH" sz="2400" b="1" i="0" u="none" strike="noStrike" cap="none" normalizeH="0" baseline="0" dirty="0" smtClean="0">
              <a:ln>
                <a:noFill/>
              </a:ln>
              <a:solidFill>
                <a:srgbClr val="002060"/>
              </a:solidFill>
              <a:effectLst/>
              <a:latin typeface="Arial Narrow" pitchFamily="34" charset="0"/>
              <a:cs typeface="Arial" pitchFamily="34" charset="0"/>
            </a:endParaRPr>
          </a:p>
          <a:p>
            <a:r>
              <a:rPr lang="en-PH" sz="2400" b="1" dirty="0" smtClean="0">
                <a:solidFill>
                  <a:srgbClr val="002060"/>
                </a:solidFill>
                <a:latin typeface="Arial Narrow" pitchFamily="34" charset="0"/>
              </a:rPr>
              <a:t>Chlorophyll a</a:t>
            </a:r>
          </a:p>
          <a:p>
            <a:r>
              <a:rPr lang="en-PH" sz="2400" b="1" dirty="0" smtClean="0">
                <a:solidFill>
                  <a:srgbClr val="002060"/>
                </a:solidFill>
                <a:latin typeface="Arial Narrow" pitchFamily="34" charset="0"/>
              </a:rPr>
              <a:t>   = 11.6 E</a:t>
            </a:r>
            <a:r>
              <a:rPr lang="en-PH" sz="2400" b="1" baseline="-25000" dirty="0" smtClean="0">
                <a:solidFill>
                  <a:srgbClr val="002060"/>
                </a:solidFill>
                <a:latin typeface="Arial Narrow" pitchFamily="34" charset="0"/>
              </a:rPr>
              <a:t>665</a:t>
            </a:r>
            <a:r>
              <a:rPr lang="en-PH" sz="2400" b="1" dirty="0" smtClean="0">
                <a:solidFill>
                  <a:srgbClr val="002060"/>
                </a:solidFill>
                <a:latin typeface="Arial Narrow" pitchFamily="34" charset="0"/>
              </a:rPr>
              <a:t>-1.31 E</a:t>
            </a:r>
            <a:r>
              <a:rPr lang="en-PH" sz="2400" b="1" baseline="-25000" dirty="0" smtClean="0">
                <a:solidFill>
                  <a:srgbClr val="002060"/>
                </a:solidFill>
                <a:latin typeface="Arial Narrow" pitchFamily="34" charset="0"/>
              </a:rPr>
              <a:t>645</a:t>
            </a:r>
            <a:r>
              <a:rPr lang="en-PH" sz="2400" b="1" dirty="0" smtClean="0">
                <a:solidFill>
                  <a:srgbClr val="002060"/>
                </a:solidFill>
                <a:latin typeface="Arial Narrow" pitchFamily="34" charset="0"/>
              </a:rPr>
              <a:t>-0.14 E</a:t>
            </a:r>
            <a:r>
              <a:rPr lang="en-PH" sz="2400" b="1" baseline="-25000" dirty="0" smtClean="0">
                <a:solidFill>
                  <a:srgbClr val="002060"/>
                </a:solidFill>
                <a:latin typeface="Arial Narrow" pitchFamily="34" charset="0"/>
              </a:rPr>
              <a:t>630</a:t>
            </a:r>
          </a:p>
          <a:p>
            <a:endParaRPr lang="en-PH" sz="2400" b="1" dirty="0" smtClean="0">
              <a:solidFill>
                <a:srgbClr val="002060"/>
              </a:solidFill>
              <a:latin typeface="Arial Narrow" pitchFamily="34" charset="0"/>
            </a:endParaRPr>
          </a:p>
          <a:p>
            <a:r>
              <a:rPr lang="en-PH" sz="2400" b="1" dirty="0" smtClean="0">
                <a:solidFill>
                  <a:srgbClr val="002060"/>
                </a:solidFill>
                <a:latin typeface="Arial Narrow" pitchFamily="34" charset="0"/>
              </a:rPr>
              <a:t>The values were expressed in mg/m</a:t>
            </a:r>
            <a:r>
              <a:rPr lang="en-PH" sz="2400" b="1" baseline="30000" dirty="0" smtClean="0">
                <a:solidFill>
                  <a:srgbClr val="002060"/>
                </a:solidFill>
                <a:latin typeface="Arial Narrow" pitchFamily="34" charset="0"/>
              </a:rPr>
              <a:t>3</a:t>
            </a:r>
            <a:r>
              <a:rPr lang="en-PH" sz="2400" b="1" dirty="0" smtClean="0">
                <a:solidFill>
                  <a:srgbClr val="002060"/>
                </a:solidFill>
                <a:latin typeface="Arial Narrow" pitchFamily="34" charset="0"/>
              </a:rPr>
              <a:t>.</a:t>
            </a:r>
          </a:p>
          <a:p>
            <a:r>
              <a:rPr lang="en-PH" sz="2400" b="1" dirty="0" smtClean="0">
                <a:solidFill>
                  <a:srgbClr val="002060"/>
                </a:solidFill>
                <a:latin typeface="Arial Narrow"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PH" sz="2400" b="1"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H" sz="2400" b="1" i="0" u="none" strike="noStrike" cap="none" normalizeH="0" baseline="0" dirty="0" smtClean="0">
                <a:ln>
                  <a:noFill/>
                </a:ln>
                <a:solidFill>
                  <a:srgbClr val="000000"/>
                </a:solidFill>
                <a:effectLst/>
                <a:latin typeface="Arial Narrow" pitchFamily="34" charset="0"/>
                <a:cs typeface="Arial" pitchFamily="34" charset="0"/>
              </a:rPr>
              <a:t> </a:t>
            </a:r>
            <a:endParaRPr kumimoji="0" lang="en-PH" sz="2400" b="1" i="0" u="none" strike="noStrike" cap="none" normalizeH="0" baseline="0" dirty="0" smtClean="0">
              <a:ln>
                <a:noFill/>
              </a:ln>
              <a:solidFill>
                <a:schemeClr val="tx1"/>
              </a:solidFill>
              <a:effectLst/>
              <a:latin typeface="Arial Narrow" pitchFamily="34" charset="0"/>
              <a:cs typeface="Arial" pitchFamily="34" charset="0"/>
            </a:endParaRPr>
          </a:p>
        </p:txBody>
      </p:sp>
      <p:sp>
        <p:nvSpPr>
          <p:cNvPr id="7" name="Flowchart: Punched Tape 6"/>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
        <p:nvSpPr>
          <p:cNvPr id="8" name="Rectangle 7"/>
          <p:cNvSpPr/>
          <p:nvPr/>
        </p:nvSpPr>
        <p:spPr>
          <a:xfrm>
            <a:off x="1600200" y="1371600"/>
            <a:ext cx="7010400" cy="584775"/>
          </a:xfrm>
          <a:prstGeom prst="rect">
            <a:avLst/>
          </a:prstGeom>
        </p:spPr>
        <p:txBody>
          <a:bodyPr wrap="square">
            <a:spAutoFit/>
          </a:bodyPr>
          <a:lstStyle/>
          <a:p>
            <a:pPr lvl="0" fontAlgn="base">
              <a:spcBef>
                <a:spcPct val="0"/>
              </a:spcBef>
              <a:spcAft>
                <a:spcPct val="0"/>
              </a:spcAft>
            </a:pPr>
            <a:r>
              <a:rPr lang="en-US" sz="3200" b="1" dirty="0" smtClean="0">
                <a:solidFill>
                  <a:srgbClr val="C00000"/>
                </a:solidFill>
                <a:latin typeface="Arial Narrow" pitchFamily="34" charset="0"/>
                <a:cs typeface="Arial" pitchFamily="34" charset="0"/>
              </a:rPr>
              <a:t>DETERMINATION OF CHLOROPHYLL–a</a:t>
            </a:r>
            <a:endParaRPr lang="en-US" sz="3200" dirty="0" smtClean="0">
              <a:solidFill>
                <a:srgbClr val="C00000"/>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6" name="TextBox 5"/>
          <p:cNvSpPr txBox="1"/>
          <p:nvPr/>
        </p:nvSpPr>
        <p:spPr>
          <a:xfrm>
            <a:off x="381000" y="838200"/>
            <a:ext cx="8382000" cy="5324535"/>
          </a:xfrm>
          <a:prstGeom prst="rect">
            <a:avLst/>
          </a:prstGeom>
          <a:noFill/>
        </p:spPr>
        <p:txBody>
          <a:bodyPr wrap="square" rtlCol="0">
            <a:spAutoFit/>
          </a:bodyPr>
          <a:lstStyle/>
          <a:p>
            <a:endParaRPr lang="en-PH" sz="2400" b="1" dirty="0" smtClean="0"/>
          </a:p>
          <a:p>
            <a:r>
              <a:rPr lang="en-PH" sz="2800" b="1" dirty="0" smtClean="0">
                <a:solidFill>
                  <a:srgbClr val="C00000"/>
                </a:solidFill>
                <a:latin typeface="Arial Narrow" pitchFamily="34" charset="0"/>
              </a:rPr>
              <a:t>Statistical Analysis</a:t>
            </a:r>
          </a:p>
          <a:p>
            <a:endParaRPr lang="en-PH" sz="2400" dirty="0" smtClean="0">
              <a:latin typeface="Arial Narrow" pitchFamily="34" charset="0"/>
            </a:endParaRPr>
          </a:p>
          <a:p>
            <a:pPr algn="just">
              <a:buFont typeface="Wingdings" pitchFamily="2" charset="2"/>
              <a:buChar char="q"/>
            </a:pPr>
            <a:r>
              <a:rPr lang="en-US" sz="2400" b="1" dirty="0" smtClean="0">
                <a:solidFill>
                  <a:srgbClr val="002060"/>
                </a:solidFill>
                <a:latin typeface="Arial Narrow" pitchFamily="34" charset="0"/>
              </a:rPr>
              <a:t>Statistical Package for Social Sciences (SPSS) version </a:t>
            </a:r>
            <a:r>
              <a:rPr lang="en-US" sz="2400" b="1" dirty="0" smtClean="0">
                <a:solidFill>
                  <a:srgbClr val="002060"/>
                </a:solidFill>
                <a:latin typeface="Arial Narrow" pitchFamily="34" charset="0"/>
              </a:rPr>
              <a:t>20.0 </a:t>
            </a:r>
            <a:r>
              <a:rPr lang="en-US" sz="2400" b="1" dirty="0" smtClean="0">
                <a:solidFill>
                  <a:srgbClr val="002060"/>
                </a:solidFill>
                <a:latin typeface="Arial Narrow" pitchFamily="34" charset="0"/>
              </a:rPr>
              <a:t>was used to process and analyze all the data collected. </a:t>
            </a:r>
          </a:p>
          <a:p>
            <a:pPr algn="just">
              <a:buFont typeface="Wingdings" pitchFamily="2" charset="2"/>
              <a:buChar char="q"/>
            </a:pPr>
            <a:endParaRPr lang="en-US" sz="2400" b="1" dirty="0" smtClean="0">
              <a:solidFill>
                <a:srgbClr val="002060"/>
              </a:solidFill>
              <a:latin typeface="Arial Narrow" pitchFamily="34" charset="0"/>
            </a:endParaRPr>
          </a:p>
          <a:p>
            <a:pPr algn="just">
              <a:buFont typeface="Wingdings" pitchFamily="2" charset="2"/>
              <a:buChar char="q"/>
            </a:pPr>
            <a:r>
              <a:rPr lang="en-US" sz="2400" b="1" dirty="0" smtClean="0">
                <a:solidFill>
                  <a:srgbClr val="002060"/>
                </a:solidFill>
                <a:latin typeface="Arial Narrow" pitchFamily="34" charset="0"/>
              </a:rPr>
              <a:t>One Way- Analysis of Variance (One- Way ANOVA) (</a:t>
            </a:r>
            <a:r>
              <a:rPr lang="en-US" sz="2400" b="1" dirty="0" smtClean="0">
                <a:solidFill>
                  <a:srgbClr val="002060"/>
                </a:solidFill>
                <a:latin typeface="Arial Narrow" pitchFamily="34" charset="0"/>
              </a:rPr>
              <a:t>p 0.05</a:t>
            </a:r>
            <a:r>
              <a:rPr lang="en-US" sz="2400" b="1" dirty="0" smtClean="0">
                <a:solidFill>
                  <a:srgbClr val="002060"/>
                </a:solidFill>
                <a:latin typeface="Arial Narrow" pitchFamily="34" charset="0"/>
              </a:rPr>
              <a:t>) was used to determine the significant differences in the cell density and chlorophyll a content in all treatments tested.</a:t>
            </a:r>
          </a:p>
          <a:p>
            <a:pPr algn="just">
              <a:buFont typeface="Wingdings" pitchFamily="2" charset="2"/>
              <a:buChar char="q"/>
            </a:pPr>
            <a:endParaRPr lang="en-US" sz="2400" b="1" dirty="0" smtClean="0">
              <a:solidFill>
                <a:srgbClr val="002060"/>
              </a:solidFill>
              <a:latin typeface="Arial Narrow" pitchFamily="34" charset="0"/>
            </a:endParaRPr>
          </a:p>
          <a:p>
            <a:pPr algn="just">
              <a:buFont typeface="Wingdings" pitchFamily="2" charset="2"/>
              <a:buChar char="q"/>
            </a:pPr>
            <a:r>
              <a:rPr lang="en-US" sz="2400" b="1" dirty="0" smtClean="0">
                <a:solidFill>
                  <a:srgbClr val="002060"/>
                </a:solidFill>
                <a:latin typeface="Arial Narrow" pitchFamily="34" charset="0"/>
              </a:rPr>
              <a:t> Duncan’s Multiple Range Test (DMRT) (</a:t>
            </a:r>
            <a:r>
              <a:rPr lang="en-US" sz="2400" b="1" dirty="0" smtClean="0">
                <a:solidFill>
                  <a:srgbClr val="002060"/>
                </a:solidFill>
                <a:latin typeface="Arial Narrow" pitchFamily="34" charset="0"/>
              </a:rPr>
              <a:t>p 0.05</a:t>
            </a:r>
            <a:r>
              <a:rPr lang="en-US" sz="2400" b="1" dirty="0" smtClean="0">
                <a:solidFill>
                  <a:srgbClr val="002060"/>
                </a:solidFill>
                <a:latin typeface="Arial Narrow" pitchFamily="34" charset="0"/>
              </a:rPr>
              <a:t>) was used a Post-Hoc test to determine the significance difference between the treatments tested.</a:t>
            </a:r>
            <a:endParaRPr lang="en-PH" sz="2400" b="1" dirty="0" smtClean="0">
              <a:solidFill>
                <a:srgbClr val="002060"/>
              </a:solidFill>
              <a:latin typeface="Arial Narrow" pitchFamily="34" charset="0"/>
            </a:endParaRPr>
          </a:p>
          <a:p>
            <a:endParaRPr lang="en-PH" sz="2400" b="1" dirty="0">
              <a:latin typeface="Arial Narrow" pitchFamily="34" charset="0"/>
            </a:endParaRPr>
          </a:p>
        </p:txBody>
      </p:sp>
      <p:sp>
        <p:nvSpPr>
          <p:cNvPr id="5" name="Flowchart: Punched Tape 4"/>
          <p:cNvSpPr/>
          <p:nvPr/>
        </p:nvSpPr>
        <p:spPr>
          <a:xfrm>
            <a:off x="228600" y="0"/>
            <a:ext cx="5029200" cy="9906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PH" sz="3200" b="1" dirty="0" smtClean="0">
                <a:solidFill>
                  <a:srgbClr val="002060"/>
                </a:solidFill>
                <a:latin typeface="Arial Narrow" pitchFamily="34" charset="0"/>
              </a:rPr>
              <a:t>MATERIALS AND METHODS</a:t>
            </a:r>
            <a:endParaRPr lang="en-PH" sz="3200" b="1" dirty="0">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372600" cy="7162800"/>
          </a:xfrm>
          <a:prstGeom prst="rect">
            <a:avLst/>
          </a:prstGeom>
          <a:noFill/>
        </p:spPr>
      </p:pic>
      <p:sp>
        <p:nvSpPr>
          <p:cNvPr id="6" name="TextBox 5"/>
          <p:cNvSpPr txBox="1"/>
          <p:nvPr/>
        </p:nvSpPr>
        <p:spPr>
          <a:xfrm>
            <a:off x="990600" y="1143000"/>
            <a:ext cx="7315200" cy="830997"/>
          </a:xfrm>
          <a:prstGeom prst="rect">
            <a:avLst/>
          </a:prstGeom>
          <a:noFill/>
        </p:spPr>
        <p:txBody>
          <a:bodyPr wrap="square" rtlCol="0">
            <a:spAutoFit/>
          </a:bodyPr>
          <a:lstStyle/>
          <a:p>
            <a:r>
              <a:rPr lang="en-PH" sz="2400" b="1" dirty="0" smtClean="0">
                <a:solidFill>
                  <a:srgbClr val="C00000"/>
                </a:solidFill>
                <a:latin typeface="Arial Narrow" pitchFamily="34" charset="0"/>
              </a:rPr>
              <a:t>Figure 1. Cell Density (cells/</a:t>
            </a:r>
            <a:r>
              <a:rPr lang="en-PH" sz="2400" b="1" dirty="0" err="1" smtClean="0">
                <a:solidFill>
                  <a:srgbClr val="C00000"/>
                </a:solidFill>
                <a:latin typeface="Arial Narrow" pitchFamily="34" charset="0"/>
              </a:rPr>
              <a:t>mL</a:t>
            </a:r>
            <a:r>
              <a:rPr lang="en-PH" sz="2400" b="1" dirty="0" smtClean="0">
                <a:solidFill>
                  <a:srgbClr val="C00000"/>
                </a:solidFill>
                <a:latin typeface="Arial Narrow" pitchFamily="34" charset="0"/>
              </a:rPr>
              <a:t>) of </a:t>
            </a:r>
            <a:r>
              <a:rPr lang="en-PH" sz="2400" b="1" i="1" dirty="0" err="1" smtClean="0">
                <a:solidFill>
                  <a:srgbClr val="C00000"/>
                </a:solidFill>
                <a:latin typeface="Arial Narrow" pitchFamily="34" charset="0"/>
              </a:rPr>
              <a:t>Navicula</a:t>
            </a:r>
            <a:r>
              <a:rPr lang="en-PH" sz="2400" b="1" i="1" dirty="0" smtClean="0">
                <a:solidFill>
                  <a:srgbClr val="C00000"/>
                </a:solidFill>
                <a:latin typeface="Arial Narrow" pitchFamily="34" charset="0"/>
              </a:rPr>
              <a:t> </a:t>
            </a:r>
            <a:r>
              <a:rPr lang="en-PH" sz="2400" b="1" dirty="0" smtClean="0">
                <a:solidFill>
                  <a:srgbClr val="C00000"/>
                </a:solidFill>
                <a:latin typeface="Arial Narrow" pitchFamily="34" charset="0"/>
              </a:rPr>
              <a:t>sp. exposed to the different concentrations of </a:t>
            </a:r>
            <a:r>
              <a:rPr lang="en-PH" sz="2400" b="1" dirty="0" err="1" smtClean="0">
                <a:solidFill>
                  <a:srgbClr val="C00000"/>
                </a:solidFill>
                <a:latin typeface="Arial Narrow" pitchFamily="34" charset="0"/>
              </a:rPr>
              <a:t>cypermethrin</a:t>
            </a:r>
            <a:r>
              <a:rPr lang="en-PH" sz="2400" b="1" dirty="0" smtClean="0">
                <a:solidFill>
                  <a:srgbClr val="C00000"/>
                </a:solidFill>
                <a:latin typeface="Arial Narrow" pitchFamily="34" charset="0"/>
              </a:rPr>
              <a:t> </a:t>
            </a:r>
            <a:endParaRPr lang="en-PH" sz="2400" b="1" dirty="0">
              <a:solidFill>
                <a:srgbClr val="C00000"/>
              </a:solidFill>
              <a:latin typeface="Arial Narrow" pitchFamily="34" charset="0"/>
            </a:endParaRPr>
          </a:p>
        </p:txBody>
      </p:sp>
      <p:graphicFrame>
        <p:nvGraphicFramePr>
          <p:cNvPr id="7" name="Chart 6"/>
          <p:cNvGraphicFramePr/>
          <p:nvPr>
            <p:extLst>
              <p:ext uri="{D42A27DB-BD31-4B8C-83A1-F6EECF244321}">
                <p14:modId xmlns="" xmlns:p14="http://schemas.microsoft.com/office/powerpoint/2010/main" val="2765018959"/>
              </p:ext>
            </p:extLst>
          </p:nvPr>
        </p:nvGraphicFramePr>
        <p:xfrm>
          <a:off x="0" y="1981200"/>
          <a:ext cx="93726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295400" y="6477000"/>
            <a:ext cx="184731" cy="369332"/>
          </a:xfrm>
          <a:prstGeom prst="rect">
            <a:avLst/>
          </a:prstGeom>
          <a:noFill/>
        </p:spPr>
        <p:txBody>
          <a:bodyPr wrap="none" rtlCol="0">
            <a:spAutoFit/>
          </a:bodyPr>
          <a:lstStyle/>
          <a:p>
            <a:endParaRPr lang="en-PH" dirty="0"/>
          </a:p>
        </p:txBody>
      </p:sp>
      <p:sp>
        <p:nvSpPr>
          <p:cNvPr id="11" name="Flowchart: Punched Tape 10"/>
          <p:cNvSpPr/>
          <p:nvPr/>
        </p:nvSpPr>
        <p:spPr>
          <a:xfrm>
            <a:off x="228600" y="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001000" y="2895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Oval 6"/>
          <p:cNvSpPr/>
          <p:nvPr/>
        </p:nvSpPr>
        <p:spPr>
          <a:xfrm>
            <a:off x="7924800" y="28956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graphicFrame>
        <p:nvGraphicFramePr>
          <p:cNvPr id="4" name="Table 3"/>
          <p:cNvGraphicFramePr>
            <a:graphicFrameLocks noGrp="1"/>
          </p:cNvGraphicFramePr>
          <p:nvPr>
            <p:extLst>
              <p:ext uri="{D42A27DB-BD31-4B8C-83A1-F6EECF244321}">
                <p14:modId xmlns="" xmlns:p14="http://schemas.microsoft.com/office/powerpoint/2010/main" val="2422539042"/>
              </p:ext>
            </p:extLst>
          </p:nvPr>
        </p:nvGraphicFramePr>
        <p:xfrm>
          <a:off x="838200" y="2514599"/>
          <a:ext cx="7772401" cy="3117243"/>
        </p:xfrm>
        <a:graphic>
          <a:graphicData uri="http://schemas.openxmlformats.org/drawingml/2006/table">
            <a:tbl>
              <a:tblPr/>
              <a:tblGrid>
                <a:gridCol w="1497434">
                  <a:extLst>
                    <a:ext uri="{9D8B030D-6E8A-4147-A177-3AD203B41FA5}">
                      <a16:colId xmlns="" xmlns:a16="http://schemas.microsoft.com/office/drawing/2014/main" val="20000"/>
                    </a:ext>
                  </a:extLst>
                </a:gridCol>
                <a:gridCol w="1925274">
                  <a:extLst>
                    <a:ext uri="{9D8B030D-6E8A-4147-A177-3AD203B41FA5}">
                      <a16:colId xmlns="" xmlns:a16="http://schemas.microsoft.com/office/drawing/2014/main" val="20001"/>
                    </a:ext>
                  </a:extLst>
                </a:gridCol>
                <a:gridCol w="615892">
                  <a:extLst>
                    <a:ext uri="{9D8B030D-6E8A-4147-A177-3AD203B41FA5}">
                      <a16:colId xmlns="" xmlns:a16="http://schemas.microsoft.com/office/drawing/2014/main" val="20002"/>
                    </a:ext>
                  </a:extLst>
                </a:gridCol>
                <a:gridCol w="1879833">
                  <a:extLst>
                    <a:ext uri="{9D8B030D-6E8A-4147-A177-3AD203B41FA5}">
                      <a16:colId xmlns="" xmlns:a16="http://schemas.microsoft.com/office/drawing/2014/main" val="20003"/>
                    </a:ext>
                  </a:extLst>
                </a:gridCol>
                <a:gridCol w="784371">
                  <a:extLst>
                    <a:ext uri="{9D8B030D-6E8A-4147-A177-3AD203B41FA5}">
                      <a16:colId xmlns="" xmlns:a16="http://schemas.microsoft.com/office/drawing/2014/main" val="20004"/>
                    </a:ext>
                  </a:extLst>
                </a:gridCol>
                <a:gridCol w="1069597">
                  <a:extLst>
                    <a:ext uri="{9D8B030D-6E8A-4147-A177-3AD203B41FA5}">
                      <a16:colId xmlns="" xmlns:a16="http://schemas.microsoft.com/office/drawing/2014/main" val="20005"/>
                    </a:ext>
                  </a:extLst>
                </a:gridCol>
              </a:tblGrid>
              <a:tr h="685801">
                <a:tc>
                  <a:txBody>
                    <a:bodyPr/>
                    <a:lstStyle/>
                    <a:p>
                      <a:pPr marL="38100" marR="38100">
                        <a:lnSpc>
                          <a:spcPct val="115000"/>
                        </a:lnSpc>
                        <a:spcBef>
                          <a:spcPts val="0"/>
                        </a:spcBef>
                        <a:spcAft>
                          <a:spcPts val="0"/>
                        </a:spcAft>
                      </a:pPr>
                      <a:endParaRPr lang="en-PH" sz="1400" b="1" dirty="0">
                        <a:solidFill>
                          <a:srgbClr val="000000"/>
                        </a:solidFill>
                        <a:latin typeface="Comic Sans MS" pitchFamily="66"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Sum of Squares</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tc>
                  <a:txBody>
                    <a:bodyPr/>
                    <a:lstStyle/>
                    <a:p>
                      <a:pPr marL="38100" marR="38100" algn="ctr">
                        <a:lnSpc>
                          <a:spcPct val="115000"/>
                        </a:lnSpc>
                        <a:spcBef>
                          <a:spcPts val="0"/>
                        </a:spcBef>
                        <a:spcAft>
                          <a:spcPts val="0"/>
                        </a:spcAft>
                      </a:pPr>
                      <a:r>
                        <a:rPr lang="en-PH" sz="1800" b="1" dirty="0" err="1" smtClean="0">
                          <a:solidFill>
                            <a:srgbClr val="000000"/>
                          </a:solidFill>
                          <a:latin typeface="Arial Narrow" pitchFamily="34" charset="0"/>
                          <a:ea typeface="Calibri"/>
                          <a:cs typeface="Times New Roman"/>
                        </a:rPr>
                        <a:t>df</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Mean Square</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tc>
                  <a:txBody>
                    <a:bodyPr/>
                    <a:lstStyle/>
                    <a:p>
                      <a:pPr marL="38100" marR="38100" algn="ctr">
                        <a:lnSpc>
                          <a:spcPct val="115000"/>
                        </a:lnSpc>
                        <a:spcBef>
                          <a:spcPts val="0"/>
                        </a:spcBef>
                        <a:spcAft>
                          <a:spcPts val="0"/>
                        </a:spcAft>
                      </a:pPr>
                      <a:r>
                        <a:rPr lang="en-PH" sz="1800" b="1">
                          <a:solidFill>
                            <a:srgbClr val="000000"/>
                          </a:solidFill>
                          <a:latin typeface="Arial Narrow" pitchFamily="34" charset="0"/>
                          <a:ea typeface="Calibri"/>
                          <a:cs typeface="Times New Roman"/>
                        </a:rPr>
                        <a:t>F</a:t>
                      </a:r>
                      <a:endParaRPr lang="en-PH" sz="1800" b="1">
                        <a:solidFill>
                          <a:srgbClr val="365F91"/>
                        </a:solidFill>
                        <a:latin typeface="Arial Narrow" pitchFamily="34"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Sig.</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w="12700" cap="flat" cmpd="sng" algn="ctr">
                      <a:solidFill>
                        <a:srgbClr val="4F81BD"/>
                      </a:solidFill>
                      <a:prstDash val="solid"/>
                      <a:round/>
                      <a:headEnd type="none" w="med" len="med"/>
                      <a:tailEnd type="none" w="med" len="med"/>
                    </a:lnT>
                    <a:lnB>
                      <a:noFill/>
                    </a:lnB>
                    <a:solidFill>
                      <a:schemeClr val="accent2">
                        <a:lumMod val="60000"/>
                        <a:lumOff val="40000"/>
                      </a:schemeClr>
                    </a:solidFill>
                  </a:tcPr>
                </a:tc>
                <a:extLst>
                  <a:ext uri="{0D108BD9-81ED-4DB2-BD59-A6C34878D82A}">
                    <a16:rowId xmlns="" xmlns:a16="http://schemas.microsoft.com/office/drawing/2014/main" val="10000"/>
                  </a:ext>
                </a:extLst>
              </a:tr>
              <a:tr h="861122">
                <a:tc>
                  <a:txBody>
                    <a:bodyPr/>
                    <a:lstStyle/>
                    <a:p>
                      <a:pPr marL="3810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Between Groups</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285906666666.667</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4</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71476666666.667</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   7.948</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gn="r">
                        <a:lnSpc>
                          <a:spcPct val="115000"/>
                        </a:lnSpc>
                        <a:spcBef>
                          <a:spcPts val="0"/>
                        </a:spcBef>
                        <a:spcAft>
                          <a:spcPts val="0"/>
                        </a:spcAft>
                      </a:pPr>
                      <a:endParaRPr lang="en-PH" sz="1800" b="1" u="sng" dirty="0">
                        <a:solidFill>
                          <a:srgbClr val="FF0000"/>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extLst>
                  <a:ext uri="{0D108BD9-81ED-4DB2-BD59-A6C34878D82A}">
                    <a16:rowId xmlns="" xmlns:a16="http://schemas.microsoft.com/office/drawing/2014/main" val="10001"/>
                  </a:ext>
                </a:extLst>
              </a:tr>
              <a:tr h="785160">
                <a:tc>
                  <a:txBody>
                    <a:bodyPr/>
                    <a:lstStyle/>
                    <a:p>
                      <a:pPr marL="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Within Groups</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89933333333.333</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10</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3810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8993333333.333</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0" marR="0">
                        <a:lnSpc>
                          <a:spcPct val="115000"/>
                        </a:lnSpc>
                        <a:spcBef>
                          <a:spcPts val="0"/>
                        </a:spcBef>
                        <a:spcAft>
                          <a:spcPts val="0"/>
                        </a:spcAft>
                      </a:pP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tc>
                  <a:txBody>
                    <a:bodyPr/>
                    <a:lstStyle/>
                    <a:p>
                      <a:pPr marL="0" marR="0">
                        <a:lnSpc>
                          <a:spcPct val="115000"/>
                        </a:lnSpc>
                        <a:spcBef>
                          <a:spcPts val="0"/>
                        </a:spcBef>
                        <a:spcAft>
                          <a:spcPts val="0"/>
                        </a:spcAft>
                      </a:pP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a:noFill/>
                    </a:lnB>
                    <a:solidFill>
                      <a:schemeClr val="accent2">
                        <a:lumMod val="60000"/>
                        <a:lumOff val="40000"/>
                      </a:schemeClr>
                    </a:solidFill>
                  </a:tcPr>
                </a:tc>
                <a:extLst>
                  <a:ext uri="{0D108BD9-81ED-4DB2-BD59-A6C34878D82A}">
                    <a16:rowId xmlns="" xmlns:a16="http://schemas.microsoft.com/office/drawing/2014/main" val="10002"/>
                  </a:ext>
                </a:extLst>
              </a:tr>
              <a:tr h="785160">
                <a:tc>
                  <a:txBody>
                    <a:bodyPr/>
                    <a:lstStyle/>
                    <a:p>
                      <a:pPr marL="3810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Total</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375840000000.000</a:t>
                      </a: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tc>
                  <a:txBody>
                    <a:bodyPr/>
                    <a:lstStyle/>
                    <a:p>
                      <a:pPr marL="38100" marR="38100" algn="r">
                        <a:lnSpc>
                          <a:spcPct val="115000"/>
                        </a:lnSpc>
                        <a:spcBef>
                          <a:spcPts val="0"/>
                        </a:spcBef>
                        <a:spcAft>
                          <a:spcPts val="0"/>
                        </a:spcAft>
                      </a:pPr>
                      <a:r>
                        <a:rPr lang="en-PH" sz="1800" b="1">
                          <a:solidFill>
                            <a:srgbClr val="000000"/>
                          </a:solidFill>
                          <a:latin typeface="Arial Narrow" pitchFamily="34" charset="0"/>
                          <a:ea typeface="Calibri"/>
                          <a:cs typeface="Times New Roman"/>
                        </a:rPr>
                        <a:t>14</a:t>
                      </a:r>
                      <a:endParaRPr lang="en-PH" sz="1800" b="1">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tc>
                  <a:txBody>
                    <a:bodyPr/>
                    <a:lstStyle/>
                    <a:p>
                      <a:pPr marL="0" marR="0">
                        <a:lnSpc>
                          <a:spcPct val="115000"/>
                        </a:lnSpc>
                        <a:spcBef>
                          <a:spcPts val="0"/>
                        </a:spcBef>
                        <a:spcAft>
                          <a:spcPts val="0"/>
                        </a:spcAft>
                      </a:pPr>
                      <a:endParaRPr lang="en-PH" sz="1800" b="1">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tc>
                  <a:txBody>
                    <a:bodyPr/>
                    <a:lstStyle/>
                    <a:p>
                      <a:pPr marL="0" marR="0">
                        <a:lnSpc>
                          <a:spcPct val="115000"/>
                        </a:lnSpc>
                        <a:spcBef>
                          <a:spcPts val="0"/>
                        </a:spcBef>
                        <a:spcAft>
                          <a:spcPts val="0"/>
                        </a:spcAft>
                      </a:pPr>
                      <a:endParaRPr lang="en-PH" sz="1800" b="1">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tc>
                  <a:txBody>
                    <a:bodyPr/>
                    <a:lstStyle/>
                    <a:p>
                      <a:pPr marL="0" marR="0">
                        <a:lnSpc>
                          <a:spcPct val="115000"/>
                        </a:lnSpc>
                        <a:spcBef>
                          <a:spcPts val="0"/>
                        </a:spcBef>
                        <a:spcAft>
                          <a:spcPts val="0"/>
                        </a:spcAft>
                      </a:pPr>
                      <a:endParaRPr lang="en-PH" sz="1800" b="1" dirty="0">
                        <a:solidFill>
                          <a:srgbClr val="365F91"/>
                        </a:solidFill>
                        <a:latin typeface="Arial Narrow" pitchFamily="34" charset="0"/>
                        <a:ea typeface="Calibri"/>
                        <a:cs typeface="Times New Roman"/>
                      </a:endParaRPr>
                    </a:p>
                  </a:txBody>
                  <a:tcPr marL="65903" marR="65903" marT="0" marB="0">
                    <a:lnL>
                      <a:noFill/>
                    </a:lnL>
                    <a:lnR>
                      <a:noFill/>
                    </a:lnR>
                    <a:lnT>
                      <a:noFill/>
                    </a:lnT>
                    <a:lnB w="12700" cap="flat" cmpd="sng" algn="ctr">
                      <a:solidFill>
                        <a:srgbClr val="4F81BD"/>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3"/>
                  </a:ext>
                </a:extLst>
              </a:tr>
            </a:tbl>
          </a:graphicData>
        </a:graphic>
      </p:graphicFrame>
      <p:sp>
        <p:nvSpPr>
          <p:cNvPr id="6" name="Rectangle 5"/>
          <p:cNvSpPr/>
          <p:nvPr/>
        </p:nvSpPr>
        <p:spPr>
          <a:xfrm>
            <a:off x="533400" y="1066800"/>
            <a:ext cx="8305800" cy="830997"/>
          </a:xfrm>
          <a:prstGeom prst="rect">
            <a:avLst/>
          </a:prstGeom>
        </p:spPr>
        <p:txBody>
          <a:bodyPr wrap="square">
            <a:spAutoFit/>
          </a:bodyPr>
          <a:lstStyle/>
          <a:p>
            <a:pPr lvl="0" algn="just" fontAlgn="base">
              <a:spcBef>
                <a:spcPct val="0"/>
              </a:spcBef>
              <a:spcAft>
                <a:spcPct val="0"/>
              </a:spcAft>
            </a:pPr>
            <a:r>
              <a:rPr lang="en-US" sz="2400" b="1" dirty="0" smtClean="0">
                <a:solidFill>
                  <a:srgbClr val="C00000"/>
                </a:solidFill>
                <a:latin typeface="Arial Narrow" pitchFamily="34" charset="0"/>
                <a:ea typeface="Times New Roman" pitchFamily="18" charset="0"/>
                <a:cs typeface="Arial" pitchFamily="34" charset="0"/>
              </a:rPr>
              <a:t>Figure 2. Difference among the cell density of </a:t>
            </a:r>
            <a:r>
              <a:rPr lang="en-US" sz="2400" b="1" i="1" dirty="0" err="1" smtClean="0">
                <a:solidFill>
                  <a:srgbClr val="C00000"/>
                </a:solidFill>
                <a:latin typeface="Arial Narrow" pitchFamily="34" charset="0"/>
                <a:ea typeface="Times New Roman" pitchFamily="18" charset="0"/>
                <a:cs typeface="Arial" pitchFamily="34" charset="0"/>
              </a:rPr>
              <a:t>Navicula</a:t>
            </a:r>
            <a:r>
              <a:rPr lang="en-US" sz="2400" b="1" dirty="0" smtClean="0">
                <a:solidFill>
                  <a:srgbClr val="C00000"/>
                </a:solidFill>
                <a:latin typeface="Arial Narrow" pitchFamily="34" charset="0"/>
                <a:ea typeface="Times New Roman" pitchFamily="18" charset="0"/>
                <a:cs typeface="Arial" pitchFamily="34" charset="0"/>
              </a:rPr>
              <a:t> sp. exposed to the different concentrations of Cypermethrin  </a:t>
            </a:r>
            <a:r>
              <a:rPr lang="en-US" sz="2400" b="1" i="1" dirty="0" smtClean="0">
                <a:solidFill>
                  <a:srgbClr val="C00000"/>
                </a:solidFill>
                <a:latin typeface="Arial Narrow" pitchFamily="34" charset="0"/>
                <a:ea typeface="Times New Roman" pitchFamily="18" charset="0"/>
                <a:cs typeface="Arial" pitchFamily="34" charset="0"/>
              </a:rPr>
              <a:t>p&lt;0.05</a:t>
            </a:r>
            <a:endParaRPr lang="en-US" sz="2400" b="1" dirty="0" smtClean="0">
              <a:solidFill>
                <a:srgbClr val="C00000"/>
              </a:solidFill>
              <a:latin typeface="Arial Narrow" pitchFamily="34" charset="0"/>
              <a:cs typeface="Arial" pitchFamily="34" charset="0"/>
            </a:endParaRPr>
          </a:p>
        </p:txBody>
      </p:sp>
      <p:sp>
        <p:nvSpPr>
          <p:cNvPr id="9" name="Oval 2"/>
          <p:cNvSpPr>
            <a:spLocks noChangeArrowheads="1"/>
          </p:cNvSpPr>
          <p:nvPr/>
        </p:nvSpPr>
        <p:spPr bwMode="auto">
          <a:xfrm>
            <a:off x="7467600" y="3276600"/>
            <a:ext cx="1142999" cy="552450"/>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r>
              <a:rPr lang="en-PH" sz="2400" b="1" dirty="0"/>
              <a:t>.</a:t>
            </a:r>
            <a:r>
              <a:rPr lang="en-PH" sz="2400" b="1" dirty="0" smtClean="0"/>
              <a:t>004</a:t>
            </a:r>
            <a:endParaRPr lang="en-US" sz="2400" b="1" dirty="0"/>
          </a:p>
        </p:txBody>
      </p:sp>
      <p:sp>
        <p:nvSpPr>
          <p:cNvPr id="10" name="Flowchart: Punched Tape 9"/>
          <p:cNvSpPr/>
          <p:nvPr/>
        </p:nvSpPr>
        <p:spPr>
          <a:xfrm>
            <a:off x="228600" y="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images.gizmag.com/hero/ocean-freashwater-aquifiers.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101379" name="Rectangle 3"/>
          <p:cNvSpPr>
            <a:spLocks noGrp="1" noChangeArrowheads="1"/>
          </p:cNvSpPr>
          <p:nvPr>
            <p:ph idx="1"/>
          </p:nvPr>
        </p:nvSpPr>
        <p:spPr>
          <a:xfrm>
            <a:off x="228600" y="1066800"/>
            <a:ext cx="8686800" cy="5791200"/>
          </a:xfrm>
        </p:spPr>
        <p:txBody>
          <a:bodyPr/>
          <a:lstStyle/>
          <a:p>
            <a:pPr eaLnBrk="1" hangingPunct="1">
              <a:buFont typeface="Wingdings" pitchFamily="2" charset="2"/>
              <a:buNone/>
              <a:defRPr/>
            </a:pPr>
            <a:r>
              <a:rPr lang="en-US" sz="2800" dirty="0" smtClean="0"/>
              <a:t>   </a:t>
            </a:r>
            <a:endParaRPr lang="en-US" sz="2000" dirty="0" smtClean="0">
              <a:solidFill>
                <a:schemeClr val="tx2"/>
              </a:solidFill>
              <a:effectLst/>
            </a:endParaRPr>
          </a:p>
        </p:txBody>
      </p:sp>
      <p:sp>
        <p:nvSpPr>
          <p:cNvPr id="13314" name="AutoShape 2" descr="Image may contain: 1 person, ocean, outdoor, water and na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17" name="Flowchart: Punched Tape 16"/>
          <p:cNvSpPr/>
          <p:nvPr/>
        </p:nvSpPr>
        <p:spPr>
          <a:xfrm>
            <a:off x="304800" y="228600"/>
            <a:ext cx="7772400" cy="9144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600" b="1" dirty="0" smtClean="0">
                <a:solidFill>
                  <a:srgbClr val="00B050"/>
                </a:solidFill>
                <a:latin typeface="Arial Narrow" pitchFamily="34" charset="0"/>
              </a:rPr>
              <a:t>INTRODUCTION</a:t>
            </a:r>
            <a:endParaRPr lang="en-PH" sz="3600" b="1" dirty="0">
              <a:solidFill>
                <a:srgbClr val="00B050"/>
              </a:solidFill>
              <a:latin typeface="Arial Narrow" pitchFamily="34" charset="0"/>
            </a:endParaRPr>
          </a:p>
        </p:txBody>
      </p:sp>
      <p:sp>
        <p:nvSpPr>
          <p:cNvPr id="14" name="Rectangle 13"/>
          <p:cNvSpPr/>
          <p:nvPr/>
        </p:nvSpPr>
        <p:spPr>
          <a:xfrm>
            <a:off x="0" y="1295400"/>
            <a:ext cx="914400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smtClean="0">
                <a:solidFill>
                  <a:srgbClr val="FF0000"/>
                </a:solidFill>
                <a:latin typeface="Arial Narrow" pitchFamily="34" charset="0"/>
              </a:rPr>
              <a:t>What was the immediate option of the farmers?</a:t>
            </a:r>
            <a:endParaRPr lang="en-PH" sz="2800" dirty="0">
              <a:solidFill>
                <a:srgbClr val="FF0000"/>
              </a:solidFill>
              <a:latin typeface="Arial Narrow" pitchFamily="34" charset="0"/>
            </a:endParaRPr>
          </a:p>
        </p:txBody>
      </p:sp>
      <p:pic>
        <p:nvPicPr>
          <p:cNvPr id="16" name="Picture 15" descr="Farmers apply pesticides on the ricefield within the Philippine Rice Research Institute compound in Barangay Bual Norte, Midsayap town, North Cotabato on Wednesday, September 25. Bual Norte is an adjacent village of Palongoguen, the site of sporadic clashes between government troops and the Bangsamoro Islamic Freedom Fighters. MindaNews Photo by Ruby Thursday More"/>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209800"/>
            <a:ext cx="4419600" cy="3733800"/>
          </a:xfrm>
          <a:prstGeom prst="rect">
            <a:avLst/>
          </a:prstGeom>
          <a:noFill/>
          <a:ln>
            <a:noFill/>
          </a:ln>
        </p:spPr>
      </p:pic>
      <p:sp>
        <p:nvSpPr>
          <p:cNvPr id="18" name="Rectangle 17"/>
          <p:cNvSpPr/>
          <p:nvPr/>
        </p:nvSpPr>
        <p:spPr>
          <a:xfrm>
            <a:off x="0" y="5934670"/>
            <a:ext cx="4419600" cy="923330"/>
          </a:xfrm>
          <a:prstGeom prst="rect">
            <a:avLst/>
          </a:prstGeom>
        </p:spPr>
        <p:txBody>
          <a:bodyPr wrap="square">
            <a:spAutoFit/>
          </a:bodyPr>
          <a:lstStyle/>
          <a:p>
            <a:r>
              <a:rPr lang="en-US" dirty="0" err="1" smtClean="0">
                <a:solidFill>
                  <a:srgbClr val="FF0000"/>
                </a:solidFill>
                <a:latin typeface="Arial Narrow" pitchFamily="34" charset="0"/>
              </a:rPr>
              <a:t>Source:</a:t>
            </a:r>
            <a:r>
              <a:rPr lang="en-US" dirty="0" err="1" smtClean="0">
                <a:solidFill>
                  <a:srgbClr val="FFFF00"/>
                </a:solidFill>
                <a:latin typeface="Arial Narrow" pitchFamily="34" charset="0"/>
              </a:rPr>
              <a:t>http</a:t>
            </a:r>
            <a:r>
              <a:rPr lang="en-US" dirty="0" smtClean="0">
                <a:solidFill>
                  <a:srgbClr val="FFFF00"/>
                </a:solidFill>
                <a:latin typeface="Arial Narrow" pitchFamily="34" charset="0"/>
              </a:rPr>
              <a:t>://</a:t>
            </a:r>
            <a:r>
              <a:rPr lang="en-US" dirty="0" err="1" smtClean="0">
                <a:solidFill>
                  <a:srgbClr val="FFFF00"/>
                </a:solidFill>
                <a:latin typeface="Arial Narrow" pitchFamily="34" charset="0"/>
              </a:rPr>
              <a:t>www.mindanews.com</a:t>
            </a:r>
            <a:r>
              <a:rPr lang="en-US" dirty="0" smtClean="0">
                <a:solidFill>
                  <a:srgbClr val="FFFF00"/>
                </a:solidFill>
                <a:latin typeface="Arial Narrow" pitchFamily="34" charset="0"/>
              </a:rPr>
              <a:t>/top-stories/2016/06/</a:t>
            </a:r>
            <a:r>
              <a:rPr lang="en-US" dirty="0" err="1" smtClean="0">
                <a:solidFill>
                  <a:srgbClr val="FFFF00"/>
                </a:solidFill>
                <a:latin typeface="Arial Narrow" pitchFamily="34" charset="0"/>
              </a:rPr>
              <a:t>philippines</a:t>
            </a:r>
            <a:r>
              <a:rPr lang="en-US" dirty="0" smtClean="0">
                <a:solidFill>
                  <a:srgbClr val="FFFF00"/>
                </a:solidFill>
                <a:latin typeface="Arial Narrow" pitchFamily="34" charset="0"/>
              </a:rPr>
              <a:t>-must-catch-up-with-</a:t>
            </a:r>
            <a:r>
              <a:rPr lang="en-US" dirty="0" err="1" smtClean="0">
                <a:solidFill>
                  <a:srgbClr val="FFFF00"/>
                </a:solidFill>
                <a:latin typeface="Arial Narrow" pitchFamily="34" charset="0"/>
              </a:rPr>
              <a:t>asean</a:t>
            </a:r>
            <a:r>
              <a:rPr lang="en-US" dirty="0" smtClean="0">
                <a:solidFill>
                  <a:srgbClr val="FFFF00"/>
                </a:solidFill>
                <a:latin typeface="Arial Narrow" pitchFamily="34" charset="0"/>
              </a:rPr>
              <a:t>-neighbors-</a:t>
            </a:r>
            <a:r>
              <a:rPr lang="en-US" dirty="0" err="1" smtClean="0">
                <a:solidFill>
                  <a:srgbClr val="FFFF00"/>
                </a:solidFill>
                <a:latin typeface="Arial Narrow" pitchFamily="34" charset="0"/>
              </a:rPr>
              <a:t>duterte</a:t>
            </a:r>
            <a:r>
              <a:rPr lang="en-US" dirty="0" smtClean="0">
                <a:solidFill>
                  <a:srgbClr val="FFFF00"/>
                </a:solidFill>
                <a:latin typeface="Arial Narrow" pitchFamily="34" charset="0"/>
              </a:rPr>
              <a:t>/</a:t>
            </a:r>
            <a:endParaRPr lang="en-PH" dirty="0">
              <a:solidFill>
                <a:srgbClr val="FFFF00"/>
              </a:solidFill>
              <a:latin typeface="Arial Narrow" pitchFamily="34" charset="0"/>
            </a:endParaRPr>
          </a:p>
        </p:txBody>
      </p:sp>
      <p:pic>
        <p:nvPicPr>
          <p:cNvPr id="19" name="Picture 18" descr="IMG_4018.JPG"/>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3400" y="2209800"/>
            <a:ext cx="4800600" cy="3733800"/>
          </a:xfrm>
          <a:prstGeom prst="rect">
            <a:avLst/>
          </a:prstGeom>
          <a:noFill/>
          <a:ln>
            <a:noFill/>
          </a:ln>
        </p:spPr>
      </p:pic>
      <p:sp>
        <p:nvSpPr>
          <p:cNvPr id="20" name="Rectangle 19"/>
          <p:cNvSpPr/>
          <p:nvPr/>
        </p:nvSpPr>
        <p:spPr>
          <a:xfrm>
            <a:off x="4343400" y="5934670"/>
            <a:ext cx="4572000" cy="923330"/>
          </a:xfrm>
          <a:prstGeom prst="rect">
            <a:avLst/>
          </a:prstGeom>
        </p:spPr>
        <p:txBody>
          <a:bodyPr>
            <a:spAutoFit/>
          </a:bodyPr>
          <a:lstStyle/>
          <a:p>
            <a:r>
              <a:rPr lang="en-US" dirty="0" err="1" smtClean="0">
                <a:solidFill>
                  <a:srgbClr val="FF0000"/>
                </a:solidFill>
                <a:latin typeface="Arial Narrow" pitchFamily="34" charset="0"/>
              </a:rPr>
              <a:t>Source:</a:t>
            </a:r>
            <a:r>
              <a:rPr lang="en-US" dirty="0" err="1" smtClean="0">
                <a:solidFill>
                  <a:srgbClr val="FFFF00"/>
                </a:solidFill>
                <a:latin typeface="Arial Narrow" pitchFamily="34" charset="0"/>
              </a:rPr>
              <a:t>http</a:t>
            </a:r>
            <a:r>
              <a:rPr lang="en-US" dirty="0" smtClean="0">
                <a:solidFill>
                  <a:srgbClr val="FFFF00"/>
                </a:solidFill>
                <a:latin typeface="Arial Narrow" pitchFamily="34" charset="0"/>
              </a:rPr>
              <a:t>://www.marketmanila.com/archives/insecticides-on-the-strawberry-fields-of-la-trinidad-benguet</a:t>
            </a:r>
            <a:endParaRPr lang="en-PH"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graphicFrame>
        <p:nvGraphicFramePr>
          <p:cNvPr id="3" name="Chart 2"/>
          <p:cNvGraphicFramePr/>
          <p:nvPr>
            <p:extLst>
              <p:ext uri="{D42A27DB-BD31-4B8C-83A1-F6EECF244321}">
                <p14:modId xmlns="" xmlns:p14="http://schemas.microsoft.com/office/powerpoint/2010/main" val="3193304871"/>
              </p:ext>
            </p:extLst>
          </p:nvPr>
        </p:nvGraphicFramePr>
        <p:xfrm>
          <a:off x="304800" y="1939584"/>
          <a:ext cx="8839200" cy="491841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38200" y="1066800"/>
            <a:ext cx="7696200" cy="830997"/>
          </a:xfrm>
          <a:prstGeom prst="rect">
            <a:avLst/>
          </a:prstGeom>
        </p:spPr>
        <p:txBody>
          <a:bodyPr wrap="square">
            <a:spAutoFit/>
          </a:bodyPr>
          <a:lstStyle/>
          <a:p>
            <a:pPr lvl="0" algn="just" fontAlgn="base">
              <a:spcBef>
                <a:spcPct val="0"/>
              </a:spcBef>
              <a:spcAft>
                <a:spcPct val="0"/>
              </a:spcAft>
            </a:pPr>
            <a:r>
              <a:rPr lang="en-US" sz="2400" b="1" dirty="0" smtClean="0">
                <a:solidFill>
                  <a:srgbClr val="C00000"/>
                </a:solidFill>
                <a:latin typeface="Arial Narrow" pitchFamily="34" charset="0"/>
                <a:ea typeface="Times New Roman" pitchFamily="18" charset="0"/>
                <a:cs typeface="Arial" pitchFamily="34" charset="0"/>
              </a:rPr>
              <a:t>Figure 3. </a:t>
            </a:r>
            <a:r>
              <a:rPr lang="en-US" sz="2400" b="1" dirty="0" smtClean="0">
                <a:solidFill>
                  <a:srgbClr val="C00000"/>
                </a:solidFill>
                <a:latin typeface="Arial Narrow" pitchFamily="34" charset="0"/>
                <a:ea typeface="Times New Roman" pitchFamily="18" charset="0"/>
                <a:cs typeface="Arial" pitchFamily="34" charset="0"/>
              </a:rPr>
              <a:t>Chlorophyll </a:t>
            </a:r>
            <a:r>
              <a:rPr lang="en-US" sz="2400" b="1" dirty="0" smtClean="0">
                <a:solidFill>
                  <a:srgbClr val="C00000"/>
                </a:solidFill>
                <a:latin typeface="Arial Narrow" pitchFamily="34" charset="0"/>
                <a:ea typeface="Times New Roman" pitchFamily="18" charset="0"/>
                <a:cs typeface="Arial" pitchFamily="34" charset="0"/>
              </a:rPr>
              <a:t>a content (mg/m</a:t>
            </a:r>
            <a:r>
              <a:rPr lang="en-US" sz="2400" b="1" baseline="30000" dirty="0" smtClean="0">
                <a:solidFill>
                  <a:srgbClr val="C00000"/>
                </a:solidFill>
                <a:latin typeface="Arial Narrow" pitchFamily="34" charset="0"/>
                <a:ea typeface="Times New Roman" pitchFamily="18" charset="0"/>
                <a:cs typeface="Arial" pitchFamily="34" charset="0"/>
              </a:rPr>
              <a:t>3</a:t>
            </a:r>
            <a:r>
              <a:rPr lang="en-US" sz="2400" b="1" dirty="0" smtClean="0">
                <a:solidFill>
                  <a:srgbClr val="C00000"/>
                </a:solidFill>
                <a:latin typeface="Arial Narrow" pitchFamily="34" charset="0"/>
                <a:ea typeface="Times New Roman" pitchFamily="18" charset="0"/>
                <a:cs typeface="Arial" pitchFamily="34" charset="0"/>
              </a:rPr>
              <a:t>) of </a:t>
            </a:r>
            <a:r>
              <a:rPr lang="en-US" sz="2400" b="1" i="1" dirty="0" err="1" smtClean="0">
                <a:solidFill>
                  <a:srgbClr val="C00000"/>
                </a:solidFill>
                <a:latin typeface="Arial Narrow" pitchFamily="34" charset="0"/>
                <a:ea typeface="Times New Roman" pitchFamily="18" charset="0"/>
                <a:cs typeface="Arial" pitchFamily="34" charset="0"/>
              </a:rPr>
              <a:t>Navicula</a:t>
            </a:r>
            <a:r>
              <a:rPr lang="en-US" sz="2400" b="1" i="1" dirty="0" smtClean="0">
                <a:solidFill>
                  <a:srgbClr val="C00000"/>
                </a:solidFill>
                <a:latin typeface="Arial Narrow" pitchFamily="34" charset="0"/>
                <a:ea typeface="Times New Roman" pitchFamily="18" charset="0"/>
                <a:cs typeface="Arial" pitchFamily="34" charset="0"/>
              </a:rPr>
              <a:t> </a:t>
            </a:r>
            <a:r>
              <a:rPr lang="en-US" sz="2400" b="1" dirty="0" smtClean="0">
                <a:solidFill>
                  <a:srgbClr val="C00000"/>
                </a:solidFill>
                <a:latin typeface="Arial Narrow" pitchFamily="34" charset="0"/>
                <a:ea typeface="Times New Roman" pitchFamily="18" charset="0"/>
                <a:cs typeface="Arial" pitchFamily="34" charset="0"/>
              </a:rPr>
              <a:t>sp. exposed to the different concentrations of Cypermethrin</a:t>
            </a:r>
            <a:endParaRPr lang="en-US" sz="2400" b="1" dirty="0" smtClean="0">
              <a:solidFill>
                <a:srgbClr val="C00000"/>
              </a:solidFill>
              <a:latin typeface="Arial Narrow" pitchFamily="34" charset="0"/>
              <a:cs typeface="Arial" pitchFamily="34" charset="0"/>
            </a:endParaRPr>
          </a:p>
        </p:txBody>
      </p:sp>
      <p:sp>
        <p:nvSpPr>
          <p:cNvPr id="8" name="TextBox 7"/>
          <p:cNvSpPr txBox="1"/>
          <p:nvPr/>
        </p:nvSpPr>
        <p:spPr>
          <a:xfrm>
            <a:off x="2743200" y="3810000"/>
            <a:ext cx="260931" cy="400110"/>
          </a:xfrm>
          <a:prstGeom prst="rect">
            <a:avLst/>
          </a:prstGeom>
          <a:noFill/>
        </p:spPr>
        <p:txBody>
          <a:bodyPr wrap="square" rtlCol="0">
            <a:spAutoFit/>
          </a:bodyPr>
          <a:lstStyle/>
          <a:p>
            <a:pPr algn="ctr"/>
            <a:r>
              <a:rPr lang="en-PH" sz="2000" b="1" dirty="0" smtClean="0">
                <a:solidFill>
                  <a:srgbClr val="002060"/>
                </a:solidFill>
                <a:latin typeface="Comic Sans MS" pitchFamily="66" charset="0"/>
              </a:rPr>
              <a:t>a</a:t>
            </a:r>
            <a:endParaRPr lang="en-PH" sz="2000" b="1" dirty="0">
              <a:solidFill>
                <a:srgbClr val="002060"/>
              </a:solidFill>
              <a:latin typeface="Comic Sans MS" pitchFamily="66" charset="0"/>
            </a:endParaRPr>
          </a:p>
        </p:txBody>
      </p:sp>
      <p:sp>
        <p:nvSpPr>
          <p:cNvPr id="9" name="Rectangle 8"/>
          <p:cNvSpPr/>
          <p:nvPr/>
        </p:nvSpPr>
        <p:spPr>
          <a:xfrm>
            <a:off x="4419600" y="3429000"/>
            <a:ext cx="457200" cy="400110"/>
          </a:xfrm>
          <a:prstGeom prst="rect">
            <a:avLst/>
          </a:prstGeom>
        </p:spPr>
        <p:txBody>
          <a:bodyPr wrap="square">
            <a:spAutoFit/>
          </a:bodyPr>
          <a:lstStyle/>
          <a:p>
            <a:pPr algn="ctr"/>
            <a:r>
              <a:rPr lang="en-PH" sz="2000" b="1" dirty="0" smtClean="0">
                <a:solidFill>
                  <a:srgbClr val="002060"/>
                </a:solidFill>
                <a:latin typeface="Comic Sans MS" pitchFamily="66" charset="0"/>
              </a:rPr>
              <a:t>a</a:t>
            </a:r>
            <a:endParaRPr lang="en-PH" sz="2000" b="1" dirty="0">
              <a:solidFill>
                <a:srgbClr val="002060"/>
              </a:solidFill>
              <a:latin typeface="Comic Sans MS" pitchFamily="66" charset="0"/>
            </a:endParaRPr>
          </a:p>
        </p:txBody>
      </p:sp>
      <p:sp>
        <p:nvSpPr>
          <p:cNvPr id="10" name="Rectangle 9"/>
          <p:cNvSpPr/>
          <p:nvPr/>
        </p:nvSpPr>
        <p:spPr>
          <a:xfrm>
            <a:off x="6172200" y="3200400"/>
            <a:ext cx="212435" cy="400110"/>
          </a:xfrm>
          <a:prstGeom prst="rect">
            <a:avLst/>
          </a:prstGeom>
        </p:spPr>
        <p:txBody>
          <a:bodyPr wrap="square">
            <a:spAutoFit/>
          </a:bodyPr>
          <a:lstStyle/>
          <a:p>
            <a:pPr algn="ctr"/>
            <a:r>
              <a:rPr lang="en-PH" sz="2000" b="1" dirty="0" smtClean="0">
                <a:solidFill>
                  <a:srgbClr val="002060"/>
                </a:solidFill>
                <a:latin typeface="Comic Sans MS" pitchFamily="66" charset="0"/>
              </a:rPr>
              <a:t>a</a:t>
            </a:r>
            <a:endParaRPr lang="en-PH" sz="2000" b="1" dirty="0">
              <a:solidFill>
                <a:srgbClr val="002060"/>
              </a:solidFill>
              <a:latin typeface="Comic Sans MS" pitchFamily="66" charset="0"/>
            </a:endParaRPr>
          </a:p>
        </p:txBody>
      </p:sp>
      <p:sp>
        <p:nvSpPr>
          <p:cNvPr id="11" name="Flowchart: Punched Tape 10"/>
          <p:cNvSpPr/>
          <p:nvPr/>
        </p:nvSpPr>
        <p:spPr>
          <a:xfrm>
            <a:off x="228600" y="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
        <p:nvSpPr>
          <p:cNvPr id="12" name="Rectangle 11"/>
          <p:cNvSpPr/>
          <p:nvPr/>
        </p:nvSpPr>
        <p:spPr>
          <a:xfrm>
            <a:off x="1066800" y="1828800"/>
            <a:ext cx="320922" cy="369332"/>
          </a:xfrm>
          <a:prstGeom prst="rect">
            <a:avLst/>
          </a:prstGeom>
        </p:spPr>
        <p:txBody>
          <a:bodyPr wrap="none">
            <a:spAutoFit/>
          </a:bodyPr>
          <a:lstStyle/>
          <a:p>
            <a:r>
              <a:rPr lang="en-PH" b="1" dirty="0" smtClean="0">
                <a:solidFill>
                  <a:srgbClr val="7030A0"/>
                </a:solidFill>
                <a:latin typeface="Comic Sans MS" pitchFamily="66" charset="0"/>
              </a:rPr>
              <a:t>b</a:t>
            </a:r>
            <a:endParaRPr lang="en-PH" b="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graphicFrame>
        <p:nvGraphicFramePr>
          <p:cNvPr id="3" name="Table 2"/>
          <p:cNvGraphicFramePr>
            <a:graphicFrameLocks noGrp="1"/>
          </p:cNvGraphicFramePr>
          <p:nvPr>
            <p:extLst>
              <p:ext uri="{D42A27DB-BD31-4B8C-83A1-F6EECF244321}">
                <p14:modId xmlns="" xmlns:p14="http://schemas.microsoft.com/office/powerpoint/2010/main" val="4047577488"/>
              </p:ext>
            </p:extLst>
          </p:nvPr>
        </p:nvGraphicFramePr>
        <p:xfrm>
          <a:off x="685801" y="2057400"/>
          <a:ext cx="8077200" cy="3945436"/>
        </p:xfrm>
        <a:graphic>
          <a:graphicData uri="http://schemas.openxmlformats.org/drawingml/2006/table">
            <a:tbl>
              <a:tblPr/>
              <a:tblGrid>
                <a:gridCol w="1715511">
                  <a:extLst>
                    <a:ext uri="{9D8B030D-6E8A-4147-A177-3AD203B41FA5}">
                      <a16:colId xmlns="" xmlns:a16="http://schemas.microsoft.com/office/drawing/2014/main" val="20000"/>
                    </a:ext>
                  </a:extLst>
                </a:gridCol>
                <a:gridCol w="1429593">
                  <a:extLst>
                    <a:ext uri="{9D8B030D-6E8A-4147-A177-3AD203B41FA5}">
                      <a16:colId xmlns="" xmlns:a16="http://schemas.microsoft.com/office/drawing/2014/main" val="20001"/>
                    </a:ext>
                  </a:extLst>
                </a:gridCol>
                <a:gridCol w="1072195">
                  <a:extLst>
                    <a:ext uri="{9D8B030D-6E8A-4147-A177-3AD203B41FA5}">
                      <a16:colId xmlns="" xmlns:a16="http://schemas.microsoft.com/office/drawing/2014/main" val="20002"/>
                    </a:ext>
                  </a:extLst>
                </a:gridCol>
                <a:gridCol w="1501073">
                  <a:extLst>
                    <a:ext uri="{9D8B030D-6E8A-4147-A177-3AD203B41FA5}">
                      <a16:colId xmlns="" xmlns:a16="http://schemas.microsoft.com/office/drawing/2014/main" val="20003"/>
                    </a:ext>
                  </a:extLst>
                </a:gridCol>
                <a:gridCol w="1000715">
                  <a:extLst>
                    <a:ext uri="{9D8B030D-6E8A-4147-A177-3AD203B41FA5}">
                      <a16:colId xmlns="" xmlns:a16="http://schemas.microsoft.com/office/drawing/2014/main" val="20004"/>
                    </a:ext>
                  </a:extLst>
                </a:gridCol>
                <a:gridCol w="1358113">
                  <a:extLst>
                    <a:ext uri="{9D8B030D-6E8A-4147-A177-3AD203B41FA5}">
                      <a16:colId xmlns="" xmlns:a16="http://schemas.microsoft.com/office/drawing/2014/main" val="20005"/>
                    </a:ext>
                  </a:extLst>
                </a:gridCol>
              </a:tblGrid>
              <a:tr h="914400">
                <a:tc>
                  <a:txBody>
                    <a:bodyPr/>
                    <a:lstStyle/>
                    <a:p>
                      <a:pPr marL="38100" marR="38100">
                        <a:lnSpc>
                          <a:spcPct val="115000"/>
                        </a:lnSpc>
                        <a:spcBef>
                          <a:spcPts val="0"/>
                        </a:spcBef>
                        <a:spcAft>
                          <a:spcPts val="0"/>
                        </a:spcAft>
                      </a:pPr>
                      <a:endParaRPr lang="en-PH" sz="1800" dirty="0">
                        <a:solidFill>
                          <a:srgbClr val="000000"/>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Sum of Squares</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tc>
                  <a:txBody>
                    <a:bodyPr/>
                    <a:lstStyle/>
                    <a:p>
                      <a:pPr marL="38100" marR="38100" algn="ctr">
                        <a:lnSpc>
                          <a:spcPct val="115000"/>
                        </a:lnSpc>
                        <a:spcBef>
                          <a:spcPts val="0"/>
                        </a:spcBef>
                        <a:spcAft>
                          <a:spcPts val="0"/>
                        </a:spcAft>
                      </a:pPr>
                      <a:r>
                        <a:rPr lang="en-PH" sz="1800" b="1" dirty="0" err="1" smtClean="0">
                          <a:solidFill>
                            <a:srgbClr val="000000"/>
                          </a:solidFill>
                          <a:latin typeface="Arial Narrow" pitchFamily="34" charset="0"/>
                          <a:ea typeface="Calibri"/>
                          <a:cs typeface="Times New Roman"/>
                        </a:rPr>
                        <a:t>df</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Mean Square</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F</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tc>
                  <a:txBody>
                    <a:bodyPr/>
                    <a:lstStyle/>
                    <a:p>
                      <a:pPr marL="38100" marR="38100" algn="ctr">
                        <a:lnSpc>
                          <a:spcPct val="115000"/>
                        </a:lnSpc>
                        <a:spcBef>
                          <a:spcPts val="0"/>
                        </a:spcBef>
                        <a:spcAft>
                          <a:spcPts val="0"/>
                        </a:spcAft>
                      </a:pPr>
                      <a:r>
                        <a:rPr lang="en-PH" sz="1800" b="1" dirty="0">
                          <a:solidFill>
                            <a:srgbClr val="000000"/>
                          </a:solidFill>
                          <a:latin typeface="Arial Narrow" pitchFamily="34" charset="0"/>
                          <a:ea typeface="Calibri"/>
                          <a:cs typeface="Times New Roman"/>
                        </a:rPr>
                        <a:t>Sig.</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00B0F0"/>
                    </a:solidFill>
                  </a:tcPr>
                </a:tc>
                <a:extLst>
                  <a:ext uri="{0D108BD9-81ED-4DB2-BD59-A6C34878D82A}">
                    <a16:rowId xmlns="" xmlns:a16="http://schemas.microsoft.com/office/drawing/2014/main" val="10000"/>
                  </a:ext>
                </a:extLst>
              </a:tr>
              <a:tr h="1388564">
                <a:tc>
                  <a:txBody>
                    <a:bodyPr/>
                    <a:lstStyle/>
                    <a:p>
                      <a:pPr marL="38100" marR="38100">
                        <a:lnSpc>
                          <a:spcPct val="115000"/>
                        </a:lnSpc>
                        <a:spcBef>
                          <a:spcPts val="0"/>
                        </a:spcBef>
                        <a:spcAft>
                          <a:spcPts val="0"/>
                        </a:spcAft>
                      </a:pPr>
                      <a:r>
                        <a:rPr lang="en-PH" sz="1800" b="1" dirty="0">
                          <a:solidFill>
                            <a:srgbClr val="000000"/>
                          </a:solidFill>
                          <a:latin typeface="Arial Narrow" pitchFamily="34" charset="0"/>
                          <a:ea typeface="Calibri"/>
                          <a:cs typeface="Times New Roman"/>
                        </a:rPr>
                        <a:t>Between Groups</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102845.873</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4</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25711.468</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4.769</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endParaRPr lang="en-PH" sz="1800" b="1" u="sng" dirty="0">
                        <a:solidFill>
                          <a:srgbClr val="FFC000"/>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extLst>
                  <a:ext uri="{0D108BD9-81ED-4DB2-BD59-A6C34878D82A}">
                    <a16:rowId xmlns="" xmlns:a16="http://schemas.microsoft.com/office/drawing/2014/main" val="10001"/>
                  </a:ext>
                </a:extLst>
              </a:tr>
              <a:tr h="821236">
                <a:tc>
                  <a:txBody>
                    <a:bodyPr/>
                    <a:lstStyle/>
                    <a:p>
                      <a:pPr marL="38100" marR="38100">
                        <a:lnSpc>
                          <a:spcPct val="115000"/>
                        </a:lnSpc>
                        <a:spcBef>
                          <a:spcPts val="0"/>
                        </a:spcBef>
                        <a:spcAft>
                          <a:spcPts val="0"/>
                        </a:spcAft>
                      </a:pPr>
                      <a:r>
                        <a:rPr lang="en-PH" sz="1800" b="1">
                          <a:solidFill>
                            <a:srgbClr val="000000"/>
                          </a:solidFill>
                          <a:latin typeface="Arial Narrow" pitchFamily="34" charset="0"/>
                          <a:ea typeface="Calibri"/>
                          <a:cs typeface="Times New Roman"/>
                        </a:rPr>
                        <a:t>Within Groups</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a:solidFill>
                            <a:srgbClr val="000000"/>
                          </a:solidFill>
                          <a:latin typeface="Arial Narrow" pitchFamily="34" charset="0"/>
                          <a:ea typeface="Calibri"/>
                          <a:cs typeface="Times New Roman"/>
                        </a:rPr>
                        <a:t>53909.608</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a:solidFill>
                            <a:srgbClr val="000000"/>
                          </a:solidFill>
                          <a:latin typeface="Arial Narrow" pitchFamily="34" charset="0"/>
                          <a:ea typeface="Calibri"/>
                          <a:cs typeface="Times New Roman"/>
                        </a:rPr>
                        <a:t>10</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38100" marR="38100" algn="r">
                        <a:lnSpc>
                          <a:spcPct val="115000"/>
                        </a:lnSpc>
                        <a:spcBef>
                          <a:spcPts val="0"/>
                        </a:spcBef>
                        <a:spcAft>
                          <a:spcPts val="0"/>
                        </a:spcAft>
                      </a:pPr>
                      <a:r>
                        <a:rPr lang="en-PH" sz="1800" b="1" dirty="0">
                          <a:solidFill>
                            <a:srgbClr val="000000"/>
                          </a:solidFill>
                          <a:latin typeface="Arial Narrow" pitchFamily="34" charset="0"/>
                          <a:ea typeface="Calibri"/>
                          <a:cs typeface="Times New Roman"/>
                        </a:rPr>
                        <a:t>5390.961</a:t>
                      </a: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0" marR="0">
                        <a:lnSpc>
                          <a:spcPct val="115000"/>
                        </a:lnSpc>
                        <a:spcBef>
                          <a:spcPts val="0"/>
                        </a:spcBef>
                        <a:spcAft>
                          <a:spcPts val="0"/>
                        </a:spcAft>
                      </a:pP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tc>
                  <a:txBody>
                    <a:bodyPr/>
                    <a:lstStyle/>
                    <a:p>
                      <a:pPr marL="0" marR="0">
                        <a:lnSpc>
                          <a:spcPct val="115000"/>
                        </a:lnSpc>
                        <a:spcBef>
                          <a:spcPts val="0"/>
                        </a:spcBef>
                        <a:spcAft>
                          <a:spcPts val="0"/>
                        </a:spcAft>
                      </a:pPr>
                      <a:endParaRPr lang="en-PH" sz="1800" dirty="0">
                        <a:solidFill>
                          <a:srgbClr val="365F91"/>
                        </a:solidFill>
                        <a:latin typeface="Arial Narrow" pitchFamily="34" charset="0"/>
                        <a:ea typeface="Calibri"/>
                        <a:cs typeface="Times New Roman"/>
                      </a:endParaRPr>
                    </a:p>
                  </a:txBody>
                  <a:tcPr marL="68580" marR="68580" marT="0" marB="0">
                    <a:lnL>
                      <a:noFill/>
                    </a:lnL>
                    <a:lnR>
                      <a:noFill/>
                    </a:lnR>
                    <a:lnT>
                      <a:noFill/>
                    </a:lnT>
                    <a:lnB>
                      <a:noFill/>
                    </a:lnB>
                    <a:solidFill>
                      <a:srgbClr val="00B0F0"/>
                    </a:solidFill>
                  </a:tcPr>
                </a:tc>
                <a:extLst>
                  <a:ext uri="{0D108BD9-81ED-4DB2-BD59-A6C34878D82A}">
                    <a16:rowId xmlns="" xmlns:a16="http://schemas.microsoft.com/office/drawing/2014/main" val="10002"/>
                  </a:ext>
                </a:extLst>
              </a:tr>
              <a:tr h="821236">
                <a:tc>
                  <a:txBody>
                    <a:bodyPr/>
                    <a:lstStyle/>
                    <a:p>
                      <a:pPr marL="38100" marR="38100">
                        <a:lnSpc>
                          <a:spcPct val="115000"/>
                        </a:lnSpc>
                        <a:spcBef>
                          <a:spcPts val="0"/>
                        </a:spcBef>
                        <a:spcAft>
                          <a:spcPts val="0"/>
                        </a:spcAft>
                      </a:pPr>
                      <a:r>
                        <a:rPr lang="en-PH" sz="1800" b="1">
                          <a:solidFill>
                            <a:srgbClr val="000000"/>
                          </a:solidFill>
                          <a:latin typeface="Arial Narrow" pitchFamily="34" charset="0"/>
                          <a:ea typeface="Calibri"/>
                          <a:cs typeface="Times New Roman"/>
                        </a:rPr>
                        <a:t>Total</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tc>
                  <a:txBody>
                    <a:bodyPr/>
                    <a:lstStyle/>
                    <a:p>
                      <a:pPr marL="38100" marR="38100" algn="r">
                        <a:lnSpc>
                          <a:spcPct val="115000"/>
                        </a:lnSpc>
                        <a:spcBef>
                          <a:spcPts val="0"/>
                        </a:spcBef>
                        <a:spcAft>
                          <a:spcPts val="0"/>
                        </a:spcAft>
                      </a:pPr>
                      <a:r>
                        <a:rPr lang="en-PH" sz="1800" b="1">
                          <a:solidFill>
                            <a:srgbClr val="000000"/>
                          </a:solidFill>
                          <a:latin typeface="Arial Narrow" pitchFamily="34" charset="0"/>
                          <a:ea typeface="Calibri"/>
                          <a:cs typeface="Times New Roman"/>
                        </a:rPr>
                        <a:t>156755.481</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tc>
                  <a:txBody>
                    <a:bodyPr/>
                    <a:lstStyle/>
                    <a:p>
                      <a:pPr marL="38100" marR="38100" algn="r">
                        <a:lnSpc>
                          <a:spcPct val="115000"/>
                        </a:lnSpc>
                        <a:spcBef>
                          <a:spcPts val="0"/>
                        </a:spcBef>
                        <a:spcAft>
                          <a:spcPts val="0"/>
                        </a:spcAft>
                      </a:pPr>
                      <a:r>
                        <a:rPr lang="en-PH" sz="1800" b="1">
                          <a:solidFill>
                            <a:srgbClr val="000000"/>
                          </a:solidFill>
                          <a:latin typeface="Arial Narrow" pitchFamily="34" charset="0"/>
                          <a:ea typeface="Calibri"/>
                          <a:cs typeface="Times New Roman"/>
                        </a:rPr>
                        <a:t>14</a:t>
                      </a: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endParaRPr lang="en-PH" sz="1800" b="1">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endParaRPr lang="en-PH" sz="1800" b="1" dirty="0">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endParaRPr lang="en-PH" sz="1800" dirty="0">
                        <a:solidFill>
                          <a:srgbClr val="365F91"/>
                        </a:solidFill>
                        <a:latin typeface="Arial Narrow" pitchFamily="34" charset="0"/>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00B0F0"/>
                    </a:solidFill>
                  </a:tcPr>
                </a:tc>
                <a:extLst>
                  <a:ext uri="{0D108BD9-81ED-4DB2-BD59-A6C34878D82A}">
                    <a16:rowId xmlns="" xmlns:a16="http://schemas.microsoft.com/office/drawing/2014/main" val="10003"/>
                  </a:ext>
                </a:extLst>
              </a:tr>
            </a:tbl>
          </a:graphicData>
        </a:graphic>
      </p:graphicFrame>
      <p:sp>
        <p:nvSpPr>
          <p:cNvPr id="5" name="Rectangle 4"/>
          <p:cNvSpPr/>
          <p:nvPr/>
        </p:nvSpPr>
        <p:spPr>
          <a:xfrm>
            <a:off x="685800" y="1219200"/>
            <a:ext cx="8458200" cy="830997"/>
          </a:xfrm>
          <a:prstGeom prst="rect">
            <a:avLst/>
          </a:prstGeom>
        </p:spPr>
        <p:txBody>
          <a:bodyPr wrap="square">
            <a:spAutoFit/>
          </a:bodyPr>
          <a:lstStyle/>
          <a:p>
            <a:pPr lvl="0" algn="just" fontAlgn="base">
              <a:spcBef>
                <a:spcPct val="0"/>
              </a:spcBef>
              <a:spcAft>
                <a:spcPct val="0"/>
              </a:spcAft>
            </a:pPr>
            <a:r>
              <a:rPr lang="en-US" sz="2400" b="1" dirty="0" smtClean="0">
                <a:solidFill>
                  <a:srgbClr val="C00000"/>
                </a:solidFill>
                <a:latin typeface="Arial Narrow" pitchFamily="34" charset="0"/>
                <a:ea typeface="Times New Roman" pitchFamily="18" charset="0"/>
                <a:cs typeface="Arial" pitchFamily="34" charset="0"/>
              </a:rPr>
              <a:t>Figure 4. Difference among the chlorophyll a content of </a:t>
            </a:r>
            <a:r>
              <a:rPr lang="en-US" sz="2400" b="1" i="1" dirty="0" err="1" smtClean="0">
                <a:solidFill>
                  <a:srgbClr val="C00000"/>
                </a:solidFill>
                <a:latin typeface="Arial Narrow" pitchFamily="34" charset="0"/>
                <a:ea typeface="Times New Roman" pitchFamily="18" charset="0"/>
                <a:cs typeface="Arial" pitchFamily="34" charset="0"/>
              </a:rPr>
              <a:t>Navicula</a:t>
            </a:r>
            <a:r>
              <a:rPr lang="en-US" sz="2400" b="1" i="1" dirty="0" smtClean="0">
                <a:solidFill>
                  <a:srgbClr val="C00000"/>
                </a:solidFill>
                <a:latin typeface="Arial Narrow" pitchFamily="34" charset="0"/>
                <a:ea typeface="Times New Roman" pitchFamily="18" charset="0"/>
                <a:cs typeface="Arial" pitchFamily="34" charset="0"/>
              </a:rPr>
              <a:t> </a:t>
            </a:r>
            <a:r>
              <a:rPr lang="en-US" sz="2400" b="1" dirty="0" smtClean="0">
                <a:solidFill>
                  <a:srgbClr val="C00000"/>
                </a:solidFill>
                <a:latin typeface="Arial Narrow" pitchFamily="34" charset="0"/>
                <a:ea typeface="Times New Roman" pitchFamily="18" charset="0"/>
                <a:cs typeface="Arial" pitchFamily="34" charset="0"/>
              </a:rPr>
              <a:t>sp. exposed to the different concentrations of Cypermethrin </a:t>
            </a:r>
            <a:r>
              <a:rPr lang="en-US" sz="2400" b="1" i="1" dirty="0" smtClean="0">
                <a:solidFill>
                  <a:srgbClr val="C00000"/>
                </a:solidFill>
                <a:latin typeface="Arial Narrow" pitchFamily="34" charset="0"/>
                <a:ea typeface="Times New Roman" pitchFamily="18" charset="0"/>
                <a:cs typeface="Arial" pitchFamily="34" charset="0"/>
              </a:rPr>
              <a:t>p&lt;0.05</a:t>
            </a:r>
            <a:endParaRPr lang="en-US" sz="2400" b="1" dirty="0" smtClean="0">
              <a:solidFill>
                <a:srgbClr val="C00000"/>
              </a:solidFill>
              <a:latin typeface="Arial Narrow" pitchFamily="34" charset="0"/>
              <a:cs typeface="Arial" pitchFamily="34" charset="0"/>
            </a:endParaRPr>
          </a:p>
        </p:txBody>
      </p:sp>
      <p:sp>
        <p:nvSpPr>
          <p:cNvPr id="4" name="Oval 2"/>
          <p:cNvSpPr>
            <a:spLocks noChangeArrowheads="1"/>
          </p:cNvSpPr>
          <p:nvPr/>
        </p:nvSpPr>
        <p:spPr bwMode="auto">
          <a:xfrm>
            <a:off x="7467600" y="3048000"/>
            <a:ext cx="1161278" cy="552450"/>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r>
              <a:rPr lang="en-PH" sz="2400" dirty="0"/>
              <a:t>.021</a:t>
            </a:r>
            <a:endParaRPr lang="en-US" sz="2400" dirty="0"/>
          </a:p>
        </p:txBody>
      </p:sp>
      <p:sp>
        <p:nvSpPr>
          <p:cNvPr id="6" name="Flowchart: Punched Tape 5"/>
          <p:cNvSpPr/>
          <p:nvPr/>
        </p:nvSpPr>
        <p:spPr>
          <a:xfrm>
            <a:off x="228600" y="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7" name="Flowchart: Punched Tape 6"/>
          <p:cNvSpPr/>
          <p:nvPr/>
        </p:nvSpPr>
        <p:spPr>
          <a:xfrm>
            <a:off x="228600" y="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2400" b="1" i="1" dirty="0" smtClean="0">
                <a:solidFill>
                  <a:srgbClr val="002060"/>
                </a:solidFill>
                <a:latin typeface="Comic Sans MS" pitchFamily="66" charset="0"/>
                <a:cs typeface="Arial" pitchFamily="34" charset="0"/>
              </a:rPr>
              <a:t>RESULT AND DISCUSSION</a:t>
            </a:r>
            <a:endParaRPr lang="en-US" sz="2400" i="1" dirty="0" smtClean="0">
              <a:solidFill>
                <a:srgbClr val="002060"/>
              </a:solidFill>
              <a:latin typeface="Comic Sans MS" pitchFamily="66" charset="0"/>
              <a:cs typeface="Arial" pitchFamily="34" charset="0"/>
            </a:endParaRPr>
          </a:p>
          <a:p>
            <a:pPr algn="ctr"/>
            <a:endParaRPr lang="en-PH" sz="2400" b="1" dirty="0">
              <a:solidFill>
                <a:srgbClr val="002060"/>
              </a:solidFill>
              <a:latin typeface="Comic Sans MS" pitchFamily="66" charset="0"/>
            </a:endParaRPr>
          </a:p>
        </p:txBody>
      </p:sp>
      <p:pic>
        <p:nvPicPr>
          <p:cNvPr id="8"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9" name="Rectangle 8"/>
          <p:cNvSpPr/>
          <p:nvPr/>
        </p:nvSpPr>
        <p:spPr>
          <a:xfrm>
            <a:off x="762000" y="2057400"/>
            <a:ext cx="8001000" cy="3785652"/>
          </a:xfrm>
          <a:prstGeom prst="rect">
            <a:avLst/>
          </a:prstGeom>
        </p:spPr>
        <p:txBody>
          <a:bodyPr wrap="square">
            <a:spAutoFit/>
          </a:bodyPr>
          <a:lstStyle/>
          <a:p>
            <a:pPr marL="342900" indent="-342900" algn="just">
              <a:buFont typeface="Wingdings" panose="05000000000000000000" pitchFamily="2" charset="2"/>
              <a:buChar char="q"/>
            </a:pPr>
            <a:r>
              <a:rPr lang="en-PH" sz="2400" b="1" dirty="0">
                <a:solidFill>
                  <a:srgbClr val="002060"/>
                </a:solidFill>
                <a:latin typeface="Comic Sans MS" pitchFamily="66" charset="0"/>
              </a:rPr>
              <a:t> </a:t>
            </a:r>
            <a:r>
              <a:rPr lang="en-PH" sz="2400" b="1" dirty="0" smtClean="0">
                <a:solidFill>
                  <a:srgbClr val="002060"/>
                </a:solidFill>
                <a:latin typeface="Arial Narrow" pitchFamily="34" charset="0"/>
              </a:rPr>
              <a:t>Results of the current study revealed that there was significant difference in the cell density of </a:t>
            </a:r>
            <a:r>
              <a:rPr lang="en-PH" sz="2400" b="1" i="1" dirty="0" err="1" smtClean="0">
                <a:solidFill>
                  <a:srgbClr val="002060"/>
                </a:solidFill>
                <a:latin typeface="Arial Narrow" pitchFamily="34" charset="0"/>
              </a:rPr>
              <a:t>Navicula</a:t>
            </a:r>
            <a:r>
              <a:rPr lang="en-PH" sz="2400" b="1" dirty="0" smtClean="0">
                <a:solidFill>
                  <a:srgbClr val="002060"/>
                </a:solidFill>
                <a:latin typeface="Arial Narrow" pitchFamily="34" charset="0"/>
              </a:rPr>
              <a:t> sp. among the treatments tested.</a:t>
            </a:r>
          </a:p>
          <a:p>
            <a:pPr algn="just"/>
            <a:endParaRPr lang="en-PH" sz="2400" b="1" dirty="0" smtClean="0">
              <a:solidFill>
                <a:srgbClr val="002060"/>
              </a:solidFill>
              <a:latin typeface="Arial Narrow" pitchFamily="34" charset="0"/>
            </a:endParaRPr>
          </a:p>
          <a:p>
            <a:pPr marL="342900" indent="-342900" algn="just">
              <a:buFont typeface="Wingdings" panose="05000000000000000000" pitchFamily="2" charset="2"/>
              <a:buChar char="q"/>
            </a:pPr>
            <a:r>
              <a:rPr lang="en-PH" sz="2400" b="1" dirty="0" smtClean="0">
                <a:solidFill>
                  <a:srgbClr val="002060"/>
                </a:solidFill>
                <a:latin typeface="Arial Narrow" pitchFamily="34" charset="0"/>
              </a:rPr>
              <a:t> It is indicated that the cell density of this organism decreased as the concentration of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was increased.</a:t>
            </a:r>
          </a:p>
          <a:p>
            <a:pPr algn="just"/>
            <a:endParaRPr lang="en-PH" sz="2400" b="1" dirty="0" smtClean="0">
              <a:solidFill>
                <a:srgbClr val="002060"/>
              </a:solidFill>
              <a:latin typeface="Arial Narrow" pitchFamily="34" charset="0"/>
            </a:endParaRPr>
          </a:p>
          <a:p>
            <a:pPr marL="342900" indent="-342900" algn="just">
              <a:buFont typeface="Wingdings" panose="05000000000000000000" pitchFamily="2" charset="2"/>
              <a:buChar char="q"/>
            </a:pPr>
            <a:r>
              <a:rPr lang="en-PH" sz="2400" b="1" dirty="0" smtClean="0">
                <a:solidFill>
                  <a:srgbClr val="002060"/>
                </a:solidFill>
                <a:latin typeface="Arial Narrow" pitchFamily="34" charset="0"/>
              </a:rPr>
              <a:t> The reduction in the cell density of this diatom could be linked to the action of the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as a pesticide. </a:t>
            </a:r>
          </a:p>
          <a:p>
            <a:pPr algn="just">
              <a:buFont typeface="Wingdings" pitchFamily="2" charset="2"/>
              <a:buChar char="v"/>
            </a:pPr>
            <a:endParaRPr lang="en-PH" sz="2400" b="1" dirty="0">
              <a:solidFill>
                <a:srgbClr val="002060"/>
              </a:solidFill>
              <a:latin typeface="Arial Narrow" pitchFamily="34" charset="0"/>
            </a:endParaRPr>
          </a:p>
        </p:txBody>
      </p:sp>
      <p:sp>
        <p:nvSpPr>
          <p:cNvPr id="11" name="TextBox 10"/>
          <p:cNvSpPr txBox="1"/>
          <p:nvPr/>
        </p:nvSpPr>
        <p:spPr>
          <a:xfrm>
            <a:off x="914400" y="1295400"/>
            <a:ext cx="5257800" cy="523220"/>
          </a:xfrm>
          <a:prstGeom prst="rect">
            <a:avLst/>
          </a:prstGeom>
          <a:noFill/>
        </p:spPr>
        <p:txBody>
          <a:bodyPr wrap="square" rtlCol="0">
            <a:spAutoFit/>
          </a:bodyPr>
          <a:lstStyle/>
          <a:p>
            <a:r>
              <a:rPr lang="en-PH" sz="2800" b="1" dirty="0" smtClean="0">
                <a:solidFill>
                  <a:srgbClr val="C00000"/>
                </a:solidFill>
                <a:latin typeface="Arial Narrow" pitchFamily="34" charset="0"/>
              </a:rPr>
              <a:t>Cell Density of </a:t>
            </a:r>
            <a:r>
              <a:rPr lang="en-PH" sz="2800" b="1" i="1" dirty="0" err="1" smtClean="0">
                <a:solidFill>
                  <a:srgbClr val="C00000"/>
                </a:solidFill>
                <a:latin typeface="Arial Narrow" pitchFamily="34" charset="0"/>
              </a:rPr>
              <a:t>Navicula</a:t>
            </a:r>
            <a:r>
              <a:rPr lang="en-PH" sz="2800" b="1" i="1" dirty="0" smtClean="0">
                <a:solidFill>
                  <a:srgbClr val="C00000"/>
                </a:solidFill>
                <a:latin typeface="Arial Narrow" pitchFamily="34" charset="0"/>
              </a:rPr>
              <a:t> sp.</a:t>
            </a:r>
            <a:endParaRPr lang="en-PH" sz="2800" b="1" i="1" dirty="0">
              <a:solidFill>
                <a:srgbClr val="C00000"/>
              </a:solidFill>
              <a:latin typeface="Arial Narrow" pitchFamily="34" charset="0"/>
            </a:endParaRPr>
          </a:p>
        </p:txBody>
      </p:sp>
      <p:sp>
        <p:nvSpPr>
          <p:cNvPr id="12" name="Flowchart: Punched Tape 11"/>
          <p:cNvSpPr/>
          <p:nvPr/>
        </p:nvSpPr>
        <p:spPr>
          <a:xfrm>
            <a:off x="381000" y="15240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5" name="Rectangle 4"/>
          <p:cNvSpPr/>
          <p:nvPr/>
        </p:nvSpPr>
        <p:spPr>
          <a:xfrm>
            <a:off x="533400" y="1447799"/>
            <a:ext cx="8153400" cy="3046988"/>
          </a:xfrm>
          <a:prstGeom prst="rect">
            <a:avLst/>
          </a:prstGeom>
        </p:spPr>
        <p:txBody>
          <a:bodyPr wrap="square">
            <a:spAutoFit/>
          </a:bodyPr>
          <a:lstStyle/>
          <a:p>
            <a:pPr algn="just">
              <a:buFont typeface="Wingdings" pitchFamily="2" charset="2"/>
              <a:buChar char="q"/>
            </a:pPr>
            <a:r>
              <a:rPr lang="en-PH" sz="2400" b="1" dirty="0" smtClean="0">
                <a:solidFill>
                  <a:srgbClr val="002060"/>
                </a:solidFill>
                <a:latin typeface="Arial Narrow" pitchFamily="34" charset="0"/>
              </a:rPr>
              <a:t>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consistently inhibited the algal population growth in concentrations from 50 to 250 mg/L (Sampson and Pickett-Heaps ., 2001) </a:t>
            </a:r>
          </a:p>
          <a:p>
            <a:pPr algn="just"/>
            <a:endParaRPr lang="en-PH" sz="2400" b="1" dirty="0" smtClean="0">
              <a:solidFill>
                <a:srgbClr val="002060"/>
              </a:solidFill>
              <a:latin typeface="Arial Narrow" pitchFamily="34" charset="0"/>
            </a:endParaRPr>
          </a:p>
          <a:p>
            <a:pPr algn="just">
              <a:buFont typeface="Wingdings" pitchFamily="2" charset="2"/>
              <a:buChar char="q"/>
            </a:pPr>
            <a:r>
              <a:rPr lang="en-PH" sz="2400" b="1" dirty="0" smtClean="0">
                <a:solidFill>
                  <a:srgbClr val="002060"/>
                </a:solidFill>
                <a:latin typeface="Arial Narrow" pitchFamily="34" charset="0"/>
              </a:rPr>
              <a:t>Sampson and Pickett-Heaps (2001) observed that cytoskeleton, a cell part involved in cell division and management of the internal layout of the cell, is prone to damage, degradation and disruption once exposed to pesticides.</a:t>
            </a:r>
            <a:endParaRPr lang="en-PH" sz="2400" dirty="0">
              <a:latin typeface="Arial Narrow" pitchFamily="34" charset="0"/>
            </a:endParaRPr>
          </a:p>
        </p:txBody>
      </p:sp>
      <p:sp>
        <p:nvSpPr>
          <p:cNvPr id="6" name="Flowchart: Punched Tape 5"/>
          <p:cNvSpPr/>
          <p:nvPr/>
        </p:nvSpPr>
        <p:spPr>
          <a:xfrm>
            <a:off x="381000" y="15240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116815"/>
            <a:ext cx="9372600" cy="7162800"/>
          </a:xfrm>
          <a:prstGeom prst="rect">
            <a:avLst/>
          </a:prstGeom>
          <a:noFill/>
        </p:spPr>
      </p:pic>
      <p:sp>
        <p:nvSpPr>
          <p:cNvPr id="4" name="TextBox 3"/>
          <p:cNvSpPr txBox="1"/>
          <p:nvPr/>
        </p:nvSpPr>
        <p:spPr>
          <a:xfrm>
            <a:off x="457200" y="2133600"/>
            <a:ext cx="8305800" cy="4154984"/>
          </a:xfrm>
          <a:prstGeom prst="rect">
            <a:avLst/>
          </a:prstGeom>
          <a:noFill/>
        </p:spPr>
        <p:txBody>
          <a:bodyPr wrap="square" rtlCol="0">
            <a:spAutoFit/>
          </a:bodyPr>
          <a:lstStyle/>
          <a:p>
            <a:pPr marL="342900" indent="-342900" algn="just">
              <a:buFont typeface="Wingdings" panose="05000000000000000000" pitchFamily="2" charset="2"/>
              <a:buChar char="q"/>
            </a:pPr>
            <a:r>
              <a:rPr lang="en-PH" sz="2400" b="1" dirty="0">
                <a:solidFill>
                  <a:srgbClr val="002060"/>
                </a:solidFill>
                <a:latin typeface="Arial Narrow" pitchFamily="34" charset="0"/>
              </a:rPr>
              <a:t> </a:t>
            </a:r>
            <a:r>
              <a:rPr lang="en-PH" sz="2400" b="1" dirty="0" smtClean="0">
                <a:solidFill>
                  <a:srgbClr val="002060"/>
                </a:solidFill>
                <a:latin typeface="Arial Narrow" pitchFamily="34" charset="0"/>
              </a:rPr>
              <a:t>Findings of the present study showed that there </a:t>
            </a:r>
            <a:r>
              <a:rPr lang="en-PH" sz="2400" b="1" dirty="0" smtClean="0">
                <a:solidFill>
                  <a:srgbClr val="002060"/>
                </a:solidFill>
                <a:latin typeface="Arial Narrow" pitchFamily="34" charset="0"/>
              </a:rPr>
              <a:t>was </a:t>
            </a:r>
            <a:r>
              <a:rPr lang="en-PH" sz="2400" b="1" dirty="0" smtClean="0">
                <a:solidFill>
                  <a:srgbClr val="002060"/>
                </a:solidFill>
                <a:latin typeface="Arial Narrow" pitchFamily="34" charset="0"/>
              </a:rPr>
              <a:t>significant difference in the chlorophyll a content of </a:t>
            </a:r>
            <a:r>
              <a:rPr lang="en-PH" sz="2400" b="1" i="1" dirty="0" err="1" smtClean="0">
                <a:solidFill>
                  <a:srgbClr val="002060"/>
                </a:solidFill>
                <a:latin typeface="Arial Narrow" pitchFamily="34" charset="0"/>
              </a:rPr>
              <a:t>Navicula</a:t>
            </a:r>
            <a:r>
              <a:rPr lang="en-PH" sz="2400" b="1" dirty="0" smtClean="0">
                <a:solidFill>
                  <a:srgbClr val="002060"/>
                </a:solidFill>
                <a:latin typeface="Arial Narrow" pitchFamily="34" charset="0"/>
              </a:rPr>
              <a:t> sp. among the treatments tested.</a:t>
            </a:r>
          </a:p>
          <a:p>
            <a:pPr algn="just"/>
            <a:endParaRPr lang="en-PH" sz="2400" b="1" dirty="0" smtClean="0">
              <a:solidFill>
                <a:srgbClr val="002060"/>
              </a:solidFill>
              <a:latin typeface="Arial Narrow" pitchFamily="34" charset="0"/>
            </a:endParaRPr>
          </a:p>
          <a:p>
            <a:pPr marL="342900" indent="-342900" algn="just">
              <a:buFont typeface="Wingdings" panose="05000000000000000000" pitchFamily="2" charset="2"/>
              <a:buChar char="q"/>
            </a:pPr>
            <a:r>
              <a:rPr lang="en-PH" sz="2400" b="1" dirty="0" smtClean="0">
                <a:solidFill>
                  <a:srgbClr val="002060"/>
                </a:solidFill>
                <a:latin typeface="Arial Narrow" pitchFamily="34" charset="0"/>
              </a:rPr>
              <a:t> Chlorophyll a content of the diatoms decreased as the concentration of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increased. </a:t>
            </a:r>
          </a:p>
          <a:p>
            <a:pPr algn="just"/>
            <a:endParaRPr lang="en-PH" sz="2400" b="1" dirty="0" smtClean="0">
              <a:solidFill>
                <a:srgbClr val="002060"/>
              </a:solidFill>
              <a:latin typeface="Arial Narrow" pitchFamily="34" charset="0"/>
            </a:endParaRPr>
          </a:p>
          <a:p>
            <a:pPr marL="342900" indent="-342900" algn="just">
              <a:buFont typeface="Wingdings" panose="05000000000000000000" pitchFamily="2" charset="2"/>
              <a:buChar char="q"/>
            </a:pPr>
            <a:r>
              <a:rPr lang="en-PH" sz="2400" b="1" dirty="0" smtClean="0">
                <a:solidFill>
                  <a:srgbClr val="002060"/>
                </a:solidFill>
                <a:latin typeface="Arial Narrow" pitchFamily="34" charset="0"/>
              </a:rPr>
              <a:t>The decline in the chlorophyll a content of this organism can be linked to the action of the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as a pesticide itself.</a:t>
            </a:r>
          </a:p>
          <a:p>
            <a:pPr algn="just">
              <a:buFont typeface="Wingdings" pitchFamily="2" charset="2"/>
              <a:buChar char="v"/>
            </a:pPr>
            <a:endParaRPr lang="en-PH" sz="2400" b="1" dirty="0" smtClean="0">
              <a:solidFill>
                <a:srgbClr val="002060"/>
              </a:solidFill>
              <a:latin typeface="Arial Narrow" pitchFamily="34" charset="0"/>
            </a:endParaRPr>
          </a:p>
          <a:p>
            <a:pPr algn="just"/>
            <a:endParaRPr lang="en-PH" sz="2400" b="1" dirty="0" smtClean="0">
              <a:solidFill>
                <a:srgbClr val="002060"/>
              </a:solidFill>
              <a:latin typeface="Arial Narrow" pitchFamily="34" charset="0"/>
            </a:endParaRPr>
          </a:p>
        </p:txBody>
      </p:sp>
      <p:sp>
        <p:nvSpPr>
          <p:cNvPr id="5" name="Rectangle 4"/>
          <p:cNvSpPr/>
          <p:nvPr/>
        </p:nvSpPr>
        <p:spPr>
          <a:xfrm>
            <a:off x="457200" y="1219200"/>
            <a:ext cx="6095999" cy="523220"/>
          </a:xfrm>
          <a:prstGeom prst="rect">
            <a:avLst/>
          </a:prstGeom>
        </p:spPr>
        <p:txBody>
          <a:bodyPr wrap="square">
            <a:spAutoFit/>
          </a:bodyPr>
          <a:lstStyle/>
          <a:p>
            <a:r>
              <a:rPr lang="en-PH" sz="2800" b="1" dirty="0" smtClean="0">
                <a:solidFill>
                  <a:srgbClr val="C00000"/>
                </a:solidFill>
                <a:latin typeface="Arial Narrow" pitchFamily="34" charset="0"/>
              </a:rPr>
              <a:t>Chlorophyll- a Content of </a:t>
            </a:r>
            <a:r>
              <a:rPr lang="en-PH" sz="2800" b="1" i="1" dirty="0" err="1" smtClean="0">
                <a:solidFill>
                  <a:srgbClr val="C00000"/>
                </a:solidFill>
                <a:latin typeface="Arial Narrow" pitchFamily="34" charset="0"/>
              </a:rPr>
              <a:t>Navicula</a:t>
            </a:r>
            <a:r>
              <a:rPr lang="en-PH" sz="2800" b="1" i="1" dirty="0" smtClean="0">
                <a:solidFill>
                  <a:srgbClr val="C00000"/>
                </a:solidFill>
                <a:latin typeface="Arial Narrow" pitchFamily="34" charset="0"/>
              </a:rPr>
              <a:t> sp.</a:t>
            </a:r>
            <a:endParaRPr lang="en-PH" sz="2800" b="1" i="1" dirty="0">
              <a:solidFill>
                <a:srgbClr val="C00000"/>
              </a:solidFill>
              <a:latin typeface="Arial Narrow" pitchFamily="34" charset="0"/>
            </a:endParaRPr>
          </a:p>
        </p:txBody>
      </p:sp>
      <p:sp>
        <p:nvSpPr>
          <p:cNvPr id="6" name="Flowchart: Punched Tape 5"/>
          <p:cNvSpPr/>
          <p:nvPr/>
        </p:nvSpPr>
        <p:spPr>
          <a:xfrm>
            <a:off x="381000" y="15240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11" name="TextBox 10"/>
          <p:cNvSpPr txBox="1"/>
          <p:nvPr/>
        </p:nvSpPr>
        <p:spPr>
          <a:xfrm>
            <a:off x="609600" y="1524000"/>
            <a:ext cx="8077199" cy="3046988"/>
          </a:xfrm>
          <a:prstGeom prst="rect">
            <a:avLst/>
          </a:prstGeom>
          <a:noFill/>
        </p:spPr>
        <p:txBody>
          <a:bodyPr wrap="square" rtlCol="0">
            <a:spAutoFit/>
          </a:bodyPr>
          <a:lstStyle/>
          <a:p>
            <a:pPr algn="just">
              <a:buFont typeface="Wingdings" pitchFamily="2" charset="2"/>
              <a:buChar char="q"/>
            </a:pPr>
            <a:r>
              <a:rPr lang="en-PH" sz="2400" b="1" dirty="0" smtClean="0">
                <a:solidFill>
                  <a:srgbClr val="002060"/>
                </a:solidFill>
                <a:latin typeface="Comic Sans MS" pitchFamily="66" charset="0"/>
              </a:rPr>
              <a:t> </a:t>
            </a:r>
            <a:r>
              <a:rPr lang="en-PH" sz="2400" b="1" dirty="0" smtClean="0">
                <a:solidFill>
                  <a:srgbClr val="002060"/>
                </a:solidFill>
                <a:latin typeface="Arial Narrow" pitchFamily="34" charset="0"/>
              </a:rPr>
              <a:t>The inhibition of photosynthesis of </a:t>
            </a:r>
            <a:r>
              <a:rPr lang="en-PH" sz="2400" b="1" i="1" dirty="0" smtClean="0">
                <a:solidFill>
                  <a:srgbClr val="002060"/>
                </a:solidFill>
                <a:latin typeface="Arial Narrow" pitchFamily="34" charset="0"/>
              </a:rPr>
              <a:t>Anabaena </a:t>
            </a:r>
            <a:r>
              <a:rPr lang="en-PH" sz="2400" b="1" dirty="0" smtClean="0">
                <a:solidFill>
                  <a:srgbClr val="002060"/>
                </a:solidFill>
                <a:latin typeface="Arial Narrow" pitchFamily="34" charset="0"/>
              </a:rPr>
              <a:t>by </a:t>
            </a:r>
            <a:r>
              <a:rPr lang="en-PH" sz="2400" b="1" dirty="0" err="1" smtClean="0">
                <a:solidFill>
                  <a:srgbClr val="002060"/>
                </a:solidFill>
                <a:latin typeface="Arial Narrow" pitchFamily="34" charset="0"/>
              </a:rPr>
              <a:t>cypermethrin</a:t>
            </a:r>
            <a:r>
              <a:rPr lang="en-PH" sz="2400" b="1" dirty="0" smtClean="0">
                <a:solidFill>
                  <a:srgbClr val="002060"/>
                </a:solidFill>
                <a:latin typeface="Arial Narrow" pitchFamily="34" charset="0"/>
              </a:rPr>
              <a:t> enhanced the degradation of pigments mainly for producing carbon skeleton to satisfy the energy demand of cells</a:t>
            </a:r>
            <a:r>
              <a:rPr lang="en-PH" sz="2400" b="1" dirty="0">
                <a:solidFill>
                  <a:srgbClr val="002060"/>
                </a:solidFill>
                <a:latin typeface="Arial Narrow" pitchFamily="34" charset="0"/>
              </a:rPr>
              <a:t> </a:t>
            </a:r>
            <a:r>
              <a:rPr lang="en-PH" sz="2400" b="1" dirty="0" smtClean="0">
                <a:solidFill>
                  <a:srgbClr val="002060"/>
                </a:solidFill>
                <a:latin typeface="Arial Narrow" pitchFamily="34" charset="0"/>
              </a:rPr>
              <a:t>(</a:t>
            </a:r>
            <a:r>
              <a:rPr lang="en-PH" sz="2400" b="1" dirty="0" err="1" smtClean="0">
                <a:solidFill>
                  <a:srgbClr val="002060"/>
                </a:solidFill>
                <a:latin typeface="Arial Narrow" pitchFamily="34" charset="0"/>
              </a:rPr>
              <a:t>Patra</a:t>
            </a:r>
            <a:r>
              <a:rPr lang="en-PH" sz="2400" b="1" dirty="0" smtClean="0">
                <a:solidFill>
                  <a:srgbClr val="002060"/>
                </a:solidFill>
                <a:latin typeface="Arial Narrow" pitchFamily="34" charset="0"/>
              </a:rPr>
              <a:t> </a:t>
            </a:r>
            <a:r>
              <a:rPr lang="en-PH" sz="2400" b="1" i="1" dirty="0" smtClean="0">
                <a:solidFill>
                  <a:srgbClr val="002060"/>
                </a:solidFill>
                <a:latin typeface="Arial Narrow" pitchFamily="34" charset="0"/>
              </a:rPr>
              <a:t>et. al</a:t>
            </a:r>
            <a:r>
              <a:rPr lang="en-PH" sz="2400" b="1" dirty="0" smtClean="0">
                <a:solidFill>
                  <a:srgbClr val="002060"/>
                </a:solidFill>
                <a:latin typeface="Arial Narrow" pitchFamily="34" charset="0"/>
              </a:rPr>
              <a:t>., 2000)</a:t>
            </a:r>
          </a:p>
          <a:p>
            <a:pPr algn="just">
              <a:buFont typeface="Wingdings" pitchFamily="2" charset="2"/>
              <a:buChar char="q"/>
            </a:pPr>
            <a:endParaRPr lang="en-PH" sz="2400" b="1" dirty="0" smtClean="0">
              <a:solidFill>
                <a:srgbClr val="002060"/>
              </a:solidFill>
              <a:latin typeface="Arial Narrow" pitchFamily="34" charset="0"/>
            </a:endParaRPr>
          </a:p>
          <a:p>
            <a:pPr algn="just">
              <a:buFont typeface="Wingdings" pitchFamily="2" charset="2"/>
              <a:buChar char="q"/>
            </a:pPr>
            <a:r>
              <a:rPr lang="en-PH" sz="2400" b="1" dirty="0" smtClean="0">
                <a:solidFill>
                  <a:srgbClr val="002060"/>
                </a:solidFill>
                <a:latin typeface="Arial Narrow" pitchFamily="34" charset="0"/>
              </a:rPr>
              <a:t> The degradation of these photosynthetic pigments could be also due to the pesticide-</a:t>
            </a:r>
            <a:r>
              <a:rPr lang="en-PH" sz="2400" b="1" dirty="0" err="1" smtClean="0">
                <a:solidFill>
                  <a:srgbClr val="002060"/>
                </a:solidFill>
                <a:latin typeface="Arial Narrow" pitchFamily="34" charset="0"/>
              </a:rPr>
              <a:t>thylakoid</a:t>
            </a:r>
            <a:r>
              <a:rPr lang="en-PH" sz="2400" b="1" dirty="0" smtClean="0">
                <a:solidFill>
                  <a:srgbClr val="002060"/>
                </a:solidFill>
                <a:latin typeface="Arial Narrow" pitchFamily="34" charset="0"/>
              </a:rPr>
              <a:t> membrane interaction (</a:t>
            </a:r>
            <a:r>
              <a:rPr lang="en-PH" sz="2400" b="1" dirty="0" err="1" smtClean="0">
                <a:solidFill>
                  <a:srgbClr val="002060"/>
                </a:solidFill>
                <a:latin typeface="Arial Narrow" pitchFamily="34" charset="0"/>
              </a:rPr>
              <a:t>Mohapatra</a:t>
            </a:r>
            <a:r>
              <a:rPr lang="en-PH" sz="2400" b="1" dirty="0" smtClean="0">
                <a:solidFill>
                  <a:srgbClr val="002060"/>
                </a:solidFill>
                <a:latin typeface="Arial Narrow" pitchFamily="34" charset="0"/>
              </a:rPr>
              <a:t> and </a:t>
            </a:r>
            <a:r>
              <a:rPr lang="en-PH" sz="2400" b="1" dirty="0" err="1" smtClean="0">
                <a:solidFill>
                  <a:srgbClr val="002060"/>
                </a:solidFill>
                <a:latin typeface="Arial Narrow" pitchFamily="34" charset="0"/>
              </a:rPr>
              <a:t>Schiewer</a:t>
            </a:r>
            <a:r>
              <a:rPr lang="en-PH" sz="2400" b="1" dirty="0" smtClean="0">
                <a:solidFill>
                  <a:srgbClr val="002060"/>
                </a:solidFill>
                <a:latin typeface="Arial Narrow" pitchFamily="34" charset="0"/>
              </a:rPr>
              <a:t>, 2002). </a:t>
            </a:r>
            <a:endParaRPr lang="en-PH" sz="2400" b="1" dirty="0">
              <a:solidFill>
                <a:srgbClr val="002060"/>
              </a:solidFill>
              <a:latin typeface="Arial Narrow" pitchFamily="34" charset="0"/>
            </a:endParaRPr>
          </a:p>
        </p:txBody>
      </p:sp>
      <p:sp>
        <p:nvSpPr>
          <p:cNvPr id="5" name="Flowchart: Punched Tape 4"/>
          <p:cNvSpPr/>
          <p:nvPr/>
        </p:nvSpPr>
        <p:spPr>
          <a:xfrm>
            <a:off x="381000" y="152400"/>
            <a:ext cx="5029200" cy="9906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400" b="1" i="1" dirty="0" smtClean="0">
              <a:solidFill>
                <a:srgbClr val="002060"/>
              </a:solidFill>
              <a:latin typeface="Calibri"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RESULTS AND DISCUSSION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4" name="Flowchart: Punched Tape 3"/>
          <p:cNvSpPr/>
          <p:nvPr/>
        </p:nvSpPr>
        <p:spPr>
          <a:xfrm>
            <a:off x="228600" y="0"/>
            <a:ext cx="5029200" cy="9906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sz="2400" b="1" i="1" dirty="0" smtClean="0">
              <a:solidFill>
                <a:srgbClr val="002060"/>
              </a:solidFill>
              <a:latin typeface="Comic Sans MS" pitchFamily="66" charset="0"/>
              <a:cs typeface="Arial" pitchFamily="34" charset="0"/>
            </a:endParaRPr>
          </a:p>
          <a:p>
            <a:pPr lvl="0" algn="ctr"/>
            <a:r>
              <a:rPr lang="en-US" sz="3200" b="1" i="1" dirty="0" smtClean="0">
                <a:solidFill>
                  <a:srgbClr val="002060"/>
                </a:solidFill>
                <a:latin typeface="Arial Narrow" pitchFamily="34" charset="0"/>
                <a:cs typeface="Arial" pitchFamily="34" charset="0"/>
              </a:rPr>
              <a:t>CONCLUSION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
        <p:nvSpPr>
          <p:cNvPr id="6" name="TextBox 5"/>
          <p:cNvSpPr txBox="1"/>
          <p:nvPr/>
        </p:nvSpPr>
        <p:spPr>
          <a:xfrm>
            <a:off x="457200" y="1219200"/>
            <a:ext cx="8153400" cy="2954655"/>
          </a:xfrm>
          <a:prstGeom prst="rect">
            <a:avLst/>
          </a:prstGeom>
          <a:noFill/>
        </p:spPr>
        <p:txBody>
          <a:bodyPr wrap="square" rtlCol="0">
            <a:spAutoFit/>
          </a:bodyPr>
          <a:lstStyle/>
          <a:p>
            <a:pPr algn="just"/>
            <a:endParaRPr lang="en-PH" b="1" dirty="0" smtClean="0">
              <a:solidFill>
                <a:schemeClr val="tx2">
                  <a:lumMod val="75000"/>
                </a:schemeClr>
              </a:solidFill>
            </a:endParaRPr>
          </a:p>
          <a:p>
            <a:pPr algn="just"/>
            <a:endParaRPr lang="en-PH" sz="2400" b="1" dirty="0" smtClean="0">
              <a:solidFill>
                <a:schemeClr val="tx2">
                  <a:lumMod val="75000"/>
                </a:schemeClr>
              </a:solidFill>
              <a:latin typeface="Comic Sans MS" pitchFamily="66" charset="0"/>
            </a:endParaRPr>
          </a:p>
          <a:p>
            <a:pPr marL="342900" lvl="0" indent="-342900" algn="just">
              <a:buFont typeface="Wingdings" panose="05000000000000000000" pitchFamily="2" charset="2"/>
              <a:buChar char="q"/>
            </a:pPr>
            <a:r>
              <a:rPr lang="en-US" sz="2400" b="1" dirty="0">
                <a:solidFill>
                  <a:schemeClr val="tx2">
                    <a:lumMod val="75000"/>
                  </a:schemeClr>
                </a:solidFill>
                <a:latin typeface="Comic Sans MS" pitchFamily="66" charset="0"/>
              </a:rPr>
              <a:t> </a:t>
            </a:r>
            <a:r>
              <a:rPr lang="en-US" sz="2400" b="1" dirty="0" smtClean="0">
                <a:solidFill>
                  <a:schemeClr val="tx2">
                    <a:lumMod val="75000"/>
                  </a:schemeClr>
                </a:solidFill>
                <a:latin typeface="Arial Narrow" pitchFamily="34" charset="0"/>
              </a:rPr>
              <a:t>Cypermethrin significantly reduced the cell density of </a:t>
            </a:r>
            <a:r>
              <a:rPr lang="en-US" sz="2400" b="1" i="1" dirty="0" err="1" smtClean="0">
                <a:solidFill>
                  <a:schemeClr val="tx2">
                    <a:lumMod val="75000"/>
                  </a:schemeClr>
                </a:solidFill>
                <a:latin typeface="Arial Narrow" pitchFamily="34" charset="0"/>
              </a:rPr>
              <a:t>Navicula</a:t>
            </a:r>
            <a:r>
              <a:rPr lang="en-US" sz="2400" b="1" i="1" dirty="0" smtClean="0">
                <a:solidFill>
                  <a:schemeClr val="tx2">
                    <a:lumMod val="75000"/>
                  </a:schemeClr>
                </a:solidFill>
                <a:latin typeface="Arial Narrow" pitchFamily="34" charset="0"/>
              </a:rPr>
              <a:t> sp. </a:t>
            </a:r>
            <a:r>
              <a:rPr lang="en-US" sz="2400" b="1" dirty="0" smtClean="0">
                <a:solidFill>
                  <a:schemeClr val="tx2">
                    <a:lumMod val="75000"/>
                  </a:schemeClr>
                </a:solidFill>
                <a:latin typeface="Arial Narrow" pitchFamily="34" charset="0"/>
              </a:rPr>
              <a:t>at its log phase the same way the positive control did to the diatoms.  </a:t>
            </a:r>
          </a:p>
          <a:p>
            <a:pPr lvl="0" algn="just"/>
            <a:endParaRPr lang="en-PH" sz="2400" b="1" dirty="0" smtClean="0">
              <a:solidFill>
                <a:schemeClr val="tx2">
                  <a:lumMod val="75000"/>
                </a:schemeClr>
              </a:solidFill>
              <a:latin typeface="Arial Narrow" pitchFamily="34" charset="0"/>
            </a:endParaRPr>
          </a:p>
          <a:p>
            <a:pPr marL="342900" indent="-342900" algn="just">
              <a:buFont typeface="Wingdings" panose="05000000000000000000" pitchFamily="2" charset="2"/>
              <a:buChar char="q"/>
            </a:pPr>
            <a:r>
              <a:rPr lang="en-PH" sz="2400" b="1" dirty="0" smtClean="0">
                <a:solidFill>
                  <a:schemeClr val="tx2">
                    <a:lumMod val="75000"/>
                  </a:schemeClr>
                </a:solidFill>
                <a:latin typeface="Arial Narrow" pitchFamily="34" charset="0"/>
              </a:rPr>
              <a:t> </a:t>
            </a:r>
            <a:r>
              <a:rPr lang="en-PH" sz="2400" b="1" dirty="0" err="1" smtClean="0">
                <a:solidFill>
                  <a:schemeClr val="tx2">
                    <a:lumMod val="75000"/>
                  </a:schemeClr>
                </a:solidFill>
                <a:latin typeface="Arial Narrow" pitchFamily="34" charset="0"/>
              </a:rPr>
              <a:t>Cypermethrin</a:t>
            </a:r>
            <a:r>
              <a:rPr lang="en-PH" sz="2400" b="1" dirty="0" smtClean="0">
                <a:solidFill>
                  <a:schemeClr val="tx2">
                    <a:lumMod val="75000"/>
                  </a:schemeClr>
                </a:solidFill>
                <a:latin typeface="Arial Narrow" pitchFamily="34" charset="0"/>
              </a:rPr>
              <a:t> also reduced the chlorophyll-a content of </a:t>
            </a:r>
            <a:r>
              <a:rPr lang="en-PH" sz="2400" b="1" i="1" dirty="0" err="1" smtClean="0">
                <a:solidFill>
                  <a:schemeClr val="tx2">
                    <a:lumMod val="75000"/>
                  </a:schemeClr>
                </a:solidFill>
                <a:latin typeface="Arial Narrow" pitchFamily="34" charset="0"/>
              </a:rPr>
              <a:t>Navicula</a:t>
            </a:r>
            <a:r>
              <a:rPr lang="en-PH" sz="2400" b="1" i="1" dirty="0" smtClean="0">
                <a:solidFill>
                  <a:schemeClr val="tx2">
                    <a:lumMod val="75000"/>
                  </a:schemeClr>
                </a:solidFill>
                <a:latin typeface="Arial Narrow" pitchFamily="34" charset="0"/>
              </a:rPr>
              <a:t> sp. </a:t>
            </a:r>
            <a:r>
              <a:rPr lang="en-PH" sz="2400" b="1" dirty="0" smtClean="0">
                <a:solidFill>
                  <a:schemeClr val="tx2">
                    <a:lumMod val="75000"/>
                  </a:schemeClr>
                </a:solidFill>
                <a:latin typeface="Arial Narrow" pitchFamily="34" charset="0"/>
              </a:rPr>
              <a:t>statistically the same as to the positive control.</a:t>
            </a:r>
            <a:endParaRPr lang="en-PH" sz="2400" b="1" dirty="0">
              <a:solidFill>
                <a:schemeClr val="tx2">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3" name="Flowchart: Punched Tape 2"/>
          <p:cNvSpPr/>
          <p:nvPr/>
        </p:nvSpPr>
        <p:spPr>
          <a:xfrm>
            <a:off x="228600" y="0"/>
            <a:ext cx="5029200" cy="9906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sz="2400" b="1" i="1" dirty="0" smtClean="0">
              <a:solidFill>
                <a:srgbClr val="002060"/>
              </a:solidFill>
              <a:latin typeface="Comic Sans MS" pitchFamily="66" charset="0"/>
              <a:cs typeface="Arial" pitchFamily="34" charset="0"/>
            </a:endParaRPr>
          </a:p>
          <a:p>
            <a:pPr lvl="0" algn="ctr"/>
            <a:r>
              <a:rPr lang="en-US" sz="3200" b="1" i="1" dirty="0" smtClean="0">
                <a:solidFill>
                  <a:srgbClr val="002060"/>
                </a:solidFill>
                <a:latin typeface="Arial Narrow" pitchFamily="34" charset="0"/>
                <a:cs typeface="Arial" pitchFamily="34" charset="0"/>
              </a:rPr>
              <a:t>RECOMMENDATION</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
        <p:nvSpPr>
          <p:cNvPr id="5" name="TextBox 4"/>
          <p:cNvSpPr txBox="1"/>
          <p:nvPr/>
        </p:nvSpPr>
        <p:spPr>
          <a:xfrm>
            <a:off x="457199" y="1524000"/>
            <a:ext cx="8382001" cy="4893647"/>
          </a:xfrm>
          <a:prstGeom prst="rect">
            <a:avLst/>
          </a:prstGeom>
          <a:noFill/>
        </p:spPr>
        <p:txBody>
          <a:bodyPr wrap="square" rtlCol="0">
            <a:spAutoFit/>
          </a:bodyPr>
          <a:lstStyle/>
          <a:p>
            <a:pPr lvl="0" algn="just">
              <a:buFont typeface="Wingdings" pitchFamily="2" charset="2"/>
              <a:buChar char="v"/>
            </a:pPr>
            <a:r>
              <a:rPr lang="en-US" sz="2400" b="1" dirty="0" smtClean="0">
                <a:solidFill>
                  <a:schemeClr val="tx2">
                    <a:lumMod val="75000"/>
                  </a:schemeClr>
                </a:solidFill>
                <a:latin typeface="Comic Sans MS" pitchFamily="66" charset="0"/>
              </a:rPr>
              <a:t>   </a:t>
            </a:r>
            <a:r>
              <a:rPr lang="en-US" sz="2400" b="1" dirty="0" smtClean="0">
                <a:solidFill>
                  <a:schemeClr val="tx2">
                    <a:lumMod val="75000"/>
                  </a:schemeClr>
                </a:solidFill>
                <a:latin typeface="Arial Narrow" pitchFamily="34" charset="0"/>
              </a:rPr>
              <a:t>The effects of cypermethrin on the cell density  and chlorophyll-a content of </a:t>
            </a:r>
            <a:r>
              <a:rPr lang="en-US" sz="2400" b="1" i="1" dirty="0" err="1" smtClean="0">
                <a:solidFill>
                  <a:schemeClr val="tx2">
                    <a:lumMod val="75000"/>
                  </a:schemeClr>
                </a:solidFill>
                <a:latin typeface="Arial Narrow" pitchFamily="34" charset="0"/>
              </a:rPr>
              <a:t>Navicula</a:t>
            </a:r>
            <a:r>
              <a:rPr lang="en-US" sz="2400" b="1" i="1" dirty="0" smtClean="0">
                <a:solidFill>
                  <a:schemeClr val="tx2">
                    <a:lumMod val="75000"/>
                  </a:schemeClr>
                </a:solidFill>
                <a:latin typeface="Arial Narrow" pitchFamily="34" charset="0"/>
              </a:rPr>
              <a:t> sp</a:t>
            </a:r>
            <a:r>
              <a:rPr lang="en-US" sz="2400" b="1" dirty="0" smtClean="0">
                <a:solidFill>
                  <a:schemeClr val="tx2">
                    <a:lumMod val="75000"/>
                  </a:schemeClr>
                </a:solidFill>
                <a:latin typeface="Arial Narrow" pitchFamily="34" charset="0"/>
              </a:rPr>
              <a:t> should be tested in a lower dose or application.</a:t>
            </a:r>
            <a:endParaRPr lang="en-PH" sz="2400" b="1" dirty="0" smtClean="0">
              <a:solidFill>
                <a:schemeClr val="tx2">
                  <a:lumMod val="75000"/>
                </a:schemeClr>
              </a:solidFill>
              <a:latin typeface="Arial Narrow" pitchFamily="34" charset="0"/>
            </a:endParaRPr>
          </a:p>
          <a:p>
            <a:pPr algn="just"/>
            <a:r>
              <a:rPr lang="en-US" sz="2400" b="1" dirty="0" smtClean="0">
                <a:solidFill>
                  <a:schemeClr val="tx2">
                    <a:lumMod val="75000"/>
                  </a:schemeClr>
                </a:solidFill>
                <a:latin typeface="Arial Narrow" pitchFamily="34" charset="0"/>
              </a:rPr>
              <a:t> </a:t>
            </a:r>
            <a:endParaRPr lang="en-PH" sz="2400" b="1" dirty="0" smtClean="0">
              <a:solidFill>
                <a:schemeClr val="tx2">
                  <a:lumMod val="75000"/>
                </a:schemeClr>
              </a:solidFill>
              <a:latin typeface="Arial Narrow" pitchFamily="34" charset="0"/>
            </a:endParaRPr>
          </a:p>
          <a:p>
            <a:pPr lvl="0" algn="just">
              <a:buFont typeface="Wingdings" pitchFamily="2" charset="2"/>
              <a:buChar char="v"/>
            </a:pPr>
            <a:r>
              <a:rPr lang="en-US" sz="2400" b="1" dirty="0" smtClean="0">
                <a:solidFill>
                  <a:schemeClr val="tx2">
                    <a:lumMod val="75000"/>
                  </a:schemeClr>
                </a:solidFill>
                <a:latin typeface="Arial Narrow" pitchFamily="34" charset="0"/>
              </a:rPr>
              <a:t>  Investigating the effects of cypermethrin on the cell density and chlorophyll-a content of other diatoms should be done in the future studies.</a:t>
            </a:r>
            <a:endParaRPr lang="en-PH" sz="2400" b="1" dirty="0" smtClean="0">
              <a:solidFill>
                <a:schemeClr val="tx2">
                  <a:lumMod val="75000"/>
                </a:schemeClr>
              </a:solidFill>
              <a:latin typeface="Arial Narrow" pitchFamily="34" charset="0"/>
            </a:endParaRPr>
          </a:p>
          <a:p>
            <a:pPr algn="just"/>
            <a:r>
              <a:rPr lang="en-US" sz="2400" b="1" dirty="0" smtClean="0">
                <a:solidFill>
                  <a:schemeClr val="tx2">
                    <a:lumMod val="75000"/>
                  </a:schemeClr>
                </a:solidFill>
                <a:latin typeface="Arial Narrow" pitchFamily="34" charset="0"/>
              </a:rPr>
              <a:t> </a:t>
            </a:r>
            <a:endParaRPr lang="en-PH" sz="2400" b="1" dirty="0" smtClean="0">
              <a:solidFill>
                <a:schemeClr val="tx2">
                  <a:lumMod val="75000"/>
                </a:schemeClr>
              </a:solidFill>
              <a:latin typeface="Arial Narrow" pitchFamily="34" charset="0"/>
            </a:endParaRPr>
          </a:p>
          <a:p>
            <a:pPr lvl="0" algn="just">
              <a:buFont typeface="Wingdings" pitchFamily="2" charset="2"/>
              <a:buChar char="v"/>
            </a:pPr>
            <a:r>
              <a:rPr lang="en-US" sz="2400" b="1" dirty="0" smtClean="0">
                <a:solidFill>
                  <a:schemeClr val="tx2">
                    <a:lumMod val="75000"/>
                  </a:schemeClr>
                </a:solidFill>
                <a:latin typeface="Arial Narrow" pitchFamily="34" charset="0"/>
              </a:rPr>
              <a:t>  Investigating the effects of other pesticides on the cell density and chlorophyll-a content of other diatoms should be done in the succeeding research endeavor.</a:t>
            </a:r>
            <a:endParaRPr lang="en-PH" sz="2400" b="1" dirty="0" smtClean="0">
              <a:solidFill>
                <a:schemeClr val="tx2">
                  <a:lumMod val="75000"/>
                </a:schemeClr>
              </a:solidFill>
              <a:latin typeface="Arial Narrow" pitchFamily="34" charset="0"/>
            </a:endParaRPr>
          </a:p>
          <a:p>
            <a:pPr algn="just"/>
            <a:r>
              <a:rPr lang="en-US" sz="2400" b="1" dirty="0" smtClean="0">
                <a:solidFill>
                  <a:schemeClr val="tx2">
                    <a:lumMod val="75000"/>
                  </a:schemeClr>
                </a:solidFill>
                <a:latin typeface="Arial Narrow" pitchFamily="34" charset="0"/>
              </a:rPr>
              <a:t> </a:t>
            </a:r>
            <a:endParaRPr lang="en-PH" sz="2400" b="1" dirty="0" smtClean="0">
              <a:solidFill>
                <a:schemeClr val="tx2">
                  <a:lumMod val="75000"/>
                </a:schemeClr>
              </a:solidFill>
              <a:latin typeface="Arial Narrow" pitchFamily="34" charset="0"/>
            </a:endParaRPr>
          </a:p>
          <a:p>
            <a:pPr algn="just"/>
            <a:endParaRPr lang="en-PH" sz="2400" b="1"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4" name="Flowchart: Punched Tape 3"/>
          <p:cNvSpPr/>
          <p:nvPr/>
        </p:nvSpPr>
        <p:spPr>
          <a:xfrm>
            <a:off x="228600" y="0"/>
            <a:ext cx="5029200" cy="9906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en-US" sz="2400" b="1" i="1" dirty="0" smtClean="0">
              <a:solidFill>
                <a:srgbClr val="002060"/>
              </a:solidFill>
              <a:latin typeface="Comic Sans MS" pitchFamily="66" charset="0"/>
              <a:cs typeface="Arial" pitchFamily="34" charset="0"/>
            </a:endParaRPr>
          </a:p>
          <a:p>
            <a:pPr lvl="0" algn="ctr"/>
            <a:r>
              <a:rPr lang="en-US" sz="3200" b="1" i="1" dirty="0" smtClean="0">
                <a:solidFill>
                  <a:srgbClr val="002060"/>
                </a:solidFill>
                <a:latin typeface="Arial Narrow" pitchFamily="34" charset="0"/>
                <a:cs typeface="Arial" pitchFamily="34" charset="0"/>
              </a:rPr>
              <a:t>LIST OF REFERENCES </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
        <p:nvSpPr>
          <p:cNvPr id="35841" name="Rectangle 1"/>
          <p:cNvSpPr>
            <a:spLocks noChangeArrowheads="1"/>
          </p:cNvSpPr>
          <p:nvPr/>
        </p:nvSpPr>
        <p:spPr bwMode="auto">
          <a:xfrm>
            <a:off x="0" y="1204571"/>
            <a:ext cx="9144000" cy="97565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Antle</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J. M., and P. L.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Pingali</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.(1994). Pesticides, Productivity and Farmer Health – A</a:t>
            </a: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Philippine Case-Study. </a:t>
            </a:r>
          </a:p>
          <a:p>
            <a:pPr marL="0" marR="0" lvl="0" indent="457200" algn="just" defTabSz="914400" rtl="0" eaLnBrk="1" fontAlgn="base" latinLnBrk="0" hangingPunct="1">
              <a:lnSpc>
                <a:spcPct val="100000"/>
              </a:lnSpc>
              <a:spcBef>
                <a:spcPct val="0"/>
              </a:spcBef>
              <a:spcAft>
                <a:spcPct val="0"/>
              </a:spcAft>
              <a:buClrTx/>
              <a:buSzTx/>
              <a:buFontTx/>
              <a:buNone/>
              <a:tabLst/>
            </a:pP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American Journal of Agricultural Economics 76:418-430.</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Aoyama K,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Iwahori</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K, Miyata N. (2003). Application of </a:t>
            </a:r>
            <a:r>
              <a:rPr kumimoji="0" lang="en-PH" sz="1600" b="1" i="1"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Euglena </a:t>
            </a:r>
            <a:r>
              <a:rPr kumimoji="0" lang="en-PH" sz="1600" b="1" i="1"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gracilis</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cells to comet assay: Evaluation of </a:t>
            </a:r>
          </a:p>
          <a:p>
            <a:pPr marL="0" marR="0" lvl="0" indent="457200" algn="just" defTabSz="914400" rtl="0" eaLnBrk="0" fontAlgn="base" latinLnBrk="0" hangingPunct="0">
              <a:lnSpc>
                <a:spcPct val="100000"/>
              </a:lnSpc>
              <a:spcBef>
                <a:spcPct val="0"/>
              </a:spcBef>
              <a:spcAft>
                <a:spcPct val="0"/>
              </a:spcAft>
              <a:buClrTx/>
              <a:buSzTx/>
              <a:buFontTx/>
              <a:buNone/>
              <a:tabLst/>
            </a:pP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DNA damage and repair. Mutant Rest/ Genet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Toxicol</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Environ Mutagen </a:t>
            </a: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538 (1-2): 	155-162.</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Arboleda</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Jr., G.J. (1998). General description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ofthe</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fertilizer sector. Philippine Fertilizer </a:t>
            </a:r>
            <a:r>
              <a:rPr lang="en-PH" sz="1600" b="1" dirty="0" smtClean="0">
                <a:solidFill>
                  <a:schemeClr val="tx1">
                    <a:lumMod val="95000"/>
                    <a:lumOff val="5000"/>
                  </a:schemeClr>
                </a:solidFill>
                <a:latin typeface="Arial Narrow" pitchFamily="34" charset="0"/>
                <a:cs typeface="Arial" pitchFamily="34" charset="0"/>
              </a:rPr>
              <a:t>a</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nd Pesticide </a:t>
            </a:r>
          </a:p>
          <a:p>
            <a:pPr marL="0" marR="0" lvl="0" indent="457200" algn="just" defTabSz="914400" rtl="0" eaLnBrk="0" fontAlgn="base" latinLnBrk="0" hangingPunct="0">
              <a:lnSpc>
                <a:spcPct val="100000"/>
              </a:lnSpc>
              <a:spcBef>
                <a:spcPct val="0"/>
              </a:spcBef>
              <a:spcAft>
                <a:spcPct val="0"/>
              </a:spcAft>
              <a:buClrTx/>
              <a:buSzTx/>
              <a:buFontTx/>
              <a:buNone/>
              <a:tabLst/>
            </a:pP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Authority. Available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at:http</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fpa.da.gov.ph</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/home2.html</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Armstrong GA, Hearst JE (1996).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Carotenoids</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2: Genetics and molecular biology of                             </a:t>
            </a:r>
            <a:endParaRPr lang="en-PH" sz="1600" b="1" dirty="0" smtClean="0">
              <a:solidFill>
                <a:schemeClr val="tx1">
                  <a:lumMod val="95000"/>
                  <a:lumOff val="5000"/>
                </a:schemeClr>
              </a:solidFill>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Arial" pitchFamily="34" charset="0"/>
              </a:rPr>
              <a:t>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carotenoid</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pigment biosynthesis". </a:t>
            </a:r>
            <a:r>
              <a:rPr kumimoji="0" lang="en-PH" sz="1600" b="1" i="1"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FASEB J.</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10 (2): 228–37.</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Badgley</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C., J.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Moghtader</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E. Quintero, E.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Zakem,M</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J. Chappell, K.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Avilés</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Vázquez</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a:t>
            </a:r>
            <a:r>
              <a:rPr lang="en-PH" sz="1600" b="1" dirty="0" smtClean="0">
                <a:solidFill>
                  <a:schemeClr val="tx1">
                    <a:lumMod val="95000"/>
                    <a:lumOff val="5000"/>
                  </a:schemeClr>
                </a:solidFill>
                <a:latin typeface="Arial Narrow" pitchFamily="34" charset="0"/>
                <a:cs typeface="Arial" pitchFamily="34" charset="0"/>
              </a:rPr>
              <a:t>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A.Samulon</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and I. </a:t>
            </a:r>
          </a:p>
          <a:p>
            <a:pPr marL="0" marR="0" lvl="0" indent="457200" algn="just" defTabSz="914400" rtl="0" eaLnBrk="0" fontAlgn="base" latinLnBrk="0" hangingPunct="0">
              <a:lnSpc>
                <a:spcPct val="100000"/>
              </a:lnSpc>
              <a:spcBef>
                <a:spcPct val="0"/>
              </a:spcBef>
              <a:spcAft>
                <a:spcPct val="0"/>
              </a:spcAft>
              <a:buClrTx/>
              <a:buSzTx/>
              <a:buFontTx/>
              <a:buNone/>
              <a:tabLst/>
            </a:pPr>
            <a:r>
              <a:rPr lang="en-PH" sz="1600" b="1" dirty="0" smtClean="0">
                <a:solidFill>
                  <a:schemeClr val="tx1">
                    <a:lumMod val="95000"/>
                    <a:lumOff val="5000"/>
                  </a:schemeClr>
                </a:solidFill>
                <a:latin typeface="Arial Narrow" pitchFamily="34" charset="0"/>
                <a:ea typeface="Calibri" pitchFamily="34" charset="0"/>
                <a:cs typeface="Times New Roman" pitchFamily="18" charset="0"/>
              </a:rPr>
              <a:t>	</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Perfecto. 2007. Organic agriculture and the global food supply. Renewable Agriculture and Food 	Systems 22:86-108.</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Baldia</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S. F., M. C. G.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Conaco</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T.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Nishijima</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a:t>
            </a:r>
            <a:r>
              <a:rPr kumimoji="0" lang="en-PH" sz="1600" b="1" i="0" strike="noStrike" cap="none" normalizeH="0" baseline="0" dirty="0" err="1" smtClean="0">
                <a:ln>
                  <a:noFill/>
                </a:ln>
                <a:solidFill>
                  <a:schemeClr val="tx1">
                    <a:lumMod val="95000"/>
                    <a:lumOff val="5000"/>
                  </a:schemeClr>
                </a:solidFill>
                <a:effectLst/>
                <a:latin typeface="Arial Narrow" pitchFamily="34" charset="0"/>
                <a:ea typeface="Calibri" pitchFamily="34" charset="0"/>
                <a:cs typeface="Times New Roman" pitchFamily="18" charset="0"/>
              </a:rPr>
              <a:t>S.Imanishi</a:t>
            </a:r>
            <a:r>
              <a:rPr kumimoji="0" lang="en-PH" sz="1600" b="1" i="0" strike="noStrike" cap="none" normalizeH="0" baseline="0" dirty="0" smtClean="0">
                <a:ln>
                  <a:noFill/>
                </a:ln>
                <a:solidFill>
                  <a:schemeClr val="tx1">
                    <a:lumMod val="95000"/>
                    <a:lumOff val="5000"/>
                  </a:schemeClr>
                </a:solidFill>
                <a:effectLst/>
                <a:latin typeface="Arial Narrow" pitchFamily="34" charset="0"/>
                <a:ea typeface="Calibri" pitchFamily="34" charset="0"/>
                <a:cs typeface="Times New Roman" pitchFamily="18" charset="0"/>
              </a:rPr>
              <a:t>, and K.-I. Harada</a:t>
            </a:r>
            <a:endParaRPr kumimoji="0" lang="en-PH" sz="1600" b="1" i="0" strike="noStrike" cap="none" normalizeH="0" baseline="0" dirty="0" smtClean="0">
              <a:ln>
                <a:noFill/>
              </a:ln>
              <a:solidFill>
                <a:schemeClr val="tx1">
                  <a:lumMod val="95000"/>
                  <a:lumOff val="5000"/>
                </a:schemeClr>
              </a:solidFill>
              <a:effectLst/>
              <a:latin typeface="Arial Narrow"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lang="en-PH" sz="1600" b="1" dirty="0" err="1" smtClean="0">
                <a:solidFill>
                  <a:schemeClr val="tx1">
                    <a:lumMod val="95000"/>
                    <a:lumOff val="5000"/>
                  </a:schemeClr>
                </a:solidFill>
                <a:latin typeface="Arial Narrow" pitchFamily="34" charset="0"/>
              </a:rPr>
              <a:t>Casotti</a:t>
            </a:r>
            <a:r>
              <a:rPr lang="en-PH" sz="1600" b="1" dirty="0" smtClean="0">
                <a:solidFill>
                  <a:schemeClr val="tx1">
                    <a:lumMod val="95000"/>
                    <a:lumOff val="5000"/>
                  </a:schemeClr>
                </a:solidFill>
                <a:latin typeface="Arial Narrow" pitchFamily="34" charset="0"/>
              </a:rPr>
              <a:t> R, </a:t>
            </a:r>
            <a:r>
              <a:rPr lang="en-PH" sz="1600" b="1" dirty="0" err="1" smtClean="0">
                <a:solidFill>
                  <a:schemeClr val="tx1">
                    <a:lumMod val="95000"/>
                    <a:lumOff val="5000"/>
                  </a:schemeClr>
                </a:solidFill>
                <a:latin typeface="Arial Narrow" pitchFamily="34" charset="0"/>
              </a:rPr>
              <a:t>Mazza</a:t>
            </a:r>
            <a:r>
              <a:rPr lang="en-PH" sz="1600" b="1" dirty="0" smtClean="0">
                <a:solidFill>
                  <a:schemeClr val="tx1">
                    <a:lumMod val="95000"/>
                    <a:lumOff val="5000"/>
                  </a:schemeClr>
                </a:solidFill>
                <a:latin typeface="Arial Narrow" pitchFamily="34" charset="0"/>
              </a:rPr>
              <a:t> S, Brunet C, </a:t>
            </a:r>
            <a:r>
              <a:rPr lang="en-PH" sz="1600" b="1" dirty="0" err="1" smtClean="0">
                <a:solidFill>
                  <a:schemeClr val="tx1">
                    <a:lumMod val="95000"/>
                    <a:lumOff val="5000"/>
                  </a:schemeClr>
                </a:solidFill>
                <a:latin typeface="Arial Narrow" pitchFamily="34" charset="0"/>
              </a:rPr>
              <a:t>Vantrepotte</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V,Ianora</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A,Miralto</a:t>
            </a:r>
            <a:r>
              <a:rPr lang="en-PH" sz="1600" b="1" dirty="0" smtClean="0">
                <a:solidFill>
                  <a:schemeClr val="tx1">
                    <a:lumMod val="95000"/>
                    <a:lumOff val="5000"/>
                  </a:schemeClr>
                </a:solidFill>
                <a:latin typeface="Arial Narrow" pitchFamily="34" charset="0"/>
              </a:rPr>
              <a:t> A(2005) Growth  inhibition and to </a:t>
            </a:r>
          </a:p>
          <a:p>
            <a:r>
              <a:rPr lang="en-PH" sz="1600" b="1" dirty="0" smtClean="0">
                <a:solidFill>
                  <a:schemeClr val="tx1">
                    <a:lumMod val="95000"/>
                    <a:lumOff val="5000"/>
                  </a:schemeClr>
                </a:solidFill>
                <a:latin typeface="Arial Narrow" pitchFamily="34" charset="0"/>
              </a:rPr>
              <a:t>	Toxicity of the diatom </a:t>
            </a:r>
            <a:r>
              <a:rPr lang="en-PH" sz="1600" b="1" dirty="0" err="1" smtClean="0">
                <a:solidFill>
                  <a:schemeClr val="tx1">
                    <a:lumMod val="95000"/>
                    <a:lumOff val="5000"/>
                  </a:schemeClr>
                </a:solidFill>
                <a:latin typeface="Arial Narrow" pitchFamily="34" charset="0"/>
              </a:rPr>
              <a:t>aldehyde</a:t>
            </a:r>
            <a:r>
              <a:rPr lang="en-PH" sz="1600" b="1" dirty="0" smtClean="0">
                <a:solidFill>
                  <a:schemeClr val="tx1">
                    <a:lumMod val="95000"/>
                    <a:lumOff val="5000"/>
                  </a:schemeClr>
                </a:solidFill>
                <a:latin typeface="Arial Narrow" pitchFamily="34" charset="0"/>
              </a:rPr>
              <a:t> 2-trans, 4-trans-decadienal on</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Thalassiosira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weissflogii</a:t>
            </a:r>
            <a:r>
              <a:rPr lang="en-PH" sz="1600" b="1" dirty="0" smtClean="0">
                <a:solidFill>
                  <a:schemeClr val="tx1">
                    <a:lumMod val="95000"/>
                    <a:lumOff val="5000"/>
                  </a:schemeClr>
                </a:solidFill>
                <a:latin typeface="Arial Narrow" pitchFamily="34" charset="0"/>
              </a:rPr>
              <a:t> </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Bacillariophyceae</a:t>
            </a:r>
            <a:r>
              <a:rPr lang="en-PH" sz="1600" b="1" dirty="0" smtClean="0">
                <a:solidFill>
                  <a:schemeClr val="tx1">
                    <a:lumMod val="95000"/>
                    <a:lumOff val="5000"/>
                  </a:schemeClr>
                </a:solidFill>
                <a:latin typeface="Arial Narrow" pitchFamily="34" charset="0"/>
              </a:rPr>
              <a:t>). J </a:t>
            </a:r>
            <a:r>
              <a:rPr lang="en-PH" sz="1600" b="1" dirty="0" err="1" smtClean="0">
                <a:solidFill>
                  <a:schemeClr val="tx1">
                    <a:lumMod val="95000"/>
                    <a:lumOff val="5000"/>
                  </a:schemeClr>
                </a:solidFill>
                <a:latin typeface="Arial Narrow" pitchFamily="34" charset="0"/>
              </a:rPr>
              <a:t>Phycol</a:t>
            </a:r>
            <a:r>
              <a:rPr lang="en-PH" sz="1600" b="1" dirty="0" smtClean="0">
                <a:solidFill>
                  <a:schemeClr val="tx1">
                    <a:lumMod val="95000"/>
                    <a:lumOff val="5000"/>
                  </a:schemeClr>
                </a:solidFill>
                <a:latin typeface="Arial Narrow" pitchFamily="34" charset="0"/>
              </a:rPr>
              <a:t> 41, 7- 20.</a:t>
            </a:r>
          </a:p>
          <a:p>
            <a:r>
              <a:rPr lang="en-PH" sz="1600" b="1" dirty="0" smtClean="0">
                <a:solidFill>
                  <a:schemeClr val="tx1">
                    <a:lumMod val="95000"/>
                    <a:lumOff val="5000"/>
                  </a:schemeClr>
                </a:solidFill>
                <a:latin typeface="Arial Narrow" pitchFamily="34" charset="0"/>
              </a:rPr>
              <a:t>         Castro, P. and Huber, M.E. (2013). Marine Biology, 9</a:t>
            </a:r>
            <a:r>
              <a:rPr lang="en-PH" sz="1600" b="1" baseline="30000" dirty="0" smtClean="0">
                <a:solidFill>
                  <a:schemeClr val="tx1">
                    <a:lumMod val="95000"/>
                    <a:lumOff val="5000"/>
                  </a:schemeClr>
                </a:solidFill>
                <a:latin typeface="Arial Narrow" pitchFamily="34" charset="0"/>
              </a:rPr>
              <a:t>th</a:t>
            </a:r>
            <a:r>
              <a:rPr lang="en-PH" sz="1600" b="1" dirty="0" smtClean="0">
                <a:solidFill>
                  <a:schemeClr val="tx1">
                    <a:lumMod val="95000"/>
                    <a:lumOff val="5000"/>
                  </a:schemeClr>
                </a:solidFill>
                <a:latin typeface="Arial Narrow" pitchFamily="34" charset="0"/>
              </a:rPr>
              <a:t> Ed. McGraw-Hill </a:t>
            </a:r>
            <a:r>
              <a:rPr lang="en-PH" sz="1600" b="1" dirty="0" err="1" smtClean="0">
                <a:solidFill>
                  <a:schemeClr val="tx1">
                    <a:lumMod val="95000"/>
                    <a:lumOff val="5000"/>
                  </a:schemeClr>
                </a:solidFill>
                <a:latin typeface="Arial Narrow" pitchFamily="34" charset="0"/>
              </a:rPr>
              <a:t>Comapanies</a:t>
            </a:r>
            <a:r>
              <a:rPr lang="en-PH" sz="1600" b="1" dirty="0" smtClean="0">
                <a:solidFill>
                  <a:schemeClr val="tx1">
                    <a:lumMod val="95000"/>
                    <a:lumOff val="5000"/>
                  </a:schemeClr>
                </a:solidFill>
                <a:latin typeface="Arial Narrow" pitchFamily="34" charset="0"/>
              </a:rPr>
              <a:t>, </a:t>
            </a:r>
          </a:p>
          <a:p>
            <a:r>
              <a:rPr lang="en-PH" sz="1600" b="1" dirty="0" smtClean="0">
                <a:solidFill>
                  <a:schemeClr val="tx1">
                    <a:lumMod val="95000"/>
                    <a:lumOff val="5000"/>
                  </a:schemeClr>
                </a:solidFill>
                <a:latin typeface="Arial Narrow" pitchFamily="34" charset="0"/>
              </a:rPr>
              <a:t>	New York, USA. </a:t>
            </a:r>
          </a:p>
          <a:p>
            <a:pPr lvl="1"/>
            <a:r>
              <a:rPr lang="en-PH" sz="1600" b="1" dirty="0" err="1" smtClean="0">
                <a:solidFill>
                  <a:schemeClr val="tx1">
                    <a:lumMod val="95000"/>
                    <a:lumOff val="5000"/>
                  </a:schemeClr>
                </a:solidFill>
                <a:latin typeface="Arial Narrow" pitchFamily="34" charset="0"/>
              </a:rPr>
              <a:t>Crossland</a:t>
            </a:r>
            <a:r>
              <a:rPr lang="en-PH" sz="1600" b="1" dirty="0" smtClean="0">
                <a:solidFill>
                  <a:schemeClr val="tx1">
                    <a:lumMod val="95000"/>
                    <a:lumOff val="5000"/>
                  </a:schemeClr>
                </a:solidFill>
                <a:latin typeface="Arial Narrow" pitchFamily="34" charset="0"/>
              </a:rPr>
              <a:t>, N. (1982) Aquatic toxicology of </a:t>
            </a:r>
            <a:r>
              <a:rPr lang="en-PH" sz="1600" b="1" dirty="0" err="1" smtClean="0">
                <a:solidFill>
                  <a:schemeClr val="tx1">
                    <a:lumMod val="95000"/>
                    <a:lumOff val="5000"/>
                  </a:schemeClr>
                </a:solidFill>
                <a:latin typeface="Arial Narrow" pitchFamily="34" charset="0"/>
              </a:rPr>
              <a:t>cypermethrin</a:t>
            </a:r>
            <a:r>
              <a:rPr lang="en-PH" sz="1600" b="1" dirty="0" smtClean="0">
                <a:solidFill>
                  <a:schemeClr val="tx1">
                    <a:lumMod val="95000"/>
                    <a:lumOff val="5000"/>
                  </a:schemeClr>
                </a:solidFill>
                <a:latin typeface="Arial Narrow" pitchFamily="34" charset="0"/>
              </a:rPr>
              <a:t>. II. Fate and biological  effects in pond </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experiments.Aquatic</a:t>
            </a:r>
            <a:r>
              <a:rPr lang="en-PH" sz="1600" b="1" dirty="0" smtClean="0">
                <a:solidFill>
                  <a:schemeClr val="tx1">
                    <a:lumMod val="95000"/>
                    <a:lumOff val="5000"/>
                  </a:schemeClr>
                </a:solidFill>
                <a:latin typeface="Arial Narrow" pitchFamily="34" charset="0"/>
              </a:rPr>
              <a:t> Toxicology 2:205-222.</a:t>
            </a:r>
          </a:p>
          <a:p>
            <a:r>
              <a:rPr lang="en-PH" sz="1600" b="1" dirty="0" smtClean="0">
                <a:solidFill>
                  <a:schemeClr val="tx1">
                    <a:lumMod val="95000"/>
                    <a:lumOff val="5000"/>
                  </a:schemeClr>
                </a:solidFill>
                <a:latin typeface="Arial Narrow" pitchFamily="34" charset="0"/>
              </a:rPr>
              <a:t>         Dahl B, </a:t>
            </a:r>
            <a:r>
              <a:rPr lang="en-PH" sz="1600" b="1" dirty="0" err="1" smtClean="0">
                <a:solidFill>
                  <a:schemeClr val="tx1">
                    <a:lumMod val="95000"/>
                    <a:lumOff val="5000"/>
                  </a:schemeClr>
                </a:solidFill>
                <a:latin typeface="Arial Narrow" pitchFamily="34" charset="0"/>
              </a:rPr>
              <a:t>Blanck</a:t>
            </a:r>
            <a:r>
              <a:rPr lang="en-PH" sz="1600" b="1" dirty="0" smtClean="0">
                <a:solidFill>
                  <a:schemeClr val="tx1">
                    <a:lumMod val="95000"/>
                    <a:lumOff val="5000"/>
                  </a:schemeClr>
                </a:solidFill>
                <a:latin typeface="Arial Narrow" pitchFamily="34" charset="0"/>
              </a:rPr>
              <a:t> H (1996) Toxic effects of the antifouling agent </a:t>
            </a:r>
            <a:r>
              <a:rPr lang="en-PH" sz="1600" b="1" dirty="0" err="1" smtClean="0">
                <a:solidFill>
                  <a:schemeClr val="tx1">
                    <a:lumMod val="95000"/>
                    <a:lumOff val="5000"/>
                  </a:schemeClr>
                </a:solidFill>
                <a:latin typeface="Arial Narrow" pitchFamily="34" charset="0"/>
              </a:rPr>
              <a:t>Irgarol</a:t>
            </a:r>
            <a:r>
              <a:rPr lang="en-PH" sz="1600" b="1" dirty="0" smtClean="0">
                <a:solidFill>
                  <a:schemeClr val="tx1">
                    <a:lumMod val="95000"/>
                    <a:lumOff val="5000"/>
                  </a:schemeClr>
                </a:solidFill>
                <a:latin typeface="Arial Narrow" pitchFamily="34" charset="0"/>
              </a:rPr>
              <a:t> 1051 on </a:t>
            </a:r>
            <a:r>
              <a:rPr lang="en-PH" sz="1600" b="1" dirty="0" err="1" smtClean="0">
                <a:solidFill>
                  <a:schemeClr val="tx1">
                    <a:lumMod val="95000"/>
                    <a:lumOff val="5000"/>
                  </a:schemeClr>
                </a:solidFill>
                <a:latin typeface="Arial Narrow" pitchFamily="34" charset="0"/>
              </a:rPr>
              <a:t>periphyton</a:t>
            </a:r>
            <a:r>
              <a:rPr lang="en-PH" sz="1600" b="1" dirty="0" smtClean="0">
                <a:solidFill>
                  <a:schemeClr val="tx1">
                    <a:lumMod val="95000"/>
                    <a:lumOff val="5000"/>
                  </a:schemeClr>
                </a:solidFill>
                <a:latin typeface="Arial Narrow" pitchFamily="34" charset="0"/>
              </a:rPr>
              <a:t> Communities </a:t>
            </a:r>
          </a:p>
          <a:p>
            <a:r>
              <a:rPr lang="en-PH" sz="1600" b="1" dirty="0" smtClean="0">
                <a:solidFill>
                  <a:schemeClr val="tx1">
                    <a:lumMod val="95000"/>
                    <a:lumOff val="5000"/>
                  </a:schemeClr>
                </a:solidFill>
                <a:latin typeface="Arial Narrow" pitchFamily="34" charset="0"/>
              </a:rPr>
              <a:t>	in coastal water microcosms. Mar </a:t>
            </a:r>
            <a:r>
              <a:rPr lang="en-PH" sz="1600" b="1" dirty="0" err="1" smtClean="0">
                <a:solidFill>
                  <a:schemeClr val="tx1">
                    <a:lumMod val="95000"/>
                    <a:lumOff val="5000"/>
                  </a:schemeClr>
                </a:solidFill>
                <a:latin typeface="Arial Narrow" pitchFamily="34" charset="0"/>
              </a:rPr>
              <a:t>Pollut</a:t>
            </a:r>
            <a:r>
              <a:rPr lang="en-PH" sz="1600" b="1" dirty="0" smtClean="0">
                <a:solidFill>
                  <a:schemeClr val="tx1">
                    <a:lumMod val="95000"/>
                    <a:lumOff val="5000"/>
                  </a:schemeClr>
                </a:solidFill>
                <a:latin typeface="Arial Narrow" pitchFamily="34" charset="0"/>
              </a:rPr>
              <a:t> Bull. 32 (4): 342-350.</a:t>
            </a:r>
          </a:p>
          <a:p>
            <a:endParaRPr lang="en-PH" sz="1600" b="1" dirty="0" smtClean="0">
              <a:solidFill>
                <a:srgbClr val="002060"/>
              </a:solidFill>
              <a:latin typeface="Arial Narrow" pitchFamily="34" charset="0"/>
            </a:endParaRPr>
          </a:p>
          <a:p>
            <a:endParaRPr lang="en-PH" sz="1600" b="1" dirty="0" smtClean="0">
              <a:solidFill>
                <a:srgbClr val="002060"/>
              </a:solidFill>
              <a:latin typeface="Arial Narrow"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1" i="0" strike="noStrike" cap="none" normalizeH="0" baseline="0" dirty="0" smtClean="0">
              <a:ln>
                <a:noFill/>
              </a:ln>
              <a:solidFill>
                <a:srgbClr val="002060"/>
              </a:solidFill>
              <a:effectLst/>
              <a:latin typeface="Arial Narrow" pitchFamily="34" charset="0"/>
              <a:ea typeface="Calibri"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b="1" dirty="0" smtClean="0">
              <a:solidFill>
                <a:srgbClr val="002060"/>
              </a:solidFill>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1" i="0" strike="noStrike" cap="none" normalizeH="0" baseline="0" dirty="0" smtClean="0">
              <a:ln>
                <a:noFill/>
              </a:ln>
              <a:solidFill>
                <a:srgbClr val="002060"/>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b="1" dirty="0" smtClean="0">
              <a:solidFill>
                <a:srgbClr val="002060"/>
              </a:solidFill>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0" i="0" u="none" strike="noStrike" cap="none" normalizeH="0" baseline="0" dirty="0" smtClean="0">
              <a:ln>
                <a:noFill/>
              </a:ln>
              <a:solidFill>
                <a:srgbClr val="002060"/>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dirty="0" smtClean="0">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dirty="0" smtClean="0">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dirty="0" smtClean="0">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dirty="0" smtClean="0">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6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en-PH" sz="1600" dirty="0" smtClean="0">
              <a:latin typeface="Arial Narrow" pitchFamily="34"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PH"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3" name="TextBox 2"/>
          <p:cNvSpPr txBox="1"/>
          <p:nvPr/>
        </p:nvSpPr>
        <p:spPr>
          <a:xfrm>
            <a:off x="304800" y="685800"/>
            <a:ext cx="8305800" cy="7509748"/>
          </a:xfrm>
          <a:prstGeom prst="rect">
            <a:avLst/>
          </a:prstGeom>
          <a:noFill/>
        </p:spPr>
        <p:txBody>
          <a:bodyPr wrap="square" rtlCol="0">
            <a:spAutoFit/>
          </a:bodyPr>
          <a:lstStyle/>
          <a:p>
            <a:r>
              <a:rPr lang="en-PH" sz="1600" b="1" dirty="0" smtClean="0">
                <a:solidFill>
                  <a:schemeClr val="tx2">
                    <a:lumMod val="75000"/>
                  </a:schemeClr>
                </a:solidFill>
                <a:latin typeface="Arial Narrow" pitchFamily="34" charset="0"/>
              </a:rPr>
              <a:t> </a:t>
            </a:r>
          </a:p>
          <a:p>
            <a:r>
              <a:rPr lang="en-PH" sz="1600" b="1" dirty="0" smtClean="0">
                <a:solidFill>
                  <a:schemeClr val="tx1">
                    <a:lumMod val="95000"/>
                    <a:lumOff val="5000"/>
                  </a:schemeClr>
                </a:solidFill>
                <a:latin typeface="Arial Narrow" pitchFamily="34" charset="0"/>
              </a:rPr>
              <a:t>  </a:t>
            </a:r>
            <a:r>
              <a:rPr lang="fr-FR" sz="1600" b="1" dirty="0" smtClean="0">
                <a:solidFill>
                  <a:schemeClr val="tx1">
                    <a:lumMod val="95000"/>
                    <a:lumOff val="5000"/>
                  </a:schemeClr>
                </a:solidFill>
                <a:latin typeface="Arial Narrow" pitchFamily="34" charset="0"/>
              </a:rPr>
              <a:t>De la </a:t>
            </a:r>
            <a:r>
              <a:rPr lang="fr-FR" sz="1600" b="1" dirty="0" err="1" smtClean="0">
                <a:solidFill>
                  <a:schemeClr val="tx1">
                    <a:lumMod val="95000"/>
                    <a:lumOff val="5000"/>
                  </a:schemeClr>
                </a:solidFill>
                <a:latin typeface="Arial Narrow" pitchFamily="34" charset="0"/>
              </a:rPr>
              <a:t>Peña</a:t>
            </a:r>
            <a:r>
              <a:rPr lang="fr-FR" sz="1600" b="1" dirty="0" smtClean="0">
                <a:solidFill>
                  <a:schemeClr val="tx1">
                    <a:lumMod val="95000"/>
                    <a:lumOff val="5000"/>
                  </a:schemeClr>
                </a:solidFill>
                <a:latin typeface="Arial Narrow" pitchFamily="34" charset="0"/>
              </a:rPr>
              <a:t> M.R.,</a:t>
            </a:r>
            <a:r>
              <a:rPr lang="fr-FR" sz="1600" b="1" dirty="0" err="1" smtClean="0">
                <a:solidFill>
                  <a:schemeClr val="tx1">
                    <a:lumMod val="95000"/>
                    <a:lumOff val="5000"/>
                  </a:schemeClr>
                </a:solidFill>
                <a:latin typeface="Arial Narrow" pitchFamily="34" charset="0"/>
              </a:rPr>
              <a:t>Villegas</a:t>
            </a:r>
            <a:r>
              <a:rPr lang="fr-FR" sz="1600" b="1" dirty="0" smtClean="0">
                <a:solidFill>
                  <a:schemeClr val="tx1">
                    <a:lumMod val="95000"/>
                    <a:lumOff val="5000"/>
                  </a:schemeClr>
                </a:solidFill>
                <a:latin typeface="Arial Narrow" pitchFamily="34" charset="0"/>
              </a:rPr>
              <a:t>, C.T., 2005. </a:t>
            </a:r>
            <a:r>
              <a:rPr lang="en-PH" sz="1600" b="1" dirty="0" smtClean="0">
                <a:solidFill>
                  <a:schemeClr val="tx1">
                    <a:lumMod val="95000"/>
                    <a:lumOff val="5000"/>
                  </a:schemeClr>
                </a:solidFill>
                <a:latin typeface="Arial Narrow" pitchFamily="34" charset="0"/>
              </a:rPr>
              <a:t>Cell growth, effect of filtrate and nutritive value of the tropical </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Prasinophyte</a:t>
            </a:r>
            <a:r>
              <a:rPr lang="en-PH" sz="1600" b="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Tetraselmis</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tetrathele</a:t>
            </a:r>
            <a:r>
              <a:rPr lang="en-PH" sz="1600" b="1" dirty="0" smtClean="0">
                <a:solidFill>
                  <a:schemeClr val="tx1">
                    <a:lumMod val="95000"/>
                    <a:lumOff val="5000"/>
                  </a:schemeClr>
                </a:solidFill>
                <a:latin typeface="Arial Narrow" pitchFamily="34" charset="0"/>
              </a:rPr>
              <a:t> Butcher at different 	phases </a:t>
            </a:r>
            <a:r>
              <a:rPr lang="fr-FR" sz="1600" b="1" dirty="0" smtClean="0">
                <a:solidFill>
                  <a:schemeClr val="tx1">
                    <a:lumMod val="95000"/>
                    <a:lumOff val="5000"/>
                  </a:schemeClr>
                </a:solidFill>
                <a:latin typeface="Arial Narrow" pitchFamily="34" charset="0"/>
              </a:rPr>
              <a:t>of culture. </a:t>
            </a:r>
            <a:r>
              <a:rPr lang="fr-FR" sz="1600" b="1" dirty="0" err="1" smtClean="0">
                <a:solidFill>
                  <a:schemeClr val="tx1">
                    <a:lumMod val="95000"/>
                    <a:lumOff val="5000"/>
                  </a:schemeClr>
                </a:solidFill>
                <a:latin typeface="Arial Narrow" pitchFamily="34" charset="0"/>
              </a:rPr>
              <a:t>Aquac</a:t>
            </a:r>
            <a:r>
              <a:rPr lang="fr-FR" sz="1600" b="1" dirty="0" smtClean="0">
                <a:solidFill>
                  <a:schemeClr val="tx1">
                    <a:lumMod val="95000"/>
                    <a:lumOff val="5000"/>
                  </a:schemeClr>
                </a:solidFill>
                <a:latin typeface="Arial Narrow" pitchFamily="34" charset="0"/>
              </a:rPr>
              <a:t> </a:t>
            </a:r>
            <a:r>
              <a:rPr lang="fr-FR" sz="1600" b="1" dirty="0" err="1" smtClean="0">
                <a:solidFill>
                  <a:schemeClr val="tx1">
                    <a:lumMod val="95000"/>
                    <a:lumOff val="5000"/>
                  </a:schemeClr>
                </a:solidFill>
                <a:latin typeface="Arial Narrow" pitchFamily="34" charset="0"/>
              </a:rPr>
              <a:t>Res</a:t>
            </a:r>
            <a:r>
              <a:rPr lang="fr-FR" sz="1600" b="1" dirty="0" smtClean="0">
                <a:solidFill>
                  <a:schemeClr val="tx1">
                    <a:lumMod val="95000"/>
                    <a:lumOff val="5000"/>
                  </a:schemeClr>
                </a:solidFill>
                <a:latin typeface="Arial Narrow" pitchFamily="34" charset="0"/>
              </a:rPr>
              <a:t>. 	36, 1500–1508.</a:t>
            </a:r>
            <a:endParaRPr lang="en-PH" sz="1600" b="1" dirty="0" smtClean="0">
              <a:solidFill>
                <a:schemeClr val="tx1">
                  <a:lumMod val="95000"/>
                  <a:lumOff val="5000"/>
                </a:schemeClr>
              </a:solidFill>
              <a:latin typeface="Arial Narrow" pitchFamily="34" charset="0"/>
            </a:endParaRPr>
          </a:p>
          <a:p>
            <a:r>
              <a:rPr lang="en-PH" sz="1600" b="1" dirty="0" smtClean="0">
                <a:solidFill>
                  <a:schemeClr val="tx1">
                    <a:lumMod val="95000"/>
                    <a:lumOff val="5000"/>
                  </a:schemeClr>
                </a:solidFill>
                <a:latin typeface="Arial Narrow" pitchFamily="34" charset="0"/>
              </a:rPr>
              <a:t> De </a:t>
            </a:r>
            <a:r>
              <a:rPr lang="en-PH" sz="1600" b="1" dirty="0" err="1" smtClean="0">
                <a:solidFill>
                  <a:schemeClr val="tx1">
                    <a:lumMod val="95000"/>
                    <a:lumOff val="5000"/>
                  </a:schemeClr>
                </a:solidFill>
                <a:latin typeface="Arial Narrow" pitchFamily="34" charset="0"/>
              </a:rPr>
              <a:t>Noyelles</a:t>
            </a:r>
            <a:r>
              <a:rPr lang="en-PH" sz="1600" b="1" dirty="0" smtClean="0">
                <a:solidFill>
                  <a:schemeClr val="tx1">
                    <a:lumMod val="95000"/>
                    <a:lumOff val="5000"/>
                  </a:schemeClr>
                </a:solidFill>
                <a:latin typeface="Arial Narrow" pitchFamily="34" charset="0"/>
              </a:rPr>
              <a:t> F, Kettle WD, Sinn DE (1982) The responses of plankton communities in Experimental </a:t>
            </a:r>
          </a:p>
          <a:p>
            <a:r>
              <a:rPr lang="en-PH" sz="1600" b="1" dirty="0" smtClean="0">
                <a:solidFill>
                  <a:schemeClr val="tx1">
                    <a:lumMod val="95000"/>
                    <a:lumOff val="5000"/>
                  </a:schemeClr>
                </a:solidFill>
                <a:latin typeface="Arial Narrow" pitchFamily="34" charset="0"/>
              </a:rPr>
              <a:t>	ponds to </a:t>
            </a:r>
            <a:r>
              <a:rPr lang="en-PH" sz="1600" b="1" dirty="0" err="1" smtClean="0">
                <a:solidFill>
                  <a:schemeClr val="tx1">
                    <a:lumMod val="95000"/>
                    <a:lumOff val="5000"/>
                  </a:schemeClr>
                </a:solidFill>
                <a:latin typeface="Arial Narrow" pitchFamily="34" charset="0"/>
              </a:rPr>
              <a:t>atrazine</a:t>
            </a:r>
            <a:r>
              <a:rPr lang="en-PH" sz="1600" b="1" dirty="0" smtClean="0">
                <a:solidFill>
                  <a:schemeClr val="tx1">
                    <a:lumMod val="95000"/>
                    <a:lumOff val="5000"/>
                  </a:schemeClr>
                </a:solidFill>
                <a:latin typeface="Arial Narrow" pitchFamily="34" charset="0"/>
              </a:rPr>
              <a:t>, the most heavily used pesticide in the 	United States. Ecology. 63 (5): 	1285-1293.</a:t>
            </a:r>
          </a:p>
          <a:p>
            <a:r>
              <a:rPr lang="en-PH" sz="1600" b="1" dirty="0" err="1" smtClean="0">
                <a:solidFill>
                  <a:schemeClr val="tx1">
                    <a:lumMod val="95000"/>
                    <a:lumOff val="5000"/>
                  </a:schemeClr>
                </a:solidFill>
                <a:latin typeface="Arial Narrow" pitchFamily="34" charset="0"/>
              </a:rPr>
              <a:t>Debenest</a:t>
            </a:r>
            <a:r>
              <a:rPr lang="en-PH" sz="1600" b="1" dirty="0" smtClean="0">
                <a:solidFill>
                  <a:schemeClr val="tx1">
                    <a:lumMod val="95000"/>
                    <a:lumOff val="5000"/>
                  </a:schemeClr>
                </a:solidFill>
                <a:latin typeface="Arial Narrow" pitchFamily="34" charset="0"/>
              </a:rPr>
              <a:t> T, Silvestre J, </a:t>
            </a:r>
            <a:r>
              <a:rPr lang="en-PH" sz="1600" b="1" dirty="0" err="1" smtClean="0">
                <a:solidFill>
                  <a:schemeClr val="tx1">
                    <a:lumMod val="95000"/>
                    <a:lumOff val="5000"/>
                  </a:schemeClr>
                </a:solidFill>
                <a:latin typeface="Arial Narrow" pitchFamily="34" charset="0"/>
              </a:rPr>
              <a:t>Coste</a:t>
            </a:r>
            <a:r>
              <a:rPr lang="en-PH" sz="1600" b="1" dirty="0" smtClean="0">
                <a:solidFill>
                  <a:schemeClr val="tx1">
                    <a:lumMod val="95000"/>
                    <a:lumOff val="5000"/>
                  </a:schemeClr>
                </a:solidFill>
                <a:latin typeface="Arial Narrow" pitchFamily="34" charset="0"/>
              </a:rPr>
              <a:t> M, </a:t>
            </a:r>
            <a:r>
              <a:rPr lang="en-PH" sz="1600" b="1" dirty="0" err="1" smtClean="0">
                <a:solidFill>
                  <a:schemeClr val="tx1">
                    <a:lumMod val="95000"/>
                    <a:lumOff val="5000"/>
                  </a:schemeClr>
                </a:solidFill>
                <a:latin typeface="Arial Narrow" pitchFamily="34" charset="0"/>
              </a:rPr>
              <a:t>Delmas</a:t>
            </a:r>
            <a:r>
              <a:rPr lang="en-PH" sz="1600" b="1" dirty="0" smtClean="0">
                <a:solidFill>
                  <a:schemeClr val="tx1">
                    <a:lumMod val="95000"/>
                    <a:lumOff val="5000"/>
                  </a:schemeClr>
                </a:solidFill>
                <a:latin typeface="Arial Narrow" pitchFamily="34" charset="0"/>
              </a:rPr>
              <a:t> F, </a:t>
            </a:r>
            <a:r>
              <a:rPr lang="en-PH" sz="1600" b="1" dirty="0" err="1" smtClean="0">
                <a:solidFill>
                  <a:schemeClr val="tx1">
                    <a:lumMod val="95000"/>
                    <a:lumOff val="5000"/>
                  </a:schemeClr>
                </a:solidFill>
                <a:latin typeface="Arial Narrow" pitchFamily="34" charset="0"/>
              </a:rPr>
              <a:t>Pinelli</a:t>
            </a:r>
            <a:r>
              <a:rPr lang="en-PH" sz="1600" b="1" dirty="0" smtClean="0">
                <a:solidFill>
                  <a:schemeClr val="tx1">
                    <a:lumMod val="95000"/>
                    <a:lumOff val="5000"/>
                  </a:schemeClr>
                </a:solidFill>
                <a:latin typeface="Arial Narrow" pitchFamily="34" charset="0"/>
              </a:rPr>
              <a:t> E (2008) Herbicide effects on  freshwater Benthic </a:t>
            </a:r>
          </a:p>
          <a:p>
            <a:r>
              <a:rPr lang="en-PH" sz="1600" b="1" dirty="0" smtClean="0">
                <a:solidFill>
                  <a:schemeClr val="tx1">
                    <a:lumMod val="95000"/>
                    <a:lumOff val="5000"/>
                  </a:schemeClr>
                </a:solidFill>
                <a:latin typeface="Arial Narrow" pitchFamily="34" charset="0"/>
              </a:rPr>
              <a:t>	diatoms: Induction of nucleus alterations and silica cell wall abnormalities. </a:t>
            </a:r>
            <a:r>
              <a:rPr lang="en-PH" sz="1600" b="1" dirty="0" err="1" smtClean="0">
                <a:solidFill>
                  <a:schemeClr val="tx1">
                    <a:lumMod val="95000"/>
                    <a:lumOff val="5000"/>
                  </a:schemeClr>
                </a:solidFill>
                <a:latin typeface="Arial Narrow" pitchFamily="34" charset="0"/>
              </a:rPr>
              <a:t>Aquat</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Toxicol</a:t>
            </a:r>
            <a:r>
              <a:rPr lang="en-PH" sz="1600" b="1" dirty="0" smtClean="0">
                <a:solidFill>
                  <a:schemeClr val="tx1">
                    <a:lumMod val="95000"/>
                    <a:lumOff val="5000"/>
                  </a:schemeClr>
                </a:solidFill>
                <a:latin typeface="Arial Narrow" pitchFamily="34" charset="0"/>
              </a:rPr>
              <a:t> </a:t>
            </a:r>
          </a:p>
          <a:p>
            <a:r>
              <a:rPr lang="en-PH" sz="1600" b="1" dirty="0" smtClean="0">
                <a:solidFill>
                  <a:schemeClr val="tx1">
                    <a:lumMod val="95000"/>
                    <a:lumOff val="5000"/>
                  </a:schemeClr>
                </a:solidFill>
                <a:latin typeface="Arial Narrow" pitchFamily="34" charset="0"/>
              </a:rPr>
              <a:t>	88(1) :84-94.</a:t>
            </a:r>
          </a:p>
          <a:p>
            <a:r>
              <a:rPr lang="en-PH" sz="1600" b="1" dirty="0" smtClean="0">
                <a:solidFill>
                  <a:schemeClr val="tx1">
                    <a:lumMod val="95000"/>
                    <a:lumOff val="5000"/>
                  </a:schemeClr>
                </a:solidFill>
                <a:latin typeface="Arial Narrow" pitchFamily="34" charset="0"/>
              </a:rPr>
              <a:t>Desai S, </a:t>
            </a:r>
            <a:r>
              <a:rPr lang="en-PH" sz="1600" b="1" dirty="0" err="1" smtClean="0">
                <a:solidFill>
                  <a:schemeClr val="tx1">
                    <a:lumMod val="95000"/>
                    <a:lumOff val="5000"/>
                  </a:schemeClr>
                </a:solidFill>
                <a:latin typeface="Arial Narrow" pitchFamily="34" charset="0"/>
              </a:rPr>
              <a:t>Verlicar</a:t>
            </a:r>
            <a:r>
              <a:rPr lang="en-PH" sz="1600" b="1" dirty="0" smtClean="0">
                <a:solidFill>
                  <a:schemeClr val="tx1">
                    <a:lumMod val="95000"/>
                    <a:lumOff val="5000"/>
                  </a:schemeClr>
                </a:solidFill>
                <a:latin typeface="Arial Narrow" pitchFamily="34" charset="0"/>
              </a:rPr>
              <a:t> X, </a:t>
            </a:r>
            <a:r>
              <a:rPr lang="en-PH" sz="1600" b="1" dirty="0" err="1" smtClean="0">
                <a:solidFill>
                  <a:schemeClr val="tx1">
                    <a:lumMod val="95000"/>
                    <a:lumOff val="5000"/>
                  </a:schemeClr>
                </a:solidFill>
                <a:latin typeface="Arial Narrow" pitchFamily="34" charset="0"/>
              </a:rPr>
              <a:t>Nagarajappa</a:t>
            </a:r>
            <a:r>
              <a:rPr lang="en-PH" sz="1600" b="1" dirty="0" smtClean="0">
                <a:solidFill>
                  <a:schemeClr val="tx1">
                    <a:lumMod val="95000"/>
                    <a:lumOff val="5000"/>
                  </a:schemeClr>
                </a:solidFill>
                <a:latin typeface="Arial Narrow" pitchFamily="34" charset="0"/>
              </a:rPr>
              <a:t> N, </a:t>
            </a:r>
            <a:r>
              <a:rPr lang="en-PH" sz="1600" b="1" dirty="0" err="1" smtClean="0">
                <a:solidFill>
                  <a:schemeClr val="tx1">
                    <a:lumMod val="95000"/>
                    <a:lumOff val="5000"/>
                  </a:schemeClr>
                </a:solidFill>
                <a:latin typeface="Arial Narrow" pitchFamily="34" charset="0"/>
              </a:rPr>
              <a:t>Goswami</a:t>
            </a:r>
            <a:r>
              <a:rPr lang="en-PH" sz="1600" b="1" dirty="0" smtClean="0">
                <a:solidFill>
                  <a:schemeClr val="tx1">
                    <a:lumMod val="95000"/>
                    <a:lumOff val="5000"/>
                  </a:schemeClr>
                </a:solidFill>
                <a:latin typeface="Arial Narrow" pitchFamily="34" charset="0"/>
              </a:rPr>
              <a:t> U (2006) </a:t>
            </a:r>
            <a:r>
              <a:rPr lang="en-PH" sz="1600" b="1" dirty="0" err="1" smtClean="0">
                <a:solidFill>
                  <a:schemeClr val="tx1">
                    <a:lumMod val="95000"/>
                    <a:lumOff val="5000"/>
                  </a:schemeClr>
                </a:solidFill>
                <a:latin typeface="Arial Narrow" pitchFamily="34" charset="0"/>
              </a:rPr>
              <a:t>Genotoxicity</a:t>
            </a:r>
            <a:r>
              <a:rPr lang="en-PH" sz="1600" b="1" dirty="0" smtClean="0">
                <a:solidFill>
                  <a:schemeClr val="tx1">
                    <a:lumMod val="95000"/>
                    <a:lumOff val="5000"/>
                  </a:schemeClr>
                </a:solidFill>
                <a:latin typeface="Arial Narrow" pitchFamily="34" charset="0"/>
              </a:rPr>
              <a:t> of cadmium in marine Diatom </a:t>
            </a:r>
          </a:p>
          <a:p>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Chaetoceros</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tenuissimus</a:t>
            </a:r>
            <a:r>
              <a:rPr lang="en-PH" sz="1600" b="1" i="1" dirty="0" smtClean="0">
                <a:solidFill>
                  <a:schemeClr val="tx1">
                    <a:lumMod val="95000"/>
                    <a:lumOff val="5000"/>
                  </a:schemeClr>
                </a:solidFill>
                <a:latin typeface="Arial Narrow" pitchFamily="34" charset="0"/>
              </a:rPr>
              <a:t> </a:t>
            </a:r>
            <a:r>
              <a:rPr lang="en-PH" sz="1600" b="1" dirty="0" smtClean="0">
                <a:solidFill>
                  <a:schemeClr val="tx1">
                    <a:lumMod val="95000"/>
                    <a:lumOff val="5000"/>
                  </a:schemeClr>
                </a:solidFill>
                <a:latin typeface="Arial Narrow" pitchFamily="34" charset="0"/>
              </a:rPr>
              <a:t>using the alkaline Comet assay. </a:t>
            </a:r>
            <a:r>
              <a:rPr lang="en-PH" sz="1600" b="1" dirty="0" err="1" smtClean="0">
                <a:solidFill>
                  <a:schemeClr val="tx1">
                    <a:lumMod val="95000"/>
                    <a:lumOff val="5000"/>
                  </a:schemeClr>
                </a:solidFill>
                <a:latin typeface="Arial Narrow" pitchFamily="34" charset="0"/>
              </a:rPr>
              <a:t>Ecotoxicology</a:t>
            </a:r>
            <a:r>
              <a:rPr lang="en-PH" sz="1600" b="1" dirty="0" smtClean="0">
                <a:solidFill>
                  <a:schemeClr val="tx1">
                    <a:lumMod val="95000"/>
                    <a:lumOff val="5000"/>
                  </a:schemeClr>
                </a:solidFill>
                <a:latin typeface="Arial Narrow" pitchFamily="34" charset="0"/>
              </a:rPr>
              <a:t> 15(4): 359-363.</a:t>
            </a:r>
          </a:p>
          <a:p>
            <a:r>
              <a:rPr lang="en-PH" sz="1600" b="1" dirty="0" err="1" smtClean="0">
                <a:solidFill>
                  <a:schemeClr val="tx1">
                    <a:lumMod val="95000"/>
                    <a:lumOff val="5000"/>
                  </a:schemeClr>
                </a:solidFill>
                <a:latin typeface="Arial Narrow" pitchFamily="34" charset="0"/>
              </a:rPr>
              <a:t>Dioquino</a:t>
            </a:r>
            <a:r>
              <a:rPr lang="en-PH" sz="1600" b="1" dirty="0" smtClean="0">
                <a:solidFill>
                  <a:schemeClr val="tx1">
                    <a:lumMod val="95000"/>
                    <a:lumOff val="5000"/>
                  </a:schemeClr>
                </a:solidFill>
                <a:latin typeface="Arial Narrow" pitchFamily="34" charset="0"/>
              </a:rPr>
              <a:t>, C.C. (2002). Report on pesticide poisoning in the Philippines. National </a:t>
            </a:r>
          </a:p>
          <a:p>
            <a:r>
              <a:rPr lang="en-PH" sz="1600" b="1" dirty="0" smtClean="0">
                <a:solidFill>
                  <a:schemeClr val="tx1">
                    <a:lumMod val="95000"/>
                    <a:lumOff val="5000"/>
                  </a:schemeClr>
                </a:solidFill>
                <a:latin typeface="Arial Narrow" pitchFamily="34" charset="0"/>
              </a:rPr>
              <a:t>	Institute of Health and Sciences. 7th GINC meeting. Tokyo, Japan. Available at: 	http://www.nihs.go.jp/GINC/meeting/7th/profile.html</a:t>
            </a:r>
          </a:p>
          <a:p>
            <a:r>
              <a:rPr lang="en-PH" sz="1600" b="1" dirty="0" smtClean="0">
                <a:solidFill>
                  <a:schemeClr val="tx1">
                    <a:lumMod val="95000"/>
                    <a:lumOff val="5000"/>
                  </a:schemeClr>
                </a:solidFill>
                <a:latin typeface="Arial Narrow" pitchFamily="34" charset="0"/>
              </a:rPr>
              <a:t>Dougherty, R.C.; Strain, H. H.; </a:t>
            </a:r>
            <a:r>
              <a:rPr lang="en-PH" sz="1600" b="1" dirty="0" err="1" smtClean="0">
                <a:solidFill>
                  <a:schemeClr val="tx1">
                    <a:lumMod val="95000"/>
                    <a:lumOff val="5000"/>
                  </a:schemeClr>
                </a:solidFill>
                <a:latin typeface="Arial Narrow" pitchFamily="34" charset="0"/>
              </a:rPr>
              <a:t>Svee</a:t>
            </a:r>
            <a:r>
              <a:rPr lang="en-PH" sz="1600" b="1" dirty="0" smtClean="0">
                <a:solidFill>
                  <a:schemeClr val="tx1">
                    <a:lumMod val="95000"/>
                    <a:lumOff val="5000"/>
                  </a:schemeClr>
                </a:solidFill>
                <a:latin typeface="Arial Narrow" pitchFamily="34" charset="0"/>
              </a:rPr>
              <a:t>, W. A.; </a:t>
            </a:r>
            <a:r>
              <a:rPr lang="en-PH" sz="1600" b="1" dirty="0" err="1" smtClean="0">
                <a:solidFill>
                  <a:schemeClr val="tx1">
                    <a:lumMod val="95000"/>
                    <a:lumOff val="5000"/>
                  </a:schemeClr>
                </a:solidFill>
                <a:latin typeface="Arial Narrow" pitchFamily="34" charset="0"/>
              </a:rPr>
              <a:t>Uphaus</a:t>
            </a:r>
            <a:r>
              <a:rPr lang="en-PH" sz="1600" b="1" dirty="0" smtClean="0">
                <a:solidFill>
                  <a:schemeClr val="tx1">
                    <a:lumMod val="95000"/>
                    <a:lumOff val="5000"/>
                  </a:schemeClr>
                </a:solidFill>
                <a:latin typeface="Arial Narrow" pitchFamily="34" charset="0"/>
              </a:rPr>
              <a:t>, R. A.; Katz, J. J. (1990). "The Structure, Properties, 	and Distribution of Chlorophyll c". </a:t>
            </a:r>
            <a:r>
              <a:rPr lang="en-PH" sz="1600" b="1" i="1" dirty="0" smtClean="0">
                <a:solidFill>
                  <a:schemeClr val="tx1">
                    <a:lumMod val="95000"/>
                    <a:lumOff val="5000"/>
                  </a:schemeClr>
                </a:solidFill>
                <a:latin typeface="Arial Narrow" pitchFamily="34" charset="0"/>
              </a:rPr>
              <a:t>J. Am. Chem. Soc.</a:t>
            </a:r>
            <a:r>
              <a:rPr lang="en-PH" sz="1600" b="1" dirty="0" smtClean="0">
                <a:solidFill>
                  <a:schemeClr val="tx1">
                    <a:lumMod val="95000"/>
                    <a:lumOff val="5000"/>
                  </a:schemeClr>
                </a:solidFill>
                <a:latin typeface="Arial Narrow" pitchFamily="34" charset="0"/>
              </a:rPr>
              <a:t> 92 (9): 2826–2833. </a:t>
            </a:r>
          </a:p>
          <a:p>
            <a:r>
              <a:rPr lang="en-PH" sz="1600" b="1" dirty="0" smtClean="0">
                <a:solidFill>
                  <a:schemeClr val="tx1">
                    <a:lumMod val="95000"/>
                    <a:lumOff val="5000"/>
                  </a:schemeClr>
                </a:solidFill>
                <a:latin typeface="Arial Narrow" pitchFamily="34" charset="0"/>
              </a:rPr>
              <a:t> Dudley, G.H., </a:t>
            </a:r>
            <a:r>
              <a:rPr lang="en-PH" sz="1600" b="1" dirty="0" err="1" smtClean="0">
                <a:solidFill>
                  <a:schemeClr val="tx1">
                    <a:lumMod val="95000"/>
                    <a:lumOff val="5000"/>
                  </a:schemeClr>
                </a:solidFill>
                <a:latin typeface="Arial Narrow" pitchFamily="34" charset="0"/>
              </a:rPr>
              <a:t>Sumich</a:t>
            </a:r>
            <a:r>
              <a:rPr lang="en-PH" sz="1600" b="1" dirty="0" smtClean="0">
                <a:solidFill>
                  <a:schemeClr val="tx1">
                    <a:lumMod val="95000"/>
                    <a:lumOff val="5000"/>
                  </a:schemeClr>
                </a:solidFill>
                <a:latin typeface="Arial Narrow" pitchFamily="34" charset="0"/>
              </a:rPr>
              <a:t> J. L., and Cass- Dudley, V. L. (2012). Laboratory and Field </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Investigatioins</a:t>
            </a:r>
            <a:r>
              <a:rPr lang="en-PH" sz="1600" b="1" dirty="0" smtClean="0">
                <a:solidFill>
                  <a:schemeClr val="tx1">
                    <a:lumMod val="95000"/>
                    <a:lumOff val="5000"/>
                  </a:schemeClr>
                </a:solidFill>
                <a:latin typeface="Arial Narrow" pitchFamily="34" charset="0"/>
              </a:rPr>
              <a:t> in Marine Life 10</a:t>
            </a:r>
            <a:r>
              <a:rPr lang="en-PH" sz="1600" b="1" baseline="30000" dirty="0" smtClean="0">
                <a:solidFill>
                  <a:schemeClr val="tx1">
                    <a:lumMod val="95000"/>
                    <a:lumOff val="5000"/>
                  </a:schemeClr>
                </a:solidFill>
                <a:latin typeface="Arial Narrow" pitchFamily="34" charset="0"/>
              </a:rPr>
              <a:t>th</a:t>
            </a:r>
            <a:r>
              <a:rPr lang="en-PH" sz="1600" b="1" dirty="0" smtClean="0">
                <a:solidFill>
                  <a:schemeClr val="tx1">
                    <a:lumMod val="95000"/>
                    <a:lumOff val="5000"/>
                  </a:schemeClr>
                </a:solidFill>
                <a:latin typeface="Arial Narrow" pitchFamily="34" charset="0"/>
              </a:rPr>
              <a:t>  Edition. Jones and Bartlett Learning, LLC, USA</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Eisen</a:t>
            </a:r>
            <a:r>
              <a:rPr lang="en-PH" sz="1600" b="1" dirty="0" smtClean="0">
                <a:solidFill>
                  <a:schemeClr val="tx1">
                    <a:lumMod val="95000"/>
                    <a:lumOff val="5000"/>
                  </a:schemeClr>
                </a:solidFill>
                <a:latin typeface="Arial Narrow" pitchFamily="34" charset="0"/>
              </a:rPr>
              <a:t> JA, Nelson KE, Paulsen IT, </a:t>
            </a:r>
            <a:r>
              <a:rPr lang="en-PH" sz="1600" b="1" i="1" dirty="0" smtClean="0">
                <a:solidFill>
                  <a:schemeClr val="tx1">
                    <a:lumMod val="95000"/>
                    <a:lumOff val="5000"/>
                  </a:schemeClr>
                </a:solidFill>
                <a:latin typeface="Arial Narrow" pitchFamily="34" charset="0"/>
              </a:rPr>
              <a:t>et al.</a:t>
            </a:r>
            <a:r>
              <a:rPr lang="en-PH" sz="1600" b="1" dirty="0" smtClean="0">
                <a:solidFill>
                  <a:schemeClr val="tx1">
                    <a:lumMod val="95000"/>
                    <a:lumOff val="5000"/>
                  </a:schemeClr>
                </a:solidFill>
                <a:latin typeface="Arial Narrow" pitchFamily="34" charset="0"/>
              </a:rPr>
              <a:t> (2002). "The complete genome sequence of  </a:t>
            </a:r>
            <a:r>
              <a:rPr lang="en-PH" sz="1600" b="1" i="1" dirty="0" err="1" smtClean="0">
                <a:solidFill>
                  <a:schemeClr val="tx1">
                    <a:lumMod val="95000"/>
                    <a:lumOff val="5000"/>
                  </a:schemeClr>
                </a:solidFill>
                <a:latin typeface="Arial Narrow" pitchFamily="34" charset="0"/>
              </a:rPr>
              <a:t>Chlorobium</a:t>
            </a:r>
            <a:r>
              <a:rPr lang="en-PH" sz="1600" b="1" i="1" dirty="0" smtClean="0">
                <a:solidFill>
                  <a:schemeClr val="tx1">
                    <a:lumMod val="95000"/>
                    <a:lumOff val="5000"/>
                  </a:schemeClr>
                </a:solidFill>
                <a:latin typeface="Arial Narrow" pitchFamily="34" charset="0"/>
              </a:rPr>
              <a:t> </a:t>
            </a:r>
          </a:p>
          <a:p>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tepidum</a:t>
            </a:r>
            <a:r>
              <a:rPr lang="en-PH" sz="1600" b="1" i="1" dirty="0" smtClean="0">
                <a:solidFill>
                  <a:schemeClr val="tx1">
                    <a:lumMod val="95000"/>
                    <a:lumOff val="5000"/>
                  </a:schemeClr>
                </a:solidFill>
                <a:latin typeface="Arial Narrow" pitchFamily="34" charset="0"/>
              </a:rPr>
              <a:t> TLS</a:t>
            </a:r>
            <a:r>
              <a:rPr lang="en-PH" sz="1600" b="1" dirty="0" smtClean="0">
                <a:solidFill>
                  <a:schemeClr val="tx1">
                    <a:lumMod val="95000"/>
                    <a:lumOff val="5000"/>
                  </a:schemeClr>
                </a:solidFill>
                <a:latin typeface="Arial Narrow" pitchFamily="34" charset="0"/>
              </a:rPr>
              <a:t>, a  photosynthetic, anaerobic, green-</a:t>
            </a:r>
            <a:r>
              <a:rPr lang="en-PH" sz="1600" b="1" dirty="0" err="1" smtClean="0">
                <a:solidFill>
                  <a:schemeClr val="tx1">
                    <a:lumMod val="95000"/>
                    <a:lumOff val="5000"/>
                  </a:schemeClr>
                </a:solidFill>
                <a:latin typeface="Arial Narrow" pitchFamily="34" charset="0"/>
              </a:rPr>
              <a:t>sulfur</a:t>
            </a:r>
            <a:r>
              <a:rPr lang="en-PH" sz="1600" b="1" dirty="0" smtClean="0">
                <a:solidFill>
                  <a:schemeClr val="tx1">
                    <a:lumMod val="95000"/>
                    <a:lumOff val="5000"/>
                  </a:schemeClr>
                </a:solidFill>
                <a:latin typeface="Arial Narrow" pitchFamily="34" charset="0"/>
              </a:rPr>
              <a:t> bacterium".  </a:t>
            </a:r>
            <a:r>
              <a:rPr lang="en-PH" sz="1600" b="1" i="1" dirty="0" smtClean="0">
                <a:solidFill>
                  <a:schemeClr val="tx1">
                    <a:lumMod val="95000"/>
                    <a:lumOff val="5000"/>
                  </a:schemeClr>
                </a:solidFill>
                <a:latin typeface="Arial Narrow" pitchFamily="34" charset="0"/>
              </a:rPr>
              <a:t>Proc. Natl. Acad. Sci. 	U.S.A.</a:t>
            </a:r>
            <a:r>
              <a:rPr lang="en-PH" sz="1600" b="1" dirty="0" smtClean="0">
                <a:solidFill>
                  <a:schemeClr val="tx1">
                    <a:lumMod val="95000"/>
                    <a:lumOff val="5000"/>
                  </a:schemeClr>
                </a:solidFill>
                <a:latin typeface="Arial Narrow" pitchFamily="34" charset="0"/>
              </a:rPr>
              <a:t> 99 (14): 9509–14.</a:t>
            </a:r>
          </a:p>
          <a:p>
            <a:r>
              <a:rPr lang="en-PH" sz="1600" b="1" dirty="0" err="1" smtClean="0">
                <a:solidFill>
                  <a:schemeClr val="tx1">
                    <a:lumMod val="95000"/>
                    <a:lumOff val="5000"/>
                  </a:schemeClr>
                </a:solidFill>
                <a:latin typeface="Arial Narrow" pitchFamily="34" charset="0"/>
              </a:rPr>
              <a:t>Fantonalgo</a:t>
            </a:r>
            <a:r>
              <a:rPr lang="en-PH" sz="1600" b="1" dirty="0" smtClean="0">
                <a:solidFill>
                  <a:schemeClr val="tx1">
                    <a:lumMod val="95000"/>
                    <a:lumOff val="5000"/>
                  </a:schemeClr>
                </a:solidFill>
                <a:latin typeface="Arial Narrow" pitchFamily="34" charset="0"/>
              </a:rPr>
              <a:t>, RN., de la Pena, M., </a:t>
            </a:r>
            <a:r>
              <a:rPr lang="en-PH" sz="1600" b="1" dirty="0" err="1" smtClean="0">
                <a:solidFill>
                  <a:schemeClr val="tx1">
                    <a:lumMod val="95000"/>
                    <a:lumOff val="5000"/>
                  </a:schemeClr>
                </a:solidFill>
                <a:latin typeface="Arial Narrow" pitchFamily="34" charset="0"/>
              </a:rPr>
              <a:t>Seraspe</a:t>
            </a:r>
            <a:r>
              <a:rPr lang="en-PH" sz="1600" b="1" dirty="0" smtClean="0">
                <a:solidFill>
                  <a:schemeClr val="tx1">
                    <a:lumMod val="95000"/>
                    <a:lumOff val="5000"/>
                  </a:schemeClr>
                </a:solidFill>
                <a:latin typeface="Arial Narrow" pitchFamily="34" charset="0"/>
              </a:rPr>
              <a:t>, EB., </a:t>
            </a:r>
            <a:r>
              <a:rPr lang="en-PH" sz="1600" b="1" dirty="0" err="1" smtClean="0">
                <a:solidFill>
                  <a:schemeClr val="tx1">
                    <a:lumMod val="95000"/>
                    <a:lumOff val="5000"/>
                  </a:schemeClr>
                </a:solidFill>
                <a:latin typeface="Arial Narrow" pitchFamily="34" charset="0"/>
              </a:rPr>
              <a:t>Pahila</a:t>
            </a:r>
            <a:r>
              <a:rPr lang="en-PH" sz="1600" b="1" dirty="0" smtClean="0">
                <a:solidFill>
                  <a:schemeClr val="tx1">
                    <a:lumMod val="95000"/>
                    <a:lumOff val="5000"/>
                  </a:schemeClr>
                </a:solidFill>
                <a:latin typeface="Arial Narrow" pitchFamily="34" charset="0"/>
              </a:rPr>
              <a:t>, IG., &amp; </a:t>
            </a:r>
            <a:r>
              <a:rPr lang="en-PH" sz="1600" b="1" dirty="0" err="1" smtClean="0">
                <a:solidFill>
                  <a:schemeClr val="tx1">
                    <a:lumMod val="95000"/>
                    <a:lumOff val="5000"/>
                  </a:schemeClr>
                </a:solidFill>
                <a:latin typeface="Arial Narrow" pitchFamily="34" charset="0"/>
              </a:rPr>
              <a:t>Katalbas</a:t>
            </a:r>
            <a:r>
              <a:rPr lang="en-PH" sz="1600" b="1" dirty="0" smtClean="0">
                <a:solidFill>
                  <a:schemeClr val="tx1">
                    <a:lumMod val="95000"/>
                    <a:lumOff val="5000"/>
                  </a:schemeClr>
                </a:solidFill>
                <a:latin typeface="Arial Narrow" pitchFamily="34" charset="0"/>
              </a:rPr>
              <a:t>, MSFS. (2009). </a:t>
            </a:r>
          </a:p>
          <a:p>
            <a:r>
              <a:rPr lang="en-PH" sz="1600" b="1" dirty="0" smtClean="0">
                <a:solidFill>
                  <a:schemeClr val="tx1">
                    <a:lumMod val="95000"/>
                    <a:lumOff val="5000"/>
                  </a:schemeClr>
                </a:solidFill>
                <a:latin typeface="Arial Narrow" pitchFamily="34" charset="0"/>
              </a:rPr>
              <a:t>	Pharmacological Activities of the Crude </a:t>
            </a:r>
            <a:r>
              <a:rPr lang="en-PH" sz="1600" b="1" dirty="0" err="1" smtClean="0">
                <a:solidFill>
                  <a:schemeClr val="tx1">
                    <a:lumMod val="95000"/>
                    <a:lumOff val="5000"/>
                  </a:schemeClr>
                </a:solidFill>
                <a:latin typeface="Arial Narrow" pitchFamily="34" charset="0"/>
              </a:rPr>
              <a:t>Methalonic</a:t>
            </a:r>
            <a:r>
              <a:rPr lang="en-PH" sz="1600" b="1" dirty="0" smtClean="0">
                <a:solidFill>
                  <a:schemeClr val="tx1">
                    <a:lumMod val="95000"/>
                    <a:lumOff val="5000"/>
                  </a:schemeClr>
                </a:solidFill>
                <a:latin typeface="Arial Narrow" pitchFamily="34" charset="0"/>
              </a:rPr>
              <a:t> Extracts of </a:t>
            </a:r>
            <a:r>
              <a:rPr lang="en-PH" sz="1600" b="1" i="1" dirty="0" err="1" smtClean="0">
                <a:solidFill>
                  <a:schemeClr val="tx1">
                    <a:lumMod val="95000"/>
                    <a:lumOff val="5000"/>
                  </a:schemeClr>
                </a:solidFill>
                <a:latin typeface="Arial Narrow" pitchFamily="34" charset="0"/>
              </a:rPr>
              <a:t>Nitzschia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paleacea</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Grunow</a:t>
            </a:r>
            <a:endParaRPr lang="en-PH" sz="1600" b="1" dirty="0" smtClean="0">
              <a:solidFill>
                <a:schemeClr val="tx1">
                  <a:lumMod val="95000"/>
                  <a:lumOff val="5000"/>
                </a:schemeClr>
              </a:solidFill>
              <a:latin typeface="Arial Narrow" pitchFamily="34" charset="0"/>
            </a:endParaRPr>
          </a:p>
          <a:p>
            <a:r>
              <a:rPr lang="en-PH" sz="1600" b="1" dirty="0" smtClean="0">
                <a:solidFill>
                  <a:schemeClr val="tx1">
                    <a:lumMod val="95000"/>
                    <a:lumOff val="5000"/>
                  </a:schemeClr>
                </a:solidFill>
                <a:latin typeface="Arial Narrow" pitchFamily="34" charset="0"/>
              </a:rPr>
              <a:t> Food and Agriculture Organization. (2004).Gateway to Land and Water </a:t>
            </a:r>
            <a:r>
              <a:rPr lang="en-PH" sz="1600" b="1" dirty="0" err="1" smtClean="0">
                <a:solidFill>
                  <a:schemeClr val="tx1">
                    <a:lumMod val="95000"/>
                    <a:lumOff val="5000"/>
                  </a:schemeClr>
                </a:solidFill>
                <a:latin typeface="Arial Narrow" pitchFamily="34" charset="0"/>
              </a:rPr>
              <a:t>Information.Country</a:t>
            </a:r>
            <a:r>
              <a:rPr lang="en-PH" sz="1600" b="1" dirty="0" smtClean="0">
                <a:solidFill>
                  <a:schemeClr val="tx1">
                    <a:lumMod val="95000"/>
                    <a:lumOff val="5000"/>
                  </a:schemeClr>
                </a:solidFill>
                <a:latin typeface="Arial Narrow" pitchFamily="34" charset="0"/>
              </a:rPr>
              <a:t>  Reports: </a:t>
            </a:r>
          </a:p>
          <a:p>
            <a:r>
              <a:rPr lang="en-PH" sz="1600" b="1" dirty="0" smtClean="0">
                <a:solidFill>
                  <a:schemeClr val="tx1">
                    <a:lumMod val="95000"/>
                    <a:lumOff val="5000"/>
                  </a:schemeClr>
                </a:solidFill>
                <a:latin typeface="Arial Narrow" pitchFamily="34" charset="0"/>
              </a:rPr>
              <a:t>	the Philippines. Available </a:t>
            </a:r>
            <a:r>
              <a:rPr lang="en-PH" sz="1600" b="1" dirty="0" err="1" smtClean="0">
                <a:solidFill>
                  <a:schemeClr val="tx1">
                    <a:lumMod val="95000"/>
                    <a:lumOff val="5000"/>
                  </a:schemeClr>
                </a:solidFill>
                <a:latin typeface="Arial Narrow" pitchFamily="34" charset="0"/>
              </a:rPr>
              <a:t>at:http</a:t>
            </a:r>
            <a:r>
              <a:rPr lang="en-PH" sz="1600" b="1" dirty="0" smtClean="0">
                <a:solidFill>
                  <a:schemeClr val="tx1">
                    <a:lumMod val="95000"/>
                    <a:lumOff val="5000"/>
                  </a:schemeClr>
                </a:solidFill>
                <a:latin typeface="Arial Narrow" pitchFamily="34" charset="0"/>
              </a:rPr>
              <a:t>://</a:t>
            </a:r>
            <a:r>
              <a:rPr lang="en-PH" sz="1600" b="1" dirty="0" err="1" smtClean="0">
                <a:solidFill>
                  <a:schemeClr val="tx1">
                    <a:lumMod val="95000"/>
                    <a:lumOff val="5000"/>
                  </a:schemeClr>
                </a:solidFill>
                <a:latin typeface="Arial Narrow" pitchFamily="34" charset="0"/>
              </a:rPr>
              <a:t>www.fao.org</a:t>
            </a:r>
            <a:r>
              <a:rPr lang="en-PH" sz="1600" b="1" dirty="0" smtClean="0">
                <a:solidFill>
                  <a:schemeClr val="tx1">
                    <a:lumMod val="95000"/>
                    <a:lumOff val="5000"/>
                  </a:schemeClr>
                </a:solidFill>
                <a:latin typeface="Arial Narrow" pitchFamily="34" charset="0"/>
              </a:rPr>
              <a:t>/</a:t>
            </a:r>
            <a:r>
              <a:rPr lang="en-PH" sz="1600" b="1" dirty="0" err="1" smtClean="0">
                <a:solidFill>
                  <a:schemeClr val="tx1">
                    <a:lumMod val="95000"/>
                    <a:lumOff val="5000"/>
                  </a:schemeClr>
                </a:solidFill>
                <a:latin typeface="Arial Narrow" pitchFamily="34" charset="0"/>
              </a:rPr>
              <a:t>ag</a:t>
            </a:r>
            <a:r>
              <a:rPr lang="en-PH" sz="1600" b="1" dirty="0" smtClean="0">
                <a:solidFill>
                  <a:schemeClr val="tx1">
                    <a:lumMod val="95000"/>
                    <a:lumOff val="5000"/>
                  </a:schemeClr>
                </a:solidFill>
                <a:latin typeface="Arial Narrow" pitchFamily="34" charset="0"/>
              </a:rPr>
              <a:t>/AGL/</a:t>
            </a:r>
            <a:r>
              <a:rPr lang="en-PH" sz="1600" b="1" dirty="0" err="1" smtClean="0">
                <a:solidFill>
                  <a:schemeClr val="tx1">
                    <a:lumMod val="95000"/>
                    <a:lumOff val="5000"/>
                  </a:schemeClr>
                </a:solidFill>
                <a:latin typeface="Arial Narrow" pitchFamily="34" charset="0"/>
              </a:rPr>
              <a:t>swlwpnr</a:t>
            </a:r>
            <a:r>
              <a:rPr lang="en-PH" sz="1600" b="1" dirty="0" smtClean="0">
                <a:solidFill>
                  <a:schemeClr val="tx1">
                    <a:lumMod val="95000"/>
                    <a:lumOff val="5000"/>
                  </a:schemeClr>
                </a:solidFill>
                <a:latin typeface="Arial Narrow" pitchFamily="34" charset="0"/>
              </a:rPr>
              <a:t>/reports/</a:t>
            </a:r>
            <a:r>
              <a:rPr lang="en-PH" sz="1600" b="1" dirty="0" err="1" smtClean="0">
                <a:solidFill>
                  <a:schemeClr val="tx1">
                    <a:lumMod val="95000"/>
                    <a:lumOff val="5000"/>
                  </a:schemeClr>
                </a:solidFill>
                <a:latin typeface="Arial Narrow" pitchFamily="34" charset="0"/>
              </a:rPr>
              <a:t>y_ta</a:t>
            </a:r>
            <a:r>
              <a:rPr lang="en-PH" sz="1600" b="1" dirty="0" smtClean="0">
                <a:solidFill>
                  <a:schemeClr val="tx1">
                    <a:lumMod val="95000"/>
                    <a:lumOff val="5000"/>
                  </a:schemeClr>
                </a:solidFill>
                <a:latin typeface="Arial Narrow" pitchFamily="34" charset="0"/>
              </a:rPr>
              <a:t>/</a:t>
            </a:r>
            <a:r>
              <a:rPr lang="en-PH" sz="1600" b="1" dirty="0" err="1" smtClean="0">
                <a:solidFill>
                  <a:schemeClr val="tx1">
                    <a:lumMod val="95000"/>
                    <a:lumOff val="5000"/>
                  </a:schemeClr>
                </a:solidFill>
                <a:latin typeface="Arial Narrow" pitchFamily="34" charset="0"/>
              </a:rPr>
              <a:t>z_ph</a:t>
            </a:r>
            <a:r>
              <a:rPr lang="en-PH" sz="1600" b="1" dirty="0" smtClean="0">
                <a:solidFill>
                  <a:schemeClr val="tx1">
                    <a:lumMod val="95000"/>
                    <a:lumOff val="5000"/>
                  </a:schemeClr>
                </a:solidFill>
                <a:latin typeface="Arial Narrow" pitchFamily="34" charset="0"/>
              </a:rPr>
              <a:t>/</a:t>
            </a:r>
            <a:r>
              <a:rPr lang="en-PH" sz="1600" b="1" dirty="0" err="1" smtClean="0">
                <a:solidFill>
                  <a:schemeClr val="tx1">
                    <a:lumMod val="95000"/>
                    <a:lumOff val="5000"/>
                  </a:schemeClr>
                </a:solidFill>
                <a:latin typeface="Arial Narrow" pitchFamily="34" charset="0"/>
              </a:rPr>
              <a:t>ph.htm</a:t>
            </a:r>
            <a:endParaRPr lang="en-PH" sz="1600" b="1" dirty="0" smtClean="0">
              <a:solidFill>
                <a:schemeClr val="tx1">
                  <a:lumMod val="95000"/>
                  <a:lumOff val="5000"/>
                </a:schemeClr>
              </a:solidFill>
              <a:latin typeface="Arial Narrow" pitchFamily="34" charset="0"/>
            </a:endParaRPr>
          </a:p>
          <a:p>
            <a:endParaRPr lang="en-PH" sz="1600" b="1" dirty="0" smtClean="0">
              <a:solidFill>
                <a:srgbClr val="002060"/>
              </a:solidFill>
              <a:latin typeface="Arial Narrow" pitchFamily="34" charset="0"/>
            </a:endParaRPr>
          </a:p>
          <a:p>
            <a:r>
              <a:rPr lang="en-PH" sz="1600" b="1" dirty="0" smtClean="0">
                <a:solidFill>
                  <a:srgbClr val="002060"/>
                </a:solidFill>
                <a:latin typeface="Arial Narrow" pitchFamily="34" charset="0"/>
              </a:rPr>
              <a:t> </a:t>
            </a:r>
          </a:p>
          <a:p>
            <a:endParaRPr lang="en-PH" b="1" dirty="0">
              <a:solidFill>
                <a:srgbClr val="002060"/>
              </a:solidFill>
              <a:latin typeface="Arial Narrow" pitchFamily="34" charset="0"/>
            </a:endParaRPr>
          </a:p>
        </p:txBody>
      </p:sp>
      <p:sp>
        <p:nvSpPr>
          <p:cNvPr id="4" name="Flowchart: Punched Tape 3"/>
          <p:cNvSpPr/>
          <p:nvPr/>
        </p:nvSpPr>
        <p:spPr>
          <a:xfrm>
            <a:off x="228600" y="0"/>
            <a:ext cx="5029200" cy="9906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en-US" sz="2400" b="1" i="1" dirty="0" smtClean="0">
              <a:solidFill>
                <a:srgbClr val="002060"/>
              </a:solidFill>
              <a:latin typeface="Comic Sans MS" pitchFamily="66" charset="0"/>
              <a:cs typeface="Arial" pitchFamily="34" charset="0"/>
            </a:endParaRPr>
          </a:p>
          <a:p>
            <a:pPr lvl="0" algn="ctr"/>
            <a:r>
              <a:rPr lang="en-US" sz="3200" b="1" i="1" dirty="0" smtClean="0">
                <a:solidFill>
                  <a:srgbClr val="002060"/>
                </a:solidFill>
                <a:latin typeface="Arial Narrow" pitchFamily="34" charset="0"/>
                <a:cs typeface="Arial" pitchFamily="34" charset="0"/>
              </a:rPr>
              <a:t>LIST OF REFERENCES </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images.gizmag.com/hero/ocean-freashwater-aquifiers.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101379" name="Rectangle 3"/>
          <p:cNvSpPr>
            <a:spLocks noGrp="1" noChangeArrowheads="1"/>
          </p:cNvSpPr>
          <p:nvPr>
            <p:ph idx="1"/>
          </p:nvPr>
        </p:nvSpPr>
        <p:spPr>
          <a:xfrm>
            <a:off x="228600" y="1066800"/>
            <a:ext cx="8686800" cy="5791200"/>
          </a:xfrm>
        </p:spPr>
        <p:txBody>
          <a:bodyPr/>
          <a:lstStyle/>
          <a:p>
            <a:pPr eaLnBrk="1" hangingPunct="1">
              <a:buFont typeface="Wingdings" pitchFamily="2" charset="2"/>
              <a:buNone/>
              <a:defRPr/>
            </a:pPr>
            <a:r>
              <a:rPr lang="en-US" sz="2800" dirty="0" smtClean="0"/>
              <a:t>   </a:t>
            </a:r>
            <a:endParaRPr lang="en-US" sz="2000" dirty="0" smtClean="0">
              <a:solidFill>
                <a:schemeClr val="tx2"/>
              </a:solidFill>
              <a:effectLst/>
            </a:endParaRPr>
          </a:p>
        </p:txBody>
      </p:sp>
      <p:sp>
        <p:nvSpPr>
          <p:cNvPr id="11276" name="Rectangle 21"/>
          <p:cNvSpPr>
            <a:spLocks noChangeArrowheads="1"/>
          </p:cNvSpPr>
          <p:nvPr/>
        </p:nvSpPr>
        <p:spPr bwMode="auto">
          <a:xfrm>
            <a:off x="4724400" y="4038600"/>
            <a:ext cx="3200400" cy="304800"/>
          </a:xfrm>
          <a:prstGeom prst="flowChartTerminator">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2000" dirty="0" smtClean="0"/>
          </a:p>
          <a:p>
            <a:pPr algn="ctr"/>
            <a:endParaRPr lang="en-US" sz="2000" b="1" dirty="0" smtClean="0">
              <a:solidFill>
                <a:srgbClr val="000000"/>
              </a:solidFill>
              <a:latin typeface="Arial Narrow" panose="020B0606020202030204" pitchFamily="34" charset="0"/>
            </a:endParaRPr>
          </a:p>
          <a:p>
            <a:pPr algn="ctr"/>
            <a:r>
              <a:rPr lang="en-US" sz="2000" b="1" dirty="0" smtClean="0">
                <a:solidFill>
                  <a:srgbClr val="FFFF00"/>
                </a:solidFill>
                <a:latin typeface="Arial Narrow" panose="020B0606020202030204" pitchFamily="34" charset="0"/>
              </a:rPr>
              <a:t>Transported to the river</a:t>
            </a:r>
          </a:p>
          <a:p>
            <a:r>
              <a:rPr lang="en-US" sz="2000" dirty="0" smtClean="0">
                <a:latin typeface="Arial Narrow" panose="020B0606020202030204" pitchFamily="34" charset="0"/>
              </a:rPr>
              <a:t> </a:t>
            </a:r>
          </a:p>
          <a:p>
            <a:pPr algn="just" eaLnBrk="0" hangingPunct="0"/>
            <a:endParaRPr lang="en-US" sz="2000" dirty="0">
              <a:solidFill>
                <a:srgbClr val="000000"/>
              </a:solidFill>
            </a:endParaRPr>
          </a:p>
        </p:txBody>
      </p:sp>
      <p:sp>
        <p:nvSpPr>
          <p:cNvPr id="11277" name="Rectangle 21"/>
          <p:cNvSpPr>
            <a:spLocks noChangeArrowheads="1"/>
          </p:cNvSpPr>
          <p:nvPr/>
        </p:nvSpPr>
        <p:spPr bwMode="auto">
          <a:xfrm>
            <a:off x="4724400" y="6248400"/>
            <a:ext cx="3657600" cy="457200"/>
          </a:xfrm>
          <a:prstGeom prst="flowChartTerminator">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2400" dirty="0" smtClean="0"/>
          </a:p>
          <a:p>
            <a:pPr algn="ctr"/>
            <a:endParaRPr lang="en-US" sz="2000" b="1" dirty="0" smtClean="0">
              <a:solidFill>
                <a:srgbClr val="000000"/>
              </a:solidFill>
            </a:endParaRPr>
          </a:p>
          <a:p>
            <a:pPr algn="ctr"/>
            <a:r>
              <a:rPr lang="en-US" sz="2000" b="1" dirty="0" smtClean="0">
                <a:solidFill>
                  <a:srgbClr val="FFFF00"/>
                </a:solidFill>
                <a:latin typeface="Arial Narrow" panose="020B0606020202030204" pitchFamily="34" charset="0"/>
              </a:rPr>
              <a:t>Continued its route to the ocean </a:t>
            </a:r>
          </a:p>
          <a:p>
            <a:pPr algn="ctr"/>
            <a:r>
              <a:rPr lang="en-US" sz="2400" b="1" dirty="0" smtClean="0"/>
              <a:t> </a:t>
            </a:r>
          </a:p>
          <a:p>
            <a:pPr algn="ctr" eaLnBrk="0" hangingPunct="0"/>
            <a:endParaRPr lang="en-US" sz="2400" dirty="0">
              <a:solidFill>
                <a:srgbClr val="000000"/>
              </a:solidFill>
            </a:endParaRPr>
          </a:p>
        </p:txBody>
      </p:sp>
      <p:sp>
        <p:nvSpPr>
          <p:cNvPr id="18" name="Rectangle 21"/>
          <p:cNvSpPr>
            <a:spLocks noChangeArrowheads="1"/>
          </p:cNvSpPr>
          <p:nvPr/>
        </p:nvSpPr>
        <p:spPr bwMode="auto">
          <a:xfrm>
            <a:off x="228600" y="6248400"/>
            <a:ext cx="3429000" cy="457200"/>
          </a:xfrm>
          <a:prstGeom prst="flowChartTerminator">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2400" dirty="0" smtClean="0">
              <a:solidFill>
                <a:srgbClr val="FFFF00"/>
              </a:solidFill>
              <a:latin typeface="Arial Narrow" pitchFamily="34" charset="0"/>
            </a:endParaRPr>
          </a:p>
          <a:p>
            <a:r>
              <a:rPr lang="en-US" sz="2000" b="1" dirty="0" smtClean="0">
                <a:solidFill>
                  <a:srgbClr val="FFFF00"/>
                </a:solidFill>
                <a:latin typeface="Arial Narrow" pitchFamily="34" charset="0"/>
              </a:rPr>
              <a:t>Harmed the  marine organisms</a:t>
            </a:r>
          </a:p>
          <a:p>
            <a:pPr algn="ctr" eaLnBrk="0" hangingPunct="0"/>
            <a:endParaRPr lang="en-US" sz="2400" dirty="0">
              <a:solidFill>
                <a:schemeClr val="tx1">
                  <a:lumMod val="95000"/>
                  <a:lumOff val="5000"/>
                </a:schemeClr>
              </a:solidFill>
              <a:latin typeface="Arial Narrow" pitchFamily="34" charset="0"/>
            </a:endParaRPr>
          </a:p>
        </p:txBody>
      </p:sp>
      <p:sp>
        <p:nvSpPr>
          <p:cNvPr id="6" name="Curved Left Arrow 5"/>
          <p:cNvSpPr/>
          <p:nvPr/>
        </p:nvSpPr>
        <p:spPr>
          <a:xfrm>
            <a:off x="8001000" y="2590800"/>
            <a:ext cx="762000" cy="2286000"/>
          </a:xfrm>
          <a:prstGeom prst="curvedLeftArrow">
            <a:avLst>
              <a:gd name="adj1" fmla="val 25000"/>
              <a:gd name="adj2" fmla="val 98000"/>
              <a:gd name="adj3" fmla="val 44048"/>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8" name="Notched Right Arrow 7"/>
          <p:cNvSpPr/>
          <p:nvPr/>
        </p:nvSpPr>
        <p:spPr>
          <a:xfrm>
            <a:off x="3581400" y="2057400"/>
            <a:ext cx="1066800" cy="762000"/>
          </a:xfrm>
          <a:prstGeom prst="notchedRightArrow">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Notched Right Arrow 23"/>
          <p:cNvSpPr/>
          <p:nvPr/>
        </p:nvSpPr>
        <p:spPr>
          <a:xfrm rot="10800000">
            <a:off x="3581401" y="4876799"/>
            <a:ext cx="1066800" cy="762000"/>
          </a:xfrm>
          <a:prstGeom prst="notchedRightArrow">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314" name="AutoShape 2" descr="Image may contain: 1 person, ocean, outdoor, water and na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19" name="Rectangle 21"/>
          <p:cNvSpPr>
            <a:spLocks noChangeArrowheads="1"/>
          </p:cNvSpPr>
          <p:nvPr/>
        </p:nvSpPr>
        <p:spPr bwMode="auto">
          <a:xfrm>
            <a:off x="381000" y="3886200"/>
            <a:ext cx="3124200" cy="533400"/>
          </a:xfrm>
          <a:prstGeom prst="flowChartTerminator">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en-US" sz="2000" dirty="0" smtClean="0"/>
          </a:p>
          <a:p>
            <a:endParaRPr lang="en-US" sz="2000" dirty="0" smtClean="0">
              <a:solidFill>
                <a:srgbClr val="FFFF00"/>
              </a:solidFill>
            </a:endParaRPr>
          </a:p>
          <a:p>
            <a:pPr algn="ctr"/>
            <a:r>
              <a:rPr lang="en-US" sz="2000" b="1" dirty="0" smtClean="0">
                <a:solidFill>
                  <a:srgbClr val="FFFF00"/>
                </a:solidFill>
                <a:latin typeface="Arial Narrow" panose="020B0606020202030204" pitchFamily="34" charset="0"/>
              </a:rPr>
              <a:t>Pesticide residue in  the farm</a:t>
            </a:r>
          </a:p>
          <a:p>
            <a:r>
              <a:rPr lang="en-US" sz="2000" dirty="0" smtClean="0">
                <a:latin typeface="Arial Narrow" panose="020B0606020202030204" pitchFamily="34" charset="0"/>
              </a:rPr>
              <a:t> </a:t>
            </a:r>
          </a:p>
          <a:p>
            <a:pPr algn="just" eaLnBrk="0" hangingPunct="0"/>
            <a:endParaRPr lang="en-US" sz="2000" dirty="0">
              <a:solidFill>
                <a:srgbClr val="000000"/>
              </a:solidFill>
            </a:endParaRPr>
          </a:p>
        </p:txBody>
      </p:sp>
      <p:sp>
        <p:nvSpPr>
          <p:cNvPr id="17" name="Flowchart: Punched Tape 16"/>
          <p:cNvSpPr/>
          <p:nvPr/>
        </p:nvSpPr>
        <p:spPr>
          <a:xfrm>
            <a:off x="381000" y="0"/>
            <a:ext cx="7772400" cy="9144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600" b="1" dirty="0" smtClean="0">
                <a:solidFill>
                  <a:srgbClr val="00B050"/>
                </a:solidFill>
                <a:latin typeface="Arial Narrow" pitchFamily="34" charset="0"/>
              </a:rPr>
              <a:t>INTRODUCTION</a:t>
            </a:r>
            <a:endParaRPr lang="en-PH" sz="3600" b="1" dirty="0">
              <a:solidFill>
                <a:srgbClr val="00B050"/>
              </a:solidFill>
              <a:latin typeface="Arial Narrow" pitchFamily="34" charset="0"/>
            </a:endParaRPr>
          </a:p>
        </p:txBody>
      </p:sp>
      <p:pic>
        <p:nvPicPr>
          <p:cNvPr id="3074" name="Picture 2" descr="F:\Ermita &amp; Cavite City  sampling\IMG_0858.JPG"/>
          <p:cNvPicPr>
            <a:picLocks noChangeAspect="1" noChangeArrowheads="1"/>
          </p:cNvPicPr>
          <p:nvPr/>
        </p:nvPicPr>
        <p:blipFill>
          <a:blip r:embed="rId6" cstate="print"/>
          <a:srcRect/>
          <a:stretch>
            <a:fillRect/>
          </a:stretch>
        </p:blipFill>
        <p:spPr bwMode="auto">
          <a:xfrm>
            <a:off x="4876800" y="4419600"/>
            <a:ext cx="3124200" cy="1828800"/>
          </a:xfrm>
          <a:prstGeom prst="rect">
            <a:avLst/>
          </a:prstGeom>
          <a:noFill/>
        </p:spPr>
      </p:pic>
      <p:pic>
        <p:nvPicPr>
          <p:cNvPr id="3075" name="Picture 3"/>
          <p:cNvPicPr>
            <a:picLocks noChangeAspect="1" noChangeArrowheads="1"/>
          </p:cNvPicPr>
          <p:nvPr/>
        </p:nvPicPr>
        <p:blipFill>
          <a:blip r:embed="rId7" cstate="print"/>
          <a:srcRect/>
          <a:stretch>
            <a:fillRect/>
          </a:stretch>
        </p:blipFill>
        <p:spPr bwMode="auto">
          <a:xfrm>
            <a:off x="4876800" y="1752600"/>
            <a:ext cx="3048000" cy="2286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8" cstate="print"/>
          <a:srcRect/>
          <a:stretch>
            <a:fillRect/>
          </a:stretch>
        </p:blipFill>
        <p:spPr bwMode="auto">
          <a:xfrm>
            <a:off x="381000" y="1752600"/>
            <a:ext cx="3124200" cy="2133601"/>
          </a:xfrm>
          <a:prstGeom prst="rect">
            <a:avLst/>
          </a:prstGeom>
          <a:noFill/>
          <a:ln w="9525">
            <a:noFill/>
            <a:miter lim="800000"/>
            <a:headEnd/>
            <a:tailEnd/>
          </a:ln>
          <a:effectLst/>
        </p:spPr>
      </p:pic>
      <p:pic>
        <p:nvPicPr>
          <p:cNvPr id="22" name="Picture 6" descr="Image may contain: ocean, sky, outdoor, nature and water"/>
          <p:cNvPicPr>
            <a:picLocks noChangeAspect="1" noChangeArrowheads="1"/>
          </p:cNvPicPr>
          <p:nvPr/>
        </p:nvPicPr>
        <p:blipFill>
          <a:blip r:embed="rId9" cstate="print"/>
          <a:srcRect/>
          <a:stretch>
            <a:fillRect/>
          </a:stretch>
        </p:blipFill>
        <p:spPr bwMode="auto">
          <a:xfrm>
            <a:off x="228600" y="4419600"/>
            <a:ext cx="3124200" cy="1828800"/>
          </a:xfrm>
          <a:prstGeom prst="rect">
            <a:avLst/>
          </a:prstGeom>
          <a:noFill/>
        </p:spPr>
      </p:pic>
      <p:sp>
        <p:nvSpPr>
          <p:cNvPr id="23" name="Rectangle 22"/>
          <p:cNvSpPr/>
          <p:nvPr/>
        </p:nvSpPr>
        <p:spPr>
          <a:xfrm>
            <a:off x="1676400" y="990600"/>
            <a:ext cx="5791200" cy="762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smtClean="0">
                <a:solidFill>
                  <a:srgbClr val="FF0000"/>
                </a:solidFill>
                <a:latin typeface="Arial Narrow" pitchFamily="34" charset="0"/>
              </a:rPr>
              <a:t>Where did this pesticide go?</a:t>
            </a:r>
            <a:endParaRPr lang="en-PH" sz="2800"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372600" cy="7162800"/>
          </a:xfrm>
          <a:prstGeom prst="rect">
            <a:avLst/>
          </a:prstGeom>
          <a:noFill/>
        </p:spPr>
      </p:pic>
      <p:sp>
        <p:nvSpPr>
          <p:cNvPr id="4" name="TextBox 3"/>
          <p:cNvSpPr txBox="1"/>
          <p:nvPr/>
        </p:nvSpPr>
        <p:spPr>
          <a:xfrm>
            <a:off x="0" y="990600"/>
            <a:ext cx="9372600" cy="7478970"/>
          </a:xfrm>
          <a:prstGeom prst="rect">
            <a:avLst/>
          </a:prstGeom>
          <a:noFill/>
        </p:spPr>
        <p:txBody>
          <a:bodyPr wrap="square" rtlCol="0">
            <a:spAutoFit/>
          </a:bodyPr>
          <a:lstStyle/>
          <a:p>
            <a:r>
              <a:rPr lang="en-PH" sz="1600" b="1" dirty="0" smtClean="0">
                <a:solidFill>
                  <a:schemeClr val="tx1">
                    <a:lumMod val="95000"/>
                    <a:lumOff val="5000"/>
                  </a:schemeClr>
                </a:solidFill>
                <a:latin typeface="Arial Narrow" pitchFamily="34" charset="0"/>
              </a:rPr>
              <a:t>Gold C, </a:t>
            </a:r>
            <a:r>
              <a:rPr lang="en-PH" sz="1600" b="1" dirty="0" err="1" smtClean="0">
                <a:solidFill>
                  <a:schemeClr val="tx1">
                    <a:lumMod val="95000"/>
                    <a:lumOff val="5000"/>
                  </a:schemeClr>
                </a:solidFill>
                <a:latin typeface="Arial Narrow" pitchFamily="34" charset="0"/>
              </a:rPr>
              <a:t>Feurtet-Mazel</a:t>
            </a:r>
            <a:r>
              <a:rPr lang="en-PH" sz="1600" b="1" dirty="0" smtClean="0">
                <a:solidFill>
                  <a:schemeClr val="tx1">
                    <a:lumMod val="95000"/>
                    <a:lumOff val="5000"/>
                  </a:schemeClr>
                </a:solidFill>
                <a:latin typeface="Arial Narrow" pitchFamily="34" charset="0"/>
              </a:rPr>
              <a:t> A, </a:t>
            </a:r>
            <a:r>
              <a:rPr lang="en-PH" sz="1600" b="1" dirty="0" err="1" smtClean="0">
                <a:solidFill>
                  <a:schemeClr val="tx1">
                    <a:lumMod val="95000"/>
                    <a:lumOff val="5000"/>
                  </a:schemeClr>
                </a:solidFill>
                <a:latin typeface="Arial Narrow" pitchFamily="34" charset="0"/>
              </a:rPr>
              <a:t>Coste</a:t>
            </a:r>
            <a:r>
              <a:rPr lang="en-PH" sz="1600" b="1" dirty="0" smtClean="0">
                <a:solidFill>
                  <a:schemeClr val="tx1">
                    <a:lumMod val="95000"/>
                    <a:lumOff val="5000"/>
                  </a:schemeClr>
                </a:solidFill>
                <a:latin typeface="Arial Narrow" pitchFamily="34" charset="0"/>
              </a:rPr>
              <a:t> M, </a:t>
            </a:r>
            <a:r>
              <a:rPr lang="en-PH" sz="1600" b="1" dirty="0" err="1" smtClean="0">
                <a:solidFill>
                  <a:schemeClr val="tx1">
                    <a:lumMod val="95000"/>
                    <a:lumOff val="5000"/>
                  </a:schemeClr>
                </a:solidFill>
                <a:latin typeface="Arial Narrow" pitchFamily="34" charset="0"/>
              </a:rPr>
              <a:t>Boudou</a:t>
            </a:r>
            <a:r>
              <a:rPr lang="en-PH" sz="1600" b="1" dirty="0" smtClean="0">
                <a:solidFill>
                  <a:schemeClr val="tx1">
                    <a:lumMod val="95000"/>
                    <a:lumOff val="5000"/>
                  </a:schemeClr>
                </a:solidFill>
                <a:latin typeface="Arial Narrow" pitchFamily="34" charset="0"/>
              </a:rPr>
              <a:t> A (2003) Effects of cadmium stress on  </a:t>
            </a:r>
            <a:r>
              <a:rPr lang="en-PH" sz="1600" b="1" dirty="0" err="1" smtClean="0">
                <a:solidFill>
                  <a:schemeClr val="tx1">
                    <a:lumMod val="95000"/>
                    <a:lumOff val="5000"/>
                  </a:schemeClr>
                </a:solidFill>
                <a:latin typeface="Arial Narrow" pitchFamily="34" charset="0"/>
              </a:rPr>
              <a:t>Periphytic</a:t>
            </a:r>
            <a:r>
              <a:rPr lang="en-PH" sz="1600" b="1" dirty="0" smtClean="0">
                <a:solidFill>
                  <a:schemeClr val="tx1">
                    <a:lumMod val="95000"/>
                    <a:lumOff val="5000"/>
                  </a:schemeClr>
                </a:solidFill>
                <a:latin typeface="Arial Narrow" pitchFamily="34" charset="0"/>
              </a:rPr>
              <a:t> Diatom  communities in </a:t>
            </a:r>
          </a:p>
          <a:p>
            <a:r>
              <a:rPr lang="en-PH" sz="1600" b="1" dirty="0" smtClean="0">
                <a:solidFill>
                  <a:schemeClr val="tx1">
                    <a:lumMod val="95000"/>
                    <a:lumOff val="5000"/>
                  </a:schemeClr>
                </a:solidFill>
                <a:latin typeface="Arial Narrow" pitchFamily="34" charset="0"/>
              </a:rPr>
              <a:t>	indoor artificial streams. Freshwater </a:t>
            </a:r>
            <a:r>
              <a:rPr lang="en-PH" sz="1600" b="1" dirty="0" err="1" smtClean="0">
                <a:solidFill>
                  <a:schemeClr val="tx1">
                    <a:lumMod val="95000"/>
                    <a:lumOff val="5000"/>
                  </a:schemeClr>
                </a:solidFill>
                <a:latin typeface="Arial Narrow" pitchFamily="34" charset="0"/>
              </a:rPr>
              <a:t>Biol</a:t>
            </a:r>
            <a:r>
              <a:rPr lang="en-PH" sz="1600" b="1" dirty="0" smtClean="0">
                <a:solidFill>
                  <a:schemeClr val="tx1">
                    <a:lumMod val="95000"/>
                    <a:lumOff val="5000"/>
                  </a:schemeClr>
                </a:solidFill>
                <a:latin typeface="Arial Narrow" pitchFamily="34" charset="0"/>
              </a:rPr>
              <a:t> 48 (2): 316-328.</a:t>
            </a:r>
          </a:p>
          <a:p>
            <a:r>
              <a:rPr lang="en-PH" sz="1600" b="1" dirty="0" smtClean="0">
                <a:solidFill>
                  <a:schemeClr val="tx1">
                    <a:lumMod val="95000"/>
                    <a:lumOff val="5000"/>
                  </a:schemeClr>
                </a:solidFill>
                <a:latin typeface="Arial Narrow" pitchFamily="34" charset="0"/>
              </a:rPr>
              <a:t>Gomez N, </a:t>
            </a:r>
            <a:r>
              <a:rPr lang="en-PH" sz="1600" b="1" dirty="0" err="1" smtClean="0">
                <a:solidFill>
                  <a:schemeClr val="tx1">
                    <a:lumMod val="95000"/>
                    <a:lumOff val="5000"/>
                  </a:schemeClr>
                </a:solidFill>
                <a:latin typeface="Arial Narrow" pitchFamily="34" charset="0"/>
              </a:rPr>
              <a:t>Licursi</a:t>
            </a:r>
            <a:r>
              <a:rPr lang="en-PH" sz="1600" b="1" dirty="0" smtClean="0">
                <a:solidFill>
                  <a:schemeClr val="tx1">
                    <a:lumMod val="95000"/>
                    <a:lumOff val="5000"/>
                  </a:schemeClr>
                </a:solidFill>
                <a:latin typeface="Arial Narrow" pitchFamily="34" charset="0"/>
              </a:rPr>
              <a:t> M (2003) Abnormal forms in </a:t>
            </a:r>
            <a:r>
              <a:rPr lang="en-PH" sz="1600" b="1" i="1" dirty="0" err="1" smtClean="0">
                <a:solidFill>
                  <a:schemeClr val="tx1">
                    <a:lumMod val="95000"/>
                    <a:lumOff val="5000"/>
                  </a:schemeClr>
                </a:solidFill>
                <a:latin typeface="Arial Narrow" pitchFamily="34" charset="0"/>
              </a:rPr>
              <a:t>Pinnularia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gibba</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Bacillariophyceae</a:t>
            </a:r>
            <a:r>
              <a:rPr lang="en-PH" sz="1600" b="1" dirty="0" smtClean="0">
                <a:solidFill>
                  <a:schemeClr val="tx1">
                    <a:lumMod val="95000"/>
                    <a:lumOff val="5000"/>
                  </a:schemeClr>
                </a:solidFill>
                <a:latin typeface="Arial Narrow" pitchFamily="34" charset="0"/>
              </a:rPr>
              <a:t>) in  a Polluted lowland </a:t>
            </a:r>
          </a:p>
          <a:p>
            <a:r>
              <a:rPr lang="en-PH" sz="1600" b="1" dirty="0" smtClean="0">
                <a:solidFill>
                  <a:schemeClr val="tx1">
                    <a:lumMod val="95000"/>
                    <a:lumOff val="5000"/>
                  </a:schemeClr>
                </a:solidFill>
                <a:latin typeface="Arial Narrow" pitchFamily="34" charset="0"/>
              </a:rPr>
              <a:t>	stream from </a:t>
            </a:r>
            <a:r>
              <a:rPr lang="en-PH" sz="1600" b="1" dirty="0" err="1" smtClean="0">
                <a:solidFill>
                  <a:schemeClr val="tx1">
                    <a:lumMod val="95000"/>
                    <a:lumOff val="5000"/>
                  </a:schemeClr>
                </a:solidFill>
                <a:latin typeface="Arial Narrow" pitchFamily="34" charset="0"/>
              </a:rPr>
              <a:t>Argintina</a:t>
            </a:r>
            <a:r>
              <a:rPr lang="en-PH" sz="1600" b="1" dirty="0" smtClean="0">
                <a:solidFill>
                  <a:schemeClr val="tx1">
                    <a:lumMod val="95000"/>
                    <a:lumOff val="5000"/>
                  </a:schemeClr>
                </a:solidFill>
                <a:latin typeface="Arial Narrow" pitchFamily="34" charset="0"/>
              </a:rPr>
              <a:t>. Nova </a:t>
            </a:r>
            <a:r>
              <a:rPr lang="en-PH" sz="1600" b="1" dirty="0" err="1" smtClean="0">
                <a:solidFill>
                  <a:schemeClr val="tx1">
                    <a:lumMod val="95000"/>
                    <a:lumOff val="5000"/>
                  </a:schemeClr>
                </a:solidFill>
                <a:latin typeface="Arial Narrow" pitchFamily="34" charset="0"/>
              </a:rPr>
              <a:t>Hedwigia</a:t>
            </a:r>
            <a:r>
              <a:rPr lang="en-PH" sz="1600" b="1" dirty="0" smtClean="0">
                <a:solidFill>
                  <a:schemeClr val="tx1">
                    <a:lumMod val="95000"/>
                    <a:lumOff val="5000"/>
                  </a:schemeClr>
                </a:solidFill>
                <a:latin typeface="Arial Narrow" pitchFamily="34" charset="0"/>
              </a:rPr>
              <a:t> 77 (3-4): 389-398.</a:t>
            </a:r>
          </a:p>
          <a:p>
            <a:r>
              <a:rPr lang="en-PH" sz="1600" b="1" dirty="0" err="1" smtClean="0">
                <a:solidFill>
                  <a:schemeClr val="tx1">
                    <a:lumMod val="95000"/>
                    <a:lumOff val="5000"/>
                  </a:schemeClr>
                </a:solidFill>
                <a:latin typeface="Arial Narrow" pitchFamily="34" charset="0"/>
              </a:rPr>
              <a:t>Guiry</a:t>
            </a:r>
            <a:r>
              <a:rPr lang="en-PH" sz="1600" b="1" dirty="0" smtClean="0">
                <a:solidFill>
                  <a:schemeClr val="tx1">
                    <a:lumMod val="95000"/>
                    <a:lumOff val="5000"/>
                  </a:schemeClr>
                </a:solidFill>
                <a:latin typeface="Arial Narrow" pitchFamily="34" charset="0"/>
              </a:rPr>
              <a:t>, M.D. and </a:t>
            </a:r>
            <a:r>
              <a:rPr lang="en-PH" sz="1600" b="1" dirty="0" err="1" smtClean="0">
                <a:solidFill>
                  <a:schemeClr val="tx1">
                    <a:lumMod val="95000"/>
                    <a:lumOff val="5000"/>
                  </a:schemeClr>
                </a:solidFill>
                <a:latin typeface="Arial Narrow" pitchFamily="34" charset="0"/>
              </a:rPr>
              <a:t>Guiry</a:t>
            </a:r>
            <a:r>
              <a:rPr lang="en-PH" sz="1600" b="1" dirty="0" smtClean="0">
                <a:solidFill>
                  <a:schemeClr val="tx1">
                    <a:lumMod val="95000"/>
                    <a:lumOff val="5000"/>
                  </a:schemeClr>
                </a:solidFill>
                <a:latin typeface="Arial Narrow" pitchFamily="34" charset="0"/>
              </a:rPr>
              <a:t>, G.M. (2008). "</a:t>
            </a:r>
            <a:r>
              <a:rPr lang="en-PH" sz="1600" b="1" i="1" dirty="0" err="1" smtClean="0">
                <a:solidFill>
                  <a:schemeClr val="tx1">
                    <a:lumMod val="95000"/>
                    <a:lumOff val="5000"/>
                  </a:schemeClr>
                </a:solidFill>
                <a:latin typeface="Arial Narrow" pitchFamily="34" charset="0"/>
              </a:rPr>
              <a:t>Navicula</a:t>
            </a:r>
            <a:r>
              <a:rPr lang="en-PH" sz="1600" b="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AlgaeBase</a:t>
            </a:r>
            <a:r>
              <a:rPr lang="en-PH" sz="1600" b="1" dirty="0" smtClean="0">
                <a:solidFill>
                  <a:schemeClr val="tx1">
                    <a:lumMod val="95000"/>
                    <a:lumOff val="5000"/>
                  </a:schemeClr>
                </a:solidFill>
                <a:latin typeface="Arial Narrow" pitchFamily="34" charset="0"/>
              </a:rPr>
              <a:t>. World-wide electronic  National 	University of 	Ireland, Galway.</a:t>
            </a:r>
          </a:p>
          <a:p>
            <a:r>
              <a:rPr lang="en-PH" sz="1600" b="1" dirty="0" smtClean="0">
                <a:solidFill>
                  <a:schemeClr val="tx1">
                    <a:lumMod val="95000"/>
                    <a:lumOff val="5000"/>
                  </a:schemeClr>
                </a:solidFill>
                <a:latin typeface="Arial Narrow" pitchFamily="34" charset="0"/>
              </a:rPr>
              <a:t>Gupta S. &amp; </a:t>
            </a:r>
            <a:r>
              <a:rPr lang="en-PH" sz="1600" b="1" dirty="0" err="1" smtClean="0">
                <a:solidFill>
                  <a:schemeClr val="tx1">
                    <a:lumMod val="95000"/>
                    <a:lumOff val="5000"/>
                  </a:schemeClr>
                </a:solidFill>
                <a:latin typeface="Arial Narrow" pitchFamily="34" charset="0"/>
              </a:rPr>
              <a:t>Agrawal</a:t>
            </a:r>
            <a:r>
              <a:rPr lang="en-PH" sz="1600" b="1" dirty="0" smtClean="0">
                <a:solidFill>
                  <a:schemeClr val="tx1">
                    <a:lumMod val="95000"/>
                    <a:lumOff val="5000"/>
                  </a:schemeClr>
                </a:solidFill>
                <a:latin typeface="Arial Narrow" pitchFamily="34" charset="0"/>
              </a:rPr>
              <a:t> SC. (2007). Survival and motility of diatoms </a:t>
            </a:r>
            <a:r>
              <a:rPr lang="en-PH" sz="1600" b="1" i="1" dirty="0" err="1" smtClean="0">
                <a:solidFill>
                  <a:schemeClr val="tx1">
                    <a:lumMod val="95000"/>
                    <a:lumOff val="5000"/>
                  </a:schemeClr>
                </a:solidFill>
                <a:latin typeface="Arial Narrow" pitchFamily="34" charset="0"/>
              </a:rPr>
              <a:t>Navicula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grimmei</a:t>
            </a:r>
            <a:r>
              <a:rPr lang="en-PH" sz="1600" b="1" dirty="0" smtClean="0">
                <a:solidFill>
                  <a:schemeClr val="tx1">
                    <a:lumMod val="95000"/>
                    <a:lumOff val="5000"/>
                  </a:schemeClr>
                </a:solidFill>
                <a:latin typeface="Arial Narrow" pitchFamily="34" charset="0"/>
              </a:rPr>
              <a:t> and  </a:t>
            </a:r>
            <a:r>
              <a:rPr lang="en-PH" sz="1600" b="1" i="1" dirty="0" err="1" smtClean="0">
                <a:solidFill>
                  <a:schemeClr val="tx1">
                    <a:lumMod val="95000"/>
                    <a:lumOff val="5000"/>
                  </a:schemeClr>
                </a:solidFill>
                <a:latin typeface="Arial Narrow" pitchFamily="34" charset="0"/>
              </a:rPr>
              <a:t>Nitzschia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palea</a:t>
            </a:r>
            <a:r>
              <a:rPr lang="en-PH" sz="1600" b="1" dirty="0" smtClean="0">
                <a:solidFill>
                  <a:schemeClr val="tx1">
                    <a:lumMod val="95000"/>
                    <a:lumOff val="5000"/>
                  </a:schemeClr>
                </a:solidFill>
                <a:latin typeface="Arial Narrow" pitchFamily="34" charset="0"/>
              </a:rPr>
              <a:t> </a:t>
            </a:r>
          </a:p>
          <a:p>
            <a:r>
              <a:rPr lang="en-PH" sz="1600" b="1" dirty="0" smtClean="0">
                <a:solidFill>
                  <a:schemeClr val="tx1">
                    <a:lumMod val="95000"/>
                    <a:lumOff val="5000"/>
                  </a:schemeClr>
                </a:solidFill>
                <a:latin typeface="Arial Narrow" pitchFamily="34" charset="0"/>
              </a:rPr>
              <a:t>	affected by some physical and chemical factors. </a:t>
            </a:r>
            <a:r>
              <a:rPr lang="en-PH" sz="1600" b="1" i="1" dirty="0" smtClean="0">
                <a:solidFill>
                  <a:schemeClr val="tx1">
                    <a:lumMod val="95000"/>
                    <a:lumOff val="5000"/>
                  </a:schemeClr>
                </a:solidFill>
                <a:latin typeface="Arial Narrow" pitchFamily="34" charset="0"/>
              </a:rPr>
              <a:t>Folia </a:t>
            </a:r>
            <a:r>
              <a:rPr lang="en-PH" sz="1600" b="1" i="1" dirty="0" err="1" smtClean="0">
                <a:solidFill>
                  <a:schemeClr val="tx1">
                    <a:lumMod val="95000"/>
                    <a:lumOff val="5000"/>
                  </a:schemeClr>
                </a:solidFill>
                <a:latin typeface="Arial Narrow" pitchFamily="34" charset="0"/>
              </a:rPr>
              <a:t>Microbiol</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Praha</a:t>
            </a:r>
            <a:r>
              <a:rPr lang="en-PH" sz="1600" b="1" i="1" dirty="0" smtClean="0">
                <a:solidFill>
                  <a:schemeClr val="tx1">
                    <a:lumMod val="95000"/>
                    <a:lumOff val="5000"/>
                  </a:schemeClr>
                </a:solidFill>
                <a:latin typeface="Arial Narrow" pitchFamily="34" charset="0"/>
              </a:rPr>
              <a:t>)</a:t>
            </a:r>
            <a:r>
              <a:rPr lang="en-PH" sz="1600" b="1" dirty="0" smtClean="0">
                <a:solidFill>
                  <a:schemeClr val="tx1">
                    <a:lumMod val="95000"/>
                    <a:lumOff val="5000"/>
                  </a:schemeClr>
                </a:solidFill>
                <a:latin typeface="Arial Narrow" pitchFamily="34" charset="0"/>
              </a:rPr>
              <a:t>, 52(2):127-34.</a:t>
            </a:r>
          </a:p>
          <a:p>
            <a:r>
              <a:rPr lang="en-US" sz="1600" b="1" dirty="0" smtClean="0">
                <a:solidFill>
                  <a:schemeClr val="tx1">
                    <a:lumMod val="95000"/>
                    <a:lumOff val="5000"/>
                  </a:schemeClr>
                </a:solidFill>
                <a:latin typeface="Arial Narrow" pitchFamily="34" charset="0"/>
              </a:rPr>
              <a:t>Jeffrey, S. W. (2014). "The Occurrence of Chlorophyll </a:t>
            </a:r>
            <a:r>
              <a:rPr lang="en-US" sz="1600" b="1" i="1" dirty="0" smtClean="0">
                <a:solidFill>
                  <a:schemeClr val="tx1">
                    <a:lumMod val="95000"/>
                    <a:lumOff val="5000"/>
                  </a:schemeClr>
                </a:solidFill>
                <a:latin typeface="Arial Narrow" pitchFamily="34" charset="0"/>
              </a:rPr>
              <a:t>c</a:t>
            </a:r>
            <a:r>
              <a:rPr lang="en-US" sz="1600" b="1" i="1" baseline="-25000" dirty="0" smtClean="0">
                <a:solidFill>
                  <a:schemeClr val="tx1">
                    <a:lumMod val="95000"/>
                    <a:lumOff val="5000"/>
                  </a:schemeClr>
                </a:solidFill>
                <a:latin typeface="Arial Narrow" pitchFamily="34" charset="0"/>
              </a:rPr>
              <a:t>1</a:t>
            </a:r>
            <a:r>
              <a:rPr lang="en-US" sz="1600" b="1" dirty="0" smtClean="0">
                <a:solidFill>
                  <a:schemeClr val="tx1">
                    <a:lumMod val="95000"/>
                    <a:lumOff val="5000"/>
                  </a:schemeClr>
                </a:solidFill>
                <a:latin typeface="Arial Narrow" pitchFamily="34" charset="0"/>
              </a:rPr>
              <a:t> and </a:t>
            </a:r>
            <a:r>
              <a:rPr lang="en-US" sz="1600" b="1" i="1" dirty="0" smtClean="0">
                <a:solidFill>
                  <a:schemeClr val="tx1">
                    <a:lumMod val="95000"/>
                    <a:lumOff val="5000"/>
                  </a:schemeClr>
                </a:solidFill>
                <a:latin typeface="Arial Narrow" pitchFamily="34" charset="0"/>
              </a:rPr>
              <a:t>c</a:t>
            </a:r>
            <a:r>
              <a:rPr lang="en-US" sz="1600" b="1" i="1" baseline="-25000" dirty="0" smtClean="0">
                <a:solidFill>
                  <a:schemeClr val="tx1">
                    <a:lumMod val="95000"/>
                    <a:lumOff val="5000"/>
                  </a:schemeClr>
                </a:solidFill>
                <a:latin typeface="Arial Narrow" pitchFamily="34" charset="0"/>
              </a:rPr>
              <a:t>2</a:t>
            </a:r>
            <a:r>
              <a:rPr lang="en-US" sz="1600" b="1" dirty="0" smtClean="0">
                <a:solidFill>
                  <a:schemeClr val="tx1">
                    <a:lumMod val="95000"/>
                    <a:lumOff val="5000"/>
                  </a:schemeClr>
                </a:solidFill>
                <a:latin typeface="Arial Narrow" pitchFamily="34" charset="0"/>
              </a:rPr>
              <a:t> in Algae". </a:t>
            </a:r>
            <a:r>
              <a:rPr lang="en-US" sz="1600" b="1" i="1" dirty="0" smtClean="0">
                <a:solidFill>
                  <a:schemeClr val="tx1">
                    <a:lumMod val="95000"/>
                    <a:lumOff val="5000"/>
                  </a:schemeClr>
                </a:solidFill>
                <a:latin typeface="Arial Narrow" pitchFamily="34" charset="0"/>
              </a:rPr>
              <a:t>Journal of </a:t>
            </a:r>
            <a:r>
              <a:rPr lang="en-PH" sz="1600" b="1" i="1" dirty="0" smtClean="0">
                <a:solidFill>
                  <a:schemeClr val="tx1">
                    <a:lumMod val="95000"/>
                    <a:lumOff val="5000"/>
                  </a:schemeClr>
                </a:solidFill>
                <a:latin typeface="Arial Narrow" pitchFamily="34" charset="0"/>
              </a:rPr>
              <a:t> </a:t>
            </a:r>
            <a:r>
              <a:rPr lang="en-US" sz="1600" b="1" i="1" dirty="0" err="1" smtClean="0">
                <a:solidFill>
                  <a:schemeClr val="tx1">
                    <a:lumMod val="95000"/>
                    <a:lumOff val="5000"/>
                  </a:schemeClr>
                </a:solidFill>
                <a:latin typeface="Arial Narrow" pitchFamily="34" charset="0"/>
              </a:rPr>
              <a:t>Phycology</a:t>
            </a:r>
            <a:r>
              <a:rPr lang="en-US" sz="1600" b="1" dirty="0" smtClean="0">
                <a:solidFill>
                  <a:schemeClr val="tx1">
                    <a:lumMod val="95000"/>
                    <a:lumOff val="5000"/>
                  </a:schemeClr>
                </a:solidFill>
                <a:latin typeface="Arial Narrow" pitchFamily="34" charset="0"/>
              </a:rPr>
              <a:t> 12 (3): 349–354. </a:t>
            </a:r>
            <a:endParaRPr lang="en-PH" sz="1600" b="1" dirty="0" smtClean="0">
              <a:solidFill>
                <a:schemeClr val="tx1">
                  <a:lumMod val="95000"/>
                  <a:lumOff val="5000"/>
                </a:schemeClr>
              </a:solidFill>
              <a:latin typeface="Arial Narrow" pitchFamily="34" charset="0"/>
            </a:endParaRPr>
          </a:p>
          <a:p>
            <a:r>
              <a:rPr lang="en-US"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Mohapatra</a:t>
            </a:r>
            <a:r>
              <a:rPr lang="en-PH" sz="1600" b="1" dirty="0" smtClean="0">
                <a:solidFill>
                  <a:schemeClr val="tx1">
                    <a:lumMod val="95000"/>
                    <a:lumOff val="5000"/>
                  </a:schemeClr>
                </a:solidFill>
                <a:latin typeface="Arial Narrow" pitchFamily="34" charset="0"/>
              </a:rPr>
              <a:t> P.K., </a:t>
            </a:r>
            <a:r>
              <a:rPr lang="en-PH" sz="1600" b="1" dirty="0" err="1" smtClean="0">
                <a:solidFill>
                  <a:schemeClr val="tx1">
                    <a:lumMod val="95000"/>
                    <a:lumOff val="5000"/>
                  </a:schemeClr>
                </a:solidFill>
                <a:latin typeface="Arial Narrow" pitchFamily="34" charset="0"/>
              </a:rPr>
              <a:t>Schiewer</a:t>
            </a:r>
            <a:r>
              <a:rPr lang="en-PH" sz="1600" b="1" dirty="0" smtClean="0">
                <a:solidFill>
                  <a:schemeClr val="tx1">
                    <a:lumMod val="95000"/>
                    <a:lumOff val="5000"/>
                  </a:schemeClr>
                </a:solidFill>
                <a:latin typeface="Arial Narrow" pitchFamily="34" charset="0"/>
              </a:rPr>
              <a:t> U.  (2000). Arch. </a:t>
            </a:r>
            <a:r>
              <a:rPr lang="en-PH" sz="1600" b="1" dirty="0" err="1" smtClean="0">
                <a:solidFill>
                  <a:schemeClr val="tx1">
                    <a:lumMod val="95000"/>
                    <a:lumOff val="5000"/>
                  </a:schemeClr>
                </a:solidFill>
                <a:latin typeface="Arial Narrow" pitchFamily="34" charset="0"/>
              </a:rPr>
              <a:t>Hydrobiol.Suppl</a:t>
            </a:r>
            <a:r>
              <a:rPr lang="en-PH" sz="1600" b="1" dirty="0" smtClean="0">
                <a:solidFill>
                  <a:schemeClr val="tx1">
                    <a:lumMod val="95000"/>
                    <a:lumOff val="5000"/>
                  </a:schemeClr>
                </a:solidFill>
                <a:latin typeface="Arial Narrow" pitchFamily="34" charset="0"/>
              </a:rPr>
              <a:t>., 134, 79.</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Mostafa</a:t>
            </a:r>
            <a:r>
              <a:rPr lang="en-PH" sz="1600" b="1" dirty="0" smtClean="0">
                <a:solidFill>
                  <a:schemeClr val="tx1">
                    <a:lumMod val="95000"/>
                    <a:lumOff val="5000"/>
                  </a:schemeClr>
                </a:solidFill>
                <a:latin typeface="Arial Narrow" pitchFamily="34" charset="0"/>
              </a:rPr>
              <a:t> FI, and </a:t>
            </a:r>
            <a:r>
              <a:rPr lang="en-PH" sz="1600" b="1" dirty="0" err="1" smtClean="0">
                <a:solidFill>
                  <a:schemeClr val="tx1">
                    <a:lumMod val="95000"/>
                    <a:lumOff val="5000"/>
                  </a:schemeClr>
                </a:solidFill>
                <a:latin typeface="Arial Narrow" pitchFamily="34" charset="0"/>
              </a:rPr>
              <a:t>Helling</a:t>
            </a:r>
            <a:r>
              <a:rPr lang="en-PH" sz="1600" b="1" dirty="0" smtClean="0">
                <a:solidFill>
                  <a:schemeClr val="tx1">
                    <a:lumMod val="95000"/>
                    <a:lumOff val="5000"/>
                  </a:schemeClr>
                </a:solidFill>
                <a:latin typeface="Arial Narrow" pitchFamily="34" charset="0"/>
              </a:rPr>
              <a:t> CS. (2002). Impact of four pesticides on the growth and metabolic 	activities of two </a:t>
            </a:r>
          </a:p>
          <a:p>
            <a:r>
              <a:rPr lang="en-PH" sz="1600" b="1" dirty="0" smtClean="0">
                <a:solidFill>
                  <a:schemeClr val="tx1">
                    <a:lumMod val="95000"/>
                    <a:lumOff val="5000"/>
                  </a:schemeClr>
                </a:solidFill>
                <a:latin typeface="Arial Narrow" pitchFamily="34" charset="0"/>
              </a:rPr>
              <a:t>	photosynthetic algae. </a:t>
            </a:r>
            <a:r>
              <a:rPr lang="en-PH" sz="1600" b="1" i="1" dirty="0" smtClean="0">
                <a:solidFill>
                  <a:schemeClr val="tx1">
                    <a:lumMod val="95000"/>
                    <a:lumOff val="5000"/>
                  </a:schemeClr>
                </a:solidFill>
                <a:latin typeface="Arial Narrow" pitchFamily="34" charset="0"/>
              </a:rPr>
              <a:t>J Environ </a:t>
            </a:r>
            <a:r>
              <a:rPr lang="en-PH" sz="1600" b="1" i="1" dirty="0" err="1" smtClean="0">
                <a:solidFill>
                  <a:schemeClr val="tx1">
                    <a:lumMod val="95000"/>
                    <a:lumOff val="5000"/>
                  </a:schemeClr>
                </a:solidFill>
                <a:latin typeface="Arial Narrow" pitchFamily="34" charset="0"/>
              </a:rPr>
              <a:t>Sci</a:t>
            </a:r>
            <a:r>
              <a:rPr lang="en-PH" sz="1600" b="1" i="1" dirty="0" smtClean="0">
                <a:solidFill>
                  <a:schemeClr val="tx1">
                    <a:lumMod val="95000"/>
                    <a:lumOff val="5000"/>
                  </a:schemeClr>
                </a:solidFill>
                <a:latin typeface="Arial Narrow" pitchFamily="34" charset="0"/>
              </a:rPr>
              <a:t> Health37</a:t>
            </a:r>
            <a:r>
              <a:rPr lang="en-PH" sz="1600" b="1" dirty="0" smtClean="0">
                <a:solidFill>
                  <a:schemeClr val="tx1">
                    <a:lumMod val="95000"/>
                    <a:lumOff val="5000"/>
                  </a:schemeClr>
                </a:solidFill>
                <a:latin typeface="Arial Narrow" pitchFamily="34" charset="0"/>
              </a:rPr>
              <a:t>: 417-444.</a:t>
            </a:r>
          </a:p>
          <a:p>
            <a:r>
              <a:rPr lang="en-PH" sz="1600" b="1" dirty="0" err="1" smtClean="0">
                <a:solidFill>
                  <a:schemeClr val="tx1">
                    <a:lumMod val="95000"/>
                    <a:lumOff val="5000"/>
                  </a:schemeClr>
                </a:solidFill>
                <a:latin typeface="Arial Narrow" pitchFamily="34" charset="0"/>
              </a:rPr>
              <a:t>Nystrom</a:t>
            </a:r>
            <a:r>
              <a:rPr lang="en-PH" sz="1600" b="1" dirty="0" smtClean="0">
                <a:solidFill>
                  <a:schemeClr val="tx1">
                    <a:lumMod val="95000"/>
                    <a:lumOff val="5000"/>
                  </a:schemeClr>
                </a:solidFill>
                <a:latin typeface="Arial Narrow" pitchFamily="34" charset="0"/>
              </a:rPr>
              <a:t> B, Becker-van </a:t>
            </a:r>
            <a:r>
              <a:rPr lang="en-PH" sz="1600" b="1" dirty="0" err="1" smtClean="0">
                <a:solidFill>
                  <a:schemeClr val="tx1">
                    <a:lumMod val="95000"/>
                    <a:lumOff val="5000"/>
                  </a:schemeClr>
                </a:solidFill>
                <a:latin typeface="Arial Narrow" pitchFamily="34" charset="0"/>
              </a:rPr>
              <a:t>Slooted</a:t>
            </a:r>
            <a:r>
              <a:rPr lang="en-PH" sz="1600" b="1" dirty="0" smtClean="0">
                <a:solidFill>
                  <a:schemeClr val="tx1">
                    <a:lumMod val="95000"/>
                    <a:lumOff val="5000"/>
                  </a:schemeClr>
                </a:solidFill>
                <a:latin typeface="Arial Narrow" pitchFamily="34" charset="0"/>
              </a:rPr>
              <a:t> K, </a:t>
            </a:r>
            <a:r>
              <a:rPr lang="en-PH" sz="1600" b="1" dirty="0" err="1" smtClean="0">
                <a:solidFill>
                  <a:schemeClr val="tx1">
                    <a:lumMod val="95000"/>
                    <a:lumOff val="5000"/>
                  </a:schemeClr>
                </a:solidFill>
                <a:latin typeface="Arial Narrow" pitchFamily="34" charset="0"/>
              </a:rPr>
              <a:t>Berard</a:t>
            </a:r>
            <a:r>
              <a:rPr lang="en-PH" sz="1600" b="1" dirty="0" smtClean="0">
                <a:solidFill>
                  <a:schemeClr val="tx1">
                    <a:lumMod val="95000"/>
                    <a:lumOff val="5000"/>
                  </a:schemeClr>
                </a:solidFill>
                <a:latin typeface="Arial Narrow" pitchFamily="34" charset="0"/>
              </a:rPr>
              <a:t> A, </a:t>
            </a:r>
            <a:r>
              <a:rPr lang="en-PH" sz="1600" b="1" dirty="0" err="1" smtClean="0">
                <a:solidFill>
                  <a:schemeClr val="tx1">
                    <a:lumMod val="95000"/>
                    <a:lumOff val="5000"/>
                  </a:schemeClr>
                </a:solidFill>
                <a:latin typeface="Arial Narrow" pitchFamily="34" charset="0"/>
              </a:rPr>
              <a:t>Grandjean</a:t>
            </a:r>
            <a:r>
              <a:rPr lang="en-PH" sz="1600" b="1" dirty="0" smtClean="0">
                <a:solidFill>
                  <a:schemeClr val="tx1">
                    <a:lumMod val="95000"/>
                    <a:lumOff val="5000"/>
                  </a:schemeClr>
                </a:solidFill>
                <a:latin typeface="Arial Narrow" pitchFamily="34" charset="0"/>
              </a:rPr>
              <a:t> D, </a:t>
            </a:r>
            <a:r>
              <a:rPr lang="en-PH" sz="1600" b="1" dirty="0" err="1" smtClean="0">
                <a:solidFill>
                  <a:schemeClr val="tx1">
                    <a:lumMod val="95000"/>
                    <a:lumOff val="5000"/>
                  </a:schemeClr>
                </a:solidFill>
                <a:latin typeface="Arial Narrow" pitchFamily="34" charset="0"/>
              </a:rPr>
              <a:t>Druart</a:t>
            </a:r>
            <a:r>
              <a:rPr lang="en-PH" sz="1600" b="1" dirty="0" smtClean="0">
                <a:solidFill>
                  <a:schemeClr val="tx1">
                    <a:lumMod val="95000"/>
                    <a:lumOff val="5000"/>
                  </a:schemeClr>
                </a:solidFill>
                <a:latin typeface="Arial Narrow" pitchFamily="34" charset="0"/>
              </a:rPr>
              <a:t> JC, </a:t>
            </a:r>
            <a:r>
              <a:rPr lang="en-PH" sz="1600" b="1" dirty="0" err="1" smtClean="0">
                <a:solidFill>
                  <a:schemeClr val="tx1">
                    <a:lumMod val="95000"/>
                    <a:lumOff val="5000"/>
                  </a:schemeClr>
                </a:solidFill>
                <a:latin typeface="Arial Narrow" pitchFamily="34" charset="0"/>
              </a:rPr>
              <a:t>Leboulanger</a:t>
            </a:r>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C.Toxic</a:t>
            </a:r>
            <a:r>
              <a:rPr lang="en-PH" sz="1600" b="1" dirty="0" smtClean="0">
                <a:solidFill>
                  <a:schemeClr val="tx1">
                    <a:lumMod val="95000"/>
                    <a:lumOff val="5000"/>
                  </a:schemeClr>
                </a:solidFill>
                <a:latin typeface="Arial Narrow" pitchFamily="34" charset="0"/>
              </a:rPr>
              <a:t> effects  of </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Irgarol</a:t>
            </a:r>
            <a:r>
              <a:rPr lang="en-PH" sz="1600" b="1" dirty="0" smtClean="0">
                <a:solidFill>
                  <a:schemeClr val="tx1">
                    <a:lumMod val="95000"/>
                    <a:lumOff val="5000"/>
                  </a:schemeClr>
                </a:solidFill>
                <a:latin typeface="Arial Narrow" pitchFamily="34" charset="0"/>
              </a:rPr>
              <a:t> 1051 on phytoplankton and </a:t>
            </a:r>
            <a:r>
              <a:rPr lang="en-PH" sz="1600" b="1" dirty="0" err="1" smtClean="0">
                <a:solidFill>
                  <a:schemeClr val="tx1">
                    <a:lumMod val="95000"/>
                    <a:lumOff val="5000"/>
                  </a:schemeClr>
                </a:solidFill>
                <a:latin typeface="Arial Narrow" pitchFamily="34" charset="0"/>
              </a:rPr>
              <a:t>macrophytes</a:t>
            </a:r>
            <a:r>
              <a:rPr lang="en-PH" sz="1600" b="1" dirty="0" smtClean="0">
                <a:solidFill>
                  <a:schemeClr val="tx1">
                    <a:lumMod val="95000"/>
                    <a:lumOff val="5000"/>
                  </a:schemeClr>
                </a:solidFill>
                <a:latin typeface="Arial Narrow" pitchFamily="34" charset="0"/>
              </a:rPr>
              <a:t> in Lake </a:t>
            </a:r>
            <a:r>
              <a:rPr lang="en-PH" sz="1600" b="1" dirty="0" err="1" smtClean="0">
                <a:solidFill>
                  <a:schemeClr val="tx1">
                    <a:lumMod val="95000"/>
                    <a:lumOff val="5000"/>
                  </a:schemeClr>
                </a:solidFill>
                <a:latin typeface="Arial Narrow" pitchFamily="34" charset="0"/>
              </a:rPr>
              <a:t>Geneva.Water</a:t>
            </a:r>
            <a:r>
              <a:rPr lang="en-PH" sz="1600" b="1" dirty="0" smtClean="0">
                <a:solidFill>
                  <a:schemeClr val="tx1">
                    <a:lumMod val="95000"/>
                    <a:lumOff val="5000"/>
                  </a:schemeClr>
                </a:solidFill>
                <a:latin typeface="Arial Narrow" pitchFamily="34" charset="0"/>
              </a:rPr>
              <a:t> Resources 36(8): 2020-2028.</a:t>
            </a:r>
          </a:p>
          <a:p>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Papageorgiou,G</a:t>
            </a:r>
            <a:r>
              <a:rPr lang="en-PH" sz="1600" b="1" dirty="0" smtClean="0">
                <a:solidFill>
                  <a:schemeClr val="tx1">
                    <a:lumMod val="95000"/>
                    <a:lumOff val="5000"/>
                  </a:schemeClr>
                </a:solidFill>
                <a:latin typeface="Arial Narrow" pitchFamily="34" charset="0"/>
              </a:rPr>
              <a:t>, and </a:t>
            </a:r>
            <a:r>
              <a:rPr lang="en-PH" sz="1600" b="1" dirty="0" err="1" smtClean="0">
                <a:solidFill>
                  <a:schemeClr val="tx1">
                    <a:lumMod val="95000"/>
                    <a:lumOff val="5000"/>
                  </a:schemeClr>
                </a:solidFill>
                <a:latin typeface="Arial Narrow" pitchFamily="34" charset="0"/>
              </a:rPr>
              <a:t>Govindjee,M</a:t>
            </a:r>
            <a:r>
              <a:rPr lang="en-PH" sz="1600" b="1" dirty="0" smtClean="0">
                <a:solidFill>
                  <a:schemeClr val="tx1">
                    <a:lumMod val="95000"/>
                    <a:lumOff val="5000"/>
                  </a:schemeClr>
                </a:solidFill>
                <a:latin typeface="Arial Narrow" pitchFamily="34" charset="0"/>
              </a:rPr>
              <a:t>. (2004). "Chlorophyll a Fluorescence, A Signature of  Photosynthesis" 19. </a:t>
            </a:r>
          </a:p>
          <a:p>
            <a:r>
              <a:rPr lang="en-PH" sz="1600" b="1" dirty="0" smtClean="0">
                <a:solidFill>
                  <a:schemeClr val="tx1">
                    <a:lumMod val="95000"/>
                    <a:lumOff val="5000"/>
                  </a:schemeClr>
                </a:solidFill>
                <a:latin typeface="Arial Narrow" pitchFamily="34" charset="0"/>
              </a:rPr>
              <a:t>	Springer. p. 14,48,86. </a:t>
            </a:r>
          </a:p>
          <a:p>
            <a:pPr algn="just"/>
            <a:r>
              <a:rPr lang="en-PH" sz="1600" b="1" dirty="0" smtClean="0">
                <a:solidFill>
                  <a:schemeClr val="tx1">
                    <a:lumMod val="95000"/>
                    <a:lumOff val="5000"/>
                  </a:schemeClr>
                </a:solidFill>
                <a:latin typeface="Arial Narrow" pitchFamily="34" charset="0"/>
              </a:rPr>
              <a:t>Pickett-Heaps J, </a:t>
            </a:r>
            <a:r>
              <a:rPr lang="en-PH" sz="1600" b="1" dirty="0" err="1" smtClean="0">
                <a:solidFill>
                  <a:schemeClr val="tx1">
                    <a:lumMod val="95000"/>
                    <a:lumOff val="5000"/>
                  </a:schemeClr>
                </a:solidFill>
                <a:latin typeface="Arial Narrow" pitchFamily="34" charset="0"/>
              </a:rPr>
              <a:t>Spurck</a:t>
            </a:r>
            <a:r>
              <a:rPr lang="en-PH" sz="1600" b="1" dirty="0" smtClean="0">
                <a:solidFill>
                  <a:schemeClr val="tx1">
                    <a:lumMod val="95000"/>
                    <a:lumOff val="5000"/>
                  </a:schemeClr>
                </a:solidFill>
                <a:latin typeface="Arial Narrow" pitchFamily="34" charset="0"/>
              </a:rPr>
              <a:t> PT. (1989). Studies on </a:t>
            </a:r>
            <a:r>
              <a:rPr lang="en-PH" sz="1600" b="1" dirty="0" err="1" smtClean="0">
                <a:solidFill>
                  <a:schemeClr val="tx1">
                    <a:lumMod val="95000"/>
                    <a:lumOff val="5000"/>
                  </a:schemeClr>
                </a:solidFill>
                <a:latin typeface="Arial Narrow" pitchFamily="34" charset="0"/>
              </a:rPr>
              <a:t>kinetochore</a:t>
            </a:r>
            <a:r>
              <a:rPr lang="en-PH" sz="1600" b="1" dirty="0" smtClean="0">
                <a:solidFill>
                  <a:schemeClr val="tx1">
                    <a:lumMod val="95000"/>
                    <a:lumOff val="5000"/>
                  </a:schemeClr>
                </a:solidFill>
                <a:latin typeface="Arial Narrow" pitchFamily="34" charset="0"/>
              </a:rPr>
              <a:t> function in </a:t>
            </a:r>
            <a:r>
              <a:rPr lang="en-PH" sz="1600" b="1" dirty="0" err="1" smtClean="0">
                <a:solidFill>
                  <a:schemeClr val="tx1">
                    <a:lumMod val="95000"/>
                    <a:lumOff val="5000"/>
                  </a:schemeClr>
                </a:solidFill>
                <a:latin typeface="Arial Narrow" pitchFamily="34" charset="0"/>
              </a:rPr>
              <a:t>mitosis.II</a:t>
            </a:r>
            <a:r>
              <a:rPr lang="en-PH" sz="1600" b="1" dirty="0" smtClean="0">
                <a:solidFill>
                  <a:schemeClr val="tx1">
                    <a:lumMod val="95000"/>
                    <a:lumOff val="5000"/>
                  </a:schemeClr>
                </a:solidFill>
                <a:latin typeface="Arial Narrow" pitchFamily="34" charset="0"/>
              </a:rPr>
              <a:t>. 	The effects of </a:t>
            </a:r>
          </a:p>
          <a:p>
            <a:pPr algn="just"/>
            <a:r>
              <a:rPr lang="en-PH" sz="1600" b="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colchicine</a:t>
            </a:r>
            <a:r>
              <a:rPr lang="en-PH" sz="1600" b="1" dirty="0" smtClean="0">
                <a:solidFill>
                  <a:schemeClr val="tx1">
                    <a:lumMod val="95000"/>
                    <a:lumOff val="5000"/>
                  </a:schemeClr>
                </a:solidFill>
                <a:latin typeface="Arial Narrow" pitchFamily="34" charset="0"/>
              </a:rPr>
              <a:t> and </a:t>
            </a:r>
            <a:r>
              <a:rPr lang="en-PH" sz="1600" b="1" dirty="0" err="1" smtClean="0">
                <a:solidFill>
                  <a:schemeClr val="tx1">
                    <a:lumMod val="95000"/>
                    <a:lumOff val="5000"/>
                  </a:schemeClr>
                </a:solidFill>
                <a:latin typeface="Arial Narrow" pitchFamily="34" charset="0"/>
              </a:rPr>
              <a:t>cytochalasin</a:t>
            </a:r>
            <a:r>
              <a:rPr lang="en-PH" sz="1600" b="1" dirty="0" smtClean="0">
                <a:solidFill>
                  <a:schemeClr val="tx1">
                    <a:lumMod val="95000"/>
                    <a:lumOff val="5000"/>
                  </a:schemeClr>
                </a:solidFill>
                <a:latin typeface="Arial Narrow" pitchFamily="34" charset="0"/>
              </a:rPr>
              <a:t> on mitosis in the diatom </a:t>
            </a:r>
            <a:r>
              <a:rPr lang="en-PH" sz="1600" b="1" i="1" dirty="0" err="1" smtClean="0">
                <a:solidFill>
                  <a:schemeClr val="tx1">
                    <a:lumMod val="95000"/>
                    <a:lumOff val="5000"/>
                  </a:schemeClr>
                </a:solidFill>
                <a:latin typeface="Arial Narrow" pitchFamily="34" charset="0"/>
              </a:rPr>
              <a:t>Hantzschia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amphioxys</a:t>
            </a:r>
            <a:r>
              <a:rPr lang="en-PH" sz="1600" b="1" i="1" dirty="0" smtClean="0">
                <a:solidFill>
                  <a:schemeClr val="tx1">
                    <a:lumMod val="95000"/>
                    <a:lumOff val="5000"/>
                  </a:schemeClr>
                </a:solidFill>
                <a:latin typeface="Arial Narrow" pitchFamily="34" charset="0"/>
              </a:rPr>
              <a:t>. </a:t>
            </a:r>
            <a:r>
              <a:rPr lang="en-PH" sz="1600" b="1" dirty="0" err="1" smtClean="0">
                <a:solidFill>
                  <a:schemeClr val="tx1">
                    <a:lumMod val="95000"/>
                    <a:lumOff val="5000"/>
                  </a:schemeClr>
                </a:solidFill>
                <a:latin typeface="Arial Narrow" pitchFamily="34" charset="0"/>
              </a:rPr>
              <a:t>Eur</a:t>
            </a:r>
            <a:r>
              <a:rPr lang="en-PH" sz="1600" b="1" dirty="0" smtClean="0">
                <a:solidFill>
                  <a:schemeClr val="tx1">
                    <a:lumMod val="95000"/>
                    <a:lumOff val="5000"/>
                  </a:schemeClr>
                </a:solidFill>
                <a:latin typeface="Arial Narrow" pitchFamily="34" charset="0"/>
              </a:rPr>
              <a:t> J </a:t>
            </a:r>
            <a:r>
              <a:rPr lang="en-PH" sz="1600" b="1" dirty="0" err="1" smtClean="0">
                <a:solidFill>
                  <a:schemeClr val="tx1">
                    <a:lumMod val="95000"/>
                    <a:lumOff val="5000"/>
                  </a:schemeClr>
                </a:solidFill>
                <a:latin typeface="Arial Narrow" pitchFamily="34" charset="0"/>
              </a:rPr>
              <a:t>Phycol</a:t>
            </a:r>
            <a:r>
              <a:rPr lang="en-PH" sz="1600" b="1" dirty="0" smtClean="0">
                <a:solidFill>
                  <a:schemeClr val="tx1">
                    <a:lumMod val="95000"/>
                    <a:lumOff val="5000"/>
                  </a:schemeClr>
                </a:solidFill>
                <a:latin typeface="Arial Narrow" pitchFamily="34" charset="0"/>
              </a:rPr>
              <a:t> 28: 83-91.</a:t>
            </a:r>
          </a:p>
          <a:p>
            <a:pPr algn="just"/>
            <a:r>
              <a:rPr lang="en-PH" sz="1600" b="1" dirty="0" smtClean="0">
                <a:solidFill>
                  <a:schemeClr val="tx1">
                    <a:lumMod val="95000"/>
                    <a:lumOff val="5000"/>
                  </a:schemeClr>
                </a:solidFill>
                <a:latin typeface="Arial Narrow" pitchFamily="34" charset="0"/>
              </a:rPr>
              <a:t>Pickett-Heaps J, </a:t>
            </a:r>
            <a:r>
              <a:rPr lang="en-PH" sz="1600" b="1" dirty="0" err="1" smtClean="0">
                <a:solidFill>
                  <a:schemeClr val="tx1">
                    <a:lumMod val="95000"/>
                    <a:lumOff val="5000"/>
                  </a:schemeClr>
                </a:solidFill>
                <a:latin typeface="Arial Narrow" pitchFamily="34" charset="0"/>
              </a:rPr>
              <a:t>Spurck</a:t>
            </a:r>
            <a:r>
              <a:rPr lang="en-PH" sz="1600" b="1" dirty="0" smtClean="0">
                <a:solidFill>
                  <a:schemeClr val="tx1">
                    <a:lumMod val="95000"/>
                    <a:lumOff val="5000"/>
                  </a:schemeClr>
                </a:solidFill>
                <a:latin typeface="Arial Narrow" pitchFamily="34" charset="0"/>
              </a:rPr>
              <a:t> T, </a:t>
            </a:r>
            <a:r>
              <a:rPr lang="en-PH" sz="1600" b="1" dirty="0" err="1" smtClean="0">
                <a:solidFill>
                  <a:schemeClr val="tx1">
                    <a:lumMod val="95000"/>
                    <a:lumOff val="5000"/>
                  </a:schemeClr>
                </a:solidFill>
                <a:latin typeface="Arial Narrow" pitchFamily="34" charset="0"/>
              </a:rPr>
              <a:t>Tippit</a:t>
            </a:r>
            <a:r>
              <a:rPr lang="en-PH" sz="1600" b="1" dirty="0" smtClean="0">
                <a:solidFill>
                  <a:schemeClr val="tx1">
                    <a:lumMod val="95000"/>
                    <a:lumOff val="5000"/>
                  </a:schemeClr>
                </a:solidFill>
                <a:latin typeface="Arial Narrow" pitchFamily="34" charset="0"/>
              </a:rPr>
              <a:t> D (1984) Chromosome motion and the spindle 	matrix. J Cell </a:t>
            </a:r>
            <a:r>
              <a:rPr lang="en-PH" sz="1600" b="1" dirty="0" err="1" smtClean="0">
                <a:solidFill>
                  <a:schemeClr val="tx1">
                    <a:lumMod val="95000"/>
                    <a:lumOff val="5000"/>
                  </a:schemeClr>
                </a:solidFill>
                <a:latin typeface="Arial Narrow" pitchFamily="34" charset="0"/>
              </a:rPr>
              <a:t>Biol</a:t>
            </a:r>
            <a:r>
              <a:rPr lang="en-PH" sz="1600" b="1" dirty="0" smtClean="0">
                <a:solidFill>
                  <a:schemeClr val="tx1">
                    <a:lumMod val="95000"/>
                    <a:lumOff val="5000"/>
                  </a:schemeClr>
                </a:solidFill>
                <a:latin typeface="Arial Narrow" pitchFamily="34" charset="0"/>
              </a:rPr>
              <a:t> 99 (1): 137-143.</a:t>
            </a:r>
          </a:p>
          <a:p>
            <a:pPr algn="just"/>
            <a:r>
              <a:rPr lang="en-PH" sz="1600" b="1" dirty="0" smtClean="0">
                <a:solidFill>
                  <a:schemeClr val="tx1">
                    <a:lumMod val="95000"/>
                    <a:lumOff val="5000"/>
                  </a:schemeClr>
                </a:solidFill>
                <a:latin typeface="Arial Narrow" pitchFamily="34" charset="0"/>
              </a:rPr>
              <a:t>Raven, P.H.; Evert, R.F.; </a:t>
            </a:r>
            <a:r>
              <a:rPr lang="en-PH" sz="1600" b="1" dirty="0" err="1" smtClean="0">
                <a:solidFill>
                  <a:schemeClr val="tx1">
                    <a:lumMod val="95000"/>
                    <a:lumOff val="5000"/>
                  </a:schemeClr>
                </a:solidFill>
                <a:latin typeface="Arial Narrow" pitchFamily="34" charset="0"/>
              </a:rPr>
              <a:t>Eichhorn</a:t>
            </a:r>
            <a:r>
              <a:rPr lang="en-PH" sz="1600" b="1" dirty="0" smtClean="0">
                <a:solidFill>
                  <a:schemeClr val="tx1">
                    <a:lumMod val="95000"/>
                    <a:lumOff val="5000"/>
                  </a:schemeClr>
                </a:solidFill>
                <a:latin typeface="Arial Narrow" pitchFamily="34" charset="0"/>
              </a:rPr>
              <a:t>, S.E. (2005). "Photosynthesis, Light, and Life". </a:t>
            </a:r>
            <a:r>
              <a:rPr lang="en-PH" sz="1600" b="1" i="1" dirty="0" smtClean="0">
                <a:solidFill>
                  <a:schemeClr val="tx1">
                    <a:lumMod val="95000"/>
                    <a:lumOff val="5000"/>
                  </a:schemeClr>
                </a:solidFill>
                <a:latin typeface="Arial Narrow" pitchFamily="34" charset="0"/>
              </a:rPr>
              <a:t>Biology of </a:t>
            </a:r>
          </a:p>
          <a:p>
            <a:pPr algn="just"/>
            <a:r>
              <a:rPr lang="en-PH" sz="1600" b="1" i="1" dirty="0" smtClean="0">
                <a:solidFill>
                  <a:schemeClr val="tx1">
                    <a:lumMod val="95000"/>
                    <a:lumOff val="5000"/>
                  </a:schemeClr>
                </a:solidFill>
                <a:latin typeface="Arial Narrow" pitchFamily="34" charset="0"/>
              </a:rPr>
              <a:t>	Plants</a:t>
            </a:r>
            <a:r>
              <a:rPr lang="en-PH" sz="1600" b="1" dirty="0" smtClean="0">
                <a:solidFill>
                  <a:schemeClr val="tx1">
                    <a:lumMod val="95000"/>
                    <a:lumOff val="5000"/>
                  </a:schemeClr>
                </a:solidFill>
                <a:latin typeface="Arial Narrow" pitchFamily="34" charset="0"/>
              </a:rPr>
              <a:t> (7th ed.). W.H. Freeman. pp. 119–127.</a:t>
            </a:r>
          </a:p>
          <a:p>
            <a:pPr algn="just"/>
            <a:r>
              <a:rPr lang="en-PH" sz="1600" b="1" dirty="0" err="1" smtClean="0">
                <a:solidFill>
                  <a:schemeClr val="tx1">
                    <a:lumMod val="95000"/>
                    <a:lumOff val="5000"/>
                  </a:schemeClr>
                </a:solidFill>
                <a:latin typeface="Arial Narrow" pitchFamily="34" charset="0"/>
              </a:rPr>
              <a:t>Umemura</a:t>
            </a:r>
            <a:r>
              <a:rPr lang="en-PH" sz="1600" b="1" dirty="0" smtClean="0">
                <a:solidFill>
                  <a:schemeClr val="tx1">
                    <a:lumMod val="95000"/>
                    <a:lumOff val="5000"/>
                  </a:schemeClr>
                </a:solidFill>
                <a:latin typeface="Arial Narrow" pitchFamily="34" charset="0"/>
              </a:rPr>
              <a:t> K, </a:t>
            </a:r>
            <a:r>
              <a:rPr lang="en-PH" sz="1600" b="1" dirty="0" err="1" smtClean="0">
                <a:solidFill>
                  <a:schemeClr val="tx1">
                    <a:lumMod val="95000"/>
                    <a:lumOff val="5000"/>
                  </a:schemeClr>
                </a:solidFill>
                <a:latin typeface="Arial Narrow" pitchFamily="34" charset="0"/>
              </a:rPr>
              <a:t>Haneda</a:t>
            </a:r>
            <a:r>
              <a:rPr lang="en-PH" sz="1600" b="1" dirty="0" smtClean="0">
                <a:solidFill>
                  <a:schemeClr val="tx1">
                    <a:lumMod val="95000"/>
                    <a:lumOff val="5000"/>
                  </a:schemeClr>
                </a:solidFill>
                <a:latin typeface="Arial Narrow" pitchFamily="34" charset="0"/>
              </a:rPr>
              <a:t> T, Tanabe M, Suzuki A, </a:t>
            </a:r>
            <a:r>
              <a:rPr lang="en-PH" sz="1600" b="1" dirty="0" err="1" smtClean="0">
                <a:solidFill>
                  <a:schemeClr val="tx1">
                    <a:lumMod val="95000"/>
                    <a:lumOff val="5000"/>
                  </a:schemeClr>
                </a:solidFill>
                <a:latin typeface="Arial Narrow" pitchFamily="34" charset="0"/>
              </a:rPr>
              <a:t>Kumashiro</a:t>
            </a:r>
            <a:r>
              <a:rPr lang="en-PH" sz="1600" b="1" dirty="0" smtClean="0">
                <a:solidFill>
                  <a:schemeClr val="tx1">
                    <a:lumMod val="95000"/>
                    <a:lumOff val="5000"/>
                  </a:schemeClr>
                </a:solidFill>
                <a:latin typeface="Arial Narrow" pitchFamily="34" charset="0"/>
              </a:rPr>
              <a:t> Y, </a:t>
            </a:r>
            <a:r>
              <a:rPr lang="en-PH" sz="1600" b="1" dirty="0" err="1" smtClean="0">
                <a:solidFill>
                  <a:schemeClr val="tx1">
                    <a:lumMod val="95000"/>
                    <a:lumOff val="5000"/>
                  </a:schemeClr>
                </a:solidFill>
                <a:latin typeface="Arial Narrow" pitchFamily="34" charset="0"/>
              </a:rPr>
              <a:t>Itoga</a:t>
            </a:r>
            <a:r>
              <a:rPr lang="en-PH" sz="1600" b="1" dirty="0" smtClean="0">
                <a:solidFill>
                  <a:schemeClr val="tx1">
                    <a:lumMod val="95000"/>
                    <a:lumOff val="5000"/>
                  </a:schemeClr>
                </a:solidFill>
                <a:latin typeface="Arial Narrow" pitchFamily="34" charset="0"/>
              </a:rPr>
              <a:t> K, Okano T, </a:t>
            </a:r>
            <a:r>
              <a:rPr lang="en-PH" sz="1600" b="1" dirty="0" err="1" smtClean="0">
                <a:solidFill>
                  <a:schemeClr val="tx1">
                    <a:lumMod val="95000"/>
                    <a:lumOff val="5000"/>
                  </a:schemeClr>
                </a:solidFill>
                <a:latin typeface="Arial Narrow" pitchFamily="34" charset="0"/>
              </a:rPr>
              <a:t>Mayama</a:t>
            </a:r>
            <a:r>
              <a:rPr lang="en-PH" sz="1600" b="1" dirty="0" smtClean="0">
                <a:solidFill>
                  <a:schemeClr val="tx1">
                    <a:lumMod val="95000"/>
                    <a:lumOff val="5000"/>
                  </a:schemeClr>
                </a:solidFill>
                <a:latin typeface="Arial Narrow" pitchFamily="34" charset="0"/>
              </a:rPr>
              <a:t> S. (2013). Semi-circular </a:t>
            </a:r>
          </a:p>
          <a:p>
            <a:pPr algn="just"/>
            <a:r>
              <a:rPr lang="en-PH" sz="1600" b="1" dirty="0" smtClean="0">
                <a:solidFill>
                  <a:schemeClr val="tx1">
                    <a:lumMod val="95000"/>
                    <a:lumOff val="5000"/>
                  </a:schemeClr>
                </a:solidFill>
                <a:latin typeface="Arial Narrow" pitchFamily="34" charset="0"/>
              </a:rPr>
              <a:t>	microgrooves to observe active movements of individual </a:t>
            </a:r>
            <a:r>
              <a:rPr lang="en-PH" sz="1600" b="1" i="1" dirty="0" err="1" smtClean="0">
                <a:solidFill>
                  <a:schemeClr val="tx1">
                    <a:lumMod val="95000"/>
                    <a:lumOff val="5000"/>
                  </a:schemeClr>
                </a:solidFill>
                <a:latin typeface="Arial Narrow" pitchFamily="34" charset="0"/>
              </a:rPr>
              <a:t>Navicula</a:t>
            </a:r>
            <a:r>
              <a:rPr lang="en-PH" sz="1600" b="1" i="1" dirty="0" smtClean="0">
                <a:solidFill>
                  <a:schemeClr val="tx1">
                    <a:lumMod val="95000"/>
                    <a:lumOff val="5000"/>
                  </a:schemeClr>
                </a:solidFill>
                <a:latin typeface="Arial Narrow" pitchFamily="34" charset="0"/>
              </a:rPr>
              <a:t> </a:t>
            </a:r>
            <a:r>
              <a:rPr lang="en-PH" sz="1600" b="1" i="1" dirty="0" err="1" smtClean="0">
                <a:solidFill>
                  <a:schemeClr val="tx1">
                    <a:lumMod val="95000"/>
                    <a:lumOff val="5000"/>
                  </a:schemeClr>
                </a:solidFill>
                <a:latin typeface="Arial Narrow" pitchFamily="34" charset="0"/>
              </a:rPr>
              <a:t>pavillardii</a:t>
            </a:r>
            <a:r>
              <a:rPr lang="en-PH" sz="1600" b="1" i="1" dirty="0" smtClean="0">
                <a:solidFill>
                  <a:schemeClr val="tx1">
                    <a:lumMod val="95000"/>
                    <a:lumOff val="5000"/>
                  </a:schemeClr>
                </a:solidFill>
                <a:latin typeface="Arial Narrow" pitchFamily="34" charset="0"/>
              </a:rPr>
              <a:t> </a:t>
            </a:r>
            <a:r>
              <a:rPr lang="en-PH" sz="1600" b="1" dirty="0" smtClean="0">
                <a:solidFill>
                  <a:schemeClr val="tx1">
                    <a:lumMod val="95000"/>
                    <a:lumOff val="5000"/>
                  </a:schemeClr>
                </a:solidFill>
                <a:latin typeface="Arial Narrow" pitchFamily="34" charset="0"/>
              </a:rPr>
              <a:t>cells. </a:t>
            </a:r>
            <a:r>
              <a:rPr lang="en-PH" sz="1600" b="1" i="1" dirty="0" smtClean="0">
                <a:solidFill>
                  <a:schemeClr val="tx1">
                    <a:lumMod val="95000"/>
                    <a:lumOff val="5000"/>
                  </a:schemeClr>
                </a:solidFill>
                <a:latin typeface="Arial Narrow" pitchFamily="34" charset="0"/>
              </a:rPr>
              <a:t>J </a:t>
            </a:r>
            <a:r>
              <a:rPr lang="en-PH" sz="1600" b="1" i="1" dirty="0" err="1" smtClean="0">
                <a:solidFill>
                  <a:schemeClr val="tx1">
                    <a:lumMod val="95000"/>
                    <a:lumOff val="5000"/>
                  </a:schemeClr>
                </a:solidFill>
                <a:latin typeface="Arial Narrow" pitchFamily="34" charset="0"/>
              </a:rPr>
              <a:t>Microbiol</a:t>
            </a:r>
            <a:r>
              <a:rPr lang="en-PH" sz="1600" b="1" i="1" dirty="0" smtClean="0">
                <a:solidFill>
                  <a:schemeClr val="tx1">
                    <a:lumMod val="95000"/>
                    <a:lumOff val="5000"/>
                  </a:schemeClr>
                </a:solidFill>
                <a:latin typeface="Arial Narrow" pitchFamily="34" charset="0"/>
              </a:rPr>
              <a:t> Methods</a:t>
            </a:r>
            <a:r>
              <a:rPr lang="en-PH" sz="1600" b="1" dirty="0" smtClean="0">
                <a:solidFill>
                  <a:schemeClr val="tx1">
                    <a:lumMod val="95000"/>
                    <a:lumOff val="5000"/>
                  </a:schemeClr>
                </a:solidFill>
                <a:latin typeface="Arial Narrow" pitchFamily="34" charset="0"/>
              </a:rPr>
              <a:t>. </a:t>
            </a:r>
          </a:p>
          <a:p>
            <a:pPr algn="just"/>
            <a:r>
              <a:rPr lang="en-PH" sz="1600" b="1" dirty="0" smtClean="0">
                <a:solidFill>
                  <a:schemeClr val="tx1">
                    <a:lumMod val="95000"/>
                    <a:lumOff val="5000"/>
                  </a:schemeClr>
                </a:solidFill>
                <a:latin typeface="Arial Narrow" pitchFamily="34" charset="0"/>
              </a:rPr>
              <a:t>	92(3):349-54.</a:t>
            </a:r>
          </a:p>
          <a:p>
            <a:pPr algn="just"/>
            <a:r>
              <a:rPr lang="en-PH" sz="1600" b="1" dirty="0" smtClean="0">
                <a:solidFill>
                  <a:schemeClr val="tx2">
                    <a:lumMod val="75000"/>
                  </a:schemeClr>
                </a:solidFill>
                <a:latin typeface="Arial Narrow" pitchFamily="34" charset="0"/>
              </a:rPr>
              <a:t> </a:t>
            </a:r>
          </a:p>
          <a:p>
            <a:pPr algn="just"/>
            <a:r>
              <a:rPr lang="en-PH" sz="1600" b="1" dirty="0" smtClean="0">
                <a:solidFill>
                  <a:schemeClr val="tx2">
                    <a:lumMod val="75000"/>
                  </a:schemeClr>
                </a:solidFill>
                <a:latin typeface="Arial Narrow" pitchFamily="34" charset="0"/>
              </a:rPr>
              <a:t> </a:t>
            </a:r>
          </a:p>
          <a:p>
            <a:endParaRPr lang="en-PH" sz="1600" b="1" dirty="0" smtClean="0">
              <a:solidFill>
                <a:schemeClr val="tx2">
                  <a:lumMod val="75000"/>
                </a:schemeClr>
              </a:solidFill>
              <a:latin typeface="Arial Narrow" pitchFamily="34" charset="0"/>
            </a:endParaRPr>
          </a:p>
          <a:p>
            <a:endParaRPr lang="en-PH" sz="1600" b="1" dirty="0" smtClean="0">
              <a:solidFill>
                <a:schemeClr val="tx2">
                  <a:lumMod val="75000"/>
                </a:schemeClr>
              </a:solidFill>
              <a:latin typeface="Arial Narrow" pitchFamily="34" charset="0"/>
            </a:endParaRPr>
          </a:p>
          <a:p>
            <a:r>
              <a:rPr lang="en-PH" sz="1600" b="1" dirty="0" smtClean="0">
                <a:solidFill>
                  <a:schemeClr val="tx2">
                    <a:lumMod val="75000"/>
                  </a:schemeClr>
                </a:solidFill>
                <a:latin typeface="Arial Narrow" pitchFamily="34" charset="0"/>
              </a:rPr>
              <a:t> </a:t>
            </a:r>
          </a:p>
          <a:p>
            <a:endParaRPr lang="en-PH" sz="1600" b="1" dirty="0">
              <a:solidFill>
                <a:schemeClr val="tx2">
                  <a:lumMod val="75000"/>
                </a:schemeClr>
              </a:solidFill>
              <a:latin typeface="Arial Narrow" pitchFamily="34" charset="0"/>
            </a:endParaRPr>
          </a:p>
        </p:txBody>
      </p:sp>
      <p:sp>
        <p:nvSpPr>
          <p:cNvPr id="5" name="Flowchart: Punched Tape 4"/>
          <p:cNvSpPr/>
          <p:nvPr/>
        </p:nvSpPr>
        <p:spPr>
          <a:xfrm>
            <a:off x="228600" y="0"/>
            <a:ext cx="5029200" cy="990600"/>
          </a:xfrm>
          <a:prstGeom prst="flowChartPunchedTape">
            <a:avLst/>
          </a:prstGeom>
        </p:spPr>
        <p:style>
          <a:lnRef idx="1">
            <a:schemeClr val="dk1"/>
          </a:lnRef>
          <a:fillRef idx="2">
            <a:schemeClr val="dk1"/>
          </a:fillRef>
          <a:effectRef idx="1">
            <a:schemeClr val="dk1"/>
          </a:effectRef>
          <a:fontRef idx="minor">
            <a:schemeClr val="dk1"/>
          </a:fontRef>
        </p:style>
        <p:txBody>
          <a:bodyPr rtlCol="0" anchor="ctr"/>
          <a:lstStyle/>
          <a:p>
            <a:pPr lvl="0" algn="ctr"/>
            <a:endParaRPr lang="en-US" sz="2400" b="1" i="1" dirty="0" smtClean="0">
              <a:solidFill>
                <a:srgbClr val="002060"/>
              </a:solidFill>
              <a:latin typeface="Comic Sans MS" pitchFamily="66" charset="0"/>
              <a:cs typeface="Arial" pitchFamily="34" charset="0"/>
            </a:endParaRPr>
          </a:p>
          <a:p>
            <a:pPr lvl="0" algn="ctr"/>
            <a:r>
              <a:rPr lang="en-US" sz="3200" b="1" i="1" dirty="0" smtClean="0">
                <a:solidFill>
                  <a:srgbClr val="002060"/>
                </a:solidFill>
                <a:latin typeface="Arial Narrow" pitchFamily="34" charset="0"/>
                <a:cs typeface="Arial" pitchFamily="34" charset="0"/>
              </a:rPr>
              <a:t>LIST OF REFERENCES </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372600" cy="7162800"/>
          </a:xfrm>
          <a:prstGeom prst="rect">
            <a:avLst/>
          </a:prstGeom>
          <a:noFill/>
        </p:spPr>
      </p:pic>
      <p:sp>
        <p:nvSpPr>
          <p:cNvPr id="4" name="Flowchart: Punched Tape 3"/>
          <p:cNvSpPr/>
          <p:nvPr/>
        </p:nvSpPr>
        <p:spPr>
          <a:xfrm>
            <a:off x="228600" y="0"/>
            <a:ext cx="5029200" cy="99060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sz="3200" b="1" i="1" dirty="0" smtClean="0">
              <a:solidFill>
                <a:srgbClr val="002060"/>
              </a:solidFill>
              <a:latin typeface="Arial Narrow" pitchFamily="34" charset="0"/>
              <a:cs typeface="Arial" pitchFamily="34" charset="0"/>
            </a:endParaRPr>
          </a:p>
          <a:p>
            <a:pPr lvl="0" algn="ctr"/>
            <a:r>
              <a:rPr lang="en-US" sz="3200" b="1" i="1" dirty="0" smtClean="0">
                <a:solidFill>
                  <a:srgbClr val="002060"/>
                </a:solidFill>
                <a:latin typeface="Arial Narrow" pitchFamily="34" charset="0"/>
                <a:cs typeface="Arial" pitchFamily="34" charset="0"/>
              </a:rPr>
              <a:t>ACKNOWLEDGEMENT</a:t>
            </a:r>
            <a:endParaRPr lang="en-US" sz="3200" i="1" dirty="0" smtClean="0">
              <a:solidFill>
                <a:srgbClr val="002060"/>
              </a:solidFill>
              <a:latin typeface="Arial Narrow" pitchFamily="34" charset="0"/>
              <a:cs typeface="Arial" pitchFamily="34" charset="0"/>
            </a:endParaRPr>
          </a:p>
          <a:p>
            <a:pPr algn="ctr"/>
            <a:endParaRPr lang="en-PH" sz="2400" b="1" dirty="0">
              <a:solidFill>
                <a:srgbClr val="002060"/>
              </a:solidFill>
              <a:latin typeface="Comic Sans MS" pitchFamily="66" charset="0"/>
            </a:endParaRPr>
          </a:p>
        </p:txBody>
      </p:sp>
      <p:sp>
        <p:nvSpPr>
          <p:cNvPr id="5" name="TextBox 4"/>
          <p:cNvSpPr txBox="1"/>
          <p:nvPr/>
        </p:nvSpPr>
        <p:spPr>
          <a:xfrm>
            <a:off x="609600" y="1143001"/>
            <a:ext cx="7848600" cy="6401753"/>
          </a:xfrm>
          <a:prstGeom prst="rect">
            <a:avLst/>
          </a:prstGeom>
          <a:noFill/>
        </p:spPr>
        <p:txBody>
          <a:bodyPr wrap="square" rtlCol="0">
            <a:spAutoFit/>
          </a:bodyPr>
          <a:lstStyle/>
          <a:p>
            <a:pPr algn="just"/>
            <a:endParaRPr lang="en-PH" dirty="0" smtClean="0">
              <a:solidFill>
                <a:schemeClr val="tx2">
                  <a:lumMod val="75000"/>
                </a:schemeClr>
              </a:solidFill>
            </a:endParaRPr>
          </a:p>
          <a:p>
            <a:pPr lvl="0" algn="just">
              <a:buFont typeface="Wingdings" pitchFamily="2" charset="2"/>
              <a:buChar char="§"/>
            </a:pPr>
            <a:r>
              <a:rPr lang="en-PH" dirty="0" smtClean="0"/>
              <a:t>  </a:t>
            </a:r>
            <a:r>
              <a:rPr lang="en-PH" b="1" dirty="0" smtClean="0"/>
              <a:t>Ms. Ana </a:t>
            </a:r>
            <a:r>
              <a:rPr lang="en-PH" b="1" dirty="0" err="1" smtClean="0"/>
              <a:t>Fia</a:t>
            </a:r>
            <a:r>
              <a:rPr lang="en-PH" b="1" dirty="0" smtClean="0"/>
              <a:t> </a:t>
            </a:r>
            <a:r>
              <a:rPr lang="en-PH" b="1" dirty="0" err="1" smtClean="0"/>
              <a:t>Japitana</a:t>
            </a:r>
            <a:r>
              <a:rPr lang="en-PH" b="1" dirty="0" smtClean="0"/>
              <a:t>,</a:t>
            </a:r>
            <a:r>
              <a:rPr lang="en-PH" dirty="0" smtClean="0"/>
              <a:t> Biological Science Laboratory Custodian  &amp; </a:t>
            </a:r>
            <a:r>
              <a:rPr lang="en-PH" b="1" dirty="0" smtClean="0"/>
              <a:t>Mrs. </a:t>
            </a:r>
            <a:r>
              <a:rPr lang="en-PH" b="1" dirty="0" err="1" smtClean="0"/>
              <a:t>Jerlyn</a:t>
            </a:r>
            <a:r>
              <a:rPr lang="en-PH" b="1" dirty="0" smtClean="0"/>
              <a:t> </a:t>
            </a:r>
            <a:r>
              <a:rPr lang="en-PH" b="1" dirty="0" err="1" smtClean="0"/>
              <a:t>Solatorio</a:t>
            </a:r>
            <a:r>
              <a:rPr lang="en-PH" dirty="0" smtClean="0"/>
              <a:t>, Chemistry Laboratory Custodian  of Western Institute of Technology , Iloilo City, Philippines  for attending our laboratory needs</a:t>
            </a:r>
          </a:p>
          <a:p>
            <a:pPr lvl="0" algn="just">
              <a:buFont typeface="Wingdings" pitchFamily="2" charset="2"/>
              <a:buChar char="§"/>
            </a:pPr>
            <a:r>
              <a:rPr lang="en-PH" dirty="0" smtClean="0"/>
              <a:t> </a:t>
            </a:r>
            <a:r>
              <a:rPr lang="en-PH" b="1" dirty="0" smtClean="0"/>
              <a:t>Western Institute of Technology </a:t>
            </a:r>
            <a:r>
              <a:rPr lang="en-PH" dirty="0" smtClean="0"/>
              <a:t>for allowing us to process our algal samples</a:t>
            </a:r>
          </a:p>
          <a:p>
            <a:pPr lvl="0" algn="just">
              <a:buFont typeface="Wingdings" pitchFamily="2" charset="2"/>
              <a:buChar char="§"/>
            </a:pPr>
            <a:r>
              <a:rPr lang="en-PH" dirty="0" smtClean="0"/>
              <a:t>  </a:t>
            </a:r>
            <a:r>
              <a:rPr lang="en-PH" b="1" dirty="0" smtClean="0"/>
              <a:t>Southeast Asia Fisheries Development </a:t>
            </a:r>
            <a:r>
              <a:rPr lang="en-PH" b="1" dirty="0" err="1" smtClean="0"/>
              <a:t>Center</a:t>
            </a:r>
            <a:r>
              <a:rPr lang="en-PH" b="1" dirty="0" smtClean="0"/>
              <a:t>/ Aquaculture Department </a:t>
            </a:r>
            <a:r>
              <a:rPr lang="en-PH" dirty="0" smtClean="0"/>
              <a:t>(</a:t>
            </a:r>
            <a:r>
              <a:rPr lang="en-PH" b="1" dirty="0" smtClean="0"/>
              <a:t>SEAFDEC/AQD Department), </a:t>
            </a:r>
            <a:r>
              <a:rPr lang="en-PH" dirty="0" err="1" smtClean="0"/>
              <a:t>Tigbauan</a:t>
            </a:r>
            <a:r>
              <a:rPr lang="en-PH" dirty="0" smtClean="0"/>
              <a:t>, Iloilo, Philippines for allowing us to analyze the chlorophyll content of </a:t>
            </a:r>
            <a:r>
              <a:rPr lang="en-PH" i="1" dirty="0" err="1" smtClean="0"/>
              <a:t>Navicula</a:t>
            </a:r>
            <a:r>
              <a:rPr lang="en-PH" i="1" dirty="0" smtClean="0"/>
              <a:t> sp</a:t>
            </a:r>
            <a:r>
              <a:rPr lang="en-PH" dirty="0" smtClean="0"/>
              <a:t>. and to determine its cell density.</a:t>
            </a:r>
          </a:p>
          <a:p>
            <a:pPr lvl="0">
              <a:buFont typeface="Wingdings" pitchFamily="2" charset="2"/>
              <a:buChar char="§"/>
            </a:pPr>
            <a:r>
              <a:rPr lang="en-PH" dirty="0" smtClean="0"/>
              <a:t> </a:t>
            </a:r>
            <a:r>
              <a:rPr lang="en-PH" b="1" dirty="0" smtClean="0"/>
              <a:t>Ma’am Annie Franco </a:t>
            </a:r>
            <a:r>
              <a:rPr lang="en-PH" dirty="0" smtClean="0"/>
              <a:t>and the rest of the researchers in the </a:t>
            </a:r>
            <a:r>
              <a:rPr lang="en-PH" dirty="0" smtClean="0"/>
              <a:t>N</a:t>
            </a:r>
            <a:r>
              <a:rPr lang="en-PH" dirty="0" smtClean="0"/>
              <a:t>atural Larval </a:t>
            </a:r>
            <a:r>
              <a:rPr lang="en-PH" dirty="0" smtClean="0"/>
              <a:t>Food Laboratory, SEAFDEC for providing us the pure culture and teaching us how to culture and to count the count the </a:t>
            </a:r>
            <a:r>
              <a:rPr lang="en-PH" dirty="0" err="1" smtClean="0"/>
              <a:t>Navicula</a:t>
            </a:r>
            <a:r>
              <a:rPr lang="en-PH" dirty="0" smtClean="0"/>
              <a:t> cells.</a:t>
            </a:r>
          </a:p>
          <a:p>
            <a:pPr lvl="0">
              <a:buFont typeface="Wingdings" pitchFamily="2" charset="2"/>
              <a:buChar char="§"/>
            </a:pPr>
            <a:r>
              <a:rPr lang="en-PH" dirty="0" smtClean="0"/>
              <a:t> </a:t>
            </a:r>
            <a:r>
              <a:rPr lang="en-PH" b="1" dirty="0" smtClean="0"/>
              <a:t>Engr. </a:t>
            </a:r>
            <a:r>
              <a:rPr lang="en-PH" b="1" dirty="0" err="1" smtClean="0"/>
              <a:t>Marget</a:t>
            </a:r>
            <a:r>
              <a:rPr lang="en-PH" b="1" dirty="0" smtClean="0"/>
              <a:t> </a:t>
            </a:r>
            <a:r>
              <a:rPr lang="en-PH" b="1" dirty="0" err="1" smtClean="0"/>
              <a:t>Arnaiz</a:t>
            </a:r>
            <a:r>
              <a:rPr lang="en-PH" b="1" dirty="0" smtClean="0"/>
              <a:t> </a:t>
            </a:r>
            <a:r>
              <a:rPr lang="en-PH" dirty="0" smtClean="0"/>
              <a:t>(Laboratory Manager) and </a:t>
            </a:r>
            <a:r>
              <a:rPr lang="en-PH" b="1" dirty="0" smtClean="0"/>
              <a:t>Ma’am </a:t>
            </a:r>
            <a:r>
              <a:rPr lang="en-PH" b="1" dirty="0" err="1" smtClean="0"/>
              <a:t>Panizales</a:t>
            </a:r>
            <a:r>
              <a:rPr lang="en-PH" b="1" dirty="0" smtClean="0"/>
              <a:t> </a:t>
            </a:r>
            <a:r>
              <a:rPr lang="en-PH" dirty="0" smtClean="0"/>
              <a:t>(Chemist) of Analytical Chemistry Laboratory of SEAFDEC for helping us to determine the chlorophyll content of our diatoms.</a:t>
            </a:r>
          </a:p>
          <a:p>
            <a:pPr lvl="0">
              <a:buFont typeface="Wingdings" pitchFamily="2" charset="2"/>
              <a:buChar char="§"/>
            </a:pPr>
            <a:r>
              <a:rPr lang="en-PH" dirty="0" smtClean="0"/>
              <a:t>  </a:t>
            </a:r>
            <a:r>
              <a:rPr lang="en-PH" b="1" dirty="0" smtClean="0"/>
              <a:t>University of the East Manila </a:t>
            </a:r>
            <a:r>
              <a:rPr lang="en-PH" dirty="0" smtClean="0"/>
              <a:t>and </a:t>
            </a:r>
            <a:r>
              <a:rPr lang="en-PH" b="1" dirty="0" err="1" smtClean="0"/>
              <a:t>Ateneo</a:t>
            </a:r>
            <a:r>
              <a:rPr lang="en-PH" b="1" dirty="0" smtClean="0"/>
              <a:t> de Manila University, Philippines </a:t>
            </a:r>
            <a:r>
              <a:rPr lang="en-PH" dirty="0" smtClean="0"/>
              <a:t>for supporting my travel</a:t>
            </a:r>
          </a:p>
          <a:p>
            <a:pPr lvl="0" algn="just">
              <a:buFont typeface="Wingdings" pitchFamily="2" charset="2"/>
              <a:buChar char="§"/>
            </a:pPr>
            <a:endParaRPr lang="en-PH" dirty="0" smtClean="0"/>
          </a:p>
          <a:p>
            <a:pPr algn="just"/>
            <a:r>
              <a:rPr lang="en-PH" dirty="0" smtClean="0"/>
              <a:t> </a:t>
            </a:r>
          </a:p>
          <a:p>
            <a:pPr algn="just">
              <a:buFont typeface="Wingdings" pitchFamily="2" charset="2"/>
              <a:buChar char="§"/>
            </a:pPr>
            <a:endParaRPr lang="en-PH" dirty="0" smtClean="0"/>
          </a:p>
          <a:p>
            <a:pPr lvl="0" algn="just">
              <a:buFont typeface="Wingdings" pitchFamily="2" charset="2"/>
              <a:buChar char="§"/>
            </a:pPr>
            <a:endParaRPr lang="en-US" dirty="0" smtClean="0"/>
          </a:p>
          <a:p>
            <a:pPr lvl="0" algn="just"/>
            <a:endParaRPr lang="en-US" b="1" dirty="0" smtClean="0">
              <a:solidFill>
                <a:schemeClr val="tx2">
                  <a:lumMod val="75000"/>
                </a:schemeClr>
              </a:solidFill>
            </a:endParaRPr>
          </a:p>
          <a:p>
            <a:pPr algn="just"/>
            <a:endParaRPr lang="en-PH"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2057400"/>
            <a:ext cx="45720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buFont typeface="Wingdings" pitchFamily="2" charset="2"/>
              <a:buNone/>
              <a:defRPr/>
            </a:pPr>
            <a:r>
              <a:rPr lang="en-US" sz="3200" b="1" dirty="0" smtClean="0">
                <a:solidFill>
                  <a:srgbClr val="00B050"/>
                </a:solidFill>
                <a:latin typeface="Arial Narrow" pitchFamily="34" charset="0"/>
              </a:rPr>
              <a:t>THANK YOU VERY MUCH FOR LISTENING ATTENTIVELY !!!!</a:t>
            </a:r>
          </a:p>
          <a:p>
            <a:pPr algn="ctr">
              <a:buFont typeface="Wingdings" pitchFamily="2" charset="2"/>
              <a:buNone/>
              <a:defRPr/>
            </a:pPr>
            <a:r>
              <a:rPr lang="en-US" sz="3200" b="1" dirty="0" smtClean="0">
                <a:solidFill>
                  <a:schemeClr val="tx2">
                    <a:lumMod val="75000"/>
                  </a:schemeClr>
                </a:solidFill>
                <a:latin typeface="Arial Narrow" pitchFamily="34" charset="0"/>
              </a:rPr>
              <a:t>- The researchers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419600" y="2286000"/>
            <a:ext cx="4343400" cy="369332"/>
          </a:xfrm>
          <a:prstGeom prst="rect">
            <a:avLst/>
          </a:prstGeom>
          <a:noFill/>
        </p:spPr>
        <p:txBody>
          <a:bodyPr wrap="square" rtlCol="0">
            <a:spAutoFit/>
          </a:bodyPr>
          <a:lstStyle/>
          <a:p>
            <a:endParaRPr lang="en-PH"/>
          </a:p>
        </p:txBody>
      </p:sp>
      <p:sp>
        <p:nvSpPr>
          <p:cNvPr id="17" name="Flowchart: Punched Tape 16"/>
          <p:cNvSpPr/>
          <p:nvPr/>
        </p:nvSpPr>
        <p:spPr>
          <a:xfrm>
            <a:off x="304800" y="228600"/>
            <a:ext cx="8153400" cy="9144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600" b="1" dirty="0" smtClean="0">
                <a:solidFill>
                  <a:srgbClr val="00B050"/>
                </a:solidFill>
                <a:latin typeface="Arial Narrow" pitchFamily="34" charset="0"/>
              </a:rPr>
              <a:t>INTRODUCTION</a:t>
            </a:r>
            <a:endParaRPr lang="en-PH" sz="3600" b="1" dirty="0">
              <a:solidFill>
                <a:srgbClr val="00B050"/>
              </a:solidFill>
              <a:latin typeface="Arial Narrow" pitchFamily="34" charset="0"/>
            </a:endParaRPr>
          </a:p>
        </p:txBody>
      </p:sp>
      <p:sp>
        <p:nvSpPr>
          <p:cNvPr id="14" name="Rectangle 13"/>
          <p:cNvSpPr/>
          <p:nvPr/>
        </p:nvSpPr>
        <p:spPr>
          <a:xfrm>
            <a:off x="381000" y="1143000"/>
            <a:ext cx="81534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smtClean="0">
                <a:latin typeface="Arial Narrow" pitchFamily="34" charset="0"/>
              </a:rPr>
              <a:t>How these organisms were harmed </a:t>
            </a:r>
          </a:p>
          <a:p>
            <a:pPr algn="ctr"/>
            <a:r>
              <a:rPr lang="en-PH" sz="3200" dirty="0" smtClean="0">
                <a:latin typeface="Arial Narrow" pitchFamily="34" charset="0"/>
              </a:rPr>
              <a:t>by the pesticides?</a:t>
            </a: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smtClean="0">
              <a:latin typeface="Arial Narrow" pitchFamily="34" charset="0"/>
            </a:endParaRPr>
          </a:p>
          <a:p>
            <a:pPr algn="ctr"/>
            <a:endParaRPr lang="en-PH" sz="3200" dirty="0">
              <a:latin typeface="Arial Narrow" pitchFamily="34" charset="0"/>
            </a:endParaRPr>
          </a:p>
        </p:txBody>
      </p:sp>
      <p:pic>
        <p:nvPicPr>
          <p:cNvPr id="2052" name="Picture 4" descr="diatoms"/>
          <p:cNvPicPr>
            <a:picLocks noChangeAspect="1" noChangeArrowheads="1"/>
          </p:cNvPicPr>
          <p:nvPr/>
        </p:nvPicPr>
        <p:blipFill>
          <a:blip r:embed="rId3" cstate="print"/>
          <a:srcRect/>
          <a:stretch>
            <a:fillRect/>
          </a:stretch>
        </p:blipFill>
        <p:spPr bwMode="auto">
          <a:xfrm>
            <a:off x="1905000" y="2133600"/>
            <a:ext cx="5105400" cy="3886200"/>
          </a:xfrm>
          <a:prstGeom prst="rect">
            <a:avLst/>
          </a:prstGeom>
          <a:noFill/>
        </p:spPr>
      </p:pic>
      <p:sp>
        <p:nvSpPr>
          <p:cNvPr id="15" name="Rectangle 14"/>
          <p:cNvSpPr/>
          <p:nvPr/>
        </p:nvSpPr>
        <p:spPr>
          <a:xfrm>
            <a:off x="914400" y="6019800"/>
            <a:ext cx="6858000" cy="338554"/>
          </a:xfrm>
          <a:prstGeom prst="rect">
            <a:avLst/>
          </a:prstGeom>
        </p:spPr>
        <p:txBody>
          <a:bodyPr wrap="square">
            <a:spAutoFit/>
          </a:bodyPr>
          <a:lstStyle/>
          <a:p>
            <a:r>
              <a:rPr lang="en-PH" sz="1600" dirty="0" smtClean="0">
                <a:solidFill>
                  <a:srgbClr val="FF0000"/>
                </a:solidFill>
                <a:latin typeface="Arial Narrow" pitchFamily="34" charset="0"/>
              </a:rPr>
              <a:t>                     Source: </a:t>
            </a:r>
            <a:r>
              <a:rPr lang="en-PH" sz="1600" dirty="0" smtClean="0">
                <a:solidFill>
                  <a:srgbClr val="FFFF00"/>
                </a:solidFill>
                <a:latin typeface="Arial Narrow" pitchFamily="34" charset="0"/>
              </a:rPr>
              <a:t>http://www.daviddarling.info/encyclopedia/D/diatom.html</a:t>
            </a:r>
            <a:endParaRPr lang="en-PH" sz="1600"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lum bright="-40000" contrast="10000"/>
            <a:extLst>
              <a:ext uri="{BEBA8EAE-BF5A-486C-A8C5-ECC9F3942E4B}">
                <a14:imgProps xmlns="" xmlns:a14="http://schemas.microsoft.com/office/drawing/2010/main">
                  <a14:imgLayer r:embed="rId4">
                    <a14:imgEffect>
                      <a14:sharpenSoften amount="50000"/>
                    </a14:imgEffect>
                  </a14:imgLayer>
                </a14:imgProps>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990600" y="0"/>
            <a:ext cx="7010400" cy="304698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algn="ctr"/>
            <a:endParaRPr lang="en-PH" sz="3200" b="1" dirty="0" smtClean="0">
              <a:solidFill>
                <a:srgbClr val="FFFF00"/>
              </a:solidFill>
              <a:latin typeface="Arial Narrow" pitchFamily="34" charset="0"/>
            </a:endParaRPr>
          </a:p>
          <a:p>
            <a:pPr algn="ctr"/>
            <a:r>
              <a:rPr lang="en-PH" sz="3200" b="1" dirty="0" smtClean="0">
                <a:solidFill>
                  <a:srgbClr val="FFFF00"/>
                </a:solidFill>
                <a:latin typeface="Arial Narrow" pitchFamily="34" charset="0"/>
              </a:rPr>
              <a:t>CELL DENSITY  AND CHLOROPHYLL a  CONTENT OF </a:t>
            </a:r>
            <a:r>
              <a:rPr lang="en-PH" sz="3200" b="1" i="1" dirty="0" err="1" smtClean="0">
                <a:solidFill>
                  <a:srgbClr val="FFFF00"/>
                </a:solidFill>
                <a:latin typeface="Arial Narrow" pitchFamily="34" charset="0"/>
              </a:rPr>
              <a:t>Navicula</a:t>
            </a:r>
            <a:r>
              <a:rPr lang="en-PH" sz="3200" b="1" i="1" dirty="0" smtClean="0">
                <a:solidFill>
                  <a:srgbClr val="FFFF00"/>
                </a:solidFill>
                <a:latin typeface="Arial Narrow" pitchFamily="34" charset="0"/>
              </a:rPr>
              <a:t> sp. </a:t>
            </a:r>
            <a:r>
              <a:rPr lang="en-PH" sz="3200" b="1" dirty="0" smtClean="0">
                <a:solidFill>
                  <a:srgbClr val="FFFF00"/>
                </a:solidFill>
                <a:latin typeface="Arial Narrow" pitchFamily="34" charset="0"/>
              </a:rPr>
              <a:t>EXPOSED TO THE DIFFERENT CONCENTRATIONS OF  PESTICIDE CYPERMETHRIN </a:t>
            </a:r>
          </a:p>
          <a:p>
            <a:pPr algn="ctr"/>
            <a:r>
              <a:rPr lang="en-PH" sz="3200" b="1" dirty="0" smtClean="0">
                <a:solidFill>
                  <a:srgbClr val="FF0000"/>
                </a:solidFill>
                <a:latin typeface="Arial Narrow" pitchFamily="34" charset="0"/>
              </a:rPr>
              <a:t> </a:t>
            </a:r>
            <a:endParaRPr lang="en-PH" sz="3200" b="1" i="1" dirty="0">
              <a:solidFill>
                <a:srgbClr val="FF0000"/>
              </a:solidFill>
              <a:latin typeface="Arial Narrow" pitchFamily="34" charset="0"/>
            </a:endParaRPr>
          </a:p>
        </p:txBody>
      </p:sp>
      <p:sp>
        <p:nvSpPr>
          <p:cNvPr id="5" name="TextBox 4"/>
          <p:cNvSpPr txBox="1"/>
          <p:nvPr/>
        </p:nvSpPr>
        <p:spPr>
          <a:xfrm>
            <a:off x="0" y="3124200"/>
            <a:ext cx="9144000" cy="32316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PH" sz="2400" b="1" dirty="0" err="1" smtClean="0">
                <a:solidFill>
                  <a:srgbClr val="FF0000"/>
                </a:solidFill>
                <a:latin typeface="Arial Narrow" pitchFamily="34" charset="0"/>
              </a:rPr>
              <a:t>Fantonalgo</a:t>
            </a:r>
            <a:r>
              <a:rPr lang="en-PH" sz="2400" b="1" dirty="0" smtClean="0">
                <a:solidFill>
                  <a:srgbClr val="FF0000"/>
                </a:solidFill>
                <a:latin typeface="Arial Narrow" pitchFamily="34" charset="0"/>
              </a:rPr>
              <a:t>, </a:t>
            </a:r>
            <a:r>
              <a:rPr lang="en-PH" sz="2400" b="1" dirty="0" err="1" smtClean="0">
                <a:solidFill>
                  <a:srgbClr val="FF0000"/>
                </a:solidFill>
                <a:latin typeface="Arial Narrow" pitchFamily="34" charset="0"/>
              </a:rPr>
              <a:t>Raymund</a:t>
            </a:r>
            <a:r>
              <a:rPr lang="en-PH" sz="2400" b="1" dirty="0" smtClean="0">
                <a:solidFill>
                  <a:srgbClr val="FF0000"/>
                </a:solidFill>
                <a:latin typeface="Arial Narrow" pitchFamily="34" charset="0"/>
              </a:rPr>
              <a:t> N.</a:t>
            </a:r>
            <a:r>
              <a:rPr lang="en-PH" sz="2400" b="1" baseline="30000" dirty="0" smtClean="0">
                <a:solidFill>
                  <a:srgbClr val="FF0000"/>
                </a:solidFill>
                <a:latin typeface="Arial Narrow" pitchFamily="34" charset="0"/>
              </a:rPr>
              <a:t>1,2,3</a:t>
            </a:r>
            <a:r>
              <a:rPr lang="en-PH" sz="2400" b="1" dirty="0" smtClean="0">
                <a:solidFill>
                  <a:srgbClr val="FF0000"/>
                </a:solidFill>
                <a:latin typeface="Arial Narrow" pitchFamily="34" charset="0"/>
              </a:rPr>
              <a:t>*, </a:t>
            </a:r>
            <a:r>
              <a:rPr lang="en-PH" sz="2400" b="1" dirty="0" err="1" smtClean="0">
                <a:solidFill>
                  <a:srgbClr val="FF0000"/>
                </a:solidFill>
                <a:latin typeface="Arial Narrow" pitchFamily="34" charset="0"/>
              </a:rPr>
              <a:t>Calfaforo</a:t>
            </a:r>
            <a:r>
              <a:rPr lang="en-PH" sz="2400" b="1" dirty="0" smtClean="0">
                <a:solidFill>
                  <a:srgbClr val="FF0000"/>
                </a:solidFill>
                <a:latin typeface="Arial Narrow" pitchFamily="34" charset="0"/>
              </a:rPr>
              <a:t>, </a:t>
            </a:r>
            <a:r>
              <a:rPr lang="en-PH" sz="2400" b="1" dirty="0" err="1" smtClean="0">
                <a:solidFill>
                  <a:srgbClr val="FF0000"/>
                </a:solidFill>
                <a:latin typeface="Arial Narrow" pitchFamily="34" charset="0"/>
              </a:rPr>
              <a:t>Cyna</a:t>
            </a:r>
            <a:r>
              <a:rPr lang="en-PH" sz="2400" b="1" dirty="0" smtClean="0">
                <a:solidFill>
                  <a:srgbClr val="FF0000"/>
                </a:solidFill>
                <a:latin typeface="Arial Narrow" pitchFamily="34" charset="0"/>
              </a:rPr>
              <a:t> E.</a:t>
            </a:r>
            <a:r>
              <a:rPr lang="en-PH" sz="2400" b="1" baseline="30000" dirty="0" smtClean="0">
                <a:solidFill>
                  <a:srgbClr val="FF0000"/>
                </a:solidFill>
                <a:latin typeface="Arial Narrow" pitchFamily="34" charset="0"/>
              </a:rPr>
              <a:t>5</a:t>
            </a:r>
            <a:r>
              <a:rPr lang="en-PH" sz="2400" b="1" dirty="0" smtClean="0">
                <a:solidFill>
                  <a:srgbClr val="FF0000"/>
                </a:solidFill>
                <a:latin typeface="Arial Narrow" pitchFamily="34" charset="0"/>
              </a:rPr>
              <a:t>, and </a:t>
            </a:r>
            <a:r>
              <a:rPr lang="en-PH" sz="2400" b="1" dirty="0" err="1" smtClean="0">
                <a:solidFill>
                  <a:srgbClr val="FF0000"/>
                </a:solidFill>
                <a:latin typeface="Arial Narrow" pitchFamily="34" charset="0"/>
              </a:rPr>
              <a:t>Escarpe</a:t>
            </a:r>
            <a:r>
              <a:rPr lang="en-PH" sz="2400" b="1" dirty="0" smtClean="0">
                <a:solidFill>
                  <a:srgbClr val="FF0000"/>
                </a:solidFill>
                <a:latin typeface="Arial Narrow" pitchFamily="34" charset="0"/>
              </a:rPr>
              <a:t>, </a:t>
            </a:r>
            <a:r>
              <a:rPr lang="en-PH" sz="2400" b="1" dirty="0" err="1" smtClean="0">
                <a:solidFill>
                  <a:srgbClr val="FF0000"/>
                </a:solidFill>
                <a:latin typeface="Arial Narrow" pitchFamily="34" charset="0"/>
              </a:rPr>
              <a:t>Jerlyn</a:t>
            </a:r>
            <a:r>
              <a:rPr lang="en-PH" sz="2400" b="1" dirty="0" smtClean="0">
                <a:solidFill>
                  <a:srgbClr val="FF0000"/>
                </a:solidFill>
                <a:latin typeface="Arial Narrow" pitchFamily="34" charset="0"/>
              </a:rPr>
              <a:t> T.</a:t>
            </a:r>
            <a:r>
              <a:rPr lang="en-PH" sz="2400" b="1" baseline="30000" dirty="0" smtClean="0">
                <a:solidFill>
                  <a:srgbClr val="FF0000"/>
                </a:solidFill>
                <a:latin typeface="Arial Narrow" pitchFamily="34" charset="0"/>
              </a:rPr>
              <a:t>4</a:t>
            </a:r>
          </a:p>
          <a:p>
            <a:pPr algn="ctr"/>
            <a:r>
              <a:rPr lang="en-PH" b="1" baseline="30000" dirty="0" smtClean="0">
                <a:solidFill>
                  <a:schemeClr val="bg2">
                    <a:lumMod val="10000"/>
                  </a:schemeClr>
                </a:solidFill>
                <a:latin typeface="Arial Narrow" pitchFamily="34" charset="0"/>
              </a:rPr>
              <a:t>1</a:t>
            </a:r>
            <a:r>
              <a:rPr lang="en-PH" b="1" dirty="0" smtClean="0">
                <a:solidFill>
                  <a:schemeClr val="bg2">
                    <a:lumMod val="10000"/>
                  </a:schemeClr>
                </a:solidFill>
                <a:latin typeface="Arial Narrow" pitchFamily="34" charset="0"/>
              </a:rPr>
              <a:t>Graduate Student, Marine Science Institute, College of Science,</a:t>
            </a:r>
          </a:p>
          <a:p>
            <a:pPr algn="ctr"/>
            <a:r>
              <a:rPr lang="en-PH" b="1" dirty="0" smtClean="0">
                <a:solidFill>
                  <a:schemeClr val="bg2">
                    <a:lumMod val="10000"/>
                  </a:schemeClr>
                </a:solidFill>
                <a:latin typeface="Arial Narrow" pitchFamily="34" charset="0"/>
              </a:rPr>
              <a:t>University of the Philippines </a:t>
            </a:r>
            <a:r>
              <a:rPr lang="en-PH" b="1" dirty="0" err="1" smtClean="0">
                <a:solidFill>
                  <a:schemeClr val="bg2">
                    <a:lumMod val="10000"/>
                  </a:schemeClr>
                </a:solidFill>
                <a:latin typeface="Arial Narrow" pitchFamily="34" charset="0"/>
              </a:rPr>
              <a:t>Diliman</a:t>
            </a:r>
            <a:r>
              <a:rPr lang="en-PH" b="1" dirty="0" smtClean="0">
                <a:solidFill>
                  <a:schemeClr val="bg2">
                    <a:lumMod val="10000"/>
                  </a:schemeClr>
                </a:solidFill>
                <a:latin typeface="Arial Narrow" pitchFamily="34" charset="0"/>
              </a:rPr>
              <a:t>, Quezon City, </a:t>
            </a:r>
            <a:r>
              <a:rPr lang="en-PH" b="1" dirty="0" err="1" smtClean="0">
                <a:solidFill>
                  <a:schemeClr val="bg2">
                    <a:lumMod val="10000"/>
                  </a:schemeClr>
                </a:solidFill>
                <a:latin typeface="Arial Narrow" pitchFamily="34" charset="0"/>
              </a:rPr>
              <a:t>Philipines</a:t>
            </a:r>
            <a:endParaRPr lang="en-PH" b="1" dirty="0" smtClean="0">
              <a:solidFill>
                <a:schemeClr val="bg2">
                  <a:lumMod val="10000"/>
                </a:schemeClr>
              </a:solidFill>
              <a:latin typeface="Arial Narrow" pitchFamily="34" charset="0"/>
            </a:endParaRPr>
          </a:p>
          <a:p>
            <a:pPr algn="ctr"/>
            <a:r>
              <a:rPr lang="en-PH" b="1" baseline="30000" dirty="0" smtClean="0">
                <a:solidFill>
                  <a:schemeClr val="bg2">
                    <a:lumMod val="10000"/>
                  </a:schemeClr>
                </a:solidFill>
                <a:latin typeface="Arial Narrow" pitchFamily="34" charset="0"/>
              </a:rPr>
              <a:t>2</a:t>
            </a:r>
            <a:r>
              <a:rPr lang="en-PH" b="1" dirty="0" smtClean="0">
                <a:solidFill>
                  <a:schemeClr val="bg2">
                    <a:lumMod val="10000"/>
                  </a:schemeClr>
                </a:solidFill>
                <a:latin typeface="Arial Narrow" pitchFamily="34" charset="0"/>
              </a:rPr>
              <a:t>Faculty of Natural Sciences, Senior High School Department, College of Education, University of the East-</a:t>
            </a:r>
            <a:r>
              <a:rPr lang="en-PH" b="1" dirty="0" err="1" smtClean="0">
                <a:solidFill>
                  <a:schemeClr val="bg2">
                    <a:lumMod val="10000"/>
                  </a:schemeClr>
                </a:solidFill>
                <a:latin typeface="Arial Narrow" pitchFamily="34" charset="0"/>
              </a:rPr>
              <a:t>ManilaCampus</a:t>
            </a:r>
            <a:r>
              <a:rPr lang="en-PH" b="1" dirty="0" smtClean="0">
                <a:solidFill>
                  <a:schemeClr val="bg2">
                    <a:lumMod val="10000"/>
                  </a:schemeClr>
                </a:solidFill>
                <a:latin typeface="Arial Narrow" pitchFamily="34" charset="0"/>
              </a:rPr>
              <a:t>, Claro M. Recto Avenue, </a:t>
            </a:r>
            <a:r>
              <a:rPr lang="en-PH" b="1" dirty="0" err="1" smtClean="0">
                <a:solidFill>
                  <a:schemeClr val="bg2">
                    <a:lumMod val="10000"/>
                  </a:schemeClr>
                </a:solidFill>
                <a:latin typeface="Arial Narrow" pitchFamily="34" charset="0"/>
              </a:rPr>
              <a:t>Sampaloc</a:t>
            </a:r>
            <a:r>
              <a:rPr lang="en-PH" b="1" dirty="0" smtClean="0">
                <a:solidFill>
                  <a:schemeClr val="bg2">
                    <a:lumMod val="10000"/>
                  </a:schemeClr>
                </a:solidFill>
                <a:latin typeface="Arial Narrow" pitchFamily="34" charset="0"/>
              </a:rPr>
              <a:t>, Manila, Philippines</a:t>
            </a:r>
          </a:p>
          <a:p>
            <a:pPr algn="ctr"/>
            <a:r>
              <a:rPr lang="en-PH" b="1" baseline="30000" dirty="0" smtClean="0">
                <a:solidFill>
                  <a:schemeClr val="bg2">
                    <a:lumMod val="10000"/>
                  </a:schemeClr>
                </a:solidFill>
                <a:latin typeface="Arial Narrow" pitchFamily="34" charset="0"/>
              </a:rPr>
              <a:t>3</a:t>
            </a:r>
            <a:r>
              <a:rPr lang="en-PH" b="1" dirty="0" smtClean="0">
                <a:solidFill>
                  <a:schemeClr val="bg2">
                    <a:lumMod val="10000"/>
                  </a:schemeClr>
                </a:solidFill>
                <a:latin typeface="Arial Narrow" pitchFamily="34" charset="0"/>
              </a:rPr>
              <a:t>Department of Environmental Science, School of Science and Engineering</a:t>
            </a:r>
          </a:p>
          <a:p>
            <a:pPr algn="ctr"/>
            <a:r>
              <a:rPr lang="en-PH" b="1" dirty="0" err="1" smtClean="0">
                <a:solidFill>
                  <a:schemeClr val="bg2">
                    <a:lumMod val="10000"/>
                  </a:schemeClr>
                </a:solidFill>
                <a:latin typeface="Arial Narrow" pitchFamily="34" charset="0"/>
              </a:rPr>
              <a:t>Ateneo</a:t>
            </a:r>
            <a:r>
              <a:rPr lang="en-PH" b="1" dirty="0" smtClean="0">
                <a:solidFill>
                  <a:schemeClr val="bg2">
                    <a:lumMod val="10000"/>
                  </a:schemeClr>
                </a:solidFill>
                <a:latin typeface="Arial Narrow" pitchFamily="34" charset="0"/>
              </a:rPr>
              <a:t> de Manila University, Loyola Heights, Quezon City, Philippines</a:t>
            </a:r>
          </a:p>
          <a:p>
            <a:pPr algn="ctr"/>
            <a:r>
              <a:rPr lang="en-PH" b="1" baseline="30000" dirty="0" smtClean="0">
                <a:solidFill>
                  <a:schemeClr val="bg2">
                    <a:lumMod val="10000"/>
                  </a:schemeClr>
                </a:solidFill>
                <a:latin typeface="Arial Narrow" pitchFamily="34" charset="0"/>
              </a:rPr>
              <a:t>4</a:t>
            </a:r>
            <a:r>
              <a:rPr lang="en-PH" b="1" dirty="0" smtClean="0">
                <a:solidFill>
                  <a:schemeClr val="bg2">
                    <a:lumMod val="10000"/>
                  </a:schemeClr>
                </a:solidFill>
                <a:latin typeface="Arial Narrow" pitchFamily="34" charset="0"/>
              </a:rPr>
              <a:t>Department of Sciences, College of Arts and Sciences, Western Institute of Technology,</a:t>
            </a:r>
          </a:p>
          <a:p>
            <a:pPr algn="ctr"/>
            <a:r>
              <a:rPr lang="en-PH" b="1" dirty="0" smtClean="0">
                <a:solidFill>
                  <a:schemeClr val="bg2">
                    <a:lumMod val="10000"/>
                  </a:schemeClr>
                </a:solidFill>
                <a:latin typeface="Arial Narrow" pitchFamily="34" charset="0"/>
              </a:rPr>
              <a:t>La Paz, Iloilo City, Philippines</a:t>
            </a:r>
          </a:p>
          <a:p>
            <a:pPr algn="ctr"/>
            <a:r>
              <a:rPr lang="en-PH" b="1" baseline="30000" dirty="0" smtClean="0">
                <a:solidFill>
                  <a:schemeClr val="bg2">
                    <a:lumMod val="10000"/>
                  </a:schemeClr>
                </a:solidFill>
                <a:latin typeface="Arial Narrow" pitchFamily="34" charset="0"/>
              </a:rPr>
              <a:t>5</a:t>
            </a:r>
            <a:r>
              <a:rPr lang="en-PH" b="1" dirty="0" smtClean="0">
                <a:solidFill>
                  <a:schemeClr val="bg2">
                    <a:lumMod val="10000"/>
                  </a:schemeClr>
                </a:solidFill>
                <a:latin typeface="Arial Narrow" pitchFamily="34" charset="0"/>
              </a:rPr>
              <a:t>Project Evaluation Officer,  Forestland Management Project, Department of Environment and Natural Resources VI,  </a:t>
            </a:r>
            <a:r>
              <a:rPr lang="en-PH" b="1" dirty="0" err="1" smtClean="0">
                <a:solidFill>
                  <a:schemeClr val="bg2">
                    <a:lumMod val="10000"/>
                  </a:schemeClr>
                </a:solidFill>
                <a:latin typeface="Arial Narrow" pitchFamily="34" charset="0"/>
              </a:rPr>
              <a:t>Parola</a:t>
            </a:r>
            <a:r>
              <a:rPr lang="en-PH" b="1" dirty="0" smtClean="0">
                <a:solidFill>
                  <a:schemeClr val="bg2">
                    <a:lumMod val="10000"/>
                  </a:schemeClr>
                </a:solidFill>
                <a:latin typeface="Arial Narrow" pitchFamily="34" charset="0"/>
              </a:rPr>
              <a:t> St., Iloilo City Philippines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4419600" y="2286000"/>
            <a:ext cx="4343400" cy="369332"/>
          </a:xfrm>
          <a:prstGeom prst="rect">
            <a:avLst/>
          </a:prstGeom>
          <a:noFill/>
        </p:spPr>
        <p:txBody>
          <a:bodyPr wrap="square" rtlCol="0">
            <a:spAutoFit/>
          </a:bodyPr>
          <a:lstStyle/>
          <a:p>
            <a:endParaRPr lang="en-PH"/>
          </a:p>
        </p:txBody>
      </p:sp>
      <p:sp>
        <p:nvSpPr>
          <p:cNvPr id="11" name="Rectangle 10"/>
          <p:cNvSpPr/>
          <p:nvPr/>
        </p:nvSpPr>
        <p:spPr>
          <a:xfrm>
            <a:off x="3429000" y="2057400"/>
            <a:ext cx="5715000" cy="3785652"/>
          </a:xfrm>
          <a:prstGeom prst="rect">
            <a:avLst/>
          </a:prstGeom>
        </p:spPr>
        <p:txBody>
          <a:bodyPr wrap="square">
            <a:spAutoFit/>
          </a:bodyPr>
          <a:lstStyle/>
          <a:p>
            <a:pPr>
              <a:buFont typeface="Wingdings" pitchFamily="2" charset="2"/>
              <a:buChar char="q"/>
            </a:pPr>
            <a:r>
              <a:rPr lang="en-PH" sz="2400" b="1" dirty="0" smtClean="0">
                <a:solidFill>
                  <a:srgbClr val="002060"/>
                </a:solidFill>
                <a:latin typeface="Arial Narrow" pitchFamily="34" charset="0"/>
              </a:rPr>
              <a:t> Latin for "small ship”</a:t>
            </a:r>
          </a:p>
          <a:p>
            <a:pPr>
              <a:buFont typeface="Wingdings" pitchFamily="2" charset="2"/>
              <a:buChar char="q"/>
            </a:pPr>
            <a:r>
              <a:rPr lang="en-PH" sz="2400" b="1" dirty="0" smtClean="0">
                <a:solidFill>
                  <a:srgbClr val="002060"/>
                </a:solidFill>
                <a:latin typeface="Arial Narrow" pitchFamily="34" charset="0"/>
              </a:rPr>
              <a:t> English for a “boat  shaped incense-holder</a:t>
            </a:r>
            <a:r>
              <a:rPr lang="en-PH" sz="2400" dirty="0" smtClean="0">
                <a:solidFill>
                  <a:srgbClr val="002060"/>
                </a:solidFill>
                <a:latin typeface="Arial Narrow" pitchFamily="34" charset="0"/>
              </a:rPr>
              <a:t>”</a:t>
            </a:r>
          </a:p>
          <a:p>
            <a:r>
              <a:rPr lang="en-PH" sz="2400" b="1" dirty="0" smtClean="0">
                <a:latin typeface="Arial Narrow" pitchFamily="34" charset="0"/>
              </a:rPr>
              <a:t>       </a:t>
            </a:r>
          </a:p>
          <a:p>
            <a:r>
              <a:rPr lang="en-PH" sz="2400" b="1" dirty="0" smtClean="0">
                <a:latin typeface="Arial Narrow" pitchFamily="34" charset="0"/>
              </a:rPr>
              <a:t>Taxonomic classification</a:t>
            </a:r>
          </a:p>
          <a:p>
            <a:pPr>
              <a:buFont typeface="Wingdings" pitchFamily="2" charset="2"/>
              <a:buChar char="Ø"/>
            </a:pPr>
            <a:r>
              <a:rPr lang="en-PH" sz="2400" dirty="0" smtClean="0">
                <a:solidFill>
                  <a:srgbClr val="002060"/>
                </a:solidFill>
                <a:latin typeface="Arial Narrow" pitchFamily="34" charset="0"/>
              </a:rPr>
              <a:t> </a:t>
            </a:r>
            <a:r>
              <a:rPr lang="en-PH" sz="2400" dirty="0" smtClean="0">
                <a:latin typeface="Arial Narrow" pitchFamily="34" charset="0"/>
              </a:rPr>
              <a:t> </a:t>
            </a:r>
            <a:r>
              <a:rPr lang="en-PH" sz="2400" b="1" dirty="0" smtClean="0">
                <a:solidFill>
                  <a:srgbClr val="002060"/>
                </a:solidFill>
                <a:latin typeface="Arial Narrow" pitchFamily="34" charset="0"/>
              </a:rPr>
              <a:t>Domain </a:t>
            </a:r>
            <a:r>
              <a:rPr lang="en-PH" sz="2400" b="1" dirty="0" err="1" smtClean="0">
                <a:solidFill>
                  <a:srgbClr val="002060"/>
                </a:solidFill>
                <a:latin typeface="Arial Narrow" pitchFamily="34" charset="0"/>
              </a:rPr>
              <a:t>Eukarya</a:t>
            </a:r>
            <a:endParaRPr lang="en-PH" sz="2400" b="1" dirty="0" smtClean="0">
              <a:solidFill>
                <a:srgbClr val="002060"/>
              </a:solidFill>
              <a:latin typeface="Arial Narrow" pitchFamily="34" charset="0"/>
            </a:endParaRPr>
          </a:p>
          <a:p>
            <a:pPr>
              <a:buFont typeface="Wingdings" pitchFamily="2" charset="2"/>
              <a:buChar char="Ø"/>
            </a:pPr>
            <a:r>
              <a:rPr lang="en-PH" sz="2400" b="1" dirty="0" smtClean="0">
                <a:solidFill>
                  <a:srgbClr val="002060"/>
                </a:solidFill>
                <a:latin typeface="Arial Narrow" pitchFamily="34" charset="0"/>
              </a:rPr>
              <a:t>  Kingdom </a:t>
            </a:r>
            <a:r>
              <a:rPr lang="en-PH" sz="2400" b="1" dirty="0" err="1" smtClean="0">
                <a:solidFill>
                  <a:srgbClr val="002060"/>
                </a:solidFill>
                <a:latin typeface="Arial Narrow" pitchFamily="34" charset="0"/>
              </a:rPr>
              <a:t>Chromalveolata</a:t>
            </a:r>
            <a:endParaRPr lang="en-PH" sz="2400" b="1" dirty="0" smtClean="0">
              <a:solidFill>
                <a:srgbClr val="002060"/>
              </a:solidFill>
              <a:latin typeface="Arial Narrow" pitchFamily="34" charset="0"/>
            </a:endParaRPr>
          </a:p>
          <a:p>
            <a:pPr>
              <a:buFont typeface="Wingdings" pitchFamily="2" charset="2"/>
              <a:buChar char="Ø"/>
            </a:pPr>
            <a:r>
              <a:rPr lang="en-PH" sz="2400" b="1" dirty="0" smtClean="0">
                <a:solidFill>
                  <a:srgbClr val="002060"/>
                </a:solidFill>
                <a:latin typeface="Arial Narrow" pitchFamily="34" charset="0"/>
              </a:rPr>
              <a:t>  Division </a:t>
            </a:r>
            <a:r>
              <a:rPr lang="en-PH" sz="2400" b="1" dirty="0" err="1" smtClean="0">
                <a:solidFill>
                  <a:srgbClr val="002060"/>
                </a:solidFill>
                <a:latin typeface="Arial Narrow" pitchFamily="34" charset="0"/>
              </a:rPr>
              <a:t>Heterokontophyta</a:t>
            </a:r>
            <a:endParaRPr lang="en-PH" sz="2400" b="1" dirty="0" smtClean="0">
              <a:solidFill>
                <a:srgbClr val="002060"/>
              </a:solidFill>
              <a:latin typeface="Arial Narrow" pitchFamily="34" charset="0"/>
            </a:endParaRPr>
          </a:p>
          <a:p>
            <a:pPr>
              <a:buFont typeface="Wingdings" pitchFamily="2" charset="2"/>
              <a:buChar char="Ø"/>
            </a:pPr>
            <a:r>
              <a:rPr lang="en-PH" sz="2400" b="1" dirty="0" smtClean="0">
                <a:solidFill>
                  <a:srgbClr val="002060"/>
                </a:solidFill>
                <a:latin typeface="Arial Narrow" pitchFamily="34" charset="0"/>
              </a:rPr>
              <a:t>  Class </a:t>
            </a:r>
            <a:r>
              <a:rPr lang="en-PH" sz="2400" b="1" dirty="0" err="1" smtClean="0">
                <a:solidFill>
                  <a:srgbClr val="002060"/>
                </a:solidFill>
                <a:latin typeface="Arial Narrow" pitchFamily="34" charset="0"/>
              </a:rPr>
              <a:t>Bacillariophyceae</a:t>
            </a:r>
            <a:endParaRPr lang="en-PH" sz="2400" b="1" dirty="0" smtClean="0">
              <a:solidFill>
                <a:srgbClr val="002060"/>
              </a:solidFill>
              <a:latin typeface="Arial Narrow" pitchFamily="34" charset="0"/>
            </a:endParaRPr>
          </a:p>
          <a:p>
            <a:pPr>
              <a:buFont typeface="Wingdings" pitchFamily="2" charset="2"/>
              <a:buChar char="Ø"/>
            </a:pPr>
            <a:r>
              <a:rPr lang="en-PH" sz="2400" b="1" dirty="0" smtClean="0">
                <a:solidFill>
                  <a:srgbClr val="002060"/>
                </a:solidFill>
                <a:latin typeface="Arial Narrow" pitchFamily="34" charset="0"/>
              </a:rPr>
              <a:t>  Order </a:t>
            </a:r>
            <a:r>
              <a:rPr lang="en-PH" sz="2400" b="1" dirty="0" err="1" smtClean="0">
                <a:solidFill>
                  <a:srgbClr val="002060"/>
                </a:solidFill>
                <a:latin typeface="Arial Narrow" pitchFamily="34" charset="0"/>
              </a:rPr>
              <a:t>Naviculales</a:t>
            </a:r>
            <a:endParaRPr lang="en-PH" sz="2400" b="1" dirty="0" smtClean="0">
              <a:solidFill>
                <a:srgbClr val="002060"/>
              </a:solidFill>
              <a:latin typeface="Arial Narrow" pitchFamily="34" charset="0"/>
            </a:endParaRPr>
          </a:p>
          <a:p>
            <a:pPr>
              <a:buFont typeface="Wingdings" pitchFamily="2" charset="2"/>
              <a:buChar char="Ø"/>
            </a:pPr>
            <a:r>
              <a:rPr lang="en-PH" sz="2400" b="1" dirty="0" smtClean="0">
                <a:solidFill>
                  <a:srgbClr val="002060"/>
                </a:solidFill>
                <a:latin typeface="Arial Narrow" pitchFamily="34" charset="0"/>
              </a:rPr>
              <a:t>  Family </a:t>
            </a:r>
            <a:r>
              <a:rPr lang="en-PH" sz="2400" b="1" dirty="0" err="1" smtClean="0">
                <a:solidFill>
                  <a:srgbClr val="002060"/>
                </a:solidFill>
                <a:latin typeface="Arial Narrow" pitchFamily="34" charset="0"/>
              </a:rPr>
              <a:t>Naviculaceae</a:t>
            </a:r>
            <a:r>
              <a:rPr lang="en-PH" sz="2400" b="1" dirty="0" smtClean="0">
                <a:solidFill>
                  <a:srgbClr val="002060"/>
                </a:solidFill>
                <a:latin typeface="Arial Narrow" pitchFamily="34" charset="0"/>
              </a:rPr>
              <a:t> </a:t>
            </a:r>
          </a:p>
        </p:txBody>
      </p:sp>
      <p:sp>
        <p:nvSpPr>
          <p:cNvPr id="12" name="Rectangle 11"/>
          <p:cNvSpPr/>
          <p:nvPr/>
        </p:nvSpPr>
        <p:spPr>
          <a:xfrm>
            <a:off x="2667000" y="1295400"/>
            <a:ext cx="4724400" cy="523220"/>
          </a:xfrm>
          <a:prstGeom prst="rect">
            <a:avLst/>
          </a:prstGeom>
        </p:spPr>
        <p:txBody>
          <a:bodyPr wrap="square">
            <a:spAutoFit/>
          </a:bodyPr>
          <a:lstStyle/>
          <a:p>
            <a:pPr algn="ctr"/>
            <a:r>
              <a:rPr lang="en-PH" sz="2800" b="1" dirty="0" smtClean="0">
                <a:solidFill>
                  <a:srgbClr val="C00000"/>
                </a:solidFill>
                <a:latin typeface="Arial Narrow" pitchFamily="34" charset="0"/>
              </a:rPr>
              <a:t>What is </a:t>
            </a:r>
            <a:r>
              <a:rPr lang="en-PH" sz="2800" b="1" i="1" dirty="0" err="1" smtClean="0">
                <a:solidFill>
                  <a:srgbClr val="C00000"/>
                </a:solidFill>
                <a:latin typeface="Arial Narrow" pitchFamily="34" charset="0"/>
              </a:rPr>
              <a:t>Navicula</a:t>
            </a:r>
            <a:r>
              <a:rPr lang="en-PH" sz="2800" b="1" i="1" dirty="0" smtClean="0">
                <a:solidFill>
                  <a:srgbClr val="C00000"/>
                </a:solidFill>
                <a:latin typeface="Arial Narrow" pitchFamily="34" charset="0"/>
              </a:rPr>
              <a:t> sp.?</a:t>
            </a:r>
            <a:endParaRPr lang="en-PH" sz="2800" b="1" i="1" dirty="0">
              <a:solidFill>
                <a:srgbClr val="C00000"/>
              </a:solidFill>
              <a:latin typeface="Arial Narrow" pitchFamily="34" charset="0"/>
            </a:endParaRPr>
          </a:p>
        </p:txBody>
      </p:sp>
      <p:sp>
        <p:nvSpPr>
          <p:cNvPr id="17" name="Flowchart: Punched Tape 16"/>
          <p:cNvSpPr/>
          <p:nvPr/>
        </p:nvSpPr>
        <p:spPr>
          <a:xfrm>
            <a:off x="304800" y="228600"/>
            <a:ext cx="7848600" cy="9144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200" b="1" dirty="0" smtClean="0">
                <a:solidFill>
                  <a:srgbClr val="002060"/>
                </a:solidFill>
                <a:latin typeface="Arial Narrow" pitchFamily="34" charset="0"/>
              </a:rPr>
              <a:t>INTRODUCTION</a:t>
            </a:r>
            <a:endParaRPr lang="en-PH" sz="3200" b="1" dirty="0">
              <a:solidFill>
                <a:srgbClr val="002060"/>
              </a:solidFill>
              <a:latin typeface="Arial Narrow" pitchFamily="34" charset="0"/>
            </a:endParaRPr>
          </a:p>
        </p:txBody>
      </p:sp>
      <p:pic>
        <p:nvPicPr>
          <p:cNvPr id="6146" name="Picture 2" descr="Navicula"/>
          <p:cNvPicPr>
            <a:picLocks noChangeAspect="1" noChangeArrowheads="1"/>
          </p:cNvPicPr>
          <p:nvPr/>
        </p:nvPicPr>
        <p:blipFill>
          <a:blip r:embed="rId3" cstate="print"/>
          <a:srcRect/>
          <a:stretch>
            <a:fillRect/>
          </a:stretch>
        </p:blipFill>
        <p:spPr bwMode="auto">
          <a:xfrm>
            <a:off x="0" y="1219200"/>
            <a:ext cx="3429000" cy="2743200"/>
          </a:xfrm>
          <a:prstGeom prst="rect">
            <a:avLst/>
          </a:prstGeom>
          <a:noFill/>
        </p:spPr>
      </p:pic>
      <p:sp>
        <p:nvSpPr>
          <p:cNvPr id="9" name="Rectangle 8"/>
          <p:cNvSpPr/>
          <p:nvPr/>
        </p:nvSpPr>
        <p:spPr>
          <a:xfrm>
            <a:off x="0" y="3200400"/>
            <a:ext cx="3429000" cy="830997"/>
          </a:xfrm>
          <a:prstGeom prst="rect">
            <a:avLst/>
          </a:prstGeom>
        </p:spPr>
        <p:txBody>
          <a:bodyPr wrap="square">
            <a:spAutoFit/>
          </a:bodyPr>
          <a:lstStyle/>
          <a:p>
            <a:r>
              <a:rPr lang="en-PH" sz="1600" dirty="0" err="1" smtClean="0">
                <a:solidFill>
                  <a:schemeClr val="tx1">
                    <a:lumMod val="95000"/>
                    <a:lumOff val="5000"/>
                  </a:schemeClr>
                </a:solidFill>
                <a:latin typeface="Arial Narrow" pitchFamily="34" charset="0"/>
              </a:rPr>
              <a:t>Source:http</a:t>
            </a:r>
            <a:r>
              <a:rPr lang="en-PH" sz="1600" dirty="0" smtClean="0">
                <a:solidFill>
                  <a:schemeClr val="tx1">
                    <a:lumMod val="95000"/>
                    <a:lumOff val="5000"/>
                  </a:schemeClr>
                </a:solidFill>
                <a:latin typeface="Arial Narrow" pitchFamily="34" charset="0"/>
              </a:rPr>
              <a:t>://protist.i.hosei.ac.jp/PDB/Images/Heterokontophyta/Raphidineae/Navicula/sp_06.html</a:t>
            </a:r>
            <a:endParaRPr lang="en-PH" sz="1600" dirty="0">
              <a:solidFill>
                <a:schemeClr val="tx1">
                  <a:lumMod val="95000"/>
                  <a:lumOff val="5000"/>
                </a:schemeClr>
              </a:solidFill>
              <a:latin typeface="Arial Narrow" pitchFamily="34" charset="0"/>
            </a:endParaRPr>
          </a:p>
        </p:txBody>
      </p:sp>
      <p:pic>
        <p:nvPicPr>
          <p:cNvPr id="6148" name="Picture 4" descr="http://cdn.biologydiscussion.com/wp-content/uploads/2016/09/clip_image006_thumb2-1.jpg"/>
          <p:cNvPicPr>
            <a:picLocks noChangeAspect="1" noChangeArrowheads="1"/>
          </p:cNvPicPr>
          <p:nvPr/>
        </p:nvPicPr>
        <p:blipFill>
          <a:blip r:embed="rId4" cstate="print"/>
          <a:srcRect/>
          <a:stretch>
            <a:fillRect/>
          </a:stretch>
        </p:blipFill>
        <p:spPr bwMode="auto">
          <a:xfrm>
            <a:off x="0" y="3962400"/>
            <a:ext cx="3429000" cy="2286000"/>
          </a:xfrm>
          <a:prstGeom prst="rect">
            <a:avLst/>
          </a:prstGeom>
          <a:noFill/>
        </p:spPr>
      </p:pic>
      <p:sp>
        <p:nvSpPr>
          <p:cNvPr id="13" name="Rectangle 12"/>
          <p:cNvSpPr/>
          <p:nvPr/>
        </p:nvSpPr>
        <p:spPr>
          <a:xfrm>
            <a:off x="0" y="6172200"/>
            <a:ext cx="3505200" cy="738664"/>
          </a:xfrm>
          <a:prstGeom prst="rect">
            <a:avLst/>
          </a:prstGeom>
        </p:spPr>
        <p:txBody>
          <a:bodyPr wrap="square">
            <a:spAutoFit/>
          </a:bodyPr>
          <a:lstStyle/>
          <a:p>
            <a:r>
              <a:rPr lang="en-PH" sz="1400" dirty="0" smtClean="0">
                <a:latin typeface="Arial Narrow" pitchFamily="34" charset="0"/>
              </a:rPr>
              <a:t>Source: http://cdn.biologydiscussion.com/wp-content/uploads/2016/09/clip_image006_thumb2-1.jpg</a:t>
            </a:r>
            <a:endParaRPr lang="en-PH" sz="14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FINAL RESEARCH PROPOSAL\background\light-circles-wave-powerpoint-backgrounds.jpg"/>
          <p:cNvPicPr>
            <a:picLocks noChangeAspect="1" noChangeArrowheads="1"/>
          </p:cNvPicPr>
          <p:nvPr/>
        </p:nvPicPr>
        <p:blipFill>
          <a:blip r:embed="rId2" cstate="print"/>
          <a:srcRect/>
          <a:stretch>
            <a:fillRect/>
          </a:stretch>
        </p:blipFill>
        <p:spPr bwMode="auto">
          <a:xfrm>
            <a:off x="0" y="0"/>
            <a:ext cx="9144000" cy="7162800"/>
          </a:xfrm>
          <a:prstGeom prst="rect">
            <a:avLst/>
          </a:prstGeom>
          <a:noFill/>
        </p:spPr>
      </p:pic>
      <p:sp>
        <p:nvSpPr>
          <p:cNvPr id="3" name="Flowchart: Punched Tape 2"/>
          <p:cNvSpPr/>
          <p:nvPr/>
        </p:nvSpPr>
        <p:spPr>
          <a:xfrm>
            <a:off x="304800" y="0"/>
            <a:ext cx="8839200" cy="9906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2800" b="1" dirty="0" smtClean="0">
                <a:solidFill>
                  <a:srgbClr val="002060"/>
                </a:solidFill>
                <a:latin typeface="Arial Narrow" pitchFamily="34" charset="0"/>
              </a:rPr>
              <a:t>INTRODUCTION</a:t>
            </a:r>
            <a:endParaRPr lang="en-PH" sz="2800" b="1" dirty="0">
              <a:solidFill>
                <a:srgbClr val="002060"/>
              </a:solidFill>
              <a:latin typeface="Arial Narrow" pitchFamily="34" charset="0"/>
            </a:endParaRPr>
          </a:p>
        </p:txBody>
      </p:sp>
      <p:sp>
        <p:nvSpPr>
          <p:cNvPr id="5" name="Rectangle 4"/>
          <p:cNvSpPr/>
          <p:nvPr/>
        </p:nvSpPr>
        <p:spPr>
          <a:xfrm>
            <a:off x="2743200" y="1371600"/>
            <a:ext cx="3810000" cy="523220"/>
          </a:xfrm>
          <a:prstGeom prst="rect">
            <a:avLst/>
          </a:prstGeom>
        </p:spPr>
        <p:txBody>
          <a:bodyPr wrap="square">
            <a:spAutoFit/>
          </a:bodyPr>
          <a:lstStyle/>
          <a:p>
            <a:pPr algn="ctr"/>
            <a:r>
              <a:rPr lang="en-PH" sz="2800" b="1" dirty="0" smtClean="0">
                <a:solidFill>
                  <a:srgbClr val="C00000"/>
                </a:solidFill>
                <a:latin typeface="Arial Narrow" pitchFamily="34" charset="0"/>
              </a:rPr>
              <a:t>What is </a:t>
            </a:r>
            <a:r>
              <a:rPr lang="en-PH" sz="2800" b="1" dirty="0" err="1" smtClean="0">
                <a:solidFill>
                  <a:srgbClr val="C00000"/>
                </a:solidFill>
                <a:latin typeface="Arial Narrow" pitchFamily="34" charset="0"/>
              </a:rPr>
              <a:t>Cypermethrin</a:t>
            </a:r>
            <a:r>
              <a:rPr lang="en-PH" sz="2800" b="1" i="1" dirty="0" smtClean="0">
                <a:solidFill>
                  <a:srgbClr val="C00000"/>
                </a:solidFill>
                <a:latin typeface="Arial Narrow" pitchFamily="34" charset="0"/>
              </a:rPr>
              <a:t>?</a:t>
            </a:r>
            <a:endParaRPr lang="en-PH" sz="2800" b="1" i="1" dirty="0">
              <a:solidFill>
                <a:srgbClr val="C00000"/>
              </a:solidFill>
              <a:latin typeface="Arial Narrow" pitchFamily="34" charset="0"/>
            </a:endParaRPr>
          </a:p>
        </p:txBody>
      </p:sp>
      <p:sp>
        <p:nvSpPr>
          <p:cNvPr id="9" name="TextBox 8"/>
          <p:cNvSpPr txBox="1"/>
          <p:nvPr/>
        </p:nvSpPr>
        <p:spPr>
          <a:xfrm>
            <a:off x="4191000" y="2362200"/>
            <a:ext cx="4724400" cy="3416320"/>
          </a:xfrm>
          <a:prstGeom prst="rect">
            <a:avLst/>
          </a:prstGeom>
          <a:noFill/>
        </p:spPr>
        <p:txBody>
          <a:bodyPr wrap="square" rtlCol="0">
            <a:spAutoFit/>
          </a:bodyPr>
          <a:lstStyle/>
          <a:p>
            <a:pPr>
              <a:buFont typeface="Wingdings" pitchFamily="2" charset="2"/>
              <a:buChar char="q"/>
            </a:pPr>
            <a:r>
              <a:rPr lang="en-PH" b="1" dirty="0" smtClean="0">
                <a:solidFill>
                  <a:srgbClr val="002060"/>
                </a:solidFill>
                <a:latin typeface="Arial Narrow" pitchFamily="34" charset="0"/>
              </a:rPr>
              <a:t> </a:t>
            </a:r>
            <a:r>
              <a:rPr lang="en-PH" sz="2400" b="1" dirty="0" smtClean="0">
                <a:solidFill>
                  <a:srgbClr val="002060"/>
                </a:solidFill>
                <a:latin typeface="Arial Narrow" pitchFamily="34" charset="0"/>
              </a:rPr>
              <a:t>One of the widely used insecticides</a:t>
            </a:r>
          </a:p>
          <a:p>
            <a:pPr>
              <a:buFont typeface="Wingdings" pitchFamily="2" charset="2"/>
              <a:buChar char="q"/>
            </a:pPr>
            <a:endParaRPr lang="en-PH" sz="2400" b="1" dirty="0" smtClean="0">
              <a:solidFill>
                <a:srgbClr val="002060"/>
              </a:solidFill>
              <a:latin typeface="Arial Narrow" pitchFamily="34" charset="0"/>
            </a:endParaRPr>
          </a:p>
          <a:p>
            <a:pPr>
              <a:buFont typeface="Wingdings" pitchFamily="2" charset="2"/>
              <a:buChar char="q"/>
            </a:pPr>
            <a:r>
              <a:rPr lang="en-PH" sz="2400" b="1" dirty="0" smtClean="0">
                <a:solidFill>
                  <a:srgbClr val="002060"/>
                </a:solidFill>
                <a:latin typeface="Arial Narrow" pitchFamily="34" charset="0"/>
              </a:rPr>
              <a:t> Use as a foliar application on food and feed crops </a:t>
            </a:r>
          </a:p>
          <a:p>
            <a:endParaRPr lang="en-PH" sz="2400" b="1" dirty="0" smtClean="0">
              <a:solidFill>
                <a:srgbClr val="002060"/>
              </a:solidFill>
              <a:latin typeface="Arial Narrow" pitchFamily="34" charset="0"/>
            </a:endParaRPr>
          </a:p>
          <a:p>
            <a:pPr>
              <a:buFont typeface="Wingdings" pitchFamily="2" charset="2"/>
              <a:buChar char="q"/>
            </a:pPr>
            <a:r>
              <a:rPr lang="en-PH" sz="2400" b="1" dirty="0" smtClean="0">
                <a:solidFill>
                  <a:srgbClr val="002060"/>
                </a:solidFill>
                <a:latin typeface="Arial Narrow" pitchFamily="34" charset="0"/>
              </a:rPr>
              <a:t> Very low volatility and water solubility</a:t>
            </a:r>
          </a:p>
          <a:p>
            <a:endParaRPr lang="en-PH" sz="2400" b="1" dirty="0" smtClean="0">
              <a:solidFill>
                <a:srgbClr val="002060"/>
              </a:solidFill>
              <a:latin typeface="Arial Narrow" pitchFamily="34" charset="0"/>
            </a:endParaRPr>
          </a:p>
          <a:p>
            <a:endParaRPr lang="en-PH" sz="2400" b="1" dirty="0">
              <a:solidFill>
                <a:srgbClr val="002060"/>
              </a:solidFill>
              <a:latin typeface="Arial Narrow" pitchFamily="34" charset="0"/>
            </a:endParaRPr>
          </a:p>
        </p:txBody>
      </p:sp>
      <p:pic>
        <p:nvPicPr>
          <p:cNvPr id="38916" name="Picture 4" descr="https://www.chemservice.com/media/product/structures/n-11545.jpg"/>
          <p:cNvPicPr>
            <a:picLocks noChangeAspect="1" noChangeArrowheads="1"/>
          </p:cNvPicPr>
          <p:nvPr/>
        </p:nvPicPr>
        <p:blipFill>
          <a:blip r:embed="rId3" cstate="print"/>
          <a:srcRect/>
          <a:stretch>
            <a:fillRect/>
          </a:stretch>
        </p:blipFill>
        <p:spPr bwMode="auto">
          <a:xfrm>
            <a:off x="0" y="2133601"/>
            <a:ext cx="3810000" cy="3810000"/>
          </a:xfrm>
          <a:prstGeom prst="rect">
            <a:avLst/>
          </a:prstGeom>
          <a:noFill/>
        </p:spPr>
      </p:pic>
      <p:sp>
        <p:nvSpPr>
          <p:cNvPr id="10" name="Rectangle 9"/>
          <p:cNvSpPr/>
          <p:nvPr/>
        </p:nvSpPr>
        <p:spPr>
          <a:xfrm>
            <a:off x="0" y="5943600"/>
            <a:ext cx="3810000" cy="646331"/>
          </a:xfrm>
          <a:prstGeom prst="rect">
            <a:avLst/>
          </a:prstGeom>
        </p:spPr>
        <p:txBody>
          <a:bodyPr wrap="square">
            <a:spAutoFit/>
          </a:bodyPr>
          <a:lstStyle/>
          <a:p>
            <a:r>
              <a:rPr lang="en-PH" dirty="0" err="1" smtClean="0">
                <a:solidFill>
                  <a:srgbClr val="031A00"/>
                </a:solidFill>
                <a:latin typeface="Arial Narrow" pitchFamily="34" charset="0"/>
              </a:rPr>
              <a:t>Source:https</a:t>
            </a:r>
            <a:r>
              <a:rPr lang="en-PH" dirty="0" smtClean="0">
                <a:solidFill>
                  <a:srgbClr val="031A00"/>
                </a:solidFill>
                <a:latin typeface="Arial Narrow" pitchFamily="34" charset="0"/>
              </a:rPr>
              <a:t>://www.chemservice.com/cypermethrin-n-11545-100mg.html</a:t>
            </a:r>
            <a:endParaRPr lang="en-PH" dirty="0">
              <a:solidFill>
                <a:srgbClr val="031A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144000" cy="7162800"/>
          </a:xfrm>
          <a:prstGeom prst="rect">
            <a:avLst/>
          </a:prstGeom>
          <a:noFill/>
        </p:spPr>
      </p:pic>
      <p:sp>
        <p:nvSpPr>
          <p:cNvPr id="5" name="Rectangle 4"/>
          <p:cNvSpPr/>
          <p:nvPr/>
        </p:nvSpPr>
        <p:spPr>
          <a:xfrm>
            <a:off x="3124200" y="1676400"/>
            <a:ext cx="2971800" cy="461665"/>
          </a:xfrm>
          <a:prstGeom prst="rect">
            <a:avLst/>
          </a:prstGeom>
        </p:spPr>
        <p:txBody>
          <a:bodyPr wrap="square">
            <a:spAutoFit/>
          </a:bodyPr>
          <a:lstStyle/>
          <a:p>
            <a:pPr algn="ctr">
              <a:defRPr/>
            </a:pPr>
            <a:r>
              <a:rPr lang="en-US" sz="2400" b="1" u="sng" dirty="0" smtClean="0">
                <a:solidFill>
                  <a:srgbClr val="C00000"/>
                </a:solidFill>
                <a:latin typeface="Arial Narrow" pitchFamily="34" charset="0"/>
              </a:rPr>
              <a:t>GENERAL</a:t>
            </a:r>
          </a:p>
        </p:txBody>
      </p:sp>
      <p:sp>
        <p:nvSpPr>
          <p:cNvPr id="13" name="Rectangle 12"/>
          <p:cNvSpPr/>
          <p:nvPr/>
        </p:nvSpPr>
        <p:spPr>
          <a:xfrm>
            <a:off x="3657600" y="3124200"/>
            <a:ext cx="1981200" cy="461665"/>
          </a:xfrm>
          <a:prstGeom prst="rect">
            <a:avLst/>
          </a:prstGeom>
        </p:spPr>
        <p:txBody>
          <a:bodyPr wrap="square">
            <a:spAutoFit/>
          </a:bodyPr>
          <a:lstStyle/>
          <a:p>
            <a:pPr algn="ctr">
              <a:spcBef>
                <a:spcPts val="0"/>
              </a:spcBef>
              <a:buNone/>
            </a:pPr>
            <a:r>
              <a:rPr lang="en-US" sz="2400" b="1" u="sng" dirty="0" smtClean="0">
                <a:solidFill>
                  <a:srgbClr val="C00000"/>
                </a:solidFill>
                <a:latin typeface="Arial Narrow" pitchFamily="34" charset="0"/>
              </a:rPr>
              <a:t>SPECIFIC</a:t>
            </a:r>
            <a:endParaRPr lang="en-US" sz="2400" b="1" dirty="0" smtClean="0">
              <a:solidFill>
                <a:srgbClr val="C00000"/>
              </a:solidFill>
              <a:latin typeface="Arial Narrow" pitchFamily="34" charset="0"/>
            </a:endParaRPr>
          </a:p>
        </p:txBody>
      </p:sp>
      <p:sp>
        <p:nvSpPr>
          <p:cNvPr id="14" name="TextBox 13"/>
          <p:cNvSpPr txBox="1"/>
          <p:nvPr/>
        </p:nvSpPr>
        <p:spPr>
          <a:xfrm>
            <a:off x="2362200" y="4953000"/>
            <a:ext cx="4419600" cy="369332"/>
          </a:xfrm>
          <a:prstGeom prst="rect">
            <a:avLst/>
          </a:prstGeom>
          <a:noFill/>
        </p:spPr>
        <p:txBody>
          <a:bodyPr wrap="square" rtlCol="0">
            <a:spAutoFit/>
          </a:bodyPr>
          <a:lstStyle/>
          <a:p>
            <a:endParaRPr lang="en-PH" dirty="0"/>
          </a:p>
        </p:txBody>
      </p:sp>
      <p:sp>
        <p:nvSpPr>
          <p:cNvPr id="16" name="Rectangle 15"/>
          <p:cNvSpPr/>
          <p:nvPr/>
        </p:nvSpPr>
        <p:spPr>
          <a:xfrm>
            <a:off x="2286000" y="1066800"/>
            <a:ext cx="4876800" cy="523220"/>
          </a:xfrm>
          <a:prstGeom prst="rect">
            <a:avLst/>
          </a:prstGeom>
        </p:spPr>
        <p:txBody>
          <a:bodyPr wrap="square">
            <a:spAutoFit/>
          </a:bodyPr>
          <a:lstStyle/>
          <a:p>
            <a:pPr algn="ctr"/>
            <a:r>
              <a:rPr lang="en-PH" sz="2800" b="1" dirty="0" smtClean="0">
                <a:solidFill>
                  <a:srgbClr val="C00000"/>
                </a:solidFill>
                <a:latin typeface="Arial Narrow" pitchFamily="34" charset="0"/>
              </a:rPr>
              <a:t>Objectives of the Study</a:t>
            </a:r>
            <a:endParaRPr lang="en-PH" sz="2800" b="1" dirty="0">
              <a:solidFill>
                <a:srgbClr val="C00000"/>
              </a:solidFill>
              <a:latin typeface="Arial Narrow" pitchFamily="34" charset="0"/>
            </a:endParaRPr>
          </a:p>
        </p:txBody>
      </p:sp>
      <p:sp>
        <p:nvSpPr>
          <p:cNvPr id="17" name="Rectangle 16"/>
          <p:cNvSpPr/>
          <p:nvPr/>
        </p:nvSpPr>
        <p:spPr>
          <a:xfrm>
            <a:off x="457200" y="2209800"/>
            <a:ext cx="8229600" cy="1015663"/>
          </a:xfrm>
          <a:prstGeom prst="rect">
            <a:avLst/>
          </a:prstGeom>
        </p:spPr>
        <p:txBody>
          <a:bodyPr wrap="square">
            <a:spAutoFit/>
          </a:bodyPr>
          <a:lstStyle/>
          <a:p>
            <a:pPr>
              <a:buFont typeface="Wingdings" pitchFamily="2" charset="2"/>
              <a:buChar char="q"/>
            </a:pPr>
            <a:r>
              <a:rPr lang="en-US" sz="2000" dirty="0" smtClean="0">
                <a:solidFill>
                  <a:srgbClr val="002060"/>
                </a:solidFill>
              </a:rPr>
              <a:t>  </a:t>
            </a:r>
            <a:r>
              <a:rPr lang="en-US" sz="2000" b="1" dirty="0" smtClean="0">
                <a:solidFill>
                  <a:srgbClr val="002060"/>
                </a:solidFill>
                <a:latin typeface="Arial Narrow" pitchFamily="34" charset="0"/>
              </a:rPr>
              <a:t>Evaluate the effects of cypermethrin to the cell density and chlorophyll a content of </a:t>
            </a:r>
            <a:r>
              <a:rPr lang="en-US" sz="2000" b="1" i="1" dirty="0" err="1" smtClean="0">
                <a:solidFill>
                  <a:srgbClr val="002060"/>
                </a:solidFill>
                <a:latin typeface="Arial Narrow" pitchFamily="34" charset="0"/>
              </a:rPr>
              <a:t>Navicula</a:t>
            </a:r>
            <a:r>
              <a:rPr lang="en-US" sz="2000" b="1" i="1" dirty="0" smtClean="0">
                <a:solidFill>
                  <a:srgbClr val="002060"/>
                </a:solidFill>
                <a:latin typeface="Arial Narrow" pitchFamily="34" charset="0"/>
              </a:rPr>
              <a:t> </a:t>
            </a:r>
            <a:r>
              <a:rPr lang="en-US" sz="2000" b="1" dirty="0" smtClean="0">
                <a:solidFill>
                  <a:srgbClr val="002060"/>
                </a:solidFill>
                <a:latin typeface="Arial Narrow" pitchFamily="34" charset="0"/>
              </a:rPr>
              <a:t>sp.</a:t>
            </a:r>
            <a:endParaRPr lang="en-PH" sz="2000" b="1" dirty="0" smtClean="0">
              <a:solidFill>
                <a:srgbClr val="002060"/>
              </a:solidFill>
              <a:latin typeface="Arial Narrow" pitchFamily="34" charset="0"/>
            </a:endParaRPr>
          </a:p>
          <a:p>
            <a:endParaRPr lang="en-PH" sz="2000" dirty="0">
              <a:solidFill>
                <a:srgbClr val="002060"/>
              </a:solidFill>
            </a:endParaRPr>
          </a:p>
        </p:txBody>
      </p:sp>
      <p:sp>
        <p:nvSpPr>
          <p:cNvPr id="18" name="Flowchart: Punched Tape 17"/>
          <p:cNvSpPr/>
          <p:nvPr/>
        </p:nvSpPr>
        <p:spPr>
          <a:xfrm>
            <a:off x="304800" y="0"/>
            <a:ext cx="8610600" cy="9906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200" b="1" dirty="0" smtClean="0">
                <a:solidFill>
                  <a:srgbClr val="002060"/>
                </a:solidFill>
                <a:latin typeface="Arial Narrow" pitchFamily="34" charset="0"/>
              </a:rPr>
              <a:t>INTRODUCTION</a:t>
            </a:r>
            <a:endParaRPr lang="en-PH" sz="3200" b="1" dirty="0">
              <a:solidFill>
                <a:srgbClr val="002060"/>
              </a:solidFill>
              <a:latin typeface="Arial Narrow" pitchFamily="34" charset="0"/>
            </a:endParaRPr>
          </a:p>
        </p:txBody>
      </p:sp>
      <p:sp>
        <p:nvSpPr>
          <p:cNvPr id="20" name="Rectangle 19"/>
          <p:cNvSpPr/>
          <p:nvPr/>
        </p:nvSpPr>
        <p:spPr>
          <a:xfrm>
            <a:off x="381000" y="3657600"/>
            <a:ext cx="8458200" cy="2554545"/>
          </a:xfrm>
          <a:prstGeom prst="rect">
            <a:avLst/>
          </a:prstGeom>
        </p:spPr>
        <p:txBody>
          <a:bodyPr wrap="square">
            <a:spAutoFit/>
          </a:bodyPr>
          <a:lstStyle/>
          <a:p>
            <a:pPr lvl="0">
              <a:buFont typeface="Wingdings" pitchFamily="2" charset="2"/>
              <a:buChar char="q"/>
            </a:pPr>
            <a:r>
              <a:rPr lang="en-US" sz="2000" b="1" dirty="0" smtClean="0">
                <a:solidFill>
                  <a:srgbClr val="002060"/>
                </a:solidFill>
                <a:latin typeface="Comic Sans MS" pitchFamily="66" charset="0"/>
              </a:rPr>
              <a:t> </a:t>
            </a:r>
            <a:r>
              <a:rPr lang="en-US" sz="2000" b="1" dirty="0" smtClean="0">
                <a:solidFill>
                  <a:srgbClr val="002060"/>
                </a:solidFill>
                <a:latin typeface="Arial Narrow" pitchFamily="34" charset="0"/>
              </a:rPr>
              <a:t>Determine the cell density of </a:t>
            </a:r>
            <a:r>
              <a:rPr lang="en-US" sz="2000" b="1" i="1" dirty="0" err="1" smtClean="0">
                <a:solidFill>
                  <a:srgbClr val="002060"/>
                </a:solidFill>
                <a:latin typeface="Arial Narrow" pitchFamily="34" charset="0"/>
              </a:rPr>
              <a:t>Navicula</a:t>
            </a:r>
            <a:r>
              <a:rPr lang="en-US" sz="2000" b="1" i="1" dirty="0" smtClean="0">
                <a:solidFill>
                  <a:srgbClr val="002060"/>
                </a:solidFill>
                <a:latin typeface="Arial Narrow" pitchFamily="34" charset="0"/>
              </a:rPr>
              <a:t> sp.</a:t>
            </a:r>
            <a:r>
              <a:rPr lang="en-US" sz="2000" b="1" dirty="0" smtClean="0">
                <a:solidFill>
                  <a:srgbClr val="002060"/>
                </a:solidFill>
                <a:latin typeface="Arial Narrow" pitchFamily="34" charset="0"/>
              </a:rPr>
              <a:t> during its log phase of culture at different concentrations of cypermethrin</a:t>
            </a:r>
          </a:p>
          <a:p>
            <a:pPr lvl="0">
              <a:buFont typeface="Wingdings" pitchFamily="2" charset="2"/>
              <a:buChar char="Ø"/>
            </a:pPr>
            <a:endParaRPr lang="en-PH" sz="2000" b="1" dirty="0" smtClean="0">
              <a:solidFill>
                <a:srgbClr val="002060"/>
              </a:solidFill>
              <a:latin typeface="Arial Narrow" pitchFamily="34" charset="0"/>
            </a:endParaRPr>
          </a:p>
          <a:p>
            <a:pPr lvl="0">
              <a:buFont typeface="Wingdings" pitchFamily="2" charset="2"/>
              <a:buChar char="q"/>
            </a:pPr>
            <a:r>
              <a:rPr lang="en-US" sz="2000" b="1" dirty="0" smtClean="0">
                <a:solidFill>
                  <a:srgbClr val="002060"/>
                </a:solidFill>
                <a:latin typeface="Arial Narrow" pitchFamily="34" charset="0"/>
              </a:rPr>
              <a:t> Determine the chlorophyll-a content of  </a:t>
            </a:r>
            <a:r>
              <a:rPr lang="en-US" sz="2000" b="1" i="1" dirty="0" err="1" smtClean="0">
                <a:solidFill>
                  <a:srgbClr val="002060"/>
                </a:solidFill>
                <a:latin typeface="Arial Narrow" pitchFamily="34" charset="0"/>
              </a:rPr>
              <a:t>Navicula</a:t>
            </a:r>
            <a:r>
              <a:rPr lang="en-US" sz="2000" b="1" i="1" dirty="0" smtClean="0">
                <a:solidFill>
                  <a:srgbClr val="002060"/>
                </a:solidFill>
                <a:latin typeface="Arial Narrow" pitchFamily="34" charset="0"/>
              </a:rPr>
              <a:t> sp.</a:t>
            </a:r>
            <a:r>
              <a:rPr lang="en-US" sz="2000" b="1" dirty="0" smtClean="0">
                <a:solidFill>
                  <a:srgbClr val="002060"/>
                </a:solidFill>
                <a:latin typeface="Arial Narrow" pitchFamily="34" charset="0"/>
              </a:rPr>
              <a:t> during the said phase of culture at various concentrations of cypermethrin</a:t>
            </a:r>
          </a:p>
          <a:p>
            <a:pPr lvl="0">
              <a:buFont typeface="Wingdings" pitchFamily="2" charset="2"/>
              <a:buChar char="Ø"/>
            </a:pPr>
            <a:endParaRPr lang="en-PH" sz="2000" b="1" dirty="0" smtClean="0">
              <a:solidFill>
                <a:srgbClr val="002060"/>
              </a:solidFill>
              <a:latin typeface="Arial Narrow" pitchFamily="34" charset="0"/>
            </a:endParaRPr>
          </a:p>
          <a:p>
            <a:pPr>
              <a:buFont typeface="Wingdings" pitchFamily="2" charset="2"/>
              <a:buChar char="q"/>
            </a:pPr>
            <a:r>
              <a:rPr lang="en-PH" sz="2000" b="1" dirty="0" smtClean="0">
                <a:solidFill>
                  <a:srgbClr val="002060"/>
                </a:solidFill>
                <a:latin typeface="Arial Narrow" pitchFamily="34" charset="0"/>
              </a:rPr>
              <a:t> Determine if the cell density and the amount of chlorophyll a of </a:t>
            </a:r>
            <a:r>
              <a:rPr lang="en-PH" sz="2000" b="1" i="1" dirty="0" err="1" smtClean="0">
                <a:solidFill>
                  <a:srgbClr val="002060"/>
                </a:solidFill>
                <a:latin typeface="Arial Narrow" pitchFamily="34" charset="0"/>
              </a:rPr>
              <a:t>Navicula</a:t>
            </a:r>
            <a:r>
              <a:rPr lang="en-PH" sz="2000" b="1" i="1" dirty="0" smtClean="0">
                <a:solidFill>
                  <a:srgbClr val="002060"/>
                </a:solidFill>
                <a:latin typeface="Arial Narrow" pitchFamily="34" charset="0"/>
              </a:rPr>
              <a:t> sp.</a:t>
            </a:r>
            <a:r>
              <a:rPr lang="en-PH" sz="2000" b="1" dirty="0" smtClean="0">
                <a:solidFill>
                  <a:srgbClr val="002060"/>
                </a:solidFill>
                <a:latin typeface="Arial Narrow" pitchFamily="34" charset="0"/>
              </a:rPr>
              <a:t> varied with the different concentrations of </a:t>
            </a:r>
            <a:r>
              <a:rPr lang="en-PH" sz="2000" b="1" dirty="0" err="1" smtClean="0">
                <a:solidFill>
                  <a:srgbClr val="002060"/>
                </a:solidFill>
                <a:latin typeface="Arial Narrow" pitchFamily="34" charset="0"/>
              </a:rPr>
              <a:t>cypermethrin</a:t>
            </a:r>
            <a:endParaRPr lang="en-PH" sz="2000" b="1" dirty="0">
              <a:solidFill>
                <a:srgbClr val="002060"/>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G:\FINAL RESEARCH PROPOSAL\background\light-circles-wave-powerpoint-backgrounds.jpg"/>
          <p:cNvPicPr>
            <a:picLocks noChangeAspect="1" noChangeArrowheads="1"/>
          </p:cNvPicPr>
          <p:nvPr/>
        </p:nvPicPr>
        <p:blipFill>
          <a:blip r:embed="rId3" cstate="print"/>
          <a:srcRect/>
          <a:stretch>
            <a:fillRect/>
          </a:stretch>
        </p:blipFill>
        <p:spPr bwMode="auto">
          <a:xfrm>
            <a:off x="0" y="0"/>
            <a:ext cx="9144000" cy="7162800"/>
          </a:xfrm>
          <a:prstGeom prst="rect">
            <a:avLst/>
          </a:prstGeom>
          <a:noFill/>
        </p:spPr>
      </p:pic>
      <p:sp>
        <p:nvSpPr>
          <p:cNvPr id="3" name="TextBox 2"/>
          <p:cNvSpPr txBox="1"/>
          <p:nvPr/>
        </p:nvSpPr>
        <p:spPr>
          <a:xfrm>
            <a:off x="838200" y="685800"/>
            <a:ext cx="7315200" cy="369332"/>
          </a:xfrm>
          <a:prstGeom prst="rect">
            <a:avLst/>
          </a:prstGeom>
          <a:noFill/>
        </p:spPr>
        <p:txBody>
          <a:bodyPr wrap="square" rtlCol="0">
            <a:spAutoFit/>
          </a:bodyPr>
          <a:lstStyle/>
          <a:p>
            <a:endParaRPr lang="en-PH" dirty="0"/>
          </a:p>
        </p:txBody>
      </p:sp>
      <p:sp>
        <p:nvSpPr>
          <p:cNvPr id="7" name="Rectangle 6"/>
          <p:cNvSpPr/>
          <p:nvPr/>
        </p:nvSpPr>
        <p:spPr>
          <a:xfrm>
            <a:off x="1828800" y="1143000"/>
            <a:ext cx="5943600" cy="584775"/>
          </a:xfrm>
          <a:prstGeom prst="rect">
            <a:avLst/>
          </a:prstGeom>
        </p:spPr>
        <p:txBody>
          <a:bodyPr wrap="square">
            <a:spAutoFit/>
          </a:bodyPr>
          <a:lstStyle/>
          <a:p>
            <a:pPr algn="ctr"/>
            <a:r>
              <a:rPr lang="en-PH" sz="3200" b="1" dirty="0" smtClean="0">
                <a:solidFill>
                  <a:srgbClr val="C00000"/>
                </a:solidFill>
                <a:latin typeface="Arial Narrow" pitchFamily="34" charset="0"/>
              </a:rPr>
              <a:t>Significance of the Study</a:t>
            </a:r>
            <a:endParaRPr lang="en-PH" sz="3200" b="1" dirty="0">
              <a:solidFill>
                <a:srgbClr val="C00000"/>
              </a:solidFill>
              <a:latin typeface="Arial Narrow" pitchFamily="34" charset="0"/>
            </a:endParaRPr>
          </a:p>
        </p:txBody>
      </p:sp>
      <p:sp>
        <p:nvSpPr>
          <p:cNvPr id="10" name="Flowchart: Punched Tape 9"/>
          <p:cNvSpPr/>
          <p:nvPr/>
        </p:nvSpPr>
        <p:spPr>
          <a:xfrm>
            <a:off x="304800" y="0"/>
            <a:ext cx="8077200" cy="990600"/>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PH" sz="3200" b="1" dirty="0" smtClean="0">
                <a:solidFill>
                  <a:srgbClr val="002060"/>
                </a:solidFill>
                <a:latin typeface="Arial Narrow" pitchFamily="34" charset="0"/>
              </a:rPr>
              <a:t>INTRODUCTION</a:t>
            </a:r>
            <a:endParaRPr lang="en-PH" sz="3200" b="1" dirty="0">
              <a:solidFill>
                <a:srgbClr val="002060"/>
              </a:solidFill>
              <a:latin typeface="Arial Narrow" pitchFamily="34" charset="0"/>
            </a:endParaRPr>
          </a:p>
        </p:txBody>
      </p:sp>
      <p:sp>
        <p:nvSpPr>
          <p:cNvPr id="11" name="Rectangle 10"/>
          <p:cNvSpPr/>
          <p:nvPr/>
        </p:nvSpPr>
        <p:spPr>
          <a:xfrm>
            <a:off x="457200" y="1828800"/>
            <a:ext cx="8305800" cy="3785652"/>
          </a:xfrm>
          <a:prstGeom prst="rect">
            <a:avLst/>
          </a:prstGeom>
        </p:spPr>
        <p:txBody>
          <a:bodyPr wrap="square">
            <a:spAutoFit/>
          </a:bodyPr>
          <a:lstStyle/>
          <a:p>
            <a:pPr algn="just">
              <a:buFont typeface="Wingdings" pitchFamily="2" charset="2"/>
              <a:buChar char="q"/>
            </a:pPr>
            <a:r>
              <a:rPr lang="en-US" sz="2400" b="1" dirty="0" smtClean="0">
                <a:solidFill>
                  <a:srgbClr val="002060"/>
                </a:solidFill>
                <a:latin typeface="Comic Sans MS" pitchFamily="66" charset="0"/>
              </a:rPr>
              <a:t> </a:t>
            </a:r>
            <a:r>
              <a:rPr lang="en-US" sz="2400" b="1" dirty="0" smtClean="0">
                <a:solidFill>
                  <a:srgbClr val="002060"/>
                </a:solidFill>
                <a:latin typeface="Arial Narrow" pitchFamily="34" charset="0"/>
              </a:rPr>
              <a:t>Inform the general public about the undesirable effects of pesticides on the aquatic environment which serves as habitat of the aquatic organisms like phytoplankton. </a:t>
            </a:r>
          </a:p>
          <a:p>
            <a:pPr algn="just">
              <a:buFont typeface="Wingdings" pitchFamily="2" charset="2"/>
              <a:buChar char="Ø"/>
            </a:pPr>
            <a:endParaRPr lang="en-US" sz="2400" b="1" dirty="0" smtClean="0">
              <a:solidFill>
                <a:srgbClr val="002060"/>
              </a:solidFill>
              <a:latin typeface="Arial Narrow" pitchFamily="34" charset="0"/>
            </a:endParaRPr>
          </a:p>
          <a:p>
            <a:pPr algn="just">
              <a:buFont typeface="Wingdings" pitchFamily="2" charset="2"/>
              <a:buChar char="q"/>
            </a:pPr>
            <a:r>
              <a:rPr lang="en-US" sz="2400" b="1" dirty="0" smtClean="0">
                <a:solidFill>
                  <a:srgbClr val="002060"/>
                </a:solidFill>
                <a:latin typeface="Arial Narrow" pitchFamily="34" charset="0"/>
              </a:rPr>
              <a:t> They may able to make precautionary measures on the utilization of the pesticides. </a:t>
            </a:r>
          </a:p>
          <a:p>
            <a:pPr algn="just">
              <a:buFont typeface="Wingdings" pitchFamily="2" charset="2"/>
              <a:buChar char="Ø"/>
            </a:pPr>
            <a:endParaRPr lang="en-US" sz="2400" b="1" dirty="0" smtClean="0">
              <a:solidFill>
                <a:srgbClr val="002060"/>
              </a:solidFill>
              <a:latin typeface="Arial Narrow" pitchFamily="34" charset="0"/>
            </a:endParaRPr>
          </a:p>
          <a:p>
            <a:pPr algn="just">
              <a:buFont typeface="Wingdings" pitchFamily="2" charset="2"/>
              <a:buChar char="q"/>
            </a:pPr>
            <a:r>
              <a:rPr lang="en-US" sz="2400" b="1" dirty="0" smtClean="0">
                <a:solidFill>
                  <a:srgbClr val="002060"/>
                </a:solidFill>
                <a:latin typeface="Arial Narrow" pitchFamily="34" charset="0"/>
              </a:rPr>
              <a:t> Furthermore, the results of the current study will create an avenue for the people to realize the value of the diatoms in the aquatic communities.</a:t>
            </a:r>
            <a:endParaRPr lang="en-PH" sz="2400" b="1"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1614</Words>
  <Application>Microsoft Office PowerPoint</Application>
  <PresentationFormat>On-screen Show (4:3)</PresentationFormat>
  <Paragraphs>410</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flokae</cp:lastModifiedBy>
  <cp:revision>174</cp:revision>
  <dcterms:created xsi:type="dcterms:W3CDTF">2015-02-24T15:14:17Z</dcterms:created>
  <dcterms:modified xsi:type="dcterms:W3CDTF">2017-05-28T01:29:52Z</dcterms:modified>
</cp:coreProperties>
</file>