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40"/>
  </p:notesMasterIdLst>
  <p:handoutMasterIdLst>
    <p:handoutMasterId r:id="rId41"/>
  </p:handoutMasterIdLst>
  <p:sldIdLst>
    <p:sldId id="517" r:id="rId3"/>
    <p:sldId id="518" r:id="rId4"/>
    <p:sldId id="489" r:id="rId5"/>
    <p:sldId id="431" r:id="rId6"/>
    <p:sldId id="432" r:id="rId7"/>
    <p:sldId id="304" r:id="rId8"/>
    <p:sldId id="382" r:id="rId9"/>
    <p:sldId id="379" r:id="rId10"/>
    <p:sldId id="504" r:id="rId11"/>
    <p:sldId id="495" r:id="rId12"/>
    <p:sldId id="496" r:id="rId13"/>
    <p:sldId id="497" r:id="rId14"/>
    <p:sldId id="498" r:id="rId15"/>
    <p:sldId id="505" r:id="rId16"/>
    <p:sldId id="506" r:id="rId17"/>
    <p:sldId id="507" r:id="rId18"/>
    <p:sldId id="508" r:id="rId19"/>
    <p:sldId id="509" r:id="rId20"/>
    <p:sldId id="510" r:id="rId21"/>
    <p:sldId id="511" r:id="rId22"/>
    <p:sldId id="512" r:id="rId23"/>
    <p:sldId id="513" r:id="rId24"/>
    <p:sldId id="469" r:id="rId25"/>
    <p:sldId id="462" r:id="rId26"/>
    <p:sldId id="468" r:id="rId27"/>
    <p:sldId id="514" r:id="rId28"/>
    <p:sldId id="503" r:id="rId29"/>
    <p:sldId id="473" r:id="rId30"/>
    <p:sldId id="474" r:id="rId31"/>
    <p:sldId id="499" r:id="rId32"/>
    <p:sldId id="515" r:id="rId33"/>
    <p:sldId id="516" r:id="rId34"/>
    <p:sldId id="501" r:id="rId35"/>
    <p:sldId id="490" r:id="rId36"/>
    <p:sldId id="487" r:id="rId37"/>
    <p:sldId id="488" r:id="rId38"/>
    <p:sldId id="502" r:id="rId39"/>
  </p:sldIdLst>
  <p:sldSz cx="9144000" cy="6858000" type="screen4x3"/>
  <p:notesSz cx="6645275" cy="9775825"/>
  <p:defaultTextStyle>
    <a:defPPr>
      <a:defRPr lang="zh-TW"/>
    </a:defPPr>
    <a:lvl1pPr algn="l" rtl="0" fontAlgn="base">
      <a:spcBef>
        <a:spcPct val="0"/>
      </a:spcBef>
      <a:spcAft>
        <a:spcPct val="0"/>
      </a:spcAft>
      <a:defRPr kumimoji="1" kern="1200">
        <a:solidFill>
          <a:schemeClr val="tx1"/>
        </a:solidFill>
        <a:latin typeface="Arial" charset="0"/>
        <a:ea typeface="新細明體" charset="0"/>
        <a:cs typeface="新細明體" charset="0"/>
      </a:defRPr>
    </a:lvl1pPr>
    <a:lvl2pPr marL="457200" algn="l" rtl="0" fontAlgn="base">
      <a:spcBef>
        <a:spcPct val="0"/>
      </a:spcBef>
      <a:spcAft>
        <a:spcPct val="0"/>
      </a:spcAft>
      <a:defRPr kumimoji="1" kern="1200">
        <a:solidFill>
          <a:schemeClr val="tx1"/>
        </a:solidFill>
        <a:latin typeface="Arial" charset="0"/>
        <a:ea typeface="新細明體" charset="0"/>
        <a:cs typeface="新細明體" charset="0"/>
      </a:defRPr>
    </a:lvl2pPr>
    <a:lvl3pPr marL="914400" algn="l" rtl="0" fontAlgn="base">
      <a:spcBef>
        <a:spcPct val="0"/>
      </a:spcBef>
      <a:spcAft>
        <a:spcPct val="0"/>
      </a:spcAft>
      <a:defRPr kumimoji="1" kern="1200">
        <a:solidFill>
          <a:schemeClr val="tx1"/>
        </a:solidFill>
        <a:latin typeface="Arial" charset="0"/>
        <a:ea typeface="新細明體" charset="0"/>
        <a:cs typeface="新細明體" charset="0"/>
      </a:defRPr>
    </a:lvl3pPr>
    <a:lvl4pPr marL="1371600" algn="l" rtl="0" fontAlgn="base">
      <a:spcBef>
        <a:spcPct val="0"/>
      </a:spcBef>
      <a:spcAft>
        <a:spcPct val="0"/>
      </a:spcAft>
      <a:defRPr kumimoji="1" kern="1200">
        <a:solidFill>
          <a:schemeClr val="tx1"/>
        </a:solidFill>
        <a:latin typeface="Arial" charset="0"/>
        <a:ea typeface="新細明體" charset="0"/>
        <a:cs typeface="新細明體" charset="0"/>
      </a:defRPr>
    </a:lvl4pPr>
    <a:lvl5pPr marL="1828800" algn="l" rtl="0" fontAlgn="base">
      <a:spcBef>
        <a:spcPct val="0"/>
      </a:spcBef>
      <a:spcAft>
        <a:spcPct val="0"/>
      </a:spcAft>
      <a:defRPr kumimoji="1" kern="1200">
        <a:solidFill>
          <a:schemeClr val="tx1"/>
        </a:solidFill>
        <a:latin typeface="Arial" charset="0"/>
        <a:ea typeface="新細明體" charset="0"/>
        <a:cs typeface="新細明體" charset="0"/>
      </a:defRPr>
    </a:lvl5pPr>
    <a:lvl6pPr marL="2286000" algn="l" defTabSz="457200" rtl="0" eaLnBrk="1" latinLnBrk="0" hangingPunct="1">
      <a:defRPr kumimoji="1" kern="1200">
        <a:solidFill>
          <a:schemeClr val="tx1"/>
        </a:solidFill>
        <a:latin typeface="Arial" charset="0"/>
        <a:ea typeface="新細明體" charset="0"/>
        <a:cs typeface="新細明體" charset="0"/>
      </a:defRPr>
    </a:lvl6pPr>
    <a:lvl7pPr marL="2743200" algn="l" defTabSz="457200" rtl="0" eaLnBrk="1" latinLnBrk="0" hangingPunct="1">
      <a:defRPr kumimoji="1" kern="1200">
        <a:solidFill>
          <a:schemeClr val="tx1"/>
        </a:solidFill>
        <a:latin typeface="Arial" charset="0"/>
        <a:ea typeface="新細明體" charset="0"/>
        <a:cs typeface="新細明體" charset="0"/>
      </a:defRPr>
    </a:lvl7pPr>
    <a:lvl8pPr marL="3200400" algn="l" defTabSz="457200" rtl="0" eaLnBrk="1" latinLnBrk="0" hangingPunct="1">
      <a:defRPr kumimoji="1" kern="1200">
        <a:solidFill>
          <a:schemeClr val="tx1"/>
        </a:solidFill>
        <a:latin typeface="Arial" charset="0"/>
        <a:ea typeface="新細明體" charset="0"/>
        <a:cs typeface="新細明體" charset="0"/>
      </a:defRPr>
    </a:lvl8pPr>
    <a:lvl9pPr marL="3657600" algn="l" defTabSz="457200" rtl="0" eaLnBrk="1" latinLnBrk="0" hangingPunct="1">
      <a:defRPr kumimoji="1" kern="1200">
        <a:solidFill>
          <a:schemeClr val="tx1"/>
        </a:solidFill>
        <a:latin typeface="Arial" charset="0"/>
        <a:ea typeface="新細明體" charset="0"/>
        <a:cs typeface="新細明體"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9933FF"/>
    <a:srgbClr val="3219FF"/>
    <a:srgbClr val="221CF8"/>
    <a:srgbClr val="7D24FF"/>
    <a:srgbClr val="FFFF00"/>
    <a:srgbClr val="FF3300"/>
    <a:srgbClr val="FFCC00"/>
    <a:srgbClr val="FFFF66"/>
    <a:srgbClr val="FDDBF7"/>
    <a:srgbClr val="FEA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5246" autoAdjust="0"/>
  </p:normalViewPr>
  <p:slideViewPr>
    <p:cSldViewPr snapToGrid="0">
      <p:cViewPr>
        <p:scale>
          <a:sx n="100" d="100"/>
          <a:sy n="100" d="100"/>
        </p:scale>
        <p:origin x="-504"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725" cy="48895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p>
        </p:txBody>
      </p:sp>
      <p:sp>
        <p:nvSpPr>
          <p:cNvPr id="3" name="Date Placeholder 2"/>
          <p:cNvSpPr>
            <a:spLocks noGrp="1"/>
          </p:cNvSpPr>
          <p:nvPr>
            <p:ph type="dt" sz="quarter" idx="1"/>
          </p:nvPr>
        </p:nvSpPr>
        <p:spPr>
          <a:xfrm>
            <a:off x="3763963" y="0"/>
            <a:ext cx="2879725" cy="4889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02CDA1A-8024-3C4A-B42F-A1932F260D7A}" type="datetime1">
              <a:rPr lang="en-US" altLang="zh-TW"/>
              <a:pPr/>
              <a:t>10/13/2015</a:t>
            </a:fld>
            <a:endParaRPr lang="en-US" altLang="zh-TW"/>
          </a:p>
        </p:txBody>
      </p:sp>
      <p:sp>
        <p:nvSpPr>
          <p:cNvPr id="4" name="Footer Placeholder 3"/>
          <p:cNvSpPr>
            <a:spLocks noGrp="1"/>
          </p:cNvSpPr>
          <p:nvPr>
            <p:ph type="ftr" sz="quarter" idx="2"/>
          </p:nvPr>
        </p:nvSpPr>
        <p:spPr>
          <a:xfrm>
            <a:off x="0" y="9285288"/>
            <a:ext cx="2879725" cy="48895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p>
        </p:txBody>
      </p:sp>
      <p:sp>
        <p:nvSpPr>
          <p:cNvPr id="5" name="Slide Number Placeholder 4"/>
          <p:cNvSpPr>
            <a:spLocks noGrp="1"/>
          </p:cNvSpPr>
          <p:nvPr>
            <p:ph type="sldNum" sz="quarter" idx="3"/>
          </p:nvPr>
        </p:nvSpPr>
        <p:spPr>
          <a:xfrm>
            <a:off x="3763963" y="9285288"/>
            <a:ext cx="2879725" cy="4889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C6022D2-66BC-7D47-8362-089A9C998F71}" type="slidenum">
              <a:rPr lang="en-US" altLang="zh-TW"/>
              <a:pPr/>
              <a:t>‹#›</a:t>
            </a:fld>
            <a:endParaRPr lang="en-US" altLang="zh-TW"/>
          </a:p>
        </p:txBody>
      </p:sp>
    </p:spTree>
    <p:extLst>
      <p:ext uri="{BB962C8B-B14F-4D97-AF65-F5344CB8AC3E}">
        <p14:creationId xmlns:p14="http://schemas.microsoft.com/office/powerpoint/2010/main" val="163432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5123" name="Rectangle 3"/>
          <p:cNvSpPr>
            <a:spLocks noGrp="1" noChangeArrowheads="1"/>
          </p:cNvSpPr>
          <p:nvPr>
            <p:ph type="dt" idx="1"/>
          </p:nvPr>
        </p:nvSpPr>
        <p:spPr bwMode="auto">
          <a:xfrm>
            <a:off x="3763963"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49156" name="Rectangle 4"/>
          <p:cNvSpPr>
            <a:spLocks noGrp="1" noRot="1" noChangeAspect="1" noChangeArrowheads="1" noTextEdit="1"/>
          </p:cNvSpPr>
          <p:nvPr>
            <p:ph type="sldImg" idx="2"/>
          </p:nvPr>
        </p:nvSpPr>
        <p:spPr bwMode="auto">
          <a:xfrm>
            <a:off x="879475" y="733425"/>
            <a:ext cx="4886325"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65163" y="4643438"/>
            <a:ext cx="5314950" cy="439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endParaRPr lang="en-US" altLang="zh-TW" noProof="0" smtClean="0"/>
          </a:p>
          <a:p>
            <a:pPr lvl="1"/>
            <a:r>
              <a:rPr lang="zh-TW" altLang="en-US" noProof="0" smtClean="0"/>
              <a:t>第二層</a:t>
            </a:r>
            <a:endParaRPr lang="en-US" altLang="zh-TW" noProof="0" smtClean="0"/>
          </a:p>
          <a:p>
            <a:pPr lvl="2"/>
            <a:r>
              <a:rPr lang="zh-TW" altLang="en-US" noProof="0" smtClean="0"/>
              <a:t>第三層</a:t>
            </a:r>
            <a:endParaRPr lang="en-US" altLang="zh-TW" noProof="0" smtClean="0"/>
          </a:p>
          <a:p>
            <a:pPr lvl="3"/>
            <a:r>
              <a:rPr lang="zh-TW" altLang="en-US" noProof="0" smtClean="0"/>
              <a:t>第四層</a:t>
            </a:r>
            <a:endParaRPr lang="en-US" altLang="zh-TW" noProof="0" smtClean="0"/>
          </a:p>
          <a:p>
            <a:pPr lvl="4"/>
            <a:r>
              <a:rPr lang="zh-TW" altLang="en-US" noProof="0" smtClean="0"/>
              <a:t>第五層</a:t>
            </a:r>
            <a:endParaRPr lang="en-US" altLang="zh-TW" noProof="0" smtClean="0"/>
          </a:p>
        </p:txBody>
      </p:sp>
      <p:sp>
        <p:nvSpPr>
          <p:cNvPr id="5126" name="Rectangle 6"/>
          <p:cNvSpPr>
            <a:spLocks noGrp="1" noChangeArrowheads="1"/>
          </p:cNvSpPr>
          <p:nvPr>
            <p:ph type="ftr" sz="quarter" idx="4"/>
          </p:nvPr>
        </p:nvSpPr>
        <p:spPr bwMode="auto">
          <a:xfrm>
            <a:off x="0" y="9285288"/>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5127" name="Rectangle 7"/>
          <p:cNvSpPr>
            <a:spLocks noGrp="1" noChangeArrowheads="1"/>
          </p:cNvSpPr>
          <p:nvPr>
            <p:ph type="sldNum" sz="quarter" idx="5"/>
          </p:nvPr>
        </p:nvSpPr>
        <p:spPr bwMode="auto">
          <a:xfrm>
            <a:off x="3763963" y="9285288"/>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39F14DF-274B-A143-B13C-F71BA8ED077D}" type="slidenum">
              <a:rPr lang="en-US" altLang="zh-TW"/>
              <a:pPr/>
              <a:t>‹#›</a:t>
            </a:fld>
            <a:endParaRPr lang="en-US" altLang="zh-TW"/>
          </a:p>
        </p:txBody>
      </p:sp>
    </p:spTree>
    <p:extLst>
      <p:ext uri="{BB962C8B-B14F-4D97-AF65-F5344CB8AC3E}">
        <p14:creationId xmlns:p14="http://schemas.microsoft.com/office/powerpoint/2010/main" val="2062339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新細明體" pitchFamily="-108" charset="-120"/>
        <a:cs typeface="新細明體" pitchFamily="-108" charset="-120"/>
      </a:defRPr>
    </a:lvl1pPr>
    <a:lvl2pPr marL="457200" algn="l" rtl="0" eaLnBrk="0" fontAlgn="base" hangingPunct="0">
      <a:spcBef>
        <a:spcPct val="30000"/>
      </a:spcBef>
      <a:spcAft>
        <a:spcPct val="0"/>
      </a:spcAft>
      <a:defRPr kumimoji="1" sz="1200" kern="1200">
        <a:solidFill>
          <a:schemeClr val="tx1"/>
        </a:solidFill>
        <a:latin typeface="Arial" pitchFamily="-108" charset="0"/>
        <a:ea typeface="新細明體" pitchFamily="-108" charset="-120"/>
        <a:cs typeface="新細明體" pitchFamily="-108" charset="-120"/>
      </a:defRPr>
    </a:lvl2pPr>
    <a:lvl3pPr marL="914400" algn="l" rtl="0" eaLnBrk="0" fontAlgn="base" hangingPunct="0">
      <a:spcBef>
        <a:spcPct val="30000"/>
      </a:spcBef>
      <a:spcAft>
        <a:spcPct val="0"/>
      </a:spcAft>
      <a:defRPr kumimoji="1" sz="1200" kern="1200">
        <a:solidFill>
          <a:schemeClr val="tx1"/>
        </a:solidFill>
        <a:latin typeface="Arial" pitchFamily="-108" charset="0"/>
        <a:ea typeface="新細明體" pitchFamily="-108" charset="-120"/>
        <a:cs typeface="新細明體" pitchFamily="-108" charset="-120"/>
      </a:defRPr>
    </a:lvl3pPr>
    <a:lvl4pPr marL="1371600" algn="l" rtl="0" eaLnBrk="0" fontAlgn="base" hangingPunct="0">
      <a:spcBef>
        <a:spcPct val="30000"/>
      </a:spcBef>
      <a:spcAft>
        <a:spcPct val="0"/>
      </a:spcAft>
      <a:defRPr kumimoji="1" sz="1200" kern="1200">
        <a:solidFill>
          <a:schemeClr val="tx1"/>
        </a:solidFill>
        <a:latin typeface="Arial" pitchFamily="-108" charset="0"/>
        <a:ea typeface="新細明體" pitchFamily="-108" charset="-120"/>
        <a:cs typeface="新細明體" pitchFamily="-108" charset="-120"/>
      </a:defRPr>
    </a:lvl4pPr>
    <a:lvl5pPr marL="1828800" algn="l" rtl="0" eaLnBrk="0" fontAlgn="base" hangingPunct="0">
      <a:spcBef>
        <a:spcPct val="30000"/>
      </a:spcBef>
      <a:spcAft>
        <a:spcPct val="0"/>
      </a:spcAft>
      <a:defRPr kumimoji="1" sz="1200" kern="1200">
        <a:solidFill>
          <a:schemeClr val="tx1"/>
        </a:solidFill>
        <a:latin typeface="Arial" pitchFamily="-108" charset="0"/>
        <a:ea typeface="新細明體" pitchFamily="-108" charset="-120"/>
        <a:cs typeface="新細明體" pitchFamily="-108" charset="-12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TW">
              <a:latin typeface="Arial" charset="0"/>
              <a:ea typeface="新細明體" charset="0"/>
              <a:cs typeface="新細明體" charset="0"/>
            </a:endParaRPr>
          </a:p>
        </p:txBody>
      </p:sp>
    </p:spTree>
    <p:extLst>
      <p:ext uri="{BB962C8B-B14F-4D97-AF65-F5344CB8AC3E}">
        <p14:creationId xmlns:p14="http://schemas.microsoft.com/office/powerpoint/2010/main" val="129155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TW" altLang="en-US">
                <a:latin typeface="Arial" charset="0"/>
                <a:ea typeface="新細明體" charset="0"/>
                <a:cs typeface="新細明體" charset="0"/>
              </a:rPr>
              <a:t>可以藉由調控蝕刻時間成長出不同長度的奈米線</a:t>
            </a:r>
            <a:endParaRPr lang="en-US" altLang="zh-TW">
              <a:latin typeface="Arial" charset="0"/>
              <a:ea typeface="新細明體" charset="0"/>
              <a:cs typeface="新細明體" charset="0"/>
            </a:endParaRPr>
          </a:p>
          <a:p>
            <a:pPr eaLnBrk="1" hangingPunct="1">
              <a:spcBef>
                <a:spcPct val="0"/>
              </a:spcBef>
            </a:pPr>
            <a:r>
              <a:rPr lang="zh-TW" altLang="en-US">
                <a:latin typeface="Arial" charset="0"/>
                <a:ea typeface="新細明體" charset="0"/>
                <a:cs typeface="新細明體" charset="0"/>
              </a:rPr>
              <a:t>右下角為上視圖</a:t>
            </a:r>
            <a:endParaRPr lang="en-US" altLang="zh-TW">
              <a:latin typeface="Arial" charset="0"/>
              <a:ea typeface="新細明體" charset="0"/>
              <a:cs typeface="新細明體" charset="0"/>
            </a:endParaRPr>
          </a:p>
          <a:p>
            <a:pPr eaLnBrk="1" hangingPunct="1">
              <a:spcBef>
                <a:spcPct val="0"/>
              </a:spcBef>
            </a:pPr>
            <a:endParaRPr lang="en-US" altLang="zh-TW">
              <a:latin typeface="Arial" charset="0"/>
              <a:ea typeface="新細明體" charset="0"/>
              <a:cs typeface="新細明體" charset="0"/>
            </a:endParaRPr>
          </a:p>
        </p:txBody>
      </p:sp>
      <p:sp>
        <p:nvSpPr>
          <p:cNvPr id="624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F17EFBB2-B04E-0C4B-90E5-E63209F327B3}" type="slidenum">
              <a:rPr lang="zh-TW" altLang="en-US"/>
              <a:pPr eaLnBrk="1" hangingPunct="1"/>
              <a:t>20</a:t>
            </a:fld>
            <a:endParaRPr lang="en-US" altLang="zh-TW"/>
          </a:p>
        </p:txBody>
      </p:sp>
    </p:spTree>
    <p:extLst>
      <p:ext uri="{BB962C8B-B14F-4D97-AF65-F5344CB8AC3E}">
        <p14:creationId xmlns:p14="http://schemas.microsoft.com/office/powerpoint/2010/main" val="39527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a:ln/>
        </p:spPr>
      </p:sp>
      <p:sp>
        <p:nvSpPr>
          <p:cNvPr id="634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TW" altLang="en-US">
                <a:latin typeface="Arial" charset="0"/>
                <a:ea typeface="新細明體" charset="0"/>
                <a:cs typeface="新細明體" charset="0"/>
              </a:rPr>
              <a:t>雙相晶片 </a:t>
            </a:r>
            <a:r>
              <a:rPr lang="en-US" altLang="zh-TW">
                <a:latin typeface="Arial" charset="0"/>
                <a:ea typeface="新細明體" charset="0"/>
                <a:cs typeface="新細明體" charset="0"/>
              </a:rPr>
              <a:t>with different lngth:</a:t>
            </a:r>
            <a:r>
              <a:rPr lang="zh-TW" altLang="en-US">
                <a:latin typeface="Arial" charset="0"/>
                <a:ea typeface="新細明體" charset="0"/>
                <a:cs typeface="新細明體" charset="0"/>
              </a:rPr>
              <a:t>上半部為平面</a:t>
            </a:r>
            <a:r>
              <a:rPr lang="en-US" altLang="zh-TW">
                <a:latin typeface="Arial" charset="0"/>
                <a:ea typeface="新細明體" charset="0"/>
                <a:cs typeface="新細明體" charset="0"/>
              </a:rPr>
              <a:t>silicon,</a:t>
            </a:r>
            <a:r>
              <a:rPr lang="zh-TW" altLang="en-US">
                <a:latin typeface="Arial" charset="0"/>
                <a:ea typeface="新細明體" charset="0"/>
                <a:cs typeface="新細明體" charset="0"/>
              </a:rPr>
              <a:t>下半部為矽奈米線</a:t>
            </a:r>
            <a:endParaRPr lang="en-US" altLang="zh-TW">
              <a:latin typeface="Arial" charset="0"/>
              <a:ea typeface="新細明體" charset="0"/>
              <a:cs typeface="新細明體" charset="0"/>
            </a:endParaRPr>
          </a:p>
        </p:txBody>
      </p:sp>
      <p:sp>
        <p:nvSpPr>
          <p:cNvPr id="634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5F9765D3-64C0-CF40-BCAD-D62BCC173647}" type="slidenum">
              <a:rPr lang="zh-TW" altLang="en-US"/>
              <a:pPr eaLnBrk="1" hangingPunct="1"/>
              <a:t>21</a:t>
            </a:fld>
            <a:endParaRPr lang="en-US" altLang="zh-TW"/>
          </a:p>
        </p:txBody>
      </p:sp>
    </p:spTree>
    <p:extLst>
      <p:ext uri="{BB962C8B-B14F-4D97-AF65-F5344CB8AC3E}">
        <p14:creationId xmlns:p14="http://schemas.microsoft.com/office/powerpoint/2010/main" val="60619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a:ln/>
        </p:spPr>
      </p:sp>
      <p:sp>
        <p:nvSpPr>
          <p:cNvPr id="645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TW">
                <a:latin typeface="Arial" charset="0"/>
                <a:ea typeface="新細明體" charset="0"/>
                <a:cs typeface="新細明體" charset="0"/>
              </a:rPr>
              <a:t>Density : boundle area/ whole area </a:t>
            </a:r>
          </a:p>
          <a:p>
            <a:pPr eaLnBrk="1" hangingPunct="1">
              <a:spcBef>
                <a:spcPct val="0"/>
              </a:spcBef>
            </a:pPr>
            <a:r>
              <a:rPr lang="en-US" altLang="zh-TW">
                <a:latin typeface="Arial" charset="0"/>
                <a:ea typeface="新細明體" charset="0"/>
                <a:cs typeface="新細明體" charset="0"/>
              </a:rPr>
              <a:t>Spacing : between boundle and boundle </a:t>
            </a:r>
            <a:endParaRPr lang="zh-TW" altLang="en-US">
              <a:latin typeface="Arial" charset="0"/>
              <a:ea typeface="新細明體" charset="0"/>
              <a:cs typeface="新細明體" charset="0"/>
            </a:endParaRPr>
          </a:p>
        </p:txBody>
      </p:sp>
      <p:sp>
        <p:nvSpPr>
          <p:cNvPr id="645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B499695D-076B-8948-81E2-1357BC2BB18A}" type="slidenum">
              <a:rPr lang="zh-TW" altLang="en-US"/>
              <a:pPr eaLnBrk="1" hangingPunct="1"/>
              <a:t>22</a:t>
            </a:fld>
            <a:endParaRPr lang="en-US" altLang="zh-TW"/>
          </a:p>
        </p:txBody>
      </p:sp>
    </p:spTree>
    <p:extLst>
      <p:ext uri="{BB962C8B-B14F-4D97-AF65-F5344CB8AC3E}">
        <p14:creationId xmlns:p14="http://schemas.microsoft.com/office/powerpoint/2010/main" val="35898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zh-TW" altLang="en-US"/>
          </a:p>
        </p:txBody>
      </p:sp>
      <p:sp>
        <p:nvSpPr>
          <p:cNvPr id="3379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fld id="{E89CFECB-08A9-4C4C-AFD7-847EEC082EA2}" type="slidenum">
              <a:rPr lang="zh-TW" altLang="en-US" sz="1200"/>
              <a:pPr/>
              <a:t>26</a:t>
            </a:fld>
            <a:endParaRPr lang="zh-TW" altLang="en-US" sz="1200"/>
          </a:p>
        </p:txBody>
      </p:sp>
    </p:spTree>
    <p:extLst>
      <p:ext uri="{BB962C8B-B14F-4D97-AF65-F5344CB8AC3E}">
        <p14:creationId xmlns:p14="http://schemas.microsoft.com/office/powerpoint/2010/main" val="1007277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做完下結論</a:t>
            </a:r>
          </a:p>
        </p:txBody>
      </p:sp>
      <p:sp>
        <p:nvSpPr>
          <p:cNvPr id="3686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fld id="{90DF5AD1-5B96-F943-AEDE-DE6AF1E999DB}" type="slidenum">
              <a:rPr lang="zh-TW" altLang="en-US" sz="1200"/>
              <a:pPr/>
              <a:t>31</a:t>
            </a:fld>
            <a:endParaRPr lang="zh-TW" altLang="en-US" sz="1200"/>
          </a:p>
        </p:txBody>
      </p:sp>
    </p:spTree>
    <p:extLst>
      <p:ext uri="{BB962C8B-B14F-4D97-AF65-F5344CB8AC3E}">
        <p14:creationId xmlns:p14="http://schemas.microsoft.com/office/powerpoint/2010/main" val="110462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877888" y="733425"/>
            <a:ext cx="4887912" cy="3665538"/>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latin typeface="Times New Roman" charset="0"/>
              <a:ea typeface="標楷體" charset="0"/>
              <a:cs typeface="標楷體" charset="0"/>
            </a:endParaRPr>
          </a:p>
          <a:p>
            <a:pPr eaLnBrk="1" hangingPunct="1">
              <a:spcBef>
                <a:spcPct val="0"/>
              </a:spcBef>
            </a:pPr>
            <a:endParaRPr lang="zh-TW" altLang="en-US">
              <a:latin typeface="Times New Roman" charset="0"/>
              <a:ea typeface="標楷體" charset="0"/>
              <a:cs typeface="標楷體" charset="0"/>
            </a:endParaRPr>
          </a:p>
        </p:txBody>
      </p:sp>
    </p:spTree>
    <p:extLst>
      <p:ext uri="{BB962C8B-B14F-4D97-AF65-F5344CB8AC3E}">
        <p14:creationId xmlns:p14="http://schemas.microsoft.com/office/powerpoint/2010/main" val="165503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a:ln/>
        </p:spPr>
      </p:sp>
      <p:sp>
        <p:nvSpPr>
          <p:cNvPr id="542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Arial" charset="0"/>
              <a:ea typeface="新細明體" charset="0"/>
              <a:cs typeface="新細明體" charset="0"/>
            </a:endParaRPr>
          </a:p>
        </p:txBody>
      </p:sp>
      <p:sp>
        <p:nvSpPr>
          <p:cNvPr id="5427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C94C7F67-21D2-534F-853C-2D4C10972E09}" type="slidenum">
              <a:rPr lang="en-US" altLang="zh-TW"/>
              <a:pPr eaLnBrk="1" hangingPunct="1"/>
              <a:t>8</a:t>
            </a:fld>
            <a:endParaRPr lang="en-US" altLang="zh-TW"/>
          </a:p>
        </p:txBody>
      </p:sp>
    </p:spTree>
    <p:extLst>
      <p:ext uri="{BB962C8B-B14F-4D97-AF65-F5344CB8AC3E}">
        <p14:creationId xmlns:p14="http://schemas.microsoft.com/office/powerpoint/2010/main" val="33358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a:ln/>
        </p:spPr>
      </p:sp>
      <p:sp>
        <p:nvSpPr>
          <p:cNvPr id="552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標楷體" charset="0"/>
                <a:ea typeface="標楷體" charset="0"/>
                <a:cs typeface="標楷體" charset="0"/>
              </a:rPr>
              <a:t>FACS </a:t>
            </a:r>
            <a:r>
              <a:rPr lang="zh-TW" altLang="en-US">
                <a:latin typeface="標楷體" charset="0"/>
                <a:ea typeface="標楷體" charset="0"/>
                <a:cs typeface="標楷體" charset="0"/>
              </a:rPr>
              <a:t>所偵測的訊號是以一個細胞或顆粒，被雷射光激發後產生的光學訊號，再轉換成電子訊號由電腦分析細胞或顆粒的特性，稱為</a:t>
            </a:r>
            <a:r>
              <a:rPr lang="en-US" altLang="zh-TW">
                <a:latin typeface="標楷體" charset="0"/>
                <a:ea typeface="標楷體" charset="0"/>
                <a:cs typeface="標楷體" charset="0"/>
              </a:rPr>
              <a:t>FACS scanner</a:t>
            </a:r>
            <a:r>
              <a:rPr lang="zh-TW" altLang="en-US">
                <a:latin typeface="標楷體" charset="0"/>
                <a:ea typeface="標楷體" charset="0"/>
                <a:cs typeface="標楷體" charset="0"/>
              </a:rPr>
              <a:t>。加上正或負的電荷，並利用高壓電場使水滴產生偏折，則可篩選所要的細胞。</a:t>
            </a:r>
          </a:p>
          <a:p>
            <a:pPr eaLnBrk="1" hangingPunct="1"/>
            <a:r>
              <a:rPr lang="zh-TW" altLang="en-US">
                <a:latin typeface="Arial" charset="0"/>
                <a:ea typeface="新細明體" charset="0"/>
                <a:cs typeface="新細明體" charset="0"/>
              </a:rPr>
              <a:t>當細胞或顆粒被雷射光激發後，則會產生</a:t>
            </a:r>
            <a:r>
              <a:rPr lang="en-US" altLang="zh-TW">
                <a:latin typeface="Arial" charset="0"/>
                <a:ea typeface="新細明體" charset="0"/>
                <a:cs typeface="新細明體" charset="0"/>
              </a:rPr>
              <a:t>0.5– 5 </a:t>
            </a:r>
            <a:r>
              <a:rPr lang="zh-TW" altLang="en-US">
                <a:latin typeface="Arial" charset="0"/>
                <a:ea typeface="新細明體" charset="0"/>
                <a:cs typeface="新細明體" charset="0"/>
              </a:rPr>
              <a:t>之前散射光（</a:t>
            </a:r>
            <a:r>
              <a:rPr lang="en-US" altLang="zh-TW">
                <a:latin typeface="Arial" charset="0"/>
                <a:ea typeface="新細明體" charset="0"/>
                <a:cs typeface="新細明體" charset="0"/>
              </a:rPr>
              <a:t>forward scatter</a:t>
            </a:r>
            <a:r>
              <a:rPr lang="zh-TW" altLang="en-US">
                <a:latin typeface="Arial" charset="0"/>
                <a:ea typeface="新細明體" charset="0"/>
                <a:cs typeface="新細明體" charset="0"/>
              </a:rPr>
              <a:t>， </a:t>
            </a:r>
            <a:r>
              <a:rPr lang="en-US" altLang="zh-TW">
                <a:latin typeface="Arial" charset="0"/>
                <a:ea typeface="新細明體" charset="0"/>
                <a:cs typeface="新細明體" charset="0"/>
              </a:rPr>
              <a:t>FSC</a:t>
            </a:r>
            <a:r>
              <a:rPr lang="zh-TW" altLang="en-US">
                <a:latin typeface="Arial" charset="0"/>
                <a:ea typeface="新細明體" charset="0"/>
                <a:cs typeface="新細明體" charset="0"/>
              </a:rPr>
              <a:t>）及</a:t>
            </a:r>
            <a:r>
              <a:rPr lang="en-US" altLang="zh-TW">
                <a:latin typeface="Arial" charset="0"/>
                <a:ea typeface="新細明體" charset="0"/>
                <a:cs typeface="新細明體" charset="0"/>
              </a:rPr>
              <a:t>15– 150 </a:t>
            </a:r>
            <a:r>
              <a:rPr lang="zh-TW" altLang="en-US">
                <a:latin typeface="Arial" charset="0"/>
                <a:ea typeface="新細明體" charset="0"/>
                <a:cs typeface="新細明體" charset="0"/>
              </a:rPr>
              <a:t>之側散射光（</a:t>
            </a:r>
            <a:r>
              <a:rPr lang="en-US" altLang="zh-TW">
                <a:latin typeface="Arial" charset="0"/>
                <a:ea typeface="新細明體" charset="0"/>
                <a:cs typeface="新細明體" charset="0"/>
              </a:rPr>
              <a:t>side scatter </a:t>
            </a:r>
            <a:r>
              <a:rPr lang="zh-TW" altLang="en-US">
                <a:latin typeface="Arial" charset="0"/>
                <a:ea typeface="新細明體" charset="0"/>
                <a:cs typeface="新細明體" charset="0"/>
              </a:rPr>
              <a:t>或 </a:t>
            </a:r>
            <a:r>
              <a:rPr lang="en-US" altLang="zh-TW">
                <a:latin typeface="Arial" charset="0"/>
                <a:ea typeface="新細明體" charset="0"/>
                <a:cs typeface="新細明體" charset="0"/>
              </a:rPr>
              <a:t>right-angle scatter </a:t>
            </a:r>
            <a:r>
              <a:rPr lang="zh-TW" altLang="en-US">
                <a:latin typeface="Arial" charset="0"/>
                <a:ea typeface="新細明體" charset="0"/>
                <a:cs typeface="新細明體" charset="0"/>
              </a:rPr>
              <a:t>或</a:t>
            </a:r>
            <a:r>
              <a:rPr lang="en-US" altLang="zh-TW">
                <a:latin typeface="Arial" charset="0"/>
                <a:ea typeface="新細明體" charset="0"/>
                <a:cs typeface="新細明體" charset="0"/>
              </a:rPr>
              <a:t>SSC</a:t>
            </a:r>
            <a:r>
              <a:rPr lang="zh-TW" altLang="en-US">
                <a:latin typeface="Arial" charset="0"/>
                <a:ea typeface="新細明體" charset="0"/>
                <a:cs typeface="新細明體" charset="0"/>
              </a:rPr>
              <a:t>）。當顆粒本身帶有 螢光物質（</a:t>
            </a:r>
            <a:r>
              <a:rPr lang="en-US" altLang="zh-TW">
                <a:latin typeface="Arial" charset="0"/>
                <a:ea typeface="新細明體" charset="0"/>
                <a:cs typeface="新細明體" charset="0"/>
              </a:rPr>
              <a:t>fluorochrome</a:t>
            </a:r>
            <a:r>
              <a:rPr lang="zh-TW" altLang="en-US">
                <a:latin typeface="Arial" charset="0"/>
                <a:ea typeface="新細明體" charset="0"/>
                <a:cs typeface="新細明體" charset="0"/>
              </a:rPr>
              <a:t>），或被帶有螢光物質的抗體或被其它螢光物質染上的話，則會產 生波長不等的螢光（見圖四）。由於入射光的波長小於螢光的波長，因此由光的波長及強度 變化，即可測出顆粒的大小（與</a:t>
            </a:r>
            <a:r>
              <a:rPr lang="en-US" altLang="zh-TW">
                <a:latin typeface="Arial" charset="0"/>
                <a:ea typeface="新細明體" charset="0"/>
                <a:cs typeface="新細明體" charset="0"/>
              </a:rPr>
              <a:t>FSC </a:t>
            </a:r>
            <a:r>
              <a:rPr lang="zh-TW" altLang="en-US">
                <a:latin typeface="Arial" charset="0"/>
                <a:ea typeface="新細明體" charset="0"/>
                <a:cs typeface="新細明體" charset="0"/>
              </a:rPr>
              <a:t>成正比），顆粒性（與</a:t>
            </a:r>
            <a:r>
              <a:rPr lang="en-US" altLang="zh-TW">
                <a:latin typeface="Arial" charset="0"/>
                <a:ea typeface="新細明體" charset="0"/>
                <a:cs typeface="新細明體" charset="0"/>
              </a:rPr>
              <a:t>SSC</a:t>
            </a:r>
            <a:r>
              <a:rPr lang="zh-TW" altLang="en-US">
                <a:latin typeface="Arial" charset="0"/>
                <a:ea typeface="新細明體" charset="0"/>
                <a:cs typeface="新細明體" charset="0"/>
              </a:rPr>
              <a:t>成正比）與特定抗體或螢光物質結合情形。例如細胞可被帶</a:t>
            </a:r>
            <a:r>
              <a:rPr lang="en-US" altLang="zh-TW">
                <a:latin typeface="Arial" charset="0"/>
                <a:ea typeface="新細明體" charset="0"/>
                <a:cs typeface="新細明體" charset="0"/>
              </a:rPr>
              <a:t>FITC</a:t>
            </a:r>
            <a:r>
              <a:rPr lang="zh-TW" altLang="en-US">
                <a:latin typeface="Arial" charset="0"/>
                <a:ea typeface="新細明體" charset="0"/>
                <a:cs typeface="新細明體" charset="0"/>
              </a:rPr>
              <a:t>（黃綠色螢光）的</a:t>
            </a:r>
            <a:r>
              <a:rPr lang="en-US" altLang="zh-TW">
                <a:latin typeface="Arial" charset="0"/>
                <a:ea typeface="新細明體" charset="0"/>
                <a:cs typeface="新細明體" charset="0"/>
              </a:rPr>
              <a:t>anti-CD3 </a:t>
            </a:r>
            <a:r>
              <a:rPr lang="zh-TW" altLang="en-US">
                <a:latin typeface="Arial" charset="0"/>
                <a:ea typeface="新細明體" charset="0"/>
                <a:cs typeface="新細明體" charset="0"/>
              </a:rPr>
              <a:t>抗體及帶</a:t>
            </a:r>
            <a:r>
              <a:rPr lang="en-US" altLang="zh-TW">
                <a:latin typeface="Arial" charset="0"/>
                <a:ea typeface="新細明體" charset="0"/>
                <a:cs typeface="新細明體" charset="0"/>
              </a:rPr>
              <a:t>PE</a:t>
            </a:r>
            <a:r>
              <a:rPr lang="zh-TW" altLang="en-US">
                <a:latin typeface="Arial" charset="0"/>
                <a:ea typeface="新細明體" charset="0"/>
                <a:cs typeface="新細明體" charset="0"/>
              </a:rPr>
              <a:t>（紅色螢光）的</a:t>
            </a:r>
            <a:r>
              <a:rPr lang="en-US" altLang="zh-TW">
                <a:latin typeface="Arial" charset="0"/>
                <a:ea typeface="新細明體" charset="0"/>
                <a:cs typeface="新細明體" charset="0"/>
              </a:rPr>
              <a:t>anti-CD4 </a:t>
            </a:r>
            <a:r>
              <a:rPr lang="zh-TW" altLang="en-US">
                <a:latin typeface="Arial" charset="0"/>
                <a:ea typeface="新細明體" charset="0"/>
                <a:cs typeface="新細明體" charset="0"/>
              </a:rPr>
              <a:t>抗體結合，當細胞以波長</a:t>
            </a:r>
            <a:r>
              <a:rPr lang="en-US" altLang="zh-TW">
                <a:latin typeface="Arial" charset="0"/>
                <a:ea typeface="新細明體" charset="0"/>
                <a:cs typeface="新細明體" charset="0"/>
              </a:rPr>
              <a:t>488 nm argon laser </a:t>
            </a:r>
            <a:r>
              <a:rPr lang="zh-TW" altLang="en-US">
                <a:latin typeface="Arial" charset="0"/>
                <a:ea typeface="新細明體" charset="0"/>
                <a:cs typeface="新細明體" charset="0"/>
              </a:rPr>
              <a:t>激發後，則除了</a:t>
            </a:r>
            <a:r>
              <a:rPr lang="en-US" altLang="zh-TW">
                <a:latin typeface="Arial" charset="0"/>
                <a:ea typeface="新細明體" charset="0"/>
                <a:cs typeface="新細明體" charset="0"/>
              </a:rPr>
              <a:t>FSC </a:t>
            </a:r>
            <a:r>
              <a:rPr lang="zh-TW" altLang="en-US">
                <a:latin typeface="Arial" charset="0"/>
                <a:ea typeface="新細明體" charset="0"/>
                <a:cs typeface="新細明體" charset="0"/>
              </a:rPr>
              <a:t>及</a:t>
            </a:r>
            <a:r>
              <a:rPr lang="en-US" altLang="zh-TW">
                <a:latin typeface="Arial" charset="0"/>
                <a:ea typeface="新細明體" charset="0"/>
                <a:cs typeface="新細明體" charset="0"/>
              </a:rPr>
              <a:t>SSC</a:t>
            </a:r>
            <a:r>
              <a:rPr lang="zh-TW" altLang="en-US">
                <a:latin typeface="Arial" charset="0"/>
                <a:ea typeface="新細明體" charset="0"/>
                <a:cs typeface="新細明體" charset="0"/>
              </a:rPr>
              <a:t>外，還會發出</a:t>
            </a:r>
            <a:r>
              <a:rPr lang="en-US" altLang="zh-TW">
                <a:latin typeface="Arial" charset="0"/>
                <a:ea typeface="新細明體" charset="0"/>
                <a:cs typeface="新細明體" charset="0"/>
              </a:rPr>
              <a:t>520 nm</a:t>
            </a:r>
            <a:r>
              <a:rPr lang="zh-TW" altLang="en-US">
                <a:latin typeface="Arial" charset="0"/>
                <a:ea typeface="新細明體" charset="0"/>
                <a:cs typeface="新細明體" charset="0"/>
              </a:rPr>
              <a:t>（</a:t>
            </a:r>
            <a:r>
              <a:rPr lang="en-US" altLang="zh-TW">
                <a:latin typeface="Arial" charset="0"/>
                <a:ea typeface="新細明體" charset="0"/>
                <a:cs typeface="新細明體" charset="0"/>
              </a:rPr>
              <a:t>FITC</a:t>
            </a:r>
            <a:r>
              <a:rPr lang="zh-TW" altLang="en-US">
                <a:latin typeface="Arial" charset="0"/>
                <a:ea typeface="新細明體" charset="0"/>
                <a:cs typeface="新細明體" charset="0"/>
              </a:rPr>
              <a:t>）及</a:t>
            </a:r>
            <a:r>
              <a:rPr lang="en-US" altLang="zh-TW">
                <a:latin typeface="Arial" charset="0"/>
                <a:ea typeface="新細明體" charset="0"/>
                <a:cs typeface="新細明體" charset="0"/>
              </a:rPr>
              <a:t>576 nm</a:t>
            </a:r>
            <a:r>
              <a:rPr lang="zh-TW" altLang="en-US">
                <a:latin typeface="Arial" charset="0"/>
                <a:ea typeface="新細明體" charset="0"/>
                <a:cs typeface="新細明體" charset="0"/>
              </a:rPr>
              <a:t>（</a:t>
            </a:r>
            <a:r>
              <a:rPr lang="en-US" altLang="zh-TW">
                <a:latin typeface="Arial" charset="0"/>
                <a:ea typeface="新細明體" charset="0"/>
                <a:cs typeface="新細明體" charset="0"/>
              </a:rPr>
              <a:t>PE</a:t>
            </a:r>
            <a:r>
              <a:rPr lang="zh-TW" altLang="en-US">
                <a:latin typeface="Arial" charset="0"/>
                <a:ea typeface="新細明體" charset="0"/>
                <a:cs typeface="新細明體" charset="0"/>
              </a:rPr>
              <a:t>）的螢光，這</a:t>
            </a:r>
            <a:r>
              <a:rPr lang="en-US" altLang="zh-TW">
                <a:latin typeface="Arial" charset="0"/>
                <a:ea typeface="新細明體" charset="0"/>
                <a:cs typeface="新細明體" charset="0"/>
              </a:rPr>
              <a:t>4 </a:t>
            </a:r>
            <a:r>
              <a:rPr lang="zh-TW" altLang="en-US">
                <a:latin typeface="Arial" charset="0"/>
                <a:ea typeface="新細明體" charset="0"/>
                <a:cs typeface="新細明體" charset="0"/>
              </a:rPr>
              <a:t>種波長及強度，則可透過一連串的光學鏡片及偵測器，轉變成電子訊號，並以電腦加以記錄及分析，或可進一步依所要求的參數（</a:t>
            </a:r>
            <a:r>
              <a:rPr lang="en-US" altLang="zh-TW">
                <a:latin typeface="Arial" charset="0"/>
                <a:ea typeface="新細明體" charset="0"/>
                <a:cs typeface="新細明體" charset="0"/>
              </a:rPr>
              <a:t>parameter</a:t>
            </a:r>
            <a:r>
              <a:rPr lang="zh-TW" altLang="en-US">
                <a:latin typeface="Arial" charset="0"/>
                <a:ea typeface="新細明體" charset="0"/>
                <a:cs typeface="新細明體" charset="0"/>
              </a:rPr>
              <a:t>）將細胞分離篩選（</a:t>
            </a:r>
            <a:r>
              <a:rPr lang="en-US" altLang="zh-TW">
                <a:latin typeface="Arial" charset="0"/>
                <a:ea typeface="新細明體" charset="0"/>
                <a:cs typeface="新細明體" charset="0"/>
              </a:rPr>
              <a:t>sorting</a:t>
            </a:r>
            <a:r>
              <a:rPr lang="zh-TW" altLang="en-US">
                <a:latin typeface="Arial" charset="0"/>
                <a:ea typeface="新細明體" charset="0"/>
                <a:cs typeface="新細明體" charset="0"/>
              </a:rPr>
              <a:t>）。</a:t>
            </a:r>
          </a:p>
        </p:txBody>
      </p:sp>
      <p:sp>
        <p:nvSpPr>
          <p:cNvPr id="553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6895D96C-8E71-0C4D-9ABF-5F9204EC30F7}" type="slidenum">
              <a:rPr lang="en-US" altLang="zh-TW"/>
              <a:pPr eaLnBrk="1" hangingPunct="1"/>
              <a:t>9</a:t>
            </a:fld>
            <a:endParaRPr lang="en-US" altLang="zh-TW"/>
          </a:p>
        </p:txBody>
      </p:sp>
    </p:spTree>
    <p:extLst>
      <p:ext uri="{BB962C8B-B14F-4D97-AF65-F5344CB8AC3E}">
        <p14:creationId xmlns:p14="http://schemas.microsoft.com/office/powerpoint/2010/main" val="62897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r>
              <a:rPr lang="en-US" altLang="zh-TW">
                <a:latin typeface="Times New Roman" charset="0"/>
                <a:ea typeface="新細明體" charset="0"/>
                <a:cs typeface="Times New Roman" charset="0"/>
              </a:rPr>
              <a:t> 1.Microvilli (or microvillus) are microscopic cellular membrane protrusions(</a:t>
            </a:r>
            <a:r>
              <a:rPr lang="zh-TW" altLang="en-US">
                <a:latin typeface="Times New Roman" charset="0"/>
                <a:ea typeface="新細明體" charset="0"/>
                <a:cs typeface="Times New Roman" charset="0"/>
              </a:rPr>
              <a:t>突出物</a:t>
            </a:r>
            <a:r>
              <a:rPr lang="en-US" altLang="zh-TW">
                <a:latin typeface="Times New Roman" charset="0"/>
                <a:ea typeface="新細明體" charset="0"/>
                <a:cs typeface="Times New Roman" charset="0"/>
              </a:rPr>
              <a:t>) that increase the surface area of cells,</a:t>
            </a:r>
            <a:r>
              <a:rPr lang="en-US" altLang="zh-TW" baseline="30000">
                <a:latin typeface="Times New Roman" charset="0"/>
                <a:ea typeface="新細明體" charset="0"/>
                <a:cs typeface="Times New Roman" charset="0"/>
              </a:rPr>
              <a:t> </a:t>
            </a:r>
            <a:r>
              <a:rPr lang="en-US" altLang="zh-TW">
                <a:latin typeface="Times New Roman" charset="0"/>
                <a:ea typeface="新細明體" charset="0"/>
                <a:cs typeface="Times New Roman" charset="0"/>
              </a:rPr>
              <a:t>and are involved in a wide variety of functions, including absorption, secretion(</a:t>
            </a:r>
            <a:r>
              <a:rPr lang="zh-TW" altLang="en-US">
                <a:latin typeface="Times New Roman" charset="0"/>
                <a:ea typeface="新細明體" charset="0"/>
                <a:cs typeface="Times New Roman" charset="0"/>
              </a:rPr>
              <a:t>分泌</a:t>
            </a:r>
            <a:r>
              <a:rPr lang="en-US" altLang="zh-TW">
                <a:latin typeface="Times New Roman" charset="0"/>
                <a:ea typeface="新細明體" charset="0"/>
                <a:cs typeface="Times New Roman" charset="0"/>
              </a:rPr>
              <a:t>), cellular adhesion</a:t>
            </a:r>
          </a:p>
          <a:p>
            <a:pPr marL="0" lvl="1" eaLnBrk="1" hangingPunct="1">
              <a:spcBef>
                <a:spcPct val="0"/>
              </a:spcBef>
            </a:pPr>
            <a:r>
              <a:rPr lang="en-US" altLang="zh-TW">
                <a:latin typeface="Times New Roman" charset="0"/>
                <a:ea typeface="新細明體" charset="0"/>
                <a:cs typeface="Times New Roman" charset="0"/>
              </a:rPr>
              <a:t>2.</a:t>
            </a:r>
            <a:r>
              <a:rPr lang="en-US" altLang="zh-TW">
                <a:latin typeface="Arial" charset="0"/>
                <a:ea typeface="新細明體" charset="0"/>
              </a:rPr>
              <a:t> Thousands of microvilli form a structure called the brush border that is found on the apical(</a:t>
            </a:r>
            <a:r>
              <a:rPr lang="zh-TW" altLang="en-US">
                <a:latin typeface="Arial" charset="0"/>
                <a:ea typeface="新細明體" charset="0"/>
              </a:rPr>
              <a:t>頂端</a:t>
            </a:r>
            <a:r>
              <a:rPr lang="en-US" altLang="zh-TW">
                <a:latin typeface="Arial" charset="0"/>
                <a:ea typeface="新細明體" charset="0"/>
              </a:rPr>
              <a:t>) surface of some epithelial cells, such as the small intestinal enterocyte(</a:t>
            </a:r>
            <a:r>
              <a:rPr lang="en-US" altLang="zh-TW" b="1">
                <a:latin typeface="Arial" charset="0"/>
                <a:ea typeface="新細明體" charset="0"/>
              </a:rPr>
              <a:t>intestinal absorptive cells</a:t>
            </a:r>
            <a:r>
              <a:rPr lang="en-US" altLang="zh-TW">
                <a:latin typeface="Arial" charset="0"/>
                <a:ea typeface="新細明體" charset="0"/>
              </a:rPr>
              <a:t>)</a:t>
            </a:r>
            <a:r>
              <a:rPr lang="zh-TW" altLang="en-US">
                <a:latin typeface="Arial" charset="0"/>
                <a:ea typeface="新細明體" charset="0"/>
              </a:rPr>
              <a:t> </a:t>
            </a:r>
            <a:r>
              <a:rPr lang="en-US" altLang="zh-TW">
                <a:latin typeface="Arial" charset="0"/>
                <a:ea typeface="新細明體" charset="0"/>
              </a:rPr>
              <a:t>and the kidney</a:t>
            </a:r>
            <a:r>
              <a:rPr lang="zh-TW" altLang="en-US">
                <a:latin typeface="Arial" charset="0"/>
                <a:ea typeface="新細明體" charset="0"/>
              </a:rPr>
              <a:t> </a:t>
            </a:r>
            <a:r>
              <a:rPr lang="en-US" altLang="zh-TW">
                <a:latin typeface="Arial" charset="0"/>
                <a:ea typeface="新細明體" charset="0"/>
              </a:rPr>
              <a:t>proximal tubule</a:t>
            </a:r>
          </a:p>
          <a:p>
            <a:pPr marL="0" lvl="1" eaLnBrk="1" hangingPunct="1">
              <a:spcBef>
                <a:spcPct val="0"/>
              </a:spcBef>
            </a:pPr>
            <a:r>
              <a:rPr lang="en-US" altLang="zh-TW">
                <a:latin typeface="Arial" charset="0"/>
                <a:ea typeface="新細明體" charset="0"/>
              </a:rPr>
              <a:t>3. Microvilli are also of importance on the cell surface of white blood cells, as they aid in the migration of white blood cells.</a:t>
            </a:r>
          </a:p>
          <a:p>
            <a:pPr eaLnBrk="1" hangingPunct="1">
              <a:spcBef>
                <a:spcPct val="0"/>
              </a:spcBef>
            </a:pPr>
            <a:r>
              <a:rPr lang="en-US" altLang="zh-TW">
                <a:latin typeface="Arial" charset="0"/>
                <a:ea typeface="新細明體" charset="0"/>
                <a:cs typeface="新細明體" charset="0"/>
              </a:rPr>
              <a:t>4.</a:t>
            </a:r>
            <a:r>
              <a:rPr lang="zh-TW" altLang="en-US">
                <a:latin typeface="Arial" charset="0"/>
                <a:ea typeface="新細明體" charset="0"/>
                <a:cs typeface="新細明體" charset="0"/>
              </a:rPr>
              <a:t>由於癌細胞表面絨毛結構較一般正常細胞長</a:t>
            </a:r>
            <a:r>
              <a:rPr lang="en-US" altLang="zh-TW">
                <a:latin typeface="Arial" charset="0"/>
                <a:ea typeface="新細明體" charset="0"/>
                <a:cs typeface="新細明體" charset="0"/>
              </a:rPr>
              <a:t>(</a:t>
            </a:r>
            <a:r>
              <a:rPr lang="zh-TW" altLang="en-US">
                <a:latin typeface="Arial" charset="0"/>
                <a:ea typeface="新細明體" charset="0"/>
                <a:cs typeface="新細明體" charset="0"/>
              </a:rPr>
              <a:t>圖為癌化子宮頸細胞與正常子宮頸細胞</a:t>
            </a:r>
            <a:r>
              <a:rPr lang="en-US" altLang="zh-TW">
                <a:latin typeface="Arial" charset="0"/>
                <a:ea typeface="新細明體" charset="0"/>
                <a:cs typeface="新細明體" charset="0"/>
              </a:rPr>
              <a:t>) </a:t>
            </a:r>
            <a:r>
              <a:rPr lang="zh-TW" altLang="en-US">
                <a:latin typeface="Arial" charset="0"/>
                <a:ea typeface="新細明體" charset="0"/>
                <a:cs typeface="新細明體" charset="0"/>
              </a:rPr>
              <a:t>，因此奈米柱結構可以增加癌細胞捕捉效率，</a:t>
            </a:r>
            <a:endParaRPr lang="en-US" altLang="zh-TW">
              <a:latin typeface="Arial" charset="0"/>
              <a:ea typeface="新細明體" charset="0"/>
              <a:cs typeface="新細明體" charset="0"/>
            </a:endParaRPr>
          </a:p>
        </p:txBody>
      </p:sp>
    </p:spTree>
    <p:extLst>
      <p:ext uri="{BB962C8B-B14F-4D97-AF65-F5344CB8AC3E}">
        <p14:creationId xmlns:p14="http://schemas.microsoft.com/office/powerpoint/2010/main" val="102178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a:ln/>
        </p:spPr>
      </p:sp>
      <p:sp>
        <p:nvSpPr>
          <p:cNvPr id="583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TW" altLang="en-US">
                <a:latin typeface="Arial" charset="0"/>
                <a:ea typeface="新細明體" charset="0"/>
                <a:cs typeface="新細明體" charset="0"/>
              </a:rPr>
              <a:t>細胞的捕捉原理是藉由癌細胞表面較長的絨毛部分與奈米線反應</a:t>
            </a:r>
            <a:r>
              <a:rPr lang="en-US" altLang="zh-TW">
                <a:latin typeface="Arial" charset="0"/>
                <a:ea typeface="新細明體" charset="0"/>
                <a:cs typeface="新細明體" charset="0"/>
              </a:rPr>
              <a:t>,</a:t>
            </a:r>
          </a:p>
          <a:p>
            <a:pPr eaLnBrk="1" hangingPunct="1">
              <a:spcBef>
                <a:spcPct val="0"/>
              </a:spcBef>
            </a:pPr>
            <a:r>
              <a:rPr lang="zh-TW" altLang="en-US">
                <a:latin typeface="Arial" charset="0"/>
                <a:ea typeface="新細明體" charset="0"/>
                <a:cs typeface="新細明體" charset="0"/>
              </a:rPr>
              <a:t>概念與魔鬼氈相似</a:t>
            </a:r>
            <a:r>
              <a:rPr lang="en-US" altLang="zh-TW">
                <a:latin typeface="Arial" charset="0"/>
                <a:ea typeface="新細明體" charset="0"/>
                <a:cs typeface="新細明體" charset="0"/>
              </a:rPr>
              <a:t>,</a:t>
            </a:r>
            <a:r>
              <a:rPr lang="zh-TW" altLang="en-US">
                <a:latin typeface="Arial" charset="0"/>
                <a:ea typeface="新細明體" charset="0"/>
                <a:cs typeface="新細明體" charset="0"/>
              </a:rPr>
              <a:t>長纖毛深入奈米線後比短纖毛更易被卡住</a:t>
            </a:r>
          </a:p>
        </p:txBody>
      </p:sp>
      <p:sp>
        <p:nvSpPr>
          <p:cNvPr id="583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F1A2B30D-49F2-AE4A-BB73-B4B9AAA72DB3}" type="slidenum">
              <a:rPr lang="zh-TW" altLang="en-US"/>
              <a:pPr eaLnBrk="1" hangingPunct="1"/>
              <a:t>16</a:t>
            </a:fld>
            <a:endParaRPr lang="en-US" altLang="zh-TW"/>
          </a:p>
        </p:txBody>
      </p:sp>
    </p:spTree>
    <p:extLst>
      <p:ext uri="{BB962C8B-B14F-4D97-AF65-F5344CB8AC3E}">
        <p14:creationId xmlns:p14="http://schemas.microsoft.com/office/powerpoint/2010/main" val="58623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a:ln/>
        </p:spPr>
      </p:sp>
      <p:sp>
        <p:nvSpPr>
          <p:cNvPr id="5939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zh-TW" altLang="en-US">
              <a:latin typeface="Arial" charset="0"/>
              <a:ea typeface="新細明體" charset="0"/>
              <a:cs typeface="新細明體" charset="0"/>
            </a:endParaRPr>
          </a:p>
        </p:txBody>
      </p:sp>
      <p:sp>
        <p:nvSpPr>
          <p:cNvPr id="5939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4D9DA3E3-90CF-3E49-95BA-F1908F58F046}" type="slidenum">
              <a:rPr lang="zh-TW" altLang="en-US"/>
              <a:pPr eaLnBrk="1" hangingPunct="1"/>
              <a:t>17</a:t>
            </a:fld>
            <a:endParaRPr lang="en-US" altLang="zh-TW"/>
          </a:p>
        </p:txBody>
      </p:sp>
    </p:spTree>
    <p:extLst>
      <p:ext uri="{BB962C8B-B14F-4D97-AF65-F5344CB8AC3E}">
        <p14:creationId xmlns:p14="http://schemas.microsoft.com/office/powerpoint/2010/main" val="26269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a:ln/>
        </p:spPr>
      </p:sp>
      <p:sp>
        <p:nvSpPr>
          <p:cNvPr id="604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zh-TW" altLang="en-US">
              <a:latin typeface="Arial" charset="0"/>
              <a:ea typeface="新細明體" charset="0"/>
              <a:cs typeface="新細明體" charset="0"/>
            </a:endParaRPr>
          </a:p>
        </p:txBody>
      </p:sp>
      <p:sp>
        <p:nvSpPr>
          <p:cNvPr id="604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BB64EEC0-4FF3-8046-8D95-8BC15BE02308}" type="slidenum">
              <a:rPr lang="zh-TW" altLang="en-US"/>
              <a:pPr eaLnBrk="1" hangingPunct="1"/>
              <a:t>18</a:t>
            </a:fld>
            <a:endParaRPr lang="en-US" altLang="zh-TW"/>
          </a:p>
        </p:txBody>
      </p:sp>
    </p:spTree>
    <p:extLst>
      <p:ext uri="{BB962C8B-B14F-4D97-AF65-F5344CB8AC3E}">
        <p14:creationId xmlns:p14="http://schemas.microsoft.com/office/powerpoint/2010/main" val="185903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a:ln/>
        </p:spPr>
      </p:sp>
      <p:sp>
        <p:nvSpPr>
          <p:cNvPr id="614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zh-TW" altLang="en-US">
              <a:latin typeface="Arial" charset="0"/>
              <a:ea typeface="新細明體" charset="0"/>
              <a:cs typeface="新細明體" charset="0"/>
            </a:endParaRPr>
          </a:p>
        </p:txBody>
      </p:sp>
      <p:sp>
        <p:nvSpPr>
          <p:cNvPr id="614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20CDAC15-D70D-CA47-BD03-0268571FAC36}" type="slidenum">
              <a:rPr lang="zh-TW" altLang="en-US"/>
              <a:pPr eaLnBrk="1" hangingPunct="1"/>
              <a:t>19</a:t>
            </a:fld>
            <a:endParaRPr lang="en-US" altLang="zh-TW"/>
          </a:p>
        </p:txBody>
      </p:sp>
    </p:spTree>
    <p:extLst>
      <p:ext uri="{BB962C8B-B14F-4D97-AF65-F5344CB8AC3E}">
        <p14:creationId xmlns:p14="http://schemas.microsoft.com/office/powerpoint/2010/main" val="133829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68281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9356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02618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4743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2767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Line 1026"/>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eaLnBrk="0" hangingPunct="0"/>
            <a:endParaRPr lang="en-US" sz="2800">
              <a:solidFill>
                <a:srgbClr val="FFFFFF"/>
              </a:solidFill>
              <a:latin typeface="Times New Roman" pitchFamily="18" charset="0"/>
              <a:ea typeface="ＭＳ Ｐゴシック" pitchFamily="34" charset="-128"/>
              <a:cs typeface="+mn-cs"/>
            </a:endParaRPr>
          </a:p>
        </p:txBody>
      </p:sp>
      <p:sp>
        <p:nvSpPr>
          <p:cNvPr id="5" name="Arc 1027"/>
          <p:cNvSpPr>
            <a:spLocks/>
          </p:cNvSpPr>
          <p:nvPr/>
        </p:nvSpPr>
        <p:spPr bwMode="auto">
          <a:xfrm>
            <a:off x="0" y="842963"/>
            <a:ext cx="2897188" cy="6015037"/>
          </a:xfrm>
          <a:custGeom>
            <a:avLst/>
            <a:gdLst>
              <a:gd name="T0" fmla="*/ 0 w 21600"/>
              <a:gd name="T1" fmla="*/ 0 h 21600"/>
              <a:gd name="T2" fmla="*/ 388597144 w 21600"/>
              <a:gd name="T3" fmla="*/ 1675031024 h 21600"/>
              <a:gd name="T4" fmla="*/ 0 w 21600"/>
              <a:gd name="T5" fmla="*/ 16750310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2800">
              <a:solidFill>
                <a:srgbClr val="FFFFFF"/>
              </a:solidFill>
              <a:latin typeface="Times New Roman" pitchFamily="18" charset="0"/>
              <a:ea typeface="ＭＳ Ｐゴシック" pitchFamily="34" charset="-128"/>
              <a:cs typeface="+mn-cs"/>
            </a:endParaRPr>
          </a:p>
        </p:txBody>
      </p:sp>
      <p:sp>
        <p:nvSpPr>
          <p:cNvPr id="22532" name="Rectangle 1028"/>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ja-JP" altLang="en-US"/>
              <a:t>マスタ タイトルの</a:t>
            </a:r>
            <a:br>
              <a:rPr lang="ja-JP" altLang="en-US"/>
            </a:br>
            <a:r>
              <a:rPr lang="ja-JP" altLang="en-US"/>
              <a:t>書式設定</a:t>
            </a:r>
          </a:p>
        </p:txBody>
      </p:sp>
      <p:sp>
        <p:nvSpPr>
          <p:cNvPr id="22533" name="Rectangle 1029"/>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r>
              <a:rPr lang="ja-JP" altLang="en-US"/>
              <a:t>マスタ サブタイトルの書式設定</a:t>
            </a:r>
          </a:p>
        </p:txBody>
      </p:sp>
      <p:sp>
        <p:nvSpPr>
          <p:cNvPr id="6" name="Rectangle 1030"/>
          <p:cNvSpPr>
            <a:spLocks noGrp="1" noChangeArrowheads="1"/>
          </p:cNvSpPr>
          <p:nvPr>
            <p:ph type="dt" sz="quarter" idx="10"/>
          </p:nvPr>
        </p:nvSpPr>
        <p:spPr/>
        <p:txBody>
          <a:bodyPr/>
          <a:lstStyle>
            <a:lvl1pPr>
              <a:defRPr smtClean="0"/>
            </a:lvl1pPr>
          </a:lstStyle>
          <a:p>
            <a:pPr>
              <a:defRPr/>
            </a:pPr>
            <a:fld id="{6C173D50-E166-4435-9EEB-2B6ED71E984F}" type="datetime1">
              <a:rPr lang="ja-JP" altLang="en-US">
                <a:solidFill>
                  <a:srgbClr val="FFFFFF"/>
                </a:solidFill>
              </a:rPr>
              <a:pPr>
                <a:defRPr/>
              </a:pPr>
              <a:t>2015/10/13</a:t>
            </a:fld>
            <a:endParaRPr lang="en-US" altLang="ja-JP">
              <a:solidFill>
                <a:srgbClr val="FFFFFF"/>
              </a:solidFill>
            </a:endParaRPr>
          </a:p>
        </p:txBody>
      </p:sp>
      <p:sp>
        <p:nvSpPr>
          <p:cNvPr id="7" name="Rectangle 1031"/>
          <p:cNvSpPr>
            <a:spLocks noGrp="1" noChangeArrowheads="1"/>
          </p:cNvSpPr>
          <p:nvPr>
            <p:ph type="ftr" sz="quarter" idx="11"/>
          </p:nvPr>
        </p:nvSpPr>
        <p:spPr/>
        <p:txBody>
          <a:bodyPr/>
          <a:lstStyle>
            <a:lvl1pPr>
              <a:defRPr smtClean="0"/>
            </a:lvl1pPr>
          </a:lstStyle>
          <a:p>
            <a:pPr>
              <a:defRPr/>
            </a:pPr>
            <a:endParaRPr lang="en-US" altLang="ja-JP">
              <a:solidFill>
                <a:srgbClr val="FFFFFF"/>
              </a:solidFill>
            </a:endParaRPr>
          </a:p>
        </p:txBody>
      </p:sp>
      <p:sp>
        <p:nvSpPr>
          <p:cNvPr id="8" name="Rectangle 1032"/>
          <p:cNvSpPr>
            <a:spLocks noGrp="1" noChangeArrowheads="1"/>
          </p:cNvSpPr>
          <p:nvPr>
            <p:ph type="sldNum" sz="quarter" idx="12"/>
          </p:nvPr>
        </p:nvSpPr>
        <p:spPr/>
        <p:txBody>
          <a:bodyPr/>
          <a:lstStyle>
            <a:lvl1pPr>
              <a:defRPr smtClean="0"/>
            </a:lvl1pPr>
          </a:lstStyle>
          <a:p>
            <a:pPr>
              <a:defRPr/>
            </a:pPr>
            <a:fld id="{289DF824-A5D4-44F2-9082-6B9BFA81D39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87906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C6EEC934-A16F-4FF9-B542-D26E38E44E81}" type="datetime1">
              <a:rPr lang="ja-JP" altLang="en-US">
                <a:solidFill>
                  <a:srgbClr val="FFFFFF"/>
                </a:solidFill>
              </a:rPr>
              <a:pPr>
                <a:defRPr/>
              </a:pPr>
              <a:t>2015/10/13</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9B1D514-AB0E-42F7-B6FE-C87590C6F6F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34854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C25EBCC-11C8-4A9D-84C2-FFB6C014B292}" type="datetime1">
              <a:rPr lang="ja-JP" altLang="en-US">
                <a:solidFill>
                  <a:srgbClr val="FFFFFF"/>
                </a:solidFill>
              </a:rPr>
              <a:pPr>
                <a:defRPr/>
              </a:pPr>
              <a:t>2015/10/13</a:t>
            </a:fld>
            <a:endParaRPr lang="en-US" altLang="ja-JP">
              <a:solidFill>
                <a:srgbClr val="FFFFFF"/>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DDA1997-3A31-41A4-94A7-EBF038C4C81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21821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8C37AD21-3DE5-47DB-BECF-A7AE85457FA1}" type="datetime1">
              <a:rPr lang="ja-JP" altLang="en-US">
                <a:solidFill>
                  <a:srgbClr val="FFFFFF"/>
                </a:solidFill>
              </a:rPr>
              <a:pPr>
                <a:defRPr/>
              </a:pPr>
              <a:t>2015/10/13</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692266B-F93A-4A7D-B1C0-5E189B42743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5050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64026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50509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64754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41981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5977735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400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7841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43450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7"/>
          <p:cNvSpPr>
            <a:spLocks noChangeArrowheads="1"/>
          </p:cNvSpPr>
          <p:nvPr userDrawn="1"/>
        </p:nvSpPr>
        <p:spPr bwMode="auto">
          <a:xfrm>
            <a:off x="241300" y="165100"/>
            <a:ext cx="8661400" cy="6527800"/>
          </a:xfrm>
          <a:prstGeom prst="roundRect">
            <a:avLst>
              <a:gd name="adj" fmla="val 13750"/>
            </a:avLst>
          </a:prstGeom>
          <a:solidFill>
            <a:schemeClr val="bg1"/>
          </a:solidFill>
          <a:ln w="25400">
            <a:solidFill>
              <a:schemeClr val="tx2"/>
            </a:solidFill>
            <a:round/>
            <a:headEnd/>
            <a:tailEnd/>
          </a:ln>
        </p:spPr>
        <p:txBody>
          <a:bodyPr wrap="none" anchor="ctr"/>
          <a:lstStyle/>
          <a:p>
            <a:pPr algn="ctr">
              <a:defRPr/>
            </a:pPr>
            <a:endParaRPr lang="en-US" altLang="en-US" sz="2400">
              <a:latin typeface="Times New Roman" pitchFamily="18" charset="0"/>
              <a:ea typeface="標楷體" pitchFamily="65" charset="-120"/>
              <a:cs typeface="+mn-cs"/>
            </a:endParaRPr>
          </a:p>
        </p:txBody>
      </p:sp>
      <p:sp>
        <p:nvSpPr>
          <p:cNvPr id="1027" name="Rectangle 8"/>
          <p:cNvSpPr>
            <a:spLocks noChangeArrowheads="1"/>
          </p:cNvSpPr>
          <p:nvPr userDrawn="1"/>
        </p:nvSpPr>
        <p:spPr bwMode="auto">
          <a:xfrm>
            <a:off x="6096000" y="0"/>
            <a:ext cx="2124075" cy="274638"/>
          </a:xfrm>
          <a:prstGeom prst="rect">
            <a:avLst/>
          </a:prstGeom>
          <a:solidFill>
            <a:schemeClr val="bg1"/>
          </a:solidFill>
          <a:ln w="9525">
            <a:noFill/>
            <a:miter lim="800000"/>
            <a:headEnd/>
            <a:tailEnd/>
          </a:ln>
        </p:spPr>
        <p:txBody>
          <a:bodyPr lIns="92075" tIns="46038" rIns="92075" bIns="46038">
            <a:spAutoFit/>
          </a:bodyPr>
          <a:lstStyle/>
          <a:p>
            <a:pPr eaLnBrk="0" hangingPunct="0">
              <a:spcBef>
                <a:spcPct val="20000"/>
              </a:spcBef>
              <a:defRPr/>
            </a:pPr>
            <a:r>
              <a:rPr kumimoji="0" lang="en-US" altLang="zh-TW" sz="1200" b="1">
                <a:solidFill>
                  <a:srgbClr val="0000FF"/>
                </a:solidFill>
                <a:latin typeface="Times New Roman" pitchFamily="18" charset="0"/>
                <a:ea typeface="標楷體" pitchFamily="65" charset="-120"/>
                <a:cs typeface="+mn-cs"/>
              </a:rPr>
              <a:t>NTHU ESS/NEMS Institute</a:t>
            </a:r>
          </a:p>
        </p:txBody>
      </p:sp>
      <p:sp>
        <p:nvSpPr>
          <p:cNvPr id="1028" name="Rectangle 9"/>
          <p:cNvSpPr>
            <a:spLocks noChangeArrowheads="1"/>
          </p:cNvSpPr>
          <p:nvPr userDrawn="1"/>
        </p:nvSpPr>
        <p:spPr bwMode="auto">
          <a:xfrm>
            <a:off x="6343650" y="6554788"/>
            <a:ext cx="1693863" cy="274637"/>
          </a:xfrm>
          <a:prstGeom prst="rect">
            <a:avLst/>
          </a:prstGeom>
          <a:solidFill>
            <a:schemeClr val="bg1"/>
          </a:solidFill>
          <a:ln w="9525">
            <a:noFill/>
            <a:miter lim="800000"/>
            <a:headEnd/>
            <a:tailEnd/>
          </a:ln>
        </p:spPr>
        <p:txBody>
          <a:bodyPr lIns="92075" tIns="46038" rIns="92075" bIns="46038">
            <a:spAutoFit/>
          </a:bodyPr>
          <a:lstStyle/>
          <a:p>
            <a:pPr eaLnBrk="0" hangingPunct="0">
              <a:defRPr/>
            </a:pPr>
            <a:r>
              <a:rPr kumimoji="0" lang="en-US" altLang="zh-TW" sz="1200" b="1">
                <a:solidFill>
                  <a:srgbClr val="0000FF"/>
                </a:solidFill>
                <a:latin typeface="Times New Roman" pitchFamily="18" charset="0"/>
                <a:ea typeface="標楷體" pitchFamily="65" charset="-120"/>
                <a:cs typeface="+mn-cs"/>
              </a:rPr>
              <a:t>Prof. Fan-Gang Tseng</a:t>
            </a:r>
          </a:p>
        </p:txBody>
      </p:sp>
      <p:pic>
        <p:nvPicPr>
          <p:cNvPr id="4101" name="Picture 10" descr="logo-bg copy"/>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1430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1"/>
          <p:cNvSpPr>
            <a:spLocks noChangeArrowheads="1"/>
          </p:cNvSpPr>
          <p:nvPr userDrawn="1"/>
        </p:nvSpPr>
        <p:spPr bwMode="auto">
          <a:xfrm>
            <a:off x="2192338" y="6515100"/>
            <a:ext cx="2573337" cy="304800"/>
          </a:xfrm>
          <a:prstGeom prst="rect">
            <a:avLst/>
          </a:prstGeom>
          <a:solidFill>
            <a:schemeClr val="bg1"/>
          </a:solidFill>
          <a:ln w="9525">
            <a:noFill/>
            <a:miter lim="800000"/>
            <a:headEnd/>
            <a:tailEnd/>
          </a:ln>
        </p:spPr>
        <p:txBody>
          <a:bodyPr wrap="none" anchor="ctr"/>
          <a:lstStyle/>
          <a:p>
            <a:pPr algn="ctr">
              <a:defRPr/>
            </a:pPr>
            <a:r>
              <a:rPr lang="en-US" altLang="zh-TW" sz="1400" b="1" i="1">
                <a:solidFill>
                  <a:srgbClr val="0000FF"/>
                </a:solidFill>
                <a:latin typeface="Times New Roman" pitchFamily="18" charset="0"/>
                <a:ea typeface="標楷體" pitchFamily="65" charset="-120"/>
                <a:cs typeface="+mn-cs"/>
                <a:sym typeface="Symbol" pitchFamily="18" charset="2"/>
              </a:rPr>
              <a:t>-Nano Bio &amp; F</a:t>
            </a:r>
            <a:r>
              <a:rPr lang="en-US" altLang="zh-TW" sz="1400" b="1" i="1">
                <a:solidFill>
                  <a:srgbClr val="0000FF"/>
                </a:solidFill>
                <a:latin typeface="Times New Roman" pitchFamily="18" charset="0"/>
                <a:ea typeface="標楷體" pitchFamily="65" charset="-120"/>
                <a:cs typeface="+mn-cs"/>
              </a:rPr>
              <a:t>luidic Systems Lab</a:t>
            </a:r>
          </a:p>
        </p:txBody>
      </p:sp>
      <p:pic>
        <p:nvPicPr>
          <p:cNvPr id="4103" name="Picture 12" descr="LogoBioJet_New_02"/>
          <p:cNvPicPr>
            <a:picLocks noChangeAspect="1" noChangeArrowheads="1"/>
          </p:cNvPicPr>
          <p:nvPr userDrawn="1"/>
        </p:nvPicPr>
        <p:blipFill>
          <a:blip r:embed="rId16">
            <a:extLst>
              <a:ext uri="{28A0092B-C50C-407E-A947-70E740481C1C}">
                <a14:useLocalDpi xmlns:a14="http://schemas.microsoft.com/office/drawing/2010/main" val="0"/>
              </a:ext>
            </a:extLst>
          </a:blip>
          <a:srcRect t="5154" b="20412"/>
          <a:stretch>
            <a:fillRect/>
          </a:stretch>
        </p:blipFill>
        <p:spPr bwMode="auto">
          <a:xfrm>
            <a:off x="592138" y="6259513"/>
            <a:ext cx="15938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2pPr>
      <a:lvl3pPr algn="ctr" rtl="0" eaLnBrk="0" fontAlgn="base" hangingPunct="0">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3pPr>
      <a:lvl4pPr algn="ctr" rtl="0" eaLnBrk="0" fontAlgn="base" hangingPunct="0">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4pPr>
      <a:lvl5pPr algn="ctr" rtl="0" eaLnBrk="0" fontAlgn="base" hangingPunct="0">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5pPr>
      <a:lvl6pPr marL="457200" algn="ctr" rtl="0" fontAlgn="base">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6pPr>
      <a:lvl7pPr marL="914400" algn="ctr" rtl="0" fontAlgn="base">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7pPr>
      <a:lvl8pPr marL="1371600" algn="ctr" rtl="0" fontAlgn="base">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8pPr>
      <a:lvl9pPr marL="1828800" algn="ctr" rtl="0" fontAlgn="base">
        <a:spcBef>
          <a:spcPct val="0"/>
        </a:spcBef>
        <a:spcAft>
          <a:spcPct val="0"/>
        </a:spcAft>
        <a:defRPr kumimoji="1" sz="4400">
          <a:solidFill>
            <a:schemeClr val="tx2"/>
          </a:solidFill>
          <a:latin typeface="Arial"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D0D0D">
            <a:alpha val="0"/>
          </a:srgbClr>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a:t>
            </a:r>
            <a:br>
              <a:rPr lang="ja-JP" altLang="en-US" smtClean="0"/>
            </a:br>
            <a:r>
              <a:rPr lang="ja-JP" altLang="en-US" smtClean="0"/>
              <a:t>書式設定</a:t>
            </a:r>
          </a:p>
        </p:txBody>
      </p:sp>
      <p:sp>
        <p:nvSpPr>
          <p:cNvPr id="1027"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endParaRPr lang="ja-JP" altLang="ja-JP" smtClean="0"/>
          </a:p>
          <a:p>
            <a:pPr lvl="3"/>
            <a:r>
              <a:rPr lang="ja-JP" altLang="en-US" smtClean="0"/>
              <a:t>第 </a:t>
            </a:r>
            <a:r>
              <a:rPr lang="en-US" altLang="ja-JP" smtClean="0"/>
              <a:t>4 </a:t>
            </a:r>
            <a:r>
              <a:rPr lang="ja-JP" altLang="en-US" smtClean="0"/>
              <a:t>レベル</a:t>
            </a:r>
            <a:endParaRPr lang="ja-JP" altLang="ja-JP" smtClean="0"/>
          </a:p>
          <a:p>
            <a:pPr lvl="4"/>
            <a:r>
              <a:rPr lang="ja-JP" altLang="en-US" smtClean="0"/>
              <a:t>第 </a:t>
            </a:r>
            <a:r>
              <a:rPr lang="en-US" altLang="ja-JP" smtClean="0"/>
              <a:t>5 </a:t>
            </a:r>
            <a:r>
              <a:rPr lang="ja-JP" altLang="en-US" smtClean="0"/>
              <a:t>レベル</a:t>
            </a:r>
            <a:endParaRPr lang="ja-JP" altLang="ja-JP" smtClean="0"/>
          </a:p>
        </p:txBody>
      </p:sp>
      <p:sp>
        <p:nvSpPr>
          <p:cNvPr id="8" name="Rectangle 5"/>
          <p:cNvSpPr>
            <a:spLocks noGrp="1" noChangeArrowheads="1"/>
          </p:cNvSpPr>
          <p:nvPr>
            <p:ph type="dt" sz="half" idx="2"/>
          </p:nvPr>
        </p:nvSpPr>
        <p:spPr bwMode="auto">
          <a:xfrm>
            <a:off x="3048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vl1pPr>
          </a:lstStyle>
          <a:p>
            <a:pPr>
              <a:defRPr/>
            </a:pPr>
            <a:fld id="{660B9A97-EAE3-4393-9844-3EC263B28109}" type="datetime1">
              <a:rPr lang="ja-JP" altLang="en-US">
                <a:solidFill>
                  <a:srgbClr val="FFFFFF"/>
                </a:solidFill>
                <a:latin typeface="Times New Roman" pitchFamily="18" charset="0"/>
                <a:ea typeface="ＭＳ Ｐゴシック" pitchFamily="34" charset="-128"/>
                <a:cs typeface="+mn-cs"/>
              </a:rPr>
              <a:pPr>
                <a:defRPr/>
              </a:pPr>
              <a:t>2015/10/13</a:t>
            </a:fld>
            <a:endParaRPr lang="en-US" altLang="ja-JP">
              <a:solidFill>
                <a:srgbClr val="FFFFFF"/>
              </a:solidFill>
              <a:latin typeface="Times New Roman" pitchFamily="18" charset="0"/>
              <a:ea typeface="ＭＳ Ｐゴシック" pitchFamily="34" charset="-128"/>
              <a:cs typeface="+mn-cs"/>
            </a:endParaRPr>
          </a:p>
        </p:txBody>
      </p:sp>
      <p:sp>
        <p:nvSpPr>
          <p:cNvPr id="9" name="Rectangle 6"/>
          <p:cNvSpPr>
            <a:spLocks noGrp="1" noChangeArrowheads="1"/>
          </p:cNvSpPr>
          <p:nvPr>
            <p:ph type="ftr" sz="quarter" idx="3"/>
          </p:nvPr>
        </p:nvSpPr>
        <p:spPr bwMode="auto">
          <a:xfrm>
            <a:off x="3581400" y="6248400"/>
            <a:ext cx="28956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a:defRPr/>
            </a:pPr>
            <a:endParaRPr lang="en-US" altLang="ja-JP">
              <a:solidFill>
                <a:srgbClr val="FFFFFF"/>
              </a:solidFill>
              <a:latin typeface="Times New Roman" pitchFamily="18" charset="0"/>
              <a:ea typeface="ＭＳ Ｐゴシック" pitchFamily="34" charset="-128"/>
              <a:cs typeface="+mn-cs"/>
            </a:endParaRPr>
          </a:p>
        </p:txBody>
      </p:sp>
      <p:sp>
        <p:nvSpPr>
          <p:cNvPr id="10" name="Rectangle 7"/>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1" hangingPunct="1">
              <a:defRPr sz="1400" smtClean="0"/>
            </a:lvl1pPr>
          </a:lstStyle>
          <a:p>
            <a:pPr>
              <a:defRPr/>
            </a:pPr>
            <a:fld id="{B8230C9D-D6AA-4A10-B604-F50816F95B66}" type="slidenum">
              <a:rPr lang="en-US" altLang="ja-JP">
                <a:solidFill>
                  <a:srgbClr val="FFFFFF"/>
                </a:solidFill>
                <a:latin typeface="Times New Roman" pitchFamily="18" charset="0"/>
                <a:ea typeface="ＭＳ Ｐゴシック" pitchFamily="34" charset="-128"/>
                <a:cs typeface="+mn-cs"/>
              </a:rPr>
              <a:pPr>
                <a:defRPr/>
              </a:pPr>
              <a:t>‹#›</a:t>
            </a:fld>
            <a:endParaRPr lang="en-US" altLang="ja-JP">
              <a:solidFill>
                <a:srgbClr val="FFFFFF"/>
              </a:solidFill>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312058002"/>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p:txStyles>
    <p:titleStyle>
      <a:lvl1pPr algn="l" rtl="0" eaLnBrk="0" fontAlgn="base" hangingPunct="0">
        <a:lnSpc>
          <a:spcPct val="70000"/>
        </a:lnSpc>
        <a:spcBef>
          <a:spcPct val="0"/>
        </a:spcBef>
        <a:spcAft>
          <a:spcPct val="0"/>
        </a:spcAft>
        <a:defRPr kumimoji="1" sz="4800" b="1">
          <a:solidFill>
            <a:schemeClr val="tx2"/>
          </a:solidFill>
          <a:latin typeface="Arial" pitchFamily="34" charset="0"/>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2pPr>
      <a:lvl3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3pPr>
      <a:lvl4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4pPr>
      <a:lvl5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kumimoji="1" sz="28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kumimoji="1" sz="2600">
          <a:solidFill>
            <a:schemeClr val="tx1"/>
          </a:solidFill>
          <a:latin typeface="Arial" pitchFamily="34" charset="0"/>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kumimoji="1" sz="2400">
          <a:solidFill>
            <a:schemeClr val="tx1"/>
          </a:solidFill>
          <a:latin typeface="Arial" pitchFamily="34" charset="0"/>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Arial" pitchFamily="34" charset="0"/>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5.xml"/><Relationship Id="rId5" Type="http://schemas.openxmlformats.org/officeDocument/2006/relationships/image" Target="../media/image3.jpeg"/><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4.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87.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slide" Target="slide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jp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jpeg"/></Relationships>
</file>

<file path=ppt/slides/_rels/slide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hyperlink" Target="file:///J:\movies\sample%20restacking.avi" TargetMode="External"/><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5"/>
            <a:ext cx="8382000" cy="1143000"/>
          </a:xfrm>
          <a:solidFill>
            <a:schemeClr val="tx2"/>
          </a:solidFill>
          <a:ln w="3175"/>
        </p:spPr>
        <p:txBody>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382000" cy="4530725"/>
          </a:xfrm>
          <a:solidFill>
            <a:schemeClr val="tx2"/>
          </a:solidFill>
          <a:ln>
            <a:solidFill>
              <a:schemeClr val="accent1"/>
            </a:solidFill>
          </a:ln>
        </p:spPr>
        <p:txBody>
          <a:bodyPr>
            <a:normAutofit lnSpcReduction="10000"/>
          </a:bodyPr>
          <a:lstStyle/>
          <a:p>
            <a:pPr algn="just" eaLnBrk="1" hangingPunct="1">
              <a:buFont typeface="Arial" charset="0"/>
              <a:buNone/>
              <a:defRPr/>
            </a:pPr>
            <a:r>
              <a:rPr lang="en-US" sz="2000" dirty="0" smtClean="0">
                <a:solidFill>
                  <a:schemeClr val="bg2">
                    <a:lumMod val="75000"/>
                  </a:schemeClr>
                </a:solidFill>
                <a:latin typeface="+mj-lt"/>
              </a:rPr>
              <a:t>      </a:t>
            </a:r>
            <a:r>
              <a:rPr lang="en-US" sz="2000" b="1" dirty="0" smtClean="0">
                <a:solidFill>
                  <a:schemeClr val="bg2">
                    <a:lumMod val="75000"/>
                  </a:schemeClr>
                </a:solidFill>
                <a:latin typeface="+mj-lt"/>
              </a:rPr>
              <a:t>OMICS Group International is an amalgamation of </a:t>
            </a:r>
            <a:r>
              <a:rPr lang="en-US" sz="2000" b="1" dirty="0" smtClean="0">
                <a:solidFill>
                  <a:schemeClr val="bg2">
                    <a:lumMod val="75000"/>
                  </a:schemeClr>
                </a:solidFill>
                <a:latin typeface="+mj-lt"/>
                <a:hlinkClick r:id="rId2" tooltip="Open Access publications"/>
              </a:rPr>
              <a:t>Open Access publications</a:t>
            </a:r>
            <a:r>
              <a:rPr lang="en-US" sz="2000" b="1" dirty="0" smtClean="0">
                <a:solidFill>
                  <a:schemeClr val="bg2">
                    <a:lumMod val="75000"/>
                  </a:schemeClr>
                </a:solidFill>
                <a:latin typeface="+mj-lt"/>
              </a:rPr>
              <a:t> and worldwide international science conferences and events. Established in the year 2007 with the sole aim of making the information on Sciences and technology ‘Open Access’, OMICS Group publishes 400 online open access </a:t>
            </a:r>
            <a:r>
              <a:rPr lang="en-US" sz="2000" b="1" dirty="0" smtClean="0">
                <a:solidFill>
                  <a:schemeClr val="bg2">
                    <a:lumMod val="75000"/>
                  </a:schemeClr>
                </a:solidFill>
                <a:latin typeface="+mj-lt"/>
                <a:hlinkClick r:id="rId3" tooltip="scholarly journals"/>
              </a:rPr>
              <a:t>scholarly journals</a:t>
            </a:r>
            <a:r>
              <a:rPr lang="en-US" sz="2000" b="1" dirty="0" smtClean="0">
                <a:solidFill>
                  <a:schemeClr val="bg2">
                    <a:lumMod val="75000"/>
                  </a:schemeClr>
                </a:solidFill>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b="1" dirty="0" smtClean="0">
                <a:solidFill>
                  <a:schemeClr val="bg2">
                    <a:lumMod val="75000"/>
                  </a:schemeClr>
                </a:solidFill>
                <a:latin typeface="+mj-lt"/>
                <a:hlinkClick r:id="rId4" tooltip="International conferences"/>
              </a:rPr>
              <a:t>International conferences</a:t>
            </a:r>
            <a:r>
              <a:rPr lang="en-US" sz="2000" b="1" dirty="0" smtClean="0">
                <a:solidFill>
                  <a:schemeClr val="bg2">
                    <a:lumMod val="75000"/>
                  </a:schemeClr>
                </a:solidFill>
                <a:latin typeface="+mj-lt"/>
              </a:rPr>
              <a:t> annually across the globe, where knowledge transfer takes place through debates, round table discussions, poster presentations, workshops, symposia and exhibitions</a:t>
            </a:r>
            <a:r>
              <a:rPr lang="en-US" sz="1800" b="1" dirty="0" smtClean="0">
                <a:solidFill>
                  <a:schemeClr val="bg2">
                    <a:lumMod val="75000"/>
                  </a:schemeClr>
                </a:solidFill>
                <a:latin typeface="+mj-lt"/>
              </a:rPr>
              <a:t>.</a:t>
            </a:r>
            <a:endParaRPr lang="en-US" sz="1800" b="1" dirty="0">
              <a:solidFill>
                <a:schemeClr val="bg2">
                  <a:lumMod val="75000"/>
                </a:schemeClr>
              </a:solidFill>
              <a:latin typeface="+mj-lt"/>
            </a:endParaRPr>
          </a:p>
        </p:txBody>
      </p:sp>
      <p:pic>
        <p:nvPicPr>
          <p:cNvPr id="307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0"/>
            <a:ext cx="2428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38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63738"/>
            <a:ext cx="584993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6" name="群組 1"/>
          <p:cNvGrpSpPr>
            <a:grpSpLocks/>
          </p:cNvGrpSpPr>
          <p:nvPr/>
        </p:nvGrpSpPr>
        <p:grpSpPr bwMode="auto">
          <a:xfrm>
            <a:off x="328613" y="1943100"/>
            <a:ext cx="1409700" cy="773113"/>
            <a:chOff x="4073525" y="2530475"/>
            <a:chExt cx="1409700" cy="773113"/>
          </a:xfrm>
        </p:grpSpPr>
        <p:sp>
          <p:nvSpPr>
            <p:cNvPr id="11300" name="文字方塊 16"/>
            <p:cNvSpPr txBox="1">
              <a:spLocks noChangeArrowheads="1"/>
            </p:cNvSpPr>
            <p:nvPr/>
          </p:nvSpPr>
          <p:spPr bwMode="auto">
            <a:xfrm>
              <a:off x="4073525" y="2530475"/>
              <a:ext cx="1409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kumimoji="0" lang="en-US" altLang="zh-TW" sz="1000" b="1"/>
                <a:t>Inlet</a:t>
              </a:r>
            </a:p>
            <a:p>
              <a:pPr algn="ctr"/>
              <a:r>
                <a:rPr kumimoji="0" lang="en-US" altLang="zh-TW" sz="1000" b="1"/>
                <a:t>(Whole Blood) </a:t>
              </a:r>
              <a:endParaRPr kumimoji="0" lang="zh-TW" altLang="en-US" sz="1000" b="1"/>
            </a:p>
          </p:txBody>
        </p:sp>
        <p:sp>
          <p:nvSpPr>
            <p:cNvPr id="16" name="向下箭號 15"/>
            <p:cNvSpPr/>
            <p:nvPr/>
          </p:nvSpPr>
          <p:spPr>
            <a:xfrm>
              <a:off x="4683125" y="2943225"/>
              <a:ext cx="142875" cy="36036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chemeClr val="bg2"/>
                </a:solidFill>
              </a:endParaRPr>
            </a:p>
          </p:txBody>
        </p:sp>
      </p:grpSp>
      <p:grpSp>
        <p:nvGrpSpPr>
          <p:cNvPr id="11267" name="群組 4"/>
          <p:cNvGrpSpPr>
            <a:grpSpLocks/>
          </p:cNvGrpSpPr>
          <p:nvPr/>
        </p:nvGrpSpPr>
        <p:grpSpPr bwMode="auto">
          <a:xfrm>
            <a:off x="2738438" y="4394200"/>
            <a:ext cx="2774950" cy="400050"/>
            <a:chOff x="4216583" y="5378450"/>
            <a:chExt cx="2775083" cy="400050"/>
          </a:xfrm>
        </p:grpSpPr>
        <p:sp>
          <p:nvSpPr>
            <p:cNvPr id="11298" name="文字方塊 20"/>
            <p:cNvSpPr txBox="1">
              <a:spLocks noChangeArrowheads="1"/>
            </p:cNvSpPr>
            <p:nvPr/>
          </p:nvSpPr>
          <p:spPr bwMode="auto">
            <a:xfrm>
              <a:off x="4216583" y="5378450"/>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kumimoji="0" lang="en-US" altLang="zh-TW" sz="1000" b="1"/>
                <a:t>Waste Chamber</a:t>
              </a:r>
            </a:p>
            <a:p>
              <a:pPr algn="ctr"/>
              <a:r>
                <a:rPr kumimoji="0" lang="en-US" altLang="zh-TW" sz="1000" b="1"/>
                <a:t>(</a:t>
              </a:r>
              <a:r>
                <a:rPr kumimoji="0" lang="en-US" altLang="zh-TW" sz="1000" b="1" i="1"/>
                <a:t>Erythrocytes</a:t>
              </a:r>
              <a:r>
                <a:rPr kumimoji="0" lang="en-US" altLang="zh-TW" sz="1000" b="1"/>
                <a:t>)</a:t>
              </a:r>
              <a:endParaRPr kumimoji="0" lang="zh-TW" altLang="en-US" sz="1000" b="1"/>
            </a:p>
          </p:txBody>
        </p:sp>
        <p:sp>
          <p:nvSpPr>
            <p:cNvPr id="19" name="向右箭號 18"/>
            <p:cNvSpPr/>
            <p:nvPr/>
          </p:nvSpPr>
          <p:spPr>
            <a:xfrm rot="10800000" flipH="1">
              <a:off x="5402502" y="5486400"/>
              <a:ext cx="1589164" cy="1428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chemeClr val="tx1"/>
                </a:solidFill>
              </a:endParaRPr>
            </a:p>
          </p:txBody>
        </p:sp>
      </p:grpSp>
      <p:grpSp>
        <p:nvGrpSpPr>
          <p:cNvPr id="11268" name="群組 5"/>
          <p:cNvGrpSpPr>
            <a:grpSpLocks/>
          </p:cNvGrpSpPr>
          <p:nvPr/>
        </p:nvGrpSpPr>
        <p:grpSpPr bwMode="auto">
          <a:xfrm>
            <a:off x="733425" y="5014913"/>
            <a:ext cx="2376488" cy="1477962"/>
            <a:chOff x="365315" y="4499764"/>
            <a:chExt cx="2376802" cy="1477472"/>
          </a:xfrm>
        </p:grpSpPr>
        <p:pic>
          <p:nvPicPr>
            <p:cNvPr id="112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15" y="4499764"/>
              <a:ext cx="2376802" cy="14774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97" name="文字方塊 22"/>
            <p:cNvSpPr txBox="1">
              <a:spLocks noChangeArrowheads="1"/>
            </p:cNvSpPr>
            <p:nvPr/>
          </p:nvSpPr>
          <p:spPr bwMode="auto">
            <a:xfrm>
              <a:off x="1419225" y="4906959"/>
              <a:ext cx="77152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r"/>
              <a:r>
                <a:rPr kumimoji="0" lang="en-US" altLang="zh-TW" sz="1200">
                  <a:latin typeface="Calibri" charset="0"/>
                </a:rPr>
                <a:t>gap: 7</a:t>
              </a:r>
              <a:r>
                <a:rPr kumimoji="0" lang="el-GR" altLang="zh-TW" sz="1200">
                  <a:latin typeface="Calibri" charset="0"/>
                </a:rPr>
                <a:t>μ</a:t>
              </a:r>
              <a:r>
                <a:rPr kumimoji="0" lang="en-US" altLang="zh-TW" sz="1200">
                  <a:latin typeface="Calibri" charset="0"/>
                </a:rPr>
                <a:t>m</a:t>
              </a:r>
              <a:endParaRPr kumimoji="0" lang="zh-TW" altLang="en-US" sz="1200">
                <a:latin typeface="Calibri" charset="0"/>
              </a:endParaRPr>
            </a:p>
          </p:txBody>
        </p:sp>
      </p:grpSp>
      <p:grpSp>
        <p:nvGrpSpPr>
          <p:cNvPr id="11269" name="群組 2"/>
          <p:cNvGrpSpPr>
            <a:grpSpLocks/>
          </p:cNvGrpSpPr>
          <p:nvPr/>
        </p:nvGrpSpPr>
        <p:grpSpPr bwMode="auto">
          <a:xfrm>
            <a:off x="4641850" y="2901950"/>
            <a:ext cx="1441450" cy="1077913"/>
            <a:chOff x="7581900" y="3687763"/>
            <a:chExt cx="1441450" cy="1077912"/>
          </a:xfrm>
        </p:grpSpPr>
        <p:sp>
          <p:nvSpPr>
            <p:cNvPr id="17" name="向右箭號 16"/>
            <p:cNvSpPr/>
            <p:nvPr/>
          </p:nvSpPr>
          <p:spPr>
            <a:xfrm rot="16200000" flipH="1">
              <a:off x="7993063" y="4365624"/>
              <a:ext cx="655637" cy="14446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chemeClr val="tx1"/>
                </a:solidFill>
              </a:endParaRPr>
            </a:p>
          </p:txBody>
        </p:sp>
        <p:sp>
          <p:nvSpPr>
            <p:cNvPr id="11295" name="文字方塊 18"/>
            <p:cNvSpPr txBox="1">
              <a:spLocks noChangeArrowheads="1"/>
            </p:cNvSpPr>
            <p:nvPr/>
          </p:nvSpPr>
          <p:spPr bwMode="auto">
            <a:xfrm>
              <a:off x="7581900" y="3687763"/>
              <a:ext cx="144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kumimoji="0" lang="en-US" altLang="zh-TW" sz="1000" b="1"/>
                <a:t>Collection Chamber</a:t>
              </a:r>
            </a:p>
            <a:p>
              <a:pPr algn="ctr"/>
              <a:r>
                <a:rPr kumimoji="0" lang="en-US" altLang="zh-TW" sz="1000" b="1"/>
                <a:t>(</a:t>
              </a:r>
              <a:r>
                <a:rPr kumimoji="0" lang="en-US" altLang="zh-TW" sz="1000" b="1" i="1"/>
                <a:t>Leukocytes</a:t>
              </a:r>
              <a:r>
                <a:rPr kumimoji="0" lang="en-US" altLang="zh-TW" sz="1000" b="1"/>
                <a:t>)</a:t>
              </a:r>
              <a:endParaRPr kumimoji="0" lang="zh-TW" altLang="en-US" sz="1000" b="1"/>
            </a:p>
          </p:txBody>
        </p:sp>
      </p:grpSp>
      <p:graphicFrame>
        <p:nvGraphicFramePr>
          <p:cNvPr id="4" name="表格 3"/>
          <p:cNvGraphicFramePr>
            <a:graphicFrameLocks noGrp="1"/>
          </p:cNvGraphicFramePr>
          <p:nvPr/>
        </p:nvGraphicFramePr>
        <p:xfrm>
          <a:off x="317500" y="787400"/>
          <a:ext cx="5853113" cy="1069975"/>
        </p:xfrm>
        <a:graphic>
          <a:graphicData uri="http://schemas.openxmlformats.org/drawingml/2006/table">
            <a:tbl>
              <a:tblPr/>
              <a:tblGrid>
                <a:gridCol w="2193925"/>
                <a:gridCol w="1733550"/>
                <a:gridCol w="1925638"/>
              </a:tblGrid>
              <a:tr h="454025">
                <a:tc>
                  <a:txBody>
                    <a:bodyPr/>
                    <a:lstStyle/>
                    <a:p>
                      <a:pPr marL="0" marR="0" lvl="0" indent="0" algn="ctr" defTabSz="457200" rtl="0" eaLnBrk="1" fontAlgn="base" latinLnBrk="0" hangingPunct="1">
                        <a:lnSpc>
                          <a:spcPct val="100000"/>
                        </a:lnSpc>
                        <a:spcBef>
                          <a:spcPct val="0"/>
                        </a:spcBef>
                        <a:spcAft>
                          <a:spcPct val="0"/>
                        </a:spcAft>
                        <a:buClr>
                          <a:schemeClr val="tx1"/>
                        </a:buClr>
                        <a:buSzTx/>
                        <a:buFontTx/>
                        <a:buNone/>
                        <a:tabLst/>
                      </a:pPr>
                      <a:r>
                        <a:rPr kumimoji="0" lang="en-US" altLang="zh-TW" sz="1400" b="1" i="0" u="none" strike="noStrike" cap="none" normalizeH="0" baseline="0">
                          <a:ln>
                            <a:noFill/>
                          </a:ln>
                          <a:solidFill>
                            <a:schemeClr val="tx1"/>
                          </a:solidFill>
                          <a:effectLst/>
                          <a:latin typeface="Arial" charset="0"/>
                          <a:ea typeface="新細明體" charset="0"/>
                          <a:cs typeface="Arial" charset="0"/>
                        </a:rPr>
                        <a:t>Chip Size</a:t>
                      </a:r>
                      <a:endParaRPr kumimoji="0" lang="zh-TW" altLang="en-US" sz="1400" b="1" i="0" u="none" strike="noStrike" cap="none" normalizeH="0" baseline="0">
                        <a:ln>
                          <a:noFill/>
                        </a:ln>
                        <a:solidFill>
                          <a:schemeClr val="tx1"/>
                        </a:solidFill>
                        <a:effectLst/>
                        <a:latin typeface="Arial" charset="0"/>
                        <a:ea typeface="新細明體"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
                          <a:schemeClr val="tx1"/>
                        </a:buClr>
                        <a:buSzTx/>
                        <a:buFontTx/>
                        <a:buNone/>
                        <a:tabLst/>
                      </a:pPr>
                      <a:r>
                        <a:rPr kumimoji="0" lang="en-US" altLang="zh-TW" sz="1400" b="1" i="0" u="none" strike="noStrike" cap="none" normalizeH="0" baseline="0">
                          <a:ln>
                            <a:noFill/>
                          </a:ln>
                          <a:solidFill>
                            <a:schemeClr val="tx1"/>
                          </a:solidFill>
                          <a:effectLst/>
                          <a:latin typeface="Arial" charset="0"/>
                          <a:ea typeface="新細明體" charset="0"/>
                          <a:cs typeface="Arial" charset="0"/>
                        </a:rPr>
                        <a:t>Sample load</a:t>
                      </a:r>
                      <a:endParaRPr kumimoji="0" lang="zh-TW" altLang="en-US" sz="1400" b="1" i="0" u="none" strike="noStrike" cap="none" normalizeH="0" baseline="0">
                        <a:ln>
                          <a:noFill/>
                        </a:ln>
                        <a:solidFill>
                          <a:schemeClr val="tx1"/>
                        </a:solidFill>
                        <a:effectLst/>
                        <a:latin typeface="Arial" charset="0"/>
                        <a:ea typeface="新細明體"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
                          <a:schemeClr val="tx1"/>
                        </a:buClr>
                        <a:buSzTx/>
                        <a:buFontTx/>
                        <a:buNone/>
                        <a:tabLst/>
                      </a:pPr>
                      <a:r>
                        <a:rPr kumimoji="0" lang="en-US" altLang="zh-TW" sz="1400" b="1" i="0" u="none" strike="noStrike" cap="none" normalizeH="0" baseline="0">
                          <a:ln>
                            <a:noFill/>
                          </a:ln>
                          <a:solidFill>
                            <a:schemeClr val="tx1"/>
                          </a:solidFill>
                          <a:effectLst/>
                          <a:latin typeface="Arial" charset="0"/>
                          <a:ea typeface="新細明體" charset="0"/>
                          <a:cs typeface="Arial" charset="0"/>
                        </a:rPr>
                        <a:t>Process tIme</a:t>
                      </a:r>
                      <a:endParaRPr kumimoji="0" lang="zh-TW" altLang="en-US" sz="1400" b="1" i="0" u="none" strike="noStrike" cap="none" normalizeH="0" baseline="0">
                        <a:ln>
                          <a:noFill/>
                        </a:ln>
                        <a:solidFill>
                          <a:schemeClr val="tx1"/>
                        </a:solidFill>
                        <a:effectLst/>
                        <a:latin typeface="Arial" charset="0"/>
                        <a:ea typeface="新細明體"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p>
                      <a:pPr marL="0" marR="0" lvl="0" indent="0" algn="l" defTabSz="4572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Main channel</a:t>
                      </a:r>
                    </a:p>
                    <a:p>
                      <a:pPr marL="0" marR="0" lvl="0" indent="0" algn="l" defTabSz="4572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(L) 28 cm</a:t>
                      </a:r>
                    </a:p>
                    <a:p>
                      <a:pPr marL="0" marR="0" lvl="0" indent="0" algn="l" defTabSz="4572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(WxH) 200 x 580 µm</a:t>
                      </a:r>
                      <a:r>
                        <a:rPr kumimoji="0" lang="en-US" altLang="zh-TW" sz="1000" b="0" i="1" u="none" strike="noStrike" cap="none" normalizeH="0" baseline="30000">
                          <a:ln>
                            <a:noFill/>
                          </a:ln>
                          <a:solidFill>
                            <a:srgbClr val="0070C0"/>
                          </a:solidFill>
                          <a:effectLst/>
                          <a:latin typeface="Arial" charset="0"/>
                          <a:ea typeface="新細明體" charset="0"/>
                          <a:cs typeface="Arial"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10X dilution</a:t>
                      </a:r>
                    </a:p>
                    <a:p>
                      <a:pPr marL="0" marR="0" lvl="0" indent="0" algn="ctr" defTabSz="4572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4.3x10</a:t>
                      </a:r>
                      <a:r>
                        <a:rPr kumimoji="0" lang="en-US" altLang="zh-TW" sz="1000" b="0" i="1" u="none" strike="noStrike" cap="none" normalizeH="0" baseline="30000">
                          <a:ln>
                            <a:noFill/>
                          </a:ln>
                          <a:solidFill>
                            <a:srgbClr val="0070C0"/>
                          </a:solidFill>
                          <a:effectLst/>
                          <a:latin typeface="Arial" charset="0"/>
                          <a:ea typeface="新細明體" charset="0"/>
                          <a:cs typeface="Arial" charset="0"/>
                        </a:rPr>
                        <a:t>8 </a:t>
                      </a:r>
                      <a:r>
                        <a:rPr kumimoji="0" lang="en-US" altLang="zh-TW" sz="1000" b="0" i="1" u="none" strike="noStrike" cap="none" normalizeH="0" baseline="0">
                          <a:ln>
                            <a:noFill/>
                          </a:ln>
                          <a:solidFill>
                            <a:srgbClr val="0070C0"/>
                          </a:solidFill>
                          <a:effectLst/>
                          <a:latin typeface="Arial" charset="0"/>
                          <a:ea typeface="新細明體" charset="0"/>
                          <a:cs typeface="Arial" charset="0"/>
                        </a:rPr>
                        <a:t>cells/mL</a:t>
                      </a:r>
                      <a:endParaRPr kumimoji="0" lang="zh-TW" altLang="en-US" sz="1000" b="0" i="1" u="none" strike="noStrike" cap="none" normalizeH="0" baseline="30000">
                        <a:ln>
                          <a:noFill/>
                        </a:ln>
                        <a:solidFill>
                          <a:srgbClr val="0070C0"/>
                        </a:solidFill>
                        <a:effectLst/>
                        <a:latin typeface="Arial" charset="0"/>
                        <a:ea typeface="新細明體"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(~400µL/min)</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TW" sz="1000" b="0" i="1" u="none" strike="noStrike" cap="none" normalizeH="0" baseline="0">
                          <a:ln>
                            <a:noFill/>
                          </a:ln>
                          <a:solidFill>
                            <a:srgbClr val="0070C0"/>
                          </a:solidFill>
                          <a:effectLst/>
                          <a:latin typeface="Arial" charset="0"/>
                          <a:ea typeface="新細明體" charset="0"/>
                          <a:cs typeface="Arial" charset="0"/>
                        </a:rPr>
                        <a:t>25min.</a:t>
                      </a:r>
                      <a:endParaRPr kumimoji="0" lang="zh-TW" altLang="en-US" sz="1000" b="0" i="1" u="none" strike="noStrike" cap="none" normalizeH="0" baseline="0">
                        <a:ln>
                          <a:noFill/>
                        </a:ln>
                        <a:solidFill>
                          <a:srgbClr val="0070C0"/>
                        </a:solidFill>
                        <a:effectLst/>
                        <a:latin typeface="Arial" charset="0"/>
                        <a:ea typeface="新細明體"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284" name="矩形 6"/>
          <p:cNvSpPr>
            <a:spLocks noChangeArrowheads="1"/>
          </p:cNvSpPr>
          <p:nvPr/>
        </p:nvSpPr>
        <p:spPr bwMode="auto">
          <a:xfrm>
            <a:off x="6391275" y="949325"/>
            <a:ext cx="59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400"/>
              <a:t>SU-8</a:t>
            </a:r>
            <a:endParaRPr lang="zh-TW" altLang="en-US" sz="1400"/>
          </a:p>
        </p:txBody>
      </p:sp>
      <p:pic>
        <p:nvPicPr>
          <p:cNvPr id="64" name="Picture 5" descr="C:\Users\WeiRu\Desktop\fab3.jpg"/>
          <p:cNvPicPr>
            <a:picLocks noChangeAspect="1" noChangeArrowheads="1"/>
          </p:cNvPicPr>
          <p:nvPr/>
        </p:nvPicPr>
        <p:blipFill>
          <a:blip r:embed="rId4" cstate="print">
            <a:extLst/>
          </a:blip>
          <a:srcRect/>
          <a:stretch>
            <a:fillRect/>
          </a:stretch>
        </p:blipFill>
        <p:spPr bwMode="auto">
          <a:xfrm rot="10800000">
            <a:off x="6859547" y="3613938"/>
            <a:ext cx="1368152" cy="1919288"/>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pic>
      <p:pic>
        <p:nvPicPr>
          <p:cNvPr id="65" name="Picture 4" descr="C:\Users\WeiRu\Desktop\fab2.jpg"/>
          <p:cNvPicPr>
            <a:picLocks noChangeAspect="1" noChangeArrowheads="1"/>
          </p:cNvPicPr>
          <p:nvPr/>
        </p:nvPicPr>
        <p:blipFill>
          <a:blip r:embed="rId5" cstate="print">
            <a:extLst/>
          </a:blip>
          <a:srcRect/>
          <a:stretch>
            <a:fillRect/>
          </a:stretch>
        </p:blipFill>
        <p:spPr bwMode="auto">
          <a:xfrm rot="10800000">
            <a:off x="6940129" y="2668665"/>
            <a:ext cx="1335195" cy="1942468"/>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pic>
      <p:pic>
        <p:nvPicPr>
          <p:cNvPr id="66" name="Picture 3" descr="C:\Users\WeiRu\Desktop\fab1.jpg"/>
          <p:cNvPicPr>
            <a:picLocks noChangeAspect="1" noChangeArrowheads="1"/>
          </p:cNvPicPr>
          <p:nvPr/>
        </p:nvPicPr>
        <p:blipFill>
          <a:blip r:embed="rId6" cstate="print">
            <a:extLst/>
          </a:blip>
          <a:srcRect/>
          <a:stretch>
            <a:fillRect/>
          </a:stretch>
        </p:blipFill>
        <p:spPr bwMode="auto">
          <a:xfrm rot="10800000">
            <a:off x="7085934" y="1781555"/>
            <a:ext cx="1302346" cy="1943377"/>
          </a:xfrm>
          <a:prstGeom prst="rect">
            <a:avLst/>
          </a:prstGeom>
          <a:noFill/>
          <a:ln w="34925">
            <a:solidFill>
              <a:schemeClr val="accent3">
                <a:lumMod val="60000"/>
                <a:lumOff val="40000"/>
              </a:schemeClr>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pic>
      <p:sp>
        <p:nvSpPr>
          <p:cNvPr id="67" name="圓角矩形 66"/>
          <p:cNvSpPr/>
          <p:nvPr/>
        </p:nvSpPr>
        <p:spPr>
          <a:xfrm>
            <a:off x="7136913" y="705902"/>
            <a:ext cx="1224136" cy="1872208"/>
          </a:xfrm>
          <a:prstGeom prst="roundRect">
            <a:avLst/>
          </a:prstGeom>
          <a:solidFill>
            <a:schemeClr val="accent6">
              <a:lumMod val="75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68" name="圓角矩形 67"/>
          <p:cNvSpPr/>
          <p:nvPr/>
        </p:nvSpPr>
        <p:spPr>
          <a:xfrm>
            <a:off x="7091604" y="676846"/>
            <a:ext cx="1374357" cy="1915037"/>
          </a:xfrm>
          <a:prstGeom prst="roundRect">
            <a:avLst/>
          </a:prstGeom>
          <a:solidFill>
            <a:schemeClr val="tx2">
              <a:lumMod val="65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11290" name="文字方塊 68"/>
          <p:cNvSpPr txBox="1">
            <a:spLocks noChangeArrowheads="1"/>
          </p:cNvSpPr>
          <p:nvPr/>
        </p:nvSpPr>
        <p:spPr bwMode="auto">
          <a:xfrm>
            <a:off x="5988050" y="2025650"/>
            <a:ext cx="1135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kumimoji="0" lang="en-US" altLang="zh-TW" sz="1400"/>
              <a:t>Master </a:t>
            </a:r>
          </a:p>
        </p:txBody>
      </p:sp>
      <p:sp>
        <p:nvSpPr>
          <p:cNvPr id="11291" name="文字方塊 69"/>
          <p:cNvSpPr txBox="1">
            <a:spLocks noChangeArrowheads="1"/>
          </p:cNvSpPr>
          <p:nvPr/>
        </p:nvSpPr>
        <p:spPr bwMode="auto">
          <a:xfrm>
            <a:off x="6126163" y="3535363"/>
            <a:ext cx="857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kumimoji="0" lang="en-US" altLang="zh-TW" sz="1400"/>
              <a:t>PDMS</a:t>
            </a:r>
            <a:endParaRPr kumimoji="0" lang="zh-TW" altLang="en-US" sz="1400"/>
          </a:p>
        </p:txBody>
      </p:sp>
      <p:pic>
        <p:nvPicPr>
          <p:cNvPr id="11292" name="Picture 2" descr="C:\Users\WeiRu\Desktop\ele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987925"/>
            <a:ext cx="3717925" cy="163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93" name="文字方塊 78"/>
          <p:cNvSpPr txBox="1">
            <a:spLocks noChangeArrowheads="1"/>
          </p:cNvSpPr>
          <p:nvPr/>
        </p:nvSpPr>
        <p:spPr bwMode="auto">
          <a:xfrm>
            <a:off x="360363" y="209550"/>
            <a:ext cx="8210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3200" b="1" dirty="0" smtClean="0">
                <a:solidFill>
                  <a:srgbClr val="9933FF"/>
                </a:solidFill>
                <a:latin typeface="Calibri" charset="0"/>
              </a:rPr>
              <a:t>High Efficient Blood Cells Separation</a:t>
            </a:r>
            <a:endParaRPr lang="zh-TW" altLang="en-US" sz="3200" b="1" dirty="0">
              <a:solidFill>
                <a:srgbClr val="9933FF"/>
              </a:solidFill>
              <a:latin typeface="Calibri" charset="0"/>
            </a:endParaRPr>
          </a:p>
        </p:txBody>
      </p:sp>
    </p:spTree>
    <p:extLst>
      <p:ext uri="{BB962C8B-B14F-4D97-AF65-F5344CB8AC3E}">
        <p14:creationId xmlns:p14="http://schemas.microsoft.com/office/powerpoint/2010/main" val="326177609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C:\Users\WeiRu\Desktop\443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3068638"/>
            <a:ext cx="51641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群組 2"/>
          <p:cNvGrpSpPr>
            <a:grpSpLocks/>
          </p:cNvGrpSpPr>
          <p:nvPr/>
        </p:nvGrpSpPr>
        <p:grpSpPr bwMode="auto">
          <a:xfrm>
            <a:off x="71438" y="1057275"/>
            <a:ext cx="4391025" cy="1760538"/>
            <a:chOff x="384175" y="723900"/>
            <a:chExt cx="4391025" cy="1760538"/>
          </a:xfrm>
        </p:grpSpPr>
        <p:sp>
          <p:nvSpPr>
            <p:cNvPr id="12329" name="文字方塊 548"/>
            <p:cNvSpPr txBox="1">
              <a:spLocks noChangeArrowheads="1"/>
            </p:cNvSpPr>
            <p:nvPr/>
          </p:nvSpPr>
          <p:spPr bwMode="auto">
            <a:xfrm>
              <a:off x="433388" y="738188"/>
              <a:ext cx="2074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b="1"/>
                <a:t>Lift Force (</a:t>
              </a:r>
              <a:r>
                <a:rPr lang="en-US" altLang="zh-TW" sz="1800" b="1" i="1"/>
                <a:t>F</a:t>
              </a:r>
              <a:r>
                <a:rPr lang="en-US" altLang="zh-TW" sz="1800" b="1" i="1" baseline="-25000"/>
                <a:t>L</a:t>
              </a:r>
              <a:r>
                <a:rPr lang="en-US" altLang="zh-TW" sz="1800" b="1"/>
                <a:t>)</a:t>
              </a:r>
              <a:endParaRPr lang="zh-TW" altLang="en-US" sz="1800" b="1" baseline="-25000"/>
            </a:p>
          </p:txBody>
        </p:sp>
        <p:grpSp>
          <p:nvGrpSpPr>
            <p:cNvPr id="12330" name="群組 1"/>
            <p:cNvGrpSpPr>
              <a:grpSpLocks/>
            </p:cNvGrpSpPr>
            <p:nvPr/>
          </p:nvGrpSpPr>
          <p:grpSpPr bwMode="auto">
            <a:xfrm>
              <a:off x="384175" y="1060450"/>
              <a:ext cx="2073275" cy="671513"/>
              <a:chOff x="4776342" y="-1185824"/>
              <a:chExt cx="2074062" cy="671462"/>
            </a:xfrm>
          </p:grpSpPr>
          <p:sp>
            <p:nvSpPr>
              <p:cNvPr id="12344" name="文字方塊 15"/>
              <p:cNvSpPr txBox="1">
                <a:spLocks noChangeArrowheads="1"/>
              </p:cNvSpPr>
              <p:nvPr/>
            </p:nvSpPr>
            <p:spPr bwMode="auto">
              <a:xfrm>
                <a:off x="4776342" y="-791677"/>
                <a:ext cx="2074062" cy="27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kumimoji="1" sz="2400">
                    <a:solidFill>
                      <a:schemeClr val="tx1"/>
                    </a:solidFill>
                    <a:latin typeface="Arial" charset="0"/>
                    <a:ea typeface="新細明體" charset="0"/>
                    <a:cs typeface="新細明體" charset="0"/>
                  </a:defRPr>
                </a:lvl1pPr>
                <a:lvl2pPr marL="742950" indent="-285750" defTabSz="912813">
                  <a:defRPr kumimoji="1" sz="2400">
                    <a:solidFill>
                      <a:schemeClr val="tx1"/>
                    </a:solidFill>
                    <a:latin typeface="Arial" charset="0"/>
                    <a:ea typeface="新細明體" charset="0"/>
                  </a:defRPr>
                </a:lvl2pPr>
                <a:lvl3pPr marL="1143000" indent="-228600" defTabSz="912813">
                  <a:defRPr kumimoji="1" sz="2400">
                    <a:solidFill>
                      <a:schemeClr val="tx1"/>
                    </a:solidFill>
                    <a:latin typeface="Arial" charset="0"/>
                    <a:ea typeface="新細明體" charset="0"/>
                  </a:defRPr>
                </a:lvl3pPr>
                <a:lvl4pPr marL="1600200" indent="-228600" defTabSz="912813">
                  <a:defRPr kumimoji="1" sz="2400">
                    <a:solidFill>
                      <a:schemeClr val="tx1"/>
                    </a:solidFill>
                    <a:latin typeface="Arial" charset="0"/>
                    <a:ea typeface="新細明體" charset="0"/>
                  </a:defRPr>
                </a:lvl4pPr>
                <a:lvl5pPr marL="2057400" indent="-228600" defTabSz="912813">
                  <a:defRPr kumimoji="1" sz="2400">
                    <a:solidFill>
                      <a:schemeClr val="tx1"/>
                    </a:solidFill>
                    <a:latin typeface="Arial" charset="0"/>
                    <a:ea typeface="新細明體" charset="0"/>
                  </a:defRPr>
                </a:lvl5pPr>
                <a:lvl6pPr marL="2514600" indent="-228600" defTabSz="912813" fontAlgn="base">
                  <a:spcBef>
                    <a:spcPct val="0"/>
                  </a:spcBef>
                  <a:spcAft>
                    <a:spcPct val="0"/>
                  </a:spcAft>
                  <a:defRPr kumimoji="1" sz="2400">
                    <a:solidFill>
                      <a:schemeClr val="tx1"/>
                    </a:solidFill>
                    <a:latin typeface="Arial" charset="0"/>
                    <a:ea typeface="新細明體" charset="0"/>
                  </a:defRPr>
                </a:lvl6pPr>
                <a:lvl7pPr marL="2971800" indent="-228600" defTabSz="912813" fontAlgn="base">
                  <a:spcBef>
                    <a:spcPct val="0"/>
                  </a:spcBef>
                  <a:spcAft>
                    <a:spcPct val="0"/>
                  </a:spcAft>
                  <a:defRPr kumimoji="1" sz="2400">
                    <a:solidFill>
                      <a:schemeClr val="tx1"/>
                    </a:solidFill>
                    <a:latin typeface="Arial" charset="0"/>
                    <a:ea typeface="新細明體" charset="0"/>
                  </a:defRPr>
                </a:lvl7pPr>
                <a:lvl8pPr marL="3429000" indent="-228600" defTabSz="912813" fontAlgn="base">
                  <a:spcBef>
                    <a:spcPct val="0"/>
                  </a:spcBef>
                  <a:spcAft>
                    <a:spcPct val="0"/>
                  </a:spcAft>
                  <a:defRPr kumimoji="1" sz="2400">
                    <a:solidFill>
                      <a:schemeClr val="tx1"/>
                    </a:solidFill>
                    <a:latin typeface="Arial" charset="0"/>
                    <a:ea typeface="新細明體" charset="0"/>
                  </a:defRPr>
                </a:lvl8pPr>
                <a:lvl9pPr marL="3886200" indent="-228600" defTabSz="912813"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b="1"/>
                  <a:t>Shear Rate (G)</a:t>
                </a:r>
                <a:endParaRPr lang="zh-TW" altLang="en-US" sz="1200" b="1"/>
              </a:p>
            </p:txBody>
          </p:sp>
          <p:sp>
            <p:nvSpPr>
              <p:cNvPr id="49" name="矩形 48"/>
              <p:cNvSpPr>
                <a:spLocks noRot="1" noChangeAspect="1" noMove="1" noResize="1" noEditPoints="1" noAdjustHandles="1" noChangeArrowheads="1" noChangeShapeType="1" noTextEdit="1"/>
              </p:cNvSpPr>
              <p:nvPr/>
            </p:nvSpPr>
            <p:spPr>
              <a:xfrm>
                <a:off x="5033546" y="-1185824"/>
                <a:ext cx="1638334" cy="426014"/>
              </a:xfrm>
              <a:prstGeom prst="rect">
                <a:avLst/>
              </a:prstGeom>
              <a:blipFill rotWithShape="1">
                <a:blip r:embed="rId3" cstate="print"/>
                <a:stretch>
                  <a:fillRect/>
                </a:stretch>
              </a:blipFill>
            </p:spPr>
            <p:txBody>
              <a:bodyPr/>
              <a:lstStyle/>
              <a:p>
                <a:pPr>
                  <a:defRPr/>
                </a:pPr>
                <a:r>
                  <a:rPr lang="zh-TW" altLang="en-US">
                    <a:noFill/>
                    <a:latin typeface="Arial" pitchFamily="34" charset="0"/>
                    <a:ea typeface="新細明體" pitchFamily="18" charset="-120"/>
                    <a:cs typeface="+mn-cs"/>
                  </a:rPr>
                  <a:t> </a:t>
                </a:r>
              </a:p>
            </p:txBody>
          </p:sp>
        </p:grpSp>
        <p:sp>
          <p:nvSpPr>
            <p:cNvPr id="12331" name="文字方塊 550"/>
            <p:cNvSpPr txBox="1">
              <a:spLocks noChangeArrowheads="1"/>
            </p:cNvSpPr>
            <p:nvPr/>
          </p:nvSpPr>
          <p:spPr bwMode="auto">
            <a:xfrm>
              <a:off x="2700338" y="723900"/>
              <a:ext cx="207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b="1"/>
                <a:t>Stokes Drag (</a:t>
              </a:r>
              <a:r>
                <a:rPr lang="en-US" altLang="zh-TW" sz="1800" b="1" i="1"/>
                <a:t>F</a:t>
              </a:r>
              <a:r>
                <a:rPr lang="en-US" altLang="zh-TW" sz="1800" b="1" i="1" baseline="-25000"/>
                <a:t>D</a:t>
              </a:r>
              <a:r>
                <a:rPr lang="en-US" altLang="zh-TW" sz="1800" b="1"/>
                <a:t>)</a:t>
              </a:r>
              <a:endParaRPr lang="zh-TW" altLang="en-US" sz="1800" b="1"/>
            </a:p>
          </p:txBody>
        </p:sp>
        <p:grpSp>
          <p:nvGrpSpPr>
            <p:cNvPr id="12332" name="群組 2"/>
            <p:cNvGrpSpPr>
              <a:grpSpLocks/>
            </p:cNvGrpSpPr>
            <p:nvPr/>
          </p:nvGrpSpPr>
          <p:grpSpPr bwMode="auto">
            <a:xfrm>
              <a:off x="2681288" y="1060450"/>
              <a:ext cx="2074862" cy="655638"/>
              <a:chOff x="7425144" y="-1185824"/>
              <a:chExt cx="2074863" cy="655611"/>
            </a:xfrm>
          </p:grpSpPr>
          <p:sp>
            <p:nvSpPr>
              <p:cNvPr id="12342" name="文字方塊 16"/>
              <p:cNvSpPr txBox="1">
                <a:spLocks noChangeArrowheads="1"/>
              </p:cNvSpPr>
              <p:nvPr/>
            </p:nvSpPr>
            <p:spPr bwMode="auto">
              <a:xfrm>
                <a:off x="7425144" y="-807212"/>
                <a:ext cx="2074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b="1"/>
                  <a:t>Viscosity (µ)</a:t>
                </a:r>
                <a:endParaRPr lang="zh-TW" altLang="en-US" sz="1200" b="1"/>
              </a:p>
            </p:txBody>
          </p:sp>
          <p:sp>
            <p:nvSpPr>
              <p:cNvPr id="47" name="矩形 46"/>
              <p:cNvSpPr>
                <a:spLocks noRot="1" noChangeAspect="1" noMove="1" noResize="1" noEditPoints="1" noAdjustHandles="1" noChangeArrowheads="1" noChangeShapeType="1" noTextEdit="1"/>
              </p:cNvSpPr>
              <p:nvPr/>
            </p:nvSpPr>
            <p:spPr>
              <a:xfrm>
                <a:off x="7606118" y="-1185824"/>
                <a:ext cx="1680075" cy="394147"/>
              </a:xfrm>
              <a:prstGeom prst="rect">
                <a:avLst/>
              </a:prstGeom>
              <a:blipFill rotWithShape="1">
                <a:blip r:embed="rId4" cstate="print"/>
                <a:stretch>
                  <a:fillRect b="-3077"/>
                </a:stretch>
              </a:blipFill>
            </p:spPr>
            <p:txBody>
              <a:bodyPr/>
              <a:lstStyle/>
              <a:p>
                <a:pPr>
                  <a:defRPr/>
                </a:pPr>
                <a:r>
                  <a:rPr lang="zh-TW" altLang="en-US">
                    <a:noFill/>
                    <a:latin typeface="Arial" pitchFamily="34" charset="0"/>
                    <a:ea typeface="新細明體" pitchFamily="18" charset="-120"/>
                    <a:cs typeface="+mn-cs"/>
                  </a:rPr>
                  <a:t> </a:t>
                </a:r>
              </a:p>
            </p:txBody>
          </p:sp>
        </p:grpSp>
        <p:sp>
          <p:nvSpPr>
            <p:cNvPr id="12333" name="文字方塊 25"/>
            <p:cNvSpPr txBox="1">
              <a:spLocks noChangeArrowheads="1"/>
            </p:cNvSpPr>
            <p:nvPr/>
          </p:nvSpPr>
          <p:spPr bwMode="auto">
            <a:xfrm>
              <a:off x="1303338" y="1952625"/>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L= </a:t>
              </a:r>
              <a:endParaRPr lang="zh-TW" altLang="en-US" sz="1800"/>
            </a:p>
          </p:txBody>
        </p:sp>
        <p:cxnSp>
          <p:nvCxnSpPr>
            <p:cNvPr id="12334" name="直線接點 27"/>
            <p:cNvCxnSpPr>
              <a:cxnSpLocks noChangeShapeType="1"/>
              <a:stCxn id="12333" idx="3"/>
            </p:cNvCxnSpPr>
            <p:nvPr/>
          </p:nvCxnSpPr>
          <p:spPr bwMode="auto">
            <a:xfrm>
              <a:off x="1816100" y="2136775"/>
              <a:ext cx="137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335" name="文字方塊 28"/>
            <p:cNvSpPr txBox="1">
              <a:spLocks noChangeArrowheads="1"/>
            </p:cNvSpPr>
            <p:nvPr/>
          </p:nvSpPr>
          <p:spPr bwMode="auto">
            <a:xfrm>
              <a:off x="2238375" y="1778000"/>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a:t>2WH</a:t>
              </a:r>
              <a:endParaRPr lang="zh-TW" altLang="en-US" sz="1800" i="1"/>
            </a:p>
          </p:txBody>
        </p:sp>
        <p:sp>
          <p:nvSpPr>
            <p:cNvPr id="12336" name="文字方塊 1265"/>
            <p:cNvSpPr txBox="1">
              <a:spLocks noChangeArrowheads="1"/>
            </p:cNvSpPr>
            <p:nvPr/>
          </p:nvSpPr>
          <p:spPr bwMode="auto">
            <a:xfrm>
              <a:off x="1962150" y="2114550"/>
              <a:ext cx="128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a:t>3(W+H)R</a:t>
              </a:r>
              <a:r>
                <a:rPr lang="en-US" altLang="zh-TW" sz="1200" i="1"/>
                <a:t>e</a:t>
              </a:r>
              <a:endParaRPr lang="zh-TW" altLang="en-US" sz="1200" i="1"/>
            </a:p>
          </p:txBody>
        </p:sp>
        <p:cxnSp>
          <p:nvCxnSpPr>
            <p:cNvPr id="12337" name="直線接點 30"/>
            <p:cNvCxnSpPr>
              <a:cxnSpLocks noChangeShapeType="1"/>
            </p:cNvCxnSpPr>
            <p:nvPr/>
          </p:nvCxnSpPr>
          <p:spPr bwMode="auto">
            <a:xfrm>
              <a:off x="3344863" y="2146300"/>
              <a:ext cx="5222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338" name="左右括弧 32"/>
            <p:cNvSpPr>
              <a:spLocks noChangeArrowheads="1"/>
            </p:cNvSpPr>
            <p:nvPr/>
          </p:nvSpPr>
          <p:spPr bwMode="auto">
            <a:xfrm>
              <a:off x="3276600" y="1833563"/>
              <a:ext cx="647700" cy="608012"/>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339" name="文字方塊 33"/>
            <p:cNvSpPr txBox="1">
              <a:spLocks noChangeArrowheads="1"/>
            </p:cNvSpPr>
            <p:nvPr/>
          </p:nvSpPr>
          <p:spPr bwMode="auto">
            <a:xfrm>
              <a:off x="3381375" y="1778000"/>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a:t>W</a:t>
              </a:r>
              <a:endParaRPr lang="zh-TW" altLang="en-US" sz="1800" i="1"/>
            </a:p>
          </p:txBody>
        </p:sp>
        <p:sp>
          <p:nvSpPr>
            <p:cNvPr id="12340" name="文字方塊 1266"/>
            <p:cNvSpPr txBox="1">
              <a:spLocks noChangeArrowheads="1"/>
            </p:cNvSpPr>
            <p:nvPr/>
          </p:nvSpPr>
          <p:spPr bwMode="auto">
            <a:xfrm>
              <a:off x="3419475" y="2076450"/>
              <a:ext cx="39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a:t>a</a:t>
              </a:r>
              <a:r>
                <a:rPr lang="en-US" altLang="zh-TW" sz="1200" i="1"/>
                <a:t>p</a:t>
              </a:r>
              <a:endParaRPr lang="zh-TW" altLang="en-US" sz="1200" i="1"/>
            </a:p>
          </p:txBody>
        </p:sp>
        <p:sp>
          <p:nvSpPr>
            <p:cNvPr id="12341" name="文字方塊 1267"/>
            <p:cNvSpPr txBox="1">
              <a:spLocks noChangeArrowheads="1"/>
            </p:cNvSpPr>
            <p:nvPr/>
          </p:nvSpPr>
          <p:spPr bwMode="auto">
            <a:xfrm>
              <a:off x="3857625" y="1693863"/>
              <a:ext cx="268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200"/>
                <a:t>2</a:t>
              </a:r>
              <a:endParaRPr lang="zh-TW" altLang="en-US" sz="1200"/>
            </a:p>
          </p:txBody>
        </p:sp>
      </p:grpSp>
      <p:grpSp>
        <p:nvGrpSpPr>
          <p:cNvPr id="12292" name="群組 43"/>
          <p:cNvGrpSpPr>
            <a:grpSpLocks/>
          </p:cNvGrpSpPr>
          <p:nvPr/>
        </p:nvGrpSpPr>
        <p:grpSpPr bwMode="auto">
          <a:xfrm>
            <a:off x="4705350" y="1058863"/>
            <a:ext cx="3757613" cy="1420812"/>
            <a:chOff x="4730750" y="1249363"/>
            <a:chExt cx="3757613" cy="1420812"/>
          </a:xfrm>
        </p:grpSpPr>
        <p:pic>
          <p:nvPicPr>
            <p:cNvPr id="12296" name="Picture 27" descr="C:\Users\WeiRu\Desktop\PoisF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1249363"/>
              <a:ext cx="3757613"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7" name="直線單箭頭接點 14"/>
            <p:cNvCxnSpPr>
              <a:cxnSpLocks noChangeShapeType="1"/>
            </p:cNvCxnSpPr>
            <p:nvPr/>
          </p:nvCxnSpPr>
          <p:spPr bwMode="auto">
            <a:xfrm flipV="1">
              <a:off x="6831891" y="1963233"/>
              <a:ext cx="525514"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298" name="文字方塊 15"/>
            <p:cNvSpPr txBox="1">
              <a:spLocks noChangeArrowheads="1"/>
            </p:cNvSpPr>
            <p:nvPr/>
          </p:nvSpPr>
          <p:spPr bwMode="auto">
            <a:xfrm>
              <a:off x="6938263" y="1670192"/>
              <a:ext cx="312769" cy="4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u</a:t>
              </a:r>
              <a:endParaRPr lang="zh-TW" altLang="en-US" sz="1800"/>
            </a:p>
          </p:txBody>
        </p:sp>
        <p:sp>
          <p:nvSpPr>
            <p:cNvPr id="12299" name="文字方塊 1263"/>
            <p:cNvSpPr txBox="1">
              <a:spLocks noChangeArrowheads="1"/>
            </p:cNvSpPr>
            <p:nvPr/>
          </p:nvSpPr>
          <p:spPr bwMode="auto">
            <a:xfrm>
              <a:off x="5762203" y="1364454"/>
              <a:ext cx="410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dirty="0"/>
                <a:t>F</a:t>
              </a:r>
              <a:r>
                <a:rPr lang="en-US" altLang="zh-TW" sz="1200" i="1" dirty="0"/>
                <a:t>L</a:t>
              </a:r>
              <a:endParaRPr lang="zh-TW" altLang="en-US" sz="1200" i="1" dirty="0"/>
            </a:p>
          </p:txBody>
        </p:sp>
        <p:sp>
          <p:nvSpPr>
            <p:cNvPr id="12300" name="文字方塊 1264"/>
            <p:cNvSpPr txBox="1">
              <a:spLocks noChangeArrowheads="1"/>
            </p:cNvSpPr>
            <p:nvPr/>
          </p:nvSpPr>
          <p:spPr bwMode="auto">
            <a:xfrm>
              <a:off x="5778280" y="2088981"/>
              <a:ext cx="410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i="1"/>
                <a:t>F</a:t>
              </a:r>
              <a:r>
                <a:rPr lang="en-US" altLang="zh-TW" sz="1200" i="1"/>
                <a:t>d</a:t>
              </a:r>
              <a:endParaRPr lang="zh-TW" altLang="en-US" sz="1200" i="1"/>
            </a:p>
          </p:txBody>
        </p:sp>
        <p:sp>
          <p:nvSpPr>
            <p:cNvPr id="60" name="橢圓 59"/>
            <p:cNvSpPr/>
            <p:nvPr/>
          </p:nvSpPr>
          <p:spPr bwMode="auto">
            <a:xfrm>
              <a:off x="6023311" y="1665445"/>
              <a:ext cx="215921" cy="244854"/>
            </a:xfrm>
            <a:prstGeom prst="ellipse">
              <a:avLst/>
            </a:prstGeom>
            <a:solidFill>
              <a:schemeClr val="bg1">
                <a:lumMod val="25000"/>
                <a:lumOff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1" name="橢圓 60"/>
            <p:cNvSpPr/>
            <p:nvPr/>
          </p:nvSpPr>
          <p:spPr bwMode="auto">
            <a:xfrm>
              <a:off x="6723930" y="1435853"/>
              <a:ext cx="215921" cy="244854"/>
            </a:xfrm>
            <a:prstGeom prst="ellipse">
              <a:avLst/>
            </a:prstGeom>
            <a:solidFill>
              <a:schemeClr val="bg1">
                <a:lumMod val="25000"/>
                <a:lumOff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2" name="橢圓 61"/>
            <p:cNvSpPr/>
            <p:nvPr/>
          </p:nvSpPr>
          <p:spPr bwMode="auto">
            <a:xfrm>
              <a:off x="7336245" y="1381218"/>
              <a:ext cx="215921" cy="244854"/>
            </a:xfrm>
            <a:prstGeom prst="ellipse">
              <a:avLst/>
            </a:prstGeom>
            <a:solidFill>
              <a:schemeClr val="bg1">
                <a:lumMod val="25000"/>
                <a:lumOff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3" name="橢圓 62"/>
            <p:cNvSpPr/>
            <p:nvPr/>
          </p:nvSpPr>
          <p:spPr bwMode="auto">
            <a:xfrm>
              <a:off x="8047706" y="1453226"/>
              <a:ext cx="215921" cy="244854"/>
            </a:xfrm>
            <a:prstGeom prst="ellipse">
              <a:avLst/>
            </a:prstGeom>
            <a:solidFill>
              <a:schemeClr val="bg1">
                <a:lumMod val="25000"/>
                <a:lumOff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4" name="橢圓 63"/>
            <p:cNvSpPr/>
            <p:nvPr/>
          </p:nvSpPr>
          <p:spPr bwMode="auto">
            <a:xfrm rot="838643">
              <a:off x="5935581" y="1809873"/>
              <a:ext cx="63976" cy="108012"/>
            </a:xfrm>
            <a:prstGeom prst="ellipse">
              <a:avLst/>
            </a:prstGeom>
            <a:solidFill>
              <a:srgbClr val="C00000"/>
            </a:solidFill>
            <a:ln w="9525" cap="flat" cmpd="sng" algn="ctr">
              <a:solidFill>
                <a:srgbClr val="C00000"/>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5" name="橢圓 64"/>
            <p:cNvSpPr/>
            <p:nvPr/>
          </p:nvSpPr>
          <p:spPr bwMode="auto">
            <a:xfrm rot="19847079">
              <a:off x="6613918" y="1691035"/>
              <a:ext cx="73740" cy="153410"/>
            </a:xfrm>
            <a:prstGeom prst="ellipse">
              <a:avLst/>
            </a:prstGeom>
            <a:solidFill>
              <a:srgbClr val="C00000"/>
            </a:solidFill>
            <a:ln w="9525" cap="flat" cmpd="sng" algn="ctr">
              <a:solidFill>
                <a:srgbClr val="C00000"/>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6" name="橢圓 65"/>
            <p:cNvSpPr/>
            <p:nvPr/>
          </p:nvSpPr>
          <p:spPr bwMode="auto">
            <a:xfrm rot="5049123">
              <a:off x="7934714" y="1381610"/>
              <a:ext cx="50972" cy="91195"/>
            </a:xfrm>
            <a:prstGeom prst="ellipse">
              <a:avLst/>
            </a:prstGeom>
            <a:solidFill>
              <a:srgbClr val="C00000"/>
            </a:solidFill>
            <a:ln w="9525" cap="flat" cmpd="sng" algn="ctr">
              <a:solidFill>
                <a:srgbClr val="C00000"/>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67" name="橢圓 66"/>
            <p:cNvSpPr/>
            <p:nvPr/>
          </p:nvSpPr>
          <p:spPr bwMode="auto">
            <a:xfrm rot="15171738">
              <a:off x="7234279" y="1628972"/>
              <a:ext cx="45719" cy="119770"/>
            </a:xfrm>
            <a:prstGeom prst="ellipse">
              <a:avLst/>
            </a:prstGeom>
            <a:solidFill>
              <a:srgbClr val="C00000"/>
            </a:solidFill>
            <a:ln w="9525" cap="flat" cmpd="sng" algn="ctr">
              <a:solidFill>
                <a:srgbClr val="C00000"/>
              </a:solidFill>
              <a:prstDash val="solid"/>
              <a:round/>
              <a:headEnd type="none" w="med" len="med"/>
              <a:tailEnd type="none" w="med" len="med"/>
            </a:ln>
            <a:effectLst/>
            <a:scene3d>
              <a:camera prst="orthographicFront"/>
              <a:lightRig rig="threePt" dir="t"/>
            </a:scene3d>
            <a:sp3d>
              <a:bevelT w="95250"/>
            </a:sp3d>
            <a:extLst/>
          </p:spPr>
          <p:txBody>
            <a:bodyPr/>
            <a:lstStyle/>
            <a:p>
              <a:pPr>
                <a:defRPr/>
              </a:pPr>
              <a:endParaRPr kumimoji="0" lang="zh-TW" altLang="en-US">
                <a:latin typeface="Arial" pitchFamily="34" charset="0"/>
                <a:ea typeface="新細明體" pitchFamily="18" charset="-120"/>
                <a:cs typeface="+mn-cs"/>
              </a:endParaRPr>
            </a:p>
          </p:txBody>
        </p:sp>
        <p:sp>
          <p:nvSpPr>
            <p:cNvPr id="4" name="手繪多邊形 3"/>
            <p:cNvSpPr/>
            <p:nvPr/>
          </p:nvSpPr>
          <p:spPr bwMode="auto">
            <a:xfrm>
              <a:off x="5811838" y="1371600"/>
              <a:ext cx="2457450" cy="498475"/>
            </a:xfrm>
            <a:custGeom>
              <a:avLst/>
              <a:gdLst>
                <a:gd name="connsiteX0" fmla="*/ 0 w 2456543"/>
                <a:gd name="connsiteY0" fmla="*/ 494013 h 499948"/>
                <a:gd name="connsiteX1" fmla="*/ 170543 w 2456543"/>
                <a:gd name="connsiteY1" fmla="*/ 494013 h 499948"/>
                <a:gd name="connsiteX2" fmla="*/ 700315 w 2456543"/>
                <a:gd name="connsiteY2" fmla="*/ 432328 h 499948"/>
                <a:gd name="connsiteX3" fmla="*/ 1331686 w 2456543"/>
                <a:gd name="connsiteY3" fmla="*/ 327099 h 499948"/>
                <a:gd name="connsiteX4" fmla="*/ 1919515 w 2456543"/>
                <a:gd name="connsiteY4" fmla="*/ 145671 h 499948"/>
                <a:gd name="connsiteX5" fmla="*/ 2235200 w 2456543"/>
                <a:gd name="connsiteY5" fmla="*/ 22299 h 499948"/>
                <a:gd name="connsiteX6" fmla="*/ 2456543 w 2456543"/>
                <a:gd name="connsiteY6" fmla="*/ 528 h 49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543" h="499948">
                  <a:moveTo>
                    <a:pt x="0" y="494013"/>
                  </a:moveTo>
                  <a:cubicBezTo>
                    <a:pt x="26912" y="499153"/>
                    <a:pt x="53824" y="504294"/>
                    <a:pt x="170543" y="494013"/>
                  </a:cubicBezTo>
                  <a:cubicBezTo>
                    <a:pt x="287262" y="483732"/>
                    <a:pt x="506791" y="460147"/>
                    <a:pt x="700315" y="432328"/>
                  </a:cubicBezTo>
                  <a:cubicBezTo>
                    <a:pt x="893839" y="404509"/>
                    <a:pt x="1128486" y="374875"/>
                    <a:pt x="1331686" y="327099"/>
                  </a:cubicBezTo>
                  <a:cubicBezTo>
                    <a:pt x="1534886" y="279323"/>
                    <a:pt x="1768929" y="196471"/>
                    <a:pt x="1919515" y="145671"/>
                  </a:cubicBezTo>
                  <a:cubicBezTo>
                    <a:pt x="2070101" y="94871"/>
                    <a:pt x="2145695" y="46489"/>
                    <a:pt x="2235200" y="22299"/>
                  </a:cubicBezTo>
                  <a:cubicBezTo>
                    <a:pt x="2324705" y="-1892"/>
                    <a:pt x="2390624" y="-682"/>
                    <a:pt x="2456543" y="528"/>
                  </a:cubicBezTo>
                </a:path>
              </a:pathLst>
            </a:custGeom>
            <a:noFill/>
            <a:ln w="952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手繪多邊形 30"/>
            <p:cNvSpPr/>
            <p:nvPr/>
          </p:nvSpPr>
          <p:spPr bwMode="auto">
            <a:xfrm>
              <a:off x="5819775" y="1490663"/>
              <a:ext cx="2517775" cy="468312"/>
            </a:xfrm>
            <a:custGeom>
              <a:avLst/>
              <a:gdLst>
                <a:gd name="connsiteX0" fmla="*/ 0 w 2518229"/>
                <a:gd name="connsiteY0" fmla="*/ 469103 h 469103"/>
                <a:gd name="connsiteX1" fmla="*/ 341086 w 2518229"/>
                <a:gd name="connsiteY1" fmla="*/ 294932 h 469103"/>
                <a:gd name="connsiteX2" fmla="*/ 685800 w 2518229"/>
                <a:gd name="connsiteY2" fmla="*/ 128018 h 469103"/>
                <a:gd name="connsiteX3" fmla="*/ 1248229 w 2518229"/>
                <a:gd name="connsiteY3" fmla="*/ 19160 h 469103"/>
                <a:gd name="connsiteX4" fmla="*/ 1828800 w 2518229"/>
                <a:gd name="connsiteY4" fmla="*/ 11903 h 469103"/>
                <a:gd name="connsiteX5" fmla="*/ 2518229 w 2518229"/>
                <a:gd name="connsiteY5" fmla="*/ 142532 h 46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8229" h="469103">
                  <a:moveTo>
                    <a:pt x="0" y="469103"/>
                  </a:moveTo>
                  <a:lnTo>
                    <a:pt x="341086" y="294932"/>
                  </a:lnTo>
                  <a:cubicBezTo>
                    <a:pt x="455386" y="238084"/>
                    <a:pt x="534610" y="173980"/>
                    <a:pt x="685800" y="128018"/>
                  </a:cubicBezTo>
                  <a:cubicBezTo>
                    <a:pt x="836990" y="82056"/>
                    <a:pt x="1057729" y="38512"/>
                    <a:pt x="1248229" y="19160"/>
                  </a:cubicBezTo>
                  <a:cubicBezTo>
                    <a:pt x="1438729" y="-192"/>
                    <a:pt x="1617133" y="-8659"/>
                    <a:pt x="1828800" y="11903"/>
                  </a:cubicBezTo>
                  <a:cubicBezTo>
                    <a:pt x="2040467" y="32465"/>
                    <a:pt x="2279348" y="87498"/>
                    <a:pt x="2518229" y="142532"/>
                  </a:cubicBezTo>
                </a:path>
              </a:pathLst>
            </a:cu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76" name="直線單箭頭接點 75"/>
            <p:cNvCxnSpPr/>
            <p:nvPr/>
          </p:nvCxnSpPr>
          <p:spPr bwMode="auto">
            <a:xfrm flipV="1">
              <a:off x="6130925" y="1417638"/>
              <a:ext cx="0" cy="2635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bwMode="auto">
            <a:xfrm>
              <a:off x="6124575" y="1889125"/>
              <a:ext cx="0" cy="2301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293" name="文字方塊 34"/>
          <p:cNvSpPr txBox="1">
            <a:spLocks noChangeArrowheads="1"/>
          </p:cNvSpPr>
          <p:nvPr/>
        </p:nvSpPr>
        <p:spPr bwMode="auto">
          <a:xfrm>
            <a:off x="727075" y="150813"/>
            <a:ext cx="781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800" b="1">
                <a:solidFill>
                  <a:srgbClr val="9933FF"/>
                </a:solidFill>
                <a:latin typeface="Calibri" charset="0"/>
              </a:rPr>
              <a:t>Theory analysis of Hydrodynamic and Inertial Force</a:t>
            </a:r>
          </a:p>
        </p:txBody>
      </p:sp>
      <p:sp>
        <p:nvSpPr>
          <p:cNvPr id="12294" name="文字方塊 80"/>
          <p:cNvSpPr txBox="1">
            <a:spLocks noChangeArrowheads="1"/>
          </p:cNvSpPr>
          <p:nvPr/>
        </p:nvSpPr>
        <p:spPr bwMode="auto">
          <a:xfrm>
            <a:off x="2370138" y="628650"/>
            <a:ext cx="392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b="1" i="1" dirty="0" smtClean="0">
                <a:solidFill>
                  <a:srgbClr val="0000FF"/>
                </a:solidFill>
              </a:rPr>
              <a:t>1. </a:t>
            </a:r>
            <a:r>
              <a:rPr lang="en-US" altLang="zh-TW" sz="1800" b="1" i="1" u="sng" dirty="0" smtClean="0">
                <a:solidFill>
                  <a:srgbClr val="0000FF"/>
                </a:solidFill>
              </a:rPr>
              <a:t>Straight </a:t>
            </a:r>
            <a:r>
              <a:rPr lang="en-US" altLang="zh-TW" sz="1800" b="1" i="1" u="sng" dirty="0">
                <a:solidFill>
                  <a:srgbClr val="0000FF"/>
                </a:solidFill>
              </a:rPr>
              <a:t>Channel</a:t>
            </a:r>
            <a:endParaRPr lang="zh-TW" altLang="en-US" sz="1800" b="1" i="1" u="sng" dirty="0">
              <a:solidFill>
                <a:srgbClr val="0000FF"/>
              </a:solidFill>
            </a:endParaRPr>
          </a:p>
        </p:txBody>
      </p:sp>
      <p:sp>
        <p:nvSpPr>
          <p:cNvPr id="12295" name="文字方塊 41"/>
          <p:cNvSpPr txBox="1">
            <a:spLocks noChangeArrowheads="1"/>
          </p:cNvSpPr>
          <p:nvPr/>
        </p:nvSpPr>
        <p:spPr bwMode="auto">
          <a:xfrm>
            <a:off x="855663" y="27574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dirty="0" smtClean="0">
                <a:latin typeface="標楷體" charset="0"/>
                <a:ea typeface="標楷體" charset="0"/>
                <a:cs typeface="標楷體" charset="0"/>
              </a:rPr>
              <a:t>L: Length for enough separation</a:t>
            </a:r>
            <a:endParaRPr lang="zh-TW" altLang="en-US" sz="1800" dirty="0">
              <a:latin typeface="標楷體" charset="0"/>
              <a:ea typeface="標楷體" charset="0"/>
              <a:cs typeface="標楷體" charset="0"/>
            </a:endParaRPr>
          </a:p>
        </p:txBody>
      </p:sp>
      <p:cxnSp>
        <p:nvCxnSpPr>
          <p:cNvPr id="86" name="直線接點 85"/>
          <p:cNvCxnSpPr/>
          <p:nvPr/>
        </p:nvCxnSpPr>
        <p:spPr bwMode="auto">
          <a:xfrm rot="5400000" flipH="1" flipV="1">
            <a:off x="6075918" y="4533448"/>
            <a:ext cx="388529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5" name="群組 4"/>
          <p:cNvGrpSpPr/>
          <p:nvPr/>
        </p:nvGrpSpPr>
        <p:grpSpPr>
          <a:xfrm>
            <a:off x="5694826" y="5289550"/>
            <a:ext cx="2444768" cy="1341440"/>
            <a:chOff x="5574176" y="2590800"/>
            <a:chExt cx="2444768" cy="1341440"/>
          </a:xfrm>
        </p:grpSpPr>
        <p:grpSp>
          <p:nvGrpSpPr>
            <p:cNvPr id="88" name="群組 48"/>
            <p:cNvGrpSpPr>
              <a:grpSpLocks/>
            </p:cNvGrpSpPr>
            <p:nvPr/>
          </p:nvGrpSpPr>
          <p:grpSpPr bwMode="auto">
            <a:xfrm>
              <a:off x="5574176" y="2590800"/>
              <a:ext cx="2444768" cy="1341440"/>
              <a:chOff x="524891" y="1025882"/>
              <a:chExt cx="3963015" cy="1902704"/>
            </a:xfrm>
          </p:grpSpPr>
          <p:pic>
            <p:nvPicPr>
              <p:cNvPr id="97" name="Picture 7" descr="C:\Users\WeiRu\Desktop\Image_0708-0227(CVBS)[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358" y="1025882"/>
                <a:ext cx="3911548" cy="19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文字方塊 64"/>
              <p:cNvSpPr txBox="1">
                <a:spLocks noChangeArrowheads="1"/>
              </p:cNvSpPr>
              <p:nvPr/>
            </p:nvSpPr>
            <p:spPr bwMode="auto">
              <a:xfrm>
                <a:off x="607239" y="2594091"/>
                <a:ext cx="1369041" cy="2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a:solidFill>
                      <a:schemeClr val="bg1"/>
                    </a:solidFill>
                  </a:rPr>
                  <a:t>Mag.  4x</a:t>
                </a:r>
                <a:endParaRPr lang="zh-TW" altLang="en-US" sz="1000" dirty="0">
                  <a:solidFill>
                    <a:schemeClr val="bg1"/>
                  </a:solidFill>
                </a:endParaRPr>
              </a:p>
            </p:txBody>
          </p:sp>
          <p:sp>
            <p:nvSpPr>
              <p:cNvPr id="99" name="文字方塊 65"/>
              <p:cNvSpPr txBox="1">
                <a:spLocks noChangeArrowheads="1"/>
              </p:cNvSpPr>
              <p:nvPr/>
            </p:nvSpPr>
            <p:spPr bwMode="auto">
              <a:xfrm>
                <a:off x="3437964" y="2621133"/>
                <a:ext cx="977888" cy="2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dirty="0">
                    <a:solidFill>
                      <a:schemeClr val="bg1"/>
                    </a:solidFill>
                  </a:rPr>
                  <a:t>100</a:t>
                </a:r>
                <a:r>
                  <a:rPr lang="el-GR" altLang="zh-TW" sz="1000" dirty="0">
                    <a:solidFill>
                      <a:schemeClr val="bg1"/>
                    </a:solidFill>
                  </a:rPr>
                  <a:t>μ</a:t>
                </a:r>
                <a:r>
                  <a:rPr lang="en-US" altLang="zh-TW" sz="1000" dirty="0">
                    <a:solidFill>
                      <a:schemeClr val="bg1"/>
                    </a:solidFill>
                  </a:rPr>
                  <a:t>m</a:t>
                </a:r>
                <a:endParaRPr lang="zh-TW" altLang="en-US" sz="1000" dirty="0">
                  <a:solidFill>
                    <a:schemeClr val="bg1"/>
                  </a:solidFill>
                </a:endParaRPr>
              </a:p>
            </p:txBody>
          </p:sp>
          <p:cxnSp>
            <p:nvCxnSpPr>
              <p:cNvPr id="100" name="直線接點 99"/>
              <p:cNvCxnSpPr/>
              <p:nvPr/>
            </p:nvCxnSpPr>
            <p:spPr>
              <a:xfrm>
                <a:off x="3705468" y="2648047"/>
                <a:ext cx="4879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文字方塊 67"/>
              <p:cNvSpPr txBox="1">
                <a:spLocks noChangeArrowheads="1"/>
              </p:cNvSpPr>
              <p:nvPr/>
            </p:nvSpPr>
            <p:spPr bwMode="auto">
              <a:xfrm>
                <a:off x="524891" y="1028469"/>
                <a:ext cx="586733" cy="3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smtClean="0">
                    <a:solidFill>
                      <a:schemeClr val="bg1"/>
                    </a:solidFill>
                  </a:rPr>
                  <a:t>(c)</a:t>
                </a:r>
                <a:endParaRPr lang="zh-TW" altLang="en-US" sz="1000" dirty="0">
                  <a:solidFill>
                    <a:schemeClr val="bg1"/>
                  </a:solidFill>
                </a:endParaRPr>
              </a:p>
            </p:txBody>
          </p:sp>
          <p:pic>
            <p:nvPicPr>
              <p:cNvPr id="102" name="Picture 8" descr="C:\Users\WeiRu\Desktop\3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1251828"/>
                <a:ext cx="1176715" cy="37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文字方塊 69"/>
              <p:cNvSpPr txBox="1">
                <a:spLocks noChangeArrowheads="1"/>
              </p:cNvSpPr>
              <p:nvPr/>
            </p:nvSpPr>
            <p:spPr bwMode="auto">
              <a:xfrm>
                <a:off x="821099" y="1585967"/>
                <a:ext cx="1795188" cy="30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800" dirty="0">
                    <a:solidFill>
                      <a:schemeClr val="bg1"/>
                    </a:solidFill>
                  </a:rPr>
                  <a:t>Cross section view</a:t>
                </a:r>
                <a:endParaRPr lang="zh-TW" altLang="en-US" sz="800" dirty="0">
                  <a:solidFill>
                    <a:schemeClr val="bg1"/>
                  </a:solidFill>
                </a:endParaRPr>
              </a:p>
            </p:txBody>
          </p:sp>
        </p:grpSp>
        <p:sp>
          <p:nvSpPr>
            <p:cNvPr id="83" name="文字方塊 2"/>
            <p:cNvSpPr txBox="1">
              <a:spLocks noChangeArrowheads="1"/>
            </p:cNvSpPr>
            <p:nvPr/>
          </p:nvSpPr>
          <p:spPr bwMode="auto">
            <a:xfrm>
              <a:off x="6922200" y="2705669"/>
              <a:ext cx="373909" cy="1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a:solidFill>
                    <a:schemeClr val="bg1"/>
                  </a:solidFill>
                </a:rPr>
                <a:t>Re &lt;1</a:t>
              </a:r>
              <a:endParaRPr lang="zh-TW" altLang="en-US" sz="1000" dirty="0">
                <a:solidFill>
                  <a:schemeClr val="bg1"/>
                </a:solidFill>
              </a:endParaRPr>
            </a:p>
          </p:txBody>
        </p:sp>
      </p:grpSp>
      <p:grpSp>
        <p:nvGrpSpPr>
          <p:cNvPr id="3" name="群組 2"/>
          <p:cNvGrpSpPr/>
          <p:nvPr/>
        </p:nvGrpSpPr>
        <p:grpSpPr>
          <a:xfrm>
            <a:off x="5669422" y="2471779"/>
            <a:ext cx="2470168" cy="1357410"/>
            <a:chOff x="5548772" y="3919579"/>
            <a:chExt cx="2470168" cy="1357410"/>
          </a:xfrm>
        </p:grpSpPr>
        <p:grpSp>
          <p:nvGrpSpPr>
            <p:cNvPr id="89" name="群組 49"/>
            <p:cNvGrpSpPr>
              <a:grpSpLocks/>
            </p:cNvGrpSpPr>
            <p:nvPr/>
          </p:nvGrpSpPr>
          <p:grpSpPr bwMode="auto">
            <a:xfrm>
              <a:off x="5548772" y="3919579"/>
              <a:ext cx="2470168" cy="1357410"/>
              <a:chOff x="4395265" y="1007869"/>
              <a:chExt cx="4004190" cy="1925355"/>
            </a:xfrm>
          </p:grpSpPr>
          <p:pic>
            <p:nvPicPr>
              <p:cNvPr id="90" name="Picture 6" descr="C:\Users\WeiRu\Desktop\Image_0708-0227(CVBS)[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9003" y="1030520"/>
                <a:ext cx="3910452" cy="19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文字方塊 57"/>
              <p:cNvSpPr txBox="1">
                <a:spLocks noChangeArrowheads="1"/>
              </p:cNvSpPr>
              <p:nvPr/>
            </p:nvSpPr>
            <p:spPr bwMode="auto">
              <a:xfrm>
                <a:off x="7421565" y="2648154"/>
                <a:ext cx="977887" cy="2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cxnSp>
            <p:nvCxnSpPr>
              <p:cNvPr id="92" name="直線接點 91"/>
              <p:cNvCxnSpPr/>
              <p:nvPr/>
            </p:nvCxnSpPr>
            <p:spPr>
              <a:xfrm>
                <a:off x="7519068" y="2665859"/>
                <a:ext cx="7818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文字方塊 59"/>
              <p:cNvSpPr txBox="1">
                <a:spLocks noChangeArrowheads="1"/>
              </p:cNvSpPr>
              <p:nvPr/>
            </p:nvSpPr>
            <p:spPr bwMode="auto">
              <a:xfrm>
                <a:off x="4518787" y="2585107"/>
                <a:ext cx="1466830" cy="2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a:solidFill>
                      <a:schemeClr val="bg1"/>
                    </a:solidFill>
                  </a:rPr>
                  <a:t>Mag.  4x</a:t>
                </a:r>
                <a:endParaRPr lang="zh-TW" altLang="en-US" sz="1000" dirty="0">
                  <a:solidFill>
                    <a:schemeClr val="bg1"/>
                  </a:solidFill>
                </a:endParaRPr>
              </a:p>
            </p:txBody>
          </p:sp>
          <p:sp>
            <p:nvSpPr>
              <p:cNvPr id="94" name="文字方塊 60"/>
              <p:cNvSpPr txBox="1">
                <a:spLocks noChangeArrowheads="1"/>
              </p:cNvSpPr>
              <p:nvPr/>
            </p:nvSpPr>
            <p:spPr bwMode="auto">
              <a:xfrm>
                <a:off x="4395265" y="1007869"/>
                <a:ext cx="586731" cy="3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smtClean="0">
                    <a:solidFill>
                      <a:schemeClr val="bg1"/>
                    </a:solidFill>
                  </a:rPr>
                  <a:t>(a)</a:t>
                </a:r>
                <a:endParaRPr lang="zh-TW" altLang="en-US" sz="1000" dirty="0">
                  <a:solidFill>
                    <a:schemeClr val="bg1"/>
                  </a:solidFill>
                </a:endParaRPr>
              </a:p>
            </p:txBody>
          </p:sp>
          <p:sp>
            <p:nvSpPr>
              <p:cNvPr id="95" name="文字方塊 61"/>
              <p:cNvSpPr txBox="1">
                <a:spLocks noChangeArrowheads="1"/>
              </p:cNvSpPr>
              <p:nvPr/>
            </p:nvSpPr>
            <p:spPr bwMode="auto">
              <a:xfrm>
                <a:off x="4740099" y="1553966"/>
                <a:ext cx="1777449" cy="30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800" dirty="0">
                    <a:solidFill>
                      <a:schemeClr val="bg1"/>
                    </a:solidFill>
                  </a:rPr>
                  <a:t>Cross section view</a:t>
                </a:r>
                <a:endParaRPr lang="zh-TW" altLang="en-US" sz="800" dirty="0">
                  <a:solidFill>
                    <a:schemeClr val="bg1"/>
                  </a:solidFill>
                </a:endParaRPr>
              </a:p>
            </p:txBody>
          </p:sp>
          <p:pic>
            <p:nvPicPr>
              <p:cNvPr id="96" name="Picture 9" descr="C:\Users\WeiRu\Desktop\38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2206" y="1231371"/>
                <a:ext cx="1121963" cy="37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 name="文字方塊 80"/>
            <p:cNvSpPr txBox="1">
              <a:spLocks noChangeArrowheads="1"/>
            </p:cNvSpPr>
            <p:nvPr/>
          </p:nvSpPr>
          <p:spPr bwMode="auto">
            <a:xfrm>
              <a:off x="6742864" y="3960501"/>
              <a:ext cx="474459" cy="1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solidFill>
                    <a:schemeClr val="bg1"/>
                  </a:solidFill>
                </a:rPr>
                <a:t>Re &gt;100</a:t>
              </a:r>
              <a:endParaRPr lang="zh-TW" altLang="en-US" sz="1000">
                <a:solidFill>
                  <a:schemeClr val="bg1"/>
                </a:solidFill>
              </a:endParaRPr>
            </a:p>
          </p:txBody>
        </p:sp>
      </p:grpSp>
      <p:grpSp>
        <p:nvGrpSpPr>
          <p:cNvPr id="2" name="群組 1"/>
          <p:cNvGrpSpPr/>
          <p:nvPr/>
        </p:nvGrpSpPr>
        <p:grpSpPr>
          <a:xfrm>
            <a:off x="5689582" y="3837824"/>
            <a:ext cx="2457468" cy="1432679"/>
            <a:chOff x="5568932" y="5254526"/>
            <a:chExt cx="2457468" cy="1432679"/>
          </a:xfrm>
        </p:grpSpPr>
        <p:grpSp>
          <p:nvGrpSpPr>
            <p:cNvPr id="87" name="群組 47"/>
            <p:cNvGrpSpPr>
              <a:grpSpLocks/>
            </p:cNvGrpSpPr>
            <p:nvPr/>
          </p:nvGrpSpPr>
          <p:grpSpPr bwMode="auto">
            <a:xfrm>
              <a:off x="5568932" y="5254526"/>
              <a:ext cx="2457468" cy="1432679"/>
              <a:chOff x="504304" y="2921057"/>
              <a:chExt cx="3983602" cy="1698419"/>
            </a:xfrm>
          </p:grpSpPr>
          <p:pic>
            <p:nvPicPr>
              <p:cNvPr id="104" name="Picture 3" descr="C:\Users\WeiRu\Desktop\Image_0816-1656(S-VIDE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065" y="2931493"/>
                <a:ext cx="3911548" cy="168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文字方塊 71"/>
              <p:cNvSpPr txBox="1">
                <a:spLocks noChangeArrowheads="1"/>
              </p:cNvSpPr>
              <p:nvPr/>
            </p:nvSpPr>
            <p:spPr bwMode="auto">
              <a:xfrm>
                <a:off x="588951" y="4353270"/>
                <a:ext cx="1369042" cy="20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solidFill>
                      <a:schemeClr val="bg1"/>
                    </a:solidFill>
                  </a:rPr>
                  <a:t>Mag.  4x</a:t>
                </a:r>
                <a:endParaRPr lang="zh-TW" altLang="en-US" sz="1000">
                  <a:solidFill>
                    <a:schemeClr val="bg1"/>
                  </a:solidFill>
                </a:endParaRPr>
              </a:p>
            </p:txBody>
          </p:sp>
          <p:sp>
            <p:nvSpPr>
              <p:cNvPr id="106" name="文字方塊 72"/>
              <p:cNvSpPr txBox="1">
                <a:spLocks noChangeArrowheads="1"/>
              </p:cNvSpPr>
              <p:nvPr/>
            </p:nvSpPr>
            <p:spPr bwMode="auto">
              <a:xfrm>
                <a:off x="3510019" y="4353272"/>
                <a:ext cx="977887" cy="20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cxnSp>
            <p:nvCxnSpPr>
              <p:cNvPr id="107" name="直線接點 106"/>
              <p:cNvCxnSpPr/>
              <p:nvPr/>
            </p:nvCxnSpPr>
            <p:spPr>
              <a:xfrm>
                <a:off x="3706081" y="4353291"/>
                <a:ext cx="4879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文字方塊 74"/>
              <p:cNvSpPr txBox="1">
                <a:spLocks noChangeArrowheads="1"/>
              </p:cNvSpPr>
              <p:nvPr/>
            </p:nvSpPr>
            <p:spPr bwMode="auto">
              <a:xfrm>
                <a:off x="504304" y="2921057"/>
                <a:ext cx="586733" cy="29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b="1" dirty="0" smtClean="0">
                    <a:solidFill>
                      <a:schemeClr val="bg1"/>
                    </a:solidFill>
                  </a:rPr>
                  <a:t>(b)</a:t>
                </a:r>
                <a:endParaRPr lang="zh-TW" altLang="en-US" sz="1000" b="1" dirty="0">
                  <a:solidFill>
                    <a:schemeClr val="bg1"/>
                  </a:solidFill>
                </a:endParaRPr>
              </a:p>
            </p:txBody>
          </p:sp>
          <p:pic>
            <p:nvPicPr>
              <p:cNvPr id="109" name="Picture 7" descr="C:\Users\WeiRu\Desktop\38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600" y="3104398"/>
                <a:ext cx="1176715" cy="39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文字方塊 76"/>
              <p:cNvSpPr txBox="1">
                <a:spLocks noChangeArrowheads="1"/>
              </p:cNvSpPr>
              <p:nvPr/>
            </p:nvSpPr>
            <p:spPr bwMode="auto">
              <a:xfrm>
                <a:off x="723462" y="3440294"/>
                <a:ext cx="1849858" cy="2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800" dirty="0">
                    <a:solidFill>
                      <a:schemeClr val="bg1"/>
                    </a:solidFill>
                  </a:rPr>
                  <a:t>Cross section view</a:t>
                </a:r>
                <a:endParaRPr lang="zh-TW" altLang="en-US" sz="800" dirty="0">
                  <a:solidFill>
                    <a:schemeClr val="bg1"/>
                  </a:solidFill>
                </a:endParaRPr>
              </a:p>
            </p:txBody>
          </p:sp>
        </p:grpSp>
        <p:sp>
          <p:nvSpPr>
            <p:cNvPr id="85" name="文字方塊 90"/>
            <p:cNvSpPr txBox="1">
              <a:spLocks noChangeArrowheads="1"/>
            </p:cNvSpPr>
            <p:nvPr/>
          </p:nvSpPr>
          <p:spPr bwMode="auto">
            <a:xfrm>
              <a:off x="6755564" y="5304908"/>
              <a:ext cx="602639" cy="1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dirty="0">
                  <a:solidFill>
                    <a:schemeClr val="bg1"/>
                  </a:solidFill>
                </a:rPr>
                <a:t>1&lt; Re &lt;100</a:t>
              </a:r>
              <a:endParaRPr lang="zh-TW" altLang="en-US" sz="1000" dirty="0">
                <a:solidFill>
                  <a:schemeClr val="bg1"/>
                </a:solidFill>
              </a:endParaRPr>
            </a:p>
          </p:txBody>
        </p:sp>
      </p:grpSp>
    </p:spTree>
    <p:extLst>
      <p:ext uri="{BB962C8B-B14F-4D97-AF65-F5344CB8AC3E}">
        <p14:creationId xmlns:p14="http://schemas.microsoft.com/office/powerpoint/2010/main" val="260506957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群組 9"/>
          <p:cNvGrpSpPr>
            <a:grpSpLocks/>
          </p:cNvGrpSpPr>
          <p:nvPr/>
        </p:nvGrpSpPr>
        <p:grpSpPr bwMode="auto">
          <a:xfrm>
            <a:off x="6084888" y="1235075"/>
            <a:ext cx="2741612" cy="2463800"/>
            <a:chOff x="3921335" y="1107037"/>
            <a:chExt cx="2741340" cy="2391205"/>
          </a:xfrm>
        </p:grpSpPr>
        <p:grpSp>
          <p:nvGrpSpPr>
            <p:cNvPr id="13551" name="群組 17"/>
            <p:cNvGrpSpPr>
              <a:grpSpLocks/>
            </p:cNvGrpSpPr>
            <p:nvPr/>
          </p:nvGrpSpPr>
          <p:grpSpPr bwMode="auto">
            <a:xfrm>
              <a:off x="3921335" y="1107037"/>
              <a:ext cx="2716688" cy="2391205"/>
              <a:chOff x="4586886" y="3109141"/>
              <a:chExt cx="3911548" cy="1705872"/>
            </a:xfrm>
          </p:grpSpPr>
          <p:pic>
            <p:nvPicPr>
              <p:cNvPr id="13556" name="Picture 9" descr="C:\Users\WeiRu\Desktop\Image_0708-0227(CVB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886" y="3109141"/>
                <a:ext cx="3911548" cy="17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57" name="文字方塊 25"/>
              <p:cNvSpPr txBox="1">
                <a:spLocks noChangeArrowheads="1"/>
              </p:cNvSpPr>
              <p:nvPr/>
            </p:nvSpPr>
            <p:spPr bwMode="auto">
              <a:xfrm>
                <a:off x="6805665" y="4569603"/>
                <a:ext cx="1291215" cy="21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400">
                    <a:solidFill>
                      <a:schemeClr val="bg1"/>
                    </a:solidFill>
                  </a:rPr>
                  <a:t>100</a:t>
                </a:r>
                <a:r>
                  <a:rPr lang="el-GR" altLang="zh-TW" sz="1400">
                    <a:solidFill>
                      <a:schemeClr val="bg1"/>
                    </a:solidFill>
                  </a:rPr>
                  <a:t>μ</a:t>
                </a:r>
                <a:r>
                  <a:rPr lang="en-US" altLang="zh-TW" sz="1400">
                    <a:solidFill>
                      <a:schemeClr val="bg1"/>
                    </a:solidFill>
                  </a:rPr>
                  <a:t>m</a:t>
                </a:r>
                <a:endParaRPr lang="zh-TW" altLang="en-US" sz="1400">
                  <a:solidFill>
                    <a:schemeClr val="bg1"/>
                  </a:solidFill>
                </a:endParaRPr>
              </a:p>
            </p:txBody>
          </p:sp>
          <p:cxnSp>
            <p:nvCxnSpPr>
              <p:cNvPr id="12" name="直線接點 11"/>
              <p:cNvCxnSpPr/>
              <p:nvPr/>
            </p:nvCxnSpPr>
            <p:spPr>
              <a:xfrm>
                <a:off x="7041503" y="4568805"/>
                <a:ext cx="3931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552" name="矩形 4"/>
            <p:cNvSpPr>
              <a:spLocks noChangeArrowheads="1"/>
            </p:cNvSpPr>
            <p:nvPr/>
          </p:nvSpPr>
          <p:spPr bwMode="auto">
            <a:xfrm>
              <a:off x="3956520" y="1183698"/>
              <a:ext cx="1848411" cy="26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200">
                  <a:solidFill>
                    <a:schemeClr val="bg1"/>
                  </a:solidFill>
                </a:rPr>
                <a:t>Injection rate: 100 µL/min.</a:t>
              </a:r>
            </a:p>
          </p:txBody>
        </p:sp>
        <p:sp>
          <p:nvSpPr>
            <p:cNvPr id="13553" name="手繪多邊形 5"/>
            <p:cNvSpPr>
              <a:spLocks/>
            </p:cNvSpPr>
            <p:nvPr/>
          </p:nvSpPr>
          <p:spPr bwMode="auto">
            <a:xfrm>
              <a:off x="5815731" y="2541732"/>
              <a:ext cx="647700" cy="114300"/>
            </a:xfrm>
            <a:custGeom>
              <a:avLst/>
              <a:gdLst>
                <a:gd name="T0" fmla="*/ 0 w 647700"/>
                <a:gd name="T1" fmla="*/ 104775 h 114300"/>
                <a:gd name="T2" fmla="*/ 0 w 647700"/>
                <a:gd name="T3" fmla="*/ 104775 h 114300"/>
                <a:gd name="T4" fmla="*/ 85725 w 647700"/>
                <a:gd name="T5" fmla="*/ 114300 h 114300"/>
                <a:gd name="T6" fmla="*/ 190500 w 647700"/>
                <a:gd name="T7" fmla="*/ 95250 h 114300"/>
                <a:gd name="T8" fmla="*/ 228600 w 647700"/>
                <a:gd name="T9" fmla="*/ 76200 h 114300"/>
                <a:gd name="T10" fmla="*/ 295275 w 647700"/>
                <a:gd name="T11" fmla="*/ 66675 h 114300"/>
                <a:gd name="T12" fmla="*/ 447675 w 647700"/>
                <a:gd name="T13" fmla="*/ 47625 h 114300"/>
                <a:gd name="T14" fmla="*/ 514350 w 647700"/>
                <a:gd name="T15" fmla="*/ 28575 h 114300"/>
                <a:gd name="T16" fmla="*/ 552450 w 647700"/>
                <a:gd name="T17" fmla="*/ 9525 h 114300"/>
                <a:gd name="T18" fmla="*/ 647700 w 647700"/>
                <a:gd name="T19" fmla="*/ 0 h 114300"/>
                <a:gd name="T20" fmla="*/ 647700 w 647700"/>
                <a:gd name="T21" fmla="*/ 0 h 1143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7700"/>
                <a:gd name="T34" fmla="*/ 0 h 114300"/>
                <a:gd name="T35" fmla="*/ 647700 w 647700"/>
                <a:gd name="T36" fmla="*/ 114300 h 1143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7700" h="114300">
                  <a:moveTo>
                    <a:pt x="0" y="104775"/>
                  </a:moveTo>
                  <a:lnTo>
                    <a:pt x="0" y="104775"/>
                  </a:lnTo>
                  <a:cubicBezTo>
                    <a:pt x="28575" y="107950"/>
                    <a:pt x="56974" y="114300"/>
                    <a:pt x="85725" y="114300"/>
                  </a:cubicBezTo>
                  <a:cubicBezTo>
                    <a:pt x="100791" y="114300"/>
                    <a:pt x="168269" y="103587"/>
                    <a:pt x="190500" y="95250"/>
                  </a:cubicBezTo>
                  <a:cubicBezTo>
                    <a:pt x="203795" y="90264"/>
                    <a:pt x="214901" y="79936"/>
                    <a:pt x="228600" y="76200"/>
                  </a:cubicBezTo>
                  <a:cubicBezTo>
                    <a:pt x="250260" y="70293"/>
                    <a:pt x="273050" y="69850"/>
                    <a:pt x="295275" y="66675"/>
                  </a:cubicBezTo>
                  <a:cubicBezTo>
                    <a:pt x="369251" y="42016"/>
                    <a:pt x="288570" y="66343"/>
                    <a:pt x="447675" y="47625"/>
                  </a:cubicBezTo>
                  <a:cubicBezTo>
                    <a:pt x="458779" y="46319"/>
                    <a:pt x="501532" y="34069"/>
                    <a:pt x="514350" y="28575"/>
                  </a:cubicBezTo>
                  <a:cubicBezTo>
                    <a:pt x="527401" y="22982"/>
                    <a:pt x="538566" y="12500"/>
                    <a:pt x="552450" y="9525"/>
                  </a:cubicBezTo>
                  <a:cubicBezTo>
                    <a:pt x="583650" y="2839"/>
                    <a:pt x="647700" y="0"/>
                    <a:pt x="647700" y="0"/>
                  </a:cubicBezTo>
                </a:path>
              </a:pathLst>
            </a:custGeom>
            <a:noFill/>
            <a:ln w="25400" cap="flat" cmpd="sng">
              <a:solidFill>
                <a:schemeClr val="bg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554" name="文字方塊 1"/>
            <p:cNvSpPr txBox="1">
              <a:spLocks noChangeArrowheads="1"/>
            </p:cNvSpPr>
            <p:nvPr/>
          </p:nvSpPr>
          <p:spPr bwMode="auto">
            <a:xfrm>
              <a:off x="4737037" y="2768745"/>
              <a:ext cx="1925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kumimoji="1" sz="2400">
                  <a:solidFill>
                    <a:schemeClr val="tx1"/>
                  </a:solidFill>
                  <a:latin typeface="Arial" charset="0"/>
                  <a:ea typeface="新細明體" charset="0"/>
                  <a:cs typeface="新細明體" charset="0"/>
                </a:defRPr>
              </a:lvl1pPr>
              <a:lvl2pPr marL="742950" indent="-285750" defTabSz="912813">
                <a:defRPr kumimoji="1" sz="2400">
                  <a:solidFill>
                    <a:schemeClr val="tx1"/>
                  </a:solidFill>
                  <a:latin typeface="Arial" charset="0"/>
                  <a:ea typeface="新細明體" charset="0"/>
                </a:defRPr>
              </a:lvl2pPr>
              <a:lvl3pPr marL="1143000" indent="-228600" defTabSz="912813">
                <a:defRPr kumimoji="1" sz="2400">
                  <a:solidFill>
                    <a:schemeClr val="tx1"/>
                  </a:solidFill>
                  <a:latin typeface="Arial" charset="0"/>
                  <a:ea typeface="新細明體" charset="0"/>
                </a:defRPr>
              </a:lvl3pPr>
              <a:lvl4pPr marL="1600200" indent="-228600" defTabSz="912813">
                <a:defRPr kumimoji="1" sz="2400">
                  <a:solidFill>
                    <a:schemeClr val="tx1"/>
                  </a:solidFill>
                  <a:latin typeface="Arial" charset="0"/>
                  <a:ea typeface="新細明體" charset="0"/>
                </a:defRPr>
              </a:lvl4pPr>
              <a:lvl5pPr marL="2057400" indent="-228600" defTabSz="912813">
                <a:defRPr kumimoji="1" sz="2400">
                  <a:solidFill>
                    <a:schemeClr val="tx1"/>
                  </a:solidFill>
                  <a:latin typeface="Arial" charset="0"/>
                  <a:ea typeface="新細明體" charset="0"/>
                </a:defRPr>
              </a:lvl5pPr>
              <a:lvl6pPr marL="2514600" indent="-228600" defTabSz="912813" fontAlgn="base">
                <a:spcBef>
                  <a:spcPct val="0"/>
                </a:spcBef>
                <a:spcAft>
                  <a:spcPct val="0"/>
                </a:spcAft>
                <a:defRPr kumimoji="1" sz="2400">
                  <a:solidFill>
                    <a:schemeClr val="tx1"/>
                  </a:solidFill>
                  <a:latin typeface="Arial" charset="0"/>
                  <a:ea typeface="新細明體" charset="0"/>
                </a:defRPr>
              </a:lvl6pPr>
              <a:lvl7pPr marL="2971800" indent="-228600" defTabSz="912813" fontAlgn="base">
                <a:spcBef>
                  <a:spcPct val="0"/>
                </a:spcBef>
                <a:spcAft>
                  <a:spcPct val="0"/>
                </a:spcAft>
                <a:defRPr kumimoji="1" sz="2400">
                  <a:solidFill>
                    <a:schemeClr val="tx1"/>
                  </a:solidFill>
                  <a:latin typeface="Arial" charset="0"/>
                  <a:ea typeface="新細明體" charset="0"/>
                </a:defRPr>
              </a:lvl7pPr>
              <a:lvl8pPr marL="3429000" indent="-228600" defTabSz="912813" fontAlgn="base">
                <a:spcBef>
                  <a:spcPct val="0"/>
                </a:spcBef>
                <a:spcAft>
                  <a:spcPct val="0"/>
                </a:spcAft>
                <a:defRPr kumimoji="1" sz="2400">
                  <a:solidFill>
                    <a:schemeClr val="tx1"/>
                  </a:solidFill>
                  <a:latin typeface="Arial" charset="0"/>
                  <a:ea typeface="新細明體" charset="0"/>
                </a:defRPr>
              </a:lvl8pPr>
              <a:lvl9pPr marL="3886200" indent="-228600" defTabSz="912813" fontAlgn="base">
                <a:spcBef>
                  <a:spcPct val="0"/>
                </a:spcBef>
                <a:spcAft>
                  <a:spcPct val="0"/>
                </a:spcAft>
                <a:defRPr kumimoji="1" sz="2400">
                  <a:solidFill>
                    <a:schemeClr val="tx1"/>
                  </a:solidFill>
                  <a:latin typeface="Arial" charset="0"/>
                  <a:ea typeface="新細明體" charset="0"/>
                </a:defRPr>
              </a:lvl9pPr>
            </a:lstStyle>
            <a:p>
              <a:r>
                <a:rPr kumimoji="0" lang="en-US" altLang="zh-TW" sz="1200">
                  <a:solidFill>
                    <a:schemeClr val="bg1"/>
                  </a:solidFill>
                </a:rPr>
                <a:t>Suction  rate: 20 µL/min.</a:t>
              </a:r>
              <a:endParaRPr kumimoji="0" lang="zh-TW" altLang="en-US" sz="1200">
                <a:solidFill>
                  <a:schemeClr val="bg1"/>
                </a:solidFill>
              </a:endParaRPr>
            </a:p>
          </p:txBody>
        </p:sp>
        <p:sp>
          <p:nvSpPr>
            <p:cNvPr id="9" name="手繪多邊形 8"/>
            <p:cNvSpPr/>
            <p:nvPr/>
          </p:nvSpPr>
          <p:spPr bwMode="auto">
            <a:xfrm>
              <a:off x="3956257" y="1635506"/>
              <a:ext cx="638112" cy="619371"/>
            </a:xfrm>
            <a:custGeom>
              <a:avLst/>
              <a:gdLst>
                <a:gd name="connsiteX0" fmla="*/ 0 w 638175"/>
                <a:gd name="connsiteY0" fmla="*/ 619125 h 619125"/>
                <a:gd name="connsiteX1" fmla="*/ 295275 w 638175"/>
                <a:gd name="connsiteY1" fmla="*/ 257175 h 619125"/>
                <a:gd name="connsiteX2" fmla="*/ 638175 w 638175"/>
                <a:gd name="connsiteY2" fmla="*/ 0 h 619125"/>
              </a:gdLst>
              <a:ahLst/>
              <a:cxnLst>
                <a:cxn ang="0">
                  <a:pos x="connsiteX0" y="connsiteY0"/>
                </a:cxn>
                <a:cxn ang="0">
                  <a:pos x="connsiteX1" y="connsiteY1"/>
                </a:cxn>
                <a:cxn ang="0">
                  <a:pos x="connsiteX2" y="connsiteY2"/>
                </a:cxn>
              </a:cxnLst>
              <a:rect l="l" t="t" r="r" b="b"/>
              <a:pathLst>
                <a:path w="638175" h="619125">
                  <a:moveTo>
                    <a:pt x="0" y="619125"/>
                  </a:moveTo>
                  <a:lnTo>
                    <a:pt x="295275" y="257175"/>
                  </a:lnTo>
                  <a:lnTo>
                    <a:pt x="638175" y="0"/>
                  </a:lnTo>
                </a:path>
              </a:pathLst>
            </a:custGeom>
            <a:noFill/>
            <a:ln w="25400" cap="flat" cmpd="sng" algn="ctr">
              <a:solidFill>
                <a:schemeClr val="bg1">
                  <a:lumMod val="95000"/>
                </a:schemeClr>
              </a:solidFill>
              <a:prstDash val="solid"/>
              <a:round/>
              <a:headEnd type="none" w="med" len="med"/>
              <a:tailEnd type="triangle" w="med" len="med"/>
            </a:ln>
            <a:effectLst/>
          </p:spPr>
          <p:txBody>
            <a:bodyPr/>
            <a:lstStyle/>
            <a:p>
              <a:pPr>
                <a:defRPr/>
              </a:pPr>
              <a:endParaRPr lang="zh-TW" altLang="en-US">
                <a:latin typeface="Arial" pitchFamily="-108" charset="0"/>
                <a:ea typeface="新細明體" pitchFamily="-108" charset="-120"/>
                <a:cs typeface="+mn-cs"/>
              </a:endParaRPr>
            </a:p>
          </p:txBody>
        </p:sp>
      </p:grpSp>
      <p:sp>
        <p:nvSpPr>
          <p:cNvPr id="13314" name="文字方塊 34"/>
          <p:cNvSpPr txBox="1">
            <a:spLocks noChangeArrowheads="1"/>
          </p:cNvSpPr>
          <p:nvPr/>
        </p:nvSpPr>
        <p:spPr bwMode="auto">
          <a:xfrm>
            <a:off x="727075" y="150813"/>
            <a:ext cx="781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800" b="1">
                <a:solidFill>
                  <a:srgbClr val="9933FF"/>
                </a:solidFill>
                <a:latin typeface="Calibri" charset="0"/>
              </a:rPr>
              <a:t>Theory analysis of Hydrodynamic and Inertial Force</a:t>
            </a:r>
            <a:endParaRPr lang="zh-TW" altLang="en-US" sz="2800" b="1">
              <a:solidFill>
                <a:srgbClr val="9933FF"/>
              </a:solidFill>
              <a:latin typeface="Calibri" charset="0"/>
            </a:endParaRPr>
          </a:p>
        </p:txBody>
      </p:sp>
      <p:sp>
        <p:nvSpPr>
          <p:cNvPr id="14" name="文字方塊 13"/>
          <p:cNvSpPr txBox="1">
            <a:spLocks noRot="1" noChangeAspect="1" noMove="1" noResize="1" noEditPoints="1" noAdjustHandles="1" noChangeArrowheads="1" noChangeShapeType="1" noTextEdit="1"/>
          </p:cNvSpPr>
          <p:nvPr/>
        </p:nvSpPr>
        <p:spPr>
          <a:xfrm>
            <a:off x="2118220" y="1153386"/>
            <a:ext cx="3318088" cy="656013"/>
          </a:xfrm>
          <a:prstGeom prst="rect">
            <a:avLst/>
          </a:prstGeom>
          <a:blipFill rotWithShape="1">
            <a:blip r:embed="rId3"/>
            <a:stretch>
              <a:fillRect/>
            </a:stretch>
          </a:blipFill>
        </p:spPr>
        <p:txBody>
          <a:bodyPr/>
          <a:lstStyle/>
          <a:p>
            <a:pPr>
              <a:defRPr/>
            </a:pPr>
            <a:r>
              <a:rPr lang="zh-TW" altLang="en-US">
                <a:noFill/>
                <a:latin typeface="Arial" pitchFamily="34" charset="0"/>
                <a:ea typeface="新細明體" pitchFamily="18" charset="-120"/>
                <a:cs typeface="+mn-cs"/>
              </a:rPr>
              <a:t> </a:t>
            </a:r>
          </a:p>
        </p:txBody>
      </p:sp>
      <p:sp>
        <p:nvSpPr>
          <p:cNvPr id="13316" name="文字方塊 14"/>
          <p:cNvSpPr txBox="1">
            <a:spLocks noChangeArrowheads="1"/>
          </p:cNvSpPr>
          <p:nvPr/>
        </p:nvSpPr>
        <p:spPr bwMode="auto">
          <a:xfrm>
            <a:off x="3373438" y="692150"/>
            <a:ext cx="2222500"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b="1" i="1" dirty="0" smtClean="0">
                <a:solidFill>
                  <a:srgbClr val="0000FF"/>
                </a:solidFill>
              </a:rPr>
              <a:t>2. </a:t>
            </a:r>
            <a:r>
              <a:rPr lang="en-US" altLang="zh-TW" sz="1800" b="1" i="1" u="sng" dirty="0" smtClean="0">
                <a:solidFill>
                  <a:srgbClr val="0000FF"/>
                </a:solidFill>
              </a:rPr>
              <a:t>Curved Channe</a:t>
            </a:r>
            <a:r>
              <a:rPr lang="en-US" altLang="zh-TW" sz="1800" b="1" i="1" dirty="0" smtClean="0">
                <a:solidFill>
                  <a:srgbClr val="0000FF"/>
                </a:solidFill>
              </a:rPr>
              <a:t>l</a:t>
            </a:r>
            <a:endParaRPr lang="zh-TW" altLang="en-US" sz="1800" b="1" i="1" dirty="0">
              <a:solidFill>
                <a:srgbClr val="0000FF"/>
              </a:solidFill>
            </a:endParaRPr>
          </a:p>
        </p:txBody>
      </p:sp>
      <p:pic>
        <p:nvPicPr>
          <p:cNvPr id="133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2249488"/>
            <a:ext cx="315753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文字方塊 16"/>
          <p:cNvSpPr txBox="1">
            <a:spLocks noChangeArrowheads="1"/>
          </p:cNvSpPr>
          <p:nvPr/>
        </p:nvSpPr>
        <p:spPr bwMode="auto">
          <a:xfrm>
            <a:off x="727075" y="1908175"/>
            <a:ext cx="1757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a:t>Cross section</a:t>
            </a:r>
            <a:endParaRPr lang="zh-TW" altLang="en-US" sz="1800"/>
          </a:p>
        </p:txBody>
      </p:sp>
      <p:sp>
        <p:nvSpPr>
          <p:cNvPr id="13319" name="文字方塊 38"/>
          <p:cNvSpPr txBox="1">
            <a:spLocks noChangeArrowheads="1"/>
          </p:cNvSpPr>
          <p:nvPr/>
        </p:nvSpPr>
        <p:spPr bwMode="auto">
          <a:xfrm>
            <a:off x="3567113" y="1916113"/>
            <a:ext cx="161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a:t>Top view</a:t>
            </a:r>
            <a:endParaRPr lang="zh-TW" altLang="en-US" sz="1800"/>
          </a:p>
        </p:txBody>
      </p:sp>
      <p:grpSp>
        <p:nvGrpSpPr>
          <p:cNvPr id="13320" name="群組 42"/>
          <p:cNvGrpSpPr>
            <a:grpSpLocks/>
          </p:cNvGrpSpPr>
          <p:nvPr/>
        </p:nvGrpSpPr>
        <p:grpSpPr bwMode="auto">
          <a:xfrm>
            <a:off x="3654425" y="2544763"/>
            <a:ext cx="2139950" cy="3692525"/>
            <a:chOff x="3440316" y="2400653"/>
            <a:chExt cx="2139796" cy="3692645"/>
          </a:xfrm>
        </p:grpSpPr>
        <p:grpSp>
          <p:nvGrpSpPr>
            <p:cNvPr id="13507" name="群組 17"/>
            <p:cNvGrpSpPr>
              <a:grpSpLocks/>
            </p:cNvGrpSpPr>
            <p:nvPr/>
          </p:nvGrpSpPr>
          <p:grpSpPr bwMode="auto">
            <a:xfrm>
              <a:off x="3440316" y="2400653"/>
              <a:ext cx="2139796" cy="3692645"/>
              <a:chOff x="2688332" y="2491114"/>
              <a:chExt cx="2139796" cy="3554688"/>
            </a:xfrm>
          </p:grpSpPr>
          <p:grpSp>
            <p:nvGrpSpPr>
              <p:cNvPr id="13510" name="群組 18"/>
              <p:cNvGrpSpPr>
                <a:grpSpLocks/>
              </p:cNvGrpSpPr>
              <p:nvPr/>
            </p:nvGrpSpPr>
            <p:grpSpPr bwMode="auto">
              <a:xfrm>
                <a:off x="2688332" y="2491114"/>
                <a:ext cx="2139796" cy="3554688"/>
                <a:chOff x="3059832" y="2847768"/>
                <a:chExt cx="2139796" cy="3554688"/>
              </a:xfrm>
            </p:grpSpPr>
            <p:sp>
              <p:nvSpPr>
                <p:cNvPr id="33" name="拱形 32"/>
                <p:cNvSpPr/>
                <p:nvPr/>
              </p:nvSpPr>
              <p:spPr>
                <a:xfrm>
                  <a:off x="3059832" y="2847768"/>
                  <a:ext cx="2139796" cy="3317810"/>
                </a:xfrm>
                <a:prstGeom prst="blockArc">
                  <a:avLst>
                    <a:gd name="adj1" fmla="val 12721872"/>
                    <a:gd name="adj2" fmla="val 19637788"/>
                    <a:gd name="adj3"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4" name="拱形 33"/>
                <p:cNvSpPr/>
                <p:nvPr/>
              </p:nvSpPr>
              <p:spPr>
                <a:xfrm>
                  <a:off x="3275716" y="3200791"/>
                  <a:ext cx="1708027" cy="3201665"/>
                </a:xfrm>
                <a:prstGeom prst="blockArc">
                  <a:avLst>
                    <a:gd name="adj1" fmla="val 13955463"/>
                    <a:gd name="adj2" fmla="val 18426486"/>
                    <a:gd name="adj3" fmla="val 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cxnSp>
              <p:nvCxnSpPr>
                <p:cNvPr id="35" name="直線接點 34"/>
                <p:cNvCxnSpPr/>
                <p:nvPr/>
              </p:nvCxnSpPr>
              <p:spPr>
                <a:xfrm flipH="1">
                  <a:off x="3137614" y="3900725"/>
                  <a:ext cx="2904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V="1">
                  <a:off x="4828180" y="3894612"/>
                  <a:ext cx="290492" cy="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流程圖: 接點 20"/>
              <p:cNvSpPr/>
              <p:nvPr/>
            </p:nvSpPr>
            <p:spPr>
              <a:xfrm>
                <a:off x="3068776" y="3104345"/>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流程圖: 接點 21"/>
              <p:cNvSpPr/>
              <p:nvPr/>
            </p:nvSpPr>
            <p:spPr>
              <a:xfrm>
                <a:off x="2915816" y="3424808"/>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流程圖: 接點 22"/>
              <p:cNvSpPr/>
              <p:nvPr/>
            </p:nvSpPr>
            <p:spPr>
              <a:xfrm>
                <a:off x="2987824" y="3276069"/>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流程圖: 接點 23"/>
              <p:cNvSpPr/>
              <p:nvPr/>
            </p:nvSpPr>
            <p:spPr>
              <a:xfrm>
                <a:off x="3171193" y="2955057"/>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流程圖: 接點 24"/>
              <p:cNvSpPr/>
              <p:nvPr/>
            </p:nvSpPr>
            <p:spPr>
              <a:xfrm>
                <a:off x="3323593" y="2805478"/>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流程圖: 接點 25"/>
              <p:cNvSpPr/>
              <p:nvPr/>
            </p:nvSpPr>
            <p:spPr>
              <a:xfrm>
                <a:off x="3483001" y="2678159"/>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流程圖: 接點 26"/>
              <p:cNvSpPr/>
              <p:nvPr/>
            </p:nvSpPr>
            <p:spPr>
              <a:xfrm>
                <a:off x="3673232" y="2584747"/>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流程圖: 接點 27"/>
              <p:cNvSpPr/>
              <p:nvPr/>
            </p:nvSpPr>
            <p:spPr>
              <a:xfrm>
                <a:off x="3896434" y="2601959"/>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流程圖: 接點 28"/>
              <p:cNvSpPr/>
              <p:nvPr/>
            </p:nvSpPr>
            <p:spPr>
              <a:xfrm>
                <a:off x="4112902" y="2716259"/>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流程圖: 接點 29"/>
              <p:cNvSpPr/>
              <p:nvPr/>
            </p:nvSpPr>
            <p:spPr>
              <a:xfrm>
                <a:off x="4265302" y="2868659"/>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流程圖: 接點 30"/>
              <p:cNvSpPr/>
              <p:nvPr/>
            </p:nvSpPr>
            <p:spPr>
              <a:xfrm>
                <a:off x="4381346" y="3028145"/>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流程圖: 接點 31"/>
              <p:cNvSpPr/>
              <p:nvPr/>
            </p:nvSpPr>
            <p:spPr>
              <a:xfrm>
                <a:off x="4507327" y="3282770"/>
                <a:ext cx="67082" cy="76200"/>
              </a:xfrm>
              <a:prstGeom prst="flowChartConnector">
                <a:avLst/>
              </a:prstGeom>
              <a:ln>
                <a:noFill/>
              </a:ln>
              <a:scene3d>
                <a:camera prst="orthographicFront"/>
                <a:lightRig rig="threePt" dir="t"/>
              </a:scene3d>
              <a:sp3d>
                <a:bevelT w="254000" h="1524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1" name="手繪多邊形 40"/>
            <p:cNvSpPr/>
            <p:nvPr/>
          </p:nvSpPr>
          <p:spPr>
            <a:xfrm>
              <a:off x="3894308" y="3154740"/>
              <a:ext cx="168263" cy="307985"/>
            </a:xfrm>
            <a:custGeom>
              <a:avLst/>
              <a:gdLst>
                <a:gd name="connsiteX0" fmla="*/ 0 w 167524"/>
                <a:gd name="connsiteY0" fmla="*/ 307127 h 307127"/>
                <a:gd name="connsiteX1" fmla="*/ 104702 w 167524"/>
                <a:gd name="connsiteY1" fmla="*/ 90742 h 307127"/>
                <a:gd name="connsiteX2" fmla="*/ 167524 w 167524"/>
                <a:gd name="connsiteY2" fmla="*/ 0 h 307127"/>
              </a:gdLst>
              <a:ahLst/>
              <a:cxnLst>
                <a:cxn ang="0">
                  <a:pos x="connsiteX0" y="connsiteY0"/>
                </a:cxn>
                <a:cxn ang="0">
                  <a:pos x="connsiteX1" y="connsiteY1"/>
                </a:cxn>
                <a:cxn ang="0">
                  <a:pos x="connsiteX2" y="connsiteY2"/>
                </a:cxn>
              </a:cxnLst>
              <a:rect l="l" t="t" r="r" b="b"/>
              <a:pathLst>
                <a:path w="167524" h="307127">
                  <a:moveTo>
                    <a:pt x="0" y="307127"/>
                  </a:moveTo>
                  <a:cubicBezTo>
                    <a:pt x="38390" y="224528"/>
                    <a:pt x="76781" y="141930"/>
                    <a:pt x="104702" y="90742"/>
                  </a:cubicBezTo>
                  <a:cubicBezTo>
                    <a:pt x="132623" y="39554"/>
                    <a:pt x="150073" y="19777"/>
                    <a:pt x="167524" y="0"/>
                  </a:cubicBezTo>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流程圖: 合併 41"/>
            <p:cNvSpPr/>
            <p:nvPr/>
          </p:nvSpPr>
          <p:spPr>
            <a:xfrm rot="13145155">
              <a:off x="4024474" y="3097588"/>
              <a:ext cx="98418" cy="100016"/>
            </a:xfrm>
            <a:prstGeom prst="flowChartMerg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5" name="文字方塊 44"/>
          <p:cNvSpPr txBox="1">
            <a:spLocks noRot="1" noChangeAspect="1" noMove="1" noResize="1" noEditPoints="1" noAdjustHandles="1" noChangeArrowheads="1" noChangeShapeType="1" noTextEdit="1"/>
          </p:cNvSpPr>
          <p:nvPr/>
        </p:nvSpPr>
        <p:spPr>
          <a:xfrm>
            <a:off x="485930" y="1219813"/>
            <a:ext cx="1099788" cy="523157"/>
          </a:xfrm>
          <a:prstGeom prst="rect">
            <a:avLst/>
          </a:prstGeom>
          <a:blipFill rotWithShape="1">
            <a:blip r:embed="rId5"/>
            <a:stretch>
              <a:fillRect/>
            </a:stretch>
          </a:blipFill>
          <a:ln>
            <a:solidFill>
              <a:schemeClr val="tx1"/>
            </a:solidFill>
          </a:ln>
        </p:spPr>
        <p:txBody>
          <a:bodyPr/>
          <a:lstStyle/>
          <a:p>
            <a:pPr>
              <a:defRPr/>
            </a:pPr>
            <a:r>
              <a:rPr lang="zh-TW" altLang="en-US">
                <a:noFill/>
                <a:latin typeface="Arial" pitchFamily="34" charset="0"/>
                <a:ea typeface="新細明體" pitchFamily="18" charset="-120"/>
                <a:cs typeface="+mn-cs"/>
              </a:rPr>
              <a:t> </a:t>
            </a:r>
          </a:p>
        </p:txBody>
      </p:sp>
      <p:sp>
        <p:nvSpPr>
          <p:cNvPr id="13322" name="文字方塊 46"/>
          <p:cNvSpPr txBox="1">
            <a:spLocks noChangeArrowheads="1"/>
          </p:cNvSpPr>
          <p:nvPr/>
        </p:nvSpPr>
        <p:spPr bwMode="auto">
          <a:xfrm>
            <a:off x="3321050" y="3789363"/>
            <a:ext cx="2463800" cy="368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b="1" i="1" dirty="0" smtClean="0">
                <a:solidFill>
                  <a:srgbClr val="0000FF"/>
                </a:solidFill>
              </a:rPr>
              <a:t>3. </a:t>
            </a:r>
            <a:r>
              <a:rPr lang="en-US" altLang="zh-TW" sz="1800" b="1" i="1" u="sng" dirty="0" smtClean="0">
                <a:solidFill>
                  <a:srgbClr val="0000FF"/>
                </a:solidFill>
              </a:rPr>
              <a:t>Obstacle </a:t>
            </a:r>
            <a:r>
              <a:rPr lang="en-US" altLang="zh-TW" sz="1800" b="1" i="1" u="sng" dirty="0">
                <a:solidFill>
                  <a:srgbClr val="0000FF"/>
                </a:solidFill>
              </a:rPr>
              <a:t>Channel</a:t>
            </a:r>
            <a:endParaRPr lang="zh-TW" altLang="en-US" sz="1800" b="1" i="1" u="sng" dirty="0">
              <a:solidFill>
                <a:srgbClr val="0000FF"/>
              </a:solidFill>
            </a:endParaRPr>
          </a:p>
        </p:txBody>
      </p:sp>
      <p:grpSp>
        <p:nvGrpSpPr>
          <p:cNvPr id="13323" name="群組 47"/>
          <p:cNvGrpSpPr>
            <a:grpSpLocks/>
          </p:cNvGrpSpPr>
          <p:nvPr/>
        </p:nvGrpSpPr>
        <p:grpSpPr bwMode="auto">
          <a:xfrm>
            <a:off x="727075" y="4276725"/>
            <a:ext cx="7978775" cy="2406650"/>
            <a:chOff x="657922" y="1560893"/>
            <a:chExt cx="8248643" cy="3773614"/>
          </a:xfrm>
        </p:grpSpPr>
        <p:pic>
          <p:nvPicPr>
            <p:cNvPr id="13327" name="Picture 2" descr="C:\Users\WeiRu\Desktop\738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951" y="1560893"/>
              <a:ext cx="4520614" cy="3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肘形接點 49"/>
            <p:cNvCxnSpPr/>
            <p:nvPr/>
          </p:nvCxnSpPr>
          <p:spPr>
            <a:xfrm rot="10800000">
              <a:off x="3928823" y="2910035"/>
              <a:ext cx="1143912" cy="644701"/>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5072735" y="3066855"/>
              <a:ext cx="1171813" cy="1279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30" name="文字方塊 51"/>
            <p:cNvSpPr txBox="1">
              <a:spLocks noChangeArrowheads="1"/>
            </p:cNvSpPr>
            <p:nvPr/>
          </p:nvSpPr>
          <p:spPr bwMode="auto">
            <a:xfrm>
              <a:off x="4373759" y="1572705"/>
              <a:ext cx="11290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a:t>Top of view</a:t>
              </a:r>
              <a:endParaRPr lang="zh-TW" altLang="en-US" sz="1200"/>
            </a:p>
          </p:txBody>
        </p:sp>
        <p:sp>
          <p:nvSpPr>
            <p:cNvPr id="13331" name="文字方塊 52"/>
            <p:cNvSpPr txBox="1">
              <a:spLocks noChangeArrowheads="1"/>
            </p:cNvSpPr>
            <p:nvPr/>
          </p:nvSpPr>
          <p:spPr bwMode="auto">
            <a:xfrm>
              <a:off x="1858584" y="1579373"/>
              <a:ext cx="11290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dirty="0"/>
                <a:t>Side of view</a:t>
              </a:r>
              <a:endParaRPr lang="zh-TW" altLang="en-US" sz="1200" dirty="0"/>
            </a:p>
          </p:txBody>
        </p:sp>
        <p:grpSp>
          <p:nvGrpSpPr>
            <p:cNvPr id="13332" name="群組 53"/>
            <p:cNvGrpSpPr>
              <a:grpSpLocks/>
            </p:cNvGrpSpPr>
            <p:nvPr/>
          </p:nvGrpSpPr>
          <p:grpSpPr bwMode="auto">
            <a:xfrm>
              <a:off x="657922" y="2413034"/>
              <a:ext cx="3369353" cy="1785463"/>
              <a:chOff x="657922" y="2413034"/>
              <a:chExt cx="3369353" cy="1785463"/>
            </a:xfrm>
          </p:grpSpPr>
          <p:cxnSp>
            <p:nvCxnSpPr>
              <p:cNvPr id="55" name="直線接點 54"/>
              <p:cNvCxnSpPr/>
              <p:nvPr/>
            </p:nvCxnSpPr>
            <p:spPr>
              <a:xfrm>
                <a:off x="1624586" y="2417175"/>
                <a:ext cx="16412" cy="39329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6" name="立方體 55"/>
              <p:cNvSpPr/>
              <p:nvPr/>
            </p:nvSpPr>
            <p:spPr>
              <a:xfrm>
                <a:off x="1517908" y="2793044"/>
                <a:ext cx="2135194" cy="487882"/>
              </a:xfrm>
              <a:prstGeom prst="cube">
                <a:avLst>
                  <a:gd name="adj" fmla="val 28526"/>
                </a:avLst>
              </a:prstGeom>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57" name="直線單箭頭接點 56"/>
              <p:cNvCxnSpPr/>
              <p:nvPr/>
            </p:nvCxnSpPr>
            <p:spPr>
              <a:xfrm>
                <a:off x="2753344" y="1727569"/>
                <a:ext cx="1273931" cy="0"/>
              </a:xfrm>
              <a:prstGeom prst="straightConnector1">
                <a:avLst/>
              </a:prstGeom>
              <a:ln w="38100">
                <a:solidFill>
                  <a:srgbClr val="C00000"/>
                </a:solidFill>
                <a:tailEnd type="arrow"/>
              </a:ln>
              <a:scene3d>
                <a:camera prst="orthographicFront"/>
                <a:lightRig rig="threePt" dir="t"/>
              </a:scene3d>
              <a:sp3d>
                <a:bevelT w="44450"/>
                <a:bevelB w="44450"/>
              </a:sp3d>
            </p:spPr>
            <p:style>
              <a:lnRef idx="1">
                <a:schemeClr val="accent1"/>
              </a:lnRef>
              <a:fillRef idx="0">
                <a:schemeClr val="accent1"/>
              </a:fillRef>
              <a:effectRef idx="0">
                <a:schemeClr val="accent1"/>
              </a:effectRef>
              <a:fontRef idx="minor">
                <a:schemeClr val="tx1"/>
              </a:fontRef>
            </p:style>
          </p:cxnSp>
          <p:sp>
            <p:nvSpPr>
              <p:cNvPr id="58" name="立方體 57"/>
              <p:cNvSpPr/>
              <p:nvPr/>
            </p:nvSpPr>
            <p:spPr>
              <a:xfrm>
                <a:off x="1174899" y="3069343"/>
                <a:ext cx="2136835" cy="487882"/>
              </a:xfrm>
              <a:prstGeom prst="cube">
                <a:avLst>
                  <a:gd name="adj" fmla="val 28526"/>
                </a:avLst>
              </a:prstGeom>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59" name="直線單箭頭接點 58"/>
              <p:cNvCxnSpPr/>
              <p:nvPr/>
            </p:nvCxnSpPr>
            <p:spPr>
              <a:xfrm>
                <a:off x="2447668" y="3418184"/>
                <a:ext cx="1277027" cy="16011"/>
              </a:xfrm>
              <a:prstGeom prst="straightConnector1">
                <a:avLst/>
              </a:prstGeom>
              <a:ln w="38100">
                <a:solidFill>
                  <a:srgbClr val="C00000"/>
                </a:solidFill>
                <a:tailEnd type="arrow"/>
              </a:ln>
              <a:scene3d>
                <a:camera prst="orthographicFront"/>
                <a:lightRig rig="threePt" dir="t"/>
              </a:scene3d>
              <a:sp3d>
                <a:bevelT w="31750"/>
              </a:sp3d>
            </p:spPr>
            <p:style>
              <a:lnRef idx="1">
                <a:schemeClr val="accent1"/>
              </a:lnRef>
              <a:fillRef idx="0">
                <a:schemeClr val="accent1"/>
              </a:fillRef>
              <a:effectRef idx="0">
                <a:schemeClr val="accent1"/>
              </a:effectRef>
              <a:fontRef idx="minor">
                <a:schemeClr val="tx1"/>
              </a:fontRef>
            </p:style>
          </p:cxnSp>
          <p:sp>
            <p:nvSpPr>
              <p:cNvPr id="60" name="立方體 59"/>
              <p:cNvSpPr/>
              <p:nvPr/>
            </p:nvSpPr>
            <p:spPr>
              <a:xfrm>
                <a:off x="830248" y="3395428"/>
                <a:ext cx="2135193" cy="487882"/>
              </a:xfrm>
              <a:prstGeom prst="cube">
                <a:avLst>
                  <a:gd name="adj" fmla="val 28526"/>
                </a:avLst>
              </a:prstGeom>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p:cNvSpPr/>
              <p:nvPr/>
            </p:nvSpPr>
            <p:spPr>
              <a:xfrm rot="3349128">
                <a:off x="2636058" y="3623003"/>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橢圓 63"/>
              <p:cNvSpPr/>
              <p:nvPr/>
            </p:nvSpPr>
            <p:spPr>
              <a:xfrm rot="18372690">
                <a:off x="3094651" y="3469276"/>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橢圓 64"/>
              <p:cNvSpPr/>
              <p:nvPr/>
            </p:nvSpPr>
            <p:spPr>
              <a:xfrm rot="18372690">
                <a:off x="3129038" y="3321406"/>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橢圓 65"/>
              <p:cNvSpPr/>
              <p:nvPr/>
            </p:nvSpPr>
            <p:spPr>
              <a:xfrm rot="3349128">
                <a:off x="2805708" y="3622879"/>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 name="橢圓 66"/>
              <p:cNvSpPr/>
              <p:nvPr/>
            </p:nvSpPr>
            <p:spPr>
              <a:xfrm rot="21376897">
                <a:off x="3254842" y="3470560"/>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68" name="直線單箭頭接點 67"/>
              <p:cNvCxnSpPr/>
              <p:nvPr/>
            </p:nvCxnSpPr>
            <p:spPr>
              <a:xfrm>
                <a:off x="2275604" y="3774304"/>
                <a:ext cx="1072442" cy="15130"/>
              </a:xfrm>
              <a:prstGeom prst="straightConnector1">
                <a:avLst/>
              </a:prstGeom>
              <a:ln w="38100">
                <a:solidFill>
                  <a:srgbClr val="C00000"/>
                </a:solidFill>
                <a:tailEnd type="arrow"/>
              </a:ln>
              <a:scene3d>
                <a:camera prst="orthographicFront"/>
                <a:lightRig rig="threePt" dir="t"/>
              </a:scene3d>
              <a:sp3d>
                <a:bevelT w="44450"/>
                <a:bevelB w="44450"/>
              </a:sp3d>
            </p:spPr>
            <p:style>
              <a:lnRef idx="1">
                <a:schemeClr val="accent1"/>
              </a:lnRef>
              <a:fillRef idx="0">
                <a:schemeClr val="accent1"/>
              </a:fillRef>
              <a:effectRef idx="0">
                <a:schemeClr val="accent1"/>
              </a:effectRef>
              <a:fontRef idx="minor">
                <a:schemeClr val="tx1"/>
              </a:fontRef>
            </p:style>
          </p:cxnSp>
          <p:sp>
            <p:nvSpPr>
              <p:cNvPr id="69" name="橢圓 68"/>
              <p:cNvSpPr/>
              <p:nvPr/>
            </p:nvSpPr>
            <p:spPr>
              <a:xfrm rot="3349128">
                <a:off x="2766990" y="3242803"/>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橢圓 69"/>
              <p:cNvSpPr/>
              <p:nvPr/>
            </p:nvSpPr>
            <p:spPr>
              <a:xfrm rot="3349128">
                <a:off x="2094119" y="3696837"/>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 name="橢圓 70"/>
              <p:cNvSpPr/>
              <p:nvPr/>
            </p:nvSpPr>
            <p:spPr>
              <a:xfrm rot="21376897">
                <a:off x="2457217" y="3710157"/>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 name="橢圓 71"/>
              <p:cNvSpPr/>
              <p:nvPr/>
            </p:nvSpPr>
            <p:spPr>
              <a:xfrm rot="18372690">
                <a:off x="2315734" y="3767777"/>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橢圓 72"/>
              <p:cNvSpPr/>
              <p:nvPr/>
            </p:nvSpPr>
            <p:spPr>
              <a:xfrm rot="18372690">
                <a:off x="2569463" y="3651060"/>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 name="橢圓 73"/>
              <p:cNvSpPr/>
              <p:nvPr/>
            </p:nvSpPr>
            <p:spPr>
              <a:xfrm rot="18372690">
                <a:off x="2733207" y="3750661"/>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74"/>
              <p:cNvSpPr/>
              <p:nvPr/>
            </p:nvSpPr>
            <p:spPr>
              <a:xfrm rot="3349128">
                <a:off x="3369807" y="3137738"/>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76" name="橢圓 75"/>
              <p:cNvSpPr/>
              <p:nvPr/>
            </p:nvSpPr>
            <p:spPr>
              <a:xfrm rot="18372690">
                <a:off x="2922001" y="3296626"/>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 name="橢圓 76"/>
              <p:cNvSpPr/>
              <p:nvPr/>
            </p:nvSpPr>
            <p:spPr>
              <a:xfrm rot="21376897">
                <a:off x="3389494" y="2992125"/>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 name="橢圓 77"/>
              <p:cNvSpPr/>
              <p:nvPr/>
            </p:nvSpPr>
            <p:spPr>
              <a:xfrm rot="18372690">
                <a:off x="3579572" y="3065636"/>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 name="橢圓 78"/>
              <p:cNvSpPr/>
              <p:nvPr/>
            </p:nvSpPr>
            <p:spPr>
              <a:xfrm rot="1210231">
                <a:off x="1424192" y="3337245"/>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 name="橢圓 79"/>
              <p:cNvSpPr/>
              <p:nvPr/>
            </p:nvSpPr>
            <p:spPr>
              <a:xfrm rot="1210231">
                <a:off x="1823834" y="2817677"/>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 name="橢圓 80"/>
              <p:cNvSpPr/>
              <p:nvPr/>
            </p:nvSpPr>
            <p:spPr>
              <a:xfrm rot="1210231">
                <a:off x="2167306" y="2587659"/>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 name="橢圓 81"/>
              <p:cNvSpPr/>
              <p:nvPr/>
            </p:nvSpPr>
            <p:spPr>
              <a:xfrm rot="1210231">
                <a:off x="3177565" y="2756312"/>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 name="橢圓 82"/>
              <p:cNvSpPr/>
              <p:nvPr/>
            </p:nvSpPr>
            <p:spPr>
              <a:xfrm rot="3349128">
                <a:off x="1362021" y="3621002"/>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 name="橢圓 83"/>
              <p:cNvSpPr/>
              <p:nvPr/>
            </p:nvSpPr>
            <p:spPr>
              <a:xfrm rot="3349128">
                <a:off x="1514421" y="3773402"/>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 name="橢圓 84"/>
              <p:cNvSpPr/>
              <p:nvPr/>
            </p:nvSpPr>
            <p:spPr>
              <a:xfrm rot="3349128">
                <a:off x="2032489" y="3788349"/>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 name="橢圓 85"/>
              <p:cNvSpPr/>
              <p:nvPr/>
            </p:nvSpPr>
            <p:spPr>
              <a:xfrm rot="21376897">
                <a:off x="2436862" y="3245054"/>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 name="橢圓 86"/>
              <p:cNvSpPr/>
              <p:nvPr/>
            </p:nvSpPr>
            <p:spPr>
              <a:xfrm rot="21376897">
                <a:off x="2820332" y="2965339"/>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8" name="橢圓 87"/>
              <p:cNvSpPr/>
              <p:nvPr/>
            </p:nvSpPr>
            <p:spPr>
              <a:xfrm rot="21376897">
                <a:off x="1729979" y="3699089"/>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9" name="橢圓 88"/>
              <p:cNvSpPr/>
              <p:nvPr/>
            </p:nvSpPr>
            <p:spPr>
              <a:xfrm rot="18372690">
                <a:off x="2039024" y="3286989"/>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0" name="橢圓 89"/>
              <p:cNvSpPr/>
              <p:nvPr/>
            </p:nvSpPr>
            <p:spPr>
              <a:xfrm rot="18372690">
                <a:off x="3101374" y="2961953"/>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 name="橢圓 90"/>
              <p:cNvSpPr/>
              <p:nvPr/>
            </p:nvSpPr>
            <p:spPr>
              <a:xfrm rot="3349128">
                <a:off x="2304343" y="3303598"/>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92" name="橢圓 91"/>
              <p:cNvSpPr/>
              <p:nvPr/>
            </p:nvSpPr>
            <p:spPr>
              <a:xfrm rot="18372690">
                <a:off x="2587502" y="3266310"/>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3" name="橢圓 92"/>
              <p:cNvSpPr/>
              <p:nvPr/>
            </p:nvSpPr>
            <p:spPr>
              <a:xfrm rot="18372690">
                <a:off x="3236615" y="2947003"/>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4" name="橢圓 93"/>
              <p:cNvSpPr/>
              <p:nvPr/>
            </p:nvSpPr>
            <p:spPr>
              <a:xfrm rot="21376897">
                <a:off x="1183805" y="3732779"/>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5" name="橢圓 94"/>
              <p:cNvSpPr/>
              <p:nvPr/>
            </p:nvSpPr>
            <p:spPr>
              <a:xfrm rot="18372690">
                <a:off x="1875160" y="3760685"/>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6" name="橢圓 95"/>
              <p:cNvSpPr/>
              <p:nvPr/>
            </p:nvSpPr>
            <p:spPr>
              <a:xfrm rot="18372690">
                <a:off x="1368146" y="3764678"/>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7" name="橢圓 96"/>
              <p:cNvSpPr/>
              <p:nvPr/>
            </p:nvSpPr>
            <p:spPr>
              <a:xfrm rot="18372690">
                <a:off x="2180018" y="3711074"/>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8" name="橢圓 97"/>
              <p:cNvSpPr/>
              <p:nvPr/>
            </p:nvSpPr>
            <p:spPr>
              <a:xfrm rot="21376897">
                <a:off x="1934906" y="3697492"/>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9" name="直線接點 98"/>
              <p:cNvCxnSpPr/>
              <p:nvPr/>
            </p:nvCxnSpPr>
            <p:spPr>
              <a:xfrm>
                <a:off x="657922" y="3036985"/>
                <a:ext cx="0" cy="11624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a:xfrm>
                <a:off x="657922" y="4199436"/>
                <a:ext cx="2419121"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1" name="直線接點 100"/>
              <p:cNvCxnSpPr/>
              <p:nvPr/>
            </p:nvCxnSpPr>
            <p:spPr>
              <a:xfrm>
                <a:off x="3077043" y="3009603"/>
                <a:ext cx="6565" cy="118983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2" name="手繪多邊形 101"/>
              <p:cNvSpPr/>
              <p:nvPr/>
            </p:nvSpPr>
            <p:spPr>
              <a:xfrm>
                <a:off x="662846" y="2412197"/>
                <a:ext cx="961740" cy="619809"/>
              </a:xfrm>
              <a:custGeom>
                <a:avLst/>
                <a:gdLst>
                  <a:gd name="connsiteX0" fmla="*/ 0 w 962070"/>
                  <a:gd name="connsiteY0" fmla="*/ 619712 h 619712"/>
                  <a:gd name="connsiteX1" fmla="*/ 364027 w 962070"/>
                  <a:gd name="connsiteY1" fmla="*/ 372694 h 619712"/>
                  <a:gd name="connsiteX2" fmla="*/ 962070 w 962070"/>
                  <a:gd name="connsiteY2" fmla="*/ 0 h 619712"/>
                </a:gdLst>
                <a:ahLst/>
                <a:cxnLst>
                  <a:cxn ang="0">
                    <a:pos x="connsiteX0" y="connsiteY0"/>
                  </a:cxn>
                  <a:cxn ang="0">
                    <a:pos x="connsiteX1" y="connsiteY1"/>
                  </a:cxn>
                  <a:cxn ang="0">
                    <a:pos x="connsiteX2" y="connsiteY2"/>
                  </a:cxn>
                </a:cxnLst>
                <a:rect l="l" t="t" r="r" b="b"/>
                <a:pathLst>
                  <a:path w="962070" h="619712">
                    <a:moveTo>
                      <a:pt x="0" y="619712"/>
                    </a:moveTo>
                    <a:cubicBezTo>
                      <a:pt x="101841" y="547845"/>
                      <a:pt x="203682" y="475979"/>
                      <a:pt x="364027" y="372694"/>
                    </a:cubicBezTo>
                    <a:cubicBezTo>
                      <a:pt x="524372" y="269409"/>
                      <a:pt x="743221" y="134704"/>
                      <a:pt x="962070" y="0"/>
                    </a:cubicBez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 name="手繪多邊形 102"/>
              <p:cNvSpPr/>
              <p:nvPr/>
            </p:nvSpPr>
            <p:spPr>
              <a:xfrm>
                <a:off x="657922" y="3878331"/>
                <a:ext cx="173967" cy="321105"/>
              </a:xfrm>
              <a:custGeom>
                <a:avLst/>
                <a:gdLst>
                  <a:gd name="connsiteX0" fmla="*/ 0 w 173346"/>
                  <a:gd name="connsiteY0" fmla="*/ 320690 h 320690"/>
                  <a:gd name="connsiteX1" fmla="*/ 69338 w 173346"/>
                  <a:gd name="connsiteY1" fmla="*/ 164679 h 320690"/>
                  <a:gd name="connsiteX2" fmla="*/ 173346 w 173346"/>
                  <a:gd name="connsiteY2" fmla="*/ 0 h 320690"/>
                </a:gdLst>
                <a:ahLst/>
                <a:cxnLst>
                  <a:cxn ang="0">
                    <a:pos x="connsiteX0" y="connsiteY0"/>
                  </a:cxn>
                  <a:cxn ang="0">
                    <a:pos x="connsiteX1" y="connsiteY1"/>
                  </a:cxn>
                  <a:cxn ang="0">
                    <a:pos x="connsiteX2" y="connsiteY2"/>
                  </a:cxn>
                </a:cxnLst>
                <a:rect l="l" t="t" r="r" b="b"/>
                <a:pathLst>
                  <a:path w="173346" h="320690">
                    <a:moveTo>
                      <a:pt x="0" y="320690"/>
                    </a:moveTo>
                    <a:cubicBezTo>
                      <a:pt x="20223" y="269408"/>
                      <a:pt x="40447" y="218127"/>
                      <a:pt x="69338" y="164679"/>
                    </a:cubicBezTo>
                    <a:cubicBezTo>
                      <a:pt x="98229" y="111231"/>
                      <a:pt x="135787" y="55615"/>
                      <a:pt x="173346" y="0"/>
                    </a:cubicBez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 name="手繪多邊形 103"/>
              <p:cNvSpPr/>
              <p:nvPr/>
            </p:nvSpPr>
            <p:spPr>
              <a:xfrm>
                <a:off x="3080325" y="3236120"/>
                <a:ext cx="731973" cy="963316"/>
              </a:xfrm>
              <a:custGeom>
                <a:avLst/>
                <a:gdLst>
                  <a:gd name="connsiteX0" fmla="*/ 0 w 732386"/>
                  <a:gd name="connsiteY0" fmla="*/ 962070 h 962070"/>
                  <a:gd name="connsiteX1" fmla="*/ 65004 w 732386"/>
                  <a:gd name="connsiteY1" fmla="*/ 767056 h 962070"/>
                  <a:gd name="connsiteX2" fmla="*/ 95340 w 732386"/>
                  <a:gd name="connsiteY2" fmla="*/ 693384 h 962070"/>
                  <a:gd name="connsiteX3" fmla="*/ 143010 w 732386"/>
                  <a:gd name="connsiteY3" fmla="*/ 606711 h 962070"/>
                  <a:gd name="connsiteX4" fmla="*/ 229683 w 732386"/>
                  <a:gd name="connsiteY4" fmla="*/ 476701 h 962070"/>
                  <a:gd name="connsiteX5" fmla="*/ 316356 w 732386"/>
                  <a:gd name="connsiteY5" fmla="*/ 385695 h 962070"/>
                  <a:gd name="connsiteX6" fmla="*/ 424697 w 732386"/>
                  <a:gd name="connsiteY6" fmla="*/ 277354 h 962070"/>
                  <a:gd name="connsiteX7" fmla="*/ 559040 w 732386"/>
                  <a:gd name="connsiteY7" fmla="*/ 147344 h 962070"/>
                  <a:gd name="connsiteX8" fmla="*/ 732386 w 732386"/>
                  <a:gd name="connsiteY8" fmla="*/ 0 h 96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6" h="962070">
                    <a:moveTo>
                      <a:pt x="0" y="962070"/>
                    </a:moveTo>
                    <a:cubicBezTo>
                      <a:pt x="24557" y="886953"/>
                      <a:pt x="49114" y="811837"/>
                      <a:pt x="65004" y="767056"/>
                    </a:cubicBezTo>
                    <a:cubicBezTo>
                      <a:pt x="80894" y="722275"/>
                      <a:pt x="82339" y="720108"/>
                      <a:pt x="95340" y="693384"/>
                    </a:cubicBezTo>
                    <a:cubicBezTo>
                      <a:pt x="108341" y="666660"/>
                      <a:pt x="120620" y="642825"/>
                      <a:pt x="143010" y="606711"/>
                    </a:cubicBezTo>
                    <a:cubicBezTo>
                      <a:pt x="165401" y="570597"/>
                      <a:pt x="200792" y="513537"/>
                      <a:pt x="229683" y="476701"/>
                    </a:cubicBezTo>
                    <a:cubicBezTo>
                      <a:pt x="258574" y="439865"/>
                      <a:pt x="283854" y="418919"/>
                      <a:pt x="316356" y="385695"/>
                    </a:cubicBezTo>
                    <a:cubicBezTo>
                      <a:pt x="348858" y="352471"/>
                      <a:pt x="384250" y="317079"/>
                      <a:pt x="424697" y="277354"/>
                    </a:cubicBezTo>
                    <a:cubicBezTo>
                      <a:pt x="465144" y="237629"/>
                      <a:pt x="507759" y="193570"/>
                      <a:pt x="559040" y="147344"/>
                    </a:cubicBezTo>
                    <a:cubicBezTo>
                      <a:pt x="610321" y="101118"/>
                      <a:pt x="671353" y="50559"/>
                      <a:pt x="732386" y="0"/>
                    </a:cubicBez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手繪多邊形 104"/>
              <p:cNvSpPr/>
              <p:nvPr/>
            </p:nvSpPr>
            <p:spPr>
              <a:xfrm>
                <a:off x="3077043" y="2434600"/>
                <a:ext cx="697508" cy="575002"/>
              </a:xfrm>
              <a:custGeom>
                <a:avLst/>
                <a:gdLst>
                  <a:gd name="connsiteX0" fmla="*/ 0 w 706385"/>
                  <a:gd name="connsiteY0" fmla="*/ 567708 h 567708"/>
                  <a:gd name="connsiteX1" fmla="*/ 394362 w 706385"/>
                  <a:gd name="connsiteY1" fmla="*/ 238351 h 567708"/>
                  <a:gd name="connsiteX2" fmla="*/ 706385 w 706385"/>
                  <a:gd name="connsiteY2" fmla="*/ 0 h 567708"/>
                </a:gdLst>
                <a:ahLst/>
                <a:cxnLst>
                  <a:cxn ang="0">
                    <a:pos x="connsiteX0" y="connsiteY0"/>
                  </a:cxn>
                  <a:cxn ang="0">
                    <a:pos x="connsiteX1" y="connsiteY1"/>
                  </a:cxn>
                  <a:cxn ang="0">
                    <a:pos x="connsiteX2" y="connsiteY2"/>
                  </a:cxn>
                </a:cxnLst>
                <a:rect l="l" t="t" r="r" b="b"/>
                <a:pathLst>
                  <a:path w="706385" h="567708">
                    <a:moveTo>
                      <a:pt x="0" y="567708"/>
                    </a:moveTo>
                    <a:cubicBezTo>
                      <a:pt x="138315" y="450338"/>
                      <a:pt x="276631" y="332969"/>
                      <a:pt x="394362" y="238351"/>
                    </a:cubicBezTo>
                    <a:cubicBezTo>
                      <a:pt x="512093" y="143733"/>
                      <a:pt x="609239" y="71866"/>
                      <a:pt x="706385" y="0"/>
                    </a:cubicBez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06" name="直線接點 105"/>
              <p:cNvCxnSpPr>
                <a:endCxn id="104" idx="2"/>
              </p:cNvCxnSpPr>
              <p:nvPr/>
            </p:nvCxnSpPr>
            <p:spPr>
              <a:xfrm>
                <a:off x="3172232" y="2937417"/>
                <a:ext cx="3282" cy="99318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7" name="直線接點 106"/>
              <p:cNvCxnSpPr>
                <a:endCxn id="104" idx="5"/>
              </p:cNvCxnSpPr>
              <p:nvPr/>
            </p:nvCxnSpPr>
            <p:spPr>
              <a:xfrm>
                <a:off x="3387229" y="2778109"/>
                <a:ext cx="9847" cy="84383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8" name="直線接點 107"/>
              <p:cNvCxnSpPr>
                <a:stCxn id="102" idx="2"/>
              </p:cNvCxnSpPr>
              <p:nvPr/>
            </p:nvCxnSpPr>
            <p:spPr>
              <a:xfrm>
                <a:off x="1624586" y="2412197"/>
                <a:ext cx="214996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09" name="直線接點 108"/>
              <p:cNvCxnSpPr/>
              <p:nvPr/>
            </p:nvCxnSpPr>
            <p:spPr>
              <a:xfrm>
                <a:off x="3635049" y="2559060"/>
                <a:ext cx="9847" cy="84383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10" name="橢圓 109"/>
              <p:cNvSpPr/>
              <p:nvPr/>
            </p:nvSpPr>
            <p:spPr>
              <a:xfrm rot="3349128">
                <a:off x="1382452" y="4020900"/>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 name="橢圓 110"/>
              <p:cNvSpPr/>
              <p:nvPr/>
            </p:nvSpPr>
            <p:spPr>
              <a:xfrm rot="3349128">
                <a:off x="1827449" y="3987582"/>
                <a:ext cx="62271" cy="85591"/>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2" name="橢圓 111"/>
              <p:cNvSpPr/>
              <p:nvPr/>
            </p:nvSpPr>
            <p:spPr>
              <a:xfrm rot="21376897">
                <a:off x="1517478" y="3913503"/>
                <a:ext cx="56156" cy="8861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3" name="橢圓 112"/>
              <p:cNvSpPr/>
              <p:nvPr/>
            </p:nvSpPr>
            <p:spPr>
              <a:xfrm rot="18372690">
                <a:off x="1995477" y="3940792"/>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4" name="橢圓 113"/>
              <p:cNvSpPr/>
              <p:nvPr/>
            </p:nvSpPr>
            <p:spPr>
              <a:xfrm rot="18372690">
                <a:off x="2411523" y="3940303"/>
                <a:ext cx="66667" cy="77546"/>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 name="橢圓 114"/>
              <p:cNvSpPr/>
              <p:nvPr/>
            </p:nvSpPr>
            <p:spPr>
              <a:xfrm rot="18372690">
                <a:off x="1678484" y="3943629"/>
                <a:ext cx="51807" cy="95397"/>
              </a:xfrm>
              <a:prstGeom prst="ellipse">
                <a:avLst/>
              </a:prstGeom>
              <a:solidFill>
                <a:srgbClr val="C00000"/>
              </a:solidFill>
              <a:ln>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6" name="手繪多邊形 115"/>
              <p:cNvSpPr/>
              <p:nvPr/>
            </p:nvSpPr>
            <p:spPr>
              <a:xfrm>
                <a:off x="1202799" y="2636224"/>
                <a:ext cx="915786" cy="1008123"/>
              </a:xfrm>
              <a:custGeom>
                <a:avLst/>
                <a:gdLst>
                  <a:gd name="connsiteX0" fmla="*/ 914400 w 914400"/>
                  <a:gd name="connsiteY0" fmla="*/ 140472 h 1007807"/>
                  <a:gd name="connsiteX1" fmla="*/ 847164 w 914400"/>
                  <a:gd name="connsiteY1" fmla="*/ 26172 h 1007807"/>
                  <a:gd name="connsiteX2" fmla="*/ 746311 w 914400"/>
                  <a:gd name="connsiteY2" fmla="*/ 19448 h 1007807"/>
                  <a:gd name="connsiteX3" fmla="*/ 558053 w 914400"/>
                  <a:gd name="connsiteY3" fmla="*/ 248048 h 1007807"/>
                  <a:gd name="connsiteX4" fmla="*/ 551329 w 914400"/>
                  <a:gd name="connsiteY4" fmla="*/ 335454 h 1007807"/>
                  <a:gd name="connsiteX5" fmla="*/ 517711 w 914400"/>
                  <a:gd name="connsiteY5" fmla="*/ 389242 h 1007807"/>
                  <a:gd name="connsiteX6" fmla="*/ 450476 w 914400"/>
                  <a:gd name="connsiteY6" fmla="*/ 362348 h 1007807"/>
                  <a:gd name="connsiteX7" fmla="*/ 295835 w 914400"/>
                  <a:gd name="connsiteY7" fmla="*/ 550607 h 1007807"/>
                  <a:gd name="connsiteX8" fmla="*/ 282388 w 914400"/>
                  <a:gd name="connsiteY8" fmla="*/ 671630 h 1007807"/>
                  <a:gd name="connsiteX9" fmla="*/ 215153 w 914400"/>
                  <a:gd name="connsiteY9" fmla="*/ 725419 h 1007807"/>
                  <a:gd name="connsiteX10" fmla="*/ 161364 w 914400"/>
                  <a:gd name="connsiteY10" fmla="*/ 711972 h 1007807"/>
                  <a:gd name="connsiteX11" fmla="*/ 26894 w 914400"/>
                  <a:gd name="connsiteY11" fmla="*/ 913677 h 1007807"/>
                  <a:gd name="connsiteX12" fmla="*/ 0 w 914400"/>
                  <a:gd name="connsiteY12" fmla="*/ 1007807 h 100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007807">
                    <a:moveTo>
                      <a:pt x="914400" y="140472"/>
                    </a:moveTo>
                    <a:cubicBezTo>
                      <a:pt x="894789" y="93407"/>
                      <a:pt x="875179" y="46343"/>
                      <a:pt x="847164" y="26172"/>
                    </a:cubicBezTo>
                    <a:cubicBezTo>
                      <a:pt x="819149" y="6001"/>
                      <a:pt x="794496" y="-17531"/>
                      <a:pt x="746311" y="19448"/>
                    </a:cubicBezTo>
                    <a:cubicBezTo>
                      <a:pt x="698126" y="56427"/>
                      <a:pt x="590550" y="195380"/>
                      <a:pt x="558053" y="248048"/>
                    </a:cubicBezTo>
                    <a:cubicBezTo>
                      <a:pt x="525556" y="300716"/>
                      <a:pt x="558053" y="311922"/>
                      <a:pt x="551329" y="335454"/>
                    </a:cubicBezTo>
                    <a:cubicBezTo>
                      <a:pt x="544605" y="358986"/>
                      <a:pt x="534520" y="384760"/>
                      <a:pt x="517711" y="389242"/>
                    </a:cubicBezTo>
                    <a:cubicBezTo>
                      <a:pt x="500902" y="393724"/>
                      <a:pt x="487455" y="335454"/>
                      <a:pt x="450476" y="362348"/>
                    </a:cubicBezTo>
                    <a:cubicBezTo>
                      <a:pt x="413497" y="389242"/>
                      <a:pt x="323850" y="499060"/>
                      <a:pt x="295835" y="550607"/>
                    </a:cubicBezTo>
                    <a:cubicBezTo>
                      <a:pt x="267820" y="602154"/>
                      <a:pt x="295835" y="642495"/>
                      <a:pt x="282388" y="671630"/>
                    </a:cubicBezTo>
                    <a:cubicBezTo>
                      <a:pt x="268941" y="700765"/>
                      <a:pt x="235324" y="718695"/>
                      <a:pt x="215153" y="725419"/>
                    </a:cubicBezTo>
                    <a:cubicBezTo>
                      <a:pt x="194982" y="732143"/>
                      <a:pt x="192740" y="680596"/>
                      <a:pt x="161364" y="711972"/>
                    </a:cubicBezTo>
                    <a:cubicBezTo>
                      <a:pt x="129987" y="743348"/>
                      <a:pt x="53788" y="864371"/>
                      <a:pt x="26894" y="913677"/>
                    </a:cubicBezTo>
                    <a:cubicBezTo>
                      <a:pt x="0" y="962983"/>
                      <a:pt x="20171" y="973069"/>
                      <a:pt x="0" y="1007807"/>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手繪多邊形 116"/>
              <p:cNvSpPr/>
              <p:nvPr/>
            </p:nvSpPr>
            <p:spPr>
              <a:xfrm>
                <a:off x="1652486" y="2633736"/>
                <a:ext cx="914146" cy="1008122"/>
              </a:xfrm>
              <a:custGeom>
                <a:avLst/>
                <a:gdLst>
                  <a:gd name="connsiteX0" fmla="*/ 914400 w 914400"/>
                  <a:gd name="connsiteY0" fmla="*/ 140472 h 1007807"/>
                  <a:gd name="connsiteX1" fmla="*/ 847164 w 914400"/>
                  <a:gd name="connsiteY1" fmla="*/ 26172 h 1007807"/>
                  <a:gd name="connsiteX2" fmla="*/ 746311 w 914400"/>
                  <a:gd name="connsiteY2" fmla="*/ 19448 h 1007807"/>
                  <a:gd name="connsiteX3" fmla="*/ 558053 w 914400"/>
                  <a:gd name="connsiteY3" fmla="*/ 248048 h 1007807"/>
                  <a:gd name="connsiteX4" fmla="*/ 551329 w 914400"/>
                  <a:gd name="connsiteY4" fmla="*/ 335454 h 1007807"/>
                  <a:gd name="connsiteX5" fmla="*/ 517711 w 914400"/>
                  <a:gd name="connsiteY5" fmla="*/ 389242 h 1007807"/>
                  <a:gd name="connsiteX6" fmla="*/ 450476 w 914400"/>
                  <a:gd name="connsiteY6" fmla="*/ 362348 h 1007807"/>
                  <a:gd name="connsiteX7" fmla="*/ 295835 w 914400"/>
                  <a:gd name="connsiteY7" fmla="*/ 550607 h 1007807"/>
                  <a:gd name="connsiteX8" fmla="*/ 282388 w 914400"/>
                  <a:gd name="connsiteY8" fmla="*/ 671630 h 1007807"/>
                  <a:gd name="connsiteX9" fmla="*/ 215153 w 914400"/>
                  <a:gd name="connsiteY9" fmla="*/ 725419 h 1007807"/>
                  <a:gd name="connsiteX10" fmla="*/ 161364 w 914400"/>
                  <a:gd name="connsiteY10" fmla="*/ 711972 h 1007807"/>
                  <a:gd name="connsiteX11" fmla="*/ 26894 w 914400"/>
                  <a:gd name="connsiteY11" fmla="*/ 913677 h 1007807"/>
                  <a:gd name="connsiteX12" fmla="*/ 0 w 914400"/>
                  <a:gd name="connsiteY12" fmla="*/ 1007807 h 100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007807">
                    <a:moveTo>
                      <a:pt x="914400" y="140472"/>
                    </a:moveTo>
                    <a:cubicBezTo>
                      <a:pt x="894789" y="93407"/>
                      <a:pt x="875179" y="46343"/>
                      <a:pt x="847164" y="26172"/>
                    </a:cubicBezTo>
                    <a:cubicBezTo>
                      <a:pt x="819149" y="6001"/>
                      <a:pt x="794496" y="-17531"/>
                      <a:pt x="746311" y="19448"/>
                    </a:cubicBezTo>
                    <a:cubicBezTo>
                      <a:pt x="698126" y="56427"/>
                      <a:pt x="590550" y="195380"/>
                      <a:pt x="558053" y="248048"/>
                    </a:cubicBezTo>
                    <a:cubicBezTo>
                      <a:pt x="525556" y="300716"/>
                      <a:pt x="558053" y="311922"/>
                      <a:pt x="551329" y="335454"/>
                    </a:cubicBezTo>
                    <a:cubicBezTo>
                      <a:pt x="544605" y="358986"/>
                      <a:pt x="534520" y="384760"/>
                      <a:pt x="517711" y="389242"/>
                    </a:cubicBezTo>
                    <a:cubicBezTo>
                      <a:pt x="500902" y="393724"/>
                      <a:pt x="487455" y="335454"/>
                      <a:pt x="450476" y="362348"/>
                    </a:cubicBezTo>
                    <a:cubicBezTo>
                      <a:pt x="413497" y="389242"/>
                      <a:pt x="323850" y="499060"/>
                      <a:pt x="295835" y="550607"/>
                    </a:cubicBezTo>
                    <a:cubicBezTo>
                      <a:pt x="267820" y="602154"/>
                      <a:pt x="295835" y="642495"/>
                      <a:pt x="282388" y="671630"/>
                    </a:cubicBezTo>
                    <a:cubicBezTo>
                      <a:pt x="268941" y="700765"/>
                      <a:pt x="235324" y="718695"/>
                      <a:pt x="215153" y="725419"/>
                    </a:cubicBezTo>
                    <a:cubicBezTo>
                      <a:pt x="194982" y="732143"/>
                      <a:pt x="192740" y="680596"/>
                      <a:pt x="161364" y="711972"/>
                    </a:cubicBezTo>
                    <a:cubicBezTo>
                      <a:pt x="129987" y="743348"/>
                      <a:pt x="53788" y="864371"/>
                      <a:pt x="26894" y="913677"/>
                    </a:cubicBezTo>
                    <a:cubicBezTo>
                      <a:pt x="0" y="962983"/>
                      <a:pt x="20171" y="973069"/>
                      <a:pt x="0" y="1007807"/>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8" name="手繪多邊形 117"/>
              <p:cNvSpPr/>
              <p:nvPr/>
            </p:nvSpPr>
            <p:spPr>
              <a:xfrm>
                <a:off x="2075914" y="2633736"/>
                <a:ext cx="915786" cy="1008122"/>
              </a:xfrm>
              <a:custGeom>
                <a:avLst/>
                <a:gdLst>
                  <a:gd name="connsiteX0" fmla="*/ 914400 w 914400"/>
                  <a:gd name="connsiteY0" fmla="*/ 140472 h 1007807"/>
                  <a:gd name="connsiteX1" fmla="*/ 847164 w 914400"/>
                  <a:gd name="connsiteY1" fmla="*/ 26172 h 1007807"/>
                  <a:gd name="connsiteX2" fmla="*/ 746311 w 914400"/>
                  <a:gd name="connsiteY2" fmla="*/ 19448 h 1007807"/>
                  <a:gd name="connsiteX3" fmla="*/ 558053 w 914400"/>
                  <a:gd name="connsiteY3" fmla="*/ 248048 h 1007807"/>
                  <a:gd name="connsiteX4" fmla="*/ 551329 w 914400"/>
                  <a:gd name="connsiteY4" fmla="*/ 335454 h 1007807"/>
                  <a:gd name="connsiteX5" fmla="*/ 517711 w 914400"/>
                  <a:gd name="connsiteY5" fmla="*/ 389242 h 1007807"/>
                  <a:gd name="connsiteX6" fmla="*/ 450476 w 914400"/>
                  <a:gd name="connsiteY6" fmla="*/ 362348 h 1007807"/>
                  <a:gd name="connsiteX7" fmla="*/ 295835 w 914400"/>
                  <a:gd name="connsiteY7" fmla="*/ 550607 h 1007807"/>
                  <a:gd name="connsiteX8" fmla="*/ 282388 w 914400"/>
                  <a:gd name="connsiteY8" fmla="*/ 671630 h 1007807"/>
                  <a:gd name="connsiteX9" fmla="*/ 215153 w 914400"/>
                  <a:gd name="connsiteY9" fmla="*/ 725419 h 1007807"/>
                  <a:gd name="connsiteX10" fmla="*/ 161364 w 914400"/>
                  <a:gd name="connsiteY10" fmla="*/ 711972 h 1007807"/>
                  <a:gd name="connsiteX11" fmla="*/ 26894 w 914400"/>
                  <a:gd name="connsiteY11" fmla="*/ 913677 h 1007807"/>
                  <a:gd name="connsiteX12" fmla="*/ 0 w 914400"/>
                  <a:gd name="connsiteY12" fmla="*/ 1007807 h 100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1007807">
                    <a:moveTo>
                      <a:pt x="914400" y="140472"/>
                    </a:moveTo>
                    <a:cubicBezTo>
                      <a:pt x="894789" y="93407"/>
                      <a:pt x="875179" y="46343"/>
                      <a:pt x="847164" y="26172"/>
                    </a:cubicBezTo>
                    <a:cubicBezTo>
                      <a:pt x="819149" y="6001"/>
                      <a:pt x="794496" y="-17531"/>
                      <a:pt x="746311" y="19448"/>
                    </a:cubicBezTo>
                    <a:cubicBezTo>
                      <a:pt x="698126" y="56427"/>
                      <a:pt x="590550" y="195380"/>
                      <a:pt x="558053" y="248048"/>
                    </a:cubicBezTo>
                    <a:cubicBezTo>
                      <a:pt x="525556" y="300716"/>
                      <a:pt x="558053" y="311922"/>
                      <a:pt x="551329" y="335454"/>
                    </a:cubicBezTo>
                    <a:cubicBezTo>
                      <a:pt x="544605" y="358986"/>
                      <a:pt x="534520" y="384760"/>
                      <a:pt x="517711" y="389242"/>
                    </a:cubicBezTo>
                    <a:cubicBezTo>
                      <a:pt x="500902" y="393724"/>
                      <a:pt x="487455" y="335454"/>
                      <a:pt x="450476" y="362348"/>
                    </a:cubicBezTo>
                    <a:cubicBezTo>
                      <a:pt x="413497" y="389242"/>
                      <a:pt x="323850" y="499060"/>
                      <a:pt x="295835" y="550607"/>
                    </a:cubicBezTo>
                    <a:cubicBezTo>
                      <a:pt x="267820" y="602154"/>
                      <a:pt x="295835" y="642495"/>
                      <a:pt x="282388" y="671630"/>
                    </a:cubicBezTo>
                    <a:cubicBezTo>
                      <a:pt x="268941" y="700765"/>
                      <a:pt x="235324" y="718695"/>
                      <a:pt x="215153" y="725419"/>
                    </a:cubicBezTo>
                    <a:cubicBezTo>
                      <a:pt x="194982" y="732143"/>
                      <a:pt x="192740" y="680596"/>
                      <a:pt x="161364" y="711972"/>
                    </a:cubicBezTo>
                    <a:cubicBezTo>
                      <a:pt x="129987" y="743348"/>
                      <a:pt x="53788" y="864371"/>
                      <a:pt x="26894" y="913677"/>
                    </a:cubicBezTo>
                    <a:cubicBezTo>
                      <a:pt x="0" y="962983"/>
                      <a:pt x="20171" y="973069"/>
                      <a:pt x="0" y="1007807"/>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9" name="橢圓 118"/>
              <p:cNvSpPr/>
              <p:nvPr/>
            </p:nvSpPr>
            <p:spPr>
              <a:xfrm rot="1210231">
                <a:off x="1900535" y="3489927"/>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0" name="橢圓 119"/>
              <p:cNvSpPr/>
              <p:nvPr/>
            </p:nvSpPr>
            <p:spPr>
              <a:xfrm rot="1210231">
                <a:off x="2167306" y="2845199"/>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 name="橢圓 120"/>
              <p:cNvSpPr/>
              <p:nvPr/>
            </p:nvSpPr>
            <p:spPr>
              <a:xfrm rot="1210231">
                <a:off x="2243446" y="3189465"/>
                <a:ext cx="134111" cy="129106"/>
              </a:xfrm>
              <a:prstGeom prst="ellipse">
                <a:avLst/>
              </a:prstGeom>
              <a:solidFill>
                <a:schemeClr val="accent1">
                  <a:lumMod val="75000"/>
                </a:schemeClr>
              </a:solidFill>
              <a:ln>
                <a:noFill/>
              </a:ln>
              <a:scene3d>
                <a:camera prst="orthographicFront"/>
                <a:lightRig rig="threePt" dir="t"/>
              </a:scene3d>
              <a:sp3d>
                <a:bevelT w="107950"/>
                <a:bevelB w="698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 name="手繪多邊形 121"/>
              <p:cNvSpPr/>
              <p:nvPr/>
            </p:nvSpPr>
            <p:spPr>
              <a:xfrm>
                <a:off x="733417" y="2656137"/>
                <a:ext cx="1014258" cy="731822"/>
              </a:xfrm>
              <a:custGeom>
                <a:avLst/>
                <a:gdLst>
                  <a:gd name="connsiteX0" fmla="*/ 1015253 w 1015253"/>
                  <a:gd name="connsiteY0" fmla="*/ 0 h 732865"/>
                  <a:gd name="connsiteX1" fmla="*/ 652182 w 1015253"/>
                  <a:gd name="connsiteY1" fmla="*/ 215153 h 732865"/>
                  <a:gd name="connsiteX2" fmla="*/ 363070 w 1015253"/>
                  <a:gd name="connsiteY2" fmla="*/ 416859 h 732865"/>
                  <a:gd name="connsiteX3" fmla="*/ 114300 w 1015253"/>
                  <a:gd name="connsiteY3" fmla="*/ 618565 h 732865"/>
                  <a:gd name="connsiteX4" fmla="*/ 0 w 1015253"/>
                  <a:gd name="connsiteY4" fmla="*/ 732865 h 73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253" h="732865">
                    <a:moveTo>
                      <a:pt x="1015253" y="0"/>
                    </a:moveTo>
                    <a:cubicBezTo>
                      <a:pt x="888066" y="72838"/>
                      <a:pt x="760879" y="145677"/>
                      <a:pt x="652182" y="215153"/>
                    </a:cubicBezTo>
                    <a:cubicBezTo>
                      <a:pt x="543485" y="284629"/>
                      <a:pt x="452717" y="349624"/>
                      <a:pt x="363070" y="416859"/>
                    </a:cubicBezTo>
                    <a:cubicBezTo>
                      <a:pt x="273423" y="484094"/>
                      <a:pt x="174812" y="565897"/>
                      <a:pt x="114300" y="618565"/>
                    </a:cubicBezTo>
                    <a:cubicBezTo>
                      <a:pt x="53788" y="671233"/>
                      <a:pt x="26894" y="702049"/>
                      <a:pt x="0" y="732865"/>
                    </a:cubicBezTo>
                  </a:path>
                </a:pathLst>
              </a:custGeom>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zh-TW" altLang="en-US"/>
              </a:p>
            </p:txBody>
          </p:sp>
          <p:sp>
            <p:nvSpPr>
              <p:cNvPr id="123" name="手繪多邊形 122"/>
              <p:cNvSpPr/>
              <p:nvPr/>
            </p:nvSpPr>
            <p:spPr>
              <a:xfrm rot="163355">
                <a:off x="717005" y="2484384"/>
                <a:ext cx="1015900" cy="734311"/>
              </a:xfrm>
              <a:custGeom>
                <a:avLst/>
                <a:gdLst>
                  <a:gd name="connsiteX0" fmla="*/ 1015253 w 1015253"/>
                  <a:gd name="connsiteY0" fmla="*/ 0 h 732865"/>
                  <a:gd name="connsiteX1" fmla="*/ 652182 w 1015253"/>
                  <a:gd name="connsiteY1" fmla="*/ 215153 h 732865"/>
                  <a:gd name="connsiteX2" fmla="*/ 363070 w 1015253"/>
                  <a:gd name="connsiteY2" fmla="*/ 416859 h 732865"/>
                  <a:gd name="connsiteX3" fmla="*/ 114300 w 1015253"/>
                  <a:gd name="connsiteY3" fmla="*/ 618565 h 732865"/>
                  <a:gd name="connsiteX4" fmla="*/ 0 w 1015253"/>
                  <a:gd name="connsiteY4" fmla="*/ 732865 h 73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253" h="732865">
                    <a:moveTo>
                      <a:pt x="1015253" y="0"/>
                    </a:moveTo>
                    <a:cubicBezTo>
                      <a:pt x="888066" y="72838"/>
                      <a:pt x="760879" y="145677"/>
                      <a:pt x="652182" y="215153"/>
                    </a:cubicBezTo>
                    <a:cubicBezTo>
                      <a:pt x="543485" y="284629"/>
                      <a:pt x="452717" y="349624"/>
                      <a:pt x="363070" y="416859"/>
                    </a:cubicBezTo>
                    <a:cubicBezTo>
                      <a:pt x="273423" y="484094"/>
                      <a:pt x="174812" y="565897"/>
                      <a:pt x="114300" y="618565"/>
                    </a:cubicBezTo>
                    <a:cubicBezTo>
                      <a:pt x="53788" y="671233"/>
                      <a:pt x="26894" y="702049"/>
                      <a:pt x="0" y="732865"/>
                    </a:cubicBezTo>
                  </a:path>
                </a:pathLst>
              </a:custGeom>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zh-TW" altLang="en-US">
                  <a:ln>
                    <a:solidFill>
                      <a:schemeClr val="accent1">
                        <a:lumMod val="40000"/>
                        <a:lumOff val="60000"/>
                      </a:schemeClr>
                    </a:solidFill>
                  </a:ln>
                </a:endParaRPr>
              </a:p>
            </p:txBody>
          </p:sp>
          <p:cxnSp>
            <p:nvCxnSpPr>
              <p:cNvPr id="124" name="直線接點 123"/>
              <p:cNvCxnSpPr>
                <a:stCxn id="123" idx="4"/>
              </p:cNvCxnSpPr>
              <p:nvPr/>
            </p:nvCxnSpPr>
            <p:spPr>
              <a:xfrm flipV="1">
                <a:off x="700593" y="3114149"/>
                <a:ext cx="32824" cy="79654"/>
              </a:xfrm>
              <a:prstGeom prst="line">
                <a:avLst/>
              </a:prstGeom>
            </p:spPr>
            <p:style>
              <a:lnRef idx="1">
                <a:schemeClr val="accent6"/>
              </a:lnRef>
              <a:fillRef idx="0">
                <a:schemeClr val="accent6"/>
              </a:fillRef>
              <a:effectRef idx="0">
                <a:schemeClr val="accent6"/>
              </a:effectRef>
              <a:fontRef idx="minor">
                <a:schemeClr val="tx1"/>
              </a:fontRef>
            </p:style>
          </p:cxnSp>
          <p:cxnSp>
            <p:nvCxnSpPr>
              <p:cNvPr id="125" name="直線接點 124"/>
              <p:cNvCxnSpPr>
                <a:stCxn id="123" idx="4"/>
              </p:cNvCxnSpPr>
              <p:nvPr/>
            </p:nvCxnSpPr>
            <p:spPr>
              <a:xfrm flipV="1">
                <a:off x="700593" y="3171401"/>
                <a:ext cx="82060" cy="2240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6" name="直線接點 125"/>
              <p:cNvCxnSpPr/>
              <p:nvPr/>
            </p:nvCxnSpPr>
            <p:spPr>
              <a:xfrm flipV="1">
                <a:off x="731776" y="3308306"/>
                <a:ext cx="31182" cy="79654"/>
              </a:xfrm>
              <a:prstGeom prst="line">
                <a:avLst/>
              </a:prstGeom>
            </p:spPr>
            <p:style>
              <a:lnRef idx="1">
                <a:schemeClr val="accent6"/>
              </a:lnRef>
              <a:fillRef idx="0">
                <a:schemeClr val="accent6"/>
              </a:fillRef>
              <a:effectRef idx="0">
                <a:schemeClr val="accent6"/>
              </a:effectRef>
              <a:fontRef idx="minor">
                <a:schemeClr val="tx1"/>
              </a:fontRef>
            </p:style>
          </p:cxnSp>
          <p:cxnSp>
            <p:nvCxnSpPr>
              <p:cNvPr id="127" name="直線接點 126"/>
              <p:cNvCxnSpPr/>
              <p:nvPr/>
            </p:nvCxnSpPr>
            <p:spPr>
              <a:xfrm flipV="1">
                <a:off x="731776" y="3365558"/>
                <a:ext cx="80418" cy="2240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8" name="直線接點 127"/>
              <p:cNvCxnSpPr>
                <a:stCxn id="122" idx="2"/>
              </p:cNvCxnSpPr>
              <p:nvPr/>
            </p:nvCxnSpPr>
            <p:spPr>
              <a:xfrm flipV="1">
                <a:off x="1096121" y="2999646"/>
                <a:ext cx="22977" cy="721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29" name="直線接點 128"/>
              <p:cNvCxnSpPr>
                <a:stCxn id="122" idx="2"/>
              </p:cNvCxnSpPr>
              <p:nvPr/>
            </p:nvCxnSpPr>
            <p:spPr>
              <a:xfrm flipV="1">
                <a:off x="1096121" y="3054408"/>
                <a:ext cx="85342" cy="17425"/>
              </a:xfrm>
              <a:prstGeom prst="line">
                <a:avLst/>
              </a:prstGeom>
            </p:spPr>
            <p:style>
              <a:lnRef idx="1">
                <a:schemeClr val="accent6"/>
              </a:lnRef>
              <a:fillRef idx="0">
                <a:schemeClr val="accent6"/>
              </a:fillRef>
              <a:effectRef idx="0">
                <a:schemeClr val="accent6"/>
              </a:effectRef>
              <a:fontRef idx="minor">
                <a:schemeClr val="tx1"/>
              </a:fontRef>
            </p:style>
          </p:cxnSp>
          <p:cxnSp>
            <p:nvCxnSpPr>
              <p:cNvPr id="130" name="直線接點 129"/>
              <p:cNvCxnSpPr>
                <a:stCxn id="123" idx="2"/>
              </p:cNvCxnSpPr>
              <p:nvPr/>
            </p:nvCxnSpPr>
            <p:spPr>
              <a:xfrm flipV="1">
                <a:off x="1078068" y="2820424"/>
                <a:ext cx="49236" cy="74676"/>
              </a:xfrm>
              <a:prstGeom prst="line">
                <a:avLst/>
              </a:prstGeom>
            </p:spPr>
            <p:style>
              <a:lnRef idx="1">
                <a:schemeClr val="accent6"/>
              </a:lnRef>
              <a:fillRef idx="0">
                <a:schemeClr val="accent6"/>
              </a:fillRef>
              <a:effectRef idx="0">
                <a:schemeClr val="accent6"/>
              </a:effectRef>
              <a:fontRef idx="minor">
                <a:schemeClr val="tx1"/>
              </a:fontRef>
            </p:style>
          </p:cxnSp>
          <p:cxnSp>
            <p:nvCxnSpPr>
              <p:cNvPr id="131" name="直線接點 130"/>
              <p:cNvCxnSpPr>
                <a:stCxn id="123" idx="2"/>
              </p:cNvCxnSpPr>
              <p:nvPr/>
            </p:nvCxnSpPr>
            <p:spPr>
              <a:xfrm flipV="1">
                <a:off x="1078068" y="2882655"/>
                <a:ext cx="96831" cy="12445"/>
              </a:xfrm>
              <a:prstGeom prst="line">
                <a:avLst/>
              </a:prstGeom>
            </p:spPr>
            <p:style>
              <a:lnRef idx="1">
                <a:schemeClr val="accent6"/>
              </a:lnRef>
              <a:fillRef idx="0">
                <a:schemeClr val="accent6"/>
              </a:fillRef>
              <a:effectRef idx="0">
                <a:schemeClr val="accent6"/>
              </a:effectRef>
              <a:fontRef idx="minor">
                <a:schemeClr val="tx1"/>
              </a:fontRef>
            </p:style>
          </p:cxnSp>
          <p:cxnSp>
            <p:nvCxnSpPr>
              <p:cNvPr id="132" name="直線接點 131"/>
              <p:cNvCxnSpPr>
                <a:stCxn id="122" idx="1"/>
              </p:cNvCxnSpPr>
              <p:nvPr/>
            </p:nvCxnSpPr>
            <p:spPr>
              <a:xfrm flipV="1">
                <a:off x="1384972" y="2810467"/>
                <a:ext cx="27900" cy="59741"/>
              </a:xfrm>
              <a:prstGeom prst="line">
                <a:avLst/>
              </a:prstGeom>
            </p:spPr>
            <p:style>
              <a:lnRef idx="1">
                <a:schemeClr val="accent6"/>
              </a:lnRef>
              <a:fillRef idx="0">
                <a:schemeClr val="accent6"/>
              </a:fillRef>
              <a:effectRef idx="0">
                <a:schemeClr val="accent6"/>
              </a:effectRef>
              <a:fontRef idx="minor">
                <a:schemeClr val="tx1"/>
              </a:fontRef>
            </p:style>
          </p:cxnSp>
          <p:cxnSp>
            <p:nvCxnSpPr>
              <p:cNvPr id="133" name="直線接點 132"/>
              <p:cNvCxnSpPr>
                <a:stCxn id="122" idx="1"/>
              </p:cNvCxnSpPr>
              <p:nvPr/>
            </p:nvCxnSpPr>
            <p:spPr>
              <a:xfrm>
                <a:off x="1384972" y="2870208"/>
                <a:ext cx="8206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4" name="直線接點 133"/>
              <p:cNvCxnSpPr>
                <a:stCxn id="123" idx="1"/>
              </p:cNvCxnSpPr>
              <p:nvPr/>
            </p:nvCxnSpPr>
            <p:spPr>
              <a:xfrm flipV="1">
                <a:off x="1376765" y="2633736"/>
                <a:ext cx="36106" cy="72186"/>
              </a:xfrm>
              <a:prstGeom prst="line">
                <a:avLst/>
              </a:prstGeom>
            </p:spPr>
            <p:style>
              <a:lnRef idx="1">
                <a:schemeClr val="accent6"/>
              </a:lnRef>
              <a:fillRef idx="0">
                <a:schemeClr val="accent6"/>
              </a:fillRef>
              <a:effectRef idx="0">
                <a:schemeClr val="accent6"/>
              </a:effectRef>
              <a:fontRef idx="minor">
                <a:schemeClr val="tx1"/>
              </a:fontRef>
            </p:style>
          </p:cxnSp>
          <p:cxnSp>
            <p:nvCxnSpPr>
              <p:cNvPr id="135" name="直線接點 134"/>
              <p:cNvCxnSpPr>
                <a:stCxn id="123" idx="1"/>
              </p:cNvCxnSpPr>
              <p:nvPr/>
            </p:nvCxnSpPr>
            <p:spPr>
              <a:xfrm flipV="1">
                <a:off x="1376765" y="2703433"/>
                <a:ext cx="90266" cy="24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36" name="直線接點 135"/>
              <p:cNvCxnSpPr/>
              <p:nvPr/>
            </p:nvCxnSpPr>
            <p:spPr>
              <a:xfrm flipV="1">
                <a:off x="657922" y="3009603"/>
                <a:ext cx="2419121" cy="2738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37" name="直線接點 136"/>
              <p:cNvCxnSpPr>
                <a:stCxn id="116" idx="12"/>
              </p:cNvCxnSpPr>
              <p:nvPr/>
            </p:nvCxnSpPr>
            <p:spPr>
              <a:xfrm flipH="1" flipV="1">
                <a:off x="1174899" y="3562203"/>
                <a:ext cx="27900" cy="821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a:stCxn id="116" idx="12"/>
              </p:cNvCxnSpPr>
              <p:nvPr/>
            </p:nvCxnSpPr>
            <p:spPr>
              <a:xfrm flipV="1">
                <a:off x="1202799" y="3604520"/>
                <a:ext cx="68930" cy="3982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a:xfrm flipH="1" flipV="1">
                <a:off x="1632791" y="3554736"/>
                <a:ext cx="19694" cy="896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a:xfrm flipV="1">
                <a:off x="1652486" y="3562203"/>
                <a:ext cx="75495" cy="821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1" name="直線接點 140"/>
              <p:cNvCxnSpPr>
                <a:stCxn id="118" idx="12"/>
              </p:cNvCxnSpPr>
              <p:nvPr/>
            </p:nvCxnSpPr>
            <p:spPr>
              <a:xfrm flipH="1" flipV="1">
                <a:off x="2064426" y="3562203"/>
                <a:ext cx="11488" cy="7965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a:stCxn id="118" idx="12"/>
              </p:cNvCxnSpPr>
              <p:nvPr/>
            </p:nvCxnSpPr>
            <p:spPr>
              <a:xfrm flipV="1">
                <a:off x="2075914" y="3599542"/>
                <a:ext cx="50878" cy="423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3324" name="文字方塊 145"/>
          <p:cNvSpPr txBox="1">
            <a:spLocks noChangeArrowheads="1"/>
          </p:cNvSpPr>
          <p:nvPr/>
        </p:nvSpPr>
        <p:spPr bwMode="auto">
          <a:xfrm>
            <a:off x="4462463" y="3082925"/>
            <a:ext cx="233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R</a:t>
            </a:r>
            <a:endParaRPr lang="zh-TW" altLang="en-US" sz="1800"/>
          </a:p>
        </p:txBody>
      </p:sp>
      <p:cxnSp>
        <p:nvCxnSpPr>
          <p:cNvPr id="150" name="直線單箭頭接點 149"/>
          <p:cNvCxnSpPr/>
          <p:nvPr/>
        </p:nvCxnSpPr>
        <p:spPr>
          <a:xfrm>
            <a:off x="4217988" y="3101975"/>
            <a:ext cx="506412" cy="492125"/>
          </a:xfrm>
          <a:prstGeom prst="straightConnector1">
            <a:avLst/>
          </a:prstGeom>
          <a:ln>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59" name="直線單箭頭接點 158"/>
          <p:cNvCxnSpPr/>
          <p:nvPr/>
        </p:nvCxnSpPr>
        <p:spPr>
          <a:xfrm>
            <a:off x="1671638" y="1484313"/>
            <a:ext cx="4524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6016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群組 25"/>
          <p:cNvGrpSpPr>
            <a:grpSpLocks/>
          </p:cNvGrpSpPr>
          <p:nvPr/>
        </p:nvGrpSpPr>
        <p:grpSpPr bwMode="auto">
          <a:xfrm>
            <a:off x="311150" y="769938"/>
            <a:ext cx="4048125" cy="2406650"/>
            <a:chOff x="5443538" y="2967038"/>
            <a:chExt cx="3098800" cy="2128837"/>
          </a:xfrm>
        </p:grpSpPr>
        <p:grpSp>
          <p:nvGrpSpPr>
            <p:cNvPr id="14342" name="群組 35"/>
            <p:cNvGrpSpPr>
              <a:grpSpLocks/>
            </p:cNvGrpSpPr>
            <p:nvPr/>
          </p:nvGrpSpPr>
          <p:grpSpPr bwMode="auto">
            <a:xfrm>
              <a:off x="5443538" y="2967038"/>
              <a:ext cx="3098800" cy="2128837"/>
              <a:chOff x="891782" y="2832893"/>
              <a:chExt cx="3938065" cy="2698750"/>
            </a:xfrm>
          </p:grpSpPr>
          <p:pic>
            <p:nvPicPr>
              <p:cNvPr id="14344" name="Picture 2" descr="C:\Users\WeiRu\Desktop\PDMS.jpg"/>
              <p:cNvPicPr>
                <a:picLocks noChangeAspect="1" noChangeArrowheads="1"/>
              </p:cNvPicPr>
              <p:nvPr/>
            </p:nvPicPr>
            <p:blipFill>
              <a:blip r:embed="rId2">
                <a:extLst>
                  <a:ext uri="{28A0092B-C50C-407E-A947-70E740481C1C}">
                    <a14:useLocalDpi xmlns:a14="http://schemas.microsoft.com/office/drawing/2010/main" val="0"/>
                  </a:ext>
                </a:extLst>
              </a:blip>
              <a:srcRect l="3589" t="1611" b="1555"/>
              <a:stretch>
                <a:fillRect/>
              </a:stretch>
            </p:blipFill>
            <p:spPr bwMode="auto">
              <a:xfrm>
                <a:off x="891782" y="2832893"/>
                <a:ext cx="3938065"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5" name="向右箭號 139"/>
              <p:cNvSpPr>
                <a:spLocks noChangeArrowheads="1"/>
              </p:cNvSpPr>
              <p:nvPr/>
            </p:nvSpPr>
            <p:spPr bwMode="auto">
              <a:xfrm>
                <a:off x="2436247" y="3626643"/>
                <a:ext cx="176236" cy="101600"/>
              </a:xfrm>
              <a:prstGeom prst="rightArrow">
                <a:avLst>
                  <a:gd name="adj1" fmla="val 50000"/>
                  <a:gd name="adj2" fmla="val 51532"/>
                </a:avLst>
              </a:prstGeom>
              <a:solidFill>
                <a:schemeClr val="accent1"/>
              </a:solidFill>
              <a:ln w="9525">
                <a:solidFill>
                  <a:schemeClr val="tx1"/>
                </a:solidFill>
                <a:round/>
                <a:headEnd/>
                <a:tailEnd/>
              </a:ln>
            </p:spPr>
            <p:txBody>
              <a:bodyPr/>
              <a:lstStyle/>
              <a:p>
                <a:pPr defTabSz="912813"/>
                <a:endParaRPr kumimoji="0" lang="zh-TW" altLang="en-US"/>
              </a:p>
            </p:txBody>
          </p:sp>
          <p:sp>
            <p:nvSpPr>
              <p:cNvPr id="7" name="流程圖: 接點 6"/>
              <p:cNvSpPr/>
              <p:nvPr/>
            </p:nvSpPr>
            <p:spPr bwMode="auto">
              <a:xfrm>
                <a:off x="2441053" y="3615530"/>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8" name="流程圖: 接點 7"/>
              <p:cNvSpPr/>
              <p:nvPr/>
            </p:nvSpPr>
            <p:spPr bwMode="auto">
              <a:xfrm>
                <a:off x="2078969" y="3820318"/>
                <a:ext cx="89720" cy="103188"/>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9" name="流程圖: 接點 8"/>
              <p:cNvSpPr/>
              <p:nvPr/>
            </p:nvSpPr>
            <p:spPr bwMode="auto">
              <a:xfrm>
                <a:off x="1998862" y="4229893"/>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0" name="流程圖: 接點 9"/>
              <p:cNvSpPr/>
              <p:nvPr/>
            </p:nvSpPr>
            <p:spPr bwMode="auto">
              <a:xfrm>
                <a:off x="2373763" y="4520405"/>
                <a:ext cx="89720"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1" name="流程圖: 接點 16"/>
              <p:cNvSpPr/>
              <p:nvPr/>
            </p:nvSpPr>
            <p:spPr bwMode="auto">
              <a:xfrm>
                <a:off x="2896061" y="4166393"/>
                <a:ext cx="89720"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2" name="流程圖: 接點 16"/>
              <p:cNvSpPr/>
              <p:nvPr/>
            </p:nvSpPr>
            <p:spPr bwMode="auto">
              <a:xfrm>
                <a:off x="3947066" y="4782343"/>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3" name="流程圖: 接點 16"/>
              <p:cNvSpPr/>
              <p:nvPr/>
            </p:nvSpPr>
            <p:spPr bwMode="auto">
              <a:xfrm>
                <a:off x="2312882" y="4371180"/>
                <a:ext cx="89720"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4" name="流程圖: 接點 16"/>
              <p:cNvSpPr/>
              <p:nvPr/>
            </p:nvSpPr>
            <p:spPr bwMode="auto">
              <a:xfrm>
                <a:off x="2284043" y="4223543"/>
                <a:ext cx="89720"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5" name="流程圖: 接點 16"/>
              <p:cNvSpPr/>
              <p:nvPr/>
            </p:nvSpPr>
            <p:spPr bwMode="auto">
              <a:xfrm>
                <a:off x="2256807" y="3696493"/>
                <a:ext cx="89720" cy="10001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6" name="流程圖: 接點 16"/>
              <p:cNvSpPr/>
              <p:nvPr/>
            </p:nvSpPr>
            <p:spPr bwMode="auto">
              <a:xfrm>
                <a:off x="2474698" y="4579143"/>
                <a:ext cx="88118" cy="10001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7" name="流程圖: 接點 16"/>
              <p:cNvSpPr/>
              <p:nvPr/>
            </p:nvSpPr>
            <p:spPr bwMode="auto">
              <a:xfrm>
                <a:off x="1968421" y="4023518"/>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14379" name="Oval 447"/>
              <p:cNvSpPr>
                <a:spLocks noChangeArrowheads="1"/>
              </p:cNvSpPr>
              <p:nvPr/>
            </p:nvSpPr>
            <p:spPr bwMode="auto">
              <a:xfrm>
                <a:off x="2098195" y="4314030"/>
                <a:ext cx="174633" cy="176213"/>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4380" name="Oval 448"/>
              <p:cNvSpPr>
                <a:spLocks noChangeArrowheads="1"/>
              </p:cNvSpPr>
              <p:nvPr/>
            </p:nvSpPr>
            <p:spPr bwMode="auto">
              <a:xfrm>
                <a:off x="2053335" y="4018755"/>
                <a:ext cx="174633" cy="176213"/>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4381" name="Oval 449"/>
              <p:cNvSpPr>
                <a:spLocks noChangeArrowheads="1"/>
              </p:cNvSpPr>
              <p:nvPr/>
            </p:nvSpPr>
            <p:spPr bwMode="auto">
              <a:xfrm>
                <a:off x="2184710" y="3856830"/>
                <a:ext cx="174633" cy="176213"/>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4382" name="Oval 450"/>
              <p:cNvSpPr>
                <a:spLocks noChangeArrowheads="1"/>
              </p:cNvSpPr>
              <p:nvPr/>
            </p:nvSpPr>
            <p:spPr bwMode="auto">
              <a:xfrm>
                <a:off x="2285645" y="4474368"/>
                <a:ext cx="176236" cy="176213"/>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2" name="流程圖: 接點 16"/>
              <p:cNvSpPr/>
              <p:nvPr/>
            </p:nvSpPr>
            <p:spPr bwMode="auto">
              <a:xfrm>
                <a:off x="2705407" y="4709318"/>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23" name="流程圖: 接點 16"/>
              <p:cNvSpPr/>
              <p:nvPr/>
            </p:nvSpPr>
            <p:spPr bwMode="auto">
              <a:xfrm>
                <a:off x="2647729" y="3540918"/>
                <a:ext cx="89720" cy="10001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sp>
            <p:nvSpPr>
              <p:cNvPr id="24" name="流程圖: 接點 23"/>
              <p:cNvSpPr/>
              <p:nvPr/>
            </p:nvSpPr>
            <p:spPr bwMode="auto">
              <a:xfrm>
                <a:off x="2151262" y="4468018"/>
                <a:ext cx="88118" cy="101600"/>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latin typeface="Arial" pitchFamily="34" charset="0"/>
                  <a:ea typeface="新細明體" pitchFamily="18" charset="-120"/>
                  <a:cs typeface="Arial" charset="0"/>
                </a:endParaRPr>
              </a:p>
            </p:txBody>
          </p:sp>
        </p:grpSp>
        <p:sp>
          <p:nvSpPr>
            <p:cNvPr id="14343" name="矩形 68"/>
            <p:cNvSpPr>
              <a:spLocks noChangeArrowheads="1"/>
            </p:cNvSpPr>
            <p:nvPr/>
          </p:nvSpPr>
          <p:spPr bwMode="auto">
            <a:xfrm>
              <a:off x="5465763" y="3027363"/>
              <a:ext cx="109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2813"/>
              <a:r>
                <a:rPr lang="en-US" altLang="zh-TW">
                  <a:solidFill>
                    <a:srgbClr val="FF0000"/>
                  </a:solidFill>
                </a:rPr>
                <a:t>Re≧100</a:t>
              </a:r>
              <a:endParaRPr lang="zh-TW" altLang="en-US">
                <a:solidFill>
                  <a:srgbClr val="FF0000"/>
                </a:solidFill>
              </a:endParaRPr>
            </a:p>
          </p:txBody>
        </p:sp>
      </p:grpSp>
      <p:pic>
        <p:nvPicPr>
          <p:cNvPr id="14338" name="Picture 2" descr="C:\Users\WeiRu\Desktop\738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749300"/>
            <a:ext cx="41576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C:\Users\WeiRu\Desktop\696856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3357563"/>
            <a:ext cx="41163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WeiRu\Desktop\888888888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3357563"/>
            <a:ext cx="415766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矩形 26"/>
          <p:cNvSpPr>
            <a:spLocks noChangeArrowheads="1"/>
          </p:cNvSpPr>
          <p:nvPr/>
        </p:nvSpPr>
        <p:spPr bwMode="auto">
          <a:xfrm>
            <a:off x="3836988" y="57150"/>
            <a:ext cx="1560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3600" b="1">
                <a:solidFill>
                  <a:srgbClr val="9933FF"/>
                </a:solidFill>
                <a:latin typeface="Calibri" charset="0"/>
              </a:rPr>
              <a:t>Results</a:t>
            </a:r>
            <a:endParaRPr lang="zh-TW" altLang="en-US" sz="3600"/>
          </a:p>
        </p:txBody>
      </p:sp>
    </p:spTree>
    <p:extLst>
      <p:ext uri="{BB962C8B-B14F-4D97-AF65-F5344CB8AC3E}">
        <p14:creationId xmlns:p14="http://schemas.microsoft.com/office/powerpoint/2010/main" val="4295613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54417" y="2481942"/>
            <a:ext cx="8654452" cy="1200329"/>
          </a:xfrm>
          <a:prstGeom prst="rect">
            <a:avLst/>
          </a:prstGeom>
          <a:noFill/>
        </p:spPr>
        <p:txBody>
          <a:bodyPr>
            <a:spAutoFit/>
          </a:bodyPr>
          <a:lstStyle/>
          <a:p>
            <a:pPr algn="ctr" fontAlgn="auto">
              <a:spcAft>
                <a:spcPts val="0"/>
              </a:spcAft>
              <a:buClr>
                <a:schemeClr val="accent3"/>
              </a:buClr>
              <a:buFont typeface="Wingdings 2"/>
              <a:buNone/>
              <a:defRPr/>
            </a:pPr>
            <a:r>
              <a:rPr kumimoji="0" lang="en-US" altLang="zh-TW" sz="3600" b="1" dirty="0">
                <a:ln w="900" cmpd="sng">
                  <a:solidFill>
                    <a:schemeClr val="tx2">
                      <a:alpha val="55000"/>
                    </a:schemeClr>
                  </a:solidFill>
                  <a:prstDash val="solid"/>
                </a:ln>
                <a:solidFill>
                  <a:schemeClr val="tx2"/>
                </a:solidFill>
                <a:latin typeface="Calibri" pitchFamily="34" charset="0"/>
                <a:ea typeface="Cambria Math" pitchFamily="18" charset="0"/>
                <a:cs typeface="Calibri" pitchFamily="34" charset="0"/>
              </a:rPr>
              <a:t>Part II: </a:t>
            </a:r>
            <a:r>
              <a:rPr lang="en-US" altLang="zh-TW" sz="3600" b="1" dirty="0">
                <a:effectLst>
                  <a:outerShdw blurRad="38100" dist="38100" dir="2700000" algn="tl">
                    <a:srgbClr val="000000">
                      <a:alpha val="43137"/>
                    </a:srgbClr>
                  </a:outerShdw>
                </a:effectLst>
                <a:latin typeface="Calibri" pitchFamily="34" charset="0"/>
                <a:ea typeface="新細明體" pitchFamily="18" charset="-120"/>
                <a:cs typeface="Calibri" pitchFamily="34" charset="0"/>
              </a:rPr>
              <a:t>Silicon nanowire biochip applied </a:t>
            </a:r>
          </a:p>
          <a:p>
            <a:pPr algn="ctr" fontAlgn="auto">
              <a:spcAft>
                <a:spcPts val="0"/>
              </a:spcAft>
              <a:buClr>
                <a:schemeClr val="accent3"/>
              </a:buClr>
              <a:buFont typeface="Wingdings 2"/>
              <a:buNone/>
              <a:defRPr/>
            </a:pPr>
            <a:r>
              <a:rPr lang="en-US" altLang="zh-TW" sz="3600" b="1" dirty="0">
                <a:effectLst>
                  <a:outerShdw blurRad="38100" dist="38100" dir="2700000" algn="tl">
                    <a:srgbClr val="000000">
                      <a:alpha val="43137"/>
                    </a:srgbClr>
                  </a:outerShdw>
                </a:effectLst>
                <a:latin typeface="Calibri" pitchFamily="34" charset="0"/>
                <a:ea typeface="新細明體" pitchFamily="18" charset="-120"/>
                <a:cs typeface="Calibri" pitchFamily="34" charset="0"/>
              </a:rPr>
              <a:t>on circulating tumor cells detection</a:t>
            </a:r>
            <a:endParaRPr lang="zh-TW" altLang="en-US" sz="3600" b="1" dirty="0">
              <a:effectLst>
                <a:outerShdw blurRad="38100" dist="38100" dir="2700000" algn="tl">
                  <a:srgbClr val="000000">
                    <a:alpha val="43137"/>
                  </a:srgbClr>
                </a:outerShdw>
              </a:effectLst>
              <a:latin typeface="Calibri" pitchFamily="34" charset="0"/>
              <a:ea typeface="新細明體" pitchFamily="18" charset="-120"/>
              <a:cs typeface="Calibri" pitchFamily="34" charset="0"/>
            </a:endParaRPr>
          </a:p>
        </p:txBody>
      </p:sp>
    </p:spTree>
    <p:extLst>
      <p:ext uri="{BB962C8B-B14F-4D97-AF65-F5344CB8AC3E}">
        <p14:creationId xmlns:p14="http://schemas.microsoft.com/office/powerpoint/2010/main" val="124367635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p:cNvSpPr>
          <p:nvPr/>
        </p:nvSpPr>
        <p:spPr bwMode="auto">
          <a:xfrm>
            <a:off x="228600" y="400050"/>
            <a:ext cx="87360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algn="ctr"/>
            <a:r>
              <a:rPr kumimoji="0" lang="en-US" altLang="zh-TW" sz="3600" b="1">
                <a:solidFill>
                  <a:srgbClr val="9933FF"/>
                </a:solidFill>
                <a:latin typeface="Calibri" charset="0"/>
                <a:ea typeface="微軟正黑體" charset="0"/>
                <a:cs typeface="Calibri" charset="0"/>
              </a:rPr>
              <a:t>Nano structure enhance capture yield</a:t>
            </a:r>
            <a:endParaRPr kumimoji="0" lang="zh-TW" altLang="en-US" sz="3600" b="1">
              <a:solidFill>
                <a:srgbClr val="9933FF"/>
              </a:solidFill>
              <a:latin typeface="Calibri" charset="0"/>
              <a:ea typeface="微軟正黑體" charset="0"/>
              <a:cs typeface="Calibri" charset="0"/>
            </a:endParaRPr>
          </a:p>
        </p:txBody>
      </p:sp>
      <p:grpSp>
        <p:nvGrpSpPr>
          <p:cNvPr id="22531" name="Group 92"/>
          <p:cNvGrpSpPr>
            <a:grpSpLocks/>
          </p:cNvGrpSpPr>
          <p:nvPr/>
        </p:nvGrpSpPr>
        <p:grpSpPr bwMode="auto">
          <a:xfrm>
            <a:off x="4418013" y="3400425"/>
            <a:ext cx="4537075" cy="1655763"/>
            <a:chOff x="3107" y="1888"/>
            <a:chExt cx="2431" cy="747"/>
          </a:xfrm>
        </p:grpSpPr>
        <p:pic>
          <p:nvPicPr>
            <p:cNvPr id="22544" name="Picture 89"/>
            <p:cNvPicPr>
              <a:picLocks noChangeAspect="1" noChangeArrowheads="1"/>
            </p:cNvPicPr>
            <p:nvPr/>
          </p:nvPicPr>
          <p:blipFill>
            <a:blip r:embed="rId3">
              <a:extLst>
                <a:ext uri="{28A0092B-C50C-407E-A947-70E740481C1C}">
                  <a14:useLocalDpi xmlns:a14="http://schemas.microsoft.com/office/drawing/2010/main" val="0"/>
                </a:ext>
              </a:extLst>
            </a:blip>
            <a:srcRect t="75801"/>
            <a:stretch>
              <a:fillRect/>
            </a:stretch>
          </p:blipFill>
          <p:spPr bwMode="auto">
            <a:xfrm>
              <a:off x="3107" y="1888"/>
              <a:ext cx="243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Rectangle 90"/>
            <p:cNvSpPr>
              <a:spLocks noChangeArrowheads="1"/>
            </p:cNvSpPr>
            <p:nvPr/>
          </p:nvSpPr>
          <p:spPr bwMode="auto">
            <a:xfrm>
              <a:off x="3107" y="1888"/>
              <a:ext cx="70" cy="91"/>
            </a:xfrm>
            <a:prstGeom prst="rect">
              <a:avLst/>
            </a:prstGeom>
            <a:solidFill>
              <a:schemeClr val="bg1"/>
            </a:solidFill>
            <a:ln w="9525">
              <a:solidFill>
                <a:schemeClr val="bg1"/>
              </a:solidFill>
              <a:miter lim="800000"/>
              <a:headEnd/>
              <a:tailEnd/>
            </a:ln>
          </p:spPr>
          <p:txBody>
            <a:bodyPr wrap="none" anchor="ctr"/>
            <a:lstStyle/>
            <a:p>
              <a:endParaRPr kumimoji="0" lang="zh-TW" altLang="en-US">
                <a:latin typeface="Constantia" charset="0"/>
              </a:endParaRPr>
            </a:p>
          </p:txBody>
        </p:sp>
      </p:grpSp>
      <p:grpSp>
        <p:nvGrpSpPr>
          <p:cNvPr id="22532" name="Group 93"/>
          <p:cNvGrpSpPr>
            <a:grpSpLocks/>
          </p:cNvGrpSpPr>
          <p:nvPr/>
        </p:nvGrpSpPr>
        <p:grpSpPr bwMode="auto">
          <a:xfrm>
            <a:off x="4418013" y="1096963"/>
            <a:ext cx="4537075" cy="2303462"/>
            <a:chOff x="3061" y="709"/>
            <a:chExt cx="2431" cy="1170"/>
          </a:xfrm>
        </p:grpSpPr>
        <p:pic>
          <p:nvPicPr>
            <p:cNvPr id="22542" name="Picture 86"/>
            <p:cNvPicPr>
              <a:picLocks noChangeAspect="1" noChangeArrowheads="1"/>
            </p:cNvPicPr>
            <p:nvPr/>
          </p:nvPicPr>
          <p:blipFill>
            <a:blip r:embed="rId3">
              <a:extLst>
                <a:ext uri="{28A0092B-C50C-407E-A947-70E740481C1C}">
                  <a14:useLocalDpi xmlns:a14="http://schemas.microsoft.com/office/drawing/2010/main" val="0"/>
                </a:ext>
              </a:extLst>
            </a:blip>
            <a:srcRect b="62099"/>
            <a:stretch>
              <a:fillRect/>
            </a:stretch>
          </p:blipFill>
          <p:spPr bwMode="auto">
            <a:xfrm>
              <a:off x="3061" y="709"/>
              <a:ext cx="2431"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91"/>
            <p:cNvSpPr>
              <a:spLocks noChangeArrowheads="1"/>
            </p:cNvSpPr>
            <p:nvPr/>
          </p:nvSpPr>
          <p:spPr bwMode="auto">
            <a:xfrm>
              <a:off x="3061" y="799"/>
              <a:ext cx="70" cy="91"/>
            </a:xfrm>
            <a:prstGeom prst="rect">
              <a:avLst/>
            </a:prstGeom>
            <a:solidFill>
              <a:schemeClr val="bg1"/>
            </a:solidFill>
            <a:ln w="9525">
              <a:solidFill>
                <a:schemeClr val="bg1"/>
              </a:solidFill>
              <a:miter lim="800000"/>
              <a:headEnd/>
              <a:tailEnd/>
            </a:ln>
          </p:spPr>
          <p:txBody>
            <a:bodyPr wrap="none" anchor="ctr"/>
            <a:lstStyle/>
            <a:p>
              <a:endParaRPr kumimoji="0" lang="zh-TW" altLang="en-US">
                <a:latin typeface="Constantia" charset="0"/>
              </a:endParaRPr>
            </a:p>
          </p:txBody>
        </p:sp>
      </p:grpSp>
      <p:grpSp>
        <p:nvGrpSpPr>
          <p:cNvPr id="22533" name="Group 107"/>
          <p:cNvGrpSpPr>
            <a:grpSpLocks/>
          </p:cNvGrpSpPr>
          <p:nvPr/>
        </p:nvGrpSpPr>
        <p:grpSpPr bwMode="auto">
          <a:xfrm>
            <a:off x="4373563" y="5056188"/>
            <a:ext cx="4535487" cy="1095375"/>
            <a:chOff x="2744" y="3294"/>
            <a:chExt cx="2857" cy="690"/>
          </a:xfrm>
        </p:grpSpPr>
        <p:pic>
          <p:nvPicPr>
            <p:cNvPr id="22540" name="Picture 94"/>
            <p:cNvPicPr>
              <a:picLocks noChangeAspect="1" noChangeArrowheads="1"/>
            </p:cNvPicPr>
            <p:nvPr/>
          </p:nvPicPr>
          <p:blipFill>
            <a:blip r:embed="rId4">
              <a:extLst>
                <a:ext uri="{28A0092B-C50C-407E-A947-70E740481C1C}">
                  <a14:useLocalDpi xmlns:a14="http://schemas.microsoft.com/office/drawing/2010/main" val="0"/>
                </a:ext>
              </a:extLst>
            </a:blip>
            <a:srcRect l="48433"/>
            <a:stretch>
              <a:fillRect/>
            </a:stretch>
          </p:blipFill>
          <p:spPr bwMode="auto">
            <a:xfrm>
              <a:off x="2744" y="3294"/>
              <a:ext cx="145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95"/>
            <p:cNvPicPr>
              <a:picLocks noChangeAspect="1" noChangeArrowheads="1"/>
            </p:cNvPicPr>
            <p:nvPr/>
          </p:nvPicPr>
          <p:blipFill>
            <a:blip r:embed="rId4">
              <a:extLst>
                <a:ext uri="{28A0092B-C50C-407E-A947-70E740481C1C}">
                  <a14:useLocalDpi xmlns:a14="http://schemas.microsoft.com/office/drawing/2010/main" val="0"/>
                </a:ext>
              </a:extLst>
            </a:blip>
            <a:srcRect r="50017"/>
            <a:stretch>
              <a:fillRect/>
            </a:stretch>
          </p:blipFill>
          <p:spPr bwMode="auto">
            <a:xfrm>
              <a:off x="4195" y="3294"/>
              <a:ext cx="1406"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4" name="Text Box 88"/>
          <p:cNvSpPr txBox="1">
            <a:spLocks noChangeArrowheads="1"/>
          </p:cNvSpPr>
          <p:nvPr/>
        </p:nvSpPr>
        <p:spPr bwMode="auto">
          <a:xfrm>
            <a:off x="6011863" y="147796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solidFill>
                  <a:schemeClr val="bg1"/>
                </a:solidFill>
                <a:latin typeface="Constantia" charset="0"/>
              </a:rPr>
              <a:t>5um</a:t>
            </a:r>
            <a:endParaRPr kumimoji="0" lang="zh-TW" altLang="en-US">
              <a:solidFill>
                <a:schemeClr val="bg1"/>
              </a:solidFill>
              <a:latin typeface="Constantia" charset="0"/>
            </a:endParaRPr>
          </a:p>
        </p:txBody>
      </p:sp>
      <p:sp>
        <p:nvSpPr>
          <p:cNvPr id="22535" name="Text Box 96"/>
          <p:cNvSpPr txBox="1">
            <a:spLocks noChangeArrowheads="1"/>
          </p:cNvSpPr>
          <p:nvPr/>
        </p:nvSpPr>
        <p:spPr bwMode="auto">
          <a:xfrm>
            <a:off x="5167313" y="47180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solidFill>
                  <a:schemeClr val="bg1"/>
                </a:solidFill>
                <a:latin typeface="Constantia" charset="0"/>
              </a:rPr>
              <a:t>2um</a:t>
            </a:r>
            <a:endParaRPr kumimoji="0" lang="zh-TW" altLang="en-US">
              <a:solidFill>
                <a:schemeClr val="bg1"/>
              </a:solidFill>
              <a:latin typeface="Constantia" charset="0"/>
            </a:endParaRPr>
          </a:p>
        </p:txBody>
      </p:sp>
      <p:sp>
        <p:nvSpPr>
          <p:cNvPr id="22536" name="Text Box 97"/>
          <p:cNvSpPr txBox="1">
            <a:spLocks noChangeArrowheads="1"/>
          </p:cNvSpPr>
          <p:nvPr/>
        </p:nvSpPr>
        <p:spPr bwMode="auto">
          <a:xfrm>
            <a:off x="4551363" y="1576388"/>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FF00"/>
                </a:solidFill>
                <a:latin typeface="Times New Roman" charset="0"/>
              </a:rPr>
              <a:t>SEM</a:t>
            </a:r>
          </a:p>
        </p:txBody>
      </p:sp>
      <p:sp>
        <p:nvSpPr>
          <p:cNvPr id="22537" name="Text Box 98"/>
          <p:cNvSpPr txBox="1">
            <a:spLocks noChangeArrowheads="1"/>
          </p:cNvSpPr>
          <p:nvPr/>
        </p:nvSpPr>
        <p:spPr bwMode="auto">
          <a:xfrm>
            <a:off x="4500563" y="350043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latin typeface="Times New Roman" charset="0"/>
              </a:rPr>
              <a:t>TEM</a:t>
            </a:r>
          </a:p>
        </p:txBody>
      </p:sp>
      <p:sp>
        <p:nvSpPr>
          <p:cNvPr id="22538" name="Rectangle 106"/>
          <p:cNvSpPr>
            <a:spLocks noChangeArrowheads="1"/>
          </p:cNvSpPr>
          <p:nvPr/>
        </p:nvSpPr>
        <p:spPr bwMode="auto">
          <a:xfrm>
            <a:off x="5167313" y="6046788"/>
            <a:ext cx="2827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zh-TW">
                <a:latin typeface="Constantia" charset="0"/>
              </a:rPr>
              <a:t>Igor Sokolov et al,  2009, </a:t>
            </a:r>
          </a:p>
          <a:p>
            <a:r>
              <a:rPr kumimoji="0" lang="en-US" altLang="zh-TW">
                <a:latin typeface="Constantia" charset="0"/>
              </a:rPr>
              <a:t>Nature nanotechnology</a:t>
            </a:r>
            <a:endParaRPr kumimoji="0" lang="zh-TW" altLang="en-US">
              <a:latin typeface="Constantia" charset="0"/>
            </a:endParaRPr>
          </a:p>
        </p:txBody>
      </p:sp>
      <p:sp>
        <p:nvSpPr>
          <p:cNvPr id="20492" name="文字方塊 18"/>
          <p:cNvSpPr txBox="1">
            <a:spLocks noChangeArrowheads="1"/>
          </p:cNvSpPr>
          <p:nvPr/>
        </p:nvSpPr>
        <p:spPr bwMode="auto">
          <a:xfrm>
            <a:off x="298450" y="1400175"/>
            <a:ext cx="4252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just" eaLnBrk="1" hangingPunct="1">
              <a:buFont typeface="Arial" charset="0"/>
              <a:buChar char="•"/>
            </a:pPr>
            <a:r>
              <a:rPr kumimoji="0" lang="en-US" altLang="zh-TW" sz="2000">
                <a:latin typeface="Times New Roman" charset="0"/>
                <a:cs typeface="Times New Roman" charset="0"/>
              </a:rPr>
              <a:t> </a:t>
            </a:r>
            <a:r>
              <a:rPr kumimoji="0" lang="en-US" altLang="zh-TW" sz="2000" u="sng">
                <a:latin typeface="Times New Roman" charset="0"/>
                <a:cs typeface="Times New Roman" charset="0"/>
              </a:rPr>
              <a:t>Microvilli</a:t>
            </a:r>
            <a:r>
              <a:rPr kumimoji="0" lang="en-US" altLang="zh-TW" sz="2000">
                <a:latin typeface="Times New Roman" charset="0"/>
                <a:cs typeface="Times New Roman" charset="0"/>
              </a:rPr>
              <a:t> are cellular membrane protrusions, important for of cells to interact with environment, forming </a:t>
            </a:r>
            <a:r>
              <a:rPr kumimoji="0" lang="en-US" altLang="zh-TW" sz="2000" u="sng">
                <a:latin typeface="Times New Roman" charset="0"/>
                <a:cs typeface="Times New Roman" charset="0"/>
              </a:rPr>
              <a:t>brush border</a:t>
            </a:r>
            <a:r>
              <a:rPr kumimoji="0" lang="en-US" altLang="zh-TW" sz="2000">
                <a:latin typeface="Times New Roman" charset="0"/>
                <a:cs typeface="Times New Roman" charset="0"/>
              </a:rPr>
              <a:t>, common </a:t>
            </a:r>
            <a:r>
              <a:rPr kumimoji="0" lang="en-US" altLang="zh-TW" sz="2000" u="sng">
                <a:latin typeface="Times New Roman" charset="0"/>
                <a:cs typeface="Times New Roman" charset="0"/>
              </a:rPr>
              <a:t>in epithelial cells</a:t>
            </a:r>
          </a:p>
          <a:p>
            <a:pPr marL="0" lvl="1" algn="just" eaLnBrk="1" hangingPunct="1">
              <a:buFont typeface="Arial" charset="0"/>
              <a:buChar char="•"/>
            </a:pPr>
            <a:r>
              <a:rPr kumimoji="0" lang="en-US" altLang="zh-TW" sz="2000">
                <a:latin typeface="Times New Roman" charset="0"/>
                <a:cs typeface="Times New Roman" charset="0"/>
              </a:rPr>
              <a:t>Microvilli  also appears on the cell surface of white blood cells, help the migration of </a:t>
            </a:r>
            <a:r>
              <a:rPr kumimoji="0" lang="en-US" altLang="zh-TW" sz="2000" u="sng">
                <a:latin typeface="Times New Roman" charset="0"/>
                <a:cs typeface="Times New Roman" charset="0"/>
              </a:rPr>
              <a:t>white blood cells</a:t>
            </a:r>
            <a:r>
              <a:rPr kumimoji="0" lang="en-US" altLang="zh-TW" sz="2000">
                <a:latin typeface="Times New Roman" charset="0"/>
                <a:cs typeface="Times New Roman" charset="0"/>
              </a:rPr>
              <a:t>.</a:t>
            </a:r>
          </a:p>
          <a:p>
            <a:pPr marL="0" lvl="1" algn="just" eaLnBrk="1" hangingPunct="1">
              <a:buFont typeface="Arial" charset="0"/>
              <a:buChar char="•"/>
            </a:pPr>
            <a:r>
              <a:rPr kumimoji="0" lang="en-US" altLang="zh-TW" sz="2000">
                <a:latin typeface="Times New Roman" charset="0"/>
                <a:ea typeface="標楷體" charset="0"/>
                <a:cs typeface="Times New Roman" charset="0"/>
              </a:rPr>
              <a:t>The microvilli on the surface appears longer on cancer cell(left, 5&amp;2.6 um) than normal cell(right, 2.4 um).</a:t>
            </a:r>
            <a:r>
              <a:rPr kumimoji="0" lang="en-US" altLang="zh-TW" sz="2000">
                <a:latin typeface="Times New Roman" charset="0"/>
                <a:cs typeface="Times New Roman" charset="0"/>
              </a:rPr>
              <a:t> </a:t>
            </a:r>
          </a:p>
          <a:p>
            <a:pPr marL="0" lvl="1" algn="just" eaLnBrk="1" hangingPunct="1">
              <a:buFont typeface="Arial" charset="0"/>
              <a:buChar char="•"/>
            </a:pPr>
            <a:r>
              <a:rPr kumimoji="0" lang="en-US" altLang="zh-TW" sz="2000">
                <a:latin typeface="Times New Roman" charset="0"/>
                <a:ea typeface="標楷體" charset="0"/>
                <a:cs typeface="標楷體" charset="0"/>
              </a:rPr>
              <a:t>our research plan to enhance cancer cell capture rate from WBCs by </a:t>
            </a:r>
            <a:r>
              <a:rPr kumimoji="0" lang="en-US" altLang="zh-TW" sz="2000">
                <a:latin typeface="Times New Roman" charset="0"/>
                <a:cs typeface="Times New Roman" charset="0"/>
              </a:rPr>
              <a:t>utilizing the length of microvilli</a:t>
            </a:r>
            <a:r>
              <a:rPr kumimoji="0" lang="en-US" altLang="zh-TW" sz="2000">
                <a:latin typeface="Times New Roman" charset="0"/>
                <a:ea typeface="標楷體" charset="0"/>
                <a:cs typeface="標楷體" charset="0"/>
              </a:rPr>
              <a:t>.</a:t>
            </a:r>
            <a:endParaRPr kumimoji="0" lang="en-US" altLang="zh-TW" sz="2000">
              <a:latin typeface="Times New Roman" charset="0"/>
              <a:cs typeface="Times New Roman" charset="0"/>
            </a:endParaRPr>
          </a:p>
          <a:p>
            <a:pPr marL="0" lvl="1" algn="just" eaLnBrk="1" hangingPunct="1"/>
            <a:endParaRPr kumimoji="0" lang="en-US" altLang="zh-TW" sz="2000">
              <a:latin typeface="Calibri" charset="0"/>
              <a:ea typeface="標楷體" charset="0"/>
              <a:cs typeface="標楷體" charset="0"/>
            </a:endParaRPr>
          </a:p>
          <a:p>
            <a:pPr eaLnBrk="1" hangingPunct="1"/>
            <a:endParaRPr kumimoji="0" lang="zh-TW" altLang="en-US" sz="2000">
              <a:latin typeface="Constantia" charset="0"/>
            </a:endParaRPr>
          </a:p>
        </p:txBody>
      </p:sp>
    </p:spTree>
    <p:extLst>
      <p:ext uri="{BB962C8B-B14F-4D97-AF65-F5344CB8AC3E}">
        <p14:creationId xmlns:p14="http://schemas.microsoft.com/office/powerpoint/2010/main" val="1626720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92">
                                            <p:txEl>
                                              <p:pRg st="1" end="1"/>
                                            </p:txEl>
                                          </p:spTgt>
                                        </p:tgtEl>
                                        <p:attrNameLst>
                                          <p:attrName>style.visibility</p:attrName>
                                        </p:attrNameLst>
                                      </p:cBhvr>
                                      <p:to>
                                        <p:strVal val="visible"/>
                                      </p:to>
                                    </p:set>
                                    <p:animEffect transition="in" filter="blinds(horizontal)">
                                      <p:cBhvr>
                                        <p:cTn id="7" dur="500"/>
                                        <p:tgtEl>
                                          <p:spTgt spid="2049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92">
                                            <p:txEl>
                                              <p:pRg st="2" end="2"/>
                                            </p:txEl>
                                          </p:spTgt>
                                        </p:tgtEl>
                                        <p:attrNameLst>
                                          <p:attrName>style.visibility</p:attrName>
                                        </p:attrNameLst>
                                      </p:cBhvr>
                                      <p:to>
                                        <p:strVal val="visible"/>
                                      </p:to>
                                    </p:set>
                                    <p:animEffect transition="in" filter="blinds(horizontal)">
                                      <p:cBhvr>
                                        <p:cTn id="12" dur="500"/>
                                        <p:tgtEl>
                                          <p:spTgt spid="2049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492">
                                            <p:txEl>
                                              <p:pRg st="3" end="3"/>
                                            </p:txEl>
                                          </p:spTgt>
                                        </p:tgtEl>
                                        <p:attrNameLst>
                                          <p:attrName>style.visibility</p:attrName>
                                        </p:attrNameLst>
                                      </p:cBhvr>
                                      <p:to>
                                        <p:strVal val="visible"/>
                                      </p:to>
                                    </p:set>
                                    <p:animEffect transition="in" filter="blinds(horizontal)">
                                      <p:cBhvr>
                                        <p:cTn id="17" dur="500"/>
                                        <p:tgtEl>
                                          <p:spTgt spid="204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p:cNvSpPr>
          <p:nvPr/>
        </p:nvSpPr>
        <p:spPr bwMode="auto">
          <a:xfrm>
            <a:off x="352425" y="266700"/>
            <a:ext cx="85280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algn="ctr"/>
            <a:r>
              <a:rPr kumimoji="0" lang="en-US" altLang="zh-TW" sz="3200" b="1">
                <a:solidFill>
                  <a:srgbClr val="9933FF"/>
                </a:solidFill>
                <a:latin typeface="Calibri" charset="0"/>
                <a:ea typeface="微軟正黑體" charset="0"/>
                <a:cs typeface="Calibri" charset="0"/>
              </a:rPr>
              <a:t>Principle of nanowire-cell villi interaction</a:t>
            </a:r>
            <a:endParaRPr kumimoji="0" lang="zh-TW" altLang="en-US" sz="3200" b="1">
              <a:solidFill>
                <a:srgbClr val="9933FF"/>
              </a:solidFill>
              <a:latin typeface="Calibri" charset="0"/>
              <a:ea typeface="微軟正黑體" charset="0"/>
              <a:cs typeface="Calibri" charset="0"/>
            </a:endParaRPr>
          </a:p>
        </p:txBody>
      </p:sp>
      <p:pic>
        <p:nvPicPr>
          <p:cNvPr id="17413" name="Picture 7"/>
          <p:cNvPicPr>
            <a:picLocks noChangeAspect="1" noChangeArrowheads="1"/>
          </p:cNvPicPr>
          <p:nvPr/>
        </p:nvPicPr>
        <p:blipFill>
          <a:blip r:embed="rId3"/>
          <a:srcRect l="34888" t="26375" r="42252" b="49167"/>
          <a:stretch>
            <a:fillRect/>
          </a:stretch>
        </p:blipFill>
        <p:spPr bwMode="auto">
          <a:xfrm>
            <a:off x="352425" y="1074738"/>
            <a:ext cx="3028950" cy="2016125"/>
          </a:xfrm>
          <a:prstGeom prst="rect">
            <a:avLst/>
          </a:prstGeom>
          <a:noFill/>
          <a:ln w="9525">
            <a:solidFill>
              <a:schemeClr val="tx2">
                <a:lumMod val="60000"/>
                <a:lumOff val="40000"/>
              </a:schemeClr>
            </a:solidFill>
            <a:miter lim="800000"/>
            <a:headEnd/>
            <a:tailEnd/>
          </a:ln>
        </p:spPr>
      </p:pic>
      <p:sp>
        <p:nvSpPr>
          <p:cNvPr id="24580" name="文字方塊 89"/>
          <p:cNvSpPr txBox="1">
            <a:spLocks noChangeArrowheads="1"/>
          </p:cNvSpPr>
          <p:nvPr/>
        </p:nvSpPr>
        <p:spPr bwMode="auto">
          <a:xfrm>
            <a:off x="584200" y="1074738"/>
            <a:ext cx="2173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Cancer cell capture</a:t>
            </a:r>
            <a:endParaRPr kumimoji="0" lang="zh-TW" altLang="en-US">
              <a:latin typeface="Constantia" charset="0"/>
            </a:endParaRPr>
          </a:p>
        </p:txBody>
      </p:sp>
      <p:pic>
        <p:nvPicPr>
          <p:cNvPr id="17452" name="Picture 44"/>
          <p:cNvPicPr>
            <a:picLocks noChangeAspect="1" noChangeArrowheads="1"/>
          </p:cNvPicPr>
          <p:nvPr/>
        </p:nvPicPr>
        <p:blipFill>
          <a:blip r:embed="rId4"/>
          <a:srcRect l="35139" t="41954" r="39403" b="13040"/>
          <a:stretch>
            <a:fillRect/>
          </a:stretch>
        </p:blipFill>
        <p:spPr bwMode="auto">
          <a:xfrm>
            <a:off x="3592513" y="1074738"/>
            <a:ext cx="5184775" cy="5153025"/>
          </a:xfrm>
          <a:prstGeom prst="rect">
            <a:avLst/>
          </a:prstGeom>
          <a:noFill/>
          <a:ln w="9525">
            <a:solidFill>
              <a:schemeClr val="tx2">
                <a:lumMod val="60000"/>
                <a:lumOff val="40000"/>
              </a:schemeClr>
            </a:solidFill>
            <a:miter lim="800000"/>
            <a:headEnd/>
            <a:tailEnd/>
          </a:ln>
        </p:spPr>
      </p:pic>
      <p:sp>
        <p:nvSpPr>
          <p:cNvPr id="62" name="橢圓 61"/>
          <p:cNvSpPr/>
          <p:nvPr/>
        </p:nvSpPr>
        <p:spPr>
          <a:xfrm>
            <a:off x="1287463" y="2370138"/>
            <a:ext cx="504825" cy="3603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cxnSp>
        <p:nvCxnSpPr>
          <p:cNvPr id="64" name="直線接點 63"/>
          <p:cNvCxnSpPr>
            <a:stCxn id="62" idx="0"/>
          </p:cNvCxnSpPr>
          <p:nvPr/>
        </p:nvCxnSpPr>
        <p:spPr>
          <a:xfrm rot="5400000" flipH="1" flipV="1">
            <a:off x="1918494" y="696119"/>
            <a:ext cx="1295400" cy="205263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a:stCxn id="62" idx="4"/>
          </p:cNvCxnSpPr>
          <p:nvPr/>
        </p:nvCxnSpPr>
        <p:spPr>
          <a:xfrm rot="16200000" flipH="1">
            <a:off x="802481" y="3467894"/>
            <a:ext cx="3527425" cy="205263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61" name="圖片 60" descr="20108261521258319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425" y="3306763"/>
            <a:ext cx="30241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直線單箭頭接點 70"/>
          <p:cNvCxnSpPr/>
          <p:nvPr/>
        </p:nvCxnSpPr>
        <p:spPr>
          <a:xfrm rot="10800000" flipV="1">
            <a:off x="1504950" y="3233738"/>
            <a:ext cx="2447925" cy="13684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rot="10800000" flipV="1">
            <a:off x="3016250" y="5249863"/>
            <a:ext cx="1584325" cy="730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904038" y="2946400"/>
            <a:ext cx="187325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24589" name="文字方塊 14"/>
          <p:cNvSpPr txBox="1">
            <a:spLocks noChangeArrowheads="1"/>
          </p:cNvSpPr>
          <p:nvPr/>
        </p:nvSpPr>
        <p:spPr bwMode="auto">
          <a:xfrm>
            <a:off x="3808413" y="1217613"/>
            <a:ext cx="326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Cell villi interact with nanowire</a:t>
            </a:r>
            <a:endParaRPr kumimoji="0" lang="zh-TW" altLang="en-US">
              <a:latin typeface="Constantia" charset="0"/>
            </a:endParaRPr>
          </a:p>
        </p:txBody>
      </p:sp>
      <p:cxnSp>
        <p:nvCxnSpPr>
          <p:cNvPr id="17" name="直線單箭頭接點 16"/>
          <p:cNvCxnSpPr/>
          <p:nvPr/>
        </p:nvCxnSpPr>
        <p:spPr>
          <a:xfrm rot="5400000">
            <a:off x="7194551" y="4962525"/>
            <a:ext cx="1439862" cy="15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4591" name="文字方塊 17"/>
          <p:cNvSpPr txBox="1">
            <a:spLocks noChangeArrowheads="1"/>
          </p:cNvSpPr>
          <p:nvPr/>
        </p:nvSpPr>
        <p:spPr bwMode="auto">
          <a:xfrm>
            <a:off x="7913688" y="4818063"/>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6-20um</a:t>
            </a:r>
            <a:endParaRPr kumimoji="0" lang="zh-TW" altLang="en-US">
              <a:latin typeface="Constantia" charset="0"/>
            </a:endParaRPr>
          </a:p>
        </p:txBody>
      </p:sp>
      <p:cxnSp>
        <p:nvCxnSpPr>
          <p:cNvPr id="20" name="直線單箭頭接點 19"/>
          <p:cNvCxnSpPr/>
          <p:nvPr/>
        </p:nvCxnSpPr>
        <p:spPr>
          <a:xfrm flipV="1">
            <a:off x="7367588" y="4110038"/>
            <a:ext cx="460375" cy="7937"/>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593" name="文字方塊 23"/>
          <p:cNvSpPr txBox="1">
            <a:spLocks noChangeArrowheads="1"/>
          </p:cNvSpPr>
          <p:nvPr/>
        </p:nvSpPr>
        <p:spPr bwMode="auto">
          <a:xfrm>
            <a:off x="7192963" y="3378200"/>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72BFC5"/>
                </a:solidFill>
              </a:rPr>
              <a:t>Boundle</a:t>
            </a:r>
          </a:p>
          <a:p>
            <a:pPr eaLnBrk="1" hangingPunct="1"/>
            <a:r>
              <a:rPr kumimoji="0" lang="en-US" altLang="zh-TW" b="1">
                <a:solidFill>
                  <a:srgbClr val="72BFC5"/>
                </a:solidFill>
              </a:rPr>
              <a:t>&lt; 5um</a:t>
            </a:r>
            <a:endParaRPr kumimoji="0" lang="zh-TW" altLang="en-US" b="1">
              <a:solidFill>
                <a:srgbClr val="72BFC5"/>
              </a:solidFill>
            </a:endParaRPr>
          </a:p>
        </p:txBody>
      </p:sp>
      <p:cxnSp>
        <p:nvCxnSpPr>
          <p:cNvPr id="25" name="直線單箭頭接點 24"/>
          <p:cNvCxnSpPr/>
          <p:nvPr/>
        </p:nvCxnSpPr>
        <p:spPr>
          <a:xfrm flipV="1">
            <a:off x="6805613" y="4110038"/>
            <a:ext cx="334962" cy="3333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595" name="文字方塊 25"/>
          <p:cNvSpPr txBox="1">
            <a:spLocks noChangeArrowheads="1"/>
          </p:cNvSpPr>
          <p:nvPr/>
        </p:nvSpPr>
        <p:spPr bwMode="auto">
          <a:xfrm>
            <a:off x="6497638" y="3378200"/>
            <a:ext cx="839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Gap</a:t>
            </a:r>
          </a:p>
          <a:p>
            <a:pPr eaLnBrk="1" hangingPunct="1"/>
            <a:r>
              <a:rPr kumimoji="0" lang="en-US" altLang="zh-TW">
                <a:latin typeface="Constantia" charset="0"/>
              </a:rPr>
              <a:t>2-5um</a:t>
            </a:r>
            <a:endParaRPr kumimoji="0" lang="zh-TW" altLang="en-US">
              <a:latin typeface="Constantia" charset="0"/>
            </a:endParaRPr>
          </a:p>
        </p:txBody>
      </p:sp>
      <p:sp>
        <p:nvSpPr>
          <p:cNvPr id="2" name="文字方塊 1"/>
          <p:cNvSpPr txBox="1"/>
          <p:nvPr/>
        </p:nvSpPr>
        <p:spPr>
          <a:xfrm>
            <a:off x="1778000" y="6121400"/>
            <a:ext cx="839042" cy="369332"/>
          </a:xfrm>
          <a:prstGeom prst="rect">
            <a:avLst/>
          </a:prstGeom>
          <a:noFill/>
        </p:spPr>
        <p:txBody>
          <a:bodyPr wrap="none" rtlCol="0">
            <a:spAutoFit/>
          </a:bodyPr>
          <a:lstStyle/>
          <a:p>
            <a:r>
              <a:rPr lang="en-US" altLang="zh-TW" dirty="0"/>
              <a:t>V</a:t>
            </a:r>
            <a:r>
              <a:rPr kumimoji="1" lang="en-US" altLang="zh-TW" dirty="0" smtClean="0"/>
              <a:t>elcro</a:t>
            </a:r>
            <a:endParaRPr kumimoji="1" lang="zh-TW" altLang="en-US" dirty="0"/>
          </a:p>
        </p:txBody>
      </p:sp>
    </p:spTree>
    <p:extLst>
      <p:ext uri="{BB962C8B-B14F-4D97-AF65-F5344CB8AC3E}">
        <p14:creationId xmlns:p14="http://schemas.microsoft.com/office/powerpoint/2010/main" val="3639262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2000"/>
                                        <p:tgtEl>
                                          <p:spTgt spid="71"/>
                                        </p:tgtEl>
                                      </p:cBhvr>
                                    </p:animEffect>
                                  </p:childTnLst>
                                </p:cTn>
                              </p:par>
                              <p:par>
                                <p:cTn id="13" presetID="10"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bwMode="auto">
          <a:xfrm>
            <a:off x="79248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9F765A38-A1B6-444B-9296-D54DA551EBC0}" type="slidenum">
              <a:rPr lang="zh-TW" altLang="en-US"/>
              <a:pPr eaLnBrk="1" hangingPunct="1"/>
              <a:t>17</a:t>
            </a:fld>
            <a:endParaRPr lang="en-US" altLang="zh-TW"/>
          </a:p>
        </p:txBody>
      </p:sp>
      <p:grpSp>
        <p:nvGrpSpPr>
          <p:cNvPr id="2" name="群組 31"/>
          <p:cNvGrpSpPr>
            <a:grpSpLocks/>
          </p:cNvGrpSpPr>
          <p:nvPr/>
        </p:nvGrpSpPr>
        <p:grpSpPr bwMode="auto">
          <a:xfrm>
            <a:off x="4543425" y="2346325"/>
            <a:ext cx="3600450" cy="2087563"/>
            <a:chOff x="539552" y="3861048"/>
            <a:chExt cx="3600400" cy="2088232"/>
          </a:xfrm>
        </p:grpSpPr>
        <p:sp>
          <p:nvSpPr>
            <p:cNvPr id="7" name="立方體 6"/>
            <p:cNvSpPr/>
            <p:nvPr/>
          </p:nvSpPr>
          <p:spPr>
            <a:xfrm>
              <a:off x="539552" y="3861048"/>
              <a:ext cx="3600400" cy="2088232"/>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cxnSp>
          <p:nvCxnSpPr>
            <p:cNvPr id="8" name="直線接點 7"/>
            <p:cNvCxnSpPr/>
            <p:nvPr/>
          </p:nvCxnSpPr>
          <p:spPr>
            <a:xfrm rot="5400000">
              <a:off x="251953" y="4653465"/>
              <a:ext cx="15848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10800000">
              <a:off x="1044370" y="5445881"/>
              <a:ext cx="3095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rot="5400000">
              <a:off x="540262" y="5445171"/>
              <a:ext cx="503399" cy="50481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圓角矩形 10"/>
          <p:cNvSpPr/>
          <p:nvPr/>
        </p:nvSpPr>
        <p:spPr>
          <a:xfrm>
            <a:off x="4759325" y="5081588"/>
            <a:ext cx="3168650" cy="79216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2" name="爆炸 1 11"/>
          <p:cNvSpPr/>
          <p:nvPr/>
        </p:nvSpPr>
        <p:spPr>
          <a:xfrm>
            <a:off x="5407025"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 name="爆炸 1 12"/>
          <p:cNvSpPr/>
          <p:nvPr/>
        </p:nvSpPr>
        <p:spPr>
          <a:xfrm>
            <a:off x="5695950" y="4865688"/>
            <a:ext cx="287338"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 name="爆炸 1 13"/>
          <p:cNvSpPr/>
          <p:nvPr/>
        </p:nvSpPr>
        <p:spPr>
          <a:xfrm>
            <a:off x="5983288"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爆炸 1 14"/>
          <p:cNvSpPr/>
          <p:nvPr/>
        </p:nvSpPr>
        <p:spPr>
          <a:xfrm>
            <a:off x="6488113" y="4865688"/>
            <a:ext cx="287337"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 name="爆炸 1 15"/>
          <p:cNvSpPr/>
          <p:nvPr/>
        </p:nvSpPr>
        <p:spPr>
          <a:xfrm>
            <a:off x="7280275" y="4865688"/>
            <a:ext cx="287338"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 name="爆炸 1 16"/>
          <p:cNvSpPr/>
          <p:nvPr/>
        </p:nvSpPr>
        <p:spPr>
          <a:xfrm>
            <a:off x="4832350" y="4865688"/>
            <a:ext cx="287338"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 name="爆炸 1 17"/>
          <p:cNvSpPr/>
          <p:nvPr/>
        </p:nvSpPr>
        <p:spPr>
          <a:xfrm flipH="1">
            <a:off x="6775450"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 </a:t>
            </a:r>
            <a:endParaRPr kumimoji="0" lang="zh-TW" altLang="en-US">
              <a:solidFill>
                <a:srgbClr val="FFFFFF"/>
              </a:solidFill>
              <a:latin typeface="Arial" charset="0"/>
              <a:ea typeface="新細明體" charset="0"/>
              <a:cs typeface="新細明體" charset="0"/>
            </a:endParaRPr>
          </a:p>
        </p:txBody>
      </p:sp>
      <p:sp>
        <p:nvSpPr>
          <p:cNvPr id="19" name="爆炸 1 18"/>
          <p:cNvSpPr/>
          <p:nvPr/>
        </p:nvSpPr>
        <p:spPr>
          <a:xfrm flipH="1">
            <a:off x="7135813"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 </a:t>
            </a:r>
            <a:endParaRPr kumimoji="0" lang="zh-TW" altLang="en-US">
              <a:solidFill>
                <a:srgbClr val="FFFFFF"/>
              </a:solidFill>
              <a:latin typeface="Arial" charset="0"/>
              <a:ea typeface="新細明體" charset="0"/>
              <a:cs typeface="新細明體" charset="0"/>
            </a:endParaRPr>
          </a:p>
        </p:txBody>
      </p:sp>
      <p:sp>
        <p:nvSpPr>
          <p:cNvPr id="20" name="爆炸 1 19"/>
          <p:cNvSpPr/>
          <p:nvPr/>
        </p:nvSpPr>
        <p:spPr>
          <a:xfrm flipH="1">
            <a:off x="5191125"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 </a:t>
            </a:r>
            <a:endParaRPr kumimoji="0" lang="zh-TW" altLang="en-US">
              <a:solidFill>
                <a:srgbClr val="FFFFFF"/>
              </a:solidFill>
              <a:latin typeface="Arial" charset="0"/>
              <a:ea typeface="新細明體" charset="0"/>
              <a:cs typeface="新細明體" charset="0"/>
            </a:endParaRPr>
          </a:p>
        </p:txBody>
      </p:sp>
      <p:sp>
        <p:nvSpPr>
          <p:cNvPr id="21" name="爆炸 1 20"/>
          <p:cNvSpPr/>
          <p:nvPr/>
        </p:nvSpPr>
        <p:spPr>
          <a:xfrm flipH="1">
            <a:off x="6199188"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 </a:t>
            </a:r>
            <a:endParaRPr kumimoji="0" lang="zh-TW" altLang="en-US">
              <a:solidFill>
                <a:srgbClr val="FFFFFF"/>
              </a:solidFill>
              <a:latin typeface="Arial" charset="0"/>
              <a:ea typeface="新細明體" charset="0"/>
              <a:cs typeface="新細明體" charset="0"/>
            </a:endParaRPr>
          </a:p>
        </p:txBody>
      </p:sp>
      <p:sp>
        <p:nvSpPr>
          <p:cNvPr id="22" name="爆炸 1 21"/>
          <p:cNvSpPr/>
          <p:nvPr/>
        </p:nvSpPr>
        <p:spPr>
          <a:xfrm flipH="1">
            <a:off x="7567613" y="4865688"/>
            <a:ext cx="288925" cy="28892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 </a:t>
            </a:r>
            <a:endParaRPr kumimoji="0" lang="zh-TW" altLang="en-US">
              <a:solidFill>
                <a:srgbClr val="FFFFFF"/>
              </a:solidFill>
              <a:latin typeface="Arial" charset="0"/>
              <a:ea typeface="新細明體" charset="0"/>
              <a:cs typeface="新細明體" charset="0"/>
            </a:endParaRPr>
          </a:p>
        </p:txBody>
      </p:sp>
      <p:cxnSp>
        <p:nvCxnSpPr>
          <p:cNvPr id="23" name="直線接點 22"/>
          <p:cNvCxnSpPr/>
          <p:nvPr/>
        </p:nvCxnSpPr>
        <p:spPr>
          <a:xfrm rot="5400000">
            <a:off x="6630987"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rot="5400000">
            <a:off x="6343650"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rot="5400000">
            <a:off x="6919912"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rot="5400000">
            <a:off x="7423150"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rot="5400000">
            <a:off x="5838825"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rot="5400000">
            <a:off x="4975225"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rot="5400000">
            <a:off x="5551487"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rot="5400000">
            <a:off x="5262562"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rot="5400000">
            <a:off x="6127750"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rot="5400000">
            <a:off x="7062787"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rot="5400000">
            <a:off x="7639050"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rot="5400000">
            <a:off x="4759325" y="5226051"/>
            <a:ext cx="2889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字方塊 34"/>
          <p:cNvSpPr txBox="1">
            <a:spLocks noChangeArrowheads="1"/>
          </p:cNvSpPr>
          <p:nvPr/>
        </p:nvSpPr>
        <p:spPr bwMode="auto">
          <a:xfrm>
            <a:off x="7351713" y="4433888"/>
            <a:ext cx="130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HF etching</a:t>
            </a:r>
            <a:endParaRPr kumimoji="0" lang="zh-TW" altLang="en-US">
              <a:latin typeface="Constantia" charset="0"/>
            </a:endParaRPr>
          </a:p>
        </p:txBody>
      </p:sp>
      <p:cxnSp>
        <p:nvCxnSpPr>
          <p:cNvPr id="36" name="圖案 35"/>
          <p:cNvCxnSpPr>
            <a:stCxn id="35" idx="1"/>
          </p:cNvCxnSpPr>
          <p:nvPr/>
        </p:nvCxnSpPr>
        <p:spPr>
          <a:xfrm rot="10800000" flipV="1">
            <a:off x="7135813" y="4618038"/>
            <a:ext cx="215900" cy="320675"/>
          </a:xfrm>
          <a:prstGeom prst="curved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弧形接點 36"/>
          <p:cNvCxnSpPr>
            <a:stCxn id="35" idx="1"/>
            <a:endCxn id="18" idx="3"/>
          </p:cNvCxnSpPr>
          <p:nvPr/>
        </p:nvCxnSpPr>
        <p:spPr>
          <a:xfrm rot="10800000" flipV="1">
            <a:off x="6775450" y="4618038"/>
            <a:ext cx="576263" cy="425450"/>
          </a:xfrm>
          <a:prstGeom prst="curvedConnector3">
            <a:avLst>
              <a:gd name="adj1" fmla="val 10700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4398963" y="977900"/>
            <a:ext cx="4151312" cy="5400675"/>
          </a:xfrm>
          <a:prstGeom prst="rect">
            <a:avLst/>
          </a:prstGeom>
          <a:noFill/>
          <a:ln>
            <a:solidFill>
              <a:srgbClr val="E622A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9" name="文字方塊 88"/>
          <p:cNvSpPr txBox="1">
            <a:spLocks noChangeArrowheads="1"/>
          </p:cNvSpPr>
          <p:nvPr/>
        </p:nvSpPr>
        <p:spPr bwMode="auto">
          <a:xfrm>
            <a:off x="4543425" y="1122363"/>
            <a:ext cx="228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Si nanowire  forming</a:t>
            </a:r>
            <a:endParaRPr kumimoji="0" lang="zh-TW" altLang="en-US">
              <a:latin typeface="Constantia" charset="0"/>
            </a:endParaRPr>
          </a:p>
        </p:txBody>
      </p:sp>
      <p:sp>
        <p:nvSpPr>
          <p:cNvPr id="40" name="橢圓 39"/>
          <p:cNvSpPr/>
          <p:nvPr/>
        </p:nvSpPr>
        <p:spPr>
          <a:xfrm>
            <a:off x="5480050" y="1554163"/>
            <a:ext cx="1871663" cy="1295400"/>
          </a:xfrm>
          <a:prstGeom prst="ellipse">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rgbClr val="FFFFFF"/>
                </a:solidFill>
                <a:latin typeface="Arial" charset="0"/>
                <a:ea typeface="新細明體" charset="0"/>
                <a:cs typeface="新細明體" charset="0"/>
              </a:rPr>
              <a:t>Wafer</a:t>
            </a:r>
            <a:endParaRPr kumimoji="0" lang="zh-TW" altLang="en-US">
              <a:solidFill>
                <a:srgbClr val="FFFFFF"/>
              </a:solidFill>
              <a:latin typeface="Arial" charset="0"/>
              <a:ea typeface="新細明體" charset="0"/>
              <a:cs typeface="新細明體" charset="0"/>
            </a:endParaRPr>
          </a:p>
        </p:txBody>
      </p:sp>
      <p:sp>
        <p:nvSpPr>
          <p:cNvPr id="5" name="立方體 4"/>
          <p:cNvSpPr/>
          <p:nvPr/>
        </p:nvSpPr>
        <p:spPr>
          <a:xfrm>
            <a:off x="4543425" y="2994025"/>
            <a:ext cx="3600450" cy="1439863"/>
          </a:xfrm>
          <a:prstGeom prst="cube">
            <a:avLst>
              <a:gd name="adj" fmla="val 36205"/>
            </a:avLst>
          </a:prstGeom>
          <a:solidFill>
            <a:schemeClr val="accent4">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altLang="zh-TW">
                <a:solidFill>
                  <a:schemeClr val="tx1"/>
                </a:solidFill>
                <a:latin typeface="Arial" charset="0"/>
                <a:ea typeface="新細明體" charset="0"/>
                <a:cs typeface="新細明體" charset="0"/>
              </a:rPr>
              <a:t>AgNO3+HF</a:t>
            </a:r>
            <a:endParaRPr kumimoji="0" lang="zh-TW" altLang="en-US">
              <a:solidFill>
                <a:schemeClr val="tx1"/>
              </a:solidFill>
              <a:latin typeface="Arial" charset="0"/>
              <a:ea typeface="新細明體" charset="0"/>
              <a:cs typeface="新細明體" charset="0"/>
            </a:endParaRPr>
          </a:p>
        </p:txBody>
      </p:sp>
      <p:pic>
        <p:nvPicPr>
          <p:cNvPr id="23594"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1660525"/>
            <a:ext cx="38639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6" name="文字方塊 42"/>
          <p:cNvSpPr txBox="1">
            <a:spLocks noChangeArrowheads="1"/>
          </p:cNvSpPr>
          <p:nvPr/>
        </p:nvSpPr>
        <p:spPr bwMode="auto">
          <a:xfrm>
            <a:off x="360363" y="209550"/>
            <a:ext cx="8210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3200" b="1">
                <a:solidFill>
                  <a:srgbClr val="9933FF"/>
                </a:solidFill>
                <a:latin typeface="Calibri" charset="0"/>
              </a:rPr>
              <a:t>Experimental process and chip fabrication</a:t>
            </a:r>
            <a:endParaRPr lang="zh-TW" altLang="en-US" sz="3200" b="1">
              <a:solidFill>
                <a:srgbClr val="9933FF"/>
              </a:solidFill>
              <a:latin typeface="Calibri" charset="0"/>
            </a:endParaRPr>
          </a:p>
        </p:txBody>
      </p:sp>
      <p:sp>
        <p:nvSpPr>
          <p:cNvPr id="44" name="Text Box 17"/>
          <p:cNvSpPr txBox="1">
            <a:spLocks noChangeArrowheads="1"/>
          </p:cNvSpPr>
          <p:nvPr/>
        </p:nvSpPr>
        <p:spPr bwMode="auto">
          <a:xfrm>
            <a:off x="5119688" y="5689600"/>
            <a:ext cx="3044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latin typeface="Constantia" charset="0"/>
              </a:rPr>
              <a:t>Gap:1.5~2um</a:t>
            </a:r>
          </a:p>
          <a:p>
            <a:pPr eaLnBrk="1" hangingPunct="1"/>
            <a:r>
              <a:rPr kumimoji="0" lang="en-US" altLang="zh-TW" b="1">
                <a:latin typeface="Constantia" charset="0"/>
              </a:rPr>
              <a:t>aggregation:1~1.5um</a:t>
            </a:r>
          </a:p>
        </p:txBody>
      </p:sp>
      <p:grpSp>
        <p:nvGrpSpPr>
          <p:cNvPr id="25638" name="群組 2"/>
          <p:cNvGrpSpPr>
            <a:grpSpLocks/>
          </p:cNvGrpSpPr>
          <p:nvPr/>
        </p:nvGrpSpPr>
        <p:grpSpPr bwMode="auto">
          <a:xfrm>
            <a:off x="923925" y="1601788"/>
            <a:ext cx="2762250" cy="4656137"/>
            <a:chOff x="304799" y="1433700"/>
            <a:chExt cx="2246313" cy="4716726"/>
          </a:xfrm>
        </p:grpSpPr>
        <p:pic>
          <p:nvPicPr>
            <p:cNvPr id="25640" name="圖片 4" descr="p2.png"/>
            <p:cNvPicPr>
              <a:picLocks noChangeAspect="1"/>
            </p:cNvPicPr>
            <p:nvPr/>
          </p:nvPicPr>
          <p:blipFill>
            <a:blip r:embed="rId4">
              <a:extLst>
                <a:ext uri="{28A0092B-C50C-407E-A947-70E740481C1C}">
                  <a14:useLocalDpi xmlns:a14="http://schemas.microsoft.com/office/drawing/2010/main" val="0"/>
                </a:ext>
              </a:extLst>
            </a:blip>
            <a:srcRect r="63441"/>
            <a:stretch>
              <a:fillRect/>
            </a:stretch>
          </p:blipFill>
          <p:spPr bwMode="auto">
            <a:xfrm>
              <a:off x="427226" y="1854836"/>
              <a:ext cx="1830199" cy="429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圖片 4" descr="p2.png"/>
            <p:cNvPicPr>
              <a:picLocks noChangeAspect="1"/>
            </p:cNvPicPr>
            <p:nvPr/>
          </p:nvPicPr>
          <p:blipFill>
            <a:blip r:embed="rId4">
              <a:extLst>
                <a:ext uri="{28A0092B-C50C-407E-A947-70E740481C1C}">
                  <a14:useLocalDpi xmlns:a14="http://schemas.microsoft.com/office/drawing/2010/main" val="0"/>
                </a:ext>
              </a:extLst>
            </a:blip>
            <a:srcRect l="41141"/>
            <a:stretch>
              <a:fillRect/>
            </a:stretch>
          </p:blipFill>
          <p:spPr bwMode="auto">
            <a:xfrm>
              <a:off x="304799" y="1433700"/>
              <a:ext cx="2246313" cy="429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39" name="矩形 5"/>
          <p:cNvSpPr>
            <a:spLocks noChangeArrowheads="1"/>
          </p:cNvSpPr>
          <p:nvPr/>
        </p:nvSpPr>
        <p:spPr bwMode="auto">
          <a:xfrm>
            <a:off x="227013" y="757238"/>
            <a:ext cx="3173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sz="2400" b="1"/>
              <a:t>Conditions:</a:t>
            </a:r>
          </a:p>
          <a:p>
            <a:pPr>
              <a:buFontTx/>
              <a:buAutoNum type="arabicPeriod"/>
            </a:pPr>
            <a:r>
              <a:rPr kumimoji="0" lang="en-US" altLang="zh-TW" sz="2000" b="1">
                <a:solidFill>
                  <a:srgbClr val="FF0000"/>
                </a:solidFill>
              </a:rPr>
              <a:t>Incubated time</a:t>
            </a:r>
          </a:p>
          <a:p>
            <a:pPr>
              <a:buFontTx/>
              <a:buAutoNum type="arabicPeriod"/>
            </a:pPr>
            <a:r>
              <a:rPr kumimoji="0" lang="en-US" altLang="zh-TW" sz="2000" b="1">
                <a:solidFill>
                  <a:srgbClr val="FF0000"/>
                </a:solidFill>
              </a:rPr>
              <a:t>Nanowire length</a:t>
            </a:r>
            <a:endParaRPr kumimoji="0" lang="zh-TW" altLang="en-US" sz="2000" b="1">
              <a:solidFill>
                <a:srgbClr val="FF0000"/>
              </a:solidFill>
            </a:endParaRPr>
          </a:p>
        </p:txBody>
      </p:sp>
    </p:spTree>
    <p:extLst>
      <p:ext uri="{BB962C8B-B14F-4D97-AF65-F5344CB8AC3E}">
        <p14:creationId xmlns:p14="http://schemas.microsoft.com/office/powerpoint/2010/main" val="1710602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0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0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0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20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2000"/>
                                        <p:tgtEl>
                                          <p:spTgt spid="28"/>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0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20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20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20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20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20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20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20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2000"/>
                                        <p:tgtEl>
                                          <p:spTgt spid="3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2000"/>
                                        <p:tgtEl>
                                          <p:spTgt spid="40"/>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2" presetClass="path" presetSubtype="0" accel="50000" decel="50000" fill="hold" grpId="1" nodeType="clickEffect">
                                  <p:stCondLst>
                                    <p:cond delay="0"/>
                                  </p:stCondLst>
                                  <p:childTnLst>
                                    <p:animMotion origin="layout" path="M 4.16667E-6 3.51364E-7 L 4.16667E-6 0.2307 " pathEditMode="relative" rAng="0" ptsTypes="AA">
                                      <p:cBhvr>
                                        <p:cTn id="107" dur="2000" fill="hold"/>
                                        <p:tgtEl>
                                          <p:spTgt spid="40"/>
                                        </p:tgtEl>
                                        <p:attrNameLst>
                                          <p:attrName>ppt_x</p:attrName>
                                          <p:attrName>ppt_y</p:attrName>
                                        </p:attrNameLst>
                                      </p:cBhvr>
                                      <p:rCtr x="0" y="11500"/>
                                    </p:animMotion>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1" nodeType="clickEffect">
                                  <p:stCondLst>
                                    <p:cond delay="0"/>
                                  </p:stCondLst>
                                  <p:childTnLst>
                                    <p:animEffect transition="out" filter="fade">
                                      <p:cBhvr>
                                        <p:cTn id="111" dur="2000"/>
                                        <p:tgtEl>
                                          <p:spTgt spid="4"/>
                                        </p:tgtEl>
                                      </p:cBhvr>
                                    </p:animEffect>
                                    <p:set>
                                      <p:cBhvr>
                                        <p:cTn id="112" dur="1" fill="hold">
                                          <p:stCondLst>
                                            <p:cond delay="1999"/>
                                          </p:stCondLst>
                                        </p:cTn>
                                        <p:tgtEl>
                                          <p:spTgt spid="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2"/>
                                        </p:tgtEl>
                                      </p:cBhvr>
                                    </p:animEffect>
                                    <p:set>
                                      <p:cBhvr>
                                        <p:cTn id="115" dur="1" fill="hold">
                                          <p:stCondLst>
                                            <p:cond delay="1999"/>
                                          </p:stCondLst>
                                        </p:cTn>
                                        <p:tgtEl>
                                          <p:spTgt spid="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000"/>
                                        <p:tgtEl>
                                          <p:spTgt spid="11"/>
                                        </p:tgtEl>
                                      </p:cBhvr>
                                    </p:animEffect>
                                    <p:set>
                                      <p:cBhvr>
                                        <p:cTn id="118" dur="1" fill="hold">
                                          <p:stCondLst>
                                            <p:cond delay="1999"/>
                                          </p:stCondLst>
                                        </p:cTn>
                                        <p:tgtEl>
                                          <p:spTgt spid="1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2000"/>
                                        <p:tgtEl>
                                          <p:spTgt spid="12"/>
                                        </p:tgtEl>
                                      </p:cBhvr>
                                    </p:animEffect>
                                    <p:set>
                                      <p:cBhvr>
                                        <p:cTn id="121" dur="1" fill="hold">
                                          <p:stCondLst>
                                            <p:cond delay="1999"/>
                                          </p:stCondLst>
                                        </p:cTn>
                                        <p:tgtEl>
                                          <p:spTgt spid="1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000"/>
                                        <p:tgtEl>
                                          <p:spTgt spid="13"/>
                                        </p:tgtEl>
                                      </p:cBhvr>
                                    </p:animEffect>
                                    <p:set>
                                      <p:cBhvr>
                                        <p:cTn id="124" dur="1" fill="hold">
                                          <p:stCondLst>
                                            <p:cond delay="1999"/>
                                          </p:stCondLst>
                                        </p:cTn>
                                        <p:tgtEl>
                                          <p:spTgt spid="1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2000"/>
                                        <p:tgtEl>
                                          <p:spTgt spid="14"/>
                                        </p:tgtEl>
                                      </p:cBhvr>
                                    </p:animEffect>
                                    <p:set>
                                      <p:cBhvr>
                                        <p:cTn id="127" dur="1" fill="hold">
                                          <p:stCondLst>
                                            <p:cond delay="1999"/>
                                          </p:stCondLst>
                                        </p:cTn>
                                        <p:tgtEl>
                                          <p:spTgt spid="1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000"/>
                                        <p:tgtEl>
                                          <p:spTgt spid="15"/>
                                        </p:tgtEl>
                                      </p:cBhvr>
                                    </p:animEffect>
                                    <p:set>
                                      <p:cBhvr>
                                        <p:cTn id="130" dur="1" fill="hold">
                                          <p:stCondLst>
                                            <p:cond delay="1999"/>
                                          </p:stCondLst>
                                        </p:cTn>
                                        <p:tgtEl>
                                          <p:spTgt spid="1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2000"/>
                                        <p:tgtEl>
                                          <p:spTgt spid="16"/>
                                        </p:tgtEl>
                                      </p:cBhvr>
                                    </p:animEffect>
                                    <p:set>
                                      <p:cBhvr>
                                        <p:cTn id="133" dur="1" fill="hold">
                                          <p:stCondLst>
                                            <p:cond delay="1999"/>
                                          </p:stCondLst>
                                        </p:cTn>
                                        <p:tgtEl>
                                          <p:spTgt spid="1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2000"/>
                                        <p:tgtEl>
                                          <p:spTgt spid="17"/>
                                        </p:tgtEl>
                                      </p:cBhvr>
                                    </p:animEffect>
                                    <p:set>
                                      <p:cBhvr>
                                        <p:cTn id="136" dur="1" fill="hold">
                                          <p:stCondLst>
                                            <p:cond delay="1999"/>
                                          </p:stCondLst>
                                        </p:cTn>
                                        <p:tgtEl>
                                          <p:spTgt spid="1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2000"/>
                                        <p:tgtEl>
                                          <p:spTgt spid="18"/>
                                        </p:tgtEl>
                                      </p:cBhvr>
                                    </p:animEffect>
                                    <p:set>
                                      <p:cBhvr>
                                        <p:cTn id="139" dur="1" fill="hold">
                                          <p:stCondLst>
                                            <p:cond delay="1999"/>
                                          </p:stCondLst>
                                        </p:cTn>
                                        <p:tgtEl>
                                          <p:spTgt spid="18"/>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2000"/>
                                        <p:tgtEl>
                                          <p:spTgt spid="19"/>
                                        </p:tgtEl>
                                      </p:cBhvr>
                                    </p:animEffect>
                                    <p:set>
                                      <p:cBhvr>
                                        <p:cTn id="142" dur="1" fill="hold">
                                          <p:stCondLst>
                                            <p:cond delay="1999"/>
                                          </p:stCondLst>
                                        </p:cTn>
                                        <p:tgtEl>
                                          <p:spTgt spid="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2000"/>
                                        <p:tgtEl>
                                          <p:spTgt spid="20"/>
                                        </p:tgtEl>
                                      </p:cBhvr>
                                    </p:animEffect>
                                    <p:set>
                                      <p:cBhvr>
                                        <p:cTn id="145" dur="1" fill="hold">
                                          <p:stCondLst>
                                            <p:cond delay="1999"/>
                                          </p:stCondLst>
                                        </p:cTn>
                                        <p:tgtEl>
                                          <p:spTgt spid="20"/>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2000"/>
                                        <p:tgtEl>
                                          <p:spTgt spid="21"/>
                                        </p:tgtEl>
                                      </p:cBhvr>
                                    </p:animEffect>
                                    <p:set>
                                      <p:cBhvr>
                                        <p:cTn id="148" dur="1" fill="hold">
                                          <p:stCondLst>
                                            <p:cond delay="1999"/>
                                          </p:stCondLst>
                                        </p:cTn>
                                        <p:tgtEl>
                                          <p:spTgt spid="21"/>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2000"/>
                                        <p:tgtEl>
                                          <p:spTgt spid="22"/>
                                        </p:tgtEl>
                                      </p:cBhvr>
                                    </p:animEffect>
                                    <p:set>
                                      <p:cBhvr>
                                        <p:cTn id="151" dur="1" fill="hold">
                                          <p:stCondLst>
                                            <p:cond delay="1999"/>
                                          </p:stCondLst>
                                        </p:cTn>
                                        <p:tgtEl>
                                          <p:spTgt spid="22"/>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2000"/>
                                        <p:tgtEl>
                                          <p:spTgt spid="23"/>
                                        </p:tgtEl>
                                      </p:cBhvr>
                                    </p:animEffect>
                                    <p:set>
                                      <p:cBhvr>
                                        <p:cTn id="154" dur="1" fill="hold">
                                          <p:stCondLst>
                                            <p:cond delay="1999"/>
                                          </p:stCondLst>
                                        </p:cTn>
                                        <p:tgtEl>
                                          <p:spTgt spid="2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2000"/>
                                        <p:tgtEl>
                                          <p:spTgt spid="24"/>
                                        </p:tgtEl>
                                      </p:cBhvr>
                                    </p:animEffect>
                                    <p:set>
                                      <p:cBhvr>
                                        <p:cTn id="157" dur="1" fill="hold">
                                          <p:stCondLst>
                                            <p:cond delay="1999"/>
                                          </p:stCondLst>
                                        </p:cTn>
                                        <p:tgtEl>
                                          <p:spTgt spid="24"/>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2000"/>
                                        <p:tgtEl>
                                          <p:spTgt spid="25"/>
                                        </p:tgtEl>
                                      </p:cBhvr>
                                    </p:animEffect>
                                    <p:set>
                                      <p:cBhvr>
                                        <p:cTn id="160" dur="1" fill="hold">
                                          <p:stCondLst>
                                            <p:cond delay="1999"/>
                                          </p:stCondLst>
                                        </p:cTn>
                                        <p:tgtEl>
                                          <p:spTgt spid="25"/>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2000"/>
                                        <p:tgtEl>
                                          <p:spTgt spid="26"/>
                                        </p:tgtEl>
                                      </p:cBhvr>
                                    </p:animEffect>
                                    <p:set>
                                      <p:cBhvr>
                                        <p:cTn id="163" dur="1" fill="hold">
                                          <p:stCondLst>
                                            <p:cond delay="1999"/>
                                          </p:stCondLst>
                                        </p:cTn>
                                        <p:tgtEl>
                                          <p:spTgt spid="26"/>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2000"/>
                                        <p:tgtEl>
                                          <p:spTgt spid="27"/>
                                        </p:tgtEl>
                                      </p:cBhvr>
                                    </p:animEffect>
                                    <p:set>
                                      <p:cBhvr>
                                        <p:cTn id="166" dur="1" fill="hold">
                                          <p:stCondLst>
                                            <p:cond delay="1999"/>
                                          </p:stCondLst>
                                        </p:cTn>
                                        <p:tgtEl>
                                          <p:spTgt spid="27"/>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2000"/>
                                        <p:tgtEl>
                                          <p:spTgt spid="28"/>
                                        </p:tgtEl>
                                      </p:cBhvr>
                                    </p:animEffect>
                                    <p:set>
                                      <p:cBhvr>
                                        <p:cTn id="169" dur="1" fill="hold">
                                          <p:stCondLst>
                                            <p:cond delay="1999"/>
                                          </p:stCondLst>
                                        </p:cTn>
                                        <p:tgtEl>
                                          <p:spTgt spid="28"/>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2000"/>
                                        <p:tgtEl>
                                          <p:spTgt spid="29"/>
                                        </p:tgtEl>
                                      </p:cBhvr>
                                    </p:animEffect>
                                    <p:set>
                                      <p:cBhvr>
                                        <p:cTn id="172" dur="1" fill="hold">
                                          <p:stCondLst>
                                            <p:cond delay="1999"/>
                                          </p:stCondLst>
                                        </p:cTn>
                                        <p:tgtEl>
                                          <p:spTgt spid="2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2000"/>
                                        <p:tgtEl>
                                          <p:spTgt spid="30"/>
                                        </p:tgtEl>
                                      </p:cBhvr>
                                    </p:animEffect>
                                    <p:set>
                                      <p:cBhvr>
                                        <p:cTn id="175" dur="1" fill="hold">
                                          <p:stCondLst>
                                            <p:cond delay="1999"/>
                                          </p:stCondLst>
                                        </p:cTn>
                                        <p:tgtEl>
                                          <p:spTgt spid="30"/>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2000"/>
                                        <p:tgtEl>
                                          <p:spTgt spid="31"/>
                                        </p:tgtEl>
                                      </p:cBhvr>
                                    </p:animEffect>
                                    <p:set>
                                      <p:cBhvr>
                                        <p:cTn id="178" dur="1" fill="hold">
                                          <p:stCondLst>
                                            <p:cond delay="1999"/>
                                          </p:stCondLst>
                                        </p:cTn>
                                        <p:tgtEl>
                                          <p:spTgt spid="31"/>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2000"/>
                                        <p:tgtEl>
                                          <p:spTgt spid="32"/>
                                        </p:tgtEl>
                                      </p:cBhvr>
                                    </p:animEffect>
                                    <p:set>
                                      <p:cBhvr>
                                        <p:cTn id="181" dur="1" fill="hold">
                                          <p:stCondLst>
                                            <p:cond delay="1999"/>
                                          </p:stCondLst>
                                        </p:cTn>
                                        <p:tgtEl>
                                          <p:spTgt spid="3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2000"/>
                                        <p:tgtEl>
                                          <p:spTgt spid="33"/>
                                        </p:tgtEl>
                                      </p:cBhvr>
                                    </p:animEffect>
                                    <p:set>
                                      <p:cBhvr>
                                        <p:cTn id="184" dur="1" fill="hold">
                                          <p:stCondLst>
                                            <p:cond delay="1999"/>
                                          </p:stCondLst>
                                        </p:cTn>
                                        <p:tgtEl>
                                          <p:spTgt spid="3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2000"/>
                                        <p:tgtEl>
                                          <p:spTgt spid="34"/>
                                        </p:tgtEl>
                                      </p:cBhvr>
                                    </p:animEffect>
                                    <p:set>
                                      <p:cBhvr>
                                        <p:cTn id="187" dur="1" fill="hold">
                                          <p:stCondLst>
                                            <p:cond delay="1999"/>
                                          </p:stCondLst>
                                        </p:cTn>
                                        <p:tgtEl>
                                          <p:spTgt spid="3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35"/>
                                        </p:tgtEl>
                                      </p:cBhvr>
                                    </p:animEffect>
                                    <p:set>
                                      <p:cBhvr>
                                        <p:cTn id="190" dur="1" fill="hold">
                                          <p:stCondLst>
                                            <p:cond delay="1999"/>
                                          </p:stCondLst>
                                        </p:cTn>
                                        <p:tgtEl>
                                          <p:spTgt spid="35"/>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2000"/>
                                        <p:tgtEl>
                                          <p:spTgt spid="36"/>
                                        </p:tgtEl>
                                      </p:cBhvr>
                                    </p:animEffect>
                                    <p:set>
                                      <p:cBhvr>
                                        <p:cTn id="193" dur="1" fill="hold">
                                          <p:stCondLst>
                                            <p:cond delay="1999"/>
                                          </p:stCondLst>
                                        </p:cTn>
                                        <p:tgtEl>
                                          <p:spTgt spid="3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2000"/>
                                        <p:tgtEl>
                                          <p:spTgt spid="37"/>
                                        </p:tgtEl>
                                      </p:cBhvr>
                                    </p:animEffect>
                                    <p:set>
                                      <p:cBhvr>
                                        <p:cTn id="196" dur="1" fill="hold">
                                          <p:stCondLst>
                                            <p:cond delay="1999"/>
                                          </p:stCondLst>
                                        </p:cTn>
                                        <p:tgtEl>
                                          <p:spTgt spid="37"/>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38"/>
                                        </p:tgtEl>
                                      </p:cBhvr>
                                    </p:animEffect>
                                    <p:set>
                                      <p:cBhvr>
                                        <p:cTn id="199" dur="1" fill="hold">
                                          <p:stCondLst>
                                            <p:cond delay="1999"/>
                                          </p:stCondLst>
                                        </p:cTn>
                                        <p:tgtEl>
                                          <p:spTgt spid="38"/>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39"/>
                                        </p:tgtEl>
                                      </p:cBhvr>
                                    </p:animEffect>
                                    <p:set>
                                      <p:cBhvr>
                                        <p:cTn id="202" dur="1" fill="hold">
                                          <p:stCondLst>
                                            <p:cond delay="1999"/>
                                          </p:stCondLst>
                                        </p:cTn>
                                        <p:tgtEl>
                                          <p:spTgt spid="39"/>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2000"/>
                                        <p:tgtEl>
                                          <p:spTgt spid="40"/>
                                        </p:tgtEl>
                                      </p:cBhvr>
                                    </p:animEffect>
                                    <p:set>
                                      <p:cBhvr>
                                        <p:cTn id="205" dur="1" fill="hold">
                                          <p:stCondLst>
                                            <p:cond delay="1999"/>
                                          </p:stCondLst>
                                        </p:cTn>
                                        <p:tgtEl>
                                          <p:spTgt spid="40"/>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5"/>
                                        </p:tgtEl>
                                      </p:cBhvr>
                                    </p:animEffect>
                                    <p:set>
                                      <p:cBhvr>
                                        <p:cTn id="208" dur="1" fill="hold">
                                          <p:stCondLst>
                                            <p:cond delay="1999"/>
                                          </p:stCondLst>
                                        </p:cTn>
                                        <p:tgtEl>
                                          <p:spTgt spid="5"/>
                                        </p:tgtEl>
                                        <p:attrNameLst>
                                          <p:attrName>style.visibility</p:attrName>
                                        </p:attrNameLst>
                                      </p:cBhvr>
                                      <p:to>
                                        <p:strVal val="hidden"/>
                                      </p:to>
                                    </p:set>
                                  </p:childTnLst>
                                </p:cTn>
                              </p:par>
                            </p:childTnLst>
                          </p:cTn>
                        </p:par>
                        <p:par>
                          <p:cTn id="209" fill="hold" nodeType="afterGroup">
                            <p:stCondLst>
                              <p:cond delay="2000"/>
                            </p:stCondLst>
                            <p:childTnLst>
                              <p:par>
                                <p:cTn id="210" presetID="1" presetClass="entr" presetSubtype="0" fill="hold" nodeType="afterEffect">
                                  <p:stCondLst>
                                    <p:cond delay="0"/>
                                  </p:stCondLst>
                                  <p:childTnLst>
                                    <p:set>
                                      <p:cBhvr>
                                        <p:cTn id="211" dur="1" fill="hold">
                                          <p:stCondLst>
                                            <p:cond delay="0"/>
                                          </p:stCondLst>
                                        </p:cTn>
                                        <p:tgtEl>
                                          <p:spTgt spid="23594"/>
                                        </p:tgtEl>
                                        <p:attrNameLst>
                                          <p:attrName>style.visibility</p:attrName>
                                        </p:attrNameLst>
                                      </p:cBhvr>
                                      <p:to>
                                        <p:strVal val="visible"/>
                                      </p:to>
                                    </p:set>
                                  </p:childTnLst>
                                </p:cTn>
                              </p:par>
                              <p:par>
                                <p:cTn id="212" presetID="1" presetClass="entr" presetSubtype="0" fill="hold" grpId="0" nodeType="withEffect">
                                  <p:stCondLst>
                                    <p:cond delay="0"/>
                                  </p:stCondLst>
                                  <p:childTnLst>
                                    <p:set>
                                      <p:cBhvr>
                                        <p:cTn id="21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5" grpId="0"/>
      <p:bldP spid="35" grpId="1"/>
      <p:bldP spid="38" grpId="0" animBg="1"/>
      <p:bldP spid="38" grpId="1" animBg="1"/>
      <p:bldP spid="39" grpId="0"/>
      <p:bldP spid="39" grpId="1"/>
      <p:bldP spid="40" grpId="0" animBg="1"/>
      <p:bldP spid="40" grpId="1" animBg="1"/>
      <p:bldP spid="40" grpId="2" animBg="1"/>
      <p:bldP spid="5" grpId="0" animBg="1"/>
      <p:bldP spid="5" grpId="1"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內容版面配置區 38"/>
          <p:cNvGraphicFramePr>
            <a:graphicFrameLocks noGrp="1"/>
          </p:cNvGraphicFramePr>
          <p:nvPr>
            <p:ph idx="1"/>
          </p:nvPr>
        </p:nvGraphicFramePr>
        <p:xfrm>
          <a:off x="1403350" y="1484313"/>
          <a:ext cx="6696075" cy="5018088"/>
        </p:xfrm>
        <a:graphic>
          <a:graphicData uri="http://schemas.openxmlformats.org/drawingml/2006/table">
            <a:tbl>
              <a:tblPr/>
              <a:tblGrid>
                <a:gridCol w="1439863"/>
                <a:gridCol w="2663825"/>
                <a:gridCol w="2592387"/>
              </a:tblGrid>
              <a:tr h="496888">
                <a:tc>
                  <a:txBody>
                    <a:bodyPr/>
                    <a:lstStyle/>
                    <a:p>
                      <a:pPr marL="0" marR="0" lvl="0" indent="0" algn="ctr" defTabSz="457200" rtl="0" eaLnBrk="1" fontAlgn="base" latinLnBrk="0" hangingPunct="1">
                        <a:lnSpc>
                          <a:spcPct val="150000"/>
                        </a:lnSpc>
                        <a:spcBef>
                          <a:spcPts val="60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Incubated time</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ctr" defTabSz="457200" rtl="0" eaLnBrk="1" fontAlgn="base" latinLnBrk="0" hangingPunct="1">
                        <a:lnSpc>
                          <a:spcPct val="150000"/>
                        </a:lnSpc>
                        <a:spcBef>
                          <a:spcPts val="60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Green emission</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ctr" defTabSz="457200" rtl="0" eaLnBrk="1" fontAlgn="base" latinLnBrk="0" hangingPunct="1">
                        <a:lnSpc>
                          <a:spcPct val="150000"/>
                        </a:lnSpc>
                        <a:spcBef>
                          <a:spcPts val="60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Red emission</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r>
              <a:tr h="1419225">
                <a:tc>
                  <a:txBody>
                    <a:bodyPr/>
                    <a:lstStyle/>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3hr</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r>
              <a:tr h="1539875">
                <a:tc>
                  <a:txBody>
                    <a:bodyPr/>
                    <a:lstStyle/>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6hr</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r>
              <a:tr h="1562100">
                <a:tc>
                  <a:txBody>
                    <a:bodyPr/>
                    <a:lstStyle/>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Arial" charset="0"/>
                        <a:ea typeface="新細明體" charset="0"/>
                        <a:cs typeface="新細明體"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US" altLang="zh-TW" sz="1300" b="0" i="0" u="none" strike="noStrike" cap="none" normalizeH="0" baseline="0">
                          <a:ln>
                            <a:noFill/>
                          </a:ln>
                          <a:solidFill>
                            <a:schemeClr val="tx1"/>
                          </a:solidFill>
                          <a:effectLst/>
                          <a:latin typeface="Arial" charset="0"/>
                          <a:ea typeface="新細明體" charset="0"/>
                          <a:cs typeface="新細明體" charset="0"/>
                        </a:rPr>
                        <a:t>8hr</a:t>
                      </a:r>
                      <a:endParaRPr kumimoji="0" lang="zh-TW" sz="1300" b="0" i="0" u="none" strike="noStrike" cap="none" normalizeH="0" baseline="0">
                        <a:ln>
                          <a:noFill/>
                        </a:ln>
                        <a:solidFill>
                          <a:schemeClr val="tx1"/>
                        </a:solidFill>
                        <a:effectLst/>
                        <a:latin typeface="Times New Roman" charset="0"/>
                        <a:ea typeface="標楷體" charset="0"/>
                        <a:cs typeface="標楷體"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c>
                  <a:txBody>
                    <a:bodyPr/>
                    <a:lstStyle/>
                    <a:p>
                      <a:pPr marL="0" marR="0" lvl="0" indent="0" algn="just" defTabSz="457200" rtl="0" eaLnBrk="1" fontAlgn="base" latinLnBrk="0" hangingPunct="1">
                        <a:lnSpc>
                          <a:spcPct val="150000"/>
                        </a:lnSpc>
                        <a:spcBef>
                          <a:spcPct val="0"/>
                        </a:spcBef>
                        <a:spcAft>
                          <a:spcPct val="0"/>
                        </a:spcAft>
                        <a:buClrTx/>
                        <a:buSzTx/>
                        <a:buFontTx/>
                        <a:buNone/>
                        <a:tabLst/>
                      </a:pPr>
                      <a:endParaRPr kumimoji="0" lang="en-US" altLang="zh-TW" sz="1300" b="0" i="0" u="none" strike="noStrike" cap="none" normalizeH="0" baseline="0">
                        <a:ln>
                          <a:noFill/>
                        </a:ln>
                        <a:solidFill>
                          <a:schemeClr val="tx1"/>
                        </a:solidFill>
                        <a:effectLst/>
                        <a:latin typeface="Times New Roman" charset="0"/>
                        <a:ea typeface="標楷體" charset="0"/>
                        <a:cs typeface="Times New Roman" charset="0"/>
                      </a:endParaRPr>
                    </a:p>
                  </a:txBody>
                  <a:tcPr marL="68573" marR="68573"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rotWithShape="1">
                      <a:gsLst>
                        <a:gs pos="0">
                          <a:srgbClr val="EFFAFB"/>
                        </a:gs>
                        <a:gs pos="50000">
                          <a:srgbClr val="E0F6F8"/>
                        </a:gs>
                        <a:gs pos="100000">
                          <a:srgbClr val="CEF1F4"/>
                        </a:gs>
                      </a:gsLst>
                      <a:lin ang="18900000" scaled="1"/>
                    </a:gradFill>
                  </a:tcPr>
                </a:tc>
              </a:tr>
            </a:tbl>
          </a:graphicData>
        </a:graphic>
      </p:graphicFrame>
      <p:sp>
        <p:nvSpPr>
          <p:cNvPr id="26648" name="投影片編號版面配置區 3"/>
          <p:cNvSpPr>
            <a:spLocks noGrp="1"/>
          </p:cNvSpPr>
          <p:nvPr>
            <p:ph type="sldNum" sz="quarter" idx="4294967295"/>
          </p:nvPr>
        </p:nvSpPr>
        <p:spPr bwMode="auto">
          <a:xfrm>
            <a:off x="7956550" y="6308725"/>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21CF1822-9D14-C548-8BE9-4FBA66A0B6AC}" type="slidenum">
              <a:rPr lang="zh-TW" altLang="en-US"/>
              <a:pPr eaLnBrk="1" hangingPunct="1"/>
              <a:t>18</a:t>
            </a:fld>
            <a:endParaRPr lang="en-US" altLang="zh-TW"/>
          </a:p>
        </p:txBody>
      </p:sp>
      <p:pic>
        <p:nvPicPr>
          <p:cNvPr id="26649" name="Picture 64" descr="Image_0708-0331(CVBS)[7]"/>
          <p:cNvPicPr>
            <a:picLocks noChangeAspect="1" noChangeArrowheads="1"/>
          </p:cNvPicPr>
          <p:nvPr/>
        </p:nvPicPr>
        <p:blipFill>
          <a:blip r:embed="rId3">
            <a:extLst>
              <a:ext uri="{28A0092B-C50C-407E-A947-70E740481C1C}">
                <a14:useLocalDpi xmlns:a14="http://schemas.microsoft.com/office/drawing/2010/main" val="0"/>
              </a:ext>
            </a:extLst>
          </a:blip>
          <a:srcRect l="21306" t="12216" r="11996" b="34814"/>
          <a:stretch>
            <a:fillRect/>
          </a:stretch>
        </p:blipFill>
        <p:spPr bwMode="auto">
          <a:xfrm>
            <a:off x="3276600" y="2133600"/>
            <a:ext cx="19192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48" descr="Image_0708-0146(CVBS)[7]"/>
          <p:cNvPicPr>
            <a:picLocks noChangeAspect="1" noChangeArrowheads="1"/>
          </p:cNvPicPr>
          <p:nvPr/>
        </p:nvPicPr>
        <p:blipFill>
          <a:blip r:embed="rId4">
            <a:extLst>
              <a:ext uri="{28A0092B-C50C-407E-A947-70E740481C1C}">
                <a14:useLocalDpi xmlns:a14="http://schemas.microsoft.com/office/drawing/2010/main" val="0"/>
              </a:ext>
            </a:extLst>
          </a:blip>
          <a:srcRect t="16200" r="26736" b="15369"/>
          <a:stretch>
            <a:fillRect/>
          </a:stretch>
        </p:blipFill>
        <p:spPr bwMode="auto">
          <a:xfrm>
            <a:off x="3276600" y="3573463"/>
            <a:ext cx="19431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38" descr="Image_0708-0338(CVBS)[3]"/>
          <p:cNvPicPr>
            <a:picLocks noChangeAspect="1" noChangeArrowheads="1"/>
          </p:cNvPicPr>
          <p:nvPr/>
        </p:nvPicPr>
        <p:blipFill>
          <a:blip r:embed="rId5">
            <a:extLst>
              <a:ext uri="{28A0092B-C50C-407E-A947-70E740481C1C}">
                <a14:useLocalDpi xmlns:a14="http://schemas.microsoft.com/office/drawing/2010/main" val="0"/>
              </a:ext>
            </a:extLst>
          </a:blip>
          <a:srcRect t="16325" r="18019" b="8807"/>
          <a:stretch>
            <a:fillRect/>
          </a:stretch>
        </p:blipFill>
        <p:spPr bwMode="auto">
          <a:xfrm>
            <a:off x="3276600" y="5084763"/>
            <a:ext cx="19431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2" name="群組 93"/>
          <p:cNvGrpSpPr>
            <a:grpSpLocks/>
          </p:cNvGrpSpPr>
          <p:nvPr/>
        </p:nvGrpSpPr>
        <p:grpSpPr bwMode="auto">
          <a:xfrm>
            <a:off x="5795963" y="3573463"/>
            <a:ext cx="1944687" cy="1223962"/>
            <a:chOff x="5796136" y="3573016"/>
            <a:chExt cx="1944216" cy="1224136"/>
          </a:xfrm>
        </p:grpSpPr>
        <p:pic>
          <p:nvPicPr>
            <p:cNvPr id="26672" name="Picture 39" descr="Image_0708-0145(CVBS)[5]"/>
            <p:cNvPicPr>
              <a:picLocks noChangeAspect="1" noChangeArrowheads="1"/>
            </p:cNvPicPr>
            <p:nvPr/>
          </p:nvPicPr>
          <p:blipFill>
            <a:blip r:embed="rId6">
              <a:lum bright="60000" contrast="80000"/>
              <a:extLst>
                <a:ext uri="{28A0092B-C50C-407E-A947-70E740481C1C}">
                  <a14:useLocalDpi xmlns:a14="http://schemas.microsoft.com/office/drawing/2010/main" val="0"/>
                </a:ext>
              </a:extLst>
            </a:blip>
            <a:srcRect l="11066" t="21574" r="15800" b="9135"/>
            <a:stretch>
              <a:fillRect/>
            </a:stretch>
          </p:blipFill>
          <p:spPr bwMode="auto">
            <a:xfrm>
              <a:off x="5796136" y="3573016"/>
              <a:ext cx="194421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3" name="Oval 43"/>
            <p:cNvSpPr>
              <a:spLocks noChangeArrowheads="1"/>
            </p:cNvSpPr>
            <p:nvPr/>
          </p:nvSpPr>
          <p:spPr bwMode="auto">
            <a:xfrm>
              <a:off x="6640386" y="4041202"/>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4" name="Oval 43"/>
            <p:cNvSpPr>
              <a:spLocks noChangeArrowheads="1"/>
            </p:cNvSpPr>
            <p:nvPr/>
          </p:nvSpPr>
          <p:spPr bwMode="auto">
            <a:xfrm>
              <a:off x="7025907" y="4027097"/>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5" name="Oval 43"/>
            <p:cNvSpPr>
              <a:spLocks noChangeArrowheads="1"/>
            </p:cNvSpPr>
            <p:nvPr/>
          </p:nvSpPr>
          <p:spPr bwMode="auto">
            <a:xfrm>
              <a:off x="6043318" y="4218175"/>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6" name="Oval 43"/>
            <p:cNvSpPr>
              <a:spLocks noChangeArrowheads="1"/>
            </p:cNvSpPr>
            <p:nvPr/>
          </p:nvSpPr>
          <p:spPr bwMode="auto">
            <a:xfrm>
              <a:off x="6073302" y="4372289"/>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7" name="Oval 43"/>
            <p:cNvSpPr>
              <a:spLocks noChangeArrowheads="1"/>
            </p:cNvSpPr>
            <p:nvPr/>
          </p:nvSpPr>
          <p:spPr bwMode="auto">
            <a:xfrm>
              <a:off x="7204386" y="3896193"/>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8" name="Oval 43"/>
            <p:cNvSpPr>
              <a:spLocks noChangeArrowheads="1"/>
            </p:cNvSpPr>
            <p:nvPr/>
          </p:nvSpPr>
          <p:spPr bwMode="auto">
            <a:xfrm>
              <a:off x="7338201" y="3967561"/>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9" name="Oval 43"/>
            <p:cNvSpPr>
              <a:spLocks noChangeArrowheads="1"/>
            </p:cNvSpPr>
            <p:nvPr/>
          </p:nvSpPr>
          <p:spPr bwMode="auto">
            <a:xfrm>
              <a:off x="6228184" y="3645024"/>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80" name="Oval 43"/>
            <p:cNvSpPr>
              <a:spLocks noChangeArrowheads="1"/>
            </p:cNvSpPr>
            <p:nvPr/>
          </p:nvSpPr>
          <p:spPr bwMode="auto">
            <a:xfrm>
              <a:off x="6660232" y="4293096"/>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grpSp>
      <p:grpSp>
        <p:nvGrpSpPr>
          <p:cNvPr id="26653" name="群組 92"/>
          <p:cNvGrpSpPr>
            <a:grpSpLocks/>
          </p:cNvGrpSpPr>
          <p:nvPr/>
        </p:nvGrpSpPr>
        <p:grpSpPr bwMode="auto">
          <a:xfrm>
            <a:off x="5788025" y="2124075"/>
            <a:ext cx="1944688" cy="1223963"/>
            <a:chOff x="5787752" y="2124472"/>
            <a:chExt cx="1944216" cy="1224136"/>
          </a:xfrm>
        </p:grpSpPr>
        <p:pic>
          <p:nvPicPr>
            <p:cNvPr id="26662" name="Picture 49" descr="Image_0708-0331(CVBS)[2]"/>
            <p:cNvPicPr>
              <a:picLocks noChangeAspect="1" noChangeArrowheads="1"/>
            </p:cNvPicPr>
            <p:nvPr/>
          </p:nvPicPr>
          <p:blipFill>
            <a:blip r:embed="rId7">
              <a:lum bright="40000" contrast="60000"/>
              <a:extLst>
                <a:ext uri="{28A0092B-C50C-407E-A947-70E740481C1C}">
                  <a14:useLocalDpi xmlns:a14="http://schemas.microsoft.com/office/drawing/2010/main" val="0"/>
                </a:ext>
              </a:extLst>
            </a:blip>
            <a:srcRect l="4338" t="5437" r="29916" b="32544"/>
            <a:stretch>
              <a:fillRect/>
            </a:stretch>
          </p:blipFill>
          <p:spPr bwMode="auto">
            <a:xfrm>
              <a:off x="5787752" y="2124472"/>
              <a:ext cx="194421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3" name="Oval 43"/>
            <p:cNvSpPr>
              <a:spLocks noChangeArrowheads="1"/>
            </p:cNvSpPr>
            <p:nvPr/>
          </p:nvSpPr>
          <p:spPr bwMode="auto">
            <a:xfrm>
              <a:off x="5868144" y="3068960"/>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4" name="Oval 43"/>
            <p:cNvSpPr>
              <a:spLocks noChangeArrowheads="1"/>
            </p:cNvSpPr>
            <p:nvPr/>
          </p:nvSpPr>
          <p:spPr bwMode="auto">
            <a:xfrm>
              <a:off x="6711754" y="2667371"/>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5" name="Oval 43"/>
            <p:cNvSpPr>
              <a:spLocks noChangeArrowheads="1"/>
            </p:cNvSpPr>
            <p:nvPr/>
          </p:nvSpPr>
          <p:spPr bwMode="auto">
            <a:xfrm>
              <a:off x="6372200" y="2852936"/>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6" name="Oval 43"/>
            <p:cNvSpPr>
              <a:spLocks noChangeArrowheads="1"/>
            </p:cNvSpPr>
            <p:nvPr/>
          </p:nvSpPr>
          <p:spPr bwMode="auto">
            <a:xfrm>
              <a:off x="6573479" y="2300972"/>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7" name="Oval 43"/>
            <p:cNvSpPr>
              <a:spLocks noChangeArrowheads="1"/>
            </p:cNvSpPr>
            <p:nvPr/>
          </p:nvSpPr>
          <p:spPr bwMode="auto">
            <a:xfrm>
              <a:off x="7257213" y="2335354"/>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8" name="Oval 43"/>
            <p:cNvSpPr>
              <a:spLocks noChangeArrowheads="1"/>
            </p:cNvSpPr>
            <p:nvPr/>
          </p:nvSpPr>
          <p:spPr bwMode="auto">
            <a:xfrm>
              <a:off x="7493619" y="2397801"/>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9" name="Oval 43"/>
            <p:cNvSpPr>
              <a:spLocks noChangeArrowheads="1"/>
            </p:cNvSpPr>
            <p:nvPr/>
          </p:nvSpPr>
          <p:spPr bwMode="auto">
            <a:xfrm>
              <a:off x="7256551" y="2732957"/>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0" name="Oval 43"/>
            <p:cNvSpPr>
              <a:spLocks noChangeArrowheads="1"/>
            </p:cNvSpPr>
            <p:nvPr/>
          </p:nvSpPr>
          <p:spPr bwMode="auto">
            <a:xfrm>
              <a:off x="7164288" y="3140968"/>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71" name="Oval 43"/>
            <p:cNvSpPr>
              <a:spLocks noChangeArrowheads="1"/>
            </p:cNvSpPr>
            <p:nvPr/>
          </p:nvSpPr>
          <p:spPr bwMode="auto">
            <a:xfrm>
              <a:off x="6997202" y="3063034"/>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grpSp>
      <p:grpSp>
        <p:nvGrpSpPr>
          <p:cNvPr id="26654" name="群組 94"/>
          <p:cNvGrpSpPr>
            <a:grpSpLocks/>
          </p:cNvGrpSpPr>
          <p:nvPr/>
        </p:nvGrpSpPr>
        <p:grpSpPr bwMode="auto">
          <a:xfrm>
            <a:off x="5795963" y="5084763"/>
            <a:ext cx="1966912" cy="1223962"/>
            <a:chOff x="5796136" y="5085184"/>
            <a:chExt cx="1966719" cy="1224136"/>
          </a:xfrm>
        </p:grpSpPr>
        <p:pic>
          <p:nvPicPr>
            <p:cNvPr id="26657" name="Picture 33" descr="Image_0708-0338(CVBS)[2]"/>
            <p:cNvPicPr>
              <a:picLocks noChangeAspect="1" noChangeArrowheads="1"/>
            </p:cNvPicPr>
            <p:nvPr/>
          </p:nvPicPr>
          <p:blipFill>
            <a:blip r:embed="rId8">
              <a:lum bright="40000" contrast="60000"/>
              <a:extLst>
                <a:ext uri="{28A0092B-C50C-407E-A947-70E740481C1C}">
                  <a14:useLocalDpi xmlns:a14="http://schemas.microsoft.com/office/drawing/2010/main" val="0"/>
                </a:ext>
              </a:extLst>
            </a:blip>
            <a:srcRect t="4349" r="21295" b="21741"/>
            <a:stretch>
              <a:fillRect/>
            </a:stretch>
          </p:blipFill>
          <p:spPr bwMode="auto">
            <a:xfrm>
              <a:off x="5796136" y="5085184"/>
              <a:ext cx="1966719"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Oval 43"/>
            <p:cNvSpPr>
              <a:spLocks noChangeArrowheads="1"/>
            </p:cNvSpPr>
            <p:nvPr/>
          </p:nvSpPr>
          <p:spPr bwMode="auto">
            <a:xfrm>
              <a:off x="6194791" y="5347233"/>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59" name="Oval 43"/>
            <p:cNvSpPr>
              <a:spLocks noChangeArrowheads="1"/>
            </p:cNvSpPr>
            <p:nvPr/>
          </p:nvSpPr>
          <p:spPr bwMode="auto">
            <a:xfrm>
              <a:off x="6856052" y="5445071"/>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0" name="Oval 43"/>
            <p:cNvSpPr>
              <a:spLocks noChangeArrowheads="1"/>
            </p:cNvSpPr>
            <p:nvPr/>
          </p:nvSpPr>
          <p:spPr bwMode="auto">
            <a:xfrm>
              <a:off x="7145353" y="5848027"/>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sp>
          <p:nvSpPr>
            <p:cNvPr id="26661" name="Oval 43"/>
            <p:cNvSpPr>
              <a:spLocks noChangeArrowheads="1"/>
            </p:cNvSpPr>
            <p:nvPr/>
          </p:nvSpPr>
          <p:spPr bwMode="auto">
            <a:xfrm>
              <a:off x="6375604" y="6111498"/>
              <a:ext cx="184150" cy="184150"/>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zh-TW" altLang="en-US">
                <a:latin typeface="Constantia" charset="0"/>
              </a:endParaRPr>
            </a:p>
          </p:txBody>
        </p:sp>
      </p:grpSp>
      <p:sp>
        <p:nvSpPr>
          <p:cNvPr id="26655" name="文字方塊 22"/>
          <p:cNvSpPr txBox="1">
            <a:spLocks noChangeArrowheads="1"/>
          </p:cNvSpPr>
          <p:nvPr/>
        </p:nvSpPr>
        <p:spPr bwMode="auto">
          <a:xfrm>
            <a:off x="257175" y="403225"/>
            <a:ext cx="8648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kumimoji="0" lang="en-US" altLang="zh-TW" sz="3000" b="1">
                <a:solidFill>
                  <a:srgbClr val="9933FF"/>
                </a:solidFill>
                <a:latin typeface="Calibri" charset="0"/>
              </a:rPr>
              <a:t>Cancer cell (HCT-8) with WBCs(1:1) capture ratio            </a:t>
            </a:r>
            <a:endParaRPr kumimoji="0" lang="zh-TW" altLang="en-US" sz="3000" b="1">
              <a:solidFill>
                <a:srgbClr val="9933FF"/>
              </a:solidFill>
              <a:latin typeface="Calibri" charset="0"/>
            </a:endParaRPr>
          </a:p>
        </p:txBody>
      </p:sp>
      <p:sp>
        <p:nvSpPr>
          <p:cNvPr id="26656" name="矩形 2"/>
          <p:cNvSpPr>
            <a:spLocks noChangeArrowheads="1"/>
          </p:cNvSpPr>
          <p:nvPr/>
        </p:nvSpPr>
        <p:spPr bwMode="auto">
          <a:xfrm>
            <a:off x="2212975" y="765175"/>
            <a:ext cx="43608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spcBef>
                <a:spcPts val="600"/>
              </a:spcBef>
            </a:pPr>
            <a:r>
              <a:rPr lang="en-US" altLang="zh-TW" sz="2800">
                <a:solidFill>
                  <a:srgbClr val="FF0000"/>
                </a:solidFill>
                <a:latin typeface="Calibri" charset="0"/>
              </a:rPr>
              <a:t>with variable Incubated time</a:t>
            </a:r>
            <a:endParaRPr lang="zh-TW" sz="2800">
              <a:solidFill>
                <a:srgbClr val="FF0000"/>
              </a:solidFill>
              <a:latin typeface="Calibri" charset="0"/>
              <a:ea typeface="標楷體" charset="0"/>
              <a:cs typeface="標楷體" charset="0"/>
            </a:endParaRPr>
          </a:p>
        </p:txBody>
      </p:sp>
    </p:spTree>
    <p:extLst>
      <p:ext uri="{BB962C8B-B14F-4D97-AF65-F5344CB8AC3E}">
        <p14:creationId xmlns:p14="http://schemas.microsoft.com/office/powerpoint/2010/main" val="10819702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文字方塊 4"/>
          <p:cNvSpPr txBox="1">
            <a:spLocks noChangeArrowheads="1"/>
          </p:cNvSpPr>
          <p:nvPr/>
        </p:nvSpPr>
        <p:spPr bwMode="auto">
          <a:xfrm>
            <a:off x="539750" y="476250"/>
            <a:ext cx="818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kumimoji="0" lang="en-US" altLang="zh-TW" sz="3200" b="1">
                <a:solidFill>
                  <a:srgbClr val="9933FF"/>
                </a:solidFill>
                <a:latin typeface="Calibri" charset="0"/>
              </a:rPr>
              <a:t>The capture result of different incubated time</a:t>
            </a:r>
            <a:endParaRPr kumimoji="0" lang="zh-TW" altLang="en-US" sz="3200" b="1">
              <a:solidFill>
                <a:srgbClr val="9933FF"/>
              </a:solidFill>
              <a:latin typeface="Calibri" charset="0"/>
            </a:endParaRPr>
          </a:p>
        </p:txBody>
      </p:sp>
      <p:grpSp>
        <p:nvGrpSpPr>
          <p:cNvPr id="1028" name="群組 7"/>
          <p:cNvGrpSpPr>
            <a:grpSpLocks/>
          </p:cNvGrpSpPr>
          <p:nvPr/>
        </p:nvGrpSpPr>
        <p:grpSpPr bwMode="auto">
          <a:xfrm>
            <a:off x="1431925" y="1385888"/>
            <a:ext cx="6019800" cy="4203700"/>
            <a:chOff x="1431925" y="1385371"/>
            <a:chExt cx="6020395" cy="4203869"/>
          </a:xfrm>
        </p:grpSpPr>
        <p:graphicFrame>
          <p:nvGraphicFramePr>
            <p:cNvPr id="1026" name="Object 5"/>
            <p:cNvGraphicFramePr>
              <a:graphicFrameLocks noChangeAspect="1"/>
            </p:cNvGraphicFramePr>
            <p:nvPr/>
          </p:nvGraphicFramePr>
          <p:xfrm>
            <a:off x="1431925" y="1385371"/>
            <a:ext cx="6020395" cy="4203869"/>
          </p:xfrm>
          <a:graphic>
            <a:graphicData uri="http://schemas.openxmlformats.org/presentationml/2006/ole">
              <mc:AlternateContent xmlns:mc="http://schemas.openxmlformats.org/markup-compatibility/2006">
                <mc:Choice xmlns:v="urn:schemas-microsoft-com:vml" Requires="v">
                  <p:oleObj spid="_x0000_s8221" name="Graph" r:id="rId4" imgW="4174541" imgH="2916326" progId="Origin50.Graph">
                    <p:embed/>
                  </p:oleObj>
                </mc:Choice>
                <mc:Fallback>
                  <p:oleObj name="Graph" r:id="rId4" imgW="4174541" imgH="2916326"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1385371"/>
                          <a:ext cx="6020395" cy="420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5" name="直線接點 4"/>
            <p:cNvCxnSpPr/>
            <p:nvPr/>
          </p:nvCxnSpPr>
          <p:spPr>
            <a:xfrm>
              <a:off x="2843352" y="4868486"/>
              <a:ext cx="3456329" cy="0"/>
            </a:xfrm>
            <a:prstGeom prst="line">
              <a:avLst/>
            </a:prstGeom>
            <a:ln w="12700">
              <a:solidFill>
                <a:srgbClr val="C40000"/>
              </a:solidFill>
              <a:prstDash val="lgDash"/>
            </a:ln>
          </p:spPr>
          <p:style>
            <a:lnRef idx="1">
              <a:schemeClr val="accent1"/>
            </a:lnRef>
            <a:fillRef idx="0">
              <a:schemeClr val="accent1"/>
            </a:fillRef>
            <a:effectRef idx="0">
              <a:schemeClr val="accent1"/>
            </a:effectRef>
            <a:fontRef idx="minor">
              <a:schemeClr val="tx1"/>
            </a:fontRef>
          </p:style>
        </p:cxnSp>
      </p:grpSp>
      <p:sp>
        <p:nvSpPr>
          <p:cNvPr id="1029" name="文字方塊 11"/>
          <p:cNvSpPr txBox="1">
            <a:spLocks noChangeArrowheads="1"/>
          </p:cNvSpPr>
          <p:nvPr/>
        </p:nvSpPr>
        <p:spPr bwMode="auto">
          <a:xfrm>
            <a:off x="2919413" y="1341438"/>
            <a:ext cx="323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Times New Roman" charset="0"/>
                <a:cs typeface="Times New Roman" charset="0"/>
              </a:rPr>
              <a:t>Retention rate of two phase chip </a:t>
            </a:r>
            <a:endParaRPr kumimoji="0" lang="zh-TW" altLang="en-US">
              <a:latin typeface="Times New Roman" charset="0"/>
              <a:cs typeface="Times New Roman" charset="0"/>
            </a:endParaRPr>
          </a:p>
        </p:txBody>
      </p:sp>
      <p:sp>
        <p:nvSpPr>
          <p:cNvPr id="1030" name="文字方塊 13"/>
          <p:cNvSpPr txBox="1">
            <a:spLocks noChangeArrowheads="1"/>
          </p:cNvSpPr>
          <p:nvPr/>
        </p:nvSpPr>
        <p:spPr bwMode="auto">
          <a:xfrm>
            <a:off x="2051050" y="5589588"/>
            <a:ext cx="504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600">
                <a:latin typeface="Constantia" charset="0"/>
              </a:rPr>
              <a:t>1.Maximun of cancer cell number appears at 4 hours</a:t>
            </a:r>
          </a:p>
          <a:p>
            <a:pPr eaLnBrk="1" hangingPunct="1"/>
            <a:r>
              <a:rPr kumimoji="0" lang="en-US" altLang="zh-TW" sz="1600">
                <a:latin typeface="Constantia" charset="0"/>
              </a:rPr>
              <a:t>2.Mixed two cell result in lower capture cell number</a:t>
            </a:r>
            <a:endParaRPr kumimoji="0" lang="zh-TW" altLang="en-US" sz="1600">
              <a:latin typeface="Constantia" charset="0"/>
            </a:endParaRPr>
          </a:p>
        </p:txBody>
      </p:sp>
      <p:sp>
        <p:nvSpPr>
          <p:cNvPr id="1031" name="投影片編號版面配置區 7"/>
          <p:cNvSpPr>
            <a:spLocks noGrp="1"/>
          </p:cNvSpPr>
          <p:nvPr>
            <p:ph type="sldNum" sz="quarter" idx="4294967295"/>
          </p:nvPr>
        </p:nvSpPr>
        <p:spPr bwMode="auto">
          <a:xfrm>
            <a:off x="79248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D6DE257F-6347-704D-8C7E-B2CFFB26960E}" type="slidenum">
              <a:rPr lang="zh-TW" altLang="en-US"/>
              <a:pPr eaLnBrk="1" hangingPunct="1"/>
              <a:t>19</a:t>
            </a:fld>
            <a:endParaRPr lang="en-US" altLang="zh-TW"/>
          </a:p>
        </p:txBody>
      </p:sp>
    </p:spTree>
    <p:extLst>
      <p:ext uri="{BB962C8B-B14F-4D97-AF65-F5344CB8AC3E}">
        <p14:creationId xmlns:p14="http://schemas.microsoft.com/office/powerpoint/2010/main" val="29518925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58175" cy="1143000"/>
          </a:xfrm>
          <a:solidFill>
            <a:schemeClr val="tx2"/>
          </a:solidFill>
        </p:spPr>
        <p:txBody>
          <a:bodyPr>
            <a:normAutofit/>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457200" y="1571625"/>
            <a:ext cx="8229600" cy="4483100"/>
          </a:xfrm>
          <a:solidFill>
            <a:schemeClr val="tx2"/>
          </a:solidFill>
          <a:ln>
            <a:solidFill>
              <a:schemeClr val="accent1"/>
            </a:solidFill>
          </a:ln>
        </p:spPr>
        <p:txBody>
          <a:bodyPr>
            <a:normAutofit/>
          </a:bodyPr>
          <a:lstStyle/>
          <a:p>
            <a:pPr eaLnBrk="1" hangingPunct="1">
              <a:buFont typeface="Arial" charset="0"/>
              <a:buNone/>
              <a:defRPr/>
            </a:pPr>
            <a:r>
              <a:rPr lang="en-US" sz="2000" b="1" dirty="0" smtClean="0">
                <a:solidFill>
                  <a:schemeClr val="bg2">
                    <a:lumMod val="50000"/>
                  </a:schemeClr>
                </a:solidFill>
                <a:latin typeface="+mj-lt"/>
              </a:rPr>
              <a:t>     </a:t>
            </a:r>
            <a:r>
              <a:rPr lang="en-US" sz="2000" b="1" dirty="0">
                <a:solidFill>
                  <a:schemeClr val="bg2">
                    <a:lumMod val="50000"/>
                  </a:schemeClr>
                </a:solidFill>
              </a:rPr>
              <a:t>OMICS Group International is a pioneer and leading science event organizer, which publishes around 400 open access journals and conducts over 300 Medical, Clinical, Engineering, Life Sciences, Pharma scientific conferences all over the globe annually with the support of more than 1000 scientific associations and 30,000 editorial board members and 3.5 million followers to its credit.</a:t>
            </a:r>
            <a:br>
              <a:rPr lang="en-US" sz="2000" b="1" dirty="0">
                <a:solidFill>
                  <a:schemeClr val="bg2">
                    <a:lumMod val="50000"/>
                  </a:schemeClr>
                </a:solidFill>
              </a:rPr>
            </a:br>
            <a:endParaRPr lang="en-US" sz="2000" b="1" dirty="0">
              <a:solidFill>
                <a:schemeClr val="bg2">
                  <a:lumMod val="50000"/>
                </a:schemeClr>
              </a:solidFill>
            </a:endParaRPr>
          </a:p>
          <a:p>
            <a:pPr algn="just" eaLnBrk="1" hangingPunct="1">
              <a:buFont typeface="Arial" charset="0"/>
              <a:buNone/>
              <a:defRPr/>
            </a:pPr>
            <a:r>
              <a:rPr lang="en-US" sz="2000" b="1" dirty="0">
                <a:solidFill>
                  <a:schemeClr val="bg2">
                    <a:lumMod val="50000"/>
                  </a:schemeClr>
                </a:solidFill>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eaLnBrk="1" hangingPunct="1">
              <a:defRPr/>
            </a:pPr>
            <a:endParaRPr lang="en-US" b="1" dirty="0">
              <a:solidFill>
                <a:schemeClr val="bg2">
                  <a:lumMod val="50000"/>
                </a:schemeClr>
              </a:solidFill>
            </a:endParaRPr>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62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D:\experiment\sem\2011.6.20\3mins\crossx3000.jpg"/>
          <p:cNvPicPr>
            <a:picLocks noChangeAspect="1" noChangeArrowheads="1"/>
          </p:cNvPicPr>
          <p:nvPr/>
        </p:nvPicPr>
        <p:blipFill>
          <a:blip r:embed="rId3"/>
          <a:srcRect/>
          <a:stretch>
            <a:fillRect/>
          </a:stretch>
        </p:blipFill>
        <p:spPr bwMode="auto">
          <a:xfrm>
            <a:off x="539750" y="1414463"/>
            <a:ext cx="2592388" cy="1943100"/>
          </a:xfrm>
          <a:prstGeom prst="rect">
            <a:avLst/>
          </a:prstGeom>
          <a:noFill/>
          <a:ln w="9525">
            <a:noFill/>
            <a:miter lim="800000"/>
            <a:headEnd/>
            <a:tailEnd/>
          </a:ln>
          <a:effectLst>
            <a:outerShdw dist="139700" dir="2700000" algn="tl" rotWithShape="0">
              <a:srgbClr val="333333">
                <a:alpha val="64998"/>
              </a:srgbClr>
            </a:outerShdw>
          </a:effectLst>
        </p:spPr>
      </p:pic>
      <p:sp>
        <p:nvSpPr>
          <p:cNvPr id="27651" name="文字方塊 5"/>
          <p:cNvSpPr txBox="1">
            <a:spLocks noChangeArrowheads="1"/>
          </p:cNvSpPr>
          <p:nvPr/>
        </p:nvSpPr>
        <p:spPr bwMode="auto">
          <a:xfrm>
            <a:off x="611188" y="148590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latin typeface="Constantia" charset="0"/>
              </a:rPr>
              <a:t>3 mins</a:t>
            </a:r>
            <a:endParaRPr kumimoji="0" lang="zh-TW" altLang="en-US" b="1">
              <a:solidFill>
                <a:srgbClr val="FFC000"/>
              </a:solidFill>
              <a:latin typeface="Constantia" charset="0"/>
            </a:endParaRPr>
          </a:p>
        </p:txBody>
      </p:sp>
      <p:pic>
        <p:nvPicPr>
          <p:cNvPr id="37891" name="Picture 7" descr="D:\experiment\sem\2011.6.20\5mins\crossx3000.jpg"/>
          <p:cNvPicPr>
            <a:picLocks noChangeAspect="1" noChangeArrowheads="1"/>
          </p:cNvPicPr>
          <p:nvPr/>
        </p:nvPicPr>
        <p:blipFill>
          <a:blip r:embed="rId4"/>
          <a:srcRect/>
          <a:stretch>
            <a:fillRect/>
          </a:stretch>
        </p:blipFill>
        <p:spPr bwMode="auto">
          <a:xfrm>
            <a:off x="3276600" y="1414463"/>
            <a:ext cx="2592388" cy="1943100"/>
          </a:xfrm>
          <a:prstGeom prst="rect">
            <a:avLst/>
          </a:prstGeom>
          <a:noFill/>
          <a:ln w="9525">
            <a:noFill/>
            <a:miter lim="800000"/>
            <a:headEnd/>
            <a:tailEnd/>
          </a:ln>
          <a:effectLst>
            <a:outerShdw dist="139700" dir="2700000" algn="tl" rotWithShape="0">
              <a:srgbClr val="333333">
                <a:alpha val="64998"/>
              </a:srgbClr>
            </a:outerShdw>
          </a:effectLst>
        </p:spPr>
      </p:pic>
      <p:pic>
        <p:nvPicPr>
          <p:cNvPr id="37892" name="Picture 8" descr="D:\experiment\sem\2011.6.20\7mins\crossx3000.jpg"/>
          <p:cNvPicPr>
            <a:picLocks noChangeAspect="1" noChangeArrowheads="1"/>
          </p:cNvPicPr>
          <p:nvPr/>
        </p:nvPicPr>
        <p:blipFill>
          <a:blip r:embed="rId5"/>
          <a:srcRect/>
          <a:stretch>
            <a:fillRect/>
          </a:stretch>
        </p:blipFill>
        <p:spPr bwMode="auto">
          <a:xfrm>
            <a:off x="6011863" y="1414463"/>
            <a:ext cx="2592387" cy="1943100"/>
          </a:xfrm>
          <a:prstGeom prst="rect">
            <a:avLst/>
          </a:prstGeom>
          <a:noFill/>
          <a:ln w="9525">
            <a:noFill/>
            <a:miter lim="800000"/>
            <a:headEnd/>
            <a:tailEnd/>
          </a:ln>
          <a:effectLst>
            <a:outerShdw dist="139700" dir="2700000" algn="tl" rotWithShape="0">
              <a:srgbClr val="333333">
                <a:alpha val="64998"/>
              </a:srgbClr>
            </a:outerShdw>
          </a:effectLst>
        </p:spPr>
      </p:pic>
      <p:sp>
        <p:nvSpPr>
          <p:cNvPr id="27654" name="文字方塊 6"/>
          <p:cNvSpPr txBox="1">
            <a:spLocks noChangeArrowheads="1"/>
          </p:cNvSpPr>
          <p:nvPr/>
        </p:nvSpPr>
        <p:spPr bwMode="auto">
          <a:xfrm>
            <a:off x="3368675" y="14859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latin typeface="Constantia" charset="0"/>
              </a:rPr>
              <a:t>5 mins</a:t>
            </a:r>
            <a:endParaRPr kumimoji="0" lang="zh-TW" altLang="en-US" b="1">
              <a:solidFill>
                <a:srgbClr val="FFC000"/>
              </a:solidFill>
              <a:latin typeface="Constantia" charset="0"/>
            </a:endParaRPr>
          </a:p>
        </p:txBody>
      </p:sp>
      <p:sp>
        <p:nvSpPr>
          <p:cNvPr id="27655" name="文字方塊 8"/>
          <p:cNvSpPr txBox="1">
            <a:spLocks noChangeArrowheads="1"/>
          </p:cNvSpPr>
          <p:nvPr/>
        </p:nvSpPr>
        <p:spPr bwMode="auto">
          <a:xfrm>
            <a:off x="6156325" y="14859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latin typeface="Constantia" charset="0"/>
              </a:rPr>
              <a:t>7 mins</a:t>
            </a:r>
            <a:endParaRPr kumimoji="0" lang="zh-TW" altLang="en-US" b="1">
              <a:solidFill>
                <a:srgbClr val="FFC000"/>
              </a:solidFill>
              <a:latin typeface="Constantia" charset="0"/>
            </a:endParaRPr>
          </a:p>
        </p:txBody>
      </p:sp>
      <p:pic>
        <p:nvPicPr>
          <p:cNvPr id="37895" name="Picture 10" descr="D:\experiment\sem\2011.6.20\13mins\crossx3000..jpg"/>
          <p:cNvPicPr>
            <a:picLocks noChangeAspect="1" noChangeArrowheads="1"/>
          </p:cNvPicPr>
          <p:nvPr/>
        </p:nvPicPr>
        <p:blipFill>
          <a:blip r:embed="rId6"/>
          <a:srcRect/>
          <a:stretch>
            <a:fillRect/>
          </a:stretch>
        </p:blipFill>
        <p:spPr bwMode="auto">
          <a:xfrm>
            <a:off x="539750" y="3646488"/>
            <a:ext cx="2592388" cy="1943100"/>
          </a:xfrm>
          <a:prstGeom prst="rect">
            <a:avLst/>
          </a:prstGeom>
          <a:noFill/>
          <a:ln w="9525">
            <a:noFill/>
            <a:miter lim="800000"/>
            <a:headEnd/>
            <a:tailEnd/>
          </a:ln>
          <a:effectLst>
            <a:outerShdw dist="139700" dir="2700000" algn="tl" rotWithShape="0">
              <a:srgbClr val="333333">
                <a:alpha val="64998"/>
              </a:srgbClr>
            </a:outerShdw>
          </a:effectLst>
        </p:spPr>
      </p:pic>
      <p:sp>
        <p:nvSpPr>
          <p:cNvPr id="18" name="文字方塊 17"/>
          <p:cNvSpPr txBox="1"/>
          <p:nvPr/>
        </p:nvSpPr>
        <p:spPr>
          <a:xfrm>
            <a:off x="684213" y="3717925"/>
            <a:ext cx="1042987" cy="369888"/>
          </a:xfrm>
          <a:prstGeom prst="rect">
            <a:avLst/>
          </a:prstGeom>
          <a:noFill/>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effectLst>
                  <a:outerShdw blurRad="38100" dist="38100" dir="2700000" algn="tl">
                    <a:srgbClr val="DDDDDD"/>
                  </a:outerShdw>
                </a:effectLst>
              </a:rPr>
              <a:t>13 mins</a:t>
            </a:r>
            <a:endParaRPr kumimoji="0" lang="zh-TW" altLang="en-US" b="1">
              <a:solidFill>
                <a:srgbClr val="FFC000"/>
              </a:solidFill>
              <a:effectLst>
                <a:outerShdw blurRad="38100" dist="38100" dir="2700000" algn="tl">
                  <a:srgbClr val="DDDDDD"/>
                </a:outerShdw>
              </a:effectLst>
            </a:endParaRPr>
          </a:p>
        </p:txBody>
      </p:sp>
      <p:pic>
        <p:nvPicPr>
          <p:cNvPr id="37897" name="Picture 11" descr="D:\experiment\sem\2011.6.20\20mins\crossx3000-2.jpg"/>
          <p:cNvPicPr>
            <a:picLocks noChangeAspect="1" noChangeArrowheads="1"/>
          </p:cNvPicPr>
          <p:nvPr/>
        </p:nvPicPr>
        <p:blipFill>
          <a:blip r:embed="rId7"/>
          <a:srcRect/>
          <a:stretch>
            <a:fillRect/>
          </a:stretch>
        </p:blipFill>
        <p:spPr bwMode="auto">
          <a:xfrm>
            <a:off x="6011863" y="3646488"/>
            <a:ext cx="2581275" cy="1935162"/>
          </a:xfrm>
          <a:prstGeom prst="rect">
            <a:avLst/>
          </a:prstGeom>
          <a:noFill/>
          <a:ln w="9525">
            <a:noFill/>
            <a:miter lim="800000"/>
            <a:headEnd/>
            <a:tailEnd/>
          </a:ln>
          <a:effectLst>
            <a:outerShdw dist="139700" dir="2700000" algn="tl" rotWithShape="0">
              <a:srgbClr val="333333">
                <a:alpha val="64998"/>
              </a:srgbClr>
            </a:outerShdw>
          </a:effectLst>
        </p:spPr>
      </p:pic>
      <p:pic>
        <p:nvPicPr>
          <p:cNvPr id="37898" name="Picture 12" descr="D:\experiment\sem\2011.6.20\15mins\crossx3000..jpg"/>
          <p:cNvPicPr>
            <a:picLocks noChangeAspect="1" noChangeArrowheads="1"/>
          </p:cNvPicPr>
          <p:nvPr/>
        </p:nvPicPr>
        <p:blipFill>
          <a:blip r:embed="rId8"/>
          <a:srcRect/>
          <a:stretch>
            <a:fillRect/>
          </a:stretch>
        </p:blipFill>
        <p:spPr bwMode="auto">
          <a:xfrm>
            <a:off x="3276600" y="3646488"/>
            <a:ext cx="2590800" cy="1943100"/>
          </a:xfrm>
          <a:prstGeom prst="rect">
            <a:avLst/>
          </a:prstGeom>
          <a:noFill/>
          <a:ln w="9525">
            <a:noFill/>
            <a:miter lim="800000"/>
            <a:headEnd/>
            <a:tailEnd/>
          </a:ln>
          <a:effectLst>
            <a:outerShdw dist="139700" dir="2700000" algn="tl" rotWithShape="0">
              <a:srgbClr val="333333">
                <a:alpha val="64998"/>
              </a:srgbClr>
            </a:outerShdw>
          </a:effectLst>
        </p:spPr>
      </p:pic>
      <p:sp>
        <p:nvSpPr>
          <p:cNvPr id="21" name="文字方塊 20"/>
          <p:cNvSpPr txBox="1"/>
          <p:nvPr/>
        </p:nvSpPr>
        <p:spPr>
          <a:xfrm>
            <a:off x="3348038" y="3717925"/>
            <a:ext cx="1042987" cy="369888"/>
          </a:xfrm>
          <a:prstGeom prst="rect">
            <a:avLst/>
          </a:prstGeom>
          <a:noFill/>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effectLst>
                  <a:outerShdw blurRad="38100" dist="38100" dir="2700000" algn="tl">
                    <a:srgbClr val="DDDDDD"/>
                  </a:outerShdw>
                </a:effectLst>
              </a:rPr>
              <a:t>15 mins</a:t>
            </a:r>
            <a:endParaRPr kumimoji="0" lang="zh-TW" altLang="en-US" b="1">
              <a:solidFill>
                <a:srgbClr val="FFC000"/>
              </a:solidFill>
              <a:effectLst>
                <a:outerShdw blurRad="38100" dist="38100" dir="2700000" algn="tl">
                  <a:srgbClr val="DDDDDD"/>
                </a:outerShdw>
              </a:effectLst>
            </a:endParaRPr>
          </a:p>
        </p:txBody>
      </p:sp>
      <p:sp>
        <p:nvSpPr>
          <p:cNvPr id="22" name="文字方塊 21"/>
          <p:cNvSpPr txBox="1"/>
          <p:nvPr/>
        </p:nvSpPr>
        <p:spPr>
          <a:xfrm>
            <a:off x="6048375" y="3708400"/>
            <a:ext cx="1044575" cy="369888"/>
          </a:xfrm>
          <a:prstGeom prst="rect">
            <a:avLst/>
          </a:prstGeom>
          <a:noFill/>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b="1">
                <a:solidFill>
                  <a:srgbClr val="FFC000"/>
                </a:solidFill>
                <a:effectLst>
                  <a:outerShdw blurRad="38100" dist="38100" dir="2700000" algn="tl">
                    <a:srgbClr val="DDDDDD"/>
                  </a:outerShdw>
                </a:effectLst>
              </a:rPr>
              <a:t>20 mins</a:t>
            </a:r>
            <a:endParaRPr kumimoji="0" lang="zh-TW" altLang="en-US" b="1">
              <a:solidFill>
                <a:srgbClr val="FFC000"/>
              </a:solidFill>
              <a:effectLst>
                <a:outerShdw blurRad="38100" dist="38100" dir="2700000" algn="tl">
                  <a:srgbClr val="DDDDDD"/>
                </a:outerShdw>
              </a:effectLst>
            </a:endParaRPr>
          </a:p>
        </p:txBody>
      </p:sp>
      <p:sp>
        <p:nvSpPr>
          <p:cNvPr id="27662" name="文字方塊 22"/>
          <p:cNvSpPr txBox="1">
            <a:spLocks noChangeArrowheads="1"/>
          </p:cNvSpPr>
          <p:nvPr/>
        </p:nvSpPr>
        <p:spPr bwMode="auto">
          <a:xfrm>
            <a:off x="471488" y="622300"/>
            <a:ext cx="8339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kumimoji="0" lang="en-US" altLang="zh-TW" sz="3600" b="1">
                <a:solidFill>
                  <a:srgbClr val="9933FF"/>
                </a:solidFill>
                <a:latin typeface="Calibri" charset="0"/>
              </a:rPr>
              <a:t>Etching time V.S. nanowire length </a:t>
            </a:r>
            <a:endParaRPr kumimoji="0" lang="zh-TW" altLang="en-US" sz="3600" b="1">
              <a:solidFill>
                <a:srgbClr val="9933FF"/>
              </a:solidFill>
              <a:latin typeface="Calibri" charset="0"/>
            </a:endParaRPr>
          </a:p>
        </p:txBody>
      </p:sp>
      <p:sp>
        <p:nvSpPr>
          <p:cNvPr id="27663" name="投影片編號版面配置區 16"/>
          <p:cNvSpPr>
            <a:spLocks noGrp="1"/>
          </p:cNvSpPr>
          <p:nvPr>
            <p:ph type="sldNum" sz="quarter" idx="4294967295"/>
          </p:nvPr>
        </p:nvSpPr>
        <p:spPr bwMode="auto">
          <a:xfrm>
            <a:off x="79248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9A493DA3-5950-7B46-AFB0-EA56616660E2}" type="slidenum">
              <a:rPr lang="zh-TW" altLang="en-US"/>
              <a:pPr eaLnBrk="1" hangingPunct="1"/>
              <a:t>20</a:t>
            </a:fld>
            <a:endParaRPr lang="en-US" altLang="zh-TW"/>
          </a:p>
        </p:txBody>
      </p:sp>
      <p:pic>
        <p:nvPicPr>
          <p:cNvPr id="27664" name="圖片 15" descr="topx5000.jpg"/>
          <p:cNvPicPr>
            <a:picLocks noChangeAspect="1"/>
          </p:cNvPicPr>
          <p:nvPr/>
        </p:nvPicPr>
        <p:blipFill>
          <a:blip r:embed="rId9">
            <a:extLst>
              <a:ext uri="{28A0092B-C50C-407E-A947-70E740481C1C}">
                <a14:useLocalDpi xmlns:a14="http://schemas.microsoft.com/office/drawing/2010/main" val="0"/>
              </a:ext>
            </a:extLst>
          </a:blip>
          <a:srcRect r="57135" b="36685"/>
          <a:stretch>
            <a:fillRect/>
          </a:stretch>
        </p:blipFill>
        <p:spPr bwMode="auto">
          <a:xfrm>
            <a:off x="2339975" y="2492375"/>
            <a:ext cx="792163"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65" name="圖片 18" descr="topx5000.jpg"/>
          <p:cNvPicPr>
            <a:picLocks noChangeAspect="1"/>
          </p:cNvPicPr>
          <p:nvPr/>
        </p:nvPicPr>
        <p:blipFill>
          <a:blip r:embed="rId10">
            <a:extLst>
              <a:ext uri="{28A0092B-C50C-407E-A947-70E740481C1C}">
                <a14:useLocalDpi xmlns:a14="http://schemas.microsoft.com/office/drawing/2010/main" val="0"/>
              </a:ext>
            </a:extLst>
          </a:blip>
          <a:srcRect r="57404" b="37132"/>
          <a:stretch>
            <a:fillRect/>
          </a:stretch>
        </p:blipFill>
        <p:spPr bwMode="auto">
          <a:xfrm>
            <a:off x="5076825" y="2492375"/>
            <a:ext cx="790575"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66" name="圖片 19" descr="topx5000.jpg"/>
          <p:cNvPicPr>
            <a:picLocks noChangeAspect="1"/>
          </p:cNvPicPr>
          <p:nvPr/>
        </p:nvPicPr>
        <p:blipFill>
          <a:blip r:embed="rId11">
            <a:extLst>
              <a:ext uri="{28A0092B-C50C-407E-A947-70E740481C1C}">
                <a14:useLocalDpi xmlns:a14="http://schemas.microsoft.com/office/drawing/2010/main" val="0"/>
              </a:ext>
            </a:extLst>
          </a:blip>
          <a:srcRect r="57257" b="37054"/>
          <a:stretch>
            <a:fillRect/>
          </a:stretch>
        </p:blipFill>
        <p:spPr bwMode="auto">
          <a:xfrm>
            <a:off x="7812088" y="2492375"/>
            <a:ext cx="792162"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67" name="圖片 22" descr="topx5000.jpg"/>
          <p:cNvPicPr>
            <a:picLocks noChangeAspect="1"/>
          </p:cNvPicPr>
          <p:nvPr/>
        </p:nvPicPr>
        <p:blipFill>
          <a:blip r:embed="rId12">
            <a:extLst>
              <a:ext uri="{28A0092B-C50C-407E-A947-70E740481C1C}">
                <a14:useLocalDpi xmlns:a14="http://schemas.microsoft.com/office/drawing/2010/main" val="0"/>
              </a:ext>
            </a:extLst>
          </a:blip>
          <a:srcRect r="57584" b="37386"/>
          <a:stretch>
            <a:fillRect/>
          </a:stretch>
        </p:blipFill>
        <p:spPr bwMode="auto">
          <a:xfrm>
            <a:off x="2339975" y="4724400"/>
            <a:ext cx="792163"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68" name="圖片 23" descr="topx5000.jpg"/>
          <p:cNvPicPr>
            <a:picLocks noChangeAspect="1"/>
          </p:cNvPicPr>
          <p:nvPr/>
        </p:nvPicPr>
        <p:blipFill>
          <a:blip r:embed="rId13">
            <a:extLst>
              <a:ext uri="{28A0092B-C50C-407E-A947-70E740481C1C}">
                <a14:useLocalDpi xmlns:a14="http://schemas.microsoft.com/office/drawing/2010/main" val="0"/>
              </a:ext>
            </a:extLst>
          </a:blip>
          <a:srcRect r="56914" b="36514"/>
          <a:stretch>
            <a:fillRect/>
          </a:stretch>
        </p:blipFill>
        <p:spPr bwMode="auto">
          <a:xfrm>
            <a:off x="5076825" y="4724400"/>
            <a:ext cx="790575"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69" name="圖片 24" descr="topx5000.jpg"/>
          <p:cNvPicPr>
            <a:picLocks noChangeAspect="1"/>
          </p:cNvPicPr>
          <p:nvPr/>
        </p:nvPicPr>
        <p:blipFill>
          <a:blip r:embed="rId14">
            <a:extLst>
              <a:ext uri="{28A0092B-C50C-407E-A947-70E740481C1C}">
                <a14:useLocalDpi xmlns:a14="http://schemas.microsoft.com/office/drawing/2010/main" val="0"/>
              </a:ext>
            </a:extLst>
          </a:blip>
          <a:srcRect l="15620" t="15817" r="41422" b="20914"/>
          <a:stretch>
            <a:fillRect/>
          </a:stretch>
        </p:blipFill>
        <p:spPr bwMode="auto">
          <a:xfrm>
            <a:off x="7812088" y="4724400"/>
            <a:ext cx="792162" cy="8651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0718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格 32"/>
          <p:cNvGraphicFramePr>
            <a:graphicFrameLocks noGrp="1"/>
          </p:cNvGraphicFramePr>
          <p:nvPr/>
        </p:nvGraphicFramePr>
        <p:xfrm>
          <a:off x="301625" y="1495425"/>
          <a:ext cx="8442325" cy="4624388"/>
        </p:xfrm>
        <a:graphic>
          <a:graphicData uri="http://schemas.openxmlformats.org/drawingml/2006/table">
            <a:tbl>
              <a:tblPr/>
              <a:tblGrid>
                <a:gridCol w="1631950"/>
                <a:gridCol w="1724025"/>
                <a:gridCol w="1762125"/>
                <a:gridCol w="1695450"/>
                <a:gridCol w="1628775"/>
              </a:tblGrid>
              <a:tr h="2312194">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2312194">
                <a:tc>
                  <a:txBody>
                    <a:bodyPr/>
                    <a:lstStyle/>
                    <a:p>
                      <a:pPr algn="ctr">
                        <a:lnSpc>
                          <a:spcPct val="150000"/>
                        </a:lnSpc>
                        <a:spcBef>
                          <a:spcPts val="360"/>
                        </a:spcBef>
                        <a:spcAft>
                          <a:spcPts val="360"/>
                        </a:spcAft>
                      </a:pPr>
                      <a:endParaRPr lang="zh-TW" sz="1200" kern="100" dirty="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en-US" sz="1200" kern="10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en-US" sz="1200" kern="100" dirty="0">
                        <a:latin typeface="Times New Roman"/>
                        <a:ea typeface="標楷體"/>
                        <a:cs typeface="Times New Roman"/>
                      </a:endParaRPr>
                    </a:p>
                  </a:txBody>
                  <a:tcPr marL="64370" marR="64370" marT="0" marB="0">
                    <a:lnL w="12700" cap="flat" cmpd="sng" algn="ctr">
                      <a:solidFill>
                        <a:srgbClr val="78C0D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en-US" sz="1200" kern="100" dirty="0">
                        <a:latin typeface="Times New Roman"/>
                        <a:ea typeface="標楷體"/>
                        <a:cs typeface="Times New Roman"/>
                      </a:endParaRPr>
                    </a:p>
                  </a:txBody>
                  <a:tcPr marL="64370" marR="6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gn="ctr">
                        <a:lnSpc>
                          <a:spcPct val="150000"/>
                        </a:lnSpc>
                        <a:spcBef>
                          <a:spcPts val="360"/>
                        </a:spcBef>
                        <a:spcAft>
                          <a:spcPts val="360"/>
                        </a:spcAft>
                      </a:pPr>
                      <a:endParaRPr lang="en-US" sz="1200" kern="100" dirty="0">
                        <a:latin typeface="Times New Roman"/>
                        <a:ea typeface="標楷體"/>
                        <a:cs typeface="Times New Roman"/>
                      </a:endParaRPr>
                    </a:p>
                  </a:txBody>
                  <a:tcPr marL="64370" marR="6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r>
            </a:tbl>
          </a:graphicData>
        </a:graphic>
      </p:graphicFrame>
      <p:pic>
        <p:nvPicPr>
          <p:cNvPr id="28694" name="Picture 37" descr="6"/>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76238" y="1733550"/>
            <a:ext cx="14287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36"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275" y="1743075"/>
            <a:ext cx="14192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35" descr="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733550"/>
            <a:ext cx="14398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Picture 34" descr="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0" y="1719263"/>
            <a:ext cx="14478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33" descr="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9950" y="1700213"/>
            <a:ext cx="14668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99" name="群組 11"/>
          <p:cNvGrpSpPr>
            <a:grpSpLocks/>
          </p:cNvGrpSpPr>
          <p:nvPr/>
        </p:nvGrpSpPr>
        <p:grpSpPr bwMode="auto">
          <a:xfrm>
            <a:off x="331788" y="4094163"/>
            <a:ext cx="1543050" cy="1878012"/>
            <a:chOff x="3563938" y="1989138"/>
            <a:chExt cx="1655762" cy="1789112"/>
          </a:xfrm>
        </p:grpSpPr>
        <p:pic>
          <p:nvPicPr>
            <p:cNvPr id="28749" name="Picture 5" descr="W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938" y="1989138"/>
              <a:ext cx="16557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50" name="群組 54"/>
            <p:cNvGrpSpPr>
              <a:grpSpLocks/>
            </p:cNvGrpSpPr>
            <p:nvPr/>
          </p:nvGrpSpPr>
          <p:grpSpPr bwMode="auto">
            <a:xfrm>
              <a:off x="3635375" y="2708275"/>
              <a:ext cx="1368425" cy="1017588"/>
              <a:chOff x="3635896" y="2708920"/>
              <a:chExt cx="1368152" cy="1016496"/>
            </a:xfrm>
          </p:grpSpPr>
          <p:sp>
            <p:nvSpPr>
              <p:cNvPr id="15" name="橢圓 14"/>
              <p:cNvSpPr/>
              <p:nvPr/>
            </p:nvSpPr>
            <p:spPr>
              <a:xfrm>
                <a:off x="4090737" y="3078279"/>
                <a:ext cx="144766" cy="14503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 name="橢圓 15"/>
              <p:cNvSpPr/>
              <p:nvPr/>
            </p:nvSpPr>
            <p:spPr>
              <a:xfrm>
                <a:off x="4858844" y="2780665"/>
                <a:ext cx="144765" cy="14503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 name="橢圓 16"/>
              <p:cNvSpPr/>
              <p:nvPr/>
            </p:nvSpPr>
            <p:spPr>
              <a:xfrm>
                <a:off x="4715782" y="3285249"/>
                <a:ext cx="143062" cy="143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 name="橢圓 17"/>
              <p:cNvSpPr/>
              <p:nvPr/>
            </p:nvSpPr>
            <p:spPr>
              <a:xfrm>
                <a:off x="3636004" y="3428769"/>
                <a:ext cx="144765" cy="14351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 name="橢圓 18"/>
              <p:cNvSpPr/>
              <p:nvPr/>
            </p:nvSpPr>
            <p:spPr>
              <a:xfrm>
                <a:off x="3787581" y="3581352"/>
                <a:ext cx="144766" cy="14352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 name="橢圓 19"/>
              <p:cNvSpPr/>
              <p:nvPr/>
            </p:nvSpPr>
            <p:spPr>
              <a:xfrm>
                <a:off x="4283189" y="2709661"/>
                <a:ext cx="144765" cy="14351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grpSp>
        <p:nvGrpSpPr>
          <p:cNvPr id="28700" name="群組 20"/>
          <p:cNvGrpSpPr>
            <a:grpSpLocks/>
          </p:cNvGrpSpPr>
          <p:nvPr/>
        </p:nvGrpSpPr>
        <p:grpSpPr bwMode="auto">
          <a:xfrm>
            <a:off x="2003425" y="4094163"/>
            <a:ext cx="1536700" cy="1878012"/>
            <a:chOff x="5940425" y="1989138"/>
            <a:chExt cx="1652588" cy="1800225"/>
          </a:xfrm>
        </p:grpSpPr>
        <p:pic>
          <p:nvPicPr>
            <p:cNvPr id="28736" name="Picture 4" descr="W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1989138"/>
              <a:ext cx="1652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37" name="群組 55"/>
            <p:cNvGrpSpPr>
              <a:grpSpLocks/>
            </p:cNvGrpSpPr>
            <p:nvPr/>
          </p:nvGrpSpPr>
          <p:grpSpPr bwMode="auto">
            <a:xfrm>
              <a:off x="5940425" y="2457450"/>
              <a:ext cx="1435100" cy="755650"/>
              <a:chOff x="5940152" y="2457935"/>
              <a:chExt cx="1435471" cy="755041"/>
            </a:xfrm>
          </p:grpSpPr>
          <p:sp>
            <p:nvSpPr>
              <p:cNvPr id="24" name="橢圓 23"/>
              <p:cNvSpPr/>
              <p:nvPr/>
            </p:nvSpPr>
            <p:spPr>
              <a:xfrm>
                <a:off x="6110918" y="2722891"/>
                <a:ext cx="145152" cy="1444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橢圓 24"/>
              <p:cNvSpPr/>
              <p:nvPr/>
            </p:nvSpPr>
            <p:spPr>
              <a:xfrm>
                <a:off x="6517341" y="2996584"/>
                <a:ext cx="141736" cy="1444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 name="橢圓 25"/>
              <p:cNvSpPr/>
              <p:nvPr/>
            </p:nvSpPr>
            <p:spPr>
              <a:xfrm>
                <a:off x="5940152" y="2782190"/>
                <a:ext cx="145152" cy="14140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 name="橢圓 26"/>
              <p:cNvSpPr/>
              <p:nvPr/>
            </p:nvSpPr>
            <p:spPr>
              <a:xfrm>
                <a:off x="7021102" y="3068048"/>
                <a:ext cx="143444" cy="14445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 name="橢圓 27"/>
              <p:cNvSpPr/>
              <p:nvPr/>
            </p:nvSpPr>
            <p:spPr>
              <a:xfrm>
                <a:off x="6585648" y="2458320"/>
                <a:ext cx="143444" cy="1444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 name="橢圓 29"/>
              <p:cNvSpPr/>
              <p:nvPr/>
            </p:nvSpPr>
            <p:spPr>
              <a:xfrm>
                <a:off x="6804228" y="2493292"/>
                <a:ext cx="145152" cy="14445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 name="橢圓 30"/>
              <p:cNvSpPr/>
              <p:nvPr/>
            </p:nvSpPr>
            <p:spPr>
              <a:xfrm>
                <a:off x="7231144" y="3016350"/>
                <a:ext cx="145152" cy="14292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2" name="橢圓 31"/>
              <p:cNvSpPr/>
              <p:nvPr/>
            </p:nvSpPr>
            <p:spPr>
              <a:xfrm>
                <a:off x="6974994" y="2826286"/>
                <a:ext cx="143444" cy="1444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4" name="橢圓 33"/>
              <p:cNvSpPr/>
              <p:nvPr/>
            </p:nvSpPr>
            <p:spPr>
              <a:xfrm>
                <a:off x="6964749" y="2925119"/>
                <a:ext cx="145152" cy="14292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5" name="橢圓 34"/>
              <p:cNvSpPr/>
              <p:nvPr/>
            </p:nvSpPr>
            <p:spPr>
              <a:xfrm>
                <a:off x="6838382" y="2896230"/>
                <a:ext cx="141736" cy="14292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6" name="橢圓 35"/>
              <p:cNvSpPr/>
              <p:nvPr/>
            </p:nvSpPr>
            <p:spPr>
              <a:xfrm>
                <a:off x="6435374" y="2908394"/>
                <a:ext cx="145152" cy="1444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grpSp>
        <p:nvGrpSpPr>
          <p:cNvPr id="28701" name="群組 36"/>
          <p:cNvGrpSpPr>
            <a:grpSpLocks/>
          </p:cNvGrpSpPr>
          <p:nvPr/>
        </p:nvGrpSpPr>
        <p:grpSpPr bwMode="auto">
          <a:xfrm>
            <a:off x="3732213" y="4103688"/>
            <a:ext cx="1574800" cy="1868487"/>
            <a:chOff x="1155700" y="4005263"/>
            <a:chExt cx="1691743" cy="1727200"/>
          </a:xfrm>
        </p:grpSpPr>
        <p:pic>
          <p:nvPicPr>
            <p:cNvPr id="28727" name="Picture 3" descr="W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7393" y="4005263"/>
              <a:ext cx="1670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28" name="群組 52"/>
            <p:cNvGrpSpPr>
              <a:grpSpLocks/>
            </p:cNvGrpSpPr>
            <p:nvPr/>
          </p:nvGrpSpPr>
          <p:grpSpPr bwMode="auto">
            <a:xfrm>
              <a:off x="1155700" y="4724400"/>
              <a:ext cx="1400175" cy="627063"/>
              <a:chOff x="1155620" y="4725144"/>
              <a:chExt cx="1400156" cy="626740"/>
            </a:xfrm>
          </p:grpSpPr>
          <p:sp>
            <p:nvSpPr>
              <p:cNvPr id="40" name="橢圓 39"/>
              <p:cNvSpPr/>
              <p:nvPr/>
            </p:nvSpPr>
            <p:spPr>
              <a:xfrm>
                <a:off x="2410767" y="5014003"/>
                <a:ext cx="144955" cy="142271"/>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1" name="橢圓 40"/>
              <p:cNvSpPr/>
              <p:nvPr/>
            </p:nvSpPr>
            <p:spPr>
              <a:xfrm>
                <a:off x="2050935" y="4725063"/>
                <a:ext cx="144956" cy="14373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2" name="橢圓 41"/>
              <p:cNvSpPr/>
              <p:nvPr/>
            </p:nvSpPr>
            <p:spPr>
              <a:xfrm>
                <a:off x="1155620" y="4899600"/>
                <a:ext cx="144955" cy="14373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3" name="橢圓 42"/>
              <p:cNvSpPr/>
              <p:nvPr/>
            </p:nvSpPr>
            <p:spPr>
              <a:xfrm>
                <a:off x="1307397" y="5207608"/>
                <a:ext cx="144956" cy="14373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4" name="橢圓 43"/>
              <p:cNvSpPr/>
              <p:nvPr/>
            </p:nvSpPr>
            <p:spPr>
              <a:xfrm>
                <a:off x="1612657" y="4987602"/>
                <a:ext cx="144955" cy="1452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5" name="橢圓 44"/>
              <p:cNvSpPr/>
              <p:nvPr/>
            </p:nvSpPr>
            <p:spPr>
              <a:xfrm>
                <a:off x="1554675" y="4865866"/>
                <a:ext cx="143250" cy="1452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6" name="橢圓 45"/>
              <p:cNvSpPr/>
              <p:nvPr/>
            </p:nvSpPr>
            <p:spPr>
              <a:xfrm>
                <a:off x="1493282" y="5084405"/>
                <a:ext cx="144955" cy="1452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grpSp>
        <p:nvGrpSpPr>
          <p:cNvPr id="28702" name="群組 46"/>
          <p:cNvGrpSpPr>
            <a:grpSpLocks/>
          </p:cNvGrpSpPr>
          <p:nvPr/>
        </p:nvGrpSpPr>
        <p:grpSpPr bwMode="auto">
          <a:xfrm>
            <a:off x="5481638" y="4100513"/>
            <a:ext cx="1584325" cy="1871662"/>
            <a:chOff x="3557588" y="4005263"/>
            <a:chExt cx="1662112" cy="1800225"/>
          </a:xfrm>
        </p:grpSpPr>
        <p:pic>
          <p:nvPicPr>
            <p:cNvPr id="28717" name="Picture 2" descr="W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3938" y="4005263"/>
              <a:ext cx="16557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18" name="群組 53"/>
            <p:cNvGrpSpPr>
              <a:grpSpLocks/>
            </p:cNvGrpSpPr>
            <p:nvPr/>
          </p:nvGrpSpPr>
          <p:grpSpPr bwMode="auto">
            <a:xfrm>
              <a:off x="3557588" y="4489450"/>
              <a:ext cx="1625600" cy="1176338"/>
              <a:chOff x="3557792" y="4489352"/>
              <a:chExt cx="1626096" cy="1175764"/>
            </a:xfrm>
          </p:grpSpPr>
          <p:sp>
            <p:nvSpPr>
              <p:cNvPr id="50" name="橢圓 49"/>
              <p:cNvSpPr/>
              <p:nvPr/>
            </p:nvSpPr>
            <p:spPr>
              <a:xfrm>
                <a:off x="4820583" y="5088977"/>
                <a:ext cx="143272" cy="14498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1" name="橢圓 50"/>
              <p:cNvSpPr/>
              <p:nvPr/>
            </p:nvSpPr>
            <p:spPr>
              <a:xfrm>
                <a:off x="5038822" y="5217175"/>
                <a:ext cx="144938" cy="14345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2" name="橢圓 51"/>
              <p:cNvSpPr/>
              <p:nvPr/>
            </p:nvSpPr>
            <p:spPr>
              <a:xfrm>
                <a:off x="4820583" y="4489194"/>
                <a:ext cx="143272" cy="14498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3" name="橢圓 52"/>
              <p:cNvSpPr/>
              <p:nvPr/>
            </p:nvSpPr>
            <p:spPr>
              <a:xfrm>
                <a:off x="4209178" y="4933308"/>
                <a:ext cx="143272" cy="14498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4" name="橢圓 53"/>
              <p:cNvSpPr/>
              <p:nvPr/>
            </p:nvSpPr>
            <p:spPr>
              <a:xfrm>
                <a:off x="3636091" y="5012669"/>
                <a:ext cx="143272" cy="14498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5" name="橢圓 54"/>
              <p:cNvSpPr/>
              <p:nvPr/>
            </p:nvSpPr>
            <p:spPr>
              <a:xfrm>
                <a:off x="3930965" y="5520881"/>
                <a:ext cx="144937" cy="14498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6" name="橢圓 55"/>
              <p:cNvSpPr/>
              <p:nvPr/>
            </p:nvSpPr>
            <p:spPr>
              <a:xfrm>
                <a:off x="3557792" y="5262960"/>
                <a:ext cx="144937" cy="14345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7" name="橢圓 56"/>
              <p:cNvSpPr/>
              <p:nvPr/>
            </p:nvSpPr>
            <p:spPr>
              <a:xfrm>
                <a:off x="5000505" y="5035561"/>
                <a:ext cx="144937" cy="14498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grpSp>
      </p:grpSp>
      <p:grpSp>
        <p:nvGrpSpPr>
          <p:cNvPr id="28703" name="群組 57"/>
          <p:cNvGrpSpPr>
            <a:grpSpLocks/>
          </p:cNvGrpSpPr>
          <p:nvPr/>
        </p:nvGrpSpPr>
        <p:grpSpPr bwMode="auto">
          <a:xfrm>
            <a:off x="7178675" y="4064000"/>
            <a:ext cx="1533525" cy="1917700"/>
            <a:chOff x="5934075" y="4008438"/>
            <a:chExt cx="1658938" cy="1824037"/>
          </a:xfrm>
        </p:grpSpPr>
        <p:pic>
          <p:nvPicPr>
            <p:cNvPr id="28706" name="Picture 1" descr="W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7250" y="4008438"/>
              <a:ext cx="16557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07" name="群組 56"/>
            <p:cNvGrpSpPr>
              <a:grpSpLocks/>
            </p:cNvGrpSpPr>
            <p:nvPr/>
          </p:nvGrpSpPr>
          <p:grpSpPr bwMode="auto">
            <a:xfrm>
              <a:off x="5934075" y="4686300"/>
              <a:ext cx="1133475" cy="1020763"/>
              <a:chOff x="5933767" y="4686567"/>
              <a:chExt cx="1134432" cy="1019840"/>
            </a:xfrm>
          </p:grpSpPr>
          <p:sp>
            <p:nvSpPr>
              <p:cNvPr id="61" name="橢圓 60"/>
              <p:cNvSpPr/>
              <p:nvPr/>
            </p:nvSpPr>
            <p:spPr>
              <a:xfrm>
                <a:off x="6889407" y="4854133"/>
                <a:ext cx="14609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2" name="橢圓 61"/>
              <p:cNvSpPr/>
              <p:nvPr/>
            </p:nvSpPr>
            <p:spPr>
              <a:xfrm>
                <a:off x="6095332" y="4992924"/>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3" name="橢圓 62"/>
              <p:cNvSpPr/>
              <p:nvPr/>
            </p:nvSpPr>
            <p:spPr>
              <a:xfrm>
                <a:off x="6667685" y="4686679"/>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4" name="橢圓 63"/>
              <p:cNvSpPr/>
              <p:nvPr/>
            </p:nvSpPr>
            <p:spPr>
              <a:xfrm>
                <a:off x="6767375" y="4915986"/>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5" name="橢圓 64"/>
              <p:cNvSpPr/>
              <p:nvPr/>
            </p:nvSpPr>
            <p:spPr>
              <a:xfrm>
                <a:off x="6923783" y="4793789"/>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6" name="橢圓 65"/>
              <p:cNvSpPr/>
              <p:nvPr/>
            </p:nvSpPr>
            <p:spPr>
              <a:xfrm>
                <a:off x="6571434" y="4991416"/>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7" name="橢圓 66"/>
              <p:cNvSpPr/>
              <p:nvPr/>
            </p:nvSpPr>
            <p:spPr>
              <a:xfrm>
                <a:off x="6800031" y="5272016"/>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8" name="橢圓 67"/>
              <p:cNvSpPr/>
              <p:nvPr/>
            </p:nvSpPr>
            <p:spPr>
              <a:xfrm>
                <a:off x="6023143" y="5561667"/>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9" name="橢圓 68"/>
              <p:cNvSpPr/>
              <p:nvPr/>
            </p:nvSpPr>
            <p:spPr>
              <a:xfrm>
                <a:off x="5933767" y="5305205"/>
                <a:ext cx="144377" cy="14482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sp>
        <p:nvSpPr>
          <p:cNvPr id="28704" name="矩形 2"/>
          <p:cNvSpPr>
            <a:spLocks noChangeArrowheads="1"/>
          </p:cNvSpPr>
          <p:nvPr/>
        </p:nvSpPr>
        <p:spPr bwMode="auto">
          <a:xfrm>
            <a:off x="2819400" y="915988"/>
            <a:ext cx="3589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3200">
                <a:solidFill>
                  <a:srgbClr val="FF0000"/>
                </a:solidFill>
                <a:latin typeface="Calibri" charset="0"/>
              </a:rPr>
              <a:t>with variable length </a:t>
            </a:r>
            <a:endParaRPr lang="zh-TW" altLang="en-US" sz="3200">
              <a:solidFill>
                <a:srgbClr val="FF0000"/>
              </a:solidFill>
              <a:latin typeface="Calibri" charset="0"/>
            </a:endParaRPr>
          </a:p>
        </p:txBody>
      </p:sp>
      <p:sp>
        <p:nvSpPr>
          <p:cNvPr id="28705" name="文字方塊 22"/>
          <p:cNvSpPr txBox="1">
            <a:spLocks noChangeArrowheads="1"/>
          </p:cNvSpPr>
          <p:nvPr/>
        </p:nvSpPr>
        <p:spPr bwMode="auto">
          <a:xfrm>
            <a:off x="257175" y="469900"/>
            <a:ext cx="86487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kumimoji="0" lang="en-US" altLang="zh-TW" sz="3000" b="1">
                <a:solidFill>
                  <a:srgbClr val="9933FF"/>
                </a:solidFill>
                <a:latin typeface="Calibri" charset="0"/>
              </a:rPr>
              <a:t>Cancer cell (HCT-8)/WBCs(1:1) capture ratio            </a:t>
            </a:r>
            <a:endParaRPr kumimoji="0" lang="zh-TW" altLang="en-US" sz="3000" b="1">
              <a:solidFill>
                <a:srgbClr val="9933FF"/>
              </a:solidFill>
              <a:latin typeface="Calibri" charset="0"/>
            </a:endParaRPr>
          </a:p>
        </p:txBody>
      </p:sp>
    </p:spTree>
    <p:extLst>
      <p:ext uri="{BB962C8B-B14F-4D97-AF65-F5344CB8AC3E}">
        <p14:creationId xmlns:p14="http://schemas.microsoft.com/office/powerpoint/2010/main" val="20209667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投影片編號版面配置區 3"/>
          <p:cNvSpPr>
            <a:spLocks noGrp="1"/>
          </p:cNvSpPr>
          <p:nvPr>
            <p:ph type="sldNum" sz="quarter" idx="4294967295"/>
          </p:nvPr>
        </p:nvSpPr>
        <p:spPr bwMode="auto">
          <a:xfrm>
            <a:off x="7924800" y="6356350"/>
            <a:ext cx="762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fld id="{FFE26269-F29A-5A43-8739-40CC650CBF76}" type="slidenum">
              <a:rPr lang="zh-TW" altLang="en-US"/>
              <a:pPr eaLnBrk="1" hangingPunct="1"/>
              <a:t>22</a:t>
            </a:fld>
            <a:endParaRPr lang="en-US" altLang="zh-TW"/>
          </a:p>
        </p:txBody>
      </p:sp>
      <p:sp>
        <p:nvSpPr>
          <p:cNvPr id="205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a:latin typeface="Constantia" charset="0"/>
            </a:endParaRPr>
          </a:p>
        </p:txBody>
      </p:sp>
      <p:sp>
        <p:nvSpPr>
          <p:cNvPr id="205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TW" altLang="en-US">
              <a:latin typeface="Constantia" charset="0"/>
            </a:endParaRPr>
          </a:p>
        </p:txBody>
      </p:sp>
      <p:sp>
        <p:nvSpPr>
          <p:cNvPr id="19" name="矩形 18"/>
          <p:cNvSpPr/>
          <p:nvPr/>
        </p:nvSpPr>
        <p:spPr>
          <a:xfrm>
            <a:off x="395288" y="1268413"/>
            <a:ext cx="4032250" cy="475297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 name="矩形 19"/>
          <p:cNvSpPr/>
          <p:nvPr/>
        </p:nvSpPr>
        <p:spPr>
          <a:xfrm>
            <a:off x="4572000" y="1268413"/>
            <a:ext cx="4032250" cy="475297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aphicFrame>
        <p:nvGraphicFramePr>
          <p:cNvPr id="2050" name="Object 10"/>
          <p:cNvGraphicFramePr>
            <a:graphicFrameLocks noChangeAspect="1"/>
          </p:cNvGraphicFramePr>
          <p:nvPr/>
        </p:nvGraphicFramePr>
        <p:xfrm>
          <a:off x="4356100" y="1916113"/>
          <a:ext cx="4608513" cy="3168650"/>
        </p:xfrm>
        <a:graphic>
          <a:graphicData uri="http://schemas.openxmlformats.org/presentationml/2006/ole">
            <mc:AlternateContent xmlns:mc="http://schemas.openxmlformats.org/markup-compatibility/2006">
              <mc:Choice xmlns:v="urn:schemas-microsoft-com:vml" Requires="v">
                <p:oleObj spid="_x0000_s9271" name="Graph" r:id="rId4" imgW="4174541" imgH="2916326" progId="Origin50.Graph">
                  <p:embed/>
                </p:oleObj>
              </mc:Choice>
              <mc:Fallback>
                <p:oleObj name="Graph" r:id="rId4" imgW="4174541" imgH="2916326"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1916113"/>
                        <a:ext cx="4608513"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57" name="文字方塊 5"/>
          <p:cNvSpPr txBox="1">
            <a:spLocks noChangeArrowheads="1"/>
          </p:cNvSpPr>
          <p:nvPr/>
        </p:nvSpPr>
        <p:spPr bwMode="auto">
          <a:xfrm>
            <a:off x="827088" y="1412875"/>
            <a:ext cx="323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Times New Roman" charset="0"/>
                <a:cs typeface="Times New Roman" charset="0"/>
              </a:rPr>
              <a:t>Retention rate of two phase chip </a:t>
            </a:r>
          </a:p>
        </p:txBody>
      </p:sp>
      <p:sp>
        <p:nvSpPr>
          <p:cNvPr id="2058" name="文字方塊 5"/>
          <p:cNvSpPr txBox="1">
            <a:spLocks noChangeArrowheads="1"/>
          </p:cNvSpPr>
          <p:nvPr/>
        </p:nvSpPr>
        <p:spPr bwMode="auto">
          <a:xfrm>
            <a:off x="5024438" y="1412875"/>
            <a:ext cx="307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Times New Roman" charset="0"/>
                <a:cs typeface="Times New Roman" charset="0"/>
              </a:rPr>
              <a:t> capture rate of two phase chip </a:t>
            </a:r>
          </a:p>
        </p:txBody>
      </p:sp>
      <p:graphicFrame>
        <p:nvGraphicFramePr>
          <p:cNvPr id="2051" name="Object 11"/>
          <p:cNvGraphicFramePr>
            <a:graphicFrameLocks noChangeAspect="1"/>
          </p:cNvGraphicFramePr>
          <p:nvPr/>
        </p:nvGraphicFramePr>
        <p:xfrm>
          <a:off x="395288" y="1909763"/>
          <a:ext cx="4391025" cy="3175000"/>
        </p:xfrm>
        <a:graphic>
          <a:graphicData uri="http://schemas.openxmlformats.org/presentationml/2006/ole">
            <mc:AlternateContent xmlns:mc="http://schemas.openxmlformats.org/markup-compatibility/2006">
              <mc:Choice xmlns:v="urn:schemas-microsoft-com:vml" Requires="v">
                <p:oleObj spid="_x0000_s9272" name="Graph" r:id="rId6" imgW="4174541" imgH="2916326" progId="Origin50.Graph">
                  <p:embed/>
                </p:oleObj>
              </mc:Choice>
              <mc:Fallback>
                <p:oleObj name="Graph" r:id="rId6" imgW="4174541" imgH="2916326"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909763"/>
                        <a:ext cx="4391025"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59" name="文字方塊 11"/>
          <p:cNvSpPr txBox="1">
            <a:spLocks noChangeArrowheads="1"/>
          </p:cNvSpPr>
          <p:nvPr/>
        </p:nvSpPr>
        <p:spPr bwMode="auto">
          <a:xfrm>
            <a:off x="539750" y="5084763"/>
            <a:ext cx="381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just" eaLnBrk="1" hangingPunct="1"/>
            <a:r>
              <a:rPr kumimoji="0" lang="en-US" altLang="zh-TW" sz="1600">
                <a:latin typeface="Constantia" charset="0"/>
              </a:rPr>
              <a:t>When incubated under the same time, the highest retention rate appeared at 14.8 um length nanowire.</a:t>
            </a:r>
            <a:endParaRPr kumimoji="0" lang="zh-TW" altLang="en-US" sz="1600">
              <a:latin typeface="Constantia" charset="0"/>
            </a:endParaRPr>
          </a:p>
        </p:txBody>
      </p:sp>
      <p:sp>
        <p:nvSpPr>
          <p:cNvPr id="2060" name="文字方塊 12"/>
          <p:cNvSpPr txBox="1">
            <a:spLocks noChangeArrowheads="1"/>
          </p:cNvSpPr>
          <p:nvPr/>
        </p:nvSpPr>
        <p:spPr bwMode="auto">
          <a:xfrm>
            <a:off x="5076825" y="5229225"/>
            <a:ext cx="309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just" eaLnBrk="1" hangingPunct="1"/>
            <a:r>
              <a:rPr kumimoji="0" lang="en-US" altLang="zh-TW" sz="1600">
                <a:latin typeface="Constantia" charset="0"/>
              </a:rPr>
              <a:t>The</a:t>
            </a:r>
            <a:r>
              <a:rPr kumimoji="0" lang="zh-TW" altLang="en-US" sz="1600">
                <a:latin typeface="Constantia" charset="0"/>
              </a:rPr>
              <a:t> </a:t>
            </a:r>
            <a:r>
              <a:rPr kumimoji="0" lang="en-US" altLang="zh-TW" sz="1600">
                <a:latin typeface="Constantia" charset="0"/>
              </a:rPr>
              <a:t>14.8 um length nanowire corresponds to 80% capture rate.</a:t>
            </a:r>
            <a:endParaRPr kumimoji="0" lang="zh-TW" altLang="en-US" sz="1600">
              <a:latin typeface="Constantia" charset="0"/>
            </a:endParaRPr>
          </a:p>
        </p:txBody>
      </p:sp>
      <p:sp>
        <p:nvSpPr>
          <p:cNvPr id="2061" name="文字方塊 4"/>
          <p:cNvSpPr txBox="1">
            <a:spLocks noChangeArrowheads="1"/>
          </p:cNvSpPr>
          <p:nvPr/>
        </p:nvSpPr>
        <p:spPr bwMode="auto">
          <a:xfrm>
            <a:off x="1395413" y="476250"/>
            <a:ext cx="6472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kumimoji="0" lang="en-US" altLang="zh-TW" sz="3200" b="1">
                <a:solidFill>
                  <a:srgbClr val="9933FF"/>
                </a:solidFill>
                <a:latin typeface="Calibri" charset="0"/>
              </a:rPr>
              <a:t>The capture result of different length</a:t>
            </a:r>
            <a:endParaRPr kumimoji="0" lang="zh-TW" altLang="en-US" sz="3200" b="1">
              <a:solidFill>
                <a:srgbClr val="9933FF"/>
              </a:solidFill>
              <a:latin typeface="Calibri" charset="0"/>
            </a:endParaRPr>
          </a:p>
        </p:txBody>
      </p:sp>
    </p:spTree>
    <p:extLst>
      <p:ext uri="{BB962C8B-B14F-4D97-AF65-F5344CB8AC3E}">
        <p14:creationId xmlns:p14="http://schemas.microsoft.com/office/powerpoint/2010/main" val="171152056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6317" y="1643742"/>
            <a:ext cx="8654452" cy="1200329"/>
          </a:xfrm>
          <a:prstGeom prst="rect">
            <a:avLst/>
          </a:prstGeom>
          <a:noFill/>
        </p:spPr>
        <p:txBody>
          <a:bodyPr>
            <a:spAutoFit/>
          </a:bodyPr>
          <a:lstStyle/>
          <a:p>
            <a:pPr algn="ctr">
              <a:buClr>
                <a:schemeClr val="accent3"/>
              </a:buClr>
              <a:defRPr/>
            </a:pPr>
            <a:r>
              <a:rPr kumimoji="0" lang="en-US" altLang="zh-TW" sz="3600" b="1" dirty="0">
                <a:ln w="900" cmpd="sng">
                  <a:solidFill>
                    <a:schemeClr val="tx2">
                      <a:alpha val="55000"/>
                    </a:schemeClr>
                  </a:solidFill>
                  <a:prstDash val="solid"/>
                </a:ln>
                <a:solidFill>
                  <a:srgbClr val="221CF8"/>
                </a:solidFill>
                <a:latin typeface="Calibri" pitchFamily="34" charset="0"/>
                <a:ea typeface="Cambria Math" pitchFamily="18" charset="0"/>
                <a:cs typeface="Calibri" pitchFamily="34" charset="0"/>
              </a:rPr>
              <a:t>Part </a:t>
            </a:r>
            <a:r>
              <a:rPr kumimoji="0" lang="en-US" altLang="zh-TW" sz="3600" b="1" dirty="0" smtClean="0">
                <a:ln w="900" cmpd="sng">
                  <a:solidFill>
                    <a:schemeClr val="tx2">
                      <a:alpha val="55000"/>
                    </a:schemeClr>
                  </a:solidFill>
                  <a:prstDash val="solid"/>
                </a:ln>
                <a:solidFill>
                  <a:srgbClr val="221CF8"/>
                </a:solidFill>
                <a:latin typeface="Calibri" pitchFamily="34" charset="0"/>
                <a:ea typeface="Cambria Math" pitchFamily="18" charset="0"/>
                <a:cs typeface="Calibri" pitchFamily="34" charset="0"/>
              </a:rPr>
              <a:t>II: </a:t>
            </a:r>
            <a:r>
              <a:rPr lang="en-US" altLang="zh-TW" sz="3600" b="1" dirty="0">
                <a:solidFill>
                  <a:srgbClr val="221CF8"/>
                </a:solidFill>
                <a:effectLst>
                  <a:outerShdw blurRad="38100" dist="38100" dir="2700000" algn="tl">
                    <a:srgbClr val="000000">
                      <a:alpha val="43137"/>
                    </a:srgbClr>
                  </a:outerShdw>
                </a:effectLst>
                <a:latin typeface="Calibri" pitchFamily="34" charset="0"/>
                <a:ea typeface="標楷體" pitchFamily="65" charset="-120"/>
                <a:cs typeface="Calibri" pitchFamily="34" charset="0"/>
              </a:rPr>
              <a:t>High Density Cell Array Chip </a:t>
            </a:r>
          </a:p>
          <a:p>
            <a:pPr algn="ctr">
              <a:buClr>
                <a:schemeClr val="accent3"/>
              </a:buClr>
              <a:defRPr/>
            </a:pPr>
            <a:r>
              <a:rPr lang="en-US" altLang="zh-TW" sz="3600" b="1" dirty="0" smtClean="0">
                <a:solidFill>
                  <a:srgbClr val="221CF8"/>
                </a:solidFill>
                <a:effectLst>
                  <a:outerShdw blurRad="38100" dist="38100" dir="2700000" algn="tl">
                    <a:srgbClr val="000000">
                      <a:alpha val="43137"/>
                    </a:srgbClr>
                  </a:outerShdw>
                </a:effectLst>
                <a:latin typeface="Calibri" pitchFamily="34" charset="0"/>
                <a:ea typeface="標楷體" pitchFamily="65" charset="-120"/>
                <a:cs typeface="Calibri" pitchFamily="34" charset="0"/>
              </a:rPr>
              <a:t>for In-Parallel </a:t>
            </a:r>
            <a:r>
              <a:rPr lang="en-US" altLang="zh-TW" sz="3600" b="1" dirty="0">
                <a:solidFill>
                  <a:srgbClr val="221CF8"/>
                </a:solidFill>
                <a:effectLst>
                  <a:outerShdw blurRad="38100" dist="38100" dir="2700000" algn="tl">
                    <a:srgbClr val="000000">
                      <a:alpha val="43137"/>
                    </a:srgbClr>
                  </a:outerShdw>
                </a:effectLst>
                <a:latin typeface="Calibri" pitchFamily="34" charset="0"/>
                <a:ea typeface="標楷體" pitchFamily="65" charset="-120"/>
                <a:cs typeface="Calibri" pitchFamily="34" charset="0"/>
              </a:rPr>
              <a:t>Detection </a:t>
            </a:r>
            <a:r>
              <a:rPr lang="en-US" altLang="zh-TW" sz="3600" b="1" dirty="0" smtClean="0">
                <a:solidFill>
                  <a:srgbClr val="221CF8"/>
                </a:solidFill>
                <a:effectLst>
                  <a:outerShdw blurRad="38100" dist="38100" dir="2700000" algn="tl">
                    <a:srgbClr val="000000">
                      <a:alpha val="43137"/>
                    </a:srgbClr>
                  </a:outerShdw>
                </a:effectLst>
                <a:latin typeface="Calibri" pitchFamily="34" charset="0"/>
                <a:ea typeface="標楷體" pitchFamily="65" charset="-120"/>
                <a:cs typeface="Calibri" pitchFamily="34" charset="0"/>
              </a:rPr>
              <a:t>of CTCs</a:t>
            </a:r>
            <a:endParaRPr lang="zh-TW" altLang="en-US" sz="3600" b="1" dirty="0">
              <a:solidFill>
                <a:srgbClr val="221CF8"/>
              </a:solidFill>
              <a:effectLst>
                <a:outerShdw blurRad="38100" dist="38100" dir="2700000" algn="tl">
                  <a:srgbClr val="000000">
                    <a:alpha val="43137"/>
                  </a:srgbClr>
                </a:outerShdw>
              </a:effectLst>
              <a:latin typeface="Calibri" pitchFamily="34" charset="0"/>
              <a:ea typeface="新細明體" pitchFamily="18" charset="-120"/>
              <a:cs typeface="Calibri" pitchFamily="34" charset="0"/>
            </a:endParaRPr>
          </a:p>
        </p:txBody>
      </p:sp>
      <p:grpSp>
        <p:nvGrpSpPr>
          <p:cNvPr id="3" name="群組 136"/>
          <p:cNvGrpSpPr>
            <a:grpSpLocks/>
          </p:cNvGrpSpPr>
          <p:nvPr/>
        </p:nvGrpSpPr>
        <p:grpSpPr bwMode="auto">
          <a:xfrm>
            <a:off x="3365500" y="3213100"/>
            <a:ext cx="2819400" cy="2717800"/>
            <a:chOff x="6444208" y="2276872"/>
            <a:chExt cx="2016224" cy="2016224"/>
          </a:xfrm>
        </p:grpSpPr>
        <p:sp>
          <p:nvSpPr>
            <p:cNvPr id="5" name="橢圓 4"/>
            <p:cNvSpPr/>
            <p:nvPr/>
          </p:nvSpPr>
          <p:spPr>
            <a:xfrm>
              <a:off x="6444208" y="2276872"/>
              <a:ext cx="2016224" cy="20162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7201483"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7325314"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7263398" y="3607262"/>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7388817"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7137980" y="360726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7323726" y="3726330"/>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7201483" y="372474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7525349"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7649180"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7587264" y="37247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7712683" y="3727918"/>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7461846" y="3724743"/>
              <a:ext cx="125418" cy="127006"/>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76491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7525349" y="38422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7453908"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7577739"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7515824" y="338023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7639655" y="338182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7388817" y="33802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7576152" y="349930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橢圓 25"/>
            <p:cNvSpPr/>
            <p:nvPr/>
          </p:nvSpPr>
          <p:spPr>
            <a:xfrm>
              <a:off x="7453908" y="349771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橢圓 26"/>
            <p:cNvSpPr/>
            <p:nvPr/>
          </p:nvSpPr>
          <p:spPr>
            <a:xfrm>
              <a:off x="7776186"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p:cNvSpPr/>
            <p:nvPr/>
          </p:nvSpPr>
          <p:spPr>
            <a:xfrm>
              <a:off x="7900017"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7838101" y="3491369"/>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7961933" y="3494544"/>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p:cNvSpPr/>
            <p:nvPr/>
          </p:nvSpPr>
          <p:spPr>
            <a:xfrm>
              <a:off x="7711095" y="349136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橢圓 31"/>
            <p:cNvSpPr/>
            <p:nvPr/>
          </p:nvSpPr>
          <p:spPr>
            <a:xfrm>
              <a:off x="7898429" y="361043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32"/>
            <p:cNvSpPr/>
            <p:nvPr/>
          </p:nvSpPr>
          <p:spPr>
            <a:xfrm>
              <a:off x="7776186"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橢圓 33"/>
            <p:cNvSpPr/>
            <p:nvPr/>
          </p:nvSpPr>
          <p:spPr>
            <a:xfrm>
              <a:off x="7274512"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橢圓 34"/>
            <p:cNvSpPr/>
            <p:nvPr/>
          </p:nvSpPr>
          <p:spPr>
            <a:xfrm>
              <a:off x="7398343"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橢圓 35"/>
            <p:cNvSpPr/>
            <p:nvPr/>
          </p:nvSpPr>
          <p:spPr>
            <a:xfrm>
              <a:off x="7336427" y="395652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橢圓 36"/>
            <p:cNvSpPr/>
            <p:nvPr/>
          </p:nvSpPr>
          <p:spPr>
            <a:xfrm>
              <a:off x="74618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 name="橢圓 37"/>
            <p:cNvSpPr/>
            <p:nvPr/>
          </p:nvSpPr>
          <p:spPr>
            <a:xfrm>
              <a:off x="7211009" y="3956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橢圓 38"/>
            <p:cNvSpPr/>
            <p:nvPr/>
          </p:nvSpPr>
          <p:spPr>
            <a:xfrm>
              <a:off x="7398343"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39"/>
            <p:cNvSpPr/>
            <p:nvPr/>
          </p:nvSpPr>
          <p:spPr>
            <a:xfrm>
              <a:off x="7274512" y="4074010"/>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p:cNvSpPr/>
            <p:nvPr/>
          </p:nvSpPr>
          <p:spPr>
            <a:xfrm>
              <a:off x="7588852"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p:cNvSpPr/>
            <p:nvPr/>
          </p:nvSpPr>
          <p:spPr>
            <a:xfrm>
              <a:off x="7712683"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橢圓 42"/>
            <p:cNvSpPr/>
            <p:nvPr/>
          </p:nvSpPr>
          <p:spPr>
            <a:xfrm>
              <a:off x="7650767" y="407401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p:cNvSpPr/>
            <p:nvPr/>
          </p:nvSpPr>
          <p:spPr>
            <a:xfrm>
              <a:off x="7776186"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橢圓 44"/>
            <p:cNvSpPr/>
            <p:nvPr/>
          </p:nvSpPr>
          <p:spPr>
            <a:xfrm>
              <a:off x="7525349" y="407401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橢圓 45"/>
            <p:cNvSpPr/>
            <p:nvPr/>
          </p:nvSpPr>
          <p:spPr>
            <a:xfrm>
              <a:off x="7831751"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橢圓 46"/>
            <p:cNvSpPr/>
            <p:nvPr/>
          </p:nvSpPr>
          <p:spPr>
            <a:xfrm>
              <a:off x="7955582"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橢圓 47"/>
            <p:cNvSpPr/>
            <p:nvPr/>
          </p:nvSpPr>
          <p:spPr>
            <a:xfrm>
              <a:off x="7893667"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橢圓 48"/>
            <p:cNvSpPr/>
            <p:nvPr/>
          </p:nvSpPr>
          <p:spPr>
            <a:xfrm>
              <a:off x="8017498" y="384381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 name="橢圓 49"/>
            <p:cNvSpPr/>
            <p:nvPr/>
          </p:nvSpPr>
          <p:spPr>
            <a:xfrm>
              <a:off x="7766661" y="3842224"/>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 name="橢圓 50"/>
            <p:cNvSpPr/>
            <p:nvPr/>
          </p:nvSpPr>
          <p:spPr>
            <a:xfrm>
              <a:off x="7953995" y="3959705"/>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 name="橢圓 51"/>
            <p:cNvSpPr/>
            <p:nvPr/>
          </p:nvSpPr>
          <p:spPr>
            <a:xfrm>
              <a:off x="7831751" y="395970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橢圓 52"/>
            <p:cNvSpPr/>
            <p:nvPr/>
          </p:nvSpPr>
          <p:spPr>
            <a:xfrm>
              <a:off x="8084177"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橢圓 53"/>
            <p:cNvSpPr/>
            <p:nvPr/>
          </p:nvSpPr>
          <p:spPr>
            <a:xfrm>
              <a:off x="8208008"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 name="橢圓 54"/>
            <p:cNvSpPr/>
            <p:nvPr/>
          </p:nvSpPr>
          <p:spPr>
            <a:xfrm>
              <a:off x="8146092" y="360884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 name="橢圓 55"/>
            <p:cNvSpPr/>
            <p:nvPr/>
          </p:nvSpPr>
          <p:spPr>
            <a:xfrm>
              <a:off x="8019085" y="3608849"/>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橢圓 56"/>
            <p:cNvSpPr/>
            <p:nvPr/>
          </p:nvSpPr>
          <p:spPr>
            <a:xfrm>
              <a:off x="80841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57"/>
            <p:cNvSpPr/>
            <p:nvPr/>
          </p:nvSpPr>
          <p:spPr>
            <a:xfrm>
              <a:off x="7631716" y="244515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p:cNvSpPr/>
            <p:nvPr/>
          </p:nvSpPr>
          <p:spPr>
            <a:xfrm>
              <a:off x="7757135"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橢圓 59"/>
            <p:cNvSpPr/>
            <p:nvPr/>
          </p:nvSpPr>
          <p:spPr>
            <a:xfrm>
              <a:off x="7506298" y="244515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橢圓 60"/>
            <p:cNvSpPr/>
            <p:nvPr/>
          </p:nvSpPr>
          <p:spPr>
            <a:xfrm>
              <a:off x="7692044" y="2562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橢圓 61"/>
            <p:cNvSpPr/>
            <p:nvPr/>
          </p:nvSpPr>
          <p:spPr>
            <a:xfrm>
              <a:off x="7569801" y="256263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p:cNvSpPr/>
            <p:nvPr/>
          </p:nvSpPr>
          <p:spPr>
            <a:xfrm>
              <a:off x="7145917" y="407718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橢圓 63"/>
            <p:cNvSpPr/>
            <p:nvPr/>
          </p:nvSpPr>
          <p:spPr>
            <a:xfrm>
              <a:off x="7623779"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橢圓 64"/>
            <p:cNvSpPr/>
            <p:nvPr/>
          </p:nvSpPr>
          <p:spPr>
            <a:xfrm>
              <a:off x="7747610"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橢圓 65"/>
            <p:cNvSpPr/>
            <p:nvPr/>
          </p:nvSpPr>
          <p:spPr>
            <a:xfrm>
              <a:off x="7685694" y="279124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 name="橢圓 66"/>
            <p:cNvSpPr/>
            <p:nvPr/>
          </p:nvSpPr>
          <p:spPr>
            <a:xfrm>
              <a:off x="780952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 name="橢圓 67"/>
            <p:cNvSpPr/>
            <p:nvPr/>
          </p:nvSpPr>
          <p:spPr>
            <a:xfrm>
              <a:off x="7558688" y="279124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 name="橢圓 68"/>
            <p:cNvSpPr/>
            <p:nvPr/>
          </p:nvSpPr>
          <p:spPr>
            <a:xfrm>
              <a:off x="7746022" y="291031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橢圓 69"/>
            <p:cNvSpPr/>
            <p:nvPr/>
          </p:nvSpPr>
          <p:spPr>
            <a:xfrm>
              <a:off x="7623779" y="290872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 name="橢圓 70"/>
            <p:cNvSpPr/>
            <p:nvPr/>
          </p:nvSpPr>
          <p:spPr>
            <a:xfrm>
              <a:off x="794764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 name="橢圓 71"/>
            <p:cNvSpPr/>
            <p:nvPr/>
          </p:nvSpPr>
          <p:spPr>
            <a:xfrm>
              <a:off x="8071476"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橢圓 72"/>
            <p:cNvSpPr/>
            <p:nvPr/>
          </p:nvSpPr>
          <p:spPr>
            <a:xfrm>
              <a:off x="8009560"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 name="橢圓 73"/>
            <p:cNvSpPr/>
            <p:nvPr/>
          </p:nvSpPr>
          <p:spPr>
            <a:xfrm>
              <a:off x="8134979" y="291190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74"/>
            <p:cNvSpPr/>
            <p:nvPr/>
          </p:nvSpPr>
          <p:spPr>
            <a:xfrm>
              <a:off x="7884142" y="2910315"/>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 name="橢圓 75"/>
            <p:cNvSpPr/>
            <p:nvPr/>
          </p:nvSpPr>
          <p:spPr>
            <a:xfrm>
              <a:off x="8069888" y="302779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 name="橢圓 76"/>
            <p:cNvSpPr/>
            <p:nvPr/>
          </p:nvSpPr>
          <p:spPr>
            <a:xfrm>
              <a:off x="7947645" y="3027796"/>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 name="橢圓 77"/>
            <p:cNvSpPr/>
            <p:nvPr/>
          </p:nvSpPr>
          <p:spPr>
            <a:xfrm>
              <a:off x="7938119" y="256422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 name="橢圓 78"/>
            <p:cNvSpPr/>
            <p:nvPr/>
          </p:nvSpPr>
          <p:spPr>
            <a:xfrm>
              <a:off x="7811113" y="256422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 name="橢圓 79"/>
            <p:cNvSpPr/>
            <p:nvPr/>
          </p:nvSpPr>
          <p:spPr>
            <a:xfrm>
              <a:off x="7998447" y="268329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 name="橢圓 80"/>
            <p:cNvSpPr/>
            <p:nvPr/>
          </p:nvSpPr>
          <p:spPr>
            <a:xfrm>
              <a:off x="7876203" y="268170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 name="橢圓 81"/>
            <p:cNvSpPr/>
            <p:nvPr/>
          </p:nvSpPr>
          <p:spPr>
            <a:xfrm>
              <a:off x="7696808"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 name="橢圓 82"/>
            <p:cNvSpPr/>
            <p:nvPr/>
          </p:nvSpPr>
          <p:spPr>
            <a:xfrm>
              <a:off x="7820639"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 name="橢圓 83"/>
            <p:cNvSpPr/>
            <p:nvPr/>
          </p:nvSpPr>
          <p:spPr>
            <a:xfrm>
              <a:off x="7758723"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 name="橢圓 84"/>
            <p:cNvSpPr/>
            <p:nvPr/>
          </p:nvSpPr>
          <p:spPr>
            <a:xfrm>
              <a:off x="7884142" y="314369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 name="橢圓 85"/>
            <p:cNvSpPr/>
            <p:nvPr/>
          </p:nvSpPr>
          <p:spPr>
            <a:xfrm>
              <a:off x="7633304"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 name="橢圓 86"/>
            <p:cNvSpPr/>
            <p:nvPr/>
          </p:nvSpPr>
          <p:spPr>
            <a:xfrm>
              <a:off x="7819051"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8" name="橢圓 87"/>
            <p:cNvSpPr/>
            <p:nvPr/>
          </p:nvSpPr>
          <p:spPr>
            <a:xfrm>
              <a:off x="7696808" y="325958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9" name="橢圓 88"/>
            <p:cNvSpPr/>
            <p:nvPr/>
          </p:nvSpPr>
          <p:spPr>
            <a:xfrm>
              <a:off x="8011148"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0" name="橢圓 89"/>
            <p:cNvSpPr/>
            <p:nvPr/>
          </p:nvSpPr>
          <p:spPr>
            <a:xfrm>
              <a:off x="8134979"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 name="橢圓 90"/>
            <p:cNvSpPr/>
            <p:nvPr/>
          </p:nvSpPr>
          <p:spPr>
            <a:xfrm>
              <a:off x="8073063"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2" name="橢圓 91"/>
            <p:cNvSpPr/>
            <p:nvPr/>
          </p:nvSpPr>
          <p:spPr>
            <a:xfrm>
              <a:off x="8198482" y="325958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3" name="橢圓 92"/>
            <p:cNvSpPr/>
            <p:nvPr/>
          </p:nvSpPr>
          <p:spPr>
            <a:xfrm>
              <a:off x="7947645" y="3257995"/>
              <a:ext cx="125418" cy="125418"/>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4" name="橢圓 93"/>
            <p:cNvSpPr/>
            <p:nvPr/>
          </p:nvSpPr>
          <p:spPr>
            <a:xfrm>
              <a:off x="8133391" y="3377063"/>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5" name="橢圓 94"/>
            <p:cNvSpPr/>
            <p:nvPr/>
          </p:nvSpPr>
          <p:spPr>
            <a:xfrm>
              <a:off x="8011148" y="337547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6" name="橢圓 95"/>
            <p:cNvSpPr/>
            <p:nvPr/>
          </p:nvSpPr>
          <p:spPr>
            <a:xfrm>
              <a:off x="8188957"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7" name="橢圓 96"/>
            <p:cNvSpPr/>
            <p:nvPr/>
          </p:nvSpPr>
          <p:spPr>
            <a:xfrm>
              <a:off x="8254047" y="314369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8" name="橢圓 97"/>
            <p:cNvSpPr/>
            <p:nvPr/>
          </p:nvSpPr>
          <p:spPr>
            <a:xfrm>
              <a:off x="8252460" y="337388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 name="橢圓 98"/>
            <p:cNvSpPr/>
            <p:nvPr/>
          </p:nvSpPr>
          <p:spPr>
            <a:xfrm>
              <a:off x="676489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0" name="橢圓 99"/>
            <p:cNvSpPr/>
            <p:nvPr/>
          </p:nvSpPr>
          <p:spPr>
            <a:xfrm>
              <a:off x="6888730"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1" name="橢圓 100"/>
            <p:cNvSpPr/>
            <p:nvPr/>
          </p:nvSpPr>
          <p:spPr>
            <a:xfrm>
              <a:off x="6826815" y="279283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2" name="橢圓 101"/>
            <p:cNvSpPr/>
            <p:nvPr/>
          </p:nvSpPr>
          <p:spPr>
            <a:xfrm>
              <a:off x="6952233" y="279600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 name="橢圓 102"/>
            <p:cNvSpPr/>
            <p:nvPr/>
          </p:nvSpPr>
          <p:spPr>
            <a:xfrm>
              <a:off x="6701396" y="279283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 name="橢圓 103"/>
            <p:cNvSpPr/>
            <p:nvPr/>
          </p:nvSpPr>
          <p:spPr>
            <a:xfrm>
              <a:off x="6887143"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橢圓 104"/>
            <p:cNvSpPr/>
            <p:nvPr/>
          </p:nvSpPr>
          <p:spPr>
            <a:xfrm>
              <a:off x="6764899" y="291031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 name="橢圓 105"/>
            <p:cNvSpPr/>
            <p:nvPr/>
          </p:nvSpPr>
          <p:spPr>
            <a:xfrm>
              <a:off x="7387229" y="244833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7" name="橢圓 106"/>
            <p:cNvSpPr/>
            <p:nvPr/>
          </p:nvSpPr>
          <p:spPr>
            <a:xfrm>
              <a:off x="7264986"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8" name="橢圓 107"/>
            <p:cNvSpPr/>
            <p:nvPr/>
          </p:nvSpPr>
          <p:spPr>
            <a:xfrm>
              <a:off x="7014149"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9" name="橢圓 108"/>
            <p:cNvSpPr/>
            <p:nvPr/>
          </p:nvSpPr>
          <p:spPr>
            <a:xfrm>
              <a:off x="7137980"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0" name="橢圓 109"/>
            <p:cNvSpPr/>
            <p:nvPr/>
          </p:nvSpPr>
          <p:spPr>
            <a:xfrm>
              <a:off x="7076064" y="255946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 name="橢圓 110"/>
            <p:cNvSpPr/>
            <p:nvPr/>
          </p:nvSpPr>
          <p:spPr>
            <a:xfrm>
              <a:off x="7201483" y="256263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2" name="橢圓 111"/>
            <p:cNvSpPr/>
            <p:nvPr/>
          </p:nvSpPr>
          <p:spPr>
            <a:xfrm>
              <a:off x="6950646" y="255946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3" name="橢圓 112"/>
            <p:cNvSpPr/>
            <p:nvPr/>
          </p:nvSpPr>
          <p:spPr>
            <a:xfrm>
              <a:off x="7137980"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4" name="橢圓 113"/>
            <p:cNvSpPr/>
            <p:nvPr/>
          </p:nvSpPr>
          <p:spPr>
            <a:xfrm>
              <a:off x="701414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 name="橢圓 114"/>
            <p:cNvSpPr/>
            <p:nvPr/>
          </p:nvSpPr>
          <p:spPr>
            <a:xfrm>
              <a:off x="6637893" y="290872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6" name="橢圓 115"/>
            <p:cNvSpPr/>
            <p:nvPr/>
          </p:nvSpPr>
          <p:spPr>
            <a:xfrm>
              <a:off x="6575977" y="302462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橢圓 116"/>
            <p:cNvSpPr/>
            <p:nvPr/>
          </p:nvSpPr>
          <p:spPr>
            <a:xfrm>
              <a:off x="6701396" y="3027796"/>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8" name="橢圓 117"/>
            <p:cNvSpPr/>
            <p:nvPr/>
          </p:nvSpPr>
          <p:spPr>
            <a:xfrm>
              <a:off x="6636305"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9" name="橢圓 118"/>
            <p:cNvSpPr/>
            <p:nvPr/>
          </p:nvSpPr>
          <p:spPr>
            <a:xfrm>
              <a:off x="6514061"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0" name="橢圓 119"/>
            <p:cNvSpPr/>
            <p:nvPr/>
          </p:nvSpPr>
          <p:spPr>
            <a:xfrm>
              <a:off x="6828402"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 name="橢圓 120"/>
            <p:cNvSpPr/>
            <p:nvPr/>
          </p:nvSpPr>
          <p:spPr>
            <a:xfrm>
              <a:off x="6952233"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 name="橢圓 121"/>
            <p:cNvSpPr/>
            <p:nvPr/>
          </p:nvSpPr>
          <p:spPr>
            <a:xfrm>
              <a:off x="6890318"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 name="橢圓 122"/>
            <p:cNvSpPr/>
            <p:nvPr/>
          </p:nvSpPr>
          <p:spPr>
            <a:xfrm>
              <a:off x="7014149"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4" name="橢圓 123"/>
            <p:cNvSpPr/>
            <p:nvPr/>
          </p:nvSpPr>
          <p:spPr>
            <a:xfrm>
              <a:off x="6763312"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5" name="橢圓 124"/>
            <p:cNvSpPr/>
            <p:nvPr/>
          </p:nvSpPr>
          <p:spPr>
            <a:xfrm>
              <a:off x="6950646"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6" name="橢圓 125"/>
            <p:cNvSpPr/>
            <p:nvPr/>
          </p:nvSpPr>
          <p:spPr>
            <a:xfrm>
              <a:off x="6828402" y="3259582"/>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7" name="橢圓 126"/>
            <p:cNvSpPr/>
            <p:nvPr/>
          </p:nvSpPr>
          <p:spPr>
            <a:xfrm>
              <a:off x="7071302"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8" name="橢圓 127"/>
            <p:cNvSpPr/>
            <p:nvPr/>
          </p:nvSpPr>
          <p:spPr>
            <a:xfrm>
              <a:off x="7195133"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9" name="橢圓 128"/>
            <p:cNvSpPr/>
            <p:nvPr/>
          </p:nvSpPr>
          <p:spPr>
            <a:xfrm>
              <a:off x="7133217" y="291031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0" name="橢圓 129"/>
            <p:cNvSpPr/>
            <p:nvPr/>
          </p:nvSpPr>
          <p:spPr>
            <a:xfrm>
              <a:off x="7257048"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1" name="橢圓 130"/>
            <p:cNvSpPr/>
            <p:nvPr/>
          </p:nvSpPr>
          <p:spPr>
            <a:xfrm>
              <a:off x="7006211"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2" name="橢圓 131"/>
            <p:cNvSpPr/>
            <p:nvPr/>
          </p:nvSpPr>
          <p:spPr>
            <a:xfrm>
              <a:off x="7193545" y="3027796"/>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 name="橢圓 132"/>
            <p:cNvSpPr/>
            <p:nvPr/>
          </p:nvSpPr>
          <p:spPr>
            <a:xfrm>
              <a:off x="7071302" y="3027796"/>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4" name="橢圓 133"/>
            <p:cNvSpPr/>
            <p:nvPr/>
          </p:nvSpPr>
          <p:spPr>
            <a:xfrm>
              <a:off x="7322139"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34"/>
            <p:cNvSpPr/>
            <p:nvPr/>
          </p:nvSpPr>
          <p:spPr>
            <a:xfrm>
              <a:off x="7445970"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6" name="橢圓 135"/>
            <p:cNvSpPr/>
            <p:nvPr/>
          </p:nvSpPr>
          <p:spPr>
            <a:xfrm>
              <a:off x="7384054" y="267694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7" name="橢圓 136"/>
            <p:cNvSpPr/>
            <p:nvPr/>
          </p:nvSpPr>
          <p:spPr>
            <a:xfrm>
              <a:off x="7509473"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8" name="橢圓 137"/>
            <p:cNvSpPr/>
            <p:nvPr/>
          </p:nvSpPr>
          <p:spPr>
            <a:xfrm>
              <a:off x="7258636"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38"/>
            <p:cNvSpPr/>
            <p:nvPr/>
          </p:nvSpPr>
          <p:spPr>
            <a:xfrm>
              <a:off x="7445970" y="2796009"/>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39"/>
            <p:cNvSpPr/>
            <p:nvPr/>
          </p:nvSpPr>
          <p:spPr>
            <a:xfrm>
              <a:off x="7322139"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40"/>
            <p:cNvSpPr/>
            <p:nvPr/>
          </p:nvSpPr>
          <p:spPr>
            <a:xfrm>
              <a:off x="7499948" y="291984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41"/>
            <p:cNvSpPr/>
            <p:nvPr/>
          </p:nvSpPr>
          <p:spPr>
            <a:xfrm>
              <a:off x="7563451" y="303732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42"/>
            <p:cNvSpPr/>
            <p:nvPr/>
          </p:nvSpPr>
          <p:spPr>
            <a:xfrm>
              <a:off x="7336427" y="2961118"/>
              <a:ext cx="203210" cy="19050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44" name="橢圓 143"/>
            <p:cNvSpPr/>
            <p:nvPr/>
          </p:nvSpPr>
          <p:spPr>
            <a:xfrm>
              <a:off x="7498360" y="315480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44"/>
            <p:cNvSpPr/>
            <p:nvPr/>
          </p:nvSpPr>
          <p:spPr>
            <a:xfrm>
              <a:off x="7376117" y="315321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6" name="橢圓 145"/>
            <p:cNvSpPr/>
            <p:nvPr/>
          </p:nvSpPr>
          <p:spPr>
            <a:xfrm>
              <a:off x="7133217"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46"/>
            <p:cNvSpPr/>
            <p:nvPr/>
          </p:nvSpPr>
          <p:spPr>
            <a:xfrm>
              <a:off x="7257048"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47"/>
            <p:cNvSpPr/>
            <p:nvPr/>
          </p:nvSpPr>
          <p:spPr>
            <a:xfrm>
              <a:off x="7195133" y="325799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48"/>
            <p:cNvSpPr/>
            <p:nvPr/>
          </p:nvSpPr>
          <p:spPr>
            <a:xfrm>
              <a:off x="7320551" y="3259582"/>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49"/>
            <p:cNvSpPr/>
            <p:nvPr/>
          </p:nvSpPr>
          <p:spPr>
            <a:xfrm>
              <a:off x="7069714"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50"/>
            <p:cNvSpPr/>
            <p:nvPr/>
          </p:nvSpPr>
          <p:spPr>
            <a:xfrm>
              <a:off x="7257048" y="3377063"/>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51"/>
            <p:cNvSpPr/>
            <p:nvPr/>
          </p:nvSpPr>
          <p:spPr>
            <a:xfrm>
              <a:off x="7133217" y="337547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52"/>
            <p:cNvSpPr/>
            <p:nvPr/>
          </p:nvSpPr>
          <p:spPr>
            <a:xfrm>
              <a:off x="6588678"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53"/>
            <p:cNvSpPr/>
            <p:nvPr/>
          </p:nvSpPr>
          <p:spPr>
            <a:xfrm>
              <a:off x="6712509"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5" name="橢圓 154"/>
            <p:cNvSpPr/>
            <p:nvPr/>
          </p:nvSpPr>
          <p:spPr>
            <a:xfrm>
              <a:off x="6650593" y="336595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6" name="橢圓 155"/>
            <p:cNvSpPr/>
            <p:nvPr/>
          </p:nvSpPr>
          <p:spPr>
            <a:xfrm>
              <a:off x="6776012" y="336753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7" name="橢圓 156"/>
            <p:cNvSpPr/>
            <p:nvPr/>
          </p:nvSpPr>
          <p:spPr>
            <a:xfrm>
              <a:off x="6525175" y="336595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57"/>
            <p:cNvSpPr/>
            <p:nvPr/>
          </p:nvSpPr>
          <p:spPr>
            <a:xfrm>
              <a:off x="6712509"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58"/>
            <p:cNvSpPr/>
            <p:nvPr/>
          </p:nvSpPr>
          <p:spPr>
            <a:xfrm>
              <a:off x="6588678" y="3483431"/>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0" name="橢圓 159"/>
            <p:cNvSpPr/>
            <p:nvPr/>
          </p:nvSpPr>
          <p:spPr>
            <a:xfrm>
              <a:off x="6645831"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1" name="橢圓 160"/>
            <p:cNvSpPr/>
            <p:nvPr/>
          </p:nvSpPr>
          <p:spPr>
            <a:xfrm>
              <a:off x="6769662"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 name="橢圓 161"/>
            <p:cNvSpPr/>
            <p:nvPr/>
          </p:nvSpPr>
          <p:spPr>
            <a:xfrm>
              <a:off x="6706159" y="371521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 name="橢圓 162"/>
            <p:cNvSpPr/>
            <p:nvPr/>
          </p:nvSpPr>
          <p:spPr>
            <a:xfrm>
              <a:off x="6831577" y="3718393"/>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4" name="橢圓 163"/>
            <p:cNvSpPr/>
            <p:nvPr/>
          </p:nvSpPr>
          <p:spPr>
            <a:xfrm>
              <a:off x="6768074" y="383428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5" name="橢圓 164"/>
            <p:cNvSpPr/>
            <p:nvPr/>
          </p:nvSpPr>
          <p:spPr>
            <a:xfrm>
              <a:off x="6896668"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 name="橢圓 165"/>
            <p:cNvSpPr/>
            <p:nvPr/>
          </p:nvSpPr>
          <p:spPr>
            <a:xfrm>
              <a:off x="7020499"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7" name="橢圓 166"/>
            <p:cNvSpPr/>
            <p:nvPr/>
          </p:nvSpPr>
          <p:spPr>
            <a:xfrm>
              <a:off x="6958583" y="34818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8" name="橢圓 167"/>
            <p:cNvSpPr/>
            <p:nvPr/>
          </p:nvSpPr>
          <p:spPr>
            <a:xfrm>
              <a:off x="7084002"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9" name="橢圓 168"/>
            <p:cNvSpPr/>
            <p:nvPr/>
          </p:nvSpPr>
          <p:spPr>
            <a:xfrm>
              <a:off x="6833165" y="348184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0" name="橢圓 169"/>
            <p:cNvSpPr/>
            <p:nvPr/>
          </p:nvSpPr>
          <p:spPr>
            <a:xfrm>
              <a:off x="7020499" y="360091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1" name="橢圓 170"/>
            <p:cNvSpPr/>
            <p:nvPr/>
          </p:nvSpPr>
          <p:spPr>
            <a:xfrm>
              <a:off x="6896668" y="35993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2" name="橢圓 171"/>
            <p:cNvSpPr/>
            <p:nvPr/>
          </p:nvSpPr>
          <p:spPr>
            <a:xfrm>
              <a:off x="6950646"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3" name="橢圓 172"/>
            <p:cNvSpPr/>
            <p:nvPr/>
          </p:nvSpPr>
          <p:spPr>
            <a:xfrm>
              <a:off x="70744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 name="橢圓 173"/>
            <p:cNvSpPr/>
            <p:nvPr/>
          </p:nvSpPr>
          <p:spPr>
            <a:xfrm>
              <a:off x="7012561" y="3842224"/>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橢圓 174"/>
            <p:cNvSpPr/>
            <p:nvPr/>
          </p:nvSpPr>
          <p:spPr>
            <a:xfrm>
              <a:off x="71379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6" name="橢圓 175"/>
            <p:cNvSpPr/>
            <p:nvPr/>
          </p:nvSpPr>
          <p:spPr>
            <a:xfrm>
              <a:off x="6887143"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7" name="橢圓 176"/>
            <p:cNvSpPr/>
            <p:nvPr/>
          </p:nvSpPr>
          <p:spPr>
            <a:xfrm>
              <a:off x="7072889" y="395970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8" name="橢圓 177"/>
            <p:cNvSpPr/>
            <p:nvPr/>
          </p:nvSpPr>
          <p:spPr>
            <a:xfrm>
              <a:off x="69506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9" name="橢圓 178"/>
            <p:cNvSpPr/>
            <p:nvPr/>
          </p:nvSpPr>
          <p:spPr>
            <a:xfrm>
              <a:off x="6831577" y="394859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群組 6"/>
          <p:cNvGrpSpPr>
            <a:grpSpLocks/>
          </p:cNvGrpSpPr>
          <p:nvPr/>
        </p:nvGrpSpPr>
        <p:grpSpPr bwMode="auto">
          <a:xfrm>
            <a:off x="2844800" y="1568450"/>
            <a:ext cx="2436813" cy="1112838"/>
            <a:chOff x="2376232" y="2490981"/>
            <a:chExt cx="2436775" cy="1112058"/>
          </a:xfrm>
        </p:grpSpPr>
        <p:sp>
          <p:nvSpPr>
            <p:cNvPr id="131" name="橢圓 130"/>
            <p:cNvSpPr/>
            <p:nvPr/>
          </p:nvSpPr>
          <p:spPr>
            <a:xfrm>
              <a:off x="2376232" y="2965311"/>
              <a:ext cx="125411" cy="12532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485" name="文字方塊 131"/>
            <p:cNvSpPr txBox="1">
              <a:spLocks noChangeArrowheads="1"/>
            </p:cNvSpPr>
            <p:nvPr/>
          </p:nvSpPr>
          <p:spPr bwMode="auto">
            <a:xfrm>
              <a:off x="2520249" y="2851021"/>
              <a:ext cx="2292758" cy="37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White blood cells</a:t>
              </a:r>
              <a:endParaRPr lang="zh-TW" altLang="en-US"/>
            </a:p>
          </p:txBody>
        </p:sp>
        <p:sp>
          <p:nvSpPr>
            <p:cNvPr id="32486" name="文字方塊 132"/>
            <p:cNvSpPr txBox="1">
              <a:spLocks noChangeArrowheads="1"/>
            </p:cNvSpPr>
            <p:nvPr/>
          </p:nvSpPr>
          <p:spPr bwMode="auto">
            <a:xfrm>
              <a:off x="2733684" y="2490981"/>
              <a:ext cx="1479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Tumor cells</a:t>
              </a:r>
              <a:endParaRPr lang="zh-TW" altLang="en-US"/>
            </a:p>
          </p:txBody>
        </p:sp>
        <p:sp>
          <p:nvSpPr>
            <p:cNvPr id="134" name="橢圓 133"/>
            <p:cNvSpPr/>
            <p:nvPr/>
          </p:nvSpPr>
          <p:spPr>
            <a:xfrm>
              <a:off x="2557204" y="2579819"/>
              <a:ext cx="203197" cy="19036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34"/>
            <p:cNvSpPr/>
            <p:nvPr/>
          </p:nvSpPr>
          <p:spPr>
            <a:xfrm>
              <a:off x="2646103" y="3333353"/>
              <a:ext cx="126998" cy="125324"/>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489" name="文字方塊 135"/>
            <p:cNvSpPr txBox="1">
              <a:spLocks noChangeArrowheads="1"/>
            </p:cNvSpPr>
            <p:nvPr/>
          </p:nvSpPr>
          <p:spPr bwMode="auto">
            <a:xfrm>
              <a:off x="2829364" y="3227759"/>
              <a:ext cx="1296144" cy="37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Other cells</a:t>
              </a:r>
              <a:endParaRPr lang="zh-TW" altLang="en-US"/>
            </a:p>
          </p:txBody>
        </p:sp>
      </p:grpSp>
      <p:grpSp>
        <p:nvGrpSpPr>
          <p:cNvPr id="31747" name="群組 136"/>
          <p:cNvGrpSpPr>
            <a:grpSpLocks/>
          </p:cNvGrpSpPr>
          <p:nvPr/>
        </p:nvGrpSpPr>
        <p:grpSpPr bwMode="auto">
          <a:xfrm>
            <a:off x="695325" y="1131888"/>
            <a:ext cx="2016125" cy="2016125"/>
            <a:chOff x="6444208" y="2276872"/>
            <a:chExt cx="2016224" cy="2016224"/>
          </a:xfrm>
        </p:grpSpPr>
        <p:sp>
          <p:nvSpPr>
            <p:cNvPr id="138" name="橢圓 137"/>
            <p:cNvSpPr/>
            <p:nvPr/>
          </p:nvSpPr>
          <p:spPr>
            <a:xfrm>
              <a:off x="6444208" y="2276872"/>
              <a:ext cx="2016224" cy="20162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38"/>
            <p:cNvSpPr/>
            <p:nvPr/>
          </p:nvSpPr>
          <p:spPr>
            <a:xfrm>
              <a:off x="7201483"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39"/>
            <p:cNvSpPr/>
            <p:nvPr/>
          </p:nvSpPr>
          <p:spPr>
            <a:xfrm>
              <a:off x="7325314"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40"/>
            <p:cNvSpPr/>
            <p:nvPr/>
          </p:nvSpPr>
          <p:spPr>
            <a:xfrm>
              <a:off x="7263398" y="3607262"/>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41"/>
            <p:cNvSpPr/>
            <p:nvPr/>
          </p:nvSpPr>
          <p:spPr>
            <a:xfrm>
              <a:off x="7388817"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42"/>
            <p:cNvSpPr/>
            <p:nvPr/>
          </p:nvSpPr>
          <p:spPr>
            <a:xfrm>
              <a:off x="7137980" y="360726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4" name="橢圓 143"/>
            <p:cNvSpPr/>
            <p:nvPr/>
          </p:nvSpPr>
          <p:spPr>
            <a:xfrm>
              <a:off x="7323726" y="3726330"/>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44"/>
            <p:cNvSpPr/>
            <p:nvPr/>
          </p:nvSpPr>
          <p:spPr>
            <a:xfrm>
              <a:off x="7201483" y="372474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6" name="橢圓 145"/>
            <p:cNvSpPr/>
            <p:nvPr/>
          </p:nvSpPr>
          <p:spPr>
            <a:xfrm>
              <a:off x="7525349"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46"/>
            <p:cNvSpPr/>
            <p:nvPr/>
          </p:nvSpPr>
          <p:spPr>
            <a:xfrm>
              <a:off x="7649180"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47"/>
            <p:cNvSpPr/>
            <p:nvPr/>
          </p:nvSpPr>
          <p:spPr>
            <a:xfrm>
              <a:off x="7587264" y="37247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48"/>
            <p:cNvSpPr/>
            <p:nvPr/>
          </p:nvSpPr>
          <p:spPr>
            <a:xfrm>
              <a:off x="7712683" y="3727918"/>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49"/>
            <p:cNvSpPr/>
            <p:nvPr/>
          </p:nvSpPr>
          <p:spPr>
            <a:xfrm>
              <a:off x="7461846" y="3724743"/>
              <a:ext cx="125418" cy="127006"/>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50"/>
            <p:cNvSpPr/>
            <p:nvPr/>
          </p:nvSpPr>
          <p:spPr>
            <a:xfrm>
              <a:off x="76491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51"/>
            <p:cNvSpPr/>
            <p:nvPr/>
          </p:nvSpPr>
          <p:spPr>
            <a:xfrm>
              <a:off x="7525349" y="38422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52"/>
            <p:cNvSpPr/>
            <p:nvPr/>
          </p:nvSpPr>
          <p:spPr>
            <a:xfrm>
              <a:off x="7453908"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53"/>
            <p:cNvSpPr/>
            <p:nvPr/>
          </p:nvSpPr>
          <p:spPr>
            <a:xfrm>
              <a:off x="7577739"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5" name="橢圓 154"/>
            <p:cNvSpPr/>
            <p:nvPr/>
          </p:nvSpPr>
          <p:spPr>
            <a:xfrm>
              <a:off x="7515824" y="338023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6" name="橢圓 155"/>
            <p:cNvSpPr/>
            <p:nvPr/>
          </p:nvSpPr>
          <p:spPr>
            <a:xfrm>
              <a:off x="7639655" y="338182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7" name="橢圓 156"/>
            <p:cNvSpPr/>
            <p:nvPr/>
          </p:nvSpPr>
          <p:spPr>
            <a:xfrm>
              <a:off x="7388817" y="33802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57"/>
            <p:cNvSpPr/>
            <p:nvPr/>
          </p:nvSpPr>
          <p:spPr>
            <a:xfrm>
              <a:off x="7576152" y="349930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58"/>
            <p:cNvSpPr/>
            <p:nvPr/>
          </p:nvSpPr>
          <p:spPr>
            <a:xfrm>
              <a:off x="7453908" y="349771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0" name="橢圓 159"/>
            <p:cNvSpPr/>
            <p:nvPr/>
          </p:nvSpPr>
          <p:spPr>
            <a:xfrm>
              <a:off x="7776186"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1" name="橢圓 160"/>
            <p:cNvSpPr/>
            <p:nvPr/>
          </p:nvSpPr>
          <p:spPr>
            <a:xfrm>
              <a:off x="7900017"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 name="橢圓 161"/>
            <p:cNvSpPr/>
            <p:nvPr/>
          </p:nvSpPr>
          <p:spPr>
            <a:xfrm>
              <a:off x="7838101" y="3491369"/>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 name="橢圓 162"/>
            <p:cNvSpPr/>
            <p:nvPr/>
          </p:nvSpPr>
          <p:spPr>
            <a:xfrm>
              <a:off x="7961933" y="3494544"/>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4" name="橢圓 163"/>
            <p:cNvSpPr/>
            <p:nvPr/>
          </p:nvSpPr>
          <p:spPr>
            <a:xfrm>
              <a:off x="7711095" y="349136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5" name="橢圓 164"/>
            <p:cNvSpPr/>
            <p:nvPr/>
          </p:nvSpPr>
          <p:spPr>
            <a:xfrm>
              <a:off x="7898429" y="361043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 name="橢圓 165"/>
            <p:cNvSpPr/>
            <p:nvPr/>
          </p:nvSpPr>
          <p:spPr>
            <a:xfrm>
              <a:off x="7776186"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7" name="橢圓 166"/>
            <p:cNvSpPr/>
            <p:nvPr/>
          </p:nvSpPr>
          <p:spPr>
            <a:xfrm>
              <a:off x="7274512"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8" name="橢圓 167"/>
            <p:cNvSpPr/>
            <p:nvPr/>
          </p:nvSpPr>
          <p:spPr>
            <a:xfrm>
              <a:off x="7398343"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9" name="橢圓 168"/>
            <p:cNvSpPr/>
            <p:nvPr/>
          </p:nvSpPr>
          <p:spPr>
            <a:xfrm>
              <a:off x="7336427" y="395652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0" name="橢圓 169"/>
            <p:cNvSpPr/>
            <p:nvPr/>
          </p:nvSpPr>
          <p:spPr>
            <a:xfrm>
              <a:off x="74618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1" name="橢圓 170"/>
            <p:cNvSpPr/>
            <p:nvPr/>
          </p:nvSpPr>
          <p:spPr>
            <a:xfrm>
              <a:off x="7211009" y="3956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2" name="橢圓 171"/>
            <p:cNvSpPr/>
            <p:nvPr/>
          </p:nvSpPr>
          <p:spPr>
            <a:xfrm>
              <a:off x="7398343"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3" name="橢圓 172"/>
            <p:cNvSpPr/>
            <p:nvPr/>
          </p:nvSpPr>
          <p:spPr>
            <a:xfrm>
              <a:off x="7274512" y="4074010"/>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 name="橢圓 173"/>
            <p:cNvSpPr/>
            <p:nvPr/>
          </p:nvSpPr>
          <p:spPr>
            <a:xfrm>
              <a:off x="7588852"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橢圓 174"/>
            <p:cNvSpPr/>
            <p:nvPr/>
          </p:nvSpPr>
          <p:spPr>
            <a:xfrm>
              <a:off x="7712683"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6" name="橢圓 175"/>
            <p:cNvSpPr/>
            <p:nvPr/>
          </p:nvSpPr>
          <p:spPr>
            <a:xfrm>
              <a:off x="7650767" y="407401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7" name="橢圓 176"/>
            <p:cNvSpPr/>
            <p:nvPr/>
          </p:nvSpPr>
          <p:spPr>
            <a:xfrm>
              <a:off x="7776186"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8" name="橢圓 177"/>
            <p:cNvSpPr/>
            <p:nvPr/>
          </p:nvSpPr>
          <p:spPr>
            <a:xfrm>
              <a:off x="7525349" y="407401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9" name="橢圓 178"/>
            <p:cNvSpPr/>
            <p:nvPr/>
          </p:nvSpPr>
          <p:spPr>
            <a:xfrm>
              <a:off x="7831751"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0" name="橢圓 179"/>
            <p:cNvSpPr/>
            <p:nvPr/>
          </p:nvSpPr>
          <p:spPr>
            <a:xfrm>
              <a:off x="7955582"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1" name="橢圓 180"/>
            <p:cNvSpPr/>
            <p:nvPr/>
          </p:nvSpPr>
          <p:spPr>
            <a:xfrm>
              <a:off x="7893667"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2" name="橢圓 181"/>
            <p:cNvSpPr/>
            <p:nvPr/>
          </p:nvSpPr>
          <p:spPr>
            <a:xfrm>
              <a:off x="8017498" y="384381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3" name="橢圓 182"/>
            <p:cNvSpPr/>
            <p:nvPr/>
          </p:nvSpPr>
          <p:spPr>
            <a:xfrm>
              <a:off x="7766661" y="3842224"/>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 name="橢圓 183"/>
            <p:cNvSpPr/>
            <p:nvPr/>
          </p:nvSpPr>
          <p:spPr>
            <a:xfrm>
              <a:off x="7953995" y="3959705"/>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5" name="橢圓 184"/>
            <p:cNvSpPr/>
            <p:nvPr/>
          </p:nvSpPr>
          <p:spPr>
            <a:xfrm>
              <a:off x="7831751" y="395970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6" name="橢圓 185"/>
            <p:cNvSpPr/>
            <p:nvPr/>
          </p:nvSpPr>
          <p:spPr>
            <a:xfrm>
              <a:off x="8084177"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7" name="橢圓 186"/>
            <p:cNvSpPr/>
            <p:nvPr/>
          </p:nvSpPr>
          <p:spPr>
            <a:xfrm>
              <a:off x="8208008"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8" name="橢圓 187"/>
            <p:cNvSpPr/>
            <p:nvPr/>
          </p:nvSpPr>
          <p:spPr>
            <a:xfrm>
              <a:off x="8146092" y="360884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9" name="橢圓 188"/>
            <p:cNvSpPr/>
            <p:nvPr/>
          </p:nvSpPr>
          <p:spPr>
            <a:xfrm>
              <a:off x="8019085" y="3608849"/>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0" name="橢圓 189"/>
            <p:cNvSpPr/>
            <p:nvPr/>
          </p:nvSpPr>
          <p:spPr>
            <a:xfrm>
              <a:off x="80841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1" name="橢圓 190"/>
            <p:cNvSpPr/>
            <p:nvPr/>
          </p:nvSpPr>
          <p:spPr>
            <a:xfrm>
              <a:off x="7631716" y="244515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2" name="橢圓 191"/>
            <p:cNvSpPr/>
            <p:nvPr/>
          </p:nvSpPr>
          <p:spPr>
            <a:xfrm>
              <a:off x="7757135"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3" name="橢圓 192"/>
            <p:cNvSpPr/>
            <p:nvPr/>
          </p:nvSpPr>
          <p:spPr>
            <a:xfrm>
              <a:off x="7506298" y="244515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4" name="橢圓 193"/>
            <p:cNvSpPr/>
            <p:nvPr/>
          </p:nvSpPr>
          <p:spPr>
            <a:xfrm>
              <a:off x="7692044" y="2562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5" name="橢圓 194"/>
            <p:cNvSpPr/>
            <p:nvPr/>
          </p:nvSpPr>
          <p:spPr>
            <a:xfrm>
              <a:off x="7569801" y="256263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6" name="橢圓 195"/>
            <p:cNvSpPr/>
            <p:nvPr/>
          </p:nvSpPr>
          <p:spPr>
            <a:xfrm>
              <a:off x="7145917" y="407718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7" name="橢圓 196"/>
            <p:cNvSpPr/>
            <p:nvPr/>
          </p:nvSpPr>
          <p:spPr>
            <a:xfrm>
              <a:off x="7623779"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8" name="橢圓 197"/>
            <p:cNvSpPr/>
            <p:nvPr/>
          </p:nvSpPr>
          <p:spPr>
            <a:xfrm>
              <a:off x="7747610"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9" name="橢圓 198"/>
            <p:cNvSpPr/>
            <p:nvPr/>
          </p:nvSpPr>
          <p:spPr>
            <a:xfrm>
              <a:off x="7685694" y="279124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0" name="橢圓 199"/>
            <p:cNvSpPr/>
            <p:nvPr/>
          </p:nvSpPr>
          <p:spPr>
            <a:xfrm>
              <a:off x="780952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1" name="橢圓 200"/>
            <p:cNvSpPr/>
            <p:nvPr/>
          </p:nvSpPr>
          <p:spPr>
            <a:xfrm>
              <a:off x="7558688" y="279124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2" name="橢圓 201"/>
            <p:cNvSpPr/>
            <p:nvPr/>
          </p:nvSpPr>
          <p:spPr>
            <a:xfrm>
              <a:off x="7746022" y="291031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3" name="橢圓 202"/>
            <p:cNvSpPr/>
            <p:nvPr/>
          </p:nvSpPr>
          <p:spPr>
            <a:xfrm>
              <a:off x="7623779" y="290872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 name="橢圓 203"/>
            <p:cNvSpPr/>
            <p:nvPr/>
          </p:nvSpPr>
          <p:spPr>
            <a:xfrm>
              <a:off x="794764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5" name="橢圓 204"/>
            <p:cNvSpPr/>
            <p:nvPr/>
          </p:nvSpPr>
          <p:spPr>
            <a:xfrm>
              <a:off x="8071476"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6" name="橢圓 205"/>
            <p:cNvSpPr/>
            <p:nvPr/>
          </p:nvSpPr>
          <p:spPr>
            <a:xfrm>
              <a:off x="8009560"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 name="橢圓 206"/>
            <p:cNvSpPr/>
            <p:nvPr/>
          </p:nvSpPr>
          <p:spPr>
            <a:xfrm>
              <a:off x="8134979" y="291190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8" name="橢圓 207"/>
            <p:cNvSpPr/>
            <p:nvPr/>
          </p:nvSpPr>
          <p:spPr>
            <a:xfrm>
              <a:off x="7884142" y="2910315"/>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9" name="橢圓 208"/>
            <p:cNvSpPr/>
            <p:nvPr/>
          </p:nvSpPr>
          <p:spPr>
            <a:xfrm>
              <a:off x="8069888" y="302779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0" name="橢圓 209"/>
            <p:cNvSpPr/>
            <p:nvPr/>
          </p:nvSpPr>
          <p:spPr>
            <a:xfrm>
              <a:off x="7947645" y="3027796"/>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1" name="橢圓 210"/>
            <p:cNvSpPr/>
            <p:nvPr/>
          </p:nvSpPr>
          <p:spPr>
            <a:xfrm>
              <a:off x="7938119" y="256422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2" name="橢圓 211"/>
            <p:cNvSpPr/>
            <p:nvPr/>
          </p:nvSpPr>
          <p:spPr>
            <a:xfrm>
              <a:off x="7811113" y="256422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3" name="橢圓 212"/>
            <p:cNvSpPr/>
            <p:nvPr/>
          </p:nvSpPr>
          <p:spPr>
            <a:xfrm>
              <a:off x="7998447" y="268329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4" name="橢圓 213"/>
            <p:cNvSpPr/>
            <p:nvPr/>
          </p:nvSpPr>
          <p:spPr>
            <a:xfrm>
              <a:off x="7876203" y="268170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5" name="橢圓 214"/>
            <p:cNvSpPr/>
            <p:nvPr/>
          </p:nvSpPr>
          <p:spPr>
            <a:xfrm>
              <a:off x="7696808"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 name="橢圓 215"/>
            <p:cNvSpPr/>
            <p:nvPr/>
          </p:nvSpPr>
          <p:spPr>
            <a:xfrm>
              <a:off x="7820639"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7" name="橢圓 216"/>
            <p:cNvSpPr/>
            <p:nvPr/>
          </p:nvSpPr>
          <p:spPr>
            <a:xfrm>
              <a:off x="7758723"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8" name="橢圓 217"/>
            <p:cNvSpPr/>
            <p:nvPr/>
          </p:nvSpPr>
          <p:spPr>
            <a:xfrm>
              <a:off x="7884142" y="314369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9" name="橢圓 218"/>
            <p:cNvSpPr/>
            <p:nvPr/>
          </p:nvSpPr>
          <p:spPr>
            <a:xfrm>
              <a:off x="7633304"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0" name="橢圓 219"/>
            <p:cNvSpPr/>
            <p:nvPr/>
          </p:nvSpPr>
          <p:spPr>
            <a:xfrm>
              <a:off x="7819051"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1" name="橢圓 220"/>
            <p:cNvSpPr/>
            <p:nvPr/>
          </p:nvSpPr>
          <p:spPr>
            <a:xfrm>
              <a:off x="7696808" y="325958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2" name="橢圓 221"/>
            <p:cNvSpPr/>
            <p:nvPr/>
          </p:nvSpPr>
          <p:spPr>
            <a:xfrm>
              <a:off x="8011148"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3" name="橢圓 222"/>
            <p:cNvSpPr/>
            <p:nvPr/>
          </p:nvSpPr>
          <p:spPr>
            <a:xfrm>
              <a:off x="8134979"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4" name="橢圓 223"/>
            <p:cNvSpPr/>
            <p:nvPr/>
          </p:nvSpPr>
          <p:spPr>
            <a:xfrm>
              <a:off x="8073063"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 name="橢圓 224"/>
            <p:cNvSpPr/>
            <p:nvPr/>
          </p:nvSpPr>
          <p:spPr>
            <a:xfrm>
              <a:off x="8198482" y="325958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 name="橢圓 225"/>
            <p:cNvSpPr/>
            <p:nvPr/>
          </p:nvSpPr>
          <p:spPr>
            <a:xfrm>
              <a:off x="7947645" y="3257995"/>
              <a:ext cx="125418" cy="125418"/>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7" name="橢圓 226"/>
            <p:cNvSpPr/>
            <p:nvPr/>
          </p:nvSpPr>
          <p:spPr>
            <a:xfrm>
              <a:off x="8133391" y="3377063"/>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8" name="橢圓 227"/>
            <p:cNvSpPr/>
            <p:nvPr/>
          </p:nvSpPr>
          <p:spPr>
            <a:xfrm>
              <a:off x="8011148" y="337547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9" name="橢圓 228"/>
            <p:cNvSpPr/>
            <p:nvPr/>
          </p:nvSpPr>
          <p:spPr>
            <a:xfrm>
              <a:off x="8188957"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0" name="橢圓 229"/>
            <p:cNvSpPr/>
            <p:nvPr/>
          </p:nvSpPr>
          <p:spPr>
            <a:xfrm>
              <a:off x="8254047" y="314369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1" name="橢圓 230"/>
            <p:cNvSpPr/>
            <p:nvPr/>
          </p:nvSpPr>
          <p:spPr>
            <a:xfrm>
              <a:off x="8252460" y="337388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2" name="橢圓 231"/>
            <p:cNvSpPr/>
            <p:nvPr/>
          </p:nvSpPr>
          <p:spPr>
            <a:xfrm>
              <a:off x="676489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3" name="橢圓 232"/>
            <p:cNvSpPr/>
            <p:nvPr/>
          </p:nvSpPr>
          <p:spPr>
            <a:xfrm>
              <a:off x="6888730"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4" name="橢圓 233"/>
            <p:cNvSpPr/>
            <p:nvPr/>
          </p:nvSpPr>
          <p:spPr>
            <a:xfrm>
              <a:off x="6826815" y="279283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5" name="橢圓 234"/>
            <p:cNvSpPr/>
            <p:nvPr/>
          </p:nvSpPr>
          <p:spPr>
            <a:xfrm>
              <a:off x="6952233" y="279600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6" name="橢圓 235"/>
            <p:cNvSpPr/>
            <p:nvPr/>
          </p:nvSpPr>
          <p:spPr>
            <a:xfrm>
              <a:off x="6701396" y="279283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7" name="橢圓 236"/>
            <p:cNvSpPr/>
            <p:nvPr/>
          </p:nvSpPr>
          <p:spPr>
            <a:xfrm>
              <a:off x="6887143"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8" name="橢圓 237"/>
            <p:cNvSpPr/>
            <p:nvPr/>
          </p:nvSpPr>
          <p:spPr>
            <a:xfrm>
              <a:off x="6764899" y="291031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9" name="橢圓 238"/>
            <p:cNvSpPr/>
            <p:nvPr/>
          </p:nvSpPr>
          <p:spPr>
            <a:xfrm>
              <a:off x="7387229" y="244833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0" name="橢圓 239"/>
            <p:cNvSpPr/>
            <p:nvPr/>
          </p:nvSpPr>
          <p:spPr>
            <a:xfrm>
              <a:off x="7264986"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1" name="橢圓 240"/>
            <p:cNvSpPr/>
            <p:nvPr/>
          </p:nvSpPr>
          <p:spPr>
            <a:xfrm>
              <a:off x="7014149"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2" name="橢圓 241"/>
            <p:cNvSpPr/>
            <p:nvPr/>
          </p:nvSpPr>
          <p:spPr>
            <a:xfrm>
              <a:off x="7137980"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3" name="橢圓 242"/>
            <p:cNvSpPr/>
            <p:nvPr/>
          </p:nvSpPr>
          <p:spPr>
            <a:xfrm>
              <a:off x="7076064" y="255946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4" name="橢圓 243"/>
            <p:cNvSpPr/>
            <p:nvPr/>
          </p:nvSpPr>
          <p:spPr>
            <a:xfrm>
              <a:off x="7201483" y="256263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5" name="橢圓 244"/>
            <p:cNvSpPr/>
            <p:nvPr/>
          </p:nvSpPr>
          <p:spPr>
            <a:xfrm>
              <a:off x="6950646" y="255946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6" name="橢圓 245"/>
            <p:cNvSpPr/>
            <p:nvPr/>
          </p:nvSpPr>
          <p:spPr>
            <a:xfrm>
              <a:off x="7137980"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7" name="橢圓 246"/>
            <p:cNvSpPr/>
            <p:nvPr/>
          </p:nvSpPr>
          <p:spPr>
            <a:xfrm>
              <a:off x="701414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8" name="橢圓 247"/>
            <p:cNvSpPr/>
            <p:nvPr/>
          </p:nvSpPr>
          <p:spPr>
            <a:xfrm>
              <a:off x="6637893" y="290872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9" name="橢圓 248"/>
            <p:cNvSpPr/>
            <p:nvPr/>
          </p:nvSpPr>
          <p:spPr>
            <a:xfrm>
              <a:off x="6575977" y="302462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0" name="橢圓 249"/>
            <p:cNvSpPr/>
            <p:nvPr/>
          </p:nvSpPr>
          <p:spPr>
            <a:xfrm>
              <a:off x="6701396" y="3027796"/>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1" name="橢圓 250"/>
            <p:cNvSpPr/>
            <p:nvPr/>
          </p:nvSpPr>
          <p:spPr>
            <a:xfrm>
              <a:off x="6636305"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2" name="橢圓 251"/>
            <p:cNvSpPr/>
            <p:nvPr/>
          </p:nvSpPr>
          <p:spPr>
            <a:xfrm>
              <a:off x="6514061"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3" name="橢圓 252"/>
            <p:cNvSpPr/>
            <p:nvPr/>
          </p:nvSpPr>
          <p:spPr>
            <a:xfrm>
              <a:off x="6828402"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4" name="橢圓 253"/>
            <p:cNvSpPr/>
            <p:nvPr/>
          </p:nvSpPr>
          <p:spPr>
            <a:xfrm>
              <a:off x="6952233"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5" name="橢圓 254"/>
            <p:cNvSpPr/>
            <p:nvPr/>
          </p:nvSpPr>
          <p:spPr>
            <a:xfrm>
              <a:off x="6890318"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6" name="橢圓 255"/>
            <p:cNvSpPr/>
            <p:nvPr/>
          </p:nvSpPr>
          <p:spPr>
            <a:xfrm>
              <a:off x="7014149"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7" name="橢圓 256"/>
            <p:cNvSpPr/>
            <p:nvPr/>
          </p:nvSpPr>
          <p:spPr>
            <a:xfrm>
              <a:off x="6763312"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8" name="橢圓 257"/>
            <p:cNvSpPr/>
            <p:nvPr/>
          </p:nvSpPr>
          <p:spPr>
            <a:xfrm>
              <a:off x="6950646"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9" name="橢圓 258"/>
            <p:cNvSpPr/>
            <p:nvPr/>
          </p:nvSpPr>
          <p:spPr>
            <a:xfrm>
              <a:off x="6828402" y="3259582"/>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0" name="橢圓 259"/>
            <p:cNvSpPr/>
            <p:nvPr/>
          </p:nvSpPr>
          <p:spPr>
            <a:xfrm>
              <a:off x="7071302"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1" name="橢圓 260"/>
            <p:cNvSpPr/>
            <p:nvPr/>
          </p:nvSpPr>
          <p:spPr>
            <a:xfrm>
              <a:off x="7195133"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2" name="橢圓 261"/>
            <p:cNvSpPr/>
            <p:nvPr/>
          </p:nvSpPr>
          <p:spPr>
            <a:xfrm>
              <a:off x="7133217" y="291031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3" name="橢圓 262"/>
            <p:cNvSpPr/>
            <p:nvPr/>
          </p:nvSpPr>
          <p:spPr>
            <a:xfrm>
              <a:off x="7257048"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4" name="橢圓 263"/>
            <p:cNvSpPr/>
            <p:nvPr/>
          </p:nvSpPr>
          <p:spPr>
            <a:xfrm>
              <a:off x="7006211"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5" name="橢圓 264"/>
            <p:cNvSpPr/>
            <p:nvPr/>
          </p:nvSpPr>
          <p:spPr>
            <a:xfrm>
              <a:off x="7193545" y="3027796"/>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6" name="橢圓 265"/>
            <p:cNvSpPr/>
            <p:nvPr/>
          </p:nvSpPr>
          <p:spPr>
            <a:xfrm>
              <a:off x="7071302" y="3027796"/>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7" name="橢圓 266"/>
            <p:cNvSpPr/>
            <p:nvPr/>
          </p:nvSpPr>
          <p:spPr>
            <a:xfrm>
              <a:off x="7322139"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8" name="橢圓 267"/>
            <p:cNvSpPr/>
            <p:nvPr/>
          </p:nvSpPr>
          <p:spPr>
            <a:xfrm>
              <a:off x="7445970"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9" name="橢圓 268"/>
            <p:cNvSpPr/>
            <p:nvPr/>
          </p:nvSpPr>
          <p:spPr>
            <a:xfrm>
              <a:off x="7384054" y="267694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0" name="橢圓 269"/>
            <p:cNvSpPr/>
            <p:nvPr/>
          </p:nvSpPr>
          <p:spPr>
            <a:xfrm>
              <a:off x="7509473"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1" name="橢圓 270"/>
            <p:cNvSpPr/>
            <p:nvPr/>
          </p:nvSpPr>
          <p:spPr>
            <a:xfrm>
              <a:off x="7258636"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2" name="橢圓 271"/>
            <p:cNvSpPr/>
            <p:nvPr/>
          </p:nvSpPr>
          <p:spPr>
            <a:xfrm>
              <a:off x="7445970" y="2796009"/>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3" name="橢圓 272"/>
            <p:cNvSpPr/>
            <p:nvPr/>
          </p:nvSpPr>
          <p:spPr>
            <a:xfrm>
              <a:off x="7322139"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4" name="橢圓 273"/>
            <p:cNvSpPr/>
            <p:nvPr/>
          </p:nvSpPr>
          <p:spPr>
            <a:xfrm>
              <a:off x="7499948" y="291984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5" name="橢圓 274"/>
            <p:cNvSpPr/>
            <p:nvPr/>
          </p:nvSpPr>
          <p:spPr>
            <a:xfrm>
              <a:off x="7563451" y="303732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 name="橢圓 275"/>
            <p:cNvSpPr/>
            <p:nvPr/>
          </p:nvSpPr>
          <p:spPr>
            <a:xfrm>
              <a:off x="7336427" y="2961118"/>
              <a:ext cx="203210" cy="19050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77" name="橢圓 276"/>
            <p:cNvSpPr/>
            <p:nvPr/>
          </p:nvSpPr>
          <p:spPr>
            <a:xfrm>
              <a:off x="7498360" y="315480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8" name="橢圓 277"/>
            <p:cNvSpPr/>
            <p:nvPr/>
          </p:nvSpPr>
          <p:spPr>
            <a:xfrm>
              <a:off x="7376117" y="315321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9" name="橢圓 278"/>
            <p:cNvSpPr/>
            <p:nvPr/>
          </p:nvSpPr>
          <p:spPr>
            <a:xfrm>
              <a:off x="7133217"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0" name="橢圓 279"/>
            <p:cNvSpPr/>
            <p:nvPr/>
          </p:nvSpPr>
          <p:spPr>
            <a:xfrm>
              <a:off x="7257048"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1" name="橢圓 280"/>
            <p:cNvSpPr/>
            <p:nvPr/>
          </p:nvSpPr>
          <p:spPr>
            <a:xfrm>
              <a:off x="7195133" y="325799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2" name="橢圓 281"/>
            <p:cNvSpPr/>
            <p:nvPr/>
          </p:nvSpPr>
          <p:spPr>
            <a:xfrm>
              <a:off x="7320551" y="3259582"/>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3" name="橢圓 282"/>
            <p:cNvSpPr/>
            <p:nvPr/>
          </p:nvSpPr>
          <p:spPr>
            <a:xfrm>
              <a:off x="7069714"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4" name="橢圓 283"/>
            <p:cNvSpPr/>
            <p:nvPr/>
          </p:nvSpPr>
          <p:spPr>
            <a:xfrm>
              <a:off x="7257048" y="3377063"/>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5" name="橢圓 284"/>
            <p:cNvSpPr/>
            <p:nvPr/>
          </p:nvSpPr>
          <p:spPr>
            <a:xfrm>
              <a:off x="7133217" y="337547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6" name="橢圓 285"/>
            <p:cNvSpPr/>
            <p:nvPr/>
          </p:nvSpPr>
          <p:spPr>
            <a:xfrm>
              <a:off x="6588678"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7" name="橢圓 286"/>
            <p:cNvSpPr/>
            <p:nvPr/>
          </p:nvSpPr>
          <p:spPr>
            <a:xfrm>
              <a:off x="6712509"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8" name="橢圓 287"/>
            <p:cNvSpPr/>
            <p:nvPr/>
          </p:nvSpPr>
          <p:spPr>
            <a:xfrm>
              <a:off x="6650593" y="336595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9" name="橢圓 288"/>
            <p:cNvSpPr/>
            <p:nvPr/>
          </p:nvSpPr>
          <p:spPr>
            <a:xfrm>
              <a:off x="6776012" y="336753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0" name="橢圓 289"/>
            <p:cNvSpPr/>
            <p:nvPr/>
          </p:nvSpPr>
          <p:spPr>
            <a:xfrm>
              <a:off x="6525175" y="336595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1" name="橢圓 290"/>
            <p:cNvSpPr/>
            <p:nvPr/>
          </p:nvSpPr>
          <p:spPr>
            <a:xfrm>
              <a:off x="6712509"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2" name="橢圓 291"/>
            <p:cNvSpPr/>
            <p:nvPr/>
          </p:nvSpPr>
          <p:spPr>
            <a:xfrm>
              <a:off x="6588678" y="3483431"/>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3" name="橢圓 292"/>
            <p:cNvSpPr/>
            <p:nvPr/>
          </p:nvSpPr>
          <p:spPr>
            <a:xfrm>
              <a:off x="6645831"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4" name="橢圓 293"/>
            <p:cNvSpPr/>
            <p:nvPr/>
          </p:nvSpPr>
          <p:spPr>
            <a:xfrm>
              <a:off x="6769662"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5" name="橢圓 294"/>
            <p:cNvSpPr/>
            <p:nvPr/>
          </p:nvSpPr>
          <p:spPr>
            <a:xfrm>
              <a:off x="6706159" y="371521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6" name="橢圓 295"/>
            <p:cNvSpPr/>
            <p:nvPr/>
          </p:nvSpPr>
          <p:spPr>
            <a:xfrm>
              <a:off x="6831577" y="3718393"/>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7" name="橢圓 296"/>
            <p:cNvSpPr/>
            <p:nvPr/>
          </p:nvSpPr>
          <p:spPr>
            <a:xfrm>
              <a:off x="6768074" y="383428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8" name="橢圓 297"/>
            <p:cNvSpPr/>
            <p:nvPr/>
          </p:nvSpPr>
          <p:spPr>
            <a:xfrm>
              <a:off x="6896668"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9" name="橢圓 298"/>
            <p:cNvSpPr/>
            <p:nvPr/>
          </p:nvSpPr>
          <p:spPr>
            <a:xfrm>
              <a:off x="7020499"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0" name="橢圓 299"/>
            <p:cNvSpPr/>
            <p:nvPr/>
          </p:nvSpPr>
          <p:spPr>
            <a:xfrm>
              <a:off x="6958583" y="34818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1" name="橢圓 300"/>
            <p:cNvSpPr/>
            <p:nvPr/>
          </p:nvSpPr>
          <p:spPr>
            <a:xfrm>
              <a:off x="7084002"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2" name="橢圓 301"/>
            <p:cNvSpPr/>
            <p:nvPr/>
          </p:nvSpPr>
          <p:spPr>
            <a:xfrm>
              <a:off x="6833165" y="348184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3" name="橢圓 302"/>
            <p:cNvSpPr/>
            <p:nvPr/>
          </p:nvSpPr>
          <p:spPr>
            <a:xfrm>
              <a:off x="7020499" y="360091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4" name="橢圓 303"/>
            <p:cNvSpPr/>
            <p:nvPr/>
          </p:nvSpPr>
          <p:spPr>
            <a:xfrm>
              <a:off x="6896668" y="35993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5" name="橢圓 304"/>
            <p:cNvSpPr/>
            <p:nvPr/>
          </p:nvSpPr>
          <p:spPr>
            <a:xfrm>
              <a:off x="6950646"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6" name="橢圓 305"/>
            <p:cNvSpPr/>
            <p:nvPr/>
          </p:nvSpPr>
          <p:spPr>
            <a:xfrm>
              <a:off x="70744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 name="橢圓 306"/>
            <p:cNvSpPr/>
            <p:nvPr/>
          </p:nvSpPr>
          <p:spPr>
            <a:xfrm>
              <a:off x="7012561" y="3842224"/>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8" name="橢圓 307"/>
            <p:cNvSpPr/>
            <p:nvPr/>
          </p:nvSpPr>
          <p:spPr>
            <a:xfrm>
              <a:off x="71379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9" name="橢圓 308"/>
            <p:cNvSpPr/>
            <p:nvPr/>
          </p:nvSpPr>
          <p:spPr>
            <a:xfrm>
              <a:off x="6887143"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0" name="橢圓 309"/>
            <p:cNvSpPr/>
            <p:nvPr/>
          </p:nvSpPr>
          <p:spPr>
            <a:xfrm>
              <a:off x="7072889" y="395970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1" name="橢圓 310"/>
            <p:cNvSpPr/>
            <p:nvPr/>
          </p:nvSpPr>
          <p:spPr>
            <a:xfrm>
              <a:off x="69506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2" name="橢圓 311"/>
            <p:cNvSpPr/>
            <p:nvPr/>
          </p:nvSpPr>
          <p:spPr>
            <a:xfrm>
              <a:off x="6831577" y="394859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13" name="動作按鈕: 下一項 312">
            <a:hlinkClick r:id="rId2" action="ppaction://hlinksldjump" highlightClick="1"/>
          </p:cNvPr>
          <p:cNvSpPr/>
          <p:nvPr/>
        </p:nvSpPr>
        <p:spPr>
          <a:xfrm>
            <a:off x="8675688" y="6461125"/>
            <a:ext cx="288925" cy="2159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1750" name="群組 3"/>
          <p:cNvGrpSpPr>
            <a:grpSpLocks/>
          </p:cNvGrpSpPr>
          <p:nvPr/>
        </p:nvGrpSpPr>
        <p:grpSpPr bwMode="auto">
          <a:xfrm>
            <a:off x="315913" y="3214689"/>
            <a:ext cx="8828087" cy="3119438"/>
            <a:chOff x="136270" y="4301312"/>
            <a:chExt cx="8827964" cy="3118332"/>
          </a:xfrm>
        </p:grpSpPr>
        <p:sp>
          <p:nvSpPr>
            <p:cNvPr id="31756" name="文字方塊 319"/>
            <p:cNvSpPr txBox="1">
              <a:spLocks noChangeArrowheads="1"/>
            </p:cNvSpPr>
            <p:nvPr/>
          </p:nvSpPr>
          <p:spPr bwMode="auto">
            <a:xfrm>
              <a:off x="136270" y="7068394"/>
              <a:ext cx="2160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buFont typeface="Arial" charset="0"/>
                <a:buChar char="•"/>
              </a:pPr>
              <a:r>
                <a:rPr lang="zh-TW" altLang="en-US" sz="1600" dirty="0">
                  <a:latin typeface="標楷體" charset="0"/>
                  <a:ea typeface="標楷體" charset="0"/>
                  <a:cs typeface="標楷體" charset="0"/>
                </a:rPr>
                <a:t> </a:t>
              </a:r>
              <a:r>
                <a:rPr lang="en-US" altLang="zh-TW" sz="1600" dirty="0" smtClean="0">
                  <a:latin typeface="標楷體" charset="0"/>
                  <a:ea typeface="標楷體" charset="0"/>
                  <a:cs typeface="標楷體" charset="0"/>
                </a:rPr>
                <a:t>Single type cells</a:t>
              </a:r>
              <a:endParaRPr lang="zh-TW" altLang="en-US" sz="1600" dirty="0">
                <a:latin typeface="標楷體" charset="0"/>
                <a:ea typeface="標楷體" charset="0"/>
                <a:cs typeface="標楷體" charset="0"/>
              </a:endParaRPr>
            </a:p>
          </p:txBody>
        </p:sp>
        <p:grpSp>
          <p:nvGrpSpPr>
            <p:cNvPr id="31757" name="群組 320"/>
            <p:cNvGrpSpPr>
              <a:grpSpLocks/>
            </p:cNvGrpSpPr>
            <p:nvPr/>
          </p:nvGrpSpPr>
          <p:grpSpPr bwMode="auto">
            <a:xfrm>
              <a:off x="570908" y="4675882"/>
              <a:ext cx="1514757" cy="1527408"/>
              <a:chOff x="248931" y="1211992"/>
              <a:chExt cx="2016224" cy="2016224"/>
            </a:xfrm>
          </p:grpSpPr>
          <p:sp>
            <p:nvSpPr>
              <p:cNvPr id="322" name="橢圓 321"/>
              <p:cNvSpPr/>
              <p:nvPr/>
            </p:nvSpPr>
            <p:spPr>
              <a:xfrm>
                <a:off x="249372" y="1211922"/>
                <a:ext cx="2015821" cy="201729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3" name="橢圓 322"/>
              <p:cNvSpPr/>
              <p:nvPr/>
            </p:nvSpPr>
            <p:spPr>
              <a:xfrm>
                <a:off x="1005833" y="242690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4" name="橢圓 323"/>
              <p:cNvSpPr/>
              <p:nvPr/>
            </p:nvSpPr>
            <p:spPr>
              <a:xfrm>
                <a:off x="1130500" y="242690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5" name="橢圓 324"/>
              <p:cNvSpPr/>
              <p:nvPr/>
            </p:nvSpPr>
            <p:spPr>
              <a:xfrm>
                <a:off x="1069223" y="2542123"/>
                <a:ext cx="124667"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6" name="橢圓 325"/>
              <p:cNvSpPr/>
              <p:nvPr/>
            </p:nvSpPr>
            <p:spPr>
              <a:xfrm>
                <a:off x="1193891" y="2546312"/>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7" name="橢圓 326"/>
              <p:cNvSpPr/>
              <p:nvPr/>
            </p:nvSpPr>
            <p:spPr>
              <a:xfrm>
                <a:off x="942442" y="2542123"/>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8" name="橢圓 327"/>
              <p:cNvSpPr/>
              <p:nvPr/>
            </p:nvSpPr>
            <p:spPr>
              <a:xfrm>
                <a:off x="1128388"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9" name="橢圓 328"/>
              <p:cNvSpPr/>
              <p:nvPr/>
            </p:nvSpPr>
            <p:spPr>
              <a:xfrm>
                <a:off x="1005833"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0" name="橢圓 329"/>
              <p:cNvSpPr/>
              <p:nvPr/>
            </p:nvSpPr>
            <p:spPr>
              <a:xfrm>
                <a:off x="1331238" y="254631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1" name="橢圓 330"/>
              <p:cNvSpPr/>
              <p:nvPr/>
            </p:nvSpPr>
            <p:spPr>
              <a:xfrm>
                <a:off x="1453793" y="254631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2" name="橢圓 331"/>
              <p:cNvSpPr/>
              <p:nvPr/>
            </p:nvSpPr>
            <p:spPr>
              <a:xfrm>
                <a:off x="1392515"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3" name="橢圓 332"/>
              <p:cNvSpPr/>
              <p:nvPr/>
            </p:nvSpPr>
            <p:spPr>
              <a:xfrm>
                <a:off x="1517183" y="266362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4" name="橢圓 333"/>
              <p:cNvSpPr/>
              <p:nvPr/>
            </p:nvSpPr>
            <p:spPr>
              <a:xfrm>
                <a:off x="1267847" y="2661527"/>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5" name="橢圓 334"/>
              <p:cNvSpPr/>
              <p:nvPr/>
            </p:nvSpPr>
            <p:spPr>
              <a:xfrm>
                <a:off x="1453793" y="2778836"/>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6" name="橢圓 335"/>
              <p:cNvSpPr/>
              <p:nvPr/>
            </p:nvSpPr>
            <p:spPr>
              <a:xfrm>
                <a:off x="1331238" y="277883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7" name="橢圓 336"/>
              <p:cNvSpPr/>
              <p:nvPr/>
            </p:nvSpPr>
            <p:spPr>
              <a:xfrm>
                <a:off x="1259395" y="2200670"/>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8" name="橢圓 337"/>
              <p:cNvSpPr/>
              <p:nvPr/>
            </p:nvSpPr>
            <p:spPr>
              <a:xfrm>
                <a:off x="1381950" y="2200670"/>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9" name="橢圓 338"/>
              <p:cNvSpPr/>
              <p:nvPr/>
            </p:nvSpPr>
            <p:spPr>
              <a:xfrm>
                <a:off x="1320672" y="2315884"/>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0" name="橢圓 339"/>
              <p:cNvSpPr/>
              <p:nvPr/>
            </p:nvSpPr>
            <p:spPr>
              <a:xfrm>
                <a:off x="1445341" y="2317979"/>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1" name="橢圓 340"/>
              <p:cNvSpPr/>
              <p:nvPr/>
            </p:nvSpPr>
            <p:spPr>
              <a:xfrm>
                <a:off x="1193891" y="231588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2" name="橢圓 341"/>
              <p:cNvSpPr/>
              <p:nvPr/>
            </p:nvSpPr>
            <p:spPr>
              <a:xfrm>
                <a:off x="1381950" y="2435288"/>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3" name="橢圓 342"/>
              <p:cNvSpPr/>
              <p:nvPr/>
            </p:nvSpPr>
            <p:spPr>
              <a:xfrm>
                <a:off x="1259395" y="2433193"/>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4" name="橢圓 343"/>
              <p:cNvSpPr/>
              <p:nvPr/>
            </p:nvSpPr>
            <p:spPr>
              <a:xfrm>
                <a:off x="1580574" y="231169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5" name="橢圓 344"/>
              <p:cNvSpPr/>
              <p:nvPr/>
            </p:nvSpPr>
            <p:spPr>
              <a:xfrm>
                <a:off x="1705241" y="2311694"/>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6" name="橢圓 345"/>
              <p:cNvSpPr/>
              <p:nvPr/>
            </p:nvSpPr>
            <p:spPr>
              <a:xfrm>
                <a:off x="1641851" y="2426909"/>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7" name="橢圓 346"/>
              <p:cNvSpPr/>
              <p:nvPr/>
            </p:nvSpPr>
            <p:spPr>
              <a:xfrm>
                <a:off x="1766520" y="2429003"/>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8" name="橢圓 347"/>
              <p:cNvSpPr/>
              <p:nvPr/>
            </p:nvSpPr>
            <p:spPr>
              <a:xfrm>
                <a:off x="1517183" y="2426909"/>
                <a:ext cx="124667"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 name="橢圓 348"/>
              <p:cNvSpPr/>
              <p:nvPr/>
            </p:nvSpPr>
            <p:spPr>
              <a:xfrm>
                <a:off x="1703129" y="254631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0" name="橢圓 349"/>
              <p:cNvSpPr/>
              <p:nvPr/>
            </p:nvSpPr>
            <p:spPr>
              <a:xfrm>
                <a:off x="1580574" y="254631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1" name="橢圓 350"/>
              <p:cNvSpPr/>
              <p:nvPr/>
            </p:nvSpPr>
            <p:spPr>
              <a:xfrm>
                <a:off x="1079788" y="277674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2" name="橢圓 351"/>
              <p:cNvSpPr/>
              <p:nvPr/>
            </p:nvSpPr>
            <p:spPr>
              <a:xfrm>
                <a:off x="1204456" y="2776741"/>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3" name="橢圓 352"/>
              <p:cNvSpPr/>
              <p:nvPr/>
            </p:nvSpPr>
            <p:spPr>
              <a:xfrm>
                <a:off x="1141066" y="2891956"/>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4" name="橢圓 353"/>
              <p:cNvSpPr/>
              <p:nvPr/>
            </p:nvSpPr>
            <p:spPr>
              <a:xfrm>
                <a:off x="1267847" y="2894050"/>
                <a:ext cx="124667"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5" name="橢圓 354"/>
              <p:cNvSpPr/>
              <p:nvPr/>
            </p:nvSpPr>
            <p:spPr>
              <a:xfrm>
                <a:off x="1016397" y="2891956"/>
                <a:ext cx="124669"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6" name="橢圓 355"/>
              <p:cNvSpPr/>
              <p:nvPr/>
            </p:nvSpPr>
            <p:spPr>
              <a:xfrm>
                <a:off x="1202343" y="301135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7" name="橢圓 356"/>
              <p:cNvSpPr/>
              <p:nvPr/>
            </p:nvSpPr>
            <p:spPr>
              <a:xfrm>
                <a:off x="1079788" y="301135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8" name="橢圓 357"/>
              <p:cNvSpPr/>
              <p:nvPr/>
            </p:nvSpPr>
            <p:spPr>
              <a:xfrm>
                <a:off x="1394628" y="2894050"/>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9" name="橢圓 358"/>
              <p:cNvSpPr/>
              <p:nvPr/>
            </p:nvSpPr>
            <p:spPr>
              <a:xfrm>
                <a:off x="1517183" y="2894050"/>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0" name="橢圓 359"/>
              <p:cNvSpPr/>
              <p:nvPr/>
            </p:nvSpPr>
            <p:spPr>
              <a:xfrm>
                <a:off x="1455905" y="300926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1" name="橢圓 360"/>
              <p:cNvSpPr/>
              <p:nvPr/>
            </p:nvSpPr>
            <p:spPr>
              <a:xfrm>
                <a:off x="1580574" y="301135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2" name="橢圓 361"/>
              <p:cNvSpPr/>
              <p:nvPr/>
            </p:nvSpPr>
            <p:spPr>
              <a:xfrm>
                <a:off x="1329124" y="300926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3" name="橢圓 362"/>
              <p:cNvSpPr/>
              <p:nvPr/>
            </p:nvSpPr>
            <p:spPr>
              <a:xfrm>
                <a:off x="1635512"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4" name="橢圓 363"/>
              <p:cNvSpPr/>
              <p:nvPr/>
            </p:nvSpPr>
            <p:spPr>
              <a:xfrm>
                <a:off x="1760180"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5" name="橢圓 364"/>
              <p:cNvSpPr/>
              <p:nvPr/>
            </p:nvSpPr>
            <p:spPr>
              <a:xfrm>
                <a:off x="1698903" y="2776741"/>
                <a:ext cx="124667"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6" name="橢圓 365"/>
              <p:cNvSpPr/>
              <p:nvPr/>
            </p:nvSpPr>
            <p:spPr>
              <a:xfrm>
                <a:off x="1823571" y="2778836"/>
                <a:ext cx="124669"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7" name="橢圓 366"/>
              <p:cNvSpPr/>
              <p:nvPr/>
            </p:nvSpPr>
            <p:spPr>
              <a:xfrm>
                <a:off x="1572122" y="2776741"/>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8" name="橢圓 367"/>
              <p:cNvSpPr/>
              <p:nvPr/>
            </p:nvSpPr>
            <p:spPr>
              <a:xfrm>
                <a:off x="1758068" y="289614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9" name="橢圓 368"/>
              <p:cNvSpPr/>
              <p:nvPr/>
            </p:nvSpPr>
            <p:spPr>
              <a:xfrm>
                <a:off x="1635512" y="2894050"/>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0" name="橢圓 369"/>
              <p:cNvSpPr/>
              <p:nvPr/>
            </p:nvSpPr>
            <p:spPr>
              <a:xfrm>
                <a:off x="1889075" y="2429003"/>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1" name="橢圓 370"/>
              <p:cNvSpPr/>
              <p:nvPr/>
            </p:nvSpPr>
            <p:spPr>
              <a:xfrm>
                <a:off x="2011630" y="242900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2" name="橢圓 371"/>
              <p:cNvSpPr/>
              <p:nvPr/>
            </p:nvSpPr>
            <p:spPr>
              <a:xfrm>
                <a:off x="1950352" y="254421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3" name="橢圓 372"/>
              <p:cNvSpPr/>
              <p:nvPr/>
            </p:nvSpPr>
            <p:spPr>
              <a:xfrm>
                <a:off x="1823571" y="254421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4" name="橢圓 373"/>
              <p:cNvSpPr/>
              <p:nvPr/>
            </p:nvSpPr>
            <p:spPr>
              <a:xfrm>
                <a:off x="1889075" y="2661527"/>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5" name="橢圓 374"/>
              <p:cNvSpPr/>
              <p:nvPr/>
            </p:nvSpPr>
            <p:spPr>
              <a:xfrm>
                <a:off x="1436889" y="137950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6" name="橢圓 375"/>
              <p:cNvSpPr/>
              <p:nvPr/>
            </p:nvSpPr>
            <p:spPr>
              <a:xfrm>
                <a:off x="1561556" y="138160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7" name="橢圓 376"/>
              <p:cNvSpPr/>
              <p:nvPr/>
            </p:nvSpPr>
            <p:spPr>
              <a:xfrm>
                <a:off x="1310107" y="137950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8" name="橢圓 377"/>
              <p:cNvSpPr/>
              <p:nvPr/>
            </p:nvSpPr>
            <p:spPr>
              <a:xfrm>
                <a:off x="1498165" y="1498910"/>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9" name="橢圓 378"/>
              <p:cNvSpPr/>
              <p:nvPr/>
            </p:nvSpPr>
            <p:spPr>
              <a:xfrm>
                <a:off x="1375610" y="1496816"/>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0" name="橢圓 379"/>
              <p:cNvSpPr/>
              <p:nvPr/>
            </p:nvSpPr>
            <p:spPr>
              <a:xfrm>
                <a:off x="950894" y="301345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1" name="橢圓 380"/>
              <p:cNvSpPr/>
              <p:nvPr/>
            </p:nvSpPr>
            <p:spPr>
              <a:xfrm>
                <a:off x="1428437" y="161202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2" name="橢圓 381"/>
              <p:cNvSpPr/>
              <p:nvPr/>
            </p:nvSpPr>
            <p:spPr>
              <a:xfrm>
                <a:off x="1553104" y="1612029"/>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3" name="橢圓 382"/>
              <p:cNvSpPr/>
              <p:nvPr/>
            </p:nvSpPr>
            <p:spPr>
              <a:xfrm>
                <a:off x="1489713" y="172724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4" name="橢圓 383"/>
              <p:cNvSpPr/>
              <p:nvPr/>
            </p:nvSpPr>
            <p:spPr>
              <a:xfrm>
                <a:off x="1614382" y="172933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5" name="橢圓 384"/>
              <p:cNvSpPr/>
              <p:nvPr/>
            </p:nvSpPr>
            <p:spPr>
              <a:xfrm>
                <a:off x="1365046" y="1727244"/>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6" name="橢圓 385"/>
              <p:cNvSpPr/>
              <p:nvPr/>
            </p:nvSpPr>
            <p:spPr>
              <a:xfrm>
                <a:off x="1550992" y="184664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7" name="橢圓 386"/>
              <p:cNvSpPr/>
              <p:nvPr/>
            </p:nvSpPr>
            <p:spPr>
              <a:xfrm>
                <a:off x="1428437" y="184455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8" name="橢圓 387"/>
              <p:cNvSpPr/>
              <p:nvPr/>
            </p:nvSpPr>
            <p:spPr>
              <a:xfrm>
                <a:off x="1753842" y="1729338"/>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9" name="橢圓 388"/>
              <p:cNvSpPr/>
              <p:nvPr/>
            </p:nvSpPr>
            <p:spPr>
              <a:xfrm>
                <a:off x="1876397" y="172933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0" name="橢圓 389"/>
              <p:cNvSpPr/>
              <p:nvPr/>
            </p:nvSpPr>
            <p:spPr>
              <a:xfrm>
                <a:off x="1815118" y="1844553"/>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1" name="橢圓 390"/>
              <p:cNvSpPr/>
              <p:nvPr/>
            </p:nvSpPr>
            <p:spPr>
              <a:xfrm>
                <a:off x="1939787" y="1846647"/>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2" name="橢圓 391"/>
              <p:cNvSpPr/>
              <p:nvPr/>
            </p:nvSpPr>
            <p:spPr>
              <a:xfrm>
                <a:off x="1688337" y="184455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3" name="橢圓 392"/>
              <p:cNvSpPr/>
              <p:nvPr/>
            </p:nvSpPr>
            <p:spPr>
              <a:xfrm>
                <a:off x="1876397" y="1963956"/>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4" name="橢圓 393"/>
              <p:cNvSpPr/>
              <p:nvPr/>
            </p:nvSpPr>
            <p:spPr>
              <a:xfrm>
                <a:off x="1753842" y="1961862"/>
                <a:ext cx="124667"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5" name="橢圓 394"/>
              <p:cNvSpPr/>
              <p:nvPr/>
            </p:nvSpPr>
            <p:spPr>
              <a:xfrm>
                <a:off x="1741163" y="150100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6" name="橢圓 395"/>
              <p:cNvSpPr/>
              <p:nvPr/>
            </p:nvSpPr>
            <p:spPr>
              <a:xfrm>
                <a:off x="1616495" y="1501005"/>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7" name="橢圓 396"/>
              <p:cNvSpPr/>
              <p:nvPr/>
            </p:nvSpPr>
            <p:spPr>
              <a:xfrm>
                <a:off x="1802440" y="161831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8" name="橢圓 397"/>
              <p:cNvSpPr/>
              <p:nvPr/>
            </p:nvSpPr>
            <p:spPr>
              <a:xfrm>
                <a:off x="1679885" y="161831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 name="橢圓 398"/>
              <p:cNvSpPr/>
              <p:nvPr/>
            </p:nvSpPr>
            <p:spPr>
              <a:xfrm>
                <a:off x="1502392" y="1961862"/>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0" name="橢圓 399"/>
              <p:cNvSpPr/>
              <p:nvPr/>
            </p:nvSpPr>
            <p:spPr>
              <a:xfrm>
                <a:off x="1624947" y="196186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1" name="橢圓 400"/>
              <p:cNvSpPr/>
              <p:nvPr/>
            </p:nvSpPr>
            <p:spPr>
              <a:xfrm>
                <a:off x="1563670" y="207707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2" name="橢圓 401"/>
              <p:cNvSpPr/>
              <p:nvPr/>
            </p:nvSpPr>
            <p:spPr>
              <a:xfrm>
                <a:off x="1688337" y="207917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3" name="橢圓 402"/>
              <p:cNvSpPr/>
              <p:nvPr/>
            </p:nvSpPr>
            <p:spPr>
              <a:xfrm>
                <a:off x="1436889" y="207707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4" name="橢圓 403"/>
              <p:cNvSpPr/>
              <p:nvPr/>
            </p:nvSpPr>
            <p:spPr>
              <a:xfrm>
                <a:off x="1624947" y="219648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5" name="橢圓 404"/>
              <p:cNvSpPr/>
              <p:nvPr/>
            </p:nvSpPr>
            <p:spPr>
              <a:xfrm>
                <a:off x="1502392" y="2194385"/>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6" name="橢圓 405"/>
              <p:cNvSpPr/>
              <p:nvPr/>
            </p:nvSpPr>
            <p:spPr>
              <a:xfrm>
                <a:off x="1815118" y="207707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7" name="橢圓 406"/>
              <p:cNvSpPr/>
              <p:nvPr/>
            </p:nvSpPr>
            <p:spPr>
              <a:xfrm>
                <a:off x="1939787" y="207707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8" name="橢圓 407"/>
              <p:cNvSpPr/>
              <p:nvPr/>
            </p:nvSpPr>
            <p:spPr>
              <a:xfrm>
                <a:off x="1878509" y="2194385"/>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9" name="橢圓 408"/>
              <p:cNvSpPr/>
              <p:nvPr/>
            </p:nvSpPr>
            <p:spPr>
              <a:xfrm>
                <a:off x="2003178" y="2196481"/>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0" name="橢圓 409"/>
              <p:cNvSpPr/>
              <p:nvPr/>
            </p:nvSpPr>
            <p:spPr>
              <a:xfrm>
                <a:off x="1751728" y="219438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1" name="橢圓 410"/>
              <p:cNvSpPr/>
              <p:nvPr/>
            </p:nvSpPr>
            <p:spPr>
              <a:xfrm>
                <a:off x="1937674" y="231169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2" name="橢圓 411"/>
              <p:cNvSpPr/>
              <p:nvPr/>
            </p:nvSpPr>
            <p:spPr>
              <a:xfrm>
                <a:off x="1815118" y="231169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3" name="橢圓 412"/>
              <p:cNvSpPr/>
              <p:nvPr/>
            </p:nvSpPr>
            <p:spPr>
              <a:xfrm>
                <a:off x="1994726" y="1961862"/>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4" name="橢圓 413"/>
              <p:cNvSpPr/>
              <p:nvPr/>
            </p:nvSpPr>
            <p:spPr>
              <a:xfrm>
                <a:off x="2058116" y="207917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5" name="橢圓 414"/>
              <p:cNvSpPr/>
              <p:nvPr/>
            </p:nvSpPr>
            <p:spPr>
              <a:xfrm>
                <a:off x="2058116" y="2309600"/>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6" name="橢圓 415"/>
              <p:cNvSpPr/>
              <p:nvPr/>
            </p:nvSpPr>
            <p:spPr>
              <a:xfrm>
                <a:off x="570551" y="1612029"/>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7" name="橢圓 416"/>
              <p:cNvSpPr/>
              <p:nvPr/>
            </p:nvSpPr>
            <p:spPr>
              <a:xfrm>
                <a:off x="695218" y="1612029"/>
                <a:ext cx="124669"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8" name="橢圓 417"/>
              <p:cNvSpPr/>
              <p:nvPr/>
            </p:nvSpPr>
            <p:spPr>
              <a:xfrm>
                <a:off x="631827" y="172933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9" name="橢圓 418"/>
              <p:cNvSpPr/>
              <p:nvPr/>
            </p:nvSpPr>
            <p:spPr>
              <a:xfrm>
                <a:off x="756496" y="173143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0" name="橢圓 419"/>
              <p:cNvSpPr/>
              <p:nvPr/>
            </p:nvSpPr>
            <p:spPr>
              <a:xfrm>
                <a:off x="507160" y="1729338"/>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1" name="橢圓 420"/>
              <p:cNvSpPr/>
              <p:nvPr/>
            </p:nvSpPr>
            <p:spPr>
              <a:xfrm>
                <a:off x="693106" y="184664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2" name="橢圓 421"/>
              <p:cNvSpPr/>
              <p:nvPr/>
            </p:nvSpPr>
            <p:spPr>
              <a:xfrm>
                <a:off x="570551" y="184664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3" name="橢圓 422"/>
              <p:cNvSpPr/>
              <p:nvPr/>
            </p:nvSpPr>
            <p:spPr>
              <a:xfrm>
                <a:off x="1191778" y="138369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4" name="橢圓 423"/>
              <p:cNvSpPr/>
              <p:nvPr/>
            </p:nvSpPr>
            <p:spPr>
              <a:xfrm>
                <a:off x="1069223" y="138160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5" name="橢圓 424"/>
              <p:cNvSpPr/>
              <p:nvPr/>
            </p:nvSpPr>
            <p:spPr>
              <a:xfrm>
                <a:off x="819887" y="137950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6" name="橢圓 425"/>
              <p:cNvSpPr/>
              <p:nvPr/>
            </p:nvSpPr>
            <p:spPr>
              <a:xfrm>
                <a:off x="944554" y="1379506"/>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7" name="橢圓 426"/>
              <p:cNvSpPr/>
              <p:nvPr/>
            </p:nvSpPr>
            <p:spPr>
              <a:xfrm>
                <a:off x="881164" y="1494720"/>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8" name="橢圓 427"/>
              <p:cNvSpPr/>
              <p:nvPr/>
            </p:nvSpPr>
            <p:spPr>
              <a:xfrm>
                <a:off x="1005833" y="1496816"/>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9" name="橢圓 428"/>
              <p:cNvSpPr/>
              <p:nvPr/>
            </p:nvSpPr>
            <p:spPr>
              <a:xfrm>
                <a:off x="756496" y="1494720"/>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0" name="橢圓 429"/>
              <p:cNvSpPr/>
              <p:nvPr/>
            </p:nvSpPr>
            <p:spPr>
              <a:xfrm>
                <a:off x="942442" y="161412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1" name="橢圓 430"/>
              <p:cNvSpPr/>
              <p:nvPr/>
            </p:nvSpPr>
            <p:spPr>
              <a:xfrm>
                <a:off x="819887" y="1612029"/>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2" name="橢圓 431"/>
              <p:cNvSpPr/>
              <p:nvPr/>
            </p:nvSpPr>
            <p:spPr>
              <a:xfrm>
                <a:off x="443769" y="1844553"/>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3" name="橢圓 432"/>
              <p:cNvSpPr/>
              <p:nvPr/>
            </p:nvSpPr>
            <p:spPr>
              <a:xfrm>
                <a:off x="380379" y="195976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4" name="橢圓 433"/>
              <p:cNvSpPr/>
              <p:nvPr/>
            </p:nvSpPr>
            <p:spPr>
              <a:xfrm>
                <a:off x="507160" y="1961862"/>
                <a:ext cx="124667"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5" name="橢圓 434"/>
              <p:cNvSpPr/>
              <p:nvPr/>
            </p:nvSpPr>
            <p:spPr>
              <a:xfrm>
                <a:off x="441656" y="207917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6" name="橢圓 435"/>
              <p:cNvSpPr/>
              <p:nvPr/>
            </p:nvSpPr>
            <p:spPr>
              <a:xfrm>
                <a:off x="319101" y="207707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7" name="橢圓 436"/>
              <p:cNvSpPr/>
              <p:nvPr/>
            </p:nvSpPr>
            <p:spPr>
              <a:xfrm>
                <a:off x="633941" y="1961862"/>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8" name="橢圓 437"/>
              <p:cNvSpPr/>
              <p:nvPr/>
            </p:nvSpPr>
            <p:spPr>
              <a:xfrm>
                <a:off x="756496" y="196186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9" name="橢圓 438"/>
              <p:cNvSpPr/>
              <p:nvPr/>
            </p:nvSpPr>
            <p:spPr>
              <a:xfrm>
                <a:off x="695218" y="207707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0" name="橢圓 439"/>
              <p:cNvSpPr/>
              <p:nvPr/>
            </p:nvSpPr>
            <p:spPr>
              <a:xfrm>
                <a:off x="819887" y="207917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1" name="橢圓 440"/>
              <p:cNvSpPr/>
              <p:nvPr/>
            </p:nvSpPr>
            <p:spPr>
              <a:xfrm>
                <a:off x="568437" y="207707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2" name="橢圓 441"/>
              <p:cNvSpPr/>
              <p:nvPr/>
            </p:nvSpPr>
            <p:spPr>
              <a:xfrm>
                <a:off x="756496" y="2196481"/>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3" name="橢圓 442"/>
              <p:cNvSpPr/>
              <p:nvPr/>
            </p:nvSpPr>
            <p:spPr>
              <a:xfrm>
                <a:off x="633941" y="2194385"/>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4" name="橢圓 443"/>
              <p:cNvSpPr/>
              <p:nvPr/>
            </p:nvSpPr>
            <p:spPr>
              <a:xfrm>
                <a:off x="874825" y="172933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5" name="橢圓 444"/>
              <p:cNvSpPr/>
              <p:nvPr/>
            </p:nvSpPr>
            <p:spPr>
              <a:xfrm>
                <a:off x="999493" y="172933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6" name="橢圓 445"/>
              <p:cNvSpPr/>
              <p:nvPr/>
            </p:nvSpPr>
            <p:spPr>
              <a:xfrm>
                <a:off x="938216" y="1844553"/>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7" name="橢圓 446"/>
              <p:cNvSpPr/>
              <p:nvPr/>
            </p:nvSpPr>
            <p:spPr>
              <a:xfrm>
                <a:off x="1062883" y="1846647"/>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8" name="橢圓 447"/>
              <p:cNvSpPr/>
              <p:nvPr/>
            </p:nvSpPr>
            <p:spPr>
              <a:xfrm>
                <a:off x="811435" y="184455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9" name="橢圓 448"/>
              <p:cNvSpPr/>
              <p:nvPr/>
            </p:nvSpPr>
            <p:spPr>
              <a:xfrm>
                <a:off x="999493" y="1963956"/>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0" name="橢圓 449"/>
              <p:cNvSpPr/>
              <p:nvPr/>
            </p:nvSpPr>
            <p:spPr>
              <a:xfrm>
                <a:off x="874825" y="1961862"/>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1" name="橢圓 450"/>
              <p:cNvSpPr/>
              <p:nvPr/>
            </p:nvSpPr>
            <p:spPr>
              <a:xfrm>
                <a:off x="1128388" y="1496816"/>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2" name="橢圓 451"/>
              <p:cNvSpPr/>
              <p:nvPr/>
            </p:nvSpPr>
            <p:spPr>
              <a:xfrm>
                <a:off x="1250943" y="149681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3" name="橢圓 452"/>
              <p:cNvSpPr/>
              <p:nvPr/>
            </p:nvSpPr>
            <p:spPr>
              <a:xfrm>
                <a:off x="1189665" y="161202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4" name="橢圓 453"/>
              <p:cNvSpPr/>
              <p:nvPr/>
            </p:nvSpPr>
            <p:spPr>
              <a:xfrm>
                <a:off x="1314333" y="161412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5" name="橢圓 454"/>
              <p:cNvSpPr/>
              <p:nvPr/>
            </p:nvSpPr>
            <p:spPr>
              <a:xfrm>
                <a:off x="1062883" y="161202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6" name="橢圓 455"/>
              <p:cNvSpPr/>
              <p:nvPr/>
            </p:nvSpPr>
            <p:spPr>
              <a:xfrm>
                <a:off x="1250943" y="1731434"/>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7" name="橢圓 456"/>
              <p:cNvSpPr/>
              <p:nvPr/>
            </p:nvSpPr>
            <p:spPr>
              <a:xfrm>
                <a:off x="1128388" y="1729338"/>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8" name="橢圓 457"/>
              <p:cNvSpPr/>
              <p:nvPr/>
            </p:nvSpPr>
            <p:spPr>
              <a:xfrm>
                <a:off x="1181213" y="18550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9" name="橢圓 458"/>
              <p:cNvSpPr/>
              <p:nvPr/>
            </p:nvSpPr>
            <p:spPr>
              <a:xfrm>
                <a:off x="1305881" y="1855027"/>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0" name="橢圓 459"/>
              <p:cNvSpPr/>
              <p:nvPr/>
            </p:nvSpPr>
            <p:spPr>
              <a:xfrm>
                <a:off x="1242491" y="1970242"/>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1" name="橢圓 460"/>
              <p:cNvSpPr/>
              <p:nvPr/>
            </p:nvSpPr>
            <p:spPr>
              <a:xfrm>
                <a:off x="1367158" y="197233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2" name="橢圓 461"/>
              <p:cNvSpPr/>
              <p:nvPr/>
            </p:nvSpPr>
            <p:spPr>
              <a:xfrm>
                <a:off x="1117822" y="1970242"/>
                <a:ext cx="124669"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3" name="橢圓 462"/>
              <p:cNvSpPr/>
              <p:nvPr/>
            </p:nvSpPr>
            <p:spPr>
              <a:xfrm>
                <a:off x="1303768" y="208964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4" name="橢圓 463"/>
              <p:cNvSpPr/>
              <p:nvPr/>
            </p:nvSpPr>
            <p:spPr>
              <a:xfrm>
                <a:off x="1181213" y="208964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5" name="橢圓 464"/>
              <p:cNvSpPr/>
              <p:nvPr/>
            </p:nvSpPr>
            <p:spPr>
              <a:xfrm>
                <a:off x="938216" y="207707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6" name="橢圓 465"/>
              <p:cNvSpPr/>
              <p:nvPr/>
            </p:nvSpPr>
            <p:spPr>
              <a:xfrm>
                <a:off x="1062883" y="2077076"/>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7" name="橢圓 466"/>
              <p:cNvSpPr/>
              <p:nvPr/>
            </p:nvSpPr>
            <p:spPr>
              <a:xfrm>
                <a:off x="1001607" y="2194385"/>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8" name="橢圓 467"/>
              <p:cNvSpPr/>
              <p:nvPr/>
            </p:nvSpPr>
            <p:spPr>
              <a:xfrm>
                <a:off x="1126274" y="2196481"/>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9" name="橢圓 468"/>
              <p:cNvSpPr/>
              <p:nvPr/>
            </p:nvSpPr>
            <p:spPr>
              <a:xfrm>
                <a:off x="874825" y="219438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0" name="橢圓 469"/>
              <p:cNvSpPr/>
              <p:nvPr/>
            </p:nvSpPr>
            <p:spPr>
              <a:xfrm>
                <a:off x="1060771" y="231169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1" name="橢圓 470"/>
              <p:cNvSpPr/>
              <p:nvPr/>
            </p:nvSpPr>
            <p:spPr>
              <a:xfrm>
                <a:off x="938216" y="2311694"/>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2" name="橢圓 471"/>
              <p:cNvSpPr/>
              <p:nvPr/>
            </p:nvSpPr>
            <p:spPr>
              <a:xfrm>
                <a:off x="395169" y="2186006"/>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3" name="橢圓 472"/>
              <p:cNvSpPr/>
              <p:nvPr/>
            </p:nvSpPr>
            <p:spPr>
              <a:xfrm>
                <a:off x="517724" y="2186006"/>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4" name="橢圓 473"/>
              <p:cNvSpPr/>
              <p:nvPr/>
            </p:nvSpPr>
            <p:spPr>
              <a:xfrm>
                <a:off x="456447" y="2301221"/>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5" name="橢圓 474"/>
              <p:cNvSpPr/>
              <p:nvPr/>
            </p:nvSpPr>
            <p:spPr>
              <a:xfrm>
                <a:off x="581115" y="230331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6" name="橢圓 475"/>
              <p:cNvSpPr/>
              <p:nvPr/>
            </p:nvSpPr>
            <p:spPr>
              <a:xfrm>
                <a:off x="329666" y="2301221"/>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7" name="橢圓 476"/>
              <p:cNvSpPr/>
              <p:nvPr/>
            </p:nvSpPr>
            <p:spPr>
              <a:xfrm>
                <a:off x="517724" y="2420624"/>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8" name="橢圓 477"/>
              <p:cNvSpPr/>
              <p:nvPr/>
            </p:nvSpPr>
            <p:spPr>
              <a:xfrm>
                <a:off x="395169" y="2418530"/>
                <a:ext cx="124669"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9" name="橢圓 478"/>
              <p:cNvSpPr/>
              <p:nvPr/>
            </p:nvSpPr>
            <p:spPr>
              <a:xfrm>
                <a:off x="450108" y="253583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0" name="橢圓 479"/>
              <p:cNvSpPr/>
              <p:nvPr/>
            </p:nvSpPr>
            <p:spPr>
              <a:xfrm>
                <a:off x="574777" y="2535839"/>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1" name="橢圓 480"/>
              <p:cNvSpPr/>
              <p:nvPr/>
            </p:nvSpPr>
            <p:spPr>
              <a:xfrm>
                <a:off x="511386" y="265105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2" name="橢圓 481"/>
              <p:cNvSpPr/>
              <p:nvPr/>
            </p:nvSpPr>
            <p:spPr>
              <a:xfrm>
                <a:off x="636053" y="2653148"/>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3" name="橢圓 482"/>
              <p:cNvSpPr/>
              <p:nvPr/>
            </p:nvSpPr>
            <p:spPr>
              <a:xfrm>
                <a:off x="572663" y="277045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4" name="橢圓 483"/>
              <p:cNvSpPr/>
              <p:nvPr/>
            </p:nvSpPr>
            <p:spPr>
              <a:xfrm>
                <a:off x="701558" y="230331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5" name="橢圓 484"/>
              <p:cNvSpPr/>
              <p:nvPr/>
            </p:nvSpPr>
            <p:spPr>
              <a:xfrm>
                <a:off x="826225" y="2303315"/>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6" name="橢圓 485"/>
              <p:cNvSpPr/>
              <p:nvPr/>
            </p:nvSpPr>
            <p:spPr>
              <a:xfrm>
                <a:off x="764948" y="2418530"/>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7" name="橢圓 486"/>
              <p:cNvSpPr/>
              <p:nvPr/>
            </p:nvSpPr>
            <p:spPr>
              <a:xfrm>
                <a:off x="889616" y="2420624"/>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8" name="橢圓 487"/>
              <p:cNvSpPr/>
              <p:nvPr/>
            </p:nvSpPr>
            <p:spPr>
              <a:xfrm>
                <a:off x="638167" y="2418530"/>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9" name="橢圓 488"/>
              <p:cNvSpPr/>
              <p:nvPr/>
            </p:nvSpPr>
            <p:spPr>
              <a:xfrm>
                <a:off x="824113" y="2537933"/>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0" name="橢圓 489"/>
              <p:cNvSpPr/>
              <p:nvPr/>
            </p:nvSpPr>
            <p:spPr>
              <a:xfrm>
                <a:off x="701558" y="2535839"/>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1" name="橢圓 490"/>
              <p:cNvSpPr/>
              <p:nvPr/>
            </p:nvSpPr>
            <p:spPr>
              <a:xfrm>
                <a:off x="756496" y="2661527"/>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2" name="橢圓 491"/>
              <p:cNvSpPr/>
              <p:nvPr/>
            </p:nvSpPr>
            <p:spPr>
              <a:xfrm>
                <a:off x="879051" y="2661527"/>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3" name="橢圓 492"/>
              <p:cNvSpPr/>
              <p:nvPr/>
            </p:nvSpPr>
            <p:spPr>
              <a:xfrm>
                <a:off x="817773" y="2776741"/>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4" name="橢圓 493"/>
              <p:cNvSpPr/>
              <p:nvPr/>
            </p:nvSpPr>
            <p:spPr>
              <a:xfrm>
                <a:off x="942442" y="2778836"/>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5" name="橢圓 494"/>
              <p:cNvSpPr/>
              <p:nvPr/>
            </p:nvSpPr>
            <p:spPr>
              <a:xfrm>
                <a:off x="690992" y="2776741"/>
                <a:ext cx="126781"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6" name="橢圓 495"/>
              <p:cNvSpPr/>
              <p:nvPr/>
            </p:nvSpPr>
            <p:spPr>
              <a:xfrm>
                <a:off x="879051" y="2896145"/>
                <a:ext cx="124667"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7" name="橢圓 496"/>
              <p:cNvSpPr/>
              <p:nvPr/>
            </p:nvSpPr>
            <p:spPr>
              <a:xfrm>
                <a:off x="756496" y="2894050"/>
                <a:ext cx="124667" cy="127784"/>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8" name="橢圓 497"/>
              <p:cNvSpPr/>
              <p:nvPr/>
            </p:nvSpPr>
            <p:spPr>
              <a:xfrm>
                <a:off x="636053" y="2883577"/>
                <a:ext cx="126781" cy="1277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1758" name="群組 498"/>
            <p:cNvGrpSpPr>
              <a:grpSpLocks/>
            </p:cNvGrpSpPr>
            <p:nvPr/>
          </p:nvGrpSpPr>
          <p:grpSpPr bwMode="auto">
            <a:xfrm>
              <a:off x="3088598" y="4675882"/>
              <a:ext cx="1514757" cy="1527408"/>
              <a:chOff x="3273267" y="1211992"/>
              <a:chExt cx="2016224" cy="2016224"/>
            </a:xfrm>
          </p:grpSpPr>
          <p:sp>
            <p:nvSpPr>
              <p:cNvPr id="500" name="橢圓 499"/>
              <p:cNvSpPr/>
              <p:nvPr/>
            </p:nvSpPr>
            <p:spPr>
              <a:xfrm>
                <a:off x="3273774" y="1211922"/>
                <a:ext cx="2015821" cy="201729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1" name="橢圓 500"/>
              <p:cNvSpPr/>
              <p:nvPr/>
            </p:nvSpPr>
            <p:spPr>
              <a:xfrm>
                <a:off x="4030235" y="242690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2" name="橢圓 501"/>
              <p:cNvSpPr/>
              <p:nvPr/>
            </p:nvSpPr>
            <p:spPr>
              <a:xfrm>
                <a:off x="4154903" y="242690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3" name="橢圓 502"/>
              <p:cNvSpPr/>
              <p:nvPr/>
            </p:nvSpPr>
            <p:spPr>
              <a:xfrm>
                <a:off x="4093626" y="2542123"/>
                <a:ext cx="124667"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4" name="橢圓 503"/>
              <p:cNvSpPr/>
              <p:nvPr/>
            </p:nvSpPr>
            <p:spPr>
              <a:xfrm>
                <a:off x="4218293" y="2546312"/>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5" name="橢圓 504"/>
              <p:cNvSpPr/>
              <p:nvPr/>
            </p:nvSpPr>
            <p:spPr>
              <a:xfrm>
                <a:off x="3966845" y="2542123"/>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6" name="橢圓 505"/>
              <p:cNvSpPr/>
              <p:nvPr/>
            </p:nvSpPr>
            <p:spPr>
              <a:xfrm>
                <a:off x="4152790"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7" name="橢圓 506"/>
              <p:cNvSpPr/>
              <p:nvPr/>
            </p:nvSpPr>
            <p:spPr>
              <a:xfrm>
                <a:off x="4030235"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8" name="橢圓 507"/>
              <p:cNvSpPr/>
              <p:nvPr/>
            </p:nvSpPr>
            <p:spPr>
              <a:xfrm>
                <a:off x="4355640" y="2546312"/>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9" name="橢圓 508"/>
              <p:cNvSpPr/>
              <p:nvPr/>
            </p:nvSpPr>
            <p:spPr>
              <a:xfrm>
                <a:off x="4478195" y="2546312"/>
                <a:ext cx="126781"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0" name="橢圓 509"/>
              <p:cNvSpPr/>
              <p:nvPr/>
            </p:nvSpPr>
            <p:spPr>
              <a:xfrm>
                <a:off x="4416917"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1" name="橢圓 510"/>
              <p:cNvSpPr/>
              <p:nvPr/>
            </p:nvSpPr>
            <p:spPr>
              <a:xfrm>
                <a:off x="4541586" y="266362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2" name="橢圓 511"/>
              <p:cNvSpPr/>
              <p:nvPr/>
            </p:nvSpPr>
            <p:spPr>
              <a:xfrm>
                <a:off x="4292250" y="2661527"/>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3" name="橢圓 512"/>
              <p:cNvSpPr/>
              <p:nvPr/>
            </p:nvSpPr>
            <p:spPr>
              <a:xfrm>
                <a:off x="4478195" y="2778836"/>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4" name="橢圓 513"/>
              <p:cNvSpPr/>
              <p:nvPr/>
            </p:nvSpPr>
            <p:spPr>
              <a:xfrm>
                <a:off x="4355640" y="277883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5" name="橢圓 514"/>
              <p:cNvSpPr/>
              <p:nvPr/>
            </p:nvSpPr>
            <p:spPr>
              <a:xfrm>
                <a:off x="4283797" y="2200670"/>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6" name="橢圓 515"/>
              <p:cNvSpPr/>
              <p:nvPr/>
            </p:nvSpPr>
            <p:spPr>
              <a:xfrm>
                <a:off x="4406353" y="2200670"/>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7" name="橢圓 516"/>
              <p:cNvSpPr/>
              <p:nvPr/>
            </p:nvSpPr>
            <p:spPr>
              <a:xfrm>
                <a:off x="4345074" y="2315884"/>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8" name="橢圓 517"/>
              <p:cNvSpPr/>
              <p:nvPr/>
            </p:nvSpPr>
            <p:spPr>
              <a:xfrm>
                <a:off x="4469743" y="2317979"/>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9" name="橢圓 518"/>
              <p:cNvSpPr/>
              <p:nvPr/>
            </p:nvSpPr>
            <p:spPr>
              <a:xfrm>
                <a:off x="4218293" y="231588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0" name="橢圓 519"/>
              <p:cNvSpPr/>
              <p:nvPr/>
            </p:nvSpPr>
            <p:spPr>
              <a:xfrm>
                <a:off x="4406353" y="2435288"/>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1" name="橢圓 520"/>
              <p:cNvSpPr/>
              <p:nvPr/>
            </p:nvSpPr>
            <p:spPr>
              <a:xfrm>
                <a:off x="4283797" y="2433193"/>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2" name="橢圓 521"/>
              <p:cNvSpPr/>
              <p:nvPr/>
            </p:nvSpPr>
            <p:spPr>
              <a:xfrm>
                <a:off x="4604976" y="231169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3" name="橢圓 522"/>
              <p:cNvSpPr/>
              <p:nvPr/>
            </p:nvSpPr>
            <p:spPr>
              <a:xfrm>
                <a:off x="4729644" y="2311694"/>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4" name="橢圓 523"/>
              <p:cNvSpPr/>
              <p:nvPr/>
            </p:nvSpPr>
            <p:spPr>
              <a:xfrm>
                <a:off x="4666253" y="2426909"/>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5" name="橢圓 524"/>
              <p:cNvSpPr/>
              <p:nvPr/>
            </p:nvSpPr>
            <p:spPr>
              <a:xfrm>
                <a:off x="4790922" y="2429003"/>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6" name="橢圓 525"/>
              <p:cNvSpPr/>
              <p:nvPr/>
            </p:nvSpPr>
            <p:spPr>
              <a:xfrm>
                <a:off x="4541586" y="2426909"/>
                <a:ext cx="124667"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7" name="橢圓 526"/>
              <p:cNvSpPr/>
              <p:nvPr/>
            </p:nvSpPr>
            <p:spPr>
              <a:xfrm>
                <a:off x="4727532" y="2546312"/>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8" name="橢圓 527"/>
              <p:cNvSpPr/>
              <p:nvPr/>
            </p:nvSpPr>
            <p:spPr>
              <a:xfrm>
                <a:off x="4604976" y="2546312"/>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9" name="橢圓 528"/>
              <p:cNvSpPr/>
              <p:nvPr/>
            </p:nvSpPr>
            <p:spPr>
              <a:xfrm>
                <a:off x="4104190" y="277674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0" name="橢圓 529"/>
              <p:cNvSpPr/>
              <p:nvPr/>
            </p:nvSpPr>
            <p:spPr>
              <a:xfrm>
                <a:off x="4228859" y="2776741"/>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1" name="橢圓 530"/>
              <p:cNvSpPr/>
              <p:nvPr/>
            </p:nvSpPr>
            <p:spPr>
              <a:xfrm>
                <a:off x="4165468" y="2891956"/>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2" name="橢圓 531"/>
              <p:cNvSpPr/>
              <p:nvPr/>
            </p:nvSpPr>
            <p:spPr>
              <a:xfrm>
                <a:off x="4292250" y="2894050"/>
                <a:ext cx="124667"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3" name="橢圓 532"/>
              <p:cNvSpPr/>
              <p:nvPr/>
            </p:nvSpPr>
            <p:spPr>
              <a:xfrm>
                <a:off x="4040800" y="2891956"/>
                <a:ext cx="124669"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4" name="橢圓 533"/>
              <p:cNvSpPr/>
              <p:nvPr/>
            </p:nvSpPr>
            <p:spPr>
              <a:xfrm>
                <a:off x="4226745" y="301135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5" name="橢圓 534"/>
              <p:cNvSpPr/>
              <p:nvPr/>
            </p:nvSpPr>
            <p:spPr>
              <a:xfrm>
                <a:off x="4104190" y="301135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6" name="橢圓 535"/>
              <p:cNvSpPr/>
              <p:nvPr/>
            </p:nvSpPr>
            <p:spPr>
              <a:xfrm>
                <a:off x="4419031" y="2894050"/>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7" name="橢圓 536"/>
              <p:cNvSpPr/>
              <p:nvPr/>
            </p:nvSpPr>
            <p:spPr>
              <a:xfrm>
                <a:off x="4541586" y="2894050"/>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8" name="橢圓 537"/>
              <p:cNvSpPr/>
              <p:nvPr/>
            </p:nvSpPr>
            <p:spPr>
              <a:xfrm>
                <a:off x="4480308" y="300926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9" name="橢圓 538"/>
              <p:cNvSpPr/>
              <p:nvPr/>
            </p:nvSpPr>
            <p:spPr>
              <a:xfrm>
                <a:off x="4604976" y="301135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0" name="橢圓 539"/>
              <p:cNvSpPr/>
              <p:nvPr/>
            </p:nvSpPr>
            <p:spPr>
              <a:xfrm>
                <a:off x="4353526" y="300926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1" name="橢圓 540"/>
              <p:cNvSpPr/>
              <p:nvPr/>
            </p:nvSpPr>
            <p:spPr>
              <a:xfrm>
                <a:off x="4659915"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2" name="橢圓 541"/>
              <p:cNvSpPr/>
              <p:nvPr/>
            </p:nvSpPr>
            <p:spPr>
              <a:xfrm>
                <a:off x="4784582"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3" name="橢圓 542"/>
              <p:cNvSpPr/>
              <p:nvPr/>
            </p:nvSpPr>
            <p:spPr>
              <a:xfrm>
                <a:off x="4723306" y="2776741"/>
                <a:ext cx="124667"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4" name="橢圓 543"/>
              <p:cNvSpPr/>
              <p:nvPr/>
            </p:nvSpPr>
            <p:spPr>
              <a:xfrm>
                <a:off x="4847973" y="2778836"/>
                <a:ext cx="124669"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5" name="橢圓 544"/>
              <p:cNvSpPr/>
              <p:nvPr/>
            </p:nvSpPr>
            <p:spPr>
              <a:xfrm>
                <a:off x="4596524" y="2776741"/>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6" name="橢圓 545"/>
              <p:cNvSpPr/>
              <p:nvPr/>
            </p:nvSpPr>
            <p:spPr>
              <a:xfrm>
                <a:off x="4782470" y="289614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7" name="橢圓 546"/>
              <p:cNvSpPr/>
              <p:nvPr/>
            </p:nvSpPr>
            <p:spPr>
              <a:xfrm>
                <a:off x="4659915" y="2894050"/>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8" name="橢圓 547"/>
              <p:cNvSpPr/>
              <p:nvPr/>
            </p:nvSpPr>
            <p:spPr>
              <a:xfrm>
                <a:off x="4913477" y="2429003"/>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9" name="橢圓 548"/>
              <p:cNvSpPr/>
              <p:nvPr/>
            </p:nvSpPr>
            <p:spPr>
              <a:xfrm>
                <a:off x="5036032" y="242900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0" name="橢圓 549"/>
              <p:cNvSpPr/>
              <p:nvPr/>
            </p:nvSpPr>
            <p:spPr>
              <a:xfrm>
                <a:off x="4974754" y="254421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1" name="橢圓 550"/>
              <p:cNvSpPr/>
              <p:nvPr/>
            </p:nvSpPr>
            <p:spPr>
              <a:xfrm>
                <a:off x="4847973" y="254421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2" name="橢圓 551"/>
              <p:cNvSpPr/>
              <p:nvPr/>
            </p:nvSpPr>
            <p:spPr>
              <a:xfrm>
                <a:off x="4913477" y="2661527"/>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3" name="橢圓 552"/>
              <p:cNvSpPr/>
              <p:nvPr/>
            </p:nvSpPr>
            <p:spPr>
              <a:xfrm>
                <a:off x="4461291" y="137950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4" name="橢圓 553"/>
              <p:cNvSpPr/>
              <p:nvPr/>
            </p:nvSpPr>
            <p:spPr>
              <a:xfrm>
                <a:off x="4585959" y="138160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5" name="橢圓 554"/>
              <p:cNvSpPr/>
              <p:nvPr/>
            </p:nvSpPr>
            <p:spPr>
              <a:xfrm>
                <a:off x="4334510" y="137950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6" name="橢圓 555"/>
              <p:cNvSpPr/>
              <p:nvPr/>
            </p:nvSpPr>
            <p:spPr>
              <a:xfrm>
                <a:off x="4522568" y="1498910"/>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7" name="橢圓 556"/>
              <p:cNvSpPr/>
              <p:nvPr/>
            </p:nvSpPr>
            <p:spPr>
              <a:xfrm>
                <a:off x="4400013" y="1496816"/>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8" name="橢圓 557"/>
              <p:cNvSpPr/>
              <p:nvPr/>
            </p:nvSpPr>
            <p:spPr>
              <a:xfrm>
                <a:off x="3975297" y="301345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9" name="橢圓 558"/>
              <p:cNvSpPr/>
              <p:nvPr/>
            </p:nvSpPr>
            <p:spPr>
              <a:xfrm>
                <a:off x="4452839" y="161202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0" name="橢圓 559"/>
              <p:cNvSpPr/>
              <p:nvPr/>
            </p:nvSpPr>
            <p:spPr>
              <a:xfrm>
                <a:off x="4577507" y="1612029"/>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1" name="橢圓 560"/>
              <p:cNvSpPr/>
              <p:nvPr/>
            </p:nvSpPr>
            <p:spPr>
              <a:xfrm>
                <a:off x="4514116" y="172724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2" name="橢圓 561"/>
              <p:cNvSpPr/>
              <p:nvPr/>
            </p:nvSpPr>
            <p:spPr>
              <a:xfrm>
                <a:off x="4638785" y="172933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3" name="橢圓 562"/>
              <p:cNvSpPr/>
              <p:nvPr/>
            </p:nvSpPr>
            <p:spPr>
              <a:xfrm>
                <a:off x="4389448" y="1727244"/>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4" name="橢圓 563"/>
              <p:cNvSpPr/>
              <p:nvPr/>
            </p:nvSpPr>
            <p:spPr>
              <a:xfrm>
                <a:off x="4575394" y="184664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5" name="橢圓 564"/>
              <p:cNvSpPr/>
              <p:nvPr/>
            </p:nvSpPr>
            <p:spPr>
              <a:xfrm>
                <a:off x="4452839" y="184455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6" name="橢圓 565"/>
              <p:cNvSpPr/>
              <p:nvPr/>
            </p:nvSpPr>
            <p:spPr>
              <a:xfrm>
                <a:off x="4778244" y="1729338"/>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7" name="橢圓 566"/>
              <p:cNvSpPr/>
              <p:nvPr/>
            </p:nvSpPr>
            <p:spPr>
              <a:xfrm>
                <a:off x="4900799" y="172933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8" name="橢圓 567"/>
              <p:cNvSpPr/>
              <p:nvPr/>
            </p:nvSpPr>
            <p:spPr>
              <a:xfrm>
                <a:off x="4839521" y="1844553"/>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9" name="橢圓 568"/>
              <p:cNvSpPr/>
              <p:nvPr/>
            </p:nvSpPr>
            <p:spPr>
              <a:xfrm>
                <a:off x="4964190" y="1846647"/>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0" name="橢圓 569"/>
              <p:cNvSpPr/>
              <p:nvPr/>
            </p:nvSpPr>
            <p:spPr>
              <a:xfrm>
                <a:off x="4712740" y="184455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1" name="橢圓 570"/>
              <p:cNvSpPr/>
              <p:nvPr/>
            </p:nvSpPr>
            <p:spPr>
              <a:xfrm>
                <a:off x="4900799" y="1963956"/>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2" name="橢圓 571"/>
              <p:cNvSpPr/>
              <p:nvPr/>
            </p:nvSpPr>
            <p:spPr>
              <a:xfrm>
                <a:off x="4778244" y="1961862"/>
                <a:ext cx="124667"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 name="橢圓 572"/>
              <p:cNvSpPr/>
              <p:nvPr/>
            </p:nvSpPr>
            <p:spPr>
              <a:xfrm>
                <a:off x="4765566" y="150100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4" name="橢圓 573"/>
              <p:cNvSpPr/>
              <p:nvPr/>
            </p:nvSpPr>
            <p:spPr>
              <a:xfrm>
                <a:off x="4640897" y="1501005"/>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5" name="橢圓 574"/>
              <p:cNvSpPr/>
              <p:nvPr/>
            </p:nvSpPr>
            <p:spPr>
              <a:xfrm>
                <a:off x="4826843" y="161831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6" name="橢圓 575"/>
              <p:cNvSpPr/>
              <p:nvPr/>
            </p:nvSpPr>
            <p:spPr>
              <a:xfrm>
                <a:off x="4704288" y="161831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7" name="橢圓 576"/>
              <p:cNvSpPr/>
              <p:nvPr/>
            </p:nvSpPr>
            <p:spPr>
              <a:xfrm>
                <a:off x="4526794" y="1961862"/>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8" name="橢圓 577"/>
              <p:cNvSpPr/>
              <p:nvPr/>
            </p:nvSpPr>
            <p:spPr>
              <a:xfrm>
                <a:off x="4649349" y="1961862"/>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9" name="橢圓 578"/>
              <p:cNvSpPr/>
              <p:nvPr/>
            </p:nvSpPr>
            <p:spPr>
              <a:xfrm>
                <a:off x="4588072" y="207707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0" name="橢圓 579"/>
              <p:cNvSpPr/>
              <p:nvPr/>
            </p:nvSpPr>
            <p:spPr>
              <a:xfrm>
                <a:off x="4712740" y="207917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1" name="橢圓 580"/>
              <p:cNvSpPr/>
              <p:nvPr/>
            </p:nvSpPr>
            <p:spPr>
              <a:xfrm>
                <a:off x="4461291" y="207707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2" name="橢圓 581"/>
              <p:cNvSpPr/>
              <p:nvPr/>
            </p:nvSpPr>
            <p:spPr>
              <a:xfrm>
                <a:off x="4649349" y="219648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 name="橢圓 582"/>
              <p:cNvSpPr/>
              <p:nvPr/>
            </p:nvSpPr>
            <p:spPr>
              <a:xfrm>
                <a:off x="4526794" y="2194385"/>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4" name="橢圓 583"/>
              <p:cNvSpPr/>
              <p:nvPr/>
            </p:nvSpPr>
            <p:spPr>
              <a:xfrm>
                <a:off x="4839521" y="207707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5" name="橢圓 584"/>
              <p:cNvSpPr/>
              <p:nvPr/>
            </p:nvSpPr>
            <p:spPr>
              <a:xfrm>
                <a:off x="4964190" y="207707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6" name="橢圓 585"/>
              <p:cNvSpPr/>
              <p:nvPr/>
            </p:nvSpPr>
            <p:spPr>
              <a:xfrm>
                <a:off x="4902912" y="2194385"/>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7" name="橢圓 586"/>
              <p:cNvSpPr/>
              <p:nvPr/>
            </p:nvSpPr>
            <p:spPr>
              <a:xfrm>
                <a:off x="5027580" y="2196481"/>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8" name="橢圓 587"/>
              <p:cNvSpPr/>
              <p:nvPr/>
            </p:nvSpPr>
            <p:spPr>
              <a:xfrm>
                <a:off x="4776130" y="219438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9" name="橢圓 588"/>
              <p:cNvSpPr/>
              <p:nvPr/>
            </p:nvSpPr>
            <p:spPr>
              <a:xfrm>
                <a:off x="4962076" y="231169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0" name="橢圓 589"/>
              <p:cNvSpPr/>
              <p:nvPr/>
            </p:nvSpPr>
            <p:spPr>
              <a:xfrm>
                <a:off x="4839521" y="231169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1" name="橢圓 590"/>
              <p:cNvSpPr/>
              <p:nvPr/>
            </p:nvSpPr>
            <p:spPr>
              <a:xfrm>
                <a:off x="5019128" y="1961862"/>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2" name="橢圓 591"/>
              <p:cNvSpPr/>
              <p:nvPr/>
            </p:nvSpPr>
            <p:spPr>
              <a:xfrm>
                <a:off x="5082519" y="207917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3" name="橢圓 592"/>
              <p:cNvSpPr/>
              <p:nvPr/>
            </p:nvSpPr>
            <p:spPr>
              <a:xfrm>
                <a:off x="5082519" y="2309600"/>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4" name="橢圓 593"/>
              <p:cNvSpPr/>
              <p:nvPr/>
            </p:nvSpPr>
            <p:spPr>
              <a:xfrm>
                <a:off x="3594953" y="1612029"/>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5" name="橢圓 594"/>
              <p:cNvSpPr/>
              <p:nvPr/>
            </p:nvSpPr>
            <p:spPr>
              <a:xfrm>
                <a:off x="3719621" y="1612029"/>
                <a:ext cx="124669"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6" name="橢圓 595"/>
              <p:cNvSpPr/>
              <p:nvPr/>
            </p:nvSpPr>
            <p:spPr>
              <a:xfrm>
                <a:off x="3656230" y="172933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7" name="橢圓 596"/>
              <p:cNvSpPr/>
              <p:nvPr/>
            </p:nvSpPr>
            <p:spPr>
              <a:xfrm>
                <a:off x="3780899" y="173143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8" name="橢圓 597"/>
              <p:cNvSpPr/>
              <p:nvPr/>
            </p:nvSpPr>
            <p:spPr>
              <a:xfrm>
                <a:off x="3531563" y="1729338"/>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9" name="橢圓 598"/>
              <p:cNvSpPr/>
              <p:nvPr/>
            </p:nvSpPr>
            <p:spPr>
              <a:xfrm>
                <a:off x="3717508" y="184664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0" name="橢圓 599"/>
              <p:cNvSpPr/>
              <p:nvPr/>
            </p:nvSpPr>
            <p:spPr>
              <a:xfrm>
                <a:off x="3594953" y="184664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1" name="橢圓 600"/>
              <p:cNvSpPr/>
              <p:nvPr/>
            </p:nvSpPr>
            <p:spPr>
              <a:xfrm>
                <a:off x="4216181" y="138369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2" name="橢圓 601"/>
              <p:cNvSpPr/>
              <p:nvPr/>
            </p:nvSpPr>
            <p:spPr>
              <a:xfrm>
                <a:off x="4093626" y="138160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3" name="橢圓 602"/>
              <p:cNvSpPr/>
              <p:nvPr/>
            </p:nvSpPr>
            <p:spPr>
              <a:xfrm>
                <a:off x="3844289" y="137950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4" name="橢圓 603"/>
              <p:cNvSpPr/>
              <p:nvPr/>
            </p:nvSpPr>
            <p:spPr>
              <a:xfrm>
                <a:off x="3968957" y="1379506"/>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5" name="橢圓 604"/>
              <p:cNvSpPr/>
              <p:nvPr/>
            </p:nvSpPr>
            <p:spPr>
              <a:xfrm>
                <a:off x="3905566" y="1494720"/>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6" name="橢圓 605"/>
              <p:cNvSpPr/>
              <p:nvPr/>
            </p:nvSpPr>
            <p:spPr>
              <a:xfrm>
                <a:off x="4030235" y="1496816"/>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7" name="橢圓 606"/>
              <p:cNvSpPr/>
              <p:nvPr/>
            </p:nvSpPr>
            <p:spPr>
              <a:xfrm>
                <a:off x="3780899" y="1494720"/>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8" name="橢圓 607"/>
              <p:cNvSpPr/>
              <p:nvPr/>
            </p:nvSpPr>
            <p:spPr>
              <a:xfrm>
                <a:off x="3966845" y="161412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9" name="橢圓 608"/>
              <p:cNvSpPr/>
              <p:nvPr/>
            </p:nvSpPr>
            <p:spPr>
              <a:xfrm>
                <a:off x="3844289" y="1612029"/>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0" name="橢圓 609"/>
              <p:cNvSpPr/>
              <p:nvPr/>
            </p:nvSpPr>
            <p:spPr>
              <a:xfrm>
                <a:off x="3468172" y="1844553"/>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1" name="橢圓 610"/>
              <p:cNvSpPr/>
              <p:nvPr/>
            </p:nvSpPr>
            <p:spPr>
              <a:xfrm>
                <a:off x="3404781" y="195976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2" name="橢圓 611"/>
              <p:cNvSpPr/>
              <p:nvPr/>
            </p:nvSpPr>
            <p:spPr>
              <a:xfrm>
                <a:off x="3531563" y="1961862"/>
                <a:ext cx="124667"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3" name="橢圓 612"/>
              <p:cNvSpPr/>
              <p:nvPr/>
            </p:nvSpPr>
            <p:spPr>
              <a:xfrm>
                <a:off x="3466058" y="207917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4" name="橢圓 613"/>
              <p:cNvSpPr/>
              <p:nvPr/>
            </p:nvSpPr>
            <p:spPr>
              <a:xfrm>
                <a:off x="3343503" y="207707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5" name="橢圓 614"/>
              <p:cNvSpPr/>
              <p:nvPr/>
            </p:nvSpPr>
            <p:spPr>
              <a:xfrm>
                <a:off x="3658344" y="1961862"/>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6" name="橢圓 615"/>
              <p:cNvSpPr/>
              <p:nvPr/>
            </p:nvSpPr>
            <p:spPr>
              <a:xfrm>
                <a:off x="3780899" y="1961862"/>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7" name="橢圓 616"/>
              <p:cNvSpPr/>
              <p:nvPr/>
            </p:nvSpPr>
            <p:spPr>
              <a:xfrm>
                <a:off x="3719621" y="207707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8" name="橢圓 617"/>
              <p:cNvSpPr/>
              <p:nvPr/>
            </p:nvSpPr>
            <p:spPr>
              <a:xfrm>
                <a:off x="3844289" y="207917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9" name="橢圓 618"/>
              <p:cNvSpPr/>
              <p:nvPr/>
            </p:nvSpPr>
            <p:spPr>
              <a:xfrm>
                <a:off x="3592839" y="207707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0" name="橢圓 619"/>
              <p:cNvSpPr/>
              <p:nvPr/>
            </p:nvSpPr>
            <p:spPr>
              <a:xfrm>
                <a:off x="3780899" y="2196481"/>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1" name="橢圓 620"/>
              <p:cNvSpPr/>
              <p:nvPr/>
            </p:nvSpPr>
            <p:spPr>
              <a:xfrm>
                <a:off x="3658344" y="2194385"/>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2" name="橢圓 621"/>
              <p:cNvSpPr/>
              <p:nvPr/>
            </p:nvSpPr>
            <p:spPr>
              <a:xfrm>
                <a:off x="3899228" y="172933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3" name="橢圓 622"/>
              <p:cNvSpPr/>
              <p:nvPr/>
            </p:nvSpPr>
            <p:spPr>
              <a:xfrm>
                <a:off x="4023895" y="172933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 name="橢圓 623"/>
              <p:cNvSpPr/>
              <p:nvPr/>
            </p:nvSpPr>
            <p:spPr>
              <a:xfrm>
                <a:off x="3962619" y="1844553"/>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5" name="橢圓 624"/>
              <p:cNvSpPr/>
              <p:nvPr/>
            </p:nvSpPr>
            <p:spPr>
              <a:xfrm>
                <a:off x="4087286" y="1846647"/>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6" name="橢圓 625"/>
              <p:cNvSpPr/>
              <p:nvPr/>
            </p:nvSpPr>
            <p:spPr>
              <a:xfrm>
                <a:off x="3835837" y="184455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7" name="橢圓 626"/>
              <p:cNvSpPr/>
              <p:nvPr/>
            </p:nvSpPr>
            <p:spPr>
              <a:xfrm>
                <a:off x="4023895" y="1963956"/>
                <a:ext cx="124669" cy="12568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8" name="橢圓 627"/>
              <p:cNvSpPr/>
              <p:nvPr/>
            </p:nvSpPr>
            <p:spPr>
              <a:xfrm>
                <a:off x="3899228" y="1961862"/>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9" name="橢圓 628"/>
              <p:cNvSpPr/>
              <p:nvPr/>
            </p:nvSpPr>
            <p:spPr>
              <a:xfrm>
                <a:off x="4152790" y="1496816"/>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0" name="橢圓 629"/>
              <p:cNvSpPr/>
              <p:nvPr/>
            </p:nvSpPr>
            <p:spPr>
              <a:xfrm>
                <a:off x="4275345" y="149681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1" name="橢圓 630"/>
              <p:cNvSpPr/>
              <p:nvPr/>
            </p:nvSpPr>
            <p:spPr>
              <a:xfrm>
                <a:off x="4214067" y="161202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2" name="橢圓 631"/>
              <p:cNvSpPr/>
              <p:nvPr/>
            </p:nvSpPr>
            <p:spPr>
              <a:xfrm>
                <a:off x="4338736" y="161412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3" name="橢圓 632"/>
              <p:cNvSpPr/>
              <p:nvPr/>
            </p:nvSpPr>
            <p:spPr>
              <a:xfrm>
                <a:off x="4087286" y="161202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 name="橢圓 633"/>
              <p:cNvSpPr/>
              <p:nvPr/>
            </p:nvSpPr>
            <p:spPr>
              <a:xfrm>
                <a:off x="4275345" y="1731434"/>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5" name="橢圓 634"/>
              <p:cNvSpPr/>
              <p:nvPr/>
            </p:nvSpPr>
            <p:spPr>
              <a:xfrm>
                <a:off x="4152790" y="1729338"/>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6" name="橢圓 635"/>
              <p:cNvSpPr/>
              <p:nvPr/>
            </p:nvSpPr>
            <p:spPr>
              <a:xfrm>
                <a:off x="4205615" y="18550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7" name="橢圓 636"/>
              <p:cNvSpPr/>
              <p:nvPr/>
            </p:nvSpPr>
            <p:spPr>
              <a:xfrm>
                <a:off x="4330284" y="1855027"/>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8" name="橢圓 637"/>
              <p:cNvSpPr/>
              <p:nvPr/>
            </p:nvSpPr>
            <p:spPr>
              <a:xfrm>
                <a:off x="4266893" y="1970242"/>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9" name="橢圓 638"/>
              <p:cNvSpPr/>
              <p:nvPr/>
            </p:nvSpPr>
            <p:spPr>
              <a:xfrm>
                <a:off x="4391561" y="197233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0" name="橢圓 639"/>
              <p:cNvSpPr/>
              <p:nvPr/>
            </p:nvSpPr>
            <p:spPr>
              <a:xfrm>
                <a:off x="4142225" y="1970242"/>
                <a:ext cx="124669"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1" name="橢圓 640"/>
              <p:cNvSpPr/>
              <p:nvPr/>
            </p:nvSpPr>
            <p:spPr>
              <a:xfrm>
                <a:off x="4328170" y="208964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2" name="橢圓 641"/>
              <p:cNvSpPr/>
              <p:nvPr/>
            </p:nvSpPr>
            <p:spPr>
              <a:xfrm>
                <a:off x="4205615" y="208964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3" name="橢圓 642"/>
              <p:cNvSpPr/>
              <p:nvPr/>
            </p:nvSpPr>
            <p:spPr>
              <a:xfrm>
                <a:off x="3962619" y="207707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4" name="橢圓 643"/>
              <p:cNvSpPr/>
              <p:nvPr/>
            </p:nvSpPr>
            <p:spPr>
              <a:xfrm>
                <a:off x="4087286" y="2077076"/>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5" name="橢圓 644"/>
              <p:cNvSpPr/>
              <p:nvPr/>
            </p:nvSpPr>
            <p:spPr>
              <a:xfrm>
                <a:off x="4026009" y="2194385"/>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6" name="橢圓 645"/>
              <p:cNvSpPr/>
              <p:nvPr/>
            </p:nvSpPr>
            <p:spPr>
              <a:xfrm>
                <a:off x="4150677" y="2196481"/>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7" name="橢圓 646"/>
              <p:cNvSpPr/>
              <p:nvPr/>
            </p:nvSpPr>
            <p:spPr>
              <a:xfrm>
                <a:off x="3899228" y="219438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8" name="橢圓 647"/>
              <p:cNvSpPr/>
              <p:nvPr/>
            </p:nvSpPr>
            <p:spPr>
              <a:xfrm>
                <a:off x="4085174" y="231169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9" name="橢圓 648"/>
              <p:cNvSpPr/>
              <p:nvPr/>
            </p:nvSpPr>
            <p:spPr>
              <a:xfrm>
                <a:off x="3962619" y="2311694"/>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0" name="橢圓 649"/>
              <p:cNvSpPr/>
              <p:nvPr/>
            </p:nvSpPr>
            <p:spPr>
              <a:xfrm>
                <a:off x="3419572" y="2186006"/>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1" name="橢圓 650"/>
              <p:cNvSpPr/>
              <p:nvPr/>
            </p:nvSpPr>
            <p:spPr>
              <a:xfrm>
                <a:off x="3542127" y="2186006"/>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2" name="橢圓 651"/>
              <p:cNvSpPr/>
              <p:nvPr/>
            </p:nvSpPr>
            <p:spPr>
              <a:xfrm>
                <a:off x="3480850" y="2301221"/>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3" name="橢圓 652"/>
              <p:cNvSpPr/>
              <p:nvPr/>
            </p:nvSpPr>
            <p:spPr>
              <a:xfrm>
                <a:off x="3605518" y="230331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4" name="橢圓 653"/>
              <p:cNvSpPr/>
              <p:nvPr/>
            </p:nvSpPr>
            <p:spPr>
              <a:xfrm>
                <a:off x="3354069" y="2301221"/>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5" name="橢圓 654"/>
              <p:cNvSpPr/>
              <p:nvPr/>
            </p:nvSpPr>
            <p:spPr>
              <a:xfrm>
                <a:off x="3542127" y="2420624"/>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6" name="橢圓 655"/>
              <p:cNvSpPr/>
              <p:nvPr/>
            </p:nvSpPr>
            <p:spPr>
              <a:xfrm>
                <a:off x="3419572" y="2418530"/>
                <a:ext cx="124669"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7" name="橢圓 656"/>
              <p:cNvSpPr/>
              <p:nvPr/>
            </p:nvSpPr>
            <p:spPr>
              <a:xfrm>
                <a:off x="3474510" y="253583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8" name="橢圓 657"/>
              <p:cNvSpPr/>
              <p:nvPr/>
            </p:nvSpPr>
            <p:spPr>
              <a:xfrm>
                <a:off x="3599179" y="2535839"/>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9" name="橢圓 658"/>
              <p:cNvSpPr/>
              <p:nvPr/>
            </p:nvSpPr>
            <p:spPr>
              <a:xfrm>
                <a:off x="3535789" y="265105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0" name="橢圓 659"/>
              <p:cNvSpPr/>
              <p:nvPr/>
            </p:nvSpPr>
            <p:spPr>
              <a:xfrm>
                <a:off x="3660456" y="2653148"/>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1" name="橢圓 660"/>
              <p:cNvSpPr/>
              <p:nvPr/>
            </p:nvSpPr>
            <p:spPr>
              <a:xfrm>
                <a:off x="3597065" y="277045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2" name="橢圓 661"/>
              <p:cNvSpPr/>
              <p:nvPr/>
            </p:nvSpPr>
            <p:spPr>
              <a:xfrm>
                <a:off x="3725960" y="230331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3" name="橢圓 662"/>
              <p:cNvSpPr/>
              <p:nvPr/>
            </p:nvSpPr>
            <p:spPr>
              <a:xfrm>
                <a:off x="3850628" y="2303315"/>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4" name="橢圓 663"/>
              <p:cNvSpPr/>
              <p:nvPr/>
            </p:nvSpPr>
            <p:spPr>
              <a:xfrm>
                <a:off x="3789351" y="2418530"/>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5" name="橢圓 664"/>
              <p:cNvSpPr/>
              <p:nvPr/>
            </p:nvSpPr>
            <p:spPr>
              <a:xfrm>
                <a:off x="3914018" y="2420624"/>
                <a:ext cx="124669"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6" name="橢圓 665"/>
              <p:cNvSpPr/>
              <p:nvPr/>
            </p:nvSpPr>
            <p:spPr>
              <a:xfrm>
                <a:off x="3662570" y="2418530"/>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7" name="橢圓 666"/>
              <p:cNvSpPr/>
              <p:nvPr/>
            </p:nvSpPr>
            <p:spPr>
              <a:xfrm>
                <a:off x="3848515" y="2537933"/>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8" name="橢圓 667"/>
              <p:cNvSpPr/>
              <p:nvPr/>
            </p:nvSpPr>
            <p:spPr>
              <a:xfrm>
                <a:off x="3725960" y="2535839"/>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9" name="橢圓 668"/>
              <p:cNvSpPr/>
              <p:nvPr/>
            </p:nvSpPr>
            <p:spPr>
              <a:xfrm>
                <a:off x="3780899" y="2661527"/>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0" name="橢圓 669"/>
              <p:cNvSpPr/>
              <p:nvPr/>
            </p:nvSpPr>
            <p:spPr>
              <a:xfrm>
                <a:off x="3903454" y="2661527"/>
                <a:ext cx="126781"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1" name="橢圓 670"/>
              <p:cNvSpPr/>
              <p:nvPr/>
            </p:nvSpPr>
            <p:spPr>
              <a:xfrm>
                <a:off x="3842176" y="2776741"/>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2" name="橢圓 671"/>
              <p:cNvSpPr/>
              <p:nvPr/>
            </p:nvSpPr>
            <p:spPr>
              <a:xfrm>
                <a:off x="3966845" y="2778836"/>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3" name="橢圓 672"/>
              <p:cNvSpPr/>
              <p:nvPr/>
            </p:nvSpPr>
            <p:spPr>
              <a:xfrm>
                <a:off x="3715395" y="2776741"/>
                <a:ext cx="126781"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4" name="橢圓 673"/>
              <p:cNvSpPr/>
              <p:nvPr/>
            </p:nvSpPr>
            <p:spPr>
              <a:xfrm>
                <a:off x="3903454" y="2896145"/>
                <a:ext cx="124667" cy="12568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5" name="橢圓 674"/>
              <p:cNvSpPr/>
              <p:nvPr/>
            </p:nvSpPr>
            <p:spPr>
              <a:xfrm>
                <a:off x="3780899" y="2894050"/>
                <a:ext cx="124667" cy="127784"/>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6" name="橢圓 675"/>
              <p:cNvSpPr/>
              <p:nvPr/>
            </p:nvSpPr>
            <p:spPr>
              <a:xfrm>
                <a:off x="3660456" y="2883577"/>
                <a:ext cx="126781" cy="127782"/>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677" name="向右箭號 676"/>
            <p:cNvSpPr/>
            <p:nvPr/>
          </p:nvSpPr>
          <p:spPr>
            <a:xfrm>
              <a:off x="2296827" y="5394711"/>
              <a:ext cx="431794" cy="2158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8" name="向右箭號 677"/>
            <p:cNvSpPr/>
            <p:nvPr/>
          </p:nvSpPr>
          <p:spPr>
            <a:xfrm>
              <a:off x="4957440" y="5323300"/>
              <a:ext cx="433382" cy="21741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1761" name="群組 678"/>
            <p:cNvGrpSpPr>
              <a:grpSpLocks/>
            </p:cNvGrpSpPr>
            <p:nvPr/>
          </p:nvGrpSpPr>
          <p:grpSpPr bwMode="auto">
            <a:xfrm>
              <a:off x="6038337" y="4747890"/>
              <a:ext cx="1514757" cy="1512168"/>
              <a:chOff x="6444208" y="2276872"/>
              <a:chExt cx="2016224" cy="2016224"/>
            </a:xfrm>
          </p:grpSpPr>
          <p:sp>
            <p:nvSpPr>
              <p:cNvPr id="680" name="橢圓 679"/>
              <p:cNvSpPr/>
              <p:nvPr/>
            </p:nvSpPr>
            <p:spPr>
              <a:xfrm>
                <a:off x="6444442" y="2276007"/>
                <a:ext cx="2015821" cy="20164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1" name="橢圓 680"/>
              <p:cNvSpPr/>
              <p:nvPr/>
            </p:nvSpPr>
            <p:spPr>
              <a:xfrm>
                <a:off x="7200903" y="3490543"/>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2" name="橢圓 681"/>
              <p:cNvSpPr/>
              <p:nvPr/>
            </p:nvSpPr>
            <p:spPr>
              <a:xfrm>
                <a:off x="7325571" y="3490543"/>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3" name="橢圓 682"/>
              <p:cNvSpPr/>
              <p:nvPr/>
            </p:nvSpPr>
            <p:spPr>
              <a:xfrm>
                <a:off x="7264294" y="3606919"/>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4" name="橢圓 683"/>
              <p:cNvSpPr/>
              <p:nvPr/>
            </p:nvSpPr>
            <p:spPr>
              <a:xfrm>
                <a:off x="7388961" y="3609034"/>
                <a:ext cx="124669"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5" name="橢圓 684"/>
              <p:cNvSpPr/>
              <p:nvPr/>
            </p:nvSpPr>
            <p:spPr>
              <a:xfrm>
                <a:off x="7137513" y="3606919"/>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6" name="橢圓 685"/>
              <p:cNvSpPr/>
              <p:nvPr/>
            </p:nvSpPr>
            <p:spPr>
              <a:xfrm>
                <a:off x="7323458" y="372541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7" name="橢圓 686"/>
              <p:cNvSpPr/>
              <p:nvPr/>
            </p:nvSpPr>
            <p:spPr>
              <a:xfrm>
                <a:off x="7200903" y="3723294"/>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8" name="橢圓 687"/>
              <p:cNvSpPr/>
              <p:nvPr/>
            </p:nvSpPr>
            <p:spPr>
              <a:xfrm>
                <a:off x="7526308" y="360903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9" name="橢圓 688"/>
              <p:cNvSpPr/>
              <p:nvPr/>
            </p:nvSpPr>
            <p:spPr>
              <a:xfrm>
                <a:off x="7648863" y="360903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0" name="橢圓 689"/>
              <p:cNvSpPr/>
              <p:nvPr/>
            </p:nvSpPr>
            <p:spPr>
              <a:xfrm>
                <a:off x="7587585" y="3723294"/>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1" name="橢圓 690"/>
              <p:cNvSpPr/>
              <p:nvPr/>
            </p:nvSpPr>
            <p:spPr>
              <a:xfrm>
                <a:off x="7712254" y="3727526"/>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2" name="橢圓 691"/>
              <p:cNvSpPr/>
              <p:nvPr/>
            </p:nvSpPr>
            <p:spPr>
              <a:xfrm>
                <a:off x="7462918" y="3723294"/>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3" name="橢圓 692"/>
              <p:cNvSpPr/>
              <p:nvPr/>
            </p:nvSpPr>
            <p:spPr>
              <a:xfrm>
                <a:off x="7648863" y="3843902"/>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4" name="橢圓 693"/>
              <p:cNvSpPr/>
              <p:nvPr/>
            </p:nvSpPr>
            <p:spPr>
              <a:xfrm>
                <a:off x="7526308" y="384178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5" name="橢圓 694"/>
              <p:cNvSpPr/>
              <p:nvPr/>
            </p:nvSpPr>
            <p:spPr>
              <a:xfrm>
                <a:off x="7454466" y="3264141"/>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6" name="橢圓 695"/>
              <p:cNvSpPr/>
              <p:nvPr/>
            </p:nvSpPr>
            <p:spPr>
              <a:xfrm>
                <a:off x="7577021" y="3264141"/>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7" name="橢圓 696"/>
              <p:cNvSpPr/>
              <p:nvPr/>
            </p:nvSpPr>
            <p:spPr>
              <a:xfrm>
                <a:off x="7515743" y="3380515"/>
                <a:ext cx="124669"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8" name="橢圓 697"/>
              <p:cNvSpPr/>
              <p:nvPr/>
            </p:nvSpPr>
            <p:spPr>
              <a:xfrm>
                <a:off x="7640411" y="3382632"/>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9" name="橢圓 698"/>
              <p:cNvSpPr/>
              <p:nvPr/>
            </p:nvSpPr>
            <p:spPr>
              <a:xfrm>
                <a:off x="7388961" y="3380515"/>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0" name="橢圓 699"/>
              <p:cNvSpPr/>
              <p:nvPr/>
            </p:nvSpPr>
            <p:spPr>
              <a:xfrm>
                <a:off x="7577021" y="3499007"/>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1" name="橢圓 700"/>
              <p:cNvSpPr/>
              <p:nvPr/>
            </p:nvSpPr>
            <p:spPr>
              <a:xfrm>
                <a:off x="7454466" y="3496892"/>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2" name="橢圓 701"/>
              <p:cNvSpPr/>
              <p:nvPr/>
            </p:nvSpPr>
            <p:spPr>
              <a:xfrm>
                <a:off x="7775645" y="337628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3" name="橢圓 702"/>
              <p:cNvSpPr/>
              <p:nvPr/>
            </p:nvSpPr>
            <p:spPr>
              <a:xfrm>
                <a:off x="7900312" y="3376284"/>
                <a:ext cx="124669"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4" name="橢圓 703"/>
              <p:cNvSpPr/>
              <p:nvPr/>
            </p:nvSpPr>
            <p:spPr>
              <a:xfrm>
                <a:off x="7836922" y="3490543"/>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5" name="橢圓 704"/>
              <p:cNvSpPr/>
              <p:nvPr/>
            </p:nvSpPr>
            <p:spPr>
              <a:xfrm>
                <a:off x="7961590" y="349266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6" name="橢圓 705"/>
              <p:cNvSpPr/>
              <p:nvPr/>
            </p:nvSpPr>
            <p:spPr>
              <a:xfrm>
                <a:off x="7712254" y="3490543"/>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7" name="橢圓 706"/>
              <p:cNvSpPr/>
              <p:nvPr/>
            </p:nvSpPr>
            <p:spPr>
              <a:xfrm>
                <a:off x="7898200" y="3609034"/>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8" name="橢圓 707"/>
              <p:cNvSpPr/>
              <p:nvPr/>
            </p:nvSpPr>
            <p:spPr>
              <a:xfrm>
                <a:off x="7775645" y="360903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9" name="橢圓 708"/>
              <p:cNvSpPr/>
              <p:nvPr/>
            </p:nvSpPr>
            <p:spPr>
              <a:xfrm>
                <a:off x="7274858" y="383967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0" name="橢圓 709"/>
              <p:cNvSpPr/>
              <p:nvPr/>
            </p:nvSpPr>
            <p:spPr>
              <a:xfrm>
                <a:off x="7399527" y="3839670"/>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1" name="橢圓 710"/>
              <p:cNvSpPr/>
              <p:nvPr/>
            </p:nvSpPr>
            <p:spPr>
              <a:xfrm>
                <a:off x="7336137" y="395604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2" name="橢圓 711"/>
              <p:cNvSpPr/>
              <p:nvPr/>
            </p:nvSpPr>
            <p:spPr>
              <a:xfrm>
                <a:off x="7462918" y="395816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3" name="橢圓 712"/>
              <p:cNvSpPr/>
              <p:nvPr/>
            </p:nvSpPr>
            <p:spPr>
              <a:xfrm>
                <a:off x="7211468" y="3956045"/>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4" name="橢圓 713"/>
              <p:cNvSpPr/>
              <p:nvPr/>
            </p:nvSpPr>
            <p:spPr>
              <a:xfrm>
                <a:off x="7397413" y="407453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5" name="橢圓 714"/>
              <p:cNvSpPr/>
              <p:nvPr/>
            </p:nvSpPr>
            <p:spPr>
              <a:xfrm>
                <a:off x="7274858" y="4074536"/>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6" name="橢圓 715"/>
              <p:cNvSpPr/>
              <p:nvPr/>
            </p:nvSpPr>
            <p:spPr>
              <a:xfrm>
                <a:off x="7589699" y="3958161"/>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7" name="橢圓 716"/>
              <p:cNvSpPr/>
              <p:nvPr/>
            </p:nvSpPr>
            <p:spPr>
              <a:xfrm>
                <a:off x="7712254" y="3958161"/>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8" name="橢圓 717"/>
              <p:cNvSpPr/>
              <p:nvPr/>
            </p:nvSpPr>
            <p:spPr>
              <a:xfrm>
                <a:off x="7650976" y="407242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9" name="橢圓 718"/>
              <p:cNvSpPr/>
              <p:nvPr/>
            </p:nvSpPr>
            <p:spPr>
              <a:xfrm>
                <a:off x="7775645" y="407453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0" name="橢圓 719"/>
              <p:cNvSpPr/>
              <p:nvPr/>
            </p:nvSpPr>
            <p:spPr>
              <a:xfrm>
                <a:off x="7524195" y="407242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1" name="橢圓 720"/>
              <p:cNvSpPr/>
              <p:nvPr/>
            </p:nvSpPr>
            <p:spPr>
              <a:xfrm>
                <a:off x="7830583" y="372541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2" name="橢圓 721"/>
              <p:cNvSpPr/>
              <p:nvPr/>
            </p:nvSpPr>
            <p:spPr>
              <a:xfrm>
                <a:off x="7955251" y="372541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3" name="橢圓 722"/>
              <p:cNvSpPr/>
              <p:nvPr/>
            </p:nvSpPr>
            <p:spPr>
              <a:xfrm>
                <a:off x="7893974" y="3841785"/>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4" name="橢圓 723"/>
              <p:cNvSpPr/>
              <p:nvPr/>
            </p:nvSpPr>
            <p:spPr>
              <a:xfrm>
                <a:off x="8018641" y="3843902"/>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5" name="橢圓 724"/>
              <p:cNvSpPr/>
              <p:nvPr/>
            </p:nvSpPr>
            <p:spPr>
              <a:xfrm>
                <a:off x="7767193" y="3841785"/>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6" name="橢圓 725"/>
              <p:cNvSpPr/>
              <p:nvPr/>
            </p:nvSpPr>
            <p:spPr>
              <a:xfrm>
                <a:off x="7953138" y="3960277"/>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7" name="橢圓 726"/>
              <p:cNvSpPr/>
              <p:nvPr/>
            </p:nvSpPr>
            <p:spPr>
              <a:xfrm>
                <a:off x="7830583" y="395816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8" name="橢圓 727"/>
              <p:cNvSpPr/>
              <p:nvPr/>
            </p:nvSpPr>
            <p:spPr>
              <a:xfrm>
                <a:off x="8084145" y="3492660"/>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9" name="橢圓 728"/>
              <p:cNvSpPr/>
              <p:nvPr/>
            </p:nvSpPr>
            <p:spPr>
              <a:xfrm>
                <a:off x="8206701" y="3492660"/>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0" name="橢圓 729"/>
              <p:cNvSpPr/>
              <p:nvPr/>
            </p:nvSpPr>
            <p:spPr>
              <a:xfrm>
                <a:off x="8145422" y="3606919"/>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1" name="橢圓 730"/>
              <p:cNvSpPr/>
              <p:nvPr/>
            </p:nvSpPr>
            <p:spPr>
              <a:xfrm>
                <a:off x="8018641" y="3606919"/>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2" name="橢圓 731"/>
              <p:cNvSpPr/>
              <p:nvPr/>
            </p:nvSpPr>
            <p:spPr>
              <a:xfrm>
                <a:off x="8084145" y="372541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3" name="橢圓 732"/>
              <p:cNvSpPr/>
              <p:nvPr/>
            </p:nvSpPr>
            <p:spPr>
              <a:xfrm>
                <a:off x="7631959" y="244316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4" name="橢圓 733"/>
              <p:cNvSpPr/>
              <p:nvPr/>
            </p:nvSpPr>
            <p:spPr>
              <a:xfrm>
                <a:off x="7756627" y="244528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5" name="橢圓 734"/>
              <p:cNvSpPr/>
              <p:nvPr/>
            </p:nvSpPr>
            <p:spPr>
              <a:xfrm>
                <a:off x="7505178" y="244316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6" name="橢圓 735"/>
              <p:cNvSpPr/>
              <p:nvPr/>
            </p:nvSpPr>
            <p:spPr>
              <a:xfrm>
                <a:off x="7693236" y="2561656"/>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7" name="橢圓 736"/>
              <p:cNvSpPr/>
              <p:nvPr/>
            </p:nvSpPr>
            <p:spPr>
              <a:xfrm>
                <a:off x="7570681" y="2561656"/>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8" name="橢圓 737"/>
              <p:cNvSpPr/>
              <p:nvPr/>
            </p:nvSpPr>
            <p:spPr>
              <a:xfrm>
                <a:off x="7145965" y="4076653"/>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9" name="橢圓 738"/>
              <p:cNvSpPr/>
              <p:nvPr/>
            </p:nvSpPr>
            <p:spPr>
              <a:xfrm>
                <a:off x="7623507" y="2675916"/>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0" name="橢圓 739"/>
              <p:cNvSpPr/>
              <p:nvPr/>
            </p:nvSpPr>
            <p:spPr>
              <a:xfrm>
                <a:off x="7748175" y="2675916"/>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1" name="橢圓 740"/>
              <p:cNvSpPr/>
              <p:nvPr/>
            </p:nvSpPr>
            <p:spPr>
              <a:xfrm>
                <a:off x="7684784" y="279017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2" name="橢圓 741"/>
              <p:cNvSpPr/>
              <p:nvPr/>
            </p:nvSpPr>
            <p:spPr>
              <a:xfrm>
                <a:off x="7809453" y="279229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3" name="橢圓 742"/>
              <p:cNvSpPr/>
              <p:nvPr/>
            </p:nvSpPr>
            <p:spPr>
              <a:xfrm>
                <a:off x="7560117" y="2790175"/>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4" name="橢圓 743"/>
              <p:cNvSpPr/>
              <p:nvPr/>
            </p:nvSpPr>
            <p:spPr>
              <a:xfrm>
                <a:off x="7746062" y="2910782"/>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5" name="橢圓 744"/>
              <p:cNvSpPr/>
              <p:nvPr/>
            </p:nvSpPr>
            <p:spPr>
              <a:xfrm>
                <a:off x="7623507" y="2908667"/>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6" name="橢圓 745"/>
              <p:cNvSpPr/>
              <p:nvPr/>
            </p:nvSpPr>
            <p:spPr>
              <a:xfrm>
                <a:off x="7948912" y="279229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7" name="橢圓 746"/>
              <p:cNvSpPr/>
              <p:nvPr/>
            </p:nvSpPr>
            <p:spPr>
              <a:xfrm>
                <a:off x="8071467" y="279229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8" name="橢圓 747"/>
              <p:cNvSpPr/>
              <p:nvPr/>
            </p:nvSpPr>
            <p:spPr>
              <a:xfrm>
                <a:off x="8010189" y="2908667"/>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9" name="橢圓 748"/>
              <p:cNvSpPr/>
              <p:nvPr/>
            </p:nvSpPr>
            <p:spPr>
              <a:xfrm>
                <a:off x="8134858" y="2910782"/>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0" name="橢圓 749"/>
              <p:cNvSpPr/>
              <p:nvPr/>
            </p:nvSpPr>
            <p:spPr>
              <a:xfrm>
                <a:off x="7883408" y="2908667"/>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1" name="橢圓 750"/>
              <p:cNvSpPr/>
              <p:nvPr/>
            </p:nvSpPr>
            <p:spPr>
              <a:xfrm>
                <a:off x="8071467" y="3027158"/>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2" name="橢圓 751"/>
              <p:cNvSpPr/>
              <p:nvPr/>
            </p:nvSpPr>
            <p:spPr>
              <a:xfrm>
                <a:off x="7948912" y="3027158"/>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3" name="橢圓 752"/>
              <p:cNvSpPr/>
              <p:nvPr/>
            </p:nvSpPr>
            <p:spPr>
              <a:xfrm>
                <a:off x="7936234" y="2563772"/>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4" name="橢圓 753"/>
              <p:cNvSpPr/>
              <p:nvPr/>
            </p:nvSpPr>
            <p:spPr>
              <a:xfrm>
                <a:off x="7811565" y="2563772"/>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5" name="橢圓 754"/>
              <p:cNvSpPr/>
              <p:nvPr/>
            </p:nvSpPr>
            <p:spPr>
              <a:xfrm>
                <a:off x="7997511" y="2682263"/>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6" name="橢圓 755"/>
              <p:cNvSpPr/>
              <p:nvPr/>
            </p:nvSpPr>
            <p:spPr>
              <a:xfrm>
                <a:off x="7874956" y="2682263"/>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7" name="橢圓 756"/>
              <p:cNvSpPr/>
              <p:nvPr/>
            </p:nvSpPr>
            <p:spPr>
              <a:xfrm>
                <a:off x="7697462" y="3025041"/>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8" name="橢圓 757"/>
              <p:cNvSpPr/>
              <p:nvPr/>
            </p:nvSpPr>
            <p:spPr>
              <a:xfrm>
                <a:off x="7820017" y="302504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9" name="橢圓 758"/>
              <p:cNvSpPr/>
              <p:nvPr/>
            </p:nvSpPr>
            <p:spPr>
              <a:xfrm>
                <a:off x="7758740" y="3141418"/>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0" name="橢圓 759"/>
              <p:cNvSpPr/>
              <p:nvPr/>
            </p:nvSpPr>
            <p:spPr>
              <a:xfrm>
                <a:off x="7883408" y="3143533"/>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1" name="橢圓 760"/>
              <p:cNvSpPr/>
              <p:nvPr/>
            </p:nvSpPr>
            <p:spPr>
              <a:xfrm>
                <a:off x="7631959" y="3141418"/>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2" name="橢圓 761"/>
              <p:cNvSpPr/>
              <p:nvPr/>
            </p:nvSpPr>
            <p:spPr>
              <a:xfrm>
                <a:off x="7820017" y="3259909"/>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3" name="橢圓 762"/>
              <p:cNvSpPr/>
              <p:nvPr/>
            </p:nvSpPr>
            <p:spPr>
              <a:xfrm>
                <a:off x="7697462" y="3257792"/>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4" name="橢圓 763"/>
              <p:cNvSpPr/>
              <p:nvPr/>
            </p:nvSpPr>
            <p:spPr>
              <a:xfrm>
                <a:off x="8010189" y="314141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5" name="橢圓 764"/>
              <p:cNvSpPr/>
              <p:nvPr/>
            </p:nvSpPr>
            <p:spPr>
              <a:xfrm>
                <a:off x="8134858" y="314141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6" name="橢圓 765"/>
              <p:cNvSpPr/>
              <p:nvPr/>
            </p:nvSpPr>
            <p:spPr>
              <a:xfrm>
                <a:off x="8073580" y="3257792"/>
                <a:ext cx="124669"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7" name="橢圓 766"/>
              <p:cNvSpPr/>
              <p:nvPr/>
            </p:nvSpPr>
            <p:spPr>
              <a:xfrm>
                <a:off x="8198249" y="3259909"/>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8" name="橢圓 767"/>
              <p:cNvSpPr/>
              <p:nvPr/>
            </p:nvSpPr>
            <p:spPr>
              <a:xfrm>
                <a:off x="7946799" y="3257792"/>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9" name="橢圓 768"/>
              <p:cNvSpPr/>
              <p:nvPr/>
            </p:nvSpPr>
            <p:spPr>
              <a:xfrm>
                <a:off x="8132744" y="337628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0" name="橢圓 769"/>
              <p:cNvSpPr/>
              <p:nvPr/>
            </p:nvSpPr>
            <p:spPr>
              <a:xfrm>
                <a:off x="8010189" y="337416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1" name="橢圓 770"/>
              <p:cNvSpPr/>
              <p:nvPr/>
            </p:nvSpPr>
            <p:spPr>
              <a:xfrm>
                <a:off x="8189796" y="302504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2" name="橢圓 771"/>
              <p:cNvSpPr/>
              <p:nvPr/>
            </p:nvSpPr>
            <p:spPr>
              <a:xfrm>
                <a:off x="8253187" y="3143533"/>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3" name="橢圓 772"/>
              <p:cNvSpPr/>
              <p:nvPr/>
            </p:nvSpPr>
            <p:spPr>
              <a:xfrm>
                <a:off x="8253187" y="3374168"/>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4" name="橢圓 773"/>
              <p:cNvSpPr/>
              <p:nvPr/>
            </p:nvSpPr>
            <p:spPr>
              <a:xfrm>
                <a:off x="6765621" y="267591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5" name="橢圓 774"/>
              <p:cNvSpPr/>
              <p:nvPr/>
            </p:nvSpPr>
            <p:spPr>
              <a:xfrm>
                <a:off x="6890289" y="2675916"/>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6" name="橢圓 775"/>
              <p:cNvSpPr/>
              <p:nvPr/>
            </p:nvSpPr>
            <p:spPr>
              <a:xfrm>
                <a:off x="6826898" y="279229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7" name="橢圓 776"/>
              <p:cNvSpPr/>
              <p:nvPr/>
            </p:nvSpPr>
            <p:spPr>
              <a:xfrm>
                <a:off x="6951567" y="2794407"/>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8" name="橢圓 777"/>
              <p:cNvSpPr/>
              <p:nvPr/>
            </p:nvSpPr>
            <p:spPr>
              <a:xfrm>
                <a:off x="6702231" y="279229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9" name="橢圓 778"/>
              <p:cNvSpPr/>
              <p:nvPr/>
            </p:nvSpPr>
            <p:spPr>
              <a:xfrm>
                <a:off x="6888176" y="2910782"/>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0" name="橢圓 779"/>
              <p:cNvSpPr/>
              <p:nvPr/>
            </p:nvSpPr>
            <p:spPr>
              <a:xfrm>
                <a:off x="6765621" y="2910782"/>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1" name="橢圓 780"/>
              <p:cNvSpPr/>
              <p:nvPr/>
            </p:nvSpPr>
            <p:spPr>
              <a:xfrm>
                <a:off x="7386849" y="2447397"/>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2" name="橢圓 781"/>
              <p:cNvSpPr/>
              <p:nvPr/>
            </p:nvSpPr>
            <p:spPr>
              <a:xfrm>
                <a:off x="7264294" y="244528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3" name="橢圓 782"/>
              <p:cNvSpPr/>
              <p:nvPr/>
            </p:nvSpPr>
            <p:spPr>
              <a:xfrm>
                <a:off x="7014958" y="244316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4" name="橢圓 783"/>
              <p:cNvSpPr/>
              <p:nvPr/>
            </p:nvSpPr>
            <p:spPr>
              <a:xfrm>
                <a:off x="7139625" y="2443165"/>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5" name="橢圓 784"/>
              <p:cNvSpPr/>
              <p:nvPr/>
            </p:nvSpPr>
            <p:spPr>
              <a:xfrm>
                <a:off x="7076234" y="2559540"/>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6" name="橢圓 785"/>
              <p:cNvSpPr/>
              <p:nvPr/>
            </p:nvSpPr>
            <p:spPr>
              <a:xfrm>
                <a:off x="7200903" y="2561656"/>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7" name="橢圓 786"/>
              <p:cNvSpPr/>
              <p:nvPr/>
            </p:nvSpPr>
            <p:spPr>
              <a:xfrm>
                <a:off x="6951567" y="2559540"/>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8" name="橢圓 787"/>
              <p:cNvSpPr/>
              <p:nvPr/>
            </p:nvSpPr>
            <p:spPr>
              <a:xfrm>
                <a:off x="7137513" y="267803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9" name="橢圓 788"/>
              <p:cNvSpPr/>
              <p:nvPr/>
            </p:nvSpPr>
            <p:spPr>
              <a:xfrm>
                <a:off x="7014958" y="267591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0" name="橢圓 789"/>
              <p:cNvSpPr/>
              <p:nvPr/>
            </p:nvSpPr>
            <p:spPr>
              <a:xfrm>
                <a:off x="6638840" y="2908667"/>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1" name="橢圓 790"/>
              <p:cNvSpPr/>
              <p:nvPr/>
            </p:nvSpPr>
            <p:spPr>
              <a:xfrm>
                <a:off x="6575449" y="3025041"/>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2" name="橢圓 791"/>
              <p:cNvSpPr/>
              <p:nvPr/>
            </p:nvSpPr>
            <p:spPr>
              <a:xfrm>
                <a:off x="6702231" y="3027158"/>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3" name="橢圓 792"/>
              <p:cNvSpPr/>
              <p:nvPr/>
            </p:nvSpPr>
            <p:spPr>
              <a:xfrm>
                <a:off x="6636726" y="3143533"/>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4" name="橢圓 793"/>
              <p:cNvSpPr/>
              <p:nvPr/>
            </p:nvSpPr>
            <p:spPr>
              <a:xfrm>
                <a:off x="6514171" y="314141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5" name="橢圓 794"/>
              <p:cNvSpPr/>
              <p:nvPr/>
            </p:nvSpPr>
            <p:spPr>
              <a:xfrm>
                <a:off x="6829012" y="302504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6" name="橢圓 795"/>
              <p:cNvSpPr/>
              <p:nvPr/>
            </p:nvSpPr>
            <p:spPr>
              <a:xfrm>
                <a:off x="6951567" y="302504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7" name="橢圓 796"/>
              <p:cNvSpPr/>
              <p:nvPr/>
            </p:nvSpPr>
            <p:spPr>
              <a:xfrm>
                <a:off x="6890289" y="3141418"/>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8" name="橢圓 797"/>
              <p:cNvSpPr/>
              <p:nvPr/>
            </p:nvSpPr>
            <p:spPr>
              <a:xfrm>
                <a:off x="7014958" y="3143533"/>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9" name="橢圓 798"/>
              <p:cNvSpPr/>
              <p:nvPr/>
            </p:nvSpPr>
            <p:spPr>
              <a:xfrm>
                <a:off x="6763508" y="3141418"/>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0" name="橢圓 799"/>
              <p:cNvSpPr/>
              <p:nvPr/>
            </p:nvSpPr>
            <p:spPr>
              <a:xfrm>
                <a:off x="6951567" y="3259909"/>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1" name="橢圓 800"/>
              <p:cNvSpPr/>
              <p:nvPr/>
            </p:nvSpPr>
            <p:spPr>
              <a:xfrm>
                <a:off x="6829012" y="3257792"/>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2" name="橢圓 801"/>
              <p:cNvSpPr/>
              <p:nvPr/>
            </p:nvSpPr>
            <p:spPr>
              <a:xfrm>
                <a:off x="7069896" y="279229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3" name="橢圓 802"/>
              <p:cNvSpPr/>
              <p:nvPr/>
            </p:nvSpPr>
            <p:spPr>
              <a:xfrm>
                <a:off x="7194564" y="279229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4" name="橢圓 803"/>
              <p:cNvSpPr/>
              <p:nvPr/>
            </p:nvSpPr>
            <p:spPr>
              <a:xfrm>
                <a:off x="7133287" y="2908667"/>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5" name="橢圓 804"/>
              <p:cNvSpPr/>
              <p:nvPr/>
            </p:nvSpPr>
            <p:spPr>
              <a:xfrm>
                <a:off x="7257954" y="2910782"/>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6" name="橢圓 805"/>
              <p:cNvSpPr/>
              <p:nvPr/>
            </p:nvSpPr>
            <p:spPr>
              <a:xfrm>
                <a:off x="7006505" y="2908667"/>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7" name="橢圓 806"/>
              <p:cNvSpPr/>
              <p:nvPr/>
            </p:nvSpPr>
            <p:spPr>
              <a:xfrm>
                <a:off x="7194564" y="3027158"/>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8" name="橢圓 807"/>
              <p:cNvSpPr/>
              <p:nvPr/>
            </p:nvSpPr>
            <p:spPr>
              <a:xfrm>
                <a:off x="7069896" y="3027158"/>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9" name="橢圓 808"/>
              <p:cNvSpPr/>
              <p:nvPr/>
            </p:nvSpPr>
            <p:spPr>
              <a:xfrm>
                <a:off x="7323458" y="2559540"/>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0" name="橢圓 809"/>
              <p:cNvSpPr/>
              <p:nvPr/>
            </p:nvSpPr>
            <p:spPr>
              <a:xfrm>
                <a:off x="7446014" y="255954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1" name="橢圓 810"/>
              <p:cNvSpPr/>
              <p:nvPr/>
            </p:nvSpPr>
            <p:spPr>
              <a:xfrm>
                <a:off x="7384735" y="267591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2" name="橢圓 811"/>
              <p:cNvSpPr/>
              <p:nvPr/>
            </p:nvSpPr>
            <p:spPr>
              <a:xfrm>
                <a:off x="7509404" y="267803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3" name="橢圓 812"/>
              <p:cNvSpPr/>
              <p:nvPr/>
            </p:nvSpPr>
            <p:spPr>
              <a:xfrm>
                <a:off x="7257954" y="267591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4" name="橢圓 813"/>
              <p:cNvSpPr/>
              <p:nvPr/>
            </p:nvSpPr>
            <p:spPr>
              <a:xfrm>
                <a:off x="7446014" y="2794407"/>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5" name="橢圓 814"/>
              <p:cNvSpPr/>
              <p:nvPr/>
            </p:nvSpPr>
            <p:spPr>
              <a:xfrm>
                <a:off x="7323458" y="279229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6" name="橢圓 815"/>
              <p:cNvSpPr/>
              <p:nvPr/>
            </p:nvSpPr>
            <p:spPr>
              <a:xfrm>
                <a:off x="7500952" y="2919246"/>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7" name="橢圓 816"/>
              <p:cNvSpPr/>
              <p:nvPr/>
            </p:nvSpPr>
            <p:spPr>
              <a:xfrm>
                <a:off x="7562229" y="3037737"/>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8" name="橢圓 817"/>
              <p:cNvSpPr/>
              <p:nvPr/>
            </p:nvSpPr>
            <p:spPr>
              <a:xfrm>
                <a:off x="7336137" y="2959449"/>
                <a:ext cx="204962" cy="192548"/>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19" name="橢圓 818"/>
              <p:cNvSpPr/>
              <p:nvPr/>
            </p:nvSpPr>
            <p:spPr>
              <a:xfrm>
                <a:off x="7498838" y="3154113"/>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 name="橢圓 819"/>
              <p:cNvSpPr/>
              <p:nvPr/>
            </p:nvSpPr>
            <p:spPr>
              <a:xfrm>
                <a:off x="7376283" y="315199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1" name="橢圓 820"/>
              <p:cNvSpPr/>
              <p:nvPr/>
            </p:nvSpPr>
            <p:spPr>
              <a:xfrm>
                <a:off x="7133287" y="314141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2" name="橢圓 821"/>
              <p:cNvSpPr/>
              <p:nvPr/>
            </p:nvSpPr>
            <p:spPr>
              <a:xfrm>
                <a:off x="7257954" y="314141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3" name="橢圓 822"/>
              <p:cNvSpPr/>
              <p:nvPr/>
            </p:nvSpPr>
            <p:spPr>
              <a:xfrm>
                <a:off x="7196677" y="3257792"/>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4" name="橢圓 823"/>
              <p:cNvSpPr/>
              <p:nvPr/>
            </p:nvSpPr>
            <p:spPr>
              <a:xfrm>
                <a:off x="7321345" y="3259909"/>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5" name="橢圓 824"/>
              <p:cNvSpPr/>
              <p:nvPr/>
            </p:nvSpPr>
            <p:spPr>
              <a:xfrm>
                <a:off x="7069896" y="3257792"/>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6" name="橢圓 825"/>
              <p:cNvSpPr/>
              <p:nvPr/>
            </p:nvSpPr>
            <p:spPr>
              <a:xfrm>
                <a:off x="7255842" y="3376284"/>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7" name="橢圓 826"/>
              <p:cNvSpPr/>
              <p:nvPr/>
            </p:nvSpPr>
            <p:spPr>
              <a:xfrm>
                <a:off x="7133287" y="3374168"/>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8" name="橢圓 827"/>
              <p:cNvSpPr/>
              <p:nvPr/>
            </p:nvSpPr>
            <p:spPr>
              <a:xfrm>
                <a:off x="6590240" y="3249329"/>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9" name="橢圓 828"/>
              <p:cNvSpPr/>
              <p:nvPr/>
            </p:nvSpPr>
            <p:spPr>
              <a:xfrm>
                <a:off x="6712795" y="3249329"/>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0" name="橢圓 829"/>
              <p:cNvSpPr/>
              <p:nvPr/>
            </p:nvSpPr>
            <p:spPr>
              <a:xfrm>
                <a:off x="6651518" y="3365705"/>
                <a:ext cx="124667"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1" name="橢圓 830"/>
              <p:cNvSpPr/>
              <p:nvPr/>
            </p:nvSpPr>
            <p:spPr>
              <a:xfrm>
                <a:off x="6776186" y="3367820"/>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2" name="橢圓 831"/>
              <p:cNvSpPr/>
              <p:nvPr/>
            </p:nvSpPr>
            <p:spPr>
              <a:xfrm>
                <a:off x="6524737" y="3365705"/>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3" name="橢圓 832"/>
              <p:cNvSpPr/>
              <p:nvPr/>
            </p:nvSpPr>
            <p:spPr>
              <a:xfrm>
                <a:off x="6712795" y="3484196"/>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4" name="橢圓 833"/>
              <p:cNvSpPr/>
              <p:nvPr/>
            </p:nvSpPr>
            <p:spPr>
              <a:xfrm>
                <a:off x="6590240" y="3482079"/>
                <a:ext cx="124669"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5" name="橢圓 834"/>
              <p:cNvSpPr/>
              <p:nvPr/>
            </p:nvSpPr>
            <p:spPr>
              <a:xfrm>
                <a:off x="6645178" y="359845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6" name="橢圓 835"/>
              <p:cNvSpPr/>
              <p:nvPr/>
            </p:nvSpPr>
            <p:spPr>
              <a:xfrm>
                <a:off x="6769847" y="3598456"/>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7" name="橢圓 836"/>
              <p:cNvSpPr/>
              <p:nvPr/>
            </p:nvSpPr>
            <p:spPr>
              <a:xfrm>
                <a:off x="6706457" y="3714830"/>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8" name="橢圓 837"/>
              <p:cNvSpPr/>
              <p:nvPr/>
            </p:nvSpPr>
            <p:spPr>
              <a:xfrm>
                <a:off x="6831124" y="3716947"/>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9" name="橢圓 838"/>
              <p:cNvSpPr/>
              <p:nvPr/>
            </p:nvSpPr>
            <p:spPr>
              <a:xfrm>
                <a:off x="6767734" y="3833322"/>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0" name="橢圓 839"/>
              <p:cNvSpPr/>
              <p:nvPr/>
            </p:nvSpPr>
            <p:spPr>
              <a:xfrm>
                <a:off x="6896628" y="336570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1" name="橢圓 840"/>
              <p:cNvSpPr/>
              <p:nvPr/>
            </p:nvSpPr>
            <p:spPr>
              <a:xfrm>
                <a:off x="7021296" y="3365705"/>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2" name="橢圓 841"/>
              <p:cNvSpPr/>
              <p:nvPr/>
            </p:nvSpPr>
            <p:spPr>
              <a:xfrm>
                <a:off x="6960019" y="3482079"/>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3" name="橢圓 842"/>
              <p:cNvSpPr/>
              <p:nvPr/>
            </p:nvSpPr>
            <p:spPr>
              <a:xfrm>
                <a:off x="7084687" y="3484196"/>
                <a:ext cx="124669"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4" name="橢圓 843"/>
              <p:cNvSpPr/>
              <p:nvPr/>
            </p:nvSpPr>
            <p:spPr>
              <a:xfrm>
                <a:off x="6833238" y="3482079"/>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5" name="橢圓 844"/>
              <p:cNvSpPr/>
              <p:nvPr/>
            </p:nvSpPr>
            <p:spPr>
              <a:xfrm>
                <a:off x="7019184" y="360057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6" name="橢圓 845"/>
              <p:cNvSpPr/>
              <p:nvPr/>
            </p:nvSpPr>
            <p:spPr>
              <a:xfrm>
                <a:off x="6896628" y="3598456"/>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7" name="橢圓 846"/>
              <p:cNvSpPr/>
              <p:nvPr/>
            </p:nvSpPr>
            <p:spPr>
              <a:xfrm>
                <a:off x="6951567" y="372541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8" name="橢圓 847"/>
              <p:cNvSpPr/>
              <p:nvPr/>
            </p:nvSpPr>
            <p:spPr>
              <a:xfrm>
                <a:off x="7074122" y="372541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9" name="橢圓 848"/>
              <p:cNvSpPr/>
              <p:nvPr/>
            </p:nvSpPr>
            <p:spPr>
              <a:xfrm>
                <a:off x="7012844" y="3841785"/>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0" name="橢圓 849"/>
              <p:cNvSpPr/>
              <p:nvPr/>
            </p:nvSpPr>
            <p:spPr>
              <a:xfrm>
                <a:off x="7137513" y="3843902"/>
                <a:ext cx="126781" cy="12483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1" name="橢圓 850"/>
              <p:cNvSpPr/>
              <p:nvPr/>
            </p:nvSpPr>
            <p:spPr>
              <a:xfrm>
                <a:off x="6886063" y="3841785"/>
                <a:ext cx="126781"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2" name="橢圓 851"/>
              <p:cNvSpPr/>
              <p:nvPr/>
            </p:nvSpPr>
            <p:spPr>
              <a:xfrm>
                <a:off x="7074122" y="3960277"/>
                <a:ext cx="124667" cy="12484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3" name="橢圓 852"/>
              <p:cNvSpPr/>
              <p:nvPr/>
            </p:nvSpPr>
            <p:spPr>
              <a:xfrm>
                <a:off x="6951567" y="3958161"/>
                <a:ext cx="124667"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4" name="橢圓 853"/>
              <p:cNvSpPr/>
              <p:nvPr/>
            </p:nvSpPr>
            <p:spPr>
              <a:xfrm>
                <a:off x="6831124" y="3947581"/>
                <a:ext cx="126781"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1762" name="文字方塊 854"/>
            <p:cNvSpPr txBox="1">
              <a:spLocks noChangeArrowheads="1"/>
            </p:cNvSpPr>
            <p:nvPr/>
          </p:nvSpPr>
          <p:spPr bwMode="auto">
            <a:xfrm>
              <a:off x="138860" y="4301312"/>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Step 1:</a:t>
              </a:r>
              <a:endParaRPr lang="zh-TW" altLang="en-US"/>
            </a:p>
          </p:txBody>
        </p:sp>
        <p:sp>
          <p:nvSpPr>
            <p:cNvPr id="31763" name="文字方塊 855"/>
            <p:cNvSpPr txBox="1">
              <a:spLocks noChangeArrowheads="1"/>
            </p:cNvSpPr>
            <p:nvPr/>
          </p:nvSpPr>
          <p:spPr bwMode="auto">
            <a:xfrm>
              <a:off x="2728558" y="4301312"/>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Step 2:</a:t>
              </a:r>
              <a:endParaRPr lang="zh-TW" altLang="en-US"/>
            </a:p>
          </p:txBody>
        </p:sp>
        <p:sp>
          <p:nvSpPr>
            <p:cNvPr id="31764" name="文字方塊 856"/>
            <p:cNvSpPr txBox="1">
              <a:spLocks noChangeArrowheads="1"/>
            </p:cNvSpPr>
            <p:nvPr/>
          </p:nvSpPr>
          <p:spPr bwMode="auto">
            <a:xfrm>
              <a:off x="5896910" y="4315842"/>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Step 3:</a:t>
              </a:r>
              <a:endParaRPr lang="zh-TW" altLang="en-US"/>
            </a:p>
          </p:txBody>
        </p:sp>
        <p:sp>
          <p:nvSpPr>
            <p:cNvPr id="858" name="橢圓 857"/>
            <p:cNvSpPr/>
            <p:nvPr/>
          </p:nvSpPr>
          <p:spPr>
            <a:xfrm>
              <a:off x="355342" y="6438916"/>
              <a:ext cx="125410" cy="12695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859" name="橢圓 858"/>
            <p:cNvSpPr/>
            <p:nvPr/>
          </p:nvSpPr>
          <p:spPr>
            <a:xfrm>
              <a:off x="2801645" y="6446851"/>
              <a:ext cx="126998" cy="125368"/>
            </a:xfrm>
            <a:prstGeom prst="ellipse">
              <a:avLst/>
            </a:prstGeom>
            <a:solidFill>
              <a:schemeClr val="accent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31767" name="文字方塊 859"/>
            <p:cNvSpPr txBox="1">
              <a:spLocks noChangeArrowheads="1"/>
            </p:cNvSpPr>
            <p:nvPr/>
          </p:nvSpPr>
          <p:spPr bwMode="auto">
            <a:xfrm>
              <a:off x="2946110" y="6333074"/>
              <a:ext cx="2518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a:t>Cells with GTA</a:t>
              </a:r>
              <a:r>
                <a:rPr lang="zh-TW" altLang="en-US" sz="1600"/>
                <a:t> </a:t>
              </a:r>
              <a:r>
                <a:rPr lang="en-US" altLang="zh-TW" sz="1600"/>
                <a:t>fixation</a:t>
              </a:r>
              <a:endParaRPr lang="zh-TW" altLang="en-US" sz="1600"/>
            </a:p>
          </p:txBody>
        </p:sp>
        <p:sp>
          <p:nvSpPr>
            <p:cNvPr id="861" name="橢圓 860"/>
            <p:cNvSpPr/>
            <p:nvPr/>
          </p:nvSpPr>
          <p:spPr>
            <a:xfrm>
              <a:off x="2800058" y="6799151"/>
              <a:ext cx="126998" cy="12536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31769" name="文字方塊 861"/>
            <p:cNvSpPr txBox="1">
              <a:spLocks noChangeArrowheads="1"/>
            </p:cNvSpPr>
            <p:nvPr/>
          </p:nvSpPr>
          <p:spPr bwMode="auto">
            <a:xfrm>
              <a:off x="2944582" y="6692066"/>
              <a:ext cx="22322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a:t>Cells</a:t>
              </a:r>
              <a:r>
                <a:rPr lang="zh-TW" altLang="en-US" sz="1600"/>
                <a:t> </a:t>
              </a:r>
              <a:r>
                <a:rPr lang="en-US" altLang="zh-TW" sz="1600"/>
                <a:t>stained with dye</a:t>
              </a:r>
              <a:endParaRPr lang="zh-TW" altLang="en-US" sz="1600"/>
            </a:p>
          </p:txBody>
        </p:sp>
        <p:sp>
          <p:nvSpPr>
            <p:cNvPr id="863" name="橢圓 862"/>
            <p:cNvSpPr/>
            <p:nvPr/>
          </p:nvSpPr>
          <p:spPr>
            <a:xfrm>
              <a:off x="5930565" y="6807086"/>
              <a:ext cx="125410" cy="12536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31771" name="文字方塊 863"/>
            <p:cNvSpPr txBox="1">
              <a:spLocks noChangeArrowheads="1"/>
            </p:cNvSpPr>
            <p:nvPr/>
          </p:nvSpPr>
          <p:spPr bwMode="auto">
            <a:xfrm>
              <a:off x="6073833" y="6693114"/>
              <a:ext cx="281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a:t>488nm : Target cells</a:t>
              </a:r>
              <a:endParaRPr lang="zh-TW" altLang="en-US" sz="1600"/>
            </a:p>
          </p:txBody>
        </p:sp>
        <p:sp>
          <p:nvSpPr>
            <p:cNvPr id="31772" name="文字方塊 864"/>
            <p:cNvSpPr txBox="1">
              <a:spLocks noChangeArrowheads="1"/>
            </p:cNvSpPr>
            <p:nvPr/>
          </p:nvSpPr>
          <p:spPr bwMode="auto">
            <a:xfrm>
              <a:off x="6071244" y="6332066"/>
              <a:ext cx="25619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a:t>647nm : Background cells</a:t>
              </a:r>
              <a:endParaRPr lang="zh-TW" altLang="en-US" sz="1600"/>
            </a:p>
          </p:txBody>
        </p:sp>
        <p:sp>
          <p:nvSpPr>
            <p:cNvPr id="866" name="橢圓 865"/>
            <p:cNvSpPr/>
            <p:nvPr/>
          </p:nvSpPr>
          <p:spPr>
            <a:xfrm>
              <a:off x="5894052" y="6419873"/>
              <a:ext cx="203197" cy="19202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a:p>
          </p:txBody>
        </p:sp>
        <p:sp>
          <p:nvSpPr>
            <p:cNvPr id="31774" name="文字方塊 866"/>
            <p:cNvSpPr txBox="1">
              <a:spLocks noChangeArrowheads="1"/>
            </p:cNvSpPr>
            <p:nvPr/>
          </p:nvSpPr>
          <p:spPr bwMode="auto">
            <a:xfrm>
              <a:off x="2584542" y="7068394"/>
              <a:ext cx="3240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buFont typeface="Arial" charset="0"/>
                <a:buChar char="•"/>
              </a:pPr>
              <a:r>
                <a:rPr lang="zh-TW" altLang="en-US" sz="1600" dirty="0">
                  <a:latin typeface="標楷體" charset="0"/>
                  <a:ea typeface="標楷體" charset="0"/>
                  <a:cs typeface="標楷體" charset="0"/>
                </a:rPr>
                <a:t> </a:t>
              </a:r>
              <a:r>
                <a:rPr lang="en-US" altLang="zh-TW" sz="1600" dirty="0" smtClean="0">
                  <a:latin typeface="標楷體" charset="0"/>
                  <a:ea typeface="標楷體" charset="0"/>
                  <a:cs typeface="標楷體" charset="0"/>
                </a:rPr>
                <a:t>Two type cells with one stained</a:t>
              </a:r>
              <a:endParaRPr lang="zh-TW" altLang="en-US" sz="1600" dirty="0">
                <a:latin typeface="標楷體" charset="0"/>
                <a:ea typeface="標楷體" charset="0"/>
                <a:cs typeface="標楷體" charset="0"/>
              </a:endParaRPr>
            </a:p>
          </p:txBody>
        </p:sp>
        <p:sp>
          <p:nvSpPr>
            <p:cNvPr id="31775" name="文字方塊 867"/>
            <p:cNvSpPr txBox="1">
              <a:spLocks noChangeArrowheads="1"/>
            </p:cNvSpPr>
            <p:nvPr/>
          </p:nvSpPr>
          <p:spPr bwMode="auto">
            <a:xfrm>
              <a:off x="5651866" y="7081090"/>
              <a:ext cx="33123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buFont typeface="Arial" charset="0"/>
                <a:buChar char="•"/>
              </a:pPr>
              <a:r>
                <a:rPr lang="zh-TW" altLang="en-US" sz="1600" dirty="0">
                  <a:latin typeface="標楷體" charset="0"/>
                  <a:ea typeface="標楷體" charset="0"/>
                  <a:cs typeface="標楷體" charset="0"/>
                </a:rPr>
                <a:t> </a:t>
              </a:r>
              <a:r>
                <a:rPr lang="en-US" altLang="zh-TW" sz="1600" dirty="0">
                  <a:latin typeface="標楷體" charset="0"/>
                  <a:ea typeface="標楷體" charset="0"/>
                  <a:cs typeface="標楷體" charset="0"/>
                </a:rPr>
                <a:t>Two type </a:t>
              </a:r>
              <a:r>
                <a:rPr lang="en-US" altLang="zh-TW" sz="1600" dirty="0" smtClean="0">
                  <a:latin typeface="標楷體" charset="0"/>
                  <a:ea typeface="標楷體" charset="0"/>
                  <a:cs typeface="標楷體" charset="0"/>
                </a:rPr>
                <a:t>cells stained differently</a:t>
              </a:r>
              <a:endParaRPr lang="zh-TW" altLang="en-US" sz="1600" dirty="0">
                <a:latin typeface="標楷體" charset="0"/>
                <a:ea typeface="標楷體" charset="0"/>
                <a:cs typeface="標楷體" charset="0"/>
              </a:endParaRPr>
            </a:p>
          </p:txBody>
        </p:sp>
        <p:sp>
          <p:nvSpPr>
            <p:cNvPr id="869" name="動作按鈕: 下一項 868">
              <a:hlinkClick r:id="rId3" action="ppaction://hlinksldjump" highlightClick="1"/>
            </p:cNvPr>
            <p:cNvSpPr/>
            <p:nvPr/>
          </p:nvSpPr>
          <p:spPr>
            <a:xfrm>
              <a:off x="906196" y="4377485"/>
              <a:ext cx="287334" cy="21582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0" name="動作按鈕: 下一項 869">
              <a:hlinkClick r:id="rId3" action="ppaction://hlinksldjump" highlightClick="1"/>
            </p:cNvPr>
            <p:cNvSpPr/>
            <p:nvPr/>
          </p:nvSpPr>
          <p:spPr>
            <a:xfrm>
              <a:off x="3476324" y="4391767"/>
              <a:ext cx="287333" cy="217411"/>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1" name="動作按鈕: 下一項 870">
              <a:hlinkClick r:id="rId4" action="ppaction://hlinksldjump" highlightClick="1"/>
            </p:cNvPr>
            <p:cNvSpPr/>
            <p:nvPr/>
          </p:nvSpPr>
          <p:spPr>
            <a:xfrm>
              <a:off x="6665566" y="4391767"/>
              <a:ext cx="288921" cy="217411"/>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779" name="文字方塊 871"/>
            <p:cNvSpPr txBox="1">
              <a:spLocks noChangeArrowheads="1"/>
            </p:cNvSpPr>
            <p:nvPr/>
          </p:nvSpPr>
          <p:spPr bwMode="auto">
            <a:xfrm>
              <a:off x="460307" y="6340245"/>
              <a:ext cx="22322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a:t>Cells</a:t>
              </a:r>
              <a:r>
                <a:rPr lang="zh-TW" altLang="en-US" sz="1600"/>
                <a:t> </a:t>
              </a:r>
              <a:r>
                <a:rPr lang="en-US" altLang="zh-TW" sz="1600"/>
                <a:t>stained with dye</a:t>
              </a:r>
              <a:endParaRPr lang="zh-TW" altLang="en-US" sz="1600"/>
            </a:p>
          </p:txBody>
        </p:sp>
      </p:grpSp>
      <p:grpSp>
        <p:nvGrpSpPr>
          <p:cNvPr id="31751" name="群組 9"/>
          <p:cNvGrpSpPr>
            <a:grpSpLocks/>
          </p:cNvGrpSpPr>
          <p:nvPr/>
        </p:nvGrpSpPr>
        <p:grpSpPr bwMode="auto">
          <a:xfrm>
            <a:off x="4368800" y="1343025"/>
            <a:ext cx="4673600" cy="1740430"/>
            <a:chOff x="4485402" y="776336"/>
            <a:chExt cx="4827345" cy="1741004"/>
          </a:xfrm>
        </p:grpSpPr>
        <p:sp>
          <p:nvSpPr>
            <p:cNvPr id="31753" name="文字方塊 872"/>
            <p:cNvSpPr txBox="1">
              <a:spLocks noChangeArrowheads="1"/>
            </p:cNvSpPr>
            <p:nvPr/>
          </p:nvSpPr>
          <p:spPr bwMode="auto">
            <a:xfrm>
              <a:off x="4485402" y="776336"/>
              <a:ext cx="4509757" cy="4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2400" dirty="0" smtClean="0">
                  <a:solidFill>
                    <a:srgbClr val="FF0000"/>
                  </a:solidFill>
                  <a:latin typeface="標楷體" charset="0"/>
                  <a:ea typeface="標楷體" charset="0"/>
                  <a:cs typeface="標楷體" charset="0"/>
                </a:rPr>
                <a:t>Distinguishing ratio&gt;100,000</a:t>
              </a:r>
              <a:r>
                <a:rPr lang="en-US" altLang="zh-TW" sz="2400" dirty="0">
                  <a:solidFill>
                    <a:srgbClr val="FF0000"/>
                  </a:solidFill>
                  <a:latin typeface="標楷體" charset="0"/>
                  <a:ea typeface="標楷體" charset="0"/>
                  <a:cs typeface="標楷體" charset="0"/>
                </a:rPr>
                <a:t>:1</a:t>
              </a:r>
              <a:endParaRPr lang="zh-TW" altLang="en-US" sz="2400" dirty="0">
                <a:solidFill>
                  <a:srgbClr val="FF0000"/>
                </a:solidFill>
                <a:latin typeface="標楷體" charset="0"/>
                <a:ea typeface="標楷體" charset="0"/>
                <a:cs typeface="標楷體" charset="0"/>
              </a:endParaRPr>
            </a:p>
          </p:txBody>
        </p:sp>
        <p:sp>
          <p:nvSpPr>
            <p:cNvPr id="31754" name="文字方塊 873"/>
            <p:cNvSpPr txBox="1">
              <a:spLocks noChangeArrowheads="1"/>
            </p:cNvSpPr>
            <p:nvPr/>
          </p:nvSpPr>
          <p:spPr bwMode="auto">
            <a:xfrm>
              <a:off x="4797921" y="1398626"/>
              <a:ext cx="3993980" cy="4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2400" dirty="0" smtClean="0">
                  <a:solidFill>
                    <a:srgbClr val="FF0000"/>
                  </a:solidFill>
                  <a:latin typeface="標楷體" charset="0"/>
                  <a:ea typeface="標楷體" charset="0"/>
                  <a:cs typeface="標楷體" charset="0"/>
                </a:rPr>
                <a:t>Assembly time &lt;10 min</a:t>
              </a:r>
              <a:endParaRPr lang="zh-TW" altLang="en-US" sz="2400" dirty="0">
                <a:solidFill>
                  <a:srgbClr val="FF0000"/>
                </a:solidFill>
                <a:latin typeface="標楷體" charset="0"/>
                <a:ea typeface="標楷體" charset="0"/>
                <a:cs typeface="標楷體" charset="0"/>
              </a:endParaRPr>
            </a:p>
          </p:txBody>
        </p:sp>
        <p:sp>
          <p:nvSpPr>
            <p:cNvPr id="31755" name="文字方塊 874"/>
            <p:cNvSpPr txBox="1">
              <a:spLocks noChangeArrowheads="1"/>
            </p:cNvSpPr>
            <p:nvPr/>
          </p:nvSpPr>
          <p:spPr bwMode="auto">
            <a:xfrm>
              <a:off x="4548920" y="2055523"/>
              <a:ext cx="4763827" cy="4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2400" dirty="0" smtClean="0">
                  <a:solidFill>
                    <a:srgbClr val="FF0000"/>
                  </a:solidFill>
                  <a:latin typeface="標楷體" charset="0"/>
                  <a:ea typeface="標楷體" charset="0"/>
                  <a:cs typeface="標楷體" charset="0"/>
                </a:rPr>
                <a:t>High throughput:</a:t>
              </a:r>
              <a:r>
                <a:rPr lang="zh-TW" altLang="en-US" sz="2400" dirty="0" smtClean="0">
                  <a:solidFill>
                    <a:srgbClr val="FF0000"/>
                  </a:solidFill>
                  <a:latin typeface="標楷體" charset="0"/>
                  <a:ea typeface="標楷體" charset="0"/>
                  <a:cs typeface="標楷體" charset="0"/>
                </a:rPr>
                <a:t> </a:t>
              </a:r>
              <a:r>
                <a:rPr lang="en-US" altLang="zh-TW" sz="2400" dirty="0">
                  <a:solidFill>
                    <a:srgbClr val="FF0000"/>
                  </a:solidFill>
                  <a:latin typeface="標楷體" charset="0"/>
                  <a:ea typeface="標楷體" charset="0"/>
                  <a:cs typeface="標楷體" charset="0"/>
                </a:rPr>
                <a:t>(</a:t>
              </a:r>
              <a:r>
                <a:rPr lang="en-US" altLang="zh-TW" sz="2400" dirty="0" smtClean="0">
                  <a:solidFill>
                    <a:srgbClr val="FF0000"/>
                  </a:solidFill>
                  <a:latin typeface="標楷體" charset="0"/>
                  <a:ea typeface="標楷體" charset="0"/>
                  <a:cs typeface="標楷體" charset="0"/>
                </a:rPr>
                <a:t>10</a:t>
              </a:r>
              <a:r>
                <a:rPr lang="en-US" altLang="zh-TW" sz="2400" baseline="30000" dirty="0" smtClean="0">
                  <a:solidFill>
                    <a:srgbClr val="FF0000"/>
                  </a:solidFill>
                  <a:latin typeface="標楷體" charset="0"/>
                  <a:ea typeface="標楷體" charset="0"/>
                  <a:cs typeface="標楷體" charset="0"/>
                </a:rPr>
                <a:t>6</a:t>
              </a:r>
              <a:r>
                <a:rPr lang="en-US" altLang="zh-TW" sz="2400" dirty="0" smtClean="0">
                  <a:solidFill>
                    <a:srgbClr val="FF0000"/>
                  </a:solidFill>
                  <a:latin typeface="標楷體" charset="0"/>
                  <a:ea typeface="標楷體" charset="0"/>
                  <a:cs typeface="標楷體" charset="0"/>
                </a:rPr>
                <a:t> </a:t>
              </a:r>
              <a:r>
                <a:rPr lang="en-US" altLang="zh-TW" sz="2400" dirty="0">
                  <a:solidFill>
                    <a:srgbClr val="FF0000"/>
                  </a:solidFill>
                  <a:latin typeface="標楷體" charset="0"/>
                  <a:ea typeface="標楷體" charset="0"/>
                  <a:cs typeface="標楷體" charset="0"/>
                </a:rPr>
                <a:t>cells</a:t>
              </a:r>
              <a:r>
                <a:rPr lang="en-US" altLang="zh-TW" sz="2400" dirty="0" smtClean="0">
                  <a:solidFill>
                    <a:srgbClr val="FF0000"/>
                  </a:solidFill>
                  <a:latin typeface="標楷體" charset="0"/>
                  <a:ea typeface="標楷體" charset="0"/>
                  <a:cs typeface="標楷體" charset="0"/>
                </a:rPr>
                <a:t>)/cm</a:t>
              </a:r>
              <a:r>
                <a:rPr lang="en-US" altLang="zh-TW" sz="2400" baseline="30000" dirty="0" smtClean="0">
                  <a:solidFill>
                    <a:srgbClr val="FF0000"/>
                  </a:solidFill>
                  <a:latin typeface="標楷體" charset="0"/>
                  <a:ea typeface="標楷體" charset="0"/>
                  <a:cs typeface="標楷體" charset="0"/>
                </a:rPr>
                <a:t>2</a:t>
              </a:r>
              <a:r>
                <a:rPr lang="en-US" altLang="zh-TW" sz="2400" dirty="0" smtClean="0">
                  <a:solidFill>
                    <a:srgbClr val="FF0000"/>
                  </a:solidFill>
                  <a:latin typeface="標楷體" charset="0"/>
                  <a:ea typeface="標楷體" charset="0"/>
                  <a:cs typeface="標楷體" charset="0"/>
                </a:rPr>
                <a:t>)</a:t>
              </a:r>
              <a:endParaRPr lang="zh-TW" altLang="en-US" sz="2400" dirty="0">
                <a:solidFill>
                  <a:srgbClr val="FF0000"/>
                </a:solidFill>
                <a:latin typeface="標楷體" charset="0"/>
                <a:ea typeface="標楷體" charset="0"/>
                <a:cs typeface="標楷體" charset="0"/>
              </a:endParaRPr>
            </a:p>
          </p:txBody>
        </p:sp>
      </p:grpSp>
      <p:sp>
        <p:nvSpPr>
          <p:cNvPr id="31752" name="文字方塊 875"/>
          <p:cNvSpPr txBox="1">
            <a:spLocks noChangeArrowheads="1"/>
          </p:cNvSpPr>
          <p:nvPr/>
        </p:nvSpPr>
        <p:spPr bwMode="auto">
          <a:xfrm>
            <a:off x="561975" y="257175"/>
            <a:ext cx="8210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3200" b="1" dirty="0">
                <a:solidFill>
                  <a:srgbClr val="7D24FF"/>
                </a:solidFill>
                <a:latin typeface="Times New Roman"/>
                <a:ea typeface="標楷體" pitchFamily="65" charset="-120"/>
                <a:cs typeface="Times New Roman"/>
              </a:rPr>
              <a:t>High Density Cell </a:t>
            </a:r>
            <a:r>
              <a:rPr lang="en-US" altLang="zh-TW" sz="3200" b="1" dirty="0" smtClean="0">
                <a:solidFill>
                  <a:srgbClr val="7D24FF"/>
                </a:solidFill>
                <a:latin typeface="Times New Roman"/>
                <a:ea typeface="標楷體" pitchFamily="65" charset="-120"/>
                <a:cs typeface="Times New Roman"/>
              </a:rPr>
              <a:t>Monolayer Array  </a:t>
            </a:r>
          </a:p>
          <a:p>
            <a:pPr algn="ctr" eaLnBrk="1" hangingPunct="1"/>
            <a:r>
              <a:rPr lang="en-US" altLang="zh-TW" sz="3200" b="1" dirty="0" smtClean="0">
                <a:solidFill>
                  <a:srgbClr val="7D24FF"/>
                </a:solidFill>
                <a:latin typeface="Times New Roman"/>
                <a:ea typeface="標楷體" pitchFamily="65" charset="-120"/>
                <a:cs typeface="Times New Roman"/>
              </a:rPr>
              <a:t>for in-parallel Detection</a:t>
            </a:r>
            <a:endParaRPr lang="zh-TW" altLang="en-US" sz="3200" b="1" dirty="0">
              <a:solidFill>
                <a:srgbClr val="7D24FF"/>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
          <p:cNvGrpSpPr>
            <a:grpSpLocks/>
          </p:cNvGrpSpPr>
          <p:nvPr/>
        </p:nvGrpSpPr>
        <p:grpSpPr bwMode="auto">
          <a:xfrm>
            <a:off x="922338" y="5221288"/>
            <a:ext cx="6489700" cy="719137"/>
            <a:chOff x="1630766" y="6137920"/>
            <a:chExt cx="6488814" cy="720080"/>
          </a:xfrm>
        </p:grpSpPr>
        <p:sp>
          <p:nvSpPr>
            <p:cNvPr id="5" name="矩形 4"/>
            <p:cNvSpPr/>
            <p:nvPr/>
          </p:nvSpPr>
          <p:spPr>
            <a:xfrm>
              <a:off x="1630766" y="6713349"/>
              <a:ext cx="6488814" cy="14465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橢圓 5"/>
            <p:cNvSpPr/>
            <p:nvPr/>
          </p:nvSpPr>
          <p:spPr>
            <a:xfrm>
              <a:off x="3360905" y="6137920"/>
              <a:ext cx="3023774" cy="648549"/>
            </a:xfrm>
            <a:prstGeom prst="ellipse">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 name="矩形 6"/>
            <p:cNvSpPr/>
            <p:nvPr/>
          </p:nvSpPr>
          <p:spPr>
            <a:xfrm>
              <a:off x="3367254" y="6452657"/>
              <a:ext cx="3023774" cy="3338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3" name="群組 7"/>
          <p:cNvGrpSpPr>
            <a:grpSpLocks/>
          </p:cNvGrpSpPr>
          <p:nvPr/>
        </p:nvGrpSpPr>
        <p:grpSpPr bwMode="auto">
          <a:xfrm>
            <a:off x="919163" y="4206875"/>
            <a:ext cx="6488112" cy="1728788"/>
            <a:chOff x="1259632" y="2637052"/>
            <a:chExt cx="6488814" cy="1728052"/>
          </a:xfrm>
        </p:grpSpPr>
        <p:sp>
          <p:nvSpPr>
            <p:cNvPr id="9" name="矩形 8"/>
            <p:cNvSpPr/>
            <p:nvPr/>
          </p:nvSpPr>
          <p:spPr>
            <a:xfrm>
              <a:off x="1259632" y="4220703"/>
              <a:ext cx="6488814" cy="1444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0" name="橢圓 9"/>
            <p:cNvSpPr/>
            <p:nvPr/>
          </p:nvSpPr>
          <p:spPr>
            <a:xfrm>
              <a:off x="2996545" y="2637052"/>
              <a:ext cx="3022927" cy="647424"/>
            </a:xfrm>
            <a:prstGeom prst="ellipse">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 name="矩形 10"/>
            <p:cNvSpPr/>
            <p:nvPr/>
          </p:nvSpPr>
          <p:spPr>
            <a:xfrm>
              <a:off x="2996545" y="2960764"/>
              <a:ext cx="3022927" cy="13329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sp>
        <p:nvSpPr>
          <p:cNvPr id="12" name="矩形 11"/>
          <p:cNvSpPr/>
          <p:nvPr/>
        </p:nvSpPr>
        <p:spPr>
          <a:xfrm>
            <a:off x="5675313" y="4538663"/>
            <a:ext cx="1727200" cy="1260475"/>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3" name="矩形 12"/>
          <p:cNvSpPr/>
          <p:nvPr/>
        </p:nvSpPr>
        <p:spPr>
          <a:xfrm>
            <a:off x="922338" y="4538663"/>
            <a:ext cx="1728787" cy="1260475"/>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 name="矩形 13"/>
          <p:cNvSpPr/>
          <p:nvPr/>
        </p:nvSpPr>
        <p:spPr>
          <a:xfrm>
            <a:off x="922338" y="5935663"/>
            <a:ext cx="6489700" cy="295275"/>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5" name="橢圓 14"/>
          <p:cNvSpPr/>
          <p:nvPr/>
        </p:nvSpPr>
        <p:spPr>
          <a:xfrm>
            <a:off x="2828527" y="4772689"/>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6" name="橢圓 15"/>
          <p:cNvSpPr/>
          <p:nvPr/>
        </p:nvSpPr>
        <p:spPr>
          <a:xfrm>
            <a:off x="3002598" y="4660965"/>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 name="橢圓 16"/>
          <p:cNvSpPr/>
          <p:nvPr/>
        </p:nvSpPr>
        <p:spPr>
          <a:xfrm>
            <a:off x="3146614" y="4333733"/>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8" name="橢圓 17"/>
          <p:cNvSpPr/>
          <p:nvPr/>
        </p:nvSpPr>
        <p:spPr>
          <a:xfrm>
            <a:off x="3048479" y="4963811"/>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9" name="橢圓 18"/>
          <p:cNvSpPr/>
          <p:nvPr/>
        </p:nvSpPr>
        <p:spPr>
          <a:xfrm>
            <a:off x="3362638" y="4331657"/>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 name="橢圓 19"/>
          <p:cNvSpPr/>
          <p:nvPr/>
        </p:nvSpPr>
        <p:spPr>
          <a:xfrm>
            <a:off x="3641537" y="4262787"/>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1" name="橢圓 20"/>
          <p:cNvSpPr/>
          <p:nvPr/>
        </p:nvSpPr>
        <p:spPr>
          <a:xfrm>
            <a:off x="3953888" y="4265161"/>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2" name="橢圓 21"/>
          <p:cNvSpPr/>
          <p:nvPr/>
        </p:nvSpPr>
        <p:spPr>
          <a:xfrm>
            <a:off x="4162820" y="4657769"/>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3" name="橢圓 22"/>
          <p:cNvSpPr/>
          <p:nvPr/>
        </p:nvSpPr>
        <p:spPr>
          <a:xfrm>
            <a:off x="3986142" y="4905089"/>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橢圓 23"/>
          <p:cNvSpPr/>
          <p:nvPr/>
        </p:nvSpPr>
        <p:spPr>
          <a:xfrm>
            <a:off x="4457899" y="4621789"/>
            <a:ext cx="144016" cy="144016"/>
          </a:xfrm>
          <a:prstGeom prst="ellipse">
            <a:avLst/>
          </a:prstGeom>
          <a:solidFill>
            <a:srgbClr val="32FB11"/>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5" name="橢圓 24"/>
          <p:cNvSpPr/>
          <p:nvPr/>
        </p:nvSpPr>
        <p:spPr>
          <a:xfrm>
            <a:off x="5011413" y="4945809"/>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4612933" y="4833081"/>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0913" y="4512193"/>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8" name="橢圓 27"/>
          <p:cNvSpPr/>
          <p:nvPr/>
        </p:nvSpPr>
        <p:spPr>
          <a:xfrm>
            <a:off x="4649808" y="4350183"/>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橢圓 28"/>
          <p:cNvSpPr/>
          <p:nvPr/>
        </p:nvSpPr>
        <p:spPr>
          <a:xfrm>
            <a:off x="5083421" y="4347019"/>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0" name="橢圓 29"/>
          <p:cNvSpPr/>
          <p:nvPr/>
        </p:nvSpPr>
        <p:spPr>
          <a:xfrm>
            <a:off x="5162838" y="4535097"/>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1" name="橢圓 30"/>
          <p:cNvSpPr/>
          <p:nvPr/>
        </p:nvSpPr>
        <p:spPr>
          <a:xfrm>
            <a:off x="5377128" y="4484987"/>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2" name="橢圓 31"/>
          <p:cNvSpPr/>
          <p:nvPr/>
        </p:nvSpPr>
        <p:spPr>
          <a:xfrm>
            <a:off x="4221104" y="4340753"/>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3" name="橢圓 32"/>
          <p:cNvSpPr/>
          <p:nvPr/>
        </p:nvSpPr>
        <p:spPr>
          <a:xfrm>
            <a:off x="3245163" y="4684503"/>
            <a:ext cx="144016" cy="144016"/>
          </a:xfrm>
          <a:prstGeom prst="ellipse">
            <a:avLst/>
          </a:prstGeom>
          <a:solidFill>
            <a:srgbClr val="32FB11"/>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4" name="橢圓 33"/>
          <p:cNvSpPr/>
          <p:nvPr/>
        </p:nvSpPr>
        <p:spPr>
          <a:xfrm>
            <a:off x="3506654" y="4809023"/>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5" name="橢圓 34"/>
          <p:cNvSpPr/>
          <p:nvPr/>
        </p:nvSpPr>
        <p:spPr>
          <a:xfrm>
            <a:off x="3722678" y="4657035"/>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 name="橢圓 35"/>
          <p:cNvSpPr/>
          <p:nvPr/>
        </p:nvSpPr>
        <p:spPr>
          <a:xfrm>
            <a:off x="5289602" y="4808991"/>
            <a:ext cx="144016" cy="144016"/>
          </a:xfrm>
          <a:prstGeom prst="ellipse">
            <a:avLst/>
          </a:prstGeom>
          <a:solidFill>
            <a:srgbClr val="FF0000"/>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4" name="群組 36"/>
          <p:cNvGrpSpPr>
            <a:grpSpLocks/>
          </p:cNvGrpSpPr>
          <p:nvPr/>
        </p:nvGrpSpPr>
        <p:grpSpPr bwMode="auto">
          <a:xfrm>
            <a:off x="2900363" y="4406900"/>
            <a:ext cx="2551112" cy="881063"/>
            <a:chOff x="3244934" y="2828750"/>
            <a:chExt cx="2551800" cy="881036"/>
          </a:xfrm>
        </p:grpSpPr>
        <p:cxnSp>
          <p:nvCxnSpPr>
            <p:cNvPr id="38" name="直線單箭頭接點 37"/>
            <p:cNvCxnSpPr/>
            <p:nvPr/>
          </p:nvCxnSpPr>
          <p:spPr>
            <a:xfrm flipH="1">
              <a:off x="3244934" y="3320860"/>
              <a:ext cx="1587"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a:off x="3419606" y="3214501"/>
              <a:ext cx="0" cy="179382"/>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H="1">
              <a:off x="3565695" y="2897011"/>
              <a:ext cx="0" cy="179382"/>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H="1">
              <a:off x="3467244" y="3530403"/>
              <a:ext cx="0"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H="1">
              <a:off x="3780065" y="2897011"/>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H="1">
              <a:off x="4059541" y="2828750"/>
              <a:ext cx="1588"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a:off x="4370775" y="2831925"/>
              <a:ext cx="1588"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flipH="1">
              <a:off x="4580381" y="3224026"/>
              <a:ext cx="1588" cy="179382"/>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H="1">
              <a:off x="4399357" y="3465318"/>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4872560" y="3187514"/>
              <a:ext cx="1588"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5428335" y="3498654"/>
              <a:ext cx="1588"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5028177" y="3398646"/>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H="1">
              <a:off x="5285421" y="3077980"/>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H="1">
              <a:off x="5064700" y="2916060"/>
              <a:ext cx="0" cy="179382"/>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H="1">
              <a:off x="5496616" y="2912885"/>
              <a:ext cx="1587" cy="179382"/>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H="1">
              <a:off x="5579188" y="3097030"/>
              <a:ext cx="1587"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H="1">
              <a:off x="5795147" y="3050993"/>
              <a:ext cx="1587"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4637546" y="2906536"/>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flipH="1">
              <a:off x="3662559" y="3251012"/>
              <a:ext cx="0"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H="1">
              <a:off x="3922979" y="3374833"/>
              <a:ext cx="0"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H="1">
              <a:off x="4138937" y="3222438"/>
              <a:ext cx="1588" cy="180969"/>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H="1">
              <a:off x="5706223" y="3368483"/>
              <a:ext cx="1587" cy="17938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cxnSp>
        <p:nvCxnSpPr>
          <p:cNvPr id="62" name="直線單箭頭接點 61"/>
          <p:cNvCxnSpPr/>
          <p:nvPr/>
        </p:nvCxnSpPr>
        <p:spPr>
          <a:xfrm>
            <a:off x="842963" y="4606925"/>
            <a:ext cx="0" cy="112077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a:off x="2725738" y="4143375"/>
            <a:ext cx="2881312"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4" name="文字方塊 63"/>
          <p:cNvSpPr txBox="1">
            <a:spLocks noChangeArrowheads="1"/>
          </p:cNvSpPr>
          <p:nvPr/>
        </p:nvSpPr>
        <p:spPr bwMode="auto">
          <a:xfrm>
            <a:off x="4019550" y="3838575"/>
            <a:ext cx="65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solidFill>
                  <a:srgbClr val="000000"/>
                </a:solidFill>
                <a:cs typeface="Arial" charset="0"/>
              </a:rPr>
              <a:t>8mm</a:t>
            </a:r>
            <a:endParaRPr lang="zh-TW" altLang="en-US" sz="1400">
              <a:solidFill>
                <a:srgbClr val="000000"/>
              </a:solidFill>
              <a:cs typeface="Arial" charset="0"/>
            </a:endParaRPr>
          </a:p>
        </p:txBody>
      </p:sp>
      <p:cxnSp>
        <p:nvCxnSpPr>
          <p:cNvPr id="65" name="直線單箭頭接點 64"/>
          <p:cNvCxnSpPr/>
          <p:nvPr/>
        </p:nvCxnSpPr>
        <p:spPr>
          <a:xfrm>
            <a:off x="842963" y="5727700"/>
            <a:ext cx="0" cy="2936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文字方塊 65"/>
          <p:cNvSpPr txBox="1">
            <a:spLocks noChangeArrowheads="1"/>
          </p:cNvSpPr>
          <p:nvPr/>
        </p:nvSpPr>
        <p:spPr bwMode="auto">
          <a:xfrm>
            <a:off x="266700" y="5716588"/>
            <a:ext cx="719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solidFill>
                  <a:srgbClr val="000000"/>
                </a:solidFill>
                <a:cs typeface="Arial" charset="0"/>
              </a:rPr>
              <a:t>10</a:t>
            </a:r>
            <a:r>
              <a:rPr lang="el-GR" altLang="zh-TW" sz="1400">
                <a:solidFill>
                  <a:srgbClr val="000000"/>
                </a:solidFill>
                <a:cs typeface="Arial" charset="0"/>
              </a:rPr>
              <a:t>μ</a:t>
            </a:r>
            <a:r>
              <a:rPr lang="en-US" altLang="zh-TW" sz="1400">
                <a:solidFill>
                  <a:srgbClr val="000000"/>
                </a:solidFill>
                <a:cs typeface="Arial" charset="0"/>
              </a:rPr>
              <a:t>m</a:t>
            </a:r>
            <a:endParaRPr lang="zh-TW" altLang="en-US" sz="1400">
              <a:solidFill>
                <a:srgbClr val="000000"/>
              </a:solidFill>
              <a:cs typeface="Arial" charset="0"/>
            </a:endParaRPr>
          </a:p>
        </p:txBody>
      </p:sp>
      <p:sp>
        <p:nvSpPr>
          <p:cNvPr id="67" name="文字方塊 66"/>
          <p:cNvSpPr txBox="1">
            <a:spLocks noChangeArrowheads="1"/>
          </p:cNvSpPr>
          <p:nvPr/>
        </p:nvSpPr>
        <p:spPr bwMode="auto">
          <a:xfrm>
            <a:off x="288925" y="5067300"/>
            <a:ext cx="67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solidFill>
                  <a:srgbClr val="000000"/>
                </a:solidFill>
                <a:cs typeface="Arial" charset="0"/>
              </a:rPr>
              <a:t>1mm</a:t>
            </a:r>
            <a:endParaRPr lang="zh-TW" altLang="en-US" sz="1400">
              <a:solidFill>
                <a:srgbClr val="000000"/>
              </a:solidFill>
              <a:cs typeface="Arial" charset="0"/>
            </a:endParaRPr>
          </a:p>
        </p:txBody>
      </p:sp>
      <p:sp>
        <p:nvSpPr>
          <p:cNvPr id="32849" name="文字方塊 68"/>
          <p:cNvSpPr txBox="1">
            <a:spLocks noChangeArrowheads="1"/>
          </p:cNvSpPr>
          <p:nvPr/>
        </p:nvSpPr>
        <p:spPr bwMode="auto">
          <a:xfrm>
            <a:off x="6272213" y="4997450"/>
            <a:ext cx="118268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dirty="0" smtClean="0">
                <a:solidFill>
                  <a:srgbClr val="000000"/>
                </a:solidFill>
                <a:latin typeface="標楷體" charset="0"/>
                <a:ea typeface="標楷體" charset="0"/>
                <a:cs typeface="標楷體" charset="0"/>
              </a:rPr>
              <a:t>Glass substrate</a:t>
            </a:r>
            <a:endParaRPr lang="zh-TW" altLang="en-US" sz="1600" dirty="0">
              <a:solidFill>
                <a:srgbClr val="000000"/>
              </a:solidFill>
              <a:latin typeface="標楷體" charset="0"/>
              <a:ea typeface="標楷體" charset="0"/>
              <a:cs typeface="標楷體" charset="0"/>
            </a:endParaRPr>
          </a:p>
        </p:txBody>
      </p:sp>
      <p:sp>
        <p:nvSpPr>
          <p:cNvPr id="32850" name="文字方塊 69"/>
          <p:cNvSpPr txBox="1">
            <a:spLocks noChangeArrowheads="1"/>
          </p:cNvSpPr>
          <p:nvPr/>
        </p:nvSpPr>
        <p:spPr bwMode="auto">
          <a:xfrm>
            <a:off x="3938588" y="5926138"/>
            <a:ext cx="1712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dirty="0" smtClean="0">
                <a:solidFill>
                  <a:srgbClr val="000000"/>
                </a:solidFill>
                <a:latin typeface="標楷體" charset="0"/>
                <a:ea typeface="標楷體" charset="0"/>
                <a:cs typeface="標楷體" charset="0"/>
              </a:rPr>
              <a:t>Glass substrate</a:t>
            </a:r>
            <a:endParaRPr lang="zh-TW" altLang="en-US" sz="1600" dirty="0">
              <a:solidFill>
                <a:srgbClr val="000000"/>
              </a:solidFill>
              <a:latin typeface="標楷體" charset="0"/>
              <a:ea typeface="標楷體" charset="0"/>
              <a:cs typeface="標楷體" charset="0"/>
            </a:endParaRPr>
          </a:p>
        </p:txBody>
      </p:sp>
      <p:sp>
        <p:nvSpPr>
          <p:cNvPr id="71" name="文字方塊 70"/>
          <p:cNvSpPr txBox="1">
            <a:spLocks noChangeArrowheads="1"/>
          </p:cNvSpPr>
          <p:nvPr/>
        </p:nvSpPr>
        <p:spPr bwMode="auto">
          <a:xfrm>
            <a:off x="2968625" y="5372100"/>
            <a:ext cx="663575"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600">
                <a:solidFill>
                  <a:srgbClr val="000000"/>
                </a:solidFill>
              </a:rPr>
              <a:t>PBS</a:t>
            </a:r>
            <a:endParaRPr lang="zh-TW" altLang="en-US" sz="1600">
              <a:solidFill>
                <a:srgbClr val="000000"/>
              </a:solidFill>
            </a:endParaRPr>
          </a:p>
        </p:txBody>
      </p:sp>
      <p:sp>
        <p:nvSpPr>
          <p:cNvPr id="72" name="文字方塊 71"/>
          <p:cNvSpPr txBox="1">
            <a:spLocks noChangeArrowheads="1"/>
          </p:cNvSpPr>
          <p:nvPr/>
        </p:nvSpPr>
        <p:spPr bwMode="auto">
          <a:xfrm>
            <a:off x="3695700" y="5124450"/>
            <a:ext cx="115252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200" dirty="0" smtClean="0">
                <a:latin typeface="標楷體" charset="0"/>
                <a:ea typeface="標楷體" charset="0"/>
                <a:cs typeface="標楷體" charset="0"/>
              </a:rPr>
              <a:t>gravity</a:t>
            </a:r>
            <a:endParaRPr lang="zh-TW" altLang="en-US" sz="1200" dirty="0">
              <a:latin typeface="標楷體" charset="0"/>
              <a:ea typeface="標楷體" charset="0"/>
              <a:cs typeface="標楷體" charset="0"/>
            </a:endParaRPr>
          </a:p>
        </p:txBody>
      </p:sp>
      <p:cxnSp>
        <p:nvCxnSpPr>
          <p:cNvPr id="73" name="直線接點 72"/>
          <p:cNvCxnSpPr>
            <a:stCxn id="10" idx="2"/>
          </p:cNvCxnSpPr>
          <p:nvPr/>
        </p:nvCxnSpPr>
        <p:spPr>
          <a:xfrm flipH="1">
            <a:off x="2651125" y="4530725"/>
            <a:ext cx="3175" cy="12604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flipH="1">
            <a:off x="5675313" y="4538663"/>
            <a:ext cx="3175" cy="12604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H="1">
            <a:off x="922338" y="4538663"/>
            <a:ext cx="17319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flipH="1">
            <a:off x="5678488" y="4538663"/>
            <a:ext cx="17335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文字方塊 76"/>
          <p:cNvSpPr txBox="1">
            <a:spLocks noChangeArrowheads="1"/>
          </p:cNvSpPr>
          <p:nvPr/>
        </p:nvSpPr>
        <p:spPr bwMode="auto">
          <a:xfrm>
            <a:off x="6113463" y="3998913"/>
            <a:ext cx="1152525" cy="306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solidFill>
                  <a:srgbClr val="000000"/>
                </a:solidFill>
                <a:latin typeface="標楷體" charset="0"/>
                <a:ea typeface="標楷體" charset="0"/>
                <a:cs typeface="標楷體" charset="0"/>
              </a:rPr>
              <a:t>FOTS </a:t>
            </a:r>
            <a:r>
              <a:rPr lang="zh-TW" altLang="en-US" sz="1400">
                <a:solidFill>
                  <a:srgbClr val="000000"/>
                </a:solidFill>
                <a:latin typeface="標楷體" charset="0"/>
                <a:ea typeface="標楷體" charset="0"/>
                <a:cs typeface="標楷體" charset="0"/>
              </a:rPr>
              <a:t>修飾</a:t>
            </a:r>
          </a:p>
        </p:txBody>
      </p:sp>
      <p:cxnSp>
        <p:nvCxnSpPr>
          <p:cNvPr id="78" name="直線單箭頭接點 77"/>
          <p:cNvCxnSpPr/>
          <p:nvPr/>
        </p:nvCxnSpPr>
        <p:spPr>
          <a:xfrm flipH="1">
            <a:off x="6386513" y="4305300"/>
            <a:ext cx="158750" cy="252413"/>
          </a:xfrm>
          <a:prstGeom prst="straightConnector1">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32859" name="文字方塊 80"/>
          <p:cNvSpPr txBox="1">
            <a:spLocks noChangeArrowheads="1"/>
          </p:cNvSpPr>
          <p:nvPr/>
        </p:nvSpPr>
        <p:spPr bwMode="auto">
          <a:xfrm>
            <a:off x="5232400" y="928688"/>
            <a:ext cx="3375025" cy="132343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2000" dirty="0" smtClean="0">
                <a:latin typeface="標楷體" charset="0"/>
                <a:ea typeface="標楷體" charset="0"/>
                <a:cs typeface="標楷體" charset="0"/>
              </a:rPr>
              <a:t>Major mechanisms:</a:t>
            </a:r>
            <a:endParaRPr lang="en-US" altLang="zh-TW" sz="2000" dirty="0">
              <a:latin typeface="標楷體" charset="0"/>
              <a:ea typeface="標楷體" charset="0"/>
              <a:cs typeface="標楷體" charset="0"/>
            </a:endParaRPr>
          </a:p>
          <a:p>
            <a:pPr eaLnBrk="1" hangingPunct="1">
              <a:buFontTx/>
              <a:buAutoNum type="arabicPeriod"/>
            </a:pPr>
            <a:r>
              <a:rPr lang="en-US" altLang="zh-TW" sz="2000" dirty="0" smtClean="0">
                <a:latin typeface="標楷體" charset="0"/>
                <a:ea typeface="標楷體" charset="0"/>
                <a:cs typeface="標楷體" charset="0"/>
              </a:rPr>
              <a:t>Gravitation force</a:t>
            </a:r>
            <a:endParaRPr lang="en-US" altLang="zh-TW" sz="2000" dirty="0">
              <a:latin typeface="標楷體" charset="0"/>
              <a:ea typeface="標楷體" charset="0"/>
              <a:cs typeface="標楷體" charset="0"/>
            </a:endParaRPr>
          </a:p>
          <a:p>
            <a:pPr eaLnBrk="1" hangingPunct="1">
              <a:buFontTx/>
              <a:buAutoNum type="arabicPeriod"/>
            </a:pPr>
            <a:r>
              <a:rPr lang="en-US" altLang="zh-TW" sz="2000" dirty="0">
                <a:latin typeface="標楷體" charset="0"/>
                <a:ea typeface="標楷體" charset="0"/>
                <a:cs typeface="標楷體" charset="0"/>
              </a:rPr>
              <a:t> </a:t>
            </a:r>
            <a:r>
              <a:rPr lang="en-US" altLang="zh-TW" sz="2000" dirty="0" smtClean="0">
                <a:latin typeface="標楷體" charset="0"/>
                <a:ea typeface="標楷體" charset="0"/>
                <a:cs typeface="標楷體" charset="0"/>
              </a:rPr>
              <a:t>lateral flow by evaporation</a:t>
            </a:r>
            <a:endParaRPr lang="en-US" altLang="zh-TW" sz="2000" dirty="0">
              <a:latin typeface="標楷體" charset="0"/>
              <a:ea typeface="標楷體" charset="0"/>
              <a:cs typeface="標楷體" charset="0"/>
            </a:endParaRPr>
          </a:p>
          <a:p>
            <a:pPr algn="just" eaLnBrk="1" hangingPunct="1"/>
            <a:r>
              <a:rPr lang="en-US" altLang="zh-TW" sz="2000" dirty="0">
                <a:latin typeface="標楷體" charset="0"/>
                <a:ea typeface="標楷體" charset="0"/>
                <a:cs typeface="標楷體" charset="0"/>
              </a:rPr>
              <a:t>3</a:t>
            </a:r>
            <a:r>
              <a:rPr lang="en-US" altLang="zh-TW" sz="2000" dirty="0" smtClean="0">
                <a:latin typeface="標楷體" charset="0"/>
                <a:ea typeface="標楷體" charset="0"/>
                <a:cs typeface="標楷體" charset="0"/>
              </a:rPr>
              <a:t>.Cell restriction into the </a:t>
            </a:r>
            <a:r>
              <a:rPr lang="en-US" altLang="zh-TW" sz="2000" dirty="0" err="1" smtClean="0">
                <a:latin typeface="標楷體" charset="0"/>
                <a:ea typeface="標楷體" charset="0"/>
                <a:cs typeface="標楷體" charset="0"/>
              </a:rPr>
              <a:t>ceter</a:t>
            </a:r>
            <a:endParaRPr lang="zh-TW" altLang="en-US" sz="2000" dirty="0">
              <a:latin typeface="標楷體" charset="0"/>
              <a:ea typeface="標楷體" charset="0"/>
              <a:cs typeface="標楷體" charset="0"/>
            </a:endParaRPr>
          </a:p>
        </p:txBody>
      </p:sp>
      <p:grpSp>
        <p:nvGrpSpPr>
          <p:cNvPr id="8" name="群組 97"/>
          <p:cNvGrpSpPr>
            <a:grpSpLocks/>
          </p:cNvGrpSpPr>
          <p:nvPr/>
        </p:nvGrpSpPr>
        <p:grpSpPr bwMode="auto">
          <a:xfrm>
            <a:off x="2498725" y="5864225"/>
            <a:ext cx="3311525" cy="750888"/>
            <a:chOff x="2843808" y="5187294"/>
            <a:chExt cx="3312368" cy="750953"/>
          </a:xfrm>
        </p:grpSpPr>
        <p:cxnSp>
          <p:nvCxnSpPr>
            <p:cNvPr id="87" name="直線單箭頭接點 86"/>
            <p:cNvCxnSpPr/>
            <p:nvPr/>
          </p:nvCxnSpPr>
          <p:spPr>
            <a:xfrm flipH="1">
              <a:off x="2843808" y="5187294"/>
              <a:ext cx="33028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a:off x="5868766" y="5187294"/>
              <a:ext cx="28741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023" name="文字方塊 90"/>
            <p:cNvSpPr txBox="1">
              <a:spLocks noChangeArrowheads="1"/>
            </p:cNvSpPr>
            <p:nvPr/>
          </p:nvSpPr>
          <p:spPr bwMode="auto">
            <a:xfrm>
              <a:off x="4024639" y="5661248"/>
              <a:ext cx="1260032"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200" dirty="0" smtClean="0">
                  <a:solidFill>
                    <a:srgbClr val="000000"/>
                  </a:solidFill>
                  <a:latin typeface="標楷體" charset="0"/>
                  <a:ea typeface="標楷體" charset="0"/>
                  <a:cs typeface="標楷體" charset="0"/>
                </a:rPr>
                <a:t>Side flow </a:t>
              </a:r>
              <a:endParaRPr lang="zh-TW" altLang="en-US" sz="1200" dirty="0">
                <a:solidFill>
                  <a:srgbClr val="000000"/>
                </a:solidFill>
                <a:latin typeface="標楷體" charset="0"/>
                <a:ea typeface="標楷體" charset="0"/>
                <a:cs typeface="標楷體" charset="0"/>
              </a:endParaRPr>
            </a:p>
          </p:txBody>
        </p:sp>
        <p:cxnSp>
          <p:nvCxnSpPr>
            <p:cNvPr id="94" name="直線接點 93"/>
            <p:cNvCxnSpPr>
              <a:stCxn id="33023" idx="1"/>
            </p:cNvCxnSpPr>
            <p:nvPr/>
          </p:nvCxnSpPr>
          <p:spPr>
            <a:xfrm flipH="1" flipV="1">
              <a:off x="2999423" y="5198408"/>
              <a:ext cx="1025786" cy="601714"/>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a:endCxn id="33023" idx="3"/>
            </p:cNvCxnSpPr>
            <p:nvPr/>
          </p:nvCxnSpPr>
          <p:spPr>
            <a:xfrm flipH="1">
              <a:off x="5284417" y="5193645"/>
              <a:ext cx="727260" cy="60647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7" name="群組 88"/>
          <p:cNvGrpSpPr>
            <a:grpSpLocks/>
          </p:cNvGrpSpPr>
          <p:nvPr/>
        </p:nvGrpSpPr>
        <p:grpSpPr bwMode="auto">
          <a:xfrm>
            <a:off x="250825" y="1158875"/>
            <a:ext cx="4802188" cy="2251075"/>
            <a:chOff x="251520" y="1700649"/>
            <a:chExt cx="4801117" cy="2252151"/>
          </a:xfrm>
        </p:grpSpPr>
        <p:sp>
          <p:nvSpPr>
            <p:cNvPr id="33006" name="文字方塊 89"/>
            <p:cNvSpPr txBox="1">
              <a:spLocks noChangeArrowheads="1"/>
            </p:cNvSpPr>
            <p:nvPr/>
          </p:nvSpPr>
          <p:spPr bwMode="auto">
            <a:xfrm>
              <a:off x="3411264" y="1700649"/>
              <a:ext cx="1641373" cy="58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600" dirty="0" smtClean="0">
                  <a:latin typeface="標楷體" charset="0"/>
                  <a:ea typeface="標楷體" charset="0"/>
                  <a:cs typeface="標楷體" charset="0"/>
                </a:rPr>
                <a:t>Liquid evaporation</a:t>
              </a:r>
              <a:endParaRPr lang="zh-TW" altLang="en-US" sz="1600" dirty="0">
                <a:latin typeface="標楷體" charset="0"/>
                <a:ea typeface="標楷體" charset="0"/>
                <a:cs typeface="標楷體" charset="0"/>
              </a:endParaRPr>
            </a:p>
          </p:txBody>
        </p:sp>
        <p:grpSp>
          <p:nvGrpSpPr>
            <p:cNvPr id="33007" name="群組 91"/>
            <p:cNvGrpSpPr>
              <a:grpSpLocks/>
            </p:cNvGrpSpPr>
            <p:nvPr/>
          </p:nvGrpSpPr>
          <p:grpSpPr bwMode="auto">
            <a:xfrm>
              <a:off x="573670" y="2383976"/>
              <a:ext cx="3460155" cy="1153385"/>
              <a:chOff x="917594" y="2492896"/>
              <a:chExt cx="3780000" cy="1260000"/>
            </a:xfrm>
          </p:grpSpPr>
          <p:sp>
            <p:nvSpPr>
              <p:cNvPr id="104" name="矩形 103"/>
              <p:cNvSpPr/>
              <p:nvPr/>
            </p:nvSpPr>
            <p:spPr>
              <a:xfrm>
                <a:off x="917639" y="2492485"/>
                <a:ext cx="3779807" cy="1259662"/>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橢圓 104"/>
              <p:cNvSpPr/>
              <p:nvPr/>
            </p:nvSpPr>
            <p:spPr>
              <a:xfrm>
                <a:off x="2680970" y="2995656"/>
                <a:ext cx="253143" cy="2533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 name="橢圓 105"/>
              <p:cNvSpPr/>
              <p:nvPr/>
            </p:nvSpPr>
            <p:spPr>
              <a:xfrm>
                <a:off x="3636325" y="2995656"/>
                <a:ext cx="251409" cy="2533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7" name="橢圓 106"/>
              <p:cNvSpPr/>
              <p:nvPr/>
            </p:nvSpPr>
            <p:spPr>
              <a:xfrm>
                <a:off x="1619850" y="2995656"/>
                <a:ext cx="251410" cy="2533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8" name="橢圓 107"/>
              <p:cNvSpPr/>
              <p:nvPr/>
            </p:nvSpPr>
            <p:spPr>
              <a:xfrm>
                <a:off x="1044210" y="2584444"/>
                <a:ext cx="3528398" cy="106012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9" name="橢圓 108"/>
              <p:cNvSpPr/>
              <p:nvPr/>
            </p:nvSpPr>
            <p:spPr>
              <a:xfrm>
                <a:off x="3599914" y="2584444"/>
                <a:ext cx="755961" cy="26720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93" name="直線單箭頭接點 92"/>
            <p:cNvCxnSpPr/>
            <p:nvPr/>
          </p:nvCxnSpPr>
          <p:spPr>
            <a:xfrm>
              <a:off x="2124352" y="3139611"/>
              <a:ext cx="358695"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009" name="文字方塊 95"/>
            <p:cNvSpPr txBox="1">
              <a:spLocks noChangeArrowheads="1"/>
            </p:cNvSpPr>
            <p:nvPr/>
          </p:nvSpPr>
          <p:spPr bwMode="auto">
            <a:xfrm>
              <a:off x="1979712" y="3141520"/>
              <a:ext cx="6480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400">
                  <a:latin typeface="Times New Roman" charset="0"/>
                  <a:cs typeface="Times New Roman" charset="0"/>
                </a:rPr>
                <a:t>8mm</a:t>
              </a:r>
              <a:endParaRPr lang="zh-TW" altLang="en-US" sz="1400">
                <a:latin typeface="Times New Roman" charset="0"/>
                <a:cs typeface="Times New Roman" charset="0"/>
              </a:endParaRPr>
            </a:p>
          </p:txBody>
        </p:sp>
        <p:cxnSp>
          <p:nvCxnSpPr>
            <p:cNvPr id="97" name="直線單箭頭接點 96"/>
            <p:cNvCxnSpPr/>
            <p:nvPr/>
          </p:nvCxnSpPr>
          <p:spPr>
            <a:xfrm>
              <a:off x="1691062" y="2080243"/>
              <a:ext cx="504712" cy="7194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011" name="文字方塊 99"/>
            <p:cNvSpPr txBox="1">
              <a:spLocks noChangeArrowheads="1"/>
            </p:cNvSpPr>
            <p:nvPr/>
          </p:nvSpPr>
          <p:spPr bwMode="auto">
            <a:xfrm>
              <a:off x="251520" y="1825079"/>
              <a:ext cx="2880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600" dirty="0" smtClean="0">
                  <a:latin typeface="標楷體" charset="0"/>
                  <a:ea typeface="標楷體" charset="0"/>
                  <a:cs typeface="標楷體" charset="0"/>
                </a:rPr>
                <a:t>Cell dispensing pore</a:t>
              </a:r>
              <a:endParaRPr lang="zh-TW" altLang="en-US" sz="1600" dirty="0">
                <a:latin typeface="標楷體" charset="0"/>
                <a:ea typeface="標楷體" charset="0"/>
                <a:cs typeface="標楷體" charset="0"/>
              </a:endParaRPr>
            </a:p>
          </p:txBody>
        </p:sp>
        <p:cxnSp>
          <p:nvCxnSpPr>
            <p:cNvPr id="101" name="直線單箭頭接點 100"/>
            <p:cNvCxnSpPr/>
            <p:nvPr/>
          </p:nvCxnSpPr>
          <p:spPr>
            <a:xfrm flipH="1">
              <a:off x="3492472" y="2008771"/>
              <a:ext cx="701519" cy="513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2667156" y="3409615"/>
              <a:ext cx="0" cy="3271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014" name="文字方塊 102"/>
            <p:cNvSpPr txBox="1">
              <a:spLocks noChangeArrowheads="1"/>
            </p:cNvSpPr>
            <p:nvPr/>
          </p:nvSpPr>
          <p:spPr bwMode="auto">
            <a:xfrm>
              <a:off x="1916804" y="3645023"/>
              <a:ext cx="14944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400">
                  <a:latin typeface="Times New Roman" charset="0"/>
                  <a:cs typeface="Times New Roman" charset="0"/>
                </a:rPr>
                <a:t>10 </a:t>
              </a:r>
              <a:r>
                <a:rPr lang="el-GR" altLang="zh-TW" sz="1400">
                  <a:latin typeface="Times New Roman" charset="0"/>
                  <a:cs typeface="Times New Roman" charset="0"/>
                </a:rPr>
                <a:t>μ</a:t>
              </a:r>
              <a:r>
                <a:rPr lang="en-US" altLang="zh-TW" sz="1400">
                  <a:latin typeface="Times New Roman" charset="0"/>
                  <a:cs typeface="Times New Roman" charset="0"/>
                </a:rPr>
                <a:t>m</a:t>
              </a:r>
              <a:r>
                <a:rPr lang="zh-TW" altLang="en-US" sz="1400">
                  <a:latin typeface="標楷體" charset="0"/>
                  <a:ea typeface="標楷體" charset="0"/>
                  <a:cs typeface="標楷體" charset="0"/>
                </a:rPr>
                <a:t>厚</a:t>
              </a:r>
              <a:r>
                <a:rPr lang="en-US" altLang="zh-TW" sz="1400">
                  <a:latin typeface="Times New Roman" charset="0"/>
                  <a:cs typeface="Times New Roman" charset="0"/>
                </a:rPr>
                <a:t> SU-8</a:t>
              </a:r>
              <a:endParaRPr lang="zh-TW" altLang="en-US" sz="1400">
                <a:latin typeface="Times New Roman" charset="0"/>
                <a:cs typeface="Times New Roman" charset="0"/>
              </a:endParaRPr>
            </a:p>
          </p:txBody>
        </p:sp>
      </p:grpSp>
      <p:grpSp>
        <p:nvGrpSpPr>
          <p:cNvPr id="61" name="群組 109"/>
          <p:cNvGrpSpPr>
            <a:grpSpLocks/>
          </p:cNvGrpSpPr>
          <p:nvPr/>
        </p:nvGrpSpPr>
        <p:grpSpPr bwMode="auto">
          <a:xfrm>
            <a:off x="2390775" y="1925638"/>
            <a:ext cx="2457450" cy="1127125"/>
            <a:chOff x="3177302" y="2464696"/>
            <a:chExt cx="2457458" cy="1127540"/>
          </a:xfrm>
        </p:grpSpPr>
        <p:grpSp>
          <p:nvGrpSpPr>
            <p:cNvPr id="32881" name="群組 110"/>
            <p:cNvGrpSpPr>
              <a:grpSpLocks/>
            </p:cNvGrpSpPr>
            <p:nvPr/>
          </p:nvGrpSpPr>
          <p:grpSpPr bwMode="auto">
            <a:xfrm>
              <a:off x="4643624" y="2529092"/>
              <a:ext cx="991136" cy="991136"/>
              <a:chOff x="3725912" y="4698992"/>
              <a:chExt cx="1368152" cy="1368152"/>
            </a:xfrm>
          </p:grpSpPr>
          <p:sp>
            <p:nvSpPr>
              <p:cNvPr id="114" name="橢圓 113"/>
              <p:cNvSpPr/>
              <p:nvPr/>
            </p:nvSpPr>
            <p:spPr>
              <a:xfrm>
                <a:off x="3726648" y="4699979"/>
                <a:ext cx="1367416" cy="1367916"/>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 name="橢圓 114"/>
              <p:cNvSpPr/>
              <p:nvPr/>
            </p:nvSpPr>
            <p:spPr>
              <a:xfrm>
                <a:off x="3798964" y="5241447"/>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6" name="橢圓 115"/>
              <p:cNvSpPr/>
              <p:nvPr/>
            </p:nvSpPr>
            <p:spPr>
              <a:xfrm>
                <a:off x="3853747" y="5134030"/>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橢圓 116"/>
              <p:cNvSpPr/>
              <p:nvPr/>
            </p:nvSpPr>
            <p:spPr>
              <a:xfrm>
                <a:off x="3961125" y="513403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8" name="橢圓 117"/>
              <p:cNvSpPr/>
              <p:nvPr/>
            </p:nvSpPr>
            <p:spPr>
              <a:xfrm>
                <a:off x="4070694" y="513403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9" name="橢圓 118"/>
              <p:cNvSpPr/>
              <p:nvPr/>
            </p:nvSpPr>
            <p:spPr>
              <a:xfrm>
                <a:off x="4178070" y="5134030"/>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0" name="橢圓 119"/>
              <p:cNvSpPr/>
              <p:nvPr/>
            </p:nvSpPr>
            <p:spPr>
              <a:xfrm>
                <a:off x="4285448" y="513403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 name="橢圓 120"/>
              <p:cNvSpPr/>
              <p:nvPr/>
            </p:nvSpPr>
            <p:spPr>
              <a:xfrm>
                <a:off x="4419121" y="5134030"/>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 name="橢圓 121"/>
              <p:cNvSpPr/>
              <p:nvPr/>
            </p:nvSpPr>
            <p:spPr>
              <a:xfrm>
                <a:off x="4526499" y="513403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 name="橢圓 122"/>
              <p:cNvSpPr/>
              <p:nvPr/>
            </p:nvSpPr>
            <p:spPr>
              <a:xfrm>
                <a:off x="4633876" y="5134030"/>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4" name="橢圓 123"/>
              <p:cNvSpPr/>
              <p:nvPr/>
            </p:nvSpPr>
            <p:spPr>
              <a:xfrm>
                <a:off x="4743444" y="5134030"/>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5" name="橢圓 124"/>
              <p:cNvSpPr/>
              <p:nvPr/>
            </p:nvSpPr>
            <p:spPr>
              <a:xfrm>
                <a:off x="4850822" y="5134030"/>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6" name="橢圓 125"/>
              <p:cNvSpPr/>
              <p:nvPr/>
            </p:nvSpPr>
            <p:spPr>
              <a:xfrm>
                <a:off x="4960391" y="513403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7" name="橢圓 126"/>
              <p:cNvSpPr/>
              <p:nvPr/>
            </p:nvSpPr>
            <p:spPr>
              <a:xfrm>
                <a:off x="3755136" y="5329134"/>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8" name="橢圓 127"/>
              <p:cNvSpPr/>
              <p:nvPr/>
            </p:nvSpPr>
            <p:spPr>
              <a:xfrm>
                <a:off x="3862513" y="5329134"/>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9" name="橢圓 128"/>
              <p:cNvSpPr/>
              <p:nvPr/>
            </p:nvSpPr>
            <p:spPr>
              <a:xfrm>
                <a:off x="3972081" y="5329134"/>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0" name="橢圓 129"/>
              <p:cNvSpPr/>
              <p:nvPr/>
            </p:nvSpPr>
            <p:spPr>
              <a:xfrm>
                <a:off x="4079459" y="5329134"/>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1" name="橢圓 130"/>
              <p:cNvSpPr/>
              <p:nvPr/>
            </p:nvSpPr>
            <p:spPr>
              <a:xfrm>
                <a:off x="4189028" y="5329134"/>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2" name="橢圓 131"/>
              <p:cNvSpPr/>
              <p:nvPr/>
            </p:nvSpPr>
            <p:spPr>
              <a:xfrm>
                <a:off x="4296405" y="5329134"/>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 name="橢圓 132"/>
              <p:cNvSpPr/>
              <p:nvPr/>
            </p:nvSpPr>
            <p:spPr>
              <a:xfrm>
                <a:off x="4410356" y="5329134"/>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4" name="橢圓 133"/>
              <p:cNvSpPr/>
              <p:nvPr/>
            </p:nvSpPr>
            <p:spPr>
              <a:xfrm>
                <a:off x="4517734" y="5329134"/>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34"/>
              <p:cNvSpPr/>
              <p:nvPr/>
            </p:nvSpPr>
            <p:spPr>
              <a:xfrm>
                <a:off x="4627302" y="5329134"/>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6" name="橢圓 135"/>
              <p:cNvSpPr/>
              <p:nvPr/>
            </p:nvSpPr>
            <p:spPr>
              <a:xfrm>
                <a:off x="4734679" y="5329134"/>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7" name="橢圓 136"/>
              <p:cNvSpPr/>
              <p:nvPr/>
            </p:nvSpPr>
            <p:spPr>
              <a:xfrm>
                <a:off x="4844248" y="5329134"/>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8" name="橢圓 137"/>
              <p:cNvSpPr/>
              <p:nvPr/>
            </p:nvSpPr>
            <p:spPr>
              <a:xfrm>
                <a:off x="4951625" y="5329134"/>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38"/>
              <p:cNvSpPr/>
              <p:nvPr/>
            </p:nvSpPr>
            <p:spPr>
              <a:xfrm>
                <a:off x="3917298" y="5035382"/>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39"/>
              <p:cNvSpPr/>
              <p:nvPr/>
            </p:nvSpPr>
            <p:spPr>
              <a:xfrm>
                <a:off x="4024674" y="5035382"/>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40"/>
              <p:cNvSpPr/>
              <p:nvPr/>
            </p:nvSpPr>
            <p:spPr>
              <a:xfrm>
                <a:off x="4134243" y="5035382"/>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41"/>
              <p:cNvSpPr/>
              <p:nvPr/>
            </p:nvSpPr>
            <p:spPr>
              <a:xfrm>
                <a:off x="4241621" y="5035382"/>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42"/>
              <p:cNvSpPr/>
              <p:nvPr/>
            </p:nvSpPr>
            <p:spPr>
              <a:xfrm>
                <a:off x="4482672" y="5035382"/>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4" name="橢圓 143"/>
              <p:cNvSpPr/>
              <p:nvPr/>
            </p:nvSpPr>
            <p:spPr>
              <a:xfrm>
                <a:off x="4590048" y="5035382"/>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44"/>
              <p:cNvSpPr/>
              <p:nvPr/>
            </p:nvSpPr>
            <p:spPr>
              <a:xfrm>
                <a:off x="4699617" y="5035382"/>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6" name="橢圓 145"/>
              <p:cNvSpPr/>
              <p:nvPr/>
            </p:nvSpPr>
            <p:spPr>
              <a:xfrm>
                <a:off x="4806995" y="5035382"/>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46"/>
              <p:cNvSpPr/>
              <p:nvPr/>
            </p:nvSpPr>
            <p:spPr>
              <a:xfrm>
                <a:off x="4914371" y="5035382"/>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47"/>
              <p:cNvSpPr/>
              <p:nvPr/>
            </p:nvSpPr>
            <p:spPr>
              <a:xfrm>
                <a:off x="3796772" y="5620692"/>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48"/>
              <p:cNvSpPr/>
              <p:nvPr/>
            </p:nvSpPr>
            <p:spPr>
              <a:xfrm>
                <a:off x="3807729" y="5427781"/>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49"/>
              <p:cNvSpPr/>
              <p:nvPr/>
            </p:nvSpPr>
            <p:spPr>
              <a:xfrm>
                <a:off x="3917298" y="5427781"/>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50"/>
              <p:cNvSpPr/>
              <p:nvPr/>
            </p:nvSpPr>
            <p:spPr>
              <a:xfrm>
                <a:off x="4024674" y="5427781"/>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51"/>
              <p:cNvSpPr/>
              <p:nvPr/>
            </p:nvSpPr>
            <p:spPr>
              <a:xfrm>
                <a:off x="4134243" y="5427781"/>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52"/>
              <p:cNvSpPr/>
              <p:nvPr/>
            </p:nvSpPr>
            <p:spPr>
              <a:xfrm>
                <a:off x="4241621" y="5427781"/>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53"/>
              <p:cNvSpPr/>
              <p:nvPr/>
            </p:nvSpPr>
            <p:spPr>
              <a:xfrm>
                <a:off x="4355572" y="5427781"/>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5" name="橢圓 154"/>
              <p:cNvSpPr/>
              <p:nvPr/>
            </p:nvSpPr>
            <p:spPr>
              <a:xfrm>
                <a:off x="4462949" y="5427781"/>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6" name="橢圓 155"/>
              <p:cNvSpPr/>
              <p:nvPr/>
            </p:nvSpPr>
            <p:spPr>
              <a:xfrm>
                <a:off x="4570327" y="5427781"/>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7" name="橢圓 156"/>
              <p:cNvSpPr/>
              <p:nvPr/>
            </p:nvSpPr>
            <p:spPr>
              <a:xfrm>
                <a:off x="4679895" y="5427781"/>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57"/>
              <p:cNvSpPr/>
              <p:nvPr/>
            </p:nvSpPr>
            <p:spPr>
              <a:xfrm>
                <a:off x="4787272" y="5427781"/>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58"/>
              <p:cNvSpPr/>
              <p:nvPr/>
            </p:nvSpPr>
            <p:spPr>
              <a:xfrm>
                <a:off x="4896841" y="5427781"/>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0" name="橢圓 159"/>
              <p:cNvSpPr/>
              <p:nvPr/>
            </p:nvSpPr>
            <p:spPr>
              <a:xfrm>
                <a:off x="3853747" y="5522045"/>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1" name="橢圓 160"/>
              <p:cNvSpPr/>
              <p:nvPr/>
            </p:nvSpPr>
            <p:spPr>
              <a:xfrm>
                <a:off x="3961125" y="5522045"/>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 name="橢圓 161"/>
              <p:cNvSpPr/>
              <p:nvPr/>
            </p:nvSpPr>
            <p:spPr>
              <a:xfrm>
                <a:off x="4070694" y="5522045"/>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 name="橢圓 162"/>
              <p:cNvSpPr/>
              <p:nvPr/>
            </p:nvSpPr>
            <p:spPr>
              <a:xfrm>
                <a:off x="4178070" y="5522045"/>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4" name="橢圓 163"/>
              <p:cNvSpPr/>
              <p:nvPr/>
            </p:nvSpPr>
            <p:spPr>
              <a:xfrm>
                <a:off x="4285448" y="5522045"/>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5" name="橢圓 164"/>
              <p:cNvSpPr/>
              <p:nvPr/>
            </p:nvSpPr>
            <p:spPr>
              <a:xfrm>
                <a:off x="4399400" y="5522045"/>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 name="橢圓 165"/>
              <p:cNvSpPr/>
              <p:nvPr/>
            </p:nvSpPr>
            <p:spPr>
              <a:xfrm>
                <a:off x="4506776" y="5522045"/>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7" name="橢圓 166"/>
              <p:cNvSpPr/>
              <p:nvPr/>
            </p:nvSpPr>
            <p:spPr>
              <a:xfrm>
                <a:off x="4616345" y="5522045"/>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8" name="橢圓 167"/>
              <p:cNvSpPr/>
              <p:nvPr/>
            </p:nvSpPr>
            <p:spPr>
              <a:xfrm>
                <a:off x="4723723" y="5522045"/>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9" name="橢圓 168"/>
              <p:cNvSpPr/>
              <p:nvPr/>
            </p:nvSpPr>
            <p:spPr>
              <a:xfrm>
                <a:off x="4833291" y="5522045"/>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0" name="橢圓 169"/>
              <p:cNvSpPr/>
              <p:nvPr/>
            </p:nvSpPr>
            <p:spPr>
              <a:xfrm>
                <a:off x="4940668" y="5522045"/>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1" name="橢圓 170"/>
              <p:cNvSpPr/>
              <p:nvPr/>
            </p:nvSpPr>
            <p:spPr>
              <a:xfrm>
                <a:off x="3906340" y="5620692"/>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2" name="橢圓 171"/>
              <p:cNvSpPr/>
              <p:nvPr/>
            </p:nvSpPr>
            <p:spPr>
              <a:xfrm>
                <a:off x="4013718" y="5620692"/>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3" name="橢圓 172"/>
              <p:cNvSpPr/>
              <p:nvPr/>
            </p:nvSpPr>
            <p:spPr>
              <a:xfrm>
                <a:off x="4123287" y="5620692"/>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 name="橢圓 173"/>
              <p:cNvSpPr/>
              <p:nvPr/>
            </p:nvSpPr>
            <p:spPr>
              <a:xfrm>
                <a:off x="4230663" y="5620692"/>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橢圓 174"/>
              <p:cNvSpPr/>
              <p:nvPr/>
            </p:nvSpPr>
            <p:spPr>
              <a:xfrm>
                <a:off x="4344615" y="5620692"/>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6" name="橢圓 175"/>
              <p:cNvSpPr/>
              <p:nvPr/>
            </p:nvSpPr>
            <p:spPr>
              <a:xfrm>
                <a:off x="4451993" y="5620692"/>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7" name="橢圓 176"/>
              <p:cNvSpPr/>
              <p:nvPr/>
            </p:nvSpPr>
            <p:spPr>
              <a:xfrm>
                <a:off x="4561561" y="5620692"/>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8" name="橢圓 177"/>
              <p:cNvSpPr/>
              <p:nvPr/>
            </p:nvSpPr>
            <p:spPr>
              <a:xfrm>
                <a:off x="4668938" y="5620692"/>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9" name="橢圓 178"/>
              <p:cNvSpPr/>
              <p:nvPr/>
            </p:nvSpPr>
            <p:spPr>
              <a:xfrm>
                <a:off x="4778506" y="5620692"/>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0" name="橢圓 179"/>
              <p:cNvSpPr/>
              <p:nvPr/>
            </p:nvSpPr>
            <p:spPr>
              <a:xfrm>
                <a:off x="4885884" y="5620692"/>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1" name="橢圓 180"/>
              <p:cNvSpPr/>
              <p:nvPr/>
            </p:nvSpPr>
            <p:spPr>
              <a:xfrm>
                <a:off x="3917298" y="5230485"/>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2" name="橢圓 181"/>
              <p:cNvSpPr/>
              <p:nvPr/>
            </p:nvSpPr>
            <p:spPr>
              <a:xfrm>
                <a:off x="4026866" y="5230485"/>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3" name="橢圓 182"/>
              <p:cNvSpPr/>
              <p:nvPr/>
            </p:nvSpPr>
            <p:spPr>
              <a:xfrm>
                <a:off x="4134243" y="5230485"/>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 name="橢圓 183"/>
              <p:cNvSpPr/>
              <p:nvPr/>
            </p:nvSpPr>
            <p:spPr>
              <a:xfrm>
                <a:off x="4241621" y="5230485"/>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5" name="橢圓 184"/>
              <p:cNvSpPr/>
              <p:nvPr/>
            </p:nvSpPr>
            <p:spPr>
              <a:xfrm>
                <a:off x="4355572" y="5230485"/>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6" name="橢圓 185"/>
              <p:cNvSpPr/>
              <p:nvPr/>
            </p:nvSpPr>
            <p:spPr>
              <a:xfrm>
                <a:off x="4465141" y="5230485"/>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7" name="橢圓 186"/>
              <p:cNvSpPr/>
              <p:nvPr/>
            </p:nvSpPr>
            <p:spPr>
              <a:xfrm>
                <a:off x="4572517" y="5230485"/>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8" name="橢圓 187"/>
              <p:cNvSpPr/>
              <p:nvPr/>
            </p:nvSpPr>
            <p:spPr>
              <a:xfrm>
                <a:off x="4682086" y="5230485"/>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9" name="橢圓 188"/>
              <p:cNvSpPr/>
              <p:nvPr/>
            </p:nvSpPr>
            <p:spPr>
              <a:xfrm>
                <a:off x="4789464" y="5230485"/>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0" name="橢圓 189"/>
              <p:cNvSpPr/>
              <p:nvPr/>
            </p:nvSpPr>
            <p:spPr>
              <a:xfrm>
                <a:off x="4896841" y="5230485"/>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1" name="橢圓 190"/>
              <p:cNvSpPr/>
              <p:nvPr/>
            </p:nvSpPr>
            <p:spPr>
              <a:xfrm>
                <a:off x="4206559" y="5896906"/>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2" name="橢圓 191"/>
              <p:cNvSpPr/>
              <p:nvPr/>
            </p:nvSpPr>
            <p:spPr>
              <a:xfrm>
                <a:off x="4313935" y="5896906"/>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3" name="橢圓 192"/>
              <p:cNvSpPr/>
              <p:nvPr/>
            </p:nvSpPr>
            <p:spPr>
              <a:xfrm>
                <a:off x="4640451" y="5892521"/>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4" name="橢圓 193"/>
              <p:cNvSpPr/>
              <p:nvPr/>
            </p:nvSpPr>
            <p:spPr>
              <a:xfrm>
                <a:off x="3943594" y="5714956"/>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5" name="橢圓 194"/>
              <p:cNvSpPr/>
              <p:nvPr/>
            </p:nvSpPr>
            <p:spPr>
              <a:xfrm>
                <a:off x="4189028" y="5706187"/>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6" name="橢圓 195"/>
              <p:cNvSpPr/>
              <p:nvPr/>
            </p:nvSpPr>
            <p:spPr>
              <a:xfrm>
                <a:off x="4302979" y="5706187"/>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7" name="橢圓 196"/>
              <p:cNvSpPr/>
              <p:nvPr/>
            </p:nvSpPr>
            <p:spPr>
              <a:xfrm>
                <a:off x="4410356" y="5706187"/>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8" name="橢圓 197"/>
              <p:cNvSpPr/>
              <p:nvPr/>
            </p:nvSpPr>
            <p:spPr>
              <a:xfrm>
                <a:off x="4506776" y="5714956"/>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9" name="橢圓 198"/>
              <p:cNvSpPr/>
              <p:nvPr/>
            </p:nvSpPr>
            <p:spPr>
              <a:xfrm>
                <a:off x="4616345" y="5714956"/>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0" name="橢圓 199"/>
              <p:cNvSpPr/>
              <p:nvPr/>
            </p:nvSpPr>
            <p:spPr>
              <a:xfrm>
                <a:off x="4723723" y="5714956"/>
                <a:ext cx="109569"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1" name="橢圓 200"/>
              <p:cNvSpPr/>
              <p:nvPr/>
            </p:nvSpPr>
            <p:spPr>
              <a:xfrm>
                <a:off x="4833291" y="5714956"/>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2" name="橢圓 201"/>
              <p:cNvSpPr/>
              <p:nvPr/>
            </p:nvSpPr>
            <p:spPr>
              <a:xfrm>
                <a:off x="3950168" y="5809219"/>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3" name="橢圓 202"/>
              <p:cNvSpPr/>
              <p:nvPr/>
            </p:nvSpPr>
            <p:spPr>
              <a:xfrm>
                <a:off x="4044397" y="5861831"/>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 name="橢圓 203"/>
              <p:cNvSpPr/>
              <p:nvPr/>
            </p:nvSpPr>
            <p:spPr>
              <a:xfrm>
                <a:off x="4147391" y="5807027"/>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5" name="橢圓 204"/>
              <p:cNvSpPr/>
              <p:nvPr/>
            </p:nvSpPr>
            <p:spPr>
              <a:xfrm>
                <a:off x="4256960" y="5807027"/>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6" name="橢圓 205"/>
              <p:cNvSpPr/>
              <p:nvPr/>
            </p:nvSpPr>
            <p:spPr>
              <a:xfrm>
                <a:off x="4364338" y="5807027"/>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 name="橢圓 206"/>
              <p:cNvSpPr/>
              <p:nvPr/>
            </p:nvSpPr>
            <p:spPr>
              <a:xfrm>
                <a:off x="3796772" y="5044151"/>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8" name="橢圓 207"/>
              <p:cNvSpPr/>
              <p:nvPr/>
            </p:nvSpPr>
            <p:spPr>
              <a:xfrm>
                <a:off x="4011526" y="4835894"/>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9" name="橢圓 208"/>
              <p:cNvSpPr/>
              <p:nvPr/>
            </p:nvSpPr>
            <p:spPr>
              <a:xfrm>
                <a:off x="3969891" y="4943311"/>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0" name="橢圓 209"/>
              <p:cNvSpPr/>
              <p:nvPr/>
            </p:nvSpPr>
            <p:spPr>
              <a:xfrm>
                <a:off x="3864705" y="4949887"/>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1" name="橢圓 210"/>
              <p:cNvSpPr/>
              <p:nvPr/>
            </p:nvSpPr>
            <p:spPr>
              <a:xfrm>
                <a:off x="4699617" y="5807027"/>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2" name="橢圓 211"/>
              <p:cNvSpPr/>
              <p:nvPr/>
            </p:nvSpPr>
            <p:spPr>
              <a:xfrm>
                <a:off x="4423504" y="5890330"/>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3" name="橢圓 212"/>
              <p:cNvSpPr/>
              <p:nvPr/>
            </p:nvSpPr>
            <p:spPr>
              <a:xfrm>
                <a:off x="4533073" y="5890330"/>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4" name="橢圓 213"/>
              <p:cNvSpPr/>
              <p:nvPr/>
            </p:nvSpPr>
            <p:spPr>
              <a:xfrm>
                <a:off x="4473906" y="580045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5" name="橢圓 214"/>
              <p:cNvSpPr/>
              <p:nvPr/>
            </p:nvSpPr>
            <p:spPr>
              <a:xfrm>
                <a:off x="4581283" y="5800450"/>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 name="橢圓 215"/>
              <p:cNvSpPr/>
              <p:nvPr/>
            </p:nvSpPr>
            <p:spPr>
              <a:xfrm>
                <a:off x="4121095" y="4835894"/>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7" name="橢圓 216"/>
              <p:cNvSpPr/>
              <p:nvPr/>
            </p:nvSpPr>
            <p:spPr>
              <a:xfrm>
                <a:off x="4228473" y="4835894"/>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8" name="橢圓 217"/>
              <p:cNvSpPr/>
              <p:nvPr/>
            </p:nvSpPr>
            <p:spPr>
              <a:xfrm>
                <a:off x="4335849" y="4835894"/>
                <a:ext cx="107378"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9" name="橢圓 218"/>
              <p:cNvSpPr/>
              <p:nvPr/>
            </p:nvSpPr>
            <p:spPr>
              <a:xfrm>
                <a:off x="4184645" y="4737247"/>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0" name="橢圓 219"/>
              <p:cNvSpPr/>
              <p:nvPr/>
            </p:nvSpPr>
            <p:spPr>
              <a:xfrm>
                <a:off x="4292022" y="4737247"/>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1" name="橢圓 220"/>
              <p:cNvSpPr/>
              <p:nvPr/>
            </p:nvSpPr>
            <p:spPr>
              <a:xfrm>
                <a:off x="4184645" y="4932350"/>
                <a:ext cx="107377"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2" name="橢圓 221"/>
              <p:cNvSpPr/>
              <p:nvPr/>
            </p:nvSpPr>
            <p:spPr>
              <a:xfrm>
                <a:off x="4292022" y="4932350"/>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3" name="橢圓 222"/>
              <p:cNvSpPr/>
              <p:nvPr/>
            </p:nvSpPr>
            <p:spPr>
              <a:xfrm>
                <a:off x="4419121" y="4943311"/>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4" name="橢圓 223"/>
              <p:cNvSpPr/>
              <p:nvPr/>
            </p:nvSpPr>
            <p:spPr>
              <a:xfrm>
                <a:off x="4526499" y="4943311"/>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 name="橢圓 224"/>
              <p:cNvSpPr/>
              <p:nvPr/>
            </p:nvSpPr>
            <p:spPr>
              <a:xfrm>
                <a:off x="4633876" y="4943311"/>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 name="橢圓 225"/>
              <p:cNvSpPr/>
              <p:nvPr/>
            </p:nvSpPr>
            <p:spPr>
              <a:xfrm>
                <a:off x="4743444" y="4943311"/>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7" name="橢圓 226"/>
              <p:cNvSpPr/>
              <p:nvPr/>
            </p:nvSpPr>
            <p:spPr>
              <a:xfrm>
                <a:off x="4850822" y="4943311"/>
                <a:ext cx="109569"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8" name="橢圓 227"/>
              <p:cNvSpPr/>
              <p:nvPr/>
            </p:nvSpPr>
            <p:spPr>
              <a:xfrm>
                <a:off x="4075077" y="4932350"/>
                <a:ext cx="109569" cy="107417"/>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9" name="橢圓 228"/>
              <p:cNvSpPr/>
              <p:nvPr/>
            </p:nvSpPr>
            <p:spPr>
              <a:xfrm>
                <a:off x="4460758" y="4846856"/>
                <a:ext cx="107377"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0" name="橢圓 229"/>
              <p:cNvSpPr/>
              <p:nvPr/>
            </p:nvSpPr>
            <p:spPr>
              <a:xfrm>
                <a:off x="4568135" y="4846856"/>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1" name="橢圓 230"/>
              <p:cNvSpPr/>
              <p:nvPr/>
            </p:nvSpPr>
            <p:spPr>
              <a:xfrm>
                <a:off x="4677703" y="4846856"/>
                <a:ext cx="107378" cy="107416"/>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2" name="橢圓 231"/>
              <p:cNvSpPr/>
              <p:nvPr/>
            </p:nvSpPr>
            <p:spPr>
              <a:xfrm>
                <a:off x="4397208" y="4741631"/>
                <a:ext cx="107378"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3" name="橢圓 232"/>
              <p:cNvSpPr/>
              <p:nvPr/>
            </p:nvSpPr>
            <p:spPr>
              <a:xfrm>
                <a:off x="4504586" y="4741631"/>
                <a:ext cx="107377" cy="109609"/>
              </a:xfrm>
              <a:prstGeom prst="ellipse">
                <a:avLst/>
              </a:prstGeom>
              <a:solidFill>
                <a:srgbClr val="32FB1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4" name="橢圓 233"/>
              <p:cNvSpPr/>
              <p:nvPr/>
            </p:nvSpPr>
            <p:spPr>
              <a:xfrm>
                <a:off x="4346807" y="5028805"/>
                <a:ext cx="133673" cy="135915"/>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5" name="橢圓 234"/>
              <p:cNvSpPr/>
              <p:nvPr/>
            </p:nvSpPr>
            <p:spPr>
              <a:xfrm>
                <a:off x="4044397" y="5725916"/>
                <a:ext cx="135865" cy="133723"/>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112" name="直線接點 111"/>
            <p:cNvCxnSpPr/>
            <p:nvPr/>
          </p:nvCxnSpPr>
          <p:spPr>
            <a:xfrm>
              <a:off x="3232865" y="3068168"/>
              <a:ext cx="2093919" cy="524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flipV="1">
              <a:off x="3177302" y="2464696"/>
              <a:ext cx="2155832" cy="381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群組 240"/>
          <p:cNvGrpSpPr>
            <a:grpSpLocks/>
          </p:cNvGrpSpPr>
          <p:nvPr/>
        </p:nvGrpSpPr>
        <p:grpSpPr bwMode="auto">
          <a:xfrm>
            <a:off x="5278438" y="2287587"/>
            <a:ext cx="3776662" cy="2111375"/>
            <a:chOff x="5057795" y="3840580"/>
            <a:chExt cx="3776334" cy="2111146"/>
          </a:xfrm>
        </p:grpSpPr>
        <p:grpSp>
          <p:nvGrpSpPr>
            <p:cNvPr id="32865" name="群組 241"/>
            <p:cNvGrpSpPr>
              <a:grpSpLocks/>
            </p:cNvGrpSpPr>
            <p:nvPr/>
          </p:nvGrpSpPr>
          <p:grpSpPr bwMode="auto">
            <a:xfrm>
              <a:off x="5159076" y="4063304"/>
              <a:ext cx="3003606" cy="1888422"/>
              <a:chOff x="6856409" y="4417364"/>
              <a:chExt cx="1828589" cy="1149668"/>
            </a:xfrm>
          </p:grpSpPr>
          <p:sp>
            <p:nvSpPr>
              <p:cNvPr id="249" name="矩形 248"/>
              <p:cNvSpPr/>
              <p:nvPr/>
            </p:nvSpPr>
            <p:spPr>
              <a:xfrm>
                <a:off x="7173571" y="4546553"/>
                <a:ext cx="316974" cy="7199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0" name="矩形 249"/>
              <p:cNvSpPr/>
              <p:nvPr/>
            </p:nvSpPr>
            <p:spPr>
              <a:xfrm>
                <a:off x="7490545" y="4506932"/>
                <a:ext cx="1178020" cy="6880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1" name="矩形 250"/>
              <p:cNvSpPr/>
              <p:nvPr/>
            </p:nvSpPr>
            <p:spPr>
              <a:xfrm>
                <a:off x="7173571" y="5279056"/>
                <a:ext cx="1510456" cy="28797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2" name="矩形 251"/>
              <p:cNvSpPr/>
              <p:nvPr/>
            </p:nvSpPr>
            <p:spPr>
              <a:xfrm>
                <a:off x="7173571" y="5211411"/>
                <a:ext cx="1511423" cy="6764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3" name="橢圓 252"/>
              <p:cNvSpPr/>
              <p:nvPr/>
            </p:nvSpPr>
            <p:spPr>
              <a:xfrm>
                <a:off x="7341722" y="5193049"/>
                <a:ext cx="85042" cy="84074"/>
              </a:xfrm>
              <a:prstGeom prst="ellipse">
                <a:avLst/>
              </a:prstGeom>
              <a:solidFill>
                <a:srgbClr val="32FB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4" name="橢圓 253"/>
              <p:cNvSpPr/>
              <p:nvPr/>
            </p:nvSpPr>
            <p:spPr>
              <a:xfrm>
                <a:off x="7173571" y="5195949"/>
                <a:ext cx="84075" cy="84073"/>
              </a:xfrm>
              <a:prstGeom prst="ellipse">
                <a:avLst/>
              </a:prstGeom>
              <a:solidFill>
                <a:srgbClr val="32FB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5" name="橢圓 254"/>
              <p:cNvSpPr/>
              <p:nvPr/>
            </p:nvSpPr>
            <p:spPr>
              <a:xfrm>
                <a:off x="7421931" y="5194016"/>
                <a:ext cx="84076" cy="84073"/>
              </a:xfrm>
              <a:prstGeom prst="ellipse">
                <a:avLst/>
              </a:prstGeom>
              <a:solidFill>
                <a:srgbClr val="32FB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6" name="橢圓 255"/>
              <p:cNvSpPr/>
              <p:nvPr/>
            </p:nvSpPr>
            <p:spPr>
              <a:xfrm>
                <a:off x="7257646" y="5192083"/>
                <a:ext cx="84076" cy="84073"/>
              </a:xfrm>
              <a:prstGeom prst="ellipse">
                <a:avLst/>
              </a:prstGeom>
              <a:solidFill>
                <a:srgbClr val="32FB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7" name="套索 256"/>
              <p:cNvSpPr/>
              <p:nvPr/>
            </p:nvSpPr>
            <p:spPr>
              <a:xfrm rot="10800000">
                <a:off x="6856598" y="4417061"/>
                <a:ext cx="633947" cy="219364"/>
              </a:xfrm>
              <a:prstGeom prst="chord">
                <a:avLst>
                  <a:gd name="adj1" fmla="val 5509536"/>
                  <a:gd name="adj2" fmla="val 16118555"/>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243" name="直線單箭頭接點 242"/>
            <p:cNvCxnSpPr/>
            <p:nvPr/>
          </p:nvCxnSpPr>
          <p:spPr>
            <a:xfrm flipV="1">
              <a:off x="5581625" y="5253302"/>
              <a:ext cx="1587" cy="26667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867" name="文字方塊 243"/>
            <p:cNvSpPr txBox="1">
              <a:spLocks noChangeArrowheads="1"/>
            </p:cNvSpPr>
            <p:nvPr/>
          </p:nvSpPr>
          <p:spPr bwMode="auto">
            <a:xfrm>
              <a:off x="5057795" y="5253853"/>
              <a:ext cx="576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t>&gt;10</a:t>
              </a:r>
              <a:r>
                <a:rPr lang="el-GR" altLang="zh-TW" sz="1000"/>
                <a:t>μ</a:t>
              </a:r>
              <a:r>
                <a:rPr lang="en-US" altLang="zh-TW" sz="1000"/>
                <a:t>m</a:t>
              </a:r>
              <a:endParaRPr lang="zh-TW" altLang="en-US" sz="1000"/>
            </a:p>
          </p:txBody>
        </p:sp>
        <p:cxnSp>
          <p:nvCxnSpPr>
            <p:cNvPr id="245" name="直線單箭頭接點 244"/>
            <p:cNvCxnSpPr/>
            <p:nvPr/>
          </p:nvCxnSpPr>
          <p:spPr>
            <a:xfrm flipV="1">
              <a:off x="8273791" y="5275524"/>
              <a:ext cx="1587" cy="26508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869" name="文字方塊 245"/>
            <p:cNvSpPr txBox="1">
              <a:spLocks noChangeArrowheads="1"/>
            </p:cNvSpPr>
            <p:nvPr/>
          </p:nvSpPr>
          <p:spPr bwMode="auto">
            <a:xfrm>
              <a:off x="8258065" y="5295170"/>
              <a:ext cx="576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t>10</a:t>
              </a:r>
              <a:r>
                <a:rPr lang="el-GR" altLang="zh-TW" sz="1000"/>
                <a:t>μ</a:t>
              </a:r>
              <a:r>
                <a:rPr lang="en-US" altLang="zh-TW" sz="1000"/>
                <a:t>m</a:t>
              </a:r>
              <a:endParaRPr lang="zh-TW" altLang="en-US" sz="1000"/>
            </a:p>
          </p:txBody>
        </p:sp>
        <p:cxnSp>
          <p:nvCxnSpPr>
            <p:cNvPr id="247" name="直線單箭頭接點 246"/>
            <p:cNvCxnSpPr/>
            <p:nvPr/>
          </p:nvCxnSpPr>
          <p:spPr>
            <a:xfrm flipH="1">
              <a:off x="6300699" y="4062806"/>
              <a:ext cx="792094" cy="13603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871" name="文字方塊 247"/>
            <p:cNvSpPr txBox="1">
              <a:spLocks noChangeArrowheads="1"/>
            </p:cNvSpPr>
            <p:nvPr/>
          </p:nvSpPr>
          <p:spPr bwMode="auto">
            <a:xfrm>
              <a:off x="6209349" y="3840580"/>
              <a:ext cx="1862845" cy="3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400" dirty="0" smtClean="0">
                  <a:latin typeface="標楷體" charset="0"/>
                  <a:ea typeface="標楷體" charset="0"/>
                  <a:cs typeface="標楷體" charset="0"/>
                </a:rPr>
                <a:t>Cell restriction channel</a:t>
              </a:r>
              <a:endParaRPr lang="zh-TW" altLang="en-US" sz="1400" dirty="0">
                <a:latin typeface="標楷體" charset="0"/>
                <a:ea typeface="標楷體" charset="0"/>
                <a:cs typeface="標楷體" charset="0"/>
              </a:endParaRPr>
            </a:p>
          </p:txBody>
        </p:sp>
      </p:grpSp>
      <p:sp>
        <p:nvSpPr>
          <p:cNvPr id="32864" name="標題 1"/>
          <p:cNvSpPr>
            <a:spLocks/>
          </p:cNvSpPr>
          <p:nvPr/>
        </p:nvSpPr>
        <p:spPr bwMode="auto">
          <a:xfrm>
            <a:off x="368300" y="311150"/>
            <a:ext cx="85280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algn="ctr"/>
            <a:r>
              <a:rPr kumimoji="0" lang="en-US" altLang="zh-TW" sz="3000" b="1" dirty="0">
                <a:solidFill>
                  <a:srgbClr val="9933FF"/>
                </a:solidFill>
                <a:latin typeface="Calibri" charset="0"/>
                <a:ea typeface="微軟正黑體" charset="0"/>
                <a:cs typeface="Calibri" charset="0"/>
              </a:rPr>
              <a:t>Principle of high density </a:t>
            </a:r>
            <a:endParaRPr kumimoji="0" lang="en-US" altLang="zh-TW" sz="3000" b="1" dirty="0" smtClean="0">
              <a:solidFill>
                <a:srgbClr val="9933FF"/>
              </a:solidFill>
              <a:latin typeface="Calibri" charset="0"/>
              <a:ea typeface="微軟正黑體" charset="0"/>
              <a:cs typeface="Calibri" charset="0"/>
            </a:endParaRPr>
          </a:p>
          <a:p>
            <a:pPr algn="ctr"/>
            <a:r>
              <a:rPr kumimoji="0" lang="en-US" altLang="zh-TW" sz="3000" b="1" dirty="0" smtClean="0">
                <a:solidFill>
                  <a:srgbClr val="9933FF"/>
                </a:solidFill>
                <a:latin typeface="Calibri" charset="0"/>
                <a:ea typeface="微軟正黑體" charset="0"/>
                <a:cs typeface="Calibri" charset="0"/>
              </a:rPr>
              <a:t>Self-Assembly Cell Array (SACA) </a:t>
            </a:r>
            <a:endParaRPr kumimoji="0" lang="zh-TW" altLang="en-US" sz="3000" b="1" dirty="0">
              <a:solidFill>
                <a:srgbClr val="9933FF"/>
              </a:solidFill>
              <a:latin typeface="Calibri" charset="0"/>
              <a:ea typeface="微軟正黑體" charset="0"/>
              <a:cs typeface="Calibr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childTnLst>
                                </p:cTn>
                              </p:par>
                              <p:par>
                                <p:cTn id="64" presetID="10"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childTnLst>
                                </p:cTn>
                              </p:par>
                              <p:par>
                                <p:cTn id="73" presetID="10"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childTnLst>
                                </p:cTn>
                              </p:par>
                              <p:par>
                                <p:cTn id="76" presetID="10" presetClass="exit" presetSubtype="0" fill="hold" nodeType="withEffect">
                                  <p:stCondLst>
                                    <p:cond delay="0"/>
                                  </p:stCondLst>
                                  <p:childTnLst>
                                    <p:animEffect transition="out" filter="fade">
                                      <p:cBhvr>
                                        <p:cTn id="77" dur="500"/>
                                        <p:tgtEl>
                                          <p:spTgt spid="37"/>
                                        </p:tgtEl>
                                      </p:cBhvr>
                                    </p:animEffect>
                                    <p:set>
                                      <p:cBhvr>
                                        <p:cTn id="78" dur="1" fill="hold">
                                          <p:stCondLst>
                                            <p:cond delay="499"/>
                                          </p:stCondLst>
                                        </p:cTn>
                                        <p:tgtEl>
                                          <p:spTgt spid="3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61"/>
                                        </p:tgtEl>
                                      </p:cBhvr>
                                    </p:animEffect>
                                    <p:set>
                                      <p:cBhvr>
                                        <p:cTn id="81" dur="1" fill="hold">
                                          <p:stCondLst>
                                            <p:cond delay="499"/>
                                          </p:stCondLst>
                                        </p:cTn>
                                        <p:tgtEl>
                                          <p:spTgt spid="61"/>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fade">
                                      <p:cBhvr>
                                        <p:cTn id="86" dur="1000"/>
                                        <p:tgtEl>
                                          <p:spTgt spid="4"/>
                                        </p:tgtEl>
                                      </p:cBhvr>
                                    </p:animEffect>
                                  </p:childTnLst>
                                </p:cTn>
                              </p:par>
                              <p:par>
                                <p:cTn id="87" presetID="10" presetClass="exit" presetSubtype="0" fill="hold" grpId="0" nodeType="withEffect">
                                  <p:stCondLst>
                                    <p:cond delay="0"/>
                                  </p:stCondLst>
                                  <p:childTnLst>
                                    <p:animEffect transition="out" filter="fade">
                                      <p:cBhvr>
                                        <p:cTn id="88" dur="1000"/>
                                        <p:tgtEl>
                                          <p:spTgt spid="71"/>
                                        </p:tgtEl>
                                      </p:cBhvr>
                                    </p:animEffect>
                                    <p:set>
                                      <p:cBhvr>
                                        <p:cTn id="89" dur="1" fill="hold">
                                          <p:stCondLst>
                                            <p:cond delay="999"/>
                                          </p:stCondLst>
                                        </p:cTn>
                                        <p:tgtEl>
                                          <p:spTgt spid="7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62"/>
                                        </p:tgtEl>
                                      </p:cBhvr>
                                    </p:animEffect>
                                    <p:set>
                                      <p:cBhvr>
                                        <p:cTn id="92" dur="1" fill="hold">
                                          <p:stCondLst>
                                            <p:cond delay="999"/>
                                          </p:stCondLst>
                                        </p:cTn>
                                        <p:tgtEl>
                                          <p:spTgt spid="6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65"/>
                                        </p:tgtEl>
                                      </p:cBhvr>
                                    </p:animEffect>
                                    <p:set>
                                      <p:cBhvr>
                                        <p:cTn id="95" dur="1" fill="hold">
                                          <p:stCondLst>
                                            <p:cond delay="999"/>
                                          </p:stCondLst>
                                        </p:cTn>
                                        <p:tgtEl>
                                          <p:spTgt spid="65"/>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66"/>
                                        </p:tgtEl>
                                      </p:cBhvr>
                                    </p:animEffect>
                                    <p:set>
                                      <p:cBhvr>
                                        <p:cTn id="98" dur="1" fill="hold">
                                          <p:stCondLst>
                                            <p:cond delay="999"/>
                                          </p:stCondLst>
                                        </p:cTn>
                                        <p:tgtEl>
                                          <p:spTgt spid="66"/>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67"/>
                                        </p:tgtEl>
                                      </p:cBhvr>
                                    </p:animEffect>
                                    <p:set>
                                      <p:cBhvr>
                                        <p:cTn id="101" dur="1" fill="hold">
                                          <p:stCondLst>
                                            <p:cond delay="999"/>
                                          </p:stCondLst>
                                        </p:cTn>
                                        <p:tgtEl>
                                          <p:spTgt spid="67"/>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77"/>
                                        </p:tgtEl>
                                      </p:cBhvr>
                                    </p:animEffect>
                                    <p:set>
                                      <p:cBhvr>
                                        <p:cTn id="104" dur="1" fill="hold">
                                          <p:stCondLst>
                                            <p:cond delay="999"/>
                                          </p:stCondLst>
                                        </p:cTn>
                                        <p:tgtEl>
                                          <p:spTgt spid="7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78"/>
                                        </p:tgtEl>
                                      </p:cBhvr>
                                    </p:animEffect>
                                    <p:set>
                                      <p:cBhvr>
                                        <p:cTn id="107" dur="1" fill="hold">
                                          <p:stCondLst>
                                            <p:cond delay="999"/>
                                          </p:stCondLst>
                                        </p:cTn>
                                        <p:tgtEl>
                                          <p:spTgt spid="7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63"/>
                                        </p:tgtEl>
                                      </p:cBhvr>
                                    </p:animEffect>
                                    <p:set>
                                      <p:cBhvr>
                                        <p:cTn id="110" dur="1" fill="hold">
                                          <p:stCondLst>
                                            <p:cond delay="999"/>
                                          </p:stCondLst>
                                        </p:cTn>
                                        <p:tgtEl>
                                          <p:spTgt spid="63"/>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64"/>
                                        </p:tgtEl>
                                      </p:cBhvr>
                                    </p:animEffect>
                                    <p:set>
                                      <p:cBhvr>
                                        <p:cTn id="113" dur="1" fill="hold">
                                          <p:stCondLst>
                                            <p:cond delay="999"/>
                                          </p:stCondLst>
                                        </p:cTn>
                                        <p:tgtEl>
                                          <p:spTgt spid="64"/>
                                        </p:tgtEl>
                                        <p:attrNameLst>
                                          <p:attrName>style.visibility</p:attrName>
                                        </p:attrNameLst>
                                      </p:cBhvr>
                                      <p:to>
                                        <p:strVal val="hidden"/>
                                      </p:to>
                                    </p:set>
                                  </p:childTnLst>
                                </p:cTn>
                              </p:par>
                              <p:par>
                                <p:cTn id="114" presetID="10" presetClass="entr" presetSubtype="0"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1000"/>
                                        <p:tgtEl>
                                          <p:spTgt spid="72"/>
                                        </p:tgtEl>
                                      </p:cBhvr>
                                    </p:animEffect>
                                  </p:childTnLst>
                                </p:cTn>
                              </p:par>
                              <p:par>
                                <p:cTn id="117" presetID="10" presetClass="entr" presetSubtype="0" fill="hold" nodeType="with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fade">
                                      <p:cBhvr>
                                        <p:cTn id="119" dur="1000"/>
                                        <p:tgtEl>
                                          <p:spTgt spid="8"/>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0" presetClass="path" presetSubtype="0" accel="50000" decel="50000" fill="hold" nodeType="clickEffect">
                                  <p:stCondLst>
                                    <p:cond delay="0"/>
                                  </p:stCondLst>
                                  <p:childTnLst>
                                    <p:animMotion origin="layout" path="M -1.11111E-6 1.11111E-6 L -0.00451 0.08634 L -0.00816 0.11227 L -0.02274 0.14907 " pathEditMode="relative" rAng="0" ptsTypes="AAAA">
                                      <p:cBhvr>
                                        <p:cTn id="123" dur="2000" fill="hold"/>
                                        <p:tgtEl>
                                          <p:spTgt spid="15"/>
                                        </p:tgtEl>
                                        <p:attrNameLst>
                                          <p:attrName>ppt_x</p:attrName>
                                          <p:attrName>ppt_y</p:attrName>
                                        </p:attrNameLst>
                                      </p:cBhvr>
                                      <p:rCtr x="-1146" y="7454"/>
                                    </p:animMotion>
                                  </p:childTnLst>
                                </p:cTn>
                              </p:par>
                              <p:par>
                                <p:cTn id="124" presetID="0" presetClass="path" presetSubtype="0" accel="50000" decel="50000" fill="hold" nodeType="withEffect">
                                  <p:stCondLst>
                                    <p:cond delay="0"/>
                                  </p:stCondLst>
                                  <p:childTnLst>
                                    <p:animMotion origin="layout" path="M 0.00017 2.59259E-6 L -0.00434 0.14514 L -0.0059 0.16065 " pathEditMode="relative" rAng="0" ptsTypes="AAA">
                                      <p:cBhvr>
                                        <p:cTn id="125" dur="2300" fill="hold"/>
                                        <p:tgtEl>
                                          <p:spTgt spid="33"/>
                                        </p:tgtEl>
                                        <p:attrNameLst>
                                          <p:attrName>ppt_x</p:attrName>
                                          <p:attrName>ppt_y</p:attrName>
                                        </p:attrNameLst>
                                      </p:cBhvr>
                                      <p:rCtr x="-313" y="8032"/>
                                    </p:animMotion>
                                  </p:childTnLst>
                                </p:cTn>
                              </p:par>
                              <p:par>
                                <p:cTn id="126" presetID="0" presetClass="path" presetSubtype="0" accel="50000" decel="50000" fill="hold" nodeType="withEffect">
                                  <p:stCondLst>
                                    <p:cond delay="0"/>
                                  </p:stCondLst>
                                  <p:childTnLst>
                                    <p:animMotion origin="layout" path="M -3.05556E-6 -2.96296E-6 L -0.00191 0.12755 L -0.00156 0.1426 " pathEditMode="relative" rAng="0" ptsTypes="AAA">
                                      <p:cBhvr>
                                        <p:cTn id="127" dur="2200" fill="hold"/>
                                        <p:tgtEl>
                                          <p:spTgt spid="34"/>
                                        </p:tgtEl>
                                        <p:attrNameLst>
                                          <p:attrName>ppt_x</p:attrName>
                                          <p:attrName>ppt_y</p:attrName>
                                        </p:attrNameLst>
                                      </p:cBhvr>
                                      <p:rCtr x="-104" y="7130"/>
                                    </p:animMotion>
                                  </p:childTnLst>
                                </p:cTn>
                              </p:par>
                              <p:par>
                                <p:cTn id="128" presetID="0" presetClass="path" presetSubtype="0" accel="50000" decel="50000" fill="hold" nodeType="withEffect">
                                  <p:stCondLst>
                                    <p:cond delay="0"/>
                                  </p:stCondLst>
                                  <p:childTnLst>
                                    <p:animMotion origin="layout" path="M 0.00017 0 L -0.01059 0.21296 " pathEditMode="relative" rAng="0" ptsTypes="AA">
                                      <p:cBhvr>
                                        <p:cTn id="129" dur="3000" fill="hold"/>
                                        <p:tgtEl>
                                          <p:spTgt spid="17"/>
                                        </p:tgtEl>
                                        <p:attrNameLst>
                                          <p:attrName>ppt_x</p:attrName>
                                          <p:attrName>ppt_y</p:attrName>
                                        </p:attrNameLst>
                                      </p:cBhvr>
                                      <p:rCtr x="-538" y="10648"/>
                                    </p:animMotion>
                                  </p:childTnLst>
                                </p:cTn>
                              </p:par>
                              <p:par>
                                <p:cTn id="130" presetID="0" presetClass="path" presetSubtype="0" accel="50000" decel="50000" fill="hold" nodeType="withEffect">
                                  <p:stCondLst>
                                    <p:cond delay="0"/>
                                  </p:stCondLst>
                                  <p:childTnLst>
                                    <p:animMotion origin="layout" path="M 0.00017 1.48148E-6 L -0.00209 0.19537 L -0.00209 0.21204 " pathEditMode="relative" rAng="0" ptsTypes="AAA">
                                      <p:cBhvr>
                                        <p:cTn id="131" dur="3000" fill="hold"/>
                                        <p:tgtEl>
                                          <p:spTgt spid="19"/>
                                        </p:tgtEl>
                                        <p:attrNameLst>
                                          <p:attrName>ppt_x</p:attrName>
                                          <p:attrName>ppt_y</p:attrName>
                                        </p:attrNameLst>
                                      </p:cBhvr>
                                      <p:rCtr x="-122" y="10602"/>
                                    </p:animMotion>
                                  </p:childTnLst>
                                </p:cTn>
                              </p:par>
                              <p:par>
                                <p:cTn id="132" presetID="0" presetClass="path" presetSubtype="0" accel="50000" decel="50000" fill="hold" nodeType="withEffect">
                                  <p:stCondLst>
                                    <p:cond delay="0"/>
                                  </p:stCondLst>
                                  <p:childTnLst>
                                    <p:animMotion origin="layout" path="M -4.16667E-6 -2.22222E-6 L 0.0033 0.14954 L 0.0066 0.16574 " pathEditMode="relative" rAng="0" ptsTypes="AAA">
                                      <p:cBhvr>
                                        <p:cTn id="133" dur="2300" fill="hold"/>
                                        <p:tgtEl>
                                          <p:spTgt spid="35"/>
                                        </p:tgtEl>
                                        <p:attrNameLst>
                                          <p:attrName>ppt_x</p:attrName>
                                          <p:attrName>ppt_y</p:attrName>
                                        </p:attrNameLst>
                                      </p:cBhvr>
                                      <p:rCtr x="330" y="8287"/>
                                    </p:animMotion>
                                  </p:childTnLst>
                                </p:cTn>
                              </p:par>
                              <p:par>
                                <p:cTn id="134" presetID="0" presetClass="path" presetSubtype="0" accel="50000" decel="50000" fill="hold" nodeType="withEffect">
                                  <p:stCondLst>
                                    <p:cond delay="0"/>
                                  </p:stCondLst>
                                  <p:childTnLst>
                                    <p:animMotion origin="layout" path="M 0 -3.33333E-6 L -0.00035 0.20556 L 0 0.22338 " pathEditMode="relative" rAng="0" ptsTypes="AAA">
                                      <p:cBhvr>
                                        <p:cTn id="135" dur="3000" fill="hold"/>
                                        <p:tgtEl>
                                          <p:spTgt spid="20"/>
                                        </p:tgtEl>
                                        <p:attrNameLst>
                                          <p:attrName>ppt_x</p:attrName>
                                          <p:attrName>ppt_y</p:attrName>
                                        </p:attrNameLst>
                                      </p:cBhvr>
                                      <p:rCtr x="-17" y="11157"/>
                                    </p:animMotion>
                                  </p:childTnLst>
                                </p:cTn>
                              </p:par>
                              <p:par>
                                <p:cTn id="136" presetID="0" presetClass="path" presetSubtype="0" accel="50000" decel="50000" fill="hold" nodeType="withEffect">
                                  <p:stCondLst>
                                    <p:cond delay="0"/>
                                  </p:stCondLst>
                                  <p:childTnLst>
                                    <p:animMotion origin="layout" path="M -3.61111E-6 -3.33333E-6 L 0.00313 0.12014 L 0.00695 0.12894 " pathEditMode="relative" rAng="0" ptsTypes="AAA">
                                      <p:cBhvr>
                                        <p:cTn id="137" dur="2000" fill="hold"/>
                                        <p:tgtEl>
                                          <p:spTgt spid="23"/>
                                        </p:tgtEl>
                                        <p:attrNameLst>
                                          <p:attrName>ppt_x</p:attrName>
                                          <p:attrName>ppt_y</p:attrName>
                                        </p:attrNameLst>
                                      </p:cBhvr>
                                      <p:rCtr x="347" y="6435"/>
                                    </p:animMotion>
                                  </p:childTnLst>
                                </p:cTn>
                              </p:par>
                              <p:par>
                                <p:cTn id="138" presetID="0" presetClass="path" presetSubtype="0" accel="50000" decel="50000" fill="hold" nodeType="withEffect">
                                  <p:stCondLst>
                                    <p:cond delay="0"/>
                                  </p:stCondLst>
                                  <p:childTnLst>
                                    <p:animMotion origin="layout" path="M 0.00018 3.7037E-6 L -0.00417 0.22176 " pathEditMode="relative" rAng="0" ptsTypes="AA">
                                      <p:cBhvr>
                                        <p:cTn id="139" dur="3000" fill="hold"/>
                                        <p:tgtEl>
                                          <p:spTgt spid="21"/>
                                        </p:tgtEl>
                                        <p:attrNameLst>
                                          <p:attrName>ppt_x</p:attrName>
                                          <p:attrName>ppt_y</p:attrName>
                                        </p:attrNameLst>
                                      </p:cBhvr>
                                      <p:rCtr x="-226" y="11088"/>
                                    </p:animMotion>
                                  </p:childTnLst>
                                </p:cTn>
                              </p:par>
                              <p:par>
                                <p:cTn id="140" presetID="0" presetClass="path" presetSubtype="0" accel="50000" decel="50000" fill="hold" nodeType="withEffect">
                                  <p:stCondLst>
                                    <p:cond delay="0"/>
                                  </p:stCondLst>
                                  <p:childTnLst>
                                    <p:animMotion origin="layout" path="M 2.77778E-7 1.85185E-6 L 0.00312 0.16991 " pathEditMode="relative" rAng="0" ptsTypes="AA">
                                      <p:cBhvr>
                                        <p:cTn id="141" dur="2300" fill="hold"/>
                                        <p:tgtEl>
                                          <p:spTgt spid="24"/>
                                        </p:tgtEl>
                                        <p:attrNameLst>
                                          <p:attrName>ppt_x</p:attrName>
                                          <p:attrName>ppt_y</p:attrName>
                                        </p:attrNameLst>
                                      </p:cBhvr>
                                      <p:rCtr x="156" y="8495"/>
                                    </p:animMotion>
                                  </p:childTnLst>
                                </p:cTn>
                              </p:par>
                              <p:par>
                                <p:cTn id="142" presetID="0" presetClass="path" presetSubtype="0" accel="50000" decel="50000" fill="hold" nodeType="withEffect">
                                  <p:stCondLst>
                                    <p:cond delay="0"/>
                                  </p:stCondLst>
                                  <p:childTnLst>
                                    <p:animMotion origin="layout" path="M 0 3.33333E-6 L 0.00035 0.13935 " pathEditMode="relative" rAng="0" ptsTypes="AA">
                                      <p:cBhvr>
                                        <p:cTn id="143" dur="2000" fill="hold"/>
                                        <p:tgtEl>
                                          <p:spTgt spid="26"/>
                                        </p:tgtEl>
                                        <p:attrNameLst>
                                          <p:attrName>ppt_x</p:attrName>
                                          <p:attrName>ppt_y</p:attrName>
                                        </p:attrNameLst>
                                      </p:cBhvr>
                                      <p:rCtr x="17" y="6968"/>
                                    </p:animMotion>
                                  </p:childTnLst>
                                </p:cTn>
                              </p:par>
                              <p:par>
                                <p:cTn id="144" presetID="0" presetClass="path" presetSubtype="0" accel="50000" decel="50000" fill="hold" nodeType="withEffect">
                                  <p:stCondLst>
                                    <p:cond delay="0"/>
                                  </p:stCondLst>
                                  <p:childTnLst>
                                    <p:animMotion origin="layout" path="M -1.94444E-6 -2.96296E-6 L 0.0033 0.09375 L 0.00625 0.10602 L 0.03386 0.14375 " pathEditMode="relative" rAng="0" ptsTypes="AAAA">
                                      <p:cBhvr>
                                        <p:cTn id="145" dur="2000" fill="hold"/>
                                        <p:tgtEl>
                                          <p:spTgt spid="36"/>
                                        </p:tgtEl>
                                        <p:attrNameLst>
                                          <p:attrName>ppt_x</p:attrName>
                                          <p:attrName>ppt_y</p:attrName>
                                        </p:attrNameLst>
                                      </p:cBhvr>
                                      <p:rCtr x="1684" y="7176"/>
                                    </p:animMotion>
                                  </p:childTnLst>
                                </p:cTn>
                              </p:par>
                              <p:par>
                                <p:cTn id="146" presetID="0" presetClass="path" presetSubtype="0" accel="50000" decel="50000" fill="hold" nodeType="withEffect">
                                  <p:stCondLst>
                                    <p:cond delay="0"/>
                                  </p:stCondLst>
                                  <p:childTnLst>
                                    <p:animMotion origin="layout" path="M -5.55556E-7 -7.40741E-7 L 0.00504 0.15486 L 0.0092 0.19097 " pathEditMode="relative" rAng="0" ptsTypes="AAA">
                                      <p:cBhvr>
                                        <p:cTn id="147" dur="2200" fill="hold"/>
                                        <p:tgtEl>
                                          <p:spTgt spid="31"/>
                                        </p:tgtEl>
                                        <p:attrNameLst>
                                          <p:attrName>ppt_x</p:attrName>
                                          <p:attrName>ppt_y</p:attrName>
                                        </p:attrNameLst>
                                      </p:cBhvr>
                                      <p:rCtr x="451" y="9537"/>
                                    </p:animMotion>
                                  </p:childTnLst>
                                </p:cTn>
                              </p:par>
                              <p:par>
                                <p:cTn id="148" presetID="0" presetClass="path" presetSubtype="0" accel="50000" decel="50000" fill="hold" nodeType="withEffect">
                                  <p:stCondLst>
                                    <p:cond delay="0"/>
                                  </p:stCondLst>
                                  <p:childTnLst>
                                    <p:animMotion origin="layout" path="M -3.05556E-6 1.85185E-6 L 0.00729 0.14861 L 0.01719 0.18356 " pathEditMode="relative" rAng="0" ptsTypes="AAA">
                                      <p:cBhvr>
                                        <p:cTn id="149" dur="2200" fill="hold"/>
                                        <p:tgtEl>
                                          <p:spTgt spid="30"/>
                                        </p:tgtEl>
                                        <p:attrNameLst>
                                          <p:attrName>ppt_x</p:attrName>
                                          <p:attrName>ppt_y</p:attrName>
                                        </p:attrNameLst>
                                      </p:cBhvr>
                                      <p:rCtr x="851" y="9167"/>
                                    </p:animMotion>
                                  </p:childTnLst>
                                </p:cTn>
                              </p:par>
                              <p:par>
                                <p:cTn id="150" presetID="0" presetClass="path" presetSubtype="0" accel="50000" decel="50000" fill="hold" nodeType="withEffect">
                                  <p:stCondLst>
                                    <p:cond delay="0"/>
                                  </p:stCondLst>
                                  <p:childTnLst>
                                    <p:animMotion origin="layout" path="M -2.5E-6 -1.85185E-6 L 0.00643 0.175 L 0.01007 0.20996 " pathEditMode="relative" rAng="0" ptsTypes="AAA">
                                      <p:cBhvr>
                                        <p:cTn id="151" dur="3000" fill="hold"/>
                                        <p:tgtEl>
                                          <p:spTgt spid="29"/>
                                        </p:tgtEl>
                                        <p:attrNameLst>
                                          <p:attrName>ppt_x</p:attrName>
                                          <p:attrName>ppt_y</p:attrName>
                                        </p:attrNameLst>
                                      </p:cBhvr>
                                      <p:rCtr x="503" y="10486"/>
                                    </p:animMotion>
                                  </p:childTnLst>
                                </p:cTn>
                              </p:par>
                              <p:par>
                                <p:cTn id="152" presetID="0" presetClass="path" presetSubtype="0" accel="50000" decel="50000" fill="hold" nodeType="withEffect">
                                  <p:stCondLst>
                                    <p:cond delay="0"/>
                                  </p:stCondLst>
                                  <p:childTnLst>
                                    <p:animMotion origin="layout" path="M 3.61111E-6 -1.85185E-6 L 0.00399 0.12246 " pathEditMode="relative" rAng="0" ptsTypes="AA">
                                      <p:cBhvr>
                                        <p:cTn id="153" dur="2000" fill="hold"/>
                                        <p:tgtEl>
                                          <p:spTgt spid="25"/>
                                        </p:tgtEl>
                                        <p:attrNameLst>
                                          <p:attrName>ppt_x</p:attrName>
                                          <p:attrName>ppt_y</p:attrName>
                                        </p:attrNameLst>
                                      </p:cBhvr>
                                      <p:rCtr x="191" y="6111"/>
                                    </p:animMotion>
                                  </p:childTnLst>
                                </p:cTn>
                              </p:par>
                              <p:par>
                                <p:cTn id="154" presetID="0" presetClass="path" presetSubtype="0" accel="50000" decel="50000" fill="hold" nodeType="withEffect">
                                  <p:stCondLst>
                                    <p:cond delay="0"/>
                                  </p:stCondLst>
                                  <p:childTnLst>
                                    <p:animMotion origin="layout" path="M 1.38889E-6 4.07407E-6 L 0.00208 0.18634 " pathEditMode="relative" rAng="0" ptsTypes="AA">
                                      <p:cBhvr>
                                        <p:cTn id="155" dur="2300" fill="hold"/>
                                        <p:tgtEl>
                                          <p:spTgt spid="27"/>
                                        </p:tgtEl>
                                        <p:attrNameLst>
                                          <p:attrName>ppt_x</p:attrName>
                                          <p:attrName>ppt_y</p:attrName>
                                        </p:attrNameLst>
                                      </p:cBhvr>
                                      <p:rCtr x="104" y="9306"/>
                                    </p:animMotion>
                                  </p:childTnLst>
                                </p:cTn>
                              </p:par>
                              <p:par>
                                <p:cTn id="156" presetID="0" presetClass="path" presetSubtype="0" accel="50000" decel="50000" fill="hold" nodeType="withEffect">
                                  <p:stCondLst>
                                    <p:cond delay="0"/>
                                  </p:stCondLst>
                                  <p:childTnLst>
                                    <p:animMotion origin="layout" path="M 3.33333E-6 -4.81481E-6 L 0.00746 0.17616 L 0.01076 0.20996 " pathEditMode="relative" rAng="0" ptsTypes="AAA">
                                      <p:cBhvr>
                                        <p:cTn id="157" dur="3000" fill="hold"/>
                                        <p:tgtEl>
                                          <p:spTgt spid="28"/>
                                        </p:tgtEl>
                                        <p:attrNameLst>
                                          <p:attrName>ppt_x</p:attrName>
                                          <p:attrName>ppt_y</p:attrName>
                                        </p:attrNameLst>
                                      </p:cBhvr>
                                      <p:rCtr x="538" y="10486"/>
                                    </p:animMotion>
                                  </p:childTnLst>
                                </p:cTn>
                              </p:par>
                              <p:par>
                                <p:cTn id="158" presetID="0" presetClass="path" presetSubtype="0" accel="50000" decel="50000" fill="hold" nodeType="withEffect">
                                  <p:stCondLst>
                                    <p:cond delay="0"/>
                                  </p:stCondLst>
                                  <p:childTnLst>
                                    <p:animMotion origin="layout" path="M -0.00052 0.00023 L 0.00208 0.16621 " pathEditMode="relative" rAng="0" ptsTypes="AA">
                                      <p:cBhvr>
                                        <p:cTn id="159" dur="2300" fill="hold"/>
                                        <p:tgtEl>
                                          <p:spTgt spid="22"/>
                                        </p:tgtEl>
                                        <p:attrNameLst>
                                          <p:attrName>ppt_x</p:attrName>
                                          <p:attrName>ppt_y</p:attrName>
                                        </p:attrNameLst>
                                      </p:cBhvr>
                                      <p:rCtr x="122" y="8287"/>
                                    </p:animMotion>
                                  </p:childTnLst>
                                </p:cTn>
                              </p:par>
                              <p:par>
                                <p:cTn id="160" presetID="0" presetClass="path" presetSubtype="0" accel="50000" decel="50000" fill="hold" nodeType="withEffect">
                                  <p:stCondLst>
                                    <p:cond delay="0"/>
                                  </p:stCondLst>
                                  <p:childTnLst>
                                    <p:animMotion origin="layout" path="M 1.66667E-6 0.003 L -0.00608 0.10532 L -0.01146 0.1331 L -0.02344 0.16342 " pathEditMode="relative" rAng="0" ptsTypes="AAAA">
                                      <p:cBhvr>
                                        <p:cTn id="161" dur="2200" fill="hold"/>
                                        <p:tgtEl>
                                          <p:spTgt spid="16"/>
                                        </p:tgtEl>
                                        <p:attrNameLst>
                                          <p:attrName>ppt_x</p:attrName>
                                          <p:attrName>ppt_y</p:attrName>
                                        </p:attrNameLst>
                                      </p:cBhvr>
                                      <p:rCtr x="-1181" y="8009"/>
                                    </p:animMotion>
                                  </p:childTnLst>
                                </p:cTn>
                              </p:par>
                              <p:par>
                                <p:cTn id="162" presetID="0" presetClass="path" presetSubtype="0" accel="50000" decel="50000" fill="hold" nodeType="withEffect">
                                  <p:stCondLst>
                                    <p:cond delay="0"/>
                                  </p:stCondLst>
                                  <p:childTnLst>
                                    <p:animMotion origin="layout" path="M -0.00069 0.00092 L -0.00277 0.07268 L -0.00364 0.08495 L -0.01267 0.12037 " pathEditMode="relative" rAng="0" ptsTypes="AAAA">
                                      <p:cBhvr>
                                        <p:cTn id="163" dur="2000" fill="hold"/>
                                        <p:tgtEl>
                                          <p:spTgt spid="18"/>
                                        </p:tgtEl>
                                        <p:attrNameLst>
                                          <p:attrName>ppt_x</p:attrName>
                                          <p:attrName>ppt_y</p:attrName>
                                        </p:attrNameLst>
                                      </p:cBhvr>
                                      <p:rCtr x="-608" y="5972"/>
                                    </p:animMotion>
                                  </p:childTnLst>
                                </p:cTn>
                              </p:par>
                              <p:par>
                                <p:cTn id="164" presetID="0" presetClass="path" presetSubtype="0" accel="50000" decel="50000" fill="hold" nodeType="withEffect">
                                  <p:stCondLst>
                                    <p:cond delay="0"/>
                                  </p:stCondLst>
                                  <p:childTnLst>
                                    <p:animMotion origin="layout" path="M -0.00052 -0.00024 L 0.00833 0.19814 L 0.01163 0.21088 " pathEditMode="relative" rAng="0" ptsTypes="AAA">
                                      <p:cBhvr>
                                        <p:cTn id="165" dur="2400" fill="hold"/>
                                        <p:tgtEl>
                                          <p:spTgt spid="32"/>
                                        </p:tgtEl>
                                        <p:attrNameLst>
                                          <p:attrName>ppt_x</p:attrName>
                                          <p:attrName>ppt_y</p:attrName>
                                        </p:attrNameLst>
                                      </p:cBhvr>
                                      <p:rCtr x="608" y="10556"/>
                                    </p:animMotion>
                                  </p:childTnLst>
                                </p:cTn>
                              </p:par>
                              <p:par>
                                <p:cTn id="166" presetID="1" presetClass="exit" presetSubtype="0" fill="hold" grpId="1" nodeType="withEffect">
                                  <p:stCondLst>
                                    <p:cond delay="0"/>
                                  </p:stCondLst>
                                  <p:childTnLst>
                                    <p:set>
                                      <p:cBhvr>
                                        <p:cTn id="167" dur="1" fill="hold">
                                          <p:stCondLst>
                                            <p:cond delay="499"/>
                                          </p:stCondLst>
                                        </p:cTn>
                                        <p:tgtEl>
                                          <p:spTgt spid="72"/>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1000"/>
                                        <p:tgtEl>
                                          <p:spTgt spid="4"/>
                                        </p:tgtEl>
                                      </p:cBhvr>
                                    </p:animEffect>
                                    <p:set>
                                      <p:cBhvr>
                                        <p:cTn id="170" dur="1" fill="hold">
                                          <p:stCondLst>
                                            <p:cond delay="999"/>
                                          </p:stCondLst>
                                        </p:cTn>
                                        <p:tgtEl>
                                          <p:spTgt spid="4"/>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8"/>
                                        </p:tgtEl>
                                        <p:attrNameLst>
                                          <p:attrName>style.visibility</p:attrName>
                                        </p:attrNameLst>
                                      </p:cBhvr>
                                      <p:to>
                                        <p:strVal val="hidden"/>
                                      </p:to>
                                    </p:set>
                                  </p:childTnLst>
                                </p:cTn>
                              </p:par>
                              <p:par>
                                <p:cTn id="173" presetID="10" presetClass="entr" presetSubtype="0" fill="hold" nodeType="withEffect">
                                  <p:stCondLst>
                                    <p:cond delay="0"/>
                                  </p:stCondLst>
                                  <p:childTnLst>
                                    <p:set>
                                      <p:cBhvr>
                                        <p:cTn id="174" dur="1" fill="hold">
                                          <p:stCondLst>
                                            <p:cond delay="0"/>
                                          </p:stCondLst>
                                        </p:cTn>
                                        <p:tgtEl>
                                          <p:spTgt spid="2"/>
                                        </p:tgtEl>
                                        <p:attrNameLst>
                                          <p:attrName>style.visibility</p:attrName>
                                        </p:attrNameLst>
                                      </p:cBhvr>
                                      <p:to>
                                        <p:strVal val="visible"/>
                                      </p:to>
                                    </p:set>
                                    <p:animEffect transition="in" filter="fade">
                                      <p:cBhvr>
                                        <p:cTn id="175" dur="2000"/>
                                        <p:tgtEl>
                                          <p:spTgt spid="2"/>
                                        </p:tgtEl>
                                      </p:cBhvr>
                                    </p:animEffect>
                                  </p:childTnLst>
                                </p:cTn>
                              </p:par>
                              <p:par>
                                <p:cTn id="176" presetID="10" presetClass="exit" presetSubtype="0" fill="hold" nodeType="withEffect">
                                  <p:stCondLst>
                                    <p:cond delay="0"/>
                                  </p:stCondLst>
                                  <p:childTnLst>
                                    <p:animEffect transition="out" filter="fade">
                                      <p:cBhvr>
                                        <p:cTn id="177" dur="2000"/>
                                        <p:tgtEl>
                                          <p:spTgt spid="3"/>
                                        </p:tgtEl>
                                      </p:cBhvr>
                                    </p:animEffect>
                                    <p:set>
                                      <p:cBhvr>
                                        <p:cTn id="178" dur="1" fill="hold">
                                          <p:stCondLst>
                                            <p:cond delay="1999"/>
                                          </p:stCondLst>
                                        </p:cTn>
                                        <p:tgtEl>
                                          <p:spTgt spid="3"/>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69"/>
                                        </p:tgtEl>
                                        <p:attrNameLst>
                                          <p:attrName>style.visibility</p:attrName>
                                        </p:attrNameLst>
                                      </p:cBhvr>
                                      <p:to>
                                        <p:strVal val="visible"/>
                                      </p:to>
                                    </p:set>
                                    <p:animEffect transition="in" filter="fade">
                                      <p:cBhvr>
                                        <p:cTn id="181"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67" grpId="0"/>
      <p:bldP spid="71" grpId="0" animBg="1"/>
      <p:bldP spid="72" grpId="0" animBg="1"/>
      <p:bldP spid="72" grpId="1" animBg="1"/>
      <p:bldP spid="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群組 8"/>
          <p:cNvGrpSpPr>
            <a:grpSpLocks/>
          </p:cNvGrpSpPr>
          <p:nvPr/>
        </p:nvGrpSpPr>
        <p:grpSpPr bwMode="auto">
          <a:xfrm>
            <a:off x="611188" y="1052513"/>
            <a:ext cx="4248150" cy="2628900"/>
            <a:chOff x="395536" y="1124744"/>
            <a:chExt cx="4248472" cy="2628806"/>
          </a:xfrm>
        </p:grpSpPr>
        <p:grpSp>
          <p:nvGrpSpPr>
            <p:cNvPr id="32901" name="群組 6"/>
            <p:cNvGrpSpPr>
              <a:grpSpLocks/>
            </p:cNvGrpSpPr>
            <p:nvPr/>
          </p:nvGrpSpPr>
          <p:grpSpPr bwMode="auto">
            <a:xfrm>
              <a:off x="395536" y="1124744"/>
              <a:ext cx="3832956" cy="2628806"/>
              <a:chOff x="306996" y="1232242"/>
              <a:chExt cx="4177147" cy="2970832"/>
            </a:xfrm>
          </p:grpSpPr>
          <p:grpSp>
            <p:nvGrpSpPr>
              <p:cNvPr id="32906" name="群組 13"/>
              <p:cNvGrpSpPr>
                <a:grpSpLocks/>
              </p:cNvGrpSpPr>
              <p:nvPr/>
            </p:nvGrpSpPr>
            <p:grpSpPr bwMode="auto">
              <a:xfrm>
                <a:off x="306996" y="1252503"/>
                <a:ext cx="4177147" cy="2950571"/>
                <a:chOff x="677884" y="3024027"/>
                <a:chExt cx="5661876" cy="3017544"/>
              </a:xfrm>
            </p:grpSpPr>
            <p:pic>
              <p:nvPicPr>
                <p:cNvPr id="32916" name="圖片 3"/>
                <p:cNvPicPr>
                  <a:picLocks noChangeAspect="1"/>
                </p:cNvPicPr>
                <p:nvPr/>
              </p:nvPicPr>
              <p:blipFill>
                <a:blip r:embed="rId3">
                  <a:extLst>
                    <a:ext uri="{28A0092B-C50C-407E-A947-70E740481C1C}">
                      <a14:useLocalDpi xmlns:a14="http://schemas.microsoft.com/office/drawing/2010/main" val="0"/>
                    </a:ext>
                  </a:extLst>
                </a:blip>
                <a:srcRect l="7829"/>
                <a:stretch>
                  <a:fillRect/>
                </a:stretch>
              </p:blipFill>
              <p:spPr bwMode="auto">
                <a:xfrm>
                  <a:off x="677884" y="3024027"/>
                  <a:ext cx="5661876" cy="301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rot="20225991">
                  <a:off x="1981795" y="4887543"/>
                  <a:ext cx="499519" cy="141273"/>
                </a:xfrm>
                <a:prstGeom prst="rect">
                  <a:avLst/>
                </a:prstGeom>
                <a:solidFill>
                  <a:srgbClr val="577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2907" name="群組 54"/>
              <p:cNvGrpSpPr>
                <a:grpSpLocks/>
              </p:cNvGrpSpPr>
              <p:nvPr/>
            </p:nvGrpSpPr>
            <p:grpSpPr bwMode="auto">
              <a:xfrm>
                <a:off x="2033428" y="1232242"/>
                <a:ext cx="746859" cy="1119839"/>
                <a:chOff x="3021019" y="2753273"/>
                <a:chExt cx="995811" cy="1119839"/>
              </a:xfrm>
            </p:grpSpPr>
            <p:cxnSp>
              <p:nvCxnSpPr>
                <p:cNvPr id="6" name="直線單箭頭接點 5"/>
                <p:cNvCxnSpPr/>
                <p:nvPr/>
              </p:nvCxnSpPr>
              <p:spPr>
                <a:xfrm>
                  <a:off x="3558919" y="2794534"/>
                  <a:ext cx="0" cy="107818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3787304" y="2794534"/>
                  <a:ext cx="0" cy="107818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4015688" y="2794534"/>
                  <a:ext cx="0" cy="107818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915" name="文字方塊 53"/>
                <p:cNvSpPr txBox="1">
                  <a:spLocks noChangeArrowheads="1"/>
                </p:cNvSpPr>
                <p:nvPr/>
              </p:nvSpPr>
              <p:spPr bwMode="auto">
                <a:xfrm>
                  <a:off x="3021019" y="2753273"/>
                  <a:ext cx="4932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a:t>A</a:t>
                  </a:r>
                  <a:endParaRPr lang="zh-TW" altLang="en-US" sz="2200" b="1"/>
                </a:p>
              </p:txBody>
            </p:sp>
          </p:grpSp>
          <p:grpSp>
            <p:nvGrpSpPr>
              <p:cNvPr id="32908" name="群組 70"/>
              <p:cNvGrpSpPr>
                <a:grpSpLocks/>
              </p:cNvGrpSpPr>
              <p:nvPr/>
            </p:nvGrpSpPr>
            <p:grpSpPr bwMode="auto">
              <a:xfrm>
                <a:off x="1875887" y="2167297"/>
                <a:ext cx="1428861" cy="958082"/>
                <a:chOff x="2841312" y="4028756"/>
                <a:chExt cx="1905148" cy="958082"/>
              </a:xfrm>
            </p:grpSpPr>
            <p:sp>
              <p:nvSpPr>
                <p:cNvPr id="68" name="弧形 67"/>
                <p:cNvSpPr/>
                <p:nvPr/>
              </p:nvSpPr>
              <p:spPr>
                <a:xfrm rot="4693708">
                  <a:off x="2903390" y="4147994"/>
                  <a:ext cx="559722" cy="682847"/>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69" name="弧形 68"/>
                <p:cNvSpPr/>
                <p:nvPr/>
              </p:nvSpPr>
              <p:spPr>
                <a:xfrm rot="7858811">
                  <a:off x="4122595" y="3967955"/>
                  <a:ext cx="559722" cy="680539"/>
                </a:xfrm>
                <a:prstGeom prst="arc">
                  <a:avLst>
                    <a:gd name="adj1" fmla="val 19365406"/>
                    <a:gd name="adj2" fmla="val 2402823"/>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32911" name="文字方塊 69"/>
                <p:cNvSpPr txBox="1">
                  <a:spLocks noChangeArrowheads="1"/>
                </p:cNvSpPr>
                <p:nvPr/>
              </p:nvSpPr>
              <p:spPr bwMode="auto">
                <a:xfrm>
                  <a:off x="2962202" y="4555951"/>
                  <a:ext cx="4514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a:t>B</a:t>
                  </a:r>
                  <a:endParaRPr lang="zh-TW" altLang="en-US" sz="2200" b="1"/>
                </a:p>
              </p:txBody>
            </p:sp>
          </p:grpSp>
        </p:grpSp>
        <p:grpSp>
          <p:nvGrpSpPr>
            <p:cNvPr id="32902" name="群組 75"/>
            <p:cNvGrpSpPr>
              <a:grpSpLocks/>
            </p:cNvGrpSpPr>
            <p:nvPr/>
          </p:nvGrpSpPr>
          <p:grpSpPr bwMode="auto">
            <a:xfrm>
              <a:off x="4139952" y="1196752"/>
              <a:ext cx="394076" cy="885511"/>
              <a:chOff x="6255606" y="3208817"/>
              <a:chExt cx="525434" cy="885511"/>
            </a:xfrm>
          </p:grpSpPr>
          <p:cxnSp>
            <p:nvCxnSpPr>
              <p:cNvPr id="72" name="直線單箭頭接點 71"/>
              <p:cNvCxnSpPr/>
              <p:nvPr/>
            </p:nvCxnSpPr>
            <p:spPr>
              <a:xfrm>
                <a:off x="6392123" y="3733687"/>
                <a:ext cx="6351" cy="360349"/>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905" name="文字方塊 72"/>
              <p:cNvSpPr txBox="1">
                <a:spLocks noChangeArrowheads="1"/>
              </p:cNvSpPr>
              <p:nvPr/>
            </p:nvSpPr>
            <p:spPr bwMode="auto">
              <a:xfrm>
                <a:off x="6255606" y="3208817"/>
                <a:ext cx="5254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a:t>C</a:t>
                </a:r>
                <a:endParaRPr lang="zh-TW" altLang="en-US" sz="2200" b="1"/>
              </a:p>
            </p:txBody>
          </p:sp>
        </p:grpSp>
        <p:sp>
          <p:nvSpPr>
            <p:cNvPr id="32903" name="文字方塊 4"/>
            <p:cNvSpPr txBox="1">
              <a:spLocks noChangeArrowheads="1"/>
            </p:cNvSpPr>
            <p:nvPr/>
          </p:nvSpPr>
          <p:spPr bwMode="auto">
            <a:xfrm>
              <a:off x="3851920" y="2204864"/>
              <a:ext cx="792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10</a:t>
              </a:r>
              <a:r>
                <a:rPr lang="el-GR" altLang="zh-TW" sz="1800"/>
                <a:t>μ</a:t>
              </a:r>
              <a:r>
                <a:rPr lang="en-US" altLang="zh-TW" sz="1800"/>
                <a:t>m</a:t>
              </a:r>
              <a:endParaRPr lang="zh-TW" altLang="en-US" sz="1800"/>
            </a:p>
          </p:txBody>
        </p:sp>
      </p:grpSp>
      <p:grpSp>
        <p:nvGrpSpPr>
          <p:cNvPr id="3" name="群組 2"/>
          <p:cNvGrpSpPr>
            <a:grpSpLocks/>
          </p:cNvGrpSpPr>
          <p:nvPr/>
        </p:nvGrpSpPr>
        <p:grpSpPr bwMode="auto">
          <a:xfrm>
            <a:off x="4643438" y="0"/>
            <a:ext cx="4362450" cy="3795713"/>
            <a:chOff x="5890203" y="1219200"/>
            <a:chExt cx="5816888" cy="3796144"/>
          </a:xfrm>
        </p:grpSpPr>
        <p:grpSp>
          <p:nvGrpSpPr>
            <p:cNvPr id="32817" name="群組 36"/>
            <p:cNvGrpSpPr>
              <a:grpSpLocks/>
            </p:cNvGrpSpPr>
            <p:nvPr/>
          </p:nvGrpSpPr>
          <p:grpSpPr bwMode="auto">
            <a:xfrm>
              <a:off x="5890203" y="1219200"/>
              <a:ext cx="3156816" cy="1968446"/>
              <a:chOff x="680894" y="751753"/>
              <a:chExt cx="3345422" cy="1906537"/>
            </a:xfrm>
          </p:grpSpPr>
          <p:sp>
            <p:nvSpPr>
              <p:cNvPr id="32871" name="文字方塊 37"/>
              <p:cNvSpPr txBox="1">
                <a:spLocks noChangeArrowheads="1"/>
              </p:cNvSpPr>
              <p:nvPr/>
            </p:nvSpPr>
            <p:spPr bwMode="auto">
              <a:xfrm>
                <a:off x="680894" y="1438094"/>
                <a:ext cx="3345422" cy="29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400" i="1">
                    <a:latin typeface="Cambria Math" charset="0"/>
                  </a:rPr>
                  <a:t>With side channel</a:t>
                </a:r>
                <a:endParaRPr lang="zh-TW" altLang="en-US" sz="1400" i="1">
                  <a:latin typeface="Cambria Math" charset="0"/>
                </a:endParaRPr>
              </a:p>
            </p:txBody>
          </p:sp>
          <p:pic>
            <p:nvPicPr>
              <p:cNvPr id="328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004" y="1871884"/>
                <a:ext cx="2509387" cy="78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橢圓 39"/>
              <p:cNvSpPr/>
              <p:nvPr/>
            </p:nvSpPr>
            <p:spPr>
              <a:xfrm>
                <a:off x="1763688"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p:cNvSpPr/>
              <p:nvPr/>
            </p:nvSpPr>
            <p:spPr>
              <a:xfrm>
                <a:off x="1907704"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p:cNvSpPr/>
              <p:nvPr/>
            </p:nvSpPr>
            <p:spPr>
              <a:xfrm>
                <a:off x="2051720"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橢圓 42"/>
              <p:cNvSpPr/>
              <p:nvPr/>
            </p:nvSpPr>
            <p:spPr>
              <a:xfrm>
                <a:off x="2195736"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p:cNvSpPr/>
              <p:nvPr/>
            </p:nvSpPr>
            <p:spPr>
              <a:xfrm>
                <a:off x="2339752"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橢圓 44"/>
              <p:cNvSpPr/>
              <p:nvPr/>
            </p:nvSpPr>
            <p:spPr>
              <a:xfrm>
                <a:off x="2627784"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橢圓 45"/>
              <p:cNvSpPr/>
              <p:nvPr/>
            </p:nvSpPr>
            <p:spPr>
              <a:xfrm>
                <a:off x="2771800"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橢圓 46"/>
              <p:cNvSpPr/>
              <p:nvPr/>
            </p:nvSpPr>
            <p:spPr>
              <a:xfrm>
                <a:off x="2483768"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弧形 47"/>
              <p:cNvSpPr/>
              <p:nvPr/>
            </p:nvSpPr>
            <p:spPr>
              <a:xfrm rot="4866103">
                <a:off x="438073" y="1279464"/>
                <a:ext cx="1836069" cy="780647"/>
              </a:xfrm>
              <a:prstGeom prst="arc">
                <a:avLst>
                  <a:gd name="adj1" fmla="val 17782031"/>
                  <a:gd name="adj2" fmla="val 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49" name="弧形 48"/>
              <p:cNvSpPr/>
              <p:nvPr/>
            </p:nvSpPr>
            <p:spPr>
              <a:xfrm rot="10800000">
                <a:off x="2843377" y="1196162"/>
                <a:ext cx="432944" cy="1342452"/>
              </a:xfrm>
              <a:prstGeom prst="arc">
                <a:avLst>
                  <a:gd name="adj1" fmla="val 15913780"/>
                  <a:gd name="adj2" fmla="val 1271626"/>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cxnSp>
            <p:nvCxnSpPr>
              <p:cNvPr id="50" name="直線單箭頭接點 49"/>
              <p:cNvCxnSpPr/>
              <p:nvPr/>
            </p:nvCxnSpPr>
            <p:spPr>
              <a:xfrm>
                <a:off x="2123296" y="1872770"/>
                <a:ext cx="0" cy="3321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2410431" y="1872770"/>
                <a:ext cx="0" cy="3321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818" name="群組 51"/>
            <p:cNvGrpSpPr>
              <a:grpSpLocks/>
            </p:cNvGrpSpPr>
            <p:nvPr/>
          </p:nvGrpSpPr>
          <p:grpSpPr bwMode="auto">
            <a:xfrm>
              <a:off x="8652800" y="1925782"/>
              <a:ext cx="3054291" cy="1316185"/>
              <a:chOff x="5125137" y="1412776"/>
              <a:chExt cx="3345422" cy="1308902"/>
            </a:xfrm>
          </p:grpSpPr>
          <p:sp>
            <p:nvSpPr>
              <p:cNvPr id="32821" name="文字方塊 52"/>
              <p:cNvSpPr txBox="1">
                <a:spLocks noChangeArrowheads="1"/>
              </p:cNvSpPr>
              <p:nvPr/>
            </p:nvSpPr>
            <p:spPr bwMode="auto">
              <a:xfrm>
                <a:off x="5125137" y="1412776"/>
                <a:ext cx="3345422" cy="30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400" i="1">
                    <a:latin typeface="Cambria Math" charset="0"/>
                  </a:rPr>
                  <a:t>NO side channel</a:t>
                </a:r>
                <a:endParaRPr lang="zh-TW" altLang="en-US" sz="1400" i="1">
                  <a:latin typeface="Cambria Math" charset="0"/>
                </a:endParaRPr>
              </a:p>
            </p:txBody>
          </p:sp>
          <p:pic>
            <p:nvPicPr>
              <p:cNvPr id="328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081" y="1849421"/>
                <a:ext cx="2783335" cy="87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橢圓 56"/>
              <p:cNvSpPr/>
              <p:nvPr/>
            </p:nvSpPr>
            <p:spPr>
              <a:xfrm>
                <a:off x="6444208"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57"/>
              <p:cNvSpPr/>
              <p:nvPr/>
            </p:nvSpPr>
            <p:spPr>
              <a:xfrm>
                <a:off x="6804248"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p:cNvSpPr/>
              <p:nvPr/>
            </p:nvSpPr>
            <p:spPr>
              <a:xfrm>
                <a:off x="7380312"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橢圓 59"/>
              <p:cNvSpPr/>
              <p:nvPr/>
            </p:nvSpPr>
            <p:spPr>
              <a:xfrm>
                <a:off x="7020272"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橢圓 60"/>
              <p:cNvSpPr/>
              <p:nvPr/>
            </p:nvSpPr>
            <p:spPr>
              <a:xfrm>
                <a:off x="7164288"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橢圓 61"/>
              <p:cNvSpPr/>
              <p:nvPr/>
            </p:nvSpPr>
            <p:spPr>
              <a:xfrm>
                <a:off x="6660232"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p:cNvSpPr/>
              <p:nvPr/>
            </p:nvSpPr>
            <p:spPr>
              <a:xfrm>
                <a:off x="6732240" y="2276872"/>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橢圓 63"/>
              <p:cNvSpPr/>
              <p:nvPr/>
            </p:nvSpPr>
            <p:spPr>
              <a:xfrm>
                <a:off x="6876256" y="2348880"/>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橢圓 64"/>
              <p:cNvSpPr/>
              <p:nvPr/>
            </p:nvSpPr>
            <p:spPr>
              <a:xfrm>
                <a:off x="7164288" y="2276872"/>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橢圓 65"/>
              <p:cNvSpPr/>
              <p:nvPr/>
            </p:nvSpPr>
            <p:spPr>
              <a:xfrm>
                <a:off x="6876256" y="2204864"/>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 name="橢圓 66"/>
              <p:cNvSpPr/>
              <p:nvPr/>
            </p:nvSpPr>
            <p:spPr>
              <a:xfrm>
                <a:off x="7020272" y="2348880"/>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 name="橢圓 73"/>
              <p:cNvSpPr/>
              <p:nvPr/>
            </p:nvSpPr>
            <p:spPr>
              <a:xfrm>
                <a:off x="7020272" y="2204864"/>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74"/>
              <p:cNvSpPr/>
              <p:nvPr/>
            </p:nvSpPr>
            <p:spPr>
              <a:xfrm>
                <a:off x="6300192"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2" name="橢圓 91"/>
              <p:cNvSpPr/>
              <p:nvPr/>
            </p:nvSpPr>
            <p:spPr>
              <a:xfrm>
                <a:off x="7236296" y="2420888"/>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5" name="橢圓 94"/>
              <p:cNvSpPr/>
              <p:nvPr/>
            </p:nvSpPr>
            <p:spPr>
              <a:xfrm>
                <a:off x="6588224" y="2348880"/>
                <a:ext cx="144016" cy="14401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6" name="直線單箭頭接點 95"/>
              <p:cNvCxnSpPr/>
              <p:nvPr/>
            </p:nvCxnSpPr>
            <p:spPr>
              <a:xfrm>
                <a:off x="6731655" y="1772700"/>
                <a:ext cx="0" cy="3331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a:off x="6947278" y="1772700"/>
                <a:ext cx="0" cy="3331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a:off x="7165221" y="1772700"/>
                <a:ext cx="0" cy="3331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2819" name="Picture 2" descr="D:\實驗室、實驗、論文\實驗\2011-05-03\sample 05 25ul_cell 1000_1\10x 05.png"/>
            <p:cNvPicPr>
              <a:picLocks noChangeAspect="1" noChangeArrowheads="1"/>
            </p:cNvPicPr>
            <p:nvPr/>
          </p:nvPicPr>
          <p:blipFill>
            <a:blip r:embed="rId6">
              <a:extLst>
                <a:ext uri="{28A0092B-C50C-407E-A947-70E740481C1C}">
                  <a14:useLocalDpi xmlns:a14="http://schemas.microsoft.com/office/drawing/2010/main" val="0"/>
                </a:ext>
              </a:extLst>
            </a:blip>
            <a:srcRect l="27991" t="28841" r="33418" b="31424"/>
            <a:stretch>
              <a:fillRect/>
            </a:stretch>
          </p:blipFill>
          <p:spPr bwMode="auto">
            <a:xfrm>
              <a:off x="6248400" y="3228109"/>
              <a:ext cx="2359619" cy="178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2" descr="D:\實驗室、實驗、論文\實驗\20120229\wo side channel\02.bmp"/>
            <p:cNvPicPr>
              <a:picLocks noChangeAspect="1" noChangeArrowheads="1"/>
            </p:cNvPicPr>
            <p:nvPr/>
          </p:nvPicPr>
          <p:blipFill>
            <a:blip r:embed="rId7">
              <a:extLst>
                <a:ext uri="{28A0092B-C50C-407E-A947-70E740481C1C}">
                  <a14:useLocalDpi xmlns:a14="http://schemas.microsoft.com/office/drawing/2010/main" val="0"/>
                </a:ext>
              </a:extLst>
            </a:blip>
            <a:srcRect l="19611" t="23769" r="33401" b="30675"/>
            <a:stretch>
              <a:fillRect/>
            </a:stretch>
          </p:blipFill>
          <p:spPr bwMode="auto">
            <a:xfrm>
              <a:off x="9060874" y="3283528"/>
              <a:ext cx="235041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l="51653" t="50563" r="624" b="2206"/>
          <a:stretch>
            <a:fillRect/>
          </a:stretch>
        </p:blipFill>
        <p:spPr bwMode="auto">
          <a:xfrm>
            <a:off x="323850" y="908050"/>
            <a:ext cx="163512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標題 1"/>
          <p:cNvSpPr>
            <a:spLocks noGrp="1"/>
          </p:cNvSpPr>
          <p:nvPr>
            <p:ph type="title"/>
          </p:nvPr>
        </p:nvSpPr>
        <p:spPr bwMode="auto">
          <a:xfrm>
            <a:off x="827088" y="-1714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zh-TW" sz="3200" b="1">
                <a:solidFill>
                  <a:srgbClr val="000000"/>
                </a:solidFill>
                <a:latin typeface="Times New Roman" charset="0"/>
              </a:rPr>
              <a:t>Self Assembled Cell Array (SACA) Chip</a:t>
            </a:r>
            <a:endParaRPr lang="zh-TW" altLang="en-US" sz="3200"/>
          </a:p>
        </p:txBody>
      </p:sp>
      <p:grpSp>
        <p:nvGrpSpPr>
          <p:cNvPr id="32773" name="群組 101"/>
          <p:cNvGrpSpPr>
            <a:grpSpLocks/>
          </p:cNvGrpSpPr>
          <p:nvPr/>
        </p:nvGrpSpPr>
        <p:grpSpPr bwMode="auto">
          <a:xfrm>
            <a:off x="1042988" y="3644900"/>
            <a:ext cx="3173412" cy="2803525"/>
            <a:chOff x="249384" y="1890427"/>
            <a:chExt cx="5125439" cy="3595723"/>
          </a:xfrm>
        </p:grpSpPr>
        <p:pic>
          <p:nvPicPr>
            <p:cNvPr id="32807" name="圖片 103"/>
            <p:cNvPicPr>
              <a:picLocks noChangeAspect="1"/>
            </p:cNvPicPr>
            <p:nvPr/>
          </p:nvPicPr>
          <p:blipFill>
            <a:blip r:embed="rId9">
              <a:extLst>
                <a:ext uri="{28A0092B-C50C-407E-A947-70E740481C1C}">
                  <a14:useLocalDpi xmlns:a14="http://schemas.microsoft.com/office/drawing/2010/main" val="0"/>
                </a:ext>
              </a:extLst>
            </a:blip>
            <a:srcRect l="47620" t="38942" r="238"/>
            <a:stretch>
              <a:fillRect/>
            </a:stretch>
          </p:blipFill>
          <p:spPr bwMode="auto">
            <a:xfrm>
              <a:off x="249384" y="1925782"/>
              <a:ext cx="3034144" cy="253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08" name="群組 104"/>
            <p:cNvGrpSpPr>
              <a:grpSpLocks/>
            </p:cNvGrpSpPr>
            <p:nvPr/>
          </p:nvGrpSpPr>
          <p:grpSpPr bwMode="auto">
            <a:xfrm>
              <a:off x="885051" y="2946738"/>
              <a:ext cx="4489772" cy="2539412"/>
              <a:chOff x="6776964" y="2711040"/>
              <a:chExt cx="5083603" cy="2961665"/>
            </a:xfrm>
          </p:grpSpPr>
          <p:pic>
            <p:nvPicPr>
              <p:cNvPr id="106" name="圖片 105" descr="wbc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0396" y="3036851"/>
                <a:ext cx="4145662" cy="2635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7" name="矩形 106"/>
              <p:cNvSpPr/>
              <p:nvPr/>
            </p:nvSpPr>
            <p:spPr>
              <a:xfrm>
                <a:off x="6777196" y="2711526"/>
                <a:ext cx="519658" cy="325325"/>
              </a:xfrm>
              <a:prstGeom prst="rect">
                <a:avLst/>
              </a:prstGeom>
              <a:noFill/>
              <a:ln w="19050"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cxnSp>
            <p:nvCxnSpPr>
              <p:cNvPr id="108" name="直線接點 107"/>
              <p:cNvCxnSpPr/>
              <p:nvPr/>
            </p:nvCxnSpPr>
            <p:spPr>
              <a:xfrm>
                <a:off x="6777196" y="3036851"/>
                <a:ext cx="743200" cy="2635854"/>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09" name="直線接點 108"/>
              <p:cNvCxnSpPr/>
              <p:nvPr/>
            </p:nvCxnSpPr>
            <p:spPr>
              <a:xfrm>
                <a:off x="7296855" y="2711526"/>
                <a:ext cx="4369204" cy="325325"/>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110" name="六邊形 109"/>
              <p:cNvSpPr/>
              <p:nvPr/>
            </p:nvSpPr>
            <p:spPr>
              <a:xfrm>
                <a:off x="8481330" y="3924968"/>
                <a:ext cx="371600" cy="330076"/>
              </a:xfrm>
              <a:prstGeom prst="hexagon">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tLang="zh-TW" dirty="0"/>
              </a:p>
            </p:txBody>
          </p:sp>
          <p:sp>
            <p:nvSpPr>
              <p:cNvPr id="111" name="六邊形 110"/>
              <p:cNvSpPr/>
              <p:nvPr/>
            </p:nvSpPr>
            <p:spPr>
              <a:xfrm rot="1573387">
                <a:off x="9822573" y="3488034"/>
                <a:ext cx="371600" cy="332450"/>
              </a:xfrm>
              <a:prstGeom prst="hexagon">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tLang="zh-TW" dirty="0"/>
              </a:p>
            </p:txBody>
          </p:sp>
          <p:sp>
            <p:nvSpPr>
              <p:cNvPr id="32816" name="文字方塊 111"/>
              <p:cNvSpPr txBox="1">
                <a:spLocks noChangeArrowheads="1"/>
              </p:cNvSpPr>
              <p:nvPr/>
            </p:nvSpPr>
            <p:spPr bwMode="auto">
              <a:xfrm>
                <a:off x="9349329" y="4711201"/>
                <a:ext cx="2511238" cy="7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zh-TW" altLang="zh-TW" sz="1800"/>
                  <a:t>2</a:t>
                </a:r>
                <a:r>
                  <a:rPr lang="en-US" altLang="zh-TW" sz="1800"/>
                  <a:t>0X white blood cells</a:t>
                </a:r>
                <a:endParaRPr lang="zh-TW" altLang="en-US" sz="1800"/>
              </a:p>
            </p:txBody>
          </p:sp>
        </p:grpSp>
        <p:sp>
          <p:nvSpPr>
            <p:cNvPr id="32809" name="文字方塊 102"/>
            <p:cNvSpPr txBox="1">
              <a:spLocks noChangeArrowheads="1"/>
            </p:cNvSpPr>
            <p:nvPr/>
          </p:nvSpPr>
          <p:spPr bwMode="auto">
            <a:xfrm>
              <a:off x="365686" y="1890427"/>
              <a:ext cx="236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10X white blood cells</a:t>
              </a:r>
              <a:endParaRPr lang="zh-TW" altLang="en-US" sz="1800"/>
            </a:p>
          </p:txBody>
        </p:sp>
      </p:grpSp>
      <p:sp>
        <p:nvSpPr>
          <p:cNvPr id="135" name="圓角矩形 134"/>
          <p:cNvSpPr/>
          <p:nvPr/>
        </p:nvSpPr>
        <p:spPr>
          <a:xfrm>
            <a:off x="2771775" y="2852738"/>
            <a:ext cx="2305050" cy="1365250"/>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p>
            <a:pPr marL="457200" indent="-457200">
              <a:buFont typeface="+mj-lt"/>
              <a:buAutoNum type="alphaUcPeriod"/>
              <a:defRPr/>
            </a:pPr>
            <a:r>
              <a:rPr lang="en-US" altLang="zh-TW" dirty="0">
                <a:solidFill>
                  <a:schemeClr val="tx1"/>
                </a:solidFill>
                <a:latin typeface="Cambria Math" panose="02040503050406030204" pitchFamily="18" charset="0"/>
                <a:ea typeface="Cambria Math" panose="02040503050406030204" pitchFamily="18" charset="0"/>
              </a:rPr>
              <a:t>Gravity force</a:t>
            </a:r>
          </a:p>
          <a:p>
            <a:pPr marL="457200" indent="-457200">
              <a:buFont typeface="+mj-lt"/>
              <a:buAutoNum type="alphaUcPeriod"/>
              <a:defRPr/>
            </a:pPr>
            <a:r>
              <a:rPr lang="en-US" altLang="zh-TW" dirty="0">
                <a:solidFill>
                  <a:schemeClr val="tx1"/>
                </a:solidFill>
                <a:latin typeface="Cambria Math" panose="02040503050406030204" pitchFamily="18" charset="0"/>
                <a:ea typeface="Cambria Math" panose="02040503050406030204" pitchFamily="18" charset="0"/>
              </a:rPr>
              <a:t>Side fluid force</a:t>
            </a:r>
          </a:p>
          <a:p>
            <a:pPr marL="457200" indent="-457200">
              <a:buFont typeface="+mj-lt"/>
              <a:buAutoNum type="alphaUcPeriod"/>
              <a:defRPr/>
            </a:pPr>
            <a:r>
              <a:rPr lang="en-US" altLang="zh-TW" dirty="0">
                <a:solidFill>
                  <a:schemeClr val="tx1"/>
                </a:solidFill>
                <a:latin typeface="Cambria Math" panose="02040503050406030204" pitchFamily="18" charset="0"/>
                <a:ea typeface="Cambria Math" panose="02040503050406030204" pitchFamily="18" charset="0"/>
              </a:rPr>
              <a:t>Side channel block cells</a:t>
            </a:r>
            <a:endParaRPr lang="zh-TW" altLang="en-US" dirty="0">
              <a:solidFill>
                <a:schemeClr val="tx1"/>
              </a:solidFill>
              <a:latin typeface="Cambria Math" panose="02040503050406030204" pitchFamily="18" charset="0"/>
              <a:ea typeface="標楷體" pitchFamily="65" charset="-120"/>
            </a:endParaRPr>
          </a:p>
        </p:txBody>
      </p:sp>
      <p:grpSp>
        <p:nvGrpSpPr>
          <p:cNvPr id="32775" name="群組 112"/>
          <p:cNvGrpSpPr>
            <a:grpSpLocks/>
          </p:cNvGrpSpPr>
          <p:nvPr/>
        </p:nvGrpSpPr>
        <p:grpSpPr bwMode="auto">
          <a:xfrm>
            <a:off x="4932363" y="4292600"/>
            <a:ext cx="3681412" cy="2009775"/>
            <a:chOff x="409172" y="2125813"/>
            <a:chExt cx="4909247" cy="2008919"/>
          </a:xfrm>
        </p:grpSpPr>
        <p:grpSp>
          <p:nvGrpSpPr>
            <p:cNvPr id="32779" name="群組 113"/>
            <p:cNvGrpSpPr>
              <a:grpSpLocks/>
            </p:cNvGrpSpPr>
            <p:nvPr/>
          </p:nvGrpSpPr>
          <p:grpSpPr bwMode="auto">
            <a:xfrm>
              <a:off x="409172" y="2128852"/>
              <a:ext cx="2438585" cy="2002581"/>
              <a:chOff x="366288" y="2339956"/>
              <a:chExt cx="2438585" cy="2002581"/>
            </a:xfrm>
          </p:grpSpPr>
          <p:sp>
            <p:nvSpPr>
              <p:cNvPr id="130" name="矩形 129"/>
              <p:cNvSpPr/>
              <p:nvPr/>
            </p:nvSpPr>
            <p:spPr>
              <a:xfrm>
                <a:off x="366288" y="2340091"/>
                <a:ext cx="2438746" cy="1823261"/>
              </a:xfrm>
              <a:prstGeom prst="rect">
                <a:avLst/>
              </a:prstGeom>
              <a:blipFill dpi="0" rotWithShape="1">
                <a:blip r:embed="rId11">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31" name="矩形 130"/>
              <p:cNvSpPr/>
              <p:nvPr/>
            </p:nvSpPr>
            <p:spPr>
              <a:xfrm>
                <a:off x="366288" y="2340091"/>
                <a:ext cx="2438746" cy="1823261"/>
              </a:xfrm>
              <a:prstGeom prst="rect">
                <a:avLst/>
              </a:prstGeom>
              <a:blipFill dpi="0" rotWithShape="1">
                <a:blip r:embed="rId12">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2797" name="群組 131"/>
              <p:cNvGrpSpPr>
                <a:grpSpLocks/>
              </p:cNvGrpSpPr>
              <p:nvPr/>
            </p:nvGrpSpPr>
            <p:grpSpPr bwMode="auto">
              <a:xfrm>
                <a:off x="794735" y="2431317"/>
                <a:ext cx="1345844" cy="1365570"/>
                <a:chOff x="3311860" y="2072764"/>
                <a:chExt cx="1470249" cy="1466416"/>
              </a:xfrm>
            </p:grpSpPr>
            <p:cxnSp>
              <p:nvCxnSpPr>
                <p:cNvPr id="138" name="直線單箭頭接點 76"/>
                <p:cNvCxnSpPr/>
                <p:nvPr/>
              </p:nvCxnSpPr>
              <p:spPr>
                <a:xfrm flipH="1">
                  <a:off x="3310964" y="2182690"/>
                  <a:ext cx="71691" cy="71568"/>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39" name="直線單箭頭接點 77"/>
                <p:cNvCxnSpPr/>
                <p:nvPr/>
              </p:nvCxnSpPr>
              <p:spPr>
                <a:xfrm flipH="1">
                  <a:off x="3454348" y="3467513"/>
                  <a:ext cx="71691" cy="71568"/>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40" name="直線單箭頭接點 78"/>
                <p:cNvCxnSpPr/>
                <p:nvPr/>
              </p:nvCxnSpPr>
              <p:spPr>
                <a:xfrm flipH="1">
                  <a:off x="4030198" y="3298817"/>
                  <a:ext cx="74005" cy="71568"/>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41" name="直線單箭頭接點 79"/>
                <p:cNvCxnSpPr/>
                <p:nvPr/>
              </p:nvCxnSpPr>
              <p:spPr>
                <a:xfrm flipH="1">
                  <a:off x="4210585" y="2862590"/>
                  <a:ext cx="74005" cy="71568"/>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42" name="直線單箭頭接點 81"/>
                <p:cNvCxnSpPr/>
                <p:nvPr/>
              </p:nvCxnSpPr>
              <p:spPr>
                <a:xfrm flipH="1">
                  <a:off x="4710117" y="2075338"/>
                  <a:ext cx="71693" cy="69864"/>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grpSp>
          <p:grpSp>
            <p:nvGrpSpPr>
              <p:cNvPr id="32798" name="群組 132"/>
              <p:cNvGrpSpPr>
                <a:grpSpLocks/>
              </p:cNvGrpSpPr>
              <p:nvPr/>
            </p:nvGrpSpPr>
            <p:grpSpPr bwMode="auto">
              <a:xfrm>
                <a:off x="2118425" y="3880872"/>
                <a:ext cx="659150" cy="461665"/>
                <a:chOff x="2273112" y="4142625"/>
                <a:chExt cx="720080" cy="495758"/>
              </a:xfrm>
            </p:grpSpPr>
            <p:cxnSp>
              <p:nvCxnSpPr>
                <p:cNvPr id="136" name="直線接點 135"/>
                <p:cNvCxnSpPr/>
                <p:nvPr/>
              </p:nvCxnSpPr>
              <p:spPr>
                <a:xfrm>
                  <a:off x="2340956" y="4207405"/>
                  <a:ext cx="5851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801" name="文字方塊 136"/>
                <p:cNvSpPr txBox="1">
                  <a:spLocks noChangeArrowheads="1"/>
                </p:cNvSpPr>
                <p:nvPr/>
              </p:nvSpPr>
              <p:spPr bwMode="auto">
                <a:xfrm>
                  <a:off x="2273112" y="4142625"/>
                  <a:ext cx="720080" cy="4957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a:solidFill>
                        <a:schemeClr val="bg1"/>
                      </a:solidFill>
                    </a:rPr>
                    <a:t>100</a:t>
                  </a:r>
                  <a:r>
                    <a:rPr lang="el-GR" altLang="zh-TW" sz="1200">
                      <a:solidFill>
                        <a:schemeClr val="bg1"/>
                      </a:solidFill>
                    </a:rPr>
                    <a:t>μ</a:t>
                  </a:r>
                  <a:r>
                    <a:rPr lang="en-US" altLang="zh-TW" sz="1200">
                      <a:solidFill>
                        <a:schemeClr val="bg1"/>
                      </a:solidFill>
                    </a:rPr>
                    <a:t>m</a:t>
                  </a:r>
                  <a:endParaRPr lang="zh-TW" altLang="en-US" sz="1200">
                    <a:solidFill>
                      <a:schemeClr val="bg1"/>
                    </a:solidFill>
                  </a:endParaRPr>
                </a:p>
              </p:txBody>
            </p:sp>
          </p:grpSp>
          <p:sp>
            <p:nvSpPr>
              <p:cNvPr id="32799" name="文字方塊 133"/>
              <p:cNvSpPr txBox="1">
                <a:spLocks noChangeArrowheads="1"/>
              </p:cNvSpPr>
              <p:nvPr/>
            </p:nvSpPr>
            <p:spPr bwMode="auto">
              <a:xfrm>
                <a:off x="1806448" y="2349480"/>
                <a:ext cx="971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r"/>
                <a:r>
                  <a:rPr lang="en-US" altLang="zh-TW" sz="1400">
                    <a:solidFill>
                      <a:schemeClr val="bg1"/>
                    </a:solidFill>
                  </a:rPr>
                  <a:t>1:100</a:t>
                </a:r>
                <a:endParaRPr lang="zh-TW" altLang="en-US" sz="1400">
                  <a:solidFill>
                    <a:schemeClr val="bg1"/>
                  </a:solidFill>
                </a:endParaRPr>
              </a:p>
            </p:txBody>
          </p:sp>
        </p:grpSp>
        <p:grpSp>
          <p:nvGrpSpPr>
            <p:cNvPr id="32780" name="群組 114"/>
            <p:cNvGrpSpPr>
              <a:grpSpLocks/>
            </p:cNvGrpSpPr>
            <p:nvPr/>
          </p:nvGrpSpPr>
          <p:grpSpPr bwMode="auto">
            <a:xfrm>
              <a:off x="2879834" y="2125813"/>
              <a:ext cx="2438585" cy="2008919"/>
              <a:chOff x="366288" y="4284579"/>
              <a:chExt cx="2438585" cy="2008919"/>
            </a:xfrm>
          </p:grpSpPr>
          <p:sp>
            <p:nvSpPr>
              <p:cNvPr id="116" name="矩形 115"/>
              <p:cNvSpPr/>
              <p:nvPr/>
            </p:nvSpPr>
            <p:spPr>
              <a:xfrm>
                <a:off x="366127" y="4284579"/>
                <a:ext cx="2438746" cy="1823261"/>
              </a:xfrm>
              <a:prstGeom prst="rect">
                <a:avLst/>
              </a:prstGeom>
              <a:blipFill dpi="0" rotWithShape="1">
                <a:blip r:embed="rId13">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矩形 116"/>
              <p:cNvSpPr/>
              <p:nvPr/>
            </p:nvSpPr>
            <p:spPr>
              <a:xfrm>
                <a:off x="366127" y="4284579"/>
                <a:ext cx="2438746" cy="1823261"/>
              </a:xfrm>
              <a:prstGeom prst="rect">
                <a:avLst/>
              </a:prstGeom>
              <a:blipFill dpi="0" rotWithShape="1">
                <a:blip r:embed="rId14">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2783" name="群組 117"/>
              <p:cNvGrpSpPr>
                <a:grpSpLocks/>
              </p:cNvGrpSpPr>
              <p:nvPr/>
            </p:nvGrpSpPr>
            <p:grpSpPr bwMode="auto">
              <a:xfrm>
                <a:off x="959523" y="4498956"/>
                <a:ext cx="1713791" cy="1005840"/>
                <a:chOff x="3491880" y="4293096"/>
                <a:chExt cx="1872208" cy="1080120"/>
              </a:xfrm>
            </p:grpSpPr>
            <p:grpSp>
              <p:nvGrpSpPr>
                <p:cNvPr id="32789" name="群組 123"/>
                <p:cNvGrpSpPr>
                  <a:grpSpLocks/>
                </p:cNvGrpSpPr>
                <p:nvPr/>
              </p:nvGrpSpPr>
              <p:grpSpPr bwMode="auto">
                <a:xfrm>
                  <a:off x="4142029" y="4355380"/>
                  <a:ext cx="1140594" cy="838490"/>
                  <a:chOff x="-3067735" y="5093348"/>
                  <a:chExt cx="2664000" cy="1958400"/>
                </a:xfrm>
              </p:grpSpPr>
              <p:sp>
                <p:nvSpPr>
                  <p:cNvPr id="128" name="矩形 127"/>
                  <p:cNvSpPr/>
                  <p:nvPr/>
                </p:nvSpPr>
                <p:spPr>
                  <a:xfrm>
                    <a:off x="-3070066" y="5094744"/>
                    <a:ext cx="2668335" cy="1958124"/>
                  </a:xfrm>
                  <a:prstGeom prst="rect">
                    <a:avLst/>
                  </a:prstGeom>
                  <a:blipFill dpi="0" rotWithShape="1">
                    <a:blip r:embed="rId15">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9" name="矩形 128"/>
                  <p:cNvSpPr/>
                  <p:nvPr/>
                </p:nvSpPr>
                <p:spPr>
                  <a:xfrm>
                    <a:off x="-3070066" y="5094744"/>
                    <a:ext cx="2668335" cy="1958124"/>
                  </a:xfrm>
                  <a:prstGeom prst="rect">
                    <a:avLst/>
                  </a:prstGeom>
                  <a:blipFill dpi="0" rotWithShape="1">
                    <a:blip r:embed="rId16">
                      <a:alphaModFix amt="46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25" name="矩形 124"/>
                <p:cNvSpPr/>
                <p:nvPr/>
              </p:nvSpPr>
              <p:spPr>
                <a:xfrm>
                  <a:off x="3491175" y="5134710"/>
                  <a:ext cx="323771" cy="23856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6" name="直線接點 125"/>
                <p:cNvCxnSpPr/>
                <p:nvPr/>
              </p:nvCxnSpPr>
              <p:spPr>
                <a:xfrm flipV="1">
                  <a:off x="3491175" y="4292930"/>
                  <a:ext cx="684545" cy="841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直線接點 126"/>
                <p:cNvCxnSpPr/>
                <p:nvPr/>
              </p:nvCxnSpPr>
              <p:spPr>
                <a:xfrm flipV="1">
                  <a:off x="3814946" y="5194349"/>
                  <a:ext cx="1549477" cy="1789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9" name="直線單箭頭接點 85"/>
              <p:cNvCxnSpPr/>
              <p:nvPr/>
            </p:nvCxnSpPr>
            <p:spPr>
              <a:xfrm flipH="1">
                <a:off x="2118976" y="4659069"/>
                <a:ext cx="103732" cy="106318"/>
              </a:xfrm>
              <a:prstGeom prst="straightConnector1">
                <a:avLst/>
              </a:prstGeom>
              <a:ln>
                <a:solidFill>
                  <a:schemeClr val="bg1"/>
                </a:solidFill>
                <a:headEnd type="none" w="sm" len="sm"/>
                <a:tailEnd type="stealth" w="sm" len="sm"/>
              </a:ln>
            </p:spPr>
            <p:style>
              <a:lnRef idx="1">
                <a:schemeClr val="accent1"/>
              </a:lnRef>
              <a:fillRef idx="0">
                <a:schemeClr val="accent1"/>
              </a:fillRef>
              <a:effectRef idx="0">
                <a:schemeClr val="accent1"/>
              </a:effectRef>
              <a:fontRef idx="minor">
                <a:schemeClr val="tx1"/>
              </a:fontRef>
            </p:style>
          </p:cxnSp>
          <p:grpSp>
            <p:nvGrpSpPr>
              <p:cNvPr id="32785" name="群組 119"/>
              <p:cNvGrpSpPr>
                <a:grpSpLocks/>
              </p:cNvGrpSpPr>
              <p:nvPr/>
            </p:nvGrpSpPr>
            <p:grpSpPr bwMode="auto">
              <a:xfrm>
                <a:off x="2118425" y="5831833"/>
                <a:ext cx="659150" cy="461665"/>
                <a:chOff x="2273112" y="4142625"/>
                <a:chExt cx="720080" cy="495758"/>
              </a:xfrm>
            </p:grpSpPr>
            <p:cxnSp>
              <p:nvCxnSpPr>
                <p:cNvPr id="122" name="直線接點 121"/>
                <p:cNvCxnSpPr/>
                <p:nvPr/>
              </p:nvCxnSpPr>
              <p:spPr>
                <a:xfrm>
                  <a:off x="2340781" y="4207270"/>
                  <a:ext cx="5851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788" name="文字方塊 122"/>
                <p:cNvSpPr txBox="1">
                  <a:spLocks noChangeArrowheads="1"/>
                </p:cNvSpPr>
                <p:nvPr/>
              </p:nvSpPr>
              <p:spPr bwMode="auto">
                <a:xfrm>
                  <a:off x="2273112" y="4142625"/>
                  <a:ext cx="720080" cy="4957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200">
                      <a:solidFill>
                        <a:schemeClr val="bg1"/>
                      </a:solidFill>
                    </a:rPr>
                    <a:t>200</a:t>
                  </a:r>
                  <a:r>
                    <a:rPr lang="el-GR" altLang="zh-TW" sz="1200">
                      <a:solidFill>
                        <a:schemeClr val="bg1"/>
                      </a:solidFill>
                    </a:rPr>
                    <a:t>μ</a:t>
                  </a:r>
                  <a:r>
                    <a:rPr lang="en-US" altLang="zh-TW" sz="1200">
                      <a:solidFill>
                        <a:schemeClr val="bg1"/>
                      </a:solidFill>
                    </a:rPr>
                    <a:t>m</a:t>
                  </a:r>
                  <a:endParaRPr lang="zh-TW" altLang="en-US" sz="1200">
                    <a:solidFill>
                      <a:schemeClr val="bg1"/>
                    </a:solidFill>
                  </a:endParaRPr>
                </a:p>
              </p:txBody>
            </p:sp>
          </p:grpSp>
          <p:sp>
            <p:nvSpPr>
              <p:cNvPr id="32786" name="文字方塊 120"/>
              <p:cNvSpPr txBox="1">
                <a:spLocks noChangeArrowheads="1"/>
              </p:cNvSpPr>
              <p:nvPr/>
            </p:nvSpPr>
            <p:spPr bwMode="auto">
              <a:xfrm>
                <a:off x="1480471" y="4293800"/>
                <a:ext cx="12976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r"/>
                <a:r>
                  <a:rPr lang="en-US" altLang="zh-TW" sz="1400">
                    <a:solidFill>
                      <a:schemeClr val="bg1"/>
                    </a:solidFill>
                  </a:rPr>
                  <a:t>1:10000</a:t>
                </a:r>
                <a:endParaRPr lang="zh-TW" altLang="en-US" sz="1400">
                  <a:solidFill>
                    <a:schemeClr val="bg1"/>
                  </a:solidFill>
                </a:endParaRPr>
              </a:p>
            </p:txBody>
          </p:sp>
        </p:grpSp>
      </p:grpSp>
      <p:sp>
        <p:nvSpPr>
          <p:cNvPr id="32776" name="文字方塊 11"/>
          <p:cNvSpPr txBox="1">
            <a:spLocks noChangeArrowheads="1"/>
          </p:cNvSpPr>
          <p:nvPr/>
        </p:nvSpPr>
        <p:spPr bwMode="auto">
          <a:xfrm>
            <a:off x="5219700" y="3933825"/>
            <a:ext cx="318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Hela cells in white blood cells</a:t>
            </a:r>
            <a:endParaRPr lang="zh-TW" altLang="en-US" sz="1800"/>
          </a:p>
        </p:txBody>
      </p:sp>
      <p:sp>
        <p:nvSpPr>
          <p:cNvPr id="32777" name="文字方塊 14"/>
          <p:cNvSpPr txBox="1">
            <a:spLocks noChangeArrowheads="1"/>
          </p:cNvSpPr>
          <p:nvPr/>
        </p:nvSpPr>
        <p:spPr bwMode="auto">
          <a:xfrm>
            <a:off x="2987675" y="4221163"/>
            <a:ext cx="155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800"/>
              <a:t>1 M cells/cm</a:t>
            </a:r>
            <a:r>
              <a:rPr lang="en-US" altLang="zh-TW" sz="1800" baseline="30000"/>
              <a:t>2</a:t>
            </a:r>
            <a:endParaRPr lang="zh-TW" altLang="en-US" sz="1800"/>
          </a:p>
        </p:txBody>
      </p:sp>
      <p:sp>
        <p:nvSpPr>
          <p:cNvPr id="32778" name="矩形 10"/>
          <p:cNvSpPr>
            <a:spLocks noChangeArrowheads="1"/>
          </p:cNvSpPr>
          <p:nvPr/>
        </p:nvSpPr>
        <p:spPr bwMode="auto">
          <a:xfrm>
            <a:off x="4787900" y="6237288"/>
            <a:ext cx="3960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200" b="1">
                <a:solidFill>
                  <a:srgbClr val="0000FF"/>
                </a:solidFill>
              </a:rPr>
              <a:t>T.J Chang, and FG Tseng, </a:t>
            </a:r>
            <a:r>
              <a:rPr lang="en-US" altLang="zh-TW" sz="1200" b="1" i="1">
                <a:solidFill>
                  <a:srgbClr val="0000FF"/>
                </a:solidFill>
              </a:rPr>
              <a:t>Biomicrofluidics, 2014</a:t>
            </a:r>
            <a:endParaRPr lang="zh-TW" altLang="en-US" sz="1200">
              <a:solidFill>
                <a:srgbClr val="0000FF"/>
              </a:solidFill>
            </a:endParaRPr>
          </a:p>
        </p:txBody>
      </p:sp>
    </p:spTree>
    <p:extLst>
      <p:ext uri="{BB962C8B-B14F-4D97-AF65-F5344CB8AC3E}">
        <p14:creationId xmlns:p14="http://schemas.microsoft.com/office/powerpoint/2010/main" val="1986894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solidFill>
                  <a:srgbClr val="7D24FF"/>
                </a:solidFill>
              </a:rPr>
              <a:t>Mechanism for Cell Self-Assembly</a:t>
            </a:r>
            <a:endParaRPr kumimoji="1" lang="zh-TW" altLang="en-US" sz="3600" dirty="0">
              <a:solidFill>
                <a:srgbClr val="7D24FF"/>
              </a:solidFill>
            </a:endParaRPr>
          </a:p>
        </p:txBody>
      </p:sp>
      <p:sp>
        <p:nvSpPr>
          <p:cNvPr id="3" name="內容版面配置區 2"/>
          <p:cNvSpPr>
            <a:spLocks noGrp="1"/>
          </p:cNvSpPr>
          <p:nvPr>
            <p:ph idx="1"/>
          </p:nvPr>
        </p:nvSpPr>
        <p:spPr/>
        <p:txBody>
          <a:bodyPr/>
          <a:lstStyle/>
          <a:p>
            <a:endParaRPr kumimoji="1" lang="zh-TW" altLang="en-US" dirty="0"/>
          </a:p>
        </p:txBody>
      </p:sp>
      <p:pic>
        <p:nvPicPr>
          <p:cNvPr id="4" name="圖片 3"/>
          <p:cNvPicPr/>
          <p:nvPr/>
        </p:nvPicPr>
        <p:blipFill rotWithShape="1">
          <a:blip r:embed="rId2" cstate="print">
            <a:extLst>
              <a:ext uri="{28A0092B-C50C-407E-A947-70E740481C1C}">
                <a14:useLocalDpi xmlns:a14="http://schemas.microsoft.com/office/drawing/2010/main" val="0"/>
              </a:ext>
            </a:extLst>
          </a:blip>
          <a:srcRect l="1417" t="1612"/>
          <a:stretch/>
        </p:blipFill>
        <p:spPr bwMode="auto">
          <a:xfrm>
            <a:off x="443230" y="1418907"/>
            <a:ext cx="8116570" cy="4804093"/>
          </a:xfrm>
          <a:prstGeom prst="rect">
            <a:avLst/>
          </a:prstGeom>
          <a:noFill/>
          <a:ln>
            <a:noFill/>
          </a:ln>
          <a:extLst>
            <a:ext uri="{53640926-AAD7-44D8-BBD7-CCE9431645EC}">
              <a14:shadowObscured xmlns:a14="http://schemas.microsoft.com/office/drawing/2010/main"/>
            </a:ext>
          </a:extLst>
        </p:spPr>
      </p:pic>
      <p:sp>
        <p:nvSpPr>
          <p:cNvPr id="5" name="文字方塊 4"/>
          <p:cNvSpPr txBox="1"/>
          <p:nvPr/>
        </p:nvSpPr>
        <p:spPr>
          <a:xfrm>
            <a:off x="6858001" y="1803399"/>
            <a:ext cx="1646605" cy="369332"/>
          </a:xfrm>
          <a:prstGeom prst="rect">
            <a:avLst/>
          </a:prstGeom>
          <a:noFill/>
        </p:spPr>
        <p:txBody>
          <a:bodyPr wrap="none" rtlCol="0">
            <a:spAutoFit/>
          </a:bodyPr>
          <a:lstStyle/>
          <a:p>
            <a:r>
              <a:rPr lang="en-US" altLang="zh-TW" dirty="0" smtClean="0">
                <a:solidFill>
                  <a:schemeClr val="bg1"/>
                </a:solidFill>
              </a:rPr>
              <a:t>Radiation flow</a:t>
            </a:r>
            <a:endParaRPr kumimoji="1" lang="zh-TW" altLang="en-US" dirty="0">
              <a:solidFill>
                <a:schemeClr val="bg1"/>
              </a:solidFill>
            </a:endParaRPr>
          </a:p>
        </p:txBody>
      </p:sp>
      <p:sp>
        <p:nvSpPr>
          <p:cNvPr id="6" name="文字方塊 5"/>
          <p:cNvSpPr txBox="1"/>
          <p:nvPr/>
        </p:nvSpPr>
        <p:spPr>
          <a:xfrm>
            <a:off x="6019800" y="3268133"/>
            <a:ext cx="1903962" cy="369332"/>
          </a:xfrm>
          <a:prstGeom prst="rect">
            <a:avLst/>
          </a:prstGeom>
          <a:noFill/>
        </p:spPr>
        <p:txBody>
          <a:bodyPr wrap="none" rtlCol="0">
            <a:spAutoFit/>
          </a:bodyPr>
          <a:lstStyle/>
          <a:p>
            <a:r>
              <a:rPr lang="en-US" altLang="zh-TW" dirty="0" smtClean="0">
                <a:solidFill>
                  <a:schemeClr val="bg1"/>
                </a:solidFill>
              </a:rPr>
              <a:t>Brownian Motion</a:t>
            </a:r>
            <a:endParaRPr kumimoji="1" lang="zh-TW" altLang="en-US" dirty="0">
              <a:solidFill>
                <a:schemeClr val="bg1"/>
              </a:solidFill>
            </a:endParaRPr>
          </a:p>
        </p:txBody>
      </p:sp>
      <p:sp>
        <p:nvSpPr>
          <p:cNvPr id="7" name="文字方塊 6"/>
          <p:cNvSpPr txBox="1"/>
          <p:nvPr/>
        </p:nvSpPr>
        <p:spPr>
          <a:xfrm>
            <a:off x="6646333" y="4766733"/>
            <a:ext cx="1211126" cy="369332"/>
          </a:xfrm>
          <a:prstGeom prst="rect">
            <a:avLst/>
          </a:prstGeom>
          <a:noFill/>
        </p:spPr>
        <p:txBody>
          <a:bodyPr wrap="none" rtlCol="0">
            <a:spAutoFit/>
          </a:bodyPr>
          <a:lstStyle/>
          <a:p>
            <a:r>
              <a:rPr lang="en-US" altLang="zh-TW" dirty="0" smtClean="0">
                <a:solidFill>
                  <a:schemeClr val="bg1"/>
                </a:solidFill>
              </a:rPr>
              <a:t>Slide over</a:t>
            </a:r>
            <a:endParaRPr kumimoji="1" lang="zh-TW" altLang="en-US" dirty="0">
              <a:solidFill>
                <a:schemeClr val="bg1"/>
              </a:solidFill>
            </a:endParaRPr>
          </a:p>
        </p:txBody>
      </p:sp>
    </p:spTree>
    <p:extLst>
      <p:ext uri="{BB962C8B-B14F-4D97-AF65-F5344CB8AC3E}">
        <p14:creationId xmlns:p14="http://schemas.microsoft.com/office/powerpoint/2010/main" val="207398212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674688" y="2349500"/>
            <a:ext cx="2447925" cy="18002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5" name="矩形 4"/>
          <p:cNvSpPr>
            <a:spLocks noChangeArrowheads="1"/>
          </p:cNvSpPr>
          <p:nvPr/>
        </p:nvSpPr>
        <p:spPr bwMode="auto">
          <a:xfrm>
            <a:off x="674688" y="2349500"/>
            <a:ext cx="2447925" cy="1800225"/>
          </a:xfrm>
          <a:prstGeom prst="rect">
            <a:avLst/>
          </a:prstGeom>
          <a:blipFill dpi="0" rotWithShape="1">
            <a:blip r:embed="rId3">
              <a:alphaModFix amt="50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6" name="矩形 5"/>
          <p:cNvSpPr>
            <a:spLocks noChangeArrowheads="1"/>
          </p:cNvSpPr>
          <p:nvPr/>
        </p:nvSpPr>
        <p:spPr bwMode="auto">
          <a:xfrm>
            <a:off x="3278188" y="2349500"/>
            <a:ext cx="2447925" cy="18002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7" name="矩形 6"/>
          <p:cNvSpPr>
            <a:spLocks noChangeArrowheads="1"/>
          </p:cNvSpPr>
          <p:nvPr/>
        </p:nvSpPr>
        <p:spPr bwMode="auto">
          <a:xfrm>
            <a:off x="3278188" y="2349500"/>
            <a:ext cx="2447925" cy="1800225"/>
          </a:xfrm>
          <a:prstGeom prst="rect">
            <a:avLst/>
          </a:prstGeom>
          <a:blipFill dpi="0" rotWithShape="1">
            <a:blip r:embed="rId5">
              <a:alphaModFix amt="46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4" name="矩形 13"/>
          <p:cNvSpPr>
            <a:spLocks noChangeArrowheads="1"/>
          </p:cNvSpPr>
          <p:nvPr/>
        </p:nvSpPr>
        <p:spPr bwMode="auto">
          <a:xfrm>
            <a:off x="674688" y="4365625"/>
            <a:ext cx="2447925" cy="180022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5" name="矩形 14"/>
          <p:cNvSpPr>
            <a:spLocks noChangeArrowheads="1"/>
          </p:cNvSpPr>
          <p:nvPr/>
        </p:nvSpPr>
        <p:spPr bwMode="auto">
          <a:xfrm>
            <a:off x="3278188" y="4365625"/>
            <a:ext cx="2447925" cy="1800225"/>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grpSp>
        <p:nvGrpSpPr>
          <p:cNvPr id="34824" name="群組 130"/>
          <p:cNvGrpSpPr>
            <a:grpSpLocks/>
          </p:cNvGrpSpPr>
          <p:nvPr/>
        </p:nvGrpSpPr>
        <p:grpSpPr bwMode="auto">
          <a:xfrm>
            <a:off x="720725" y="2295525"/>
            <a:ext cx="2438400" cy="1776413"/>
            <a:chOff x="358637" y="2078856"/>
            <a:chExt cx="2438148" cy="1776717"/>
          </a:xfrm>
        </p:grpSpPr>
        <p:cxnSp>
          <p:nvCxnSpPr>
            <p:cNvPr id="61" name="直線單箭頭接點 60"/>
            <p:cNvCxnSpPr/>
            <p:nvPr/>
          </p:nvCxnSpPr>
          <p:spPr>
            <a:xfrm rot="5400000">
              <a:off x="377671" y="2150315"/>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rot="5400000">
              <a:off x="340368" y="2295597"/>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p:nvPr/>
          </p:nvCxnSpPr>
          <p:spPr>
            <a:xfrm rot="5400000">
              <a:off x="424497" y="2349581"/>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線單箭頭接點 64"/>
            <p:cNvCxnSpPr/>
            <p:nvPr/>
          </p:nvCxnSpPr>
          <p:spPr>
            <a:xfrm rot="5400000">
              <a:off x="665772" y="2411504"/>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p:nvPr/>
          </p:nvCxnSpPr>
          <p:spPr>
            <a:xfrm rot="5400000">
              <a:off x="809427" y="2618708"/>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rot="5400000">
              <a:off x="629263" y="2798920"/>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rot="5400000">
              <a:off x="782441" y="2852110"/>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rot="5400000">
              <a:off x="953874" y="2618708"/>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rot="5400000">
              <a:off x="960223" y="2734615"/>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rot="5400000">
              <a:off x="960223" y="2258284"/>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rot="5400000">
              <a:off x="1042764" y="2294803"/>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rot="5400000">
              <a:off x="1097528" y="2097125"/>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rot="5400000">
              <a:off x="1080067" y="2398802"/>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rot="5400000">
              <a:off x="1241975" y="2481366"/>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rot="5400000">
              <a:off x="1210228" y="2367046"/>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rot="5400000">
              <a:off x="1483250" y="2151109"/>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rot="5400000">
              <a:off x="1385629" y="2245582"/>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flipH="1">
              <a:off x="1763430" y="2132840"/>
              <a:ext cx="73017" cy="5398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rot="5400000">
              <a:off x="1601507" y="2132850"/>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p:nvPr/>
          </p:nvCxnSpPr>
          <p:spPr>
            <a:xfrm rot="5400000">
              <a:off x="1483250" y="2222559"/>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p:nvPr/>
          </p:nvCxnSpPr>
          <p:spPr>
            <a:xfrm rot="5400000">
              <a:off x="1483250" y="2397214"/>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rot="5400000">
              <a:off x="1154672" y="2871958"/>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rot="5400000">
              <a:off x="1103877" y="3087894"/>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p:nvPr/>
          </p:nvCxnSpPr>
          <p:spPr>
            <a:xfrm rot="5400000">
              <a:off x="629263" y="2943408"/>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rot="5400000">
              <a:off x="592755" y="3294305"/>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rot="5400000">
              <a:off x="593549" y="3518974"/>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rot="5400000">
              <a:off x="1411026" y="3239527"/>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rot="5400000">
              <a:off x="1931673" y="3509448"/>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rot="5400000">
              <a:off x="1332454" y="3573753"/>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p:nvPr/>
          </p:nvCxnSpPr>
          <p:spPr>
            <a:xfrm rot="5400000">
              <a:off x="1315786" y="3722209"/>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rot="5400000">
              <a:off x="1459440" y="3765873"/>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rot="5400000">
              <a:off x="1452297" y="3677752"/>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a:off x="1745955" y="3482456"/>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a:off x="1673730" y="3519768"/>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a:off x="1601507" y="3530089"/>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p:nvPr/>
          </p:nvCxnSpPr>
          <p:spPr>
            <a:xfrm rot="5400000">
              <a:off x="1256261" y="3240321"/>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rot="5400000">
              <a:off x="1857861" y="3476899"/>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rot="5400000">
              <a:off x="1927704" y="3332411"/>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rot="5400000">
              <a:off x="1673730" y="2524236"/>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rot="5400000">
              <a:off x="1607062" y="2632204"/>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rot="5400000">
              <a:off x="1826115" y="2235262"/>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rot="5400000">
              <a:off x="1855480" y="2372603"/>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rot="5400000">
              <a:off x="1904688" y="2756844"/>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p:nvPr/>
          </p:nvCxnSpPr>
          <p:spPr>
            <a:xfrm rot="5400000">
              <a:off x="2034056" y="2779867"/>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rot="5400000">
              <a:off x="1979293" y="2426588"/>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p:nvPr/>
          </p:nvCxnSpPr>
          <p:spPr>
            <a:xfrm rot="5400000">
              <a:off x="2105486" y="2241613"/>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rot="5400000">
              <a:off x="2072152" y="2106652"/>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rot="5400000">
              <a:off x="2223742" y="2356726"/>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直線單箭頭接點 111"/>
            <p:cNvCxnSpPr/>
            <p:nvPr/>
          </p:nvCxnSpPr>
          <p:spPr>
            <a:xfrm rot="5400000">
              <a:off x="2108660" y="2486129"/>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rot="5400000">
              <a:off x="2502320" y="2665547"/>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rot="5400000">
              <a:off x="2670577" y="2690952"/>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p:nvPr/>
          </p:nvCxnSpPr>
          <p:spPr>
            <a:xfrm rot="5400000">
              <a:off x="2392000" y="2760020"/>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直線單箭頭接點 116"/>
            <p:cNvCxnSpPr/>
            <p:nvPr/>
          </p:nvCxnSpPr>
          <p:spPr>
            <a:xfrm rot="5400000">
              <a:off x="2295966" y="2960873"/>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rot="5400000">
              <a:off x="2435652" y="2979926"/>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rot="5400000">
              <a:off x="1445154" y="3375282"/>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rot="5400000">
              <a:off x="2295966" y="3078368"/>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p:nvPr/>
          </p:nvCxnSpPr>
          <p:spPr>
            <a:xfrm rot="5400000">
              <a:off x="2511051" y="3087101"/>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p:nvPr/>
          </p:nvCxnSpPr>
          <p:spPr>
            <a:xfrm rot="5400000">
              <a:off x="2392000" y="3158551"/>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p:nvPr/>
          </p:nvCxnSpPr>
          <p:spPr>
            <a:xfrm rot="5400000">
              <a:off x="2392794" y="3240321"/>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rot="5400000">
              <a:off x="2445176" y="3368931"/>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rot="5400000">
              <a:off x="2392000" y="3476105"/>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p:nvPr/>
          </p:nvCxnSpPr>
          <p:spPr>
            <a:xfrm rot="5400000">
              <a:off x="2480891" y="3530089"/>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p:nvPr/>
          </p:nvCxnSpPr>
          <p:spPr>
            <a:xfrm rot="5400000">
              <a:off x="2707086" y="3422915"/>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p:nvPr/>
          </p:nvCxnSpPr>
          <p:spPr>
            <a:xfrm rot="5400000">
              <a:off x="2681689" y="3638852"/>
              <a:ext cx="107968"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p:nvPr/>
          </p:nvCxnSpPr>
          <p:spPr>
            <a:xfrm rot="5400000">
              <a:off x="2642799" y="3763491"/>
              <a:ext cx="10796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p:nvPr/>
          </p:nvCxnSpPr>
          <p:spPr>
            <a:xfrm rot="5400000">
              <a:off x="1607062" y="3754759"/>
              <a:ext cx="10796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825" name="群組 131"/>
          <p:cNvGrpSpPr>
            <a:grpSpLocks/>
          </p:cNvGrpSpPr>
          <p:nvPr/>
        </p:nvGrpSpPr>
        <p:grpSpPr bwMode="auto">
          <a:xfrm>
            <a:off x="720725" y="4292600"/>
            <a:ext cx="2438400" cy="1778000"/>
            <a:chOff x="358637" y="2078856"/>
            <a:chExt cx="2438148" cy="1776717"/>
          </a:xfrm>
        </p:grpSpPr>
        <p:cxnSp>
          <p:nvCxnSpPr>
            <p:cNvPr id="133" name="直線單箭頭接點 132"/>
            <p:cNvCxnSpPr/>
            <p:nvPr/>
          </p:nvCxnSpPr>
          <p:spPr>
            <a:xfrm rot="5400000">
              <a:off x="377719" y="2150219"/>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rot="5400000">
              <a:off x="340416" y="2295372"/>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p:nvPr/>
          </p:nvCxnSpPr>
          <p:spPr>
            <a:xfrm rot="5400000">
              <a:off x="424546" y="2349308"/>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直線單箭頭接點 135"/>
            <p:cNvCxnSpPr/>
            <p:nvPr/>
          </p:nvCxnSpPr>
          <p:spPr>
            <a:xfrm rot="5400000">
              <a:off x="665821" y="2411175"/>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p:cNvCxnSpPr/>
            <p:nvPr/>
          </p:nvCxnSpPr>
          <p:spPr>
            <a:xfrm rot="5400000">
              <a:off x="809475" y="2618194"/>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rot="5400000">
              <a:off x="629311" y="2799832"/>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rot="5400000">
              <a:off x="782490" y="2852974"/>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rot="5400000">
              <a:off x="953922" y="2618194"/>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p:nvPr/>
          </p:nvCxnSpPr>
          <p:spPr>
            <a:xfrm rot="5400000">
              <a:off x="959478" y="2734791"/>
              <a:ext cx="109459"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直線單箭頭接點 141"/>
            <p:cNvCxnSpPr/>
            <p:nvPr/>
          </p:nvCxnSpPr>
          <p:spPr>
            <a:xfrm rot="5400000">
              <a:off x="960271" y="2258091"/>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單箭頭接點 142"/>
            <p:cNvCxnSpPr/>
            <p:nvPr/>
          </p:nvCxnSpPr>
          <p:spPr>
            <a:xfrm rot="5400000">
              <a:off x="1042813" y="2294578"/>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p:nvPr/>
          </p:nvCxnSpPr>
          <p:spPr>
            <a:xfrm rot="5400000">
              <a:off x="1097576" y="2097077"/>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p:nvPr/>
          </p:nvCxnSpPr>
          <p:spPr>
            <a:xfrm rot="5400000">
              <a:off x="1079321" y="2399278"/>
              <a:ext cx="109459"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直線單箭頭接點 145"/>
            <p:cNvCxnSpPr/>
            <p:nvPr/>
          </p:nvCxnSpPr>
          <p:spPr>
            <a:xfrm rot="5400000">
              <a:off x="1242023" y="2480975"/>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p:nvPr/>
          </p:nvCxnSpPr>
          <p:spPr>
            <a:xfrm rot="5400000">
              <a:off x="1210276" y="2366757"/>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直線單箭頭接點 147"/>
            <p:cNvCxnSpPr/>
            <p:nvPr/>
          </p:nvCxnSpPr>
          <p:spPr>
            <a:xfrm rot="5400000">
              <a:off x="1483298" y="2151013"/>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直線單箭頭接點 148"/>
            <p:cNvCxnSpPr/>
            <p:nvPr/>
          </p:nvCxnSpPr>
          <p:spPr>
            <a:xfrm rot="5400000">
              <a:off x="1385677" y="2245400"/>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p:nvPr/>
          </p:nvCxnSpPr>
          <p:spPr>
            <a:xfrm flipH="1">
              <a:off x="1763430" y="2132792"/>
              <a:ext cx="73017" cy="53936"/>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直線單箭頭接點 150"/>
            <p:cNvCxnSpPr/>
            <p:nvPr/>
          </p:nvCxnSpPr>
          <p:spPr>
            <a:xfrm rot="5400000">
              <a:off x="1601555" y="2132769"/>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直線單箭頭接點 151"/>
            <p:cNvCxnSpPr/>
            <p:nvPr/>
          </p:nvCxnSpPr>
          <p:spPr>
            <a:xfrm rot="5400000">
              <a:off x="1482505" y="2223193"/>
              <a:ext cx="10945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直線單箭頭接點 152"/>
            <p:cNvCxnSpPr/>
            <p:nvPr/>
          </p:nvCxnSpPr>
          <p:spPr>
            <a:xfrm rot="5400000">
              <a:off x="1483298" y="2396898"/>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直線單箭頭接點 153"/>
            <p:cNvCxnSpPr/>
            <p:nvPr/>
          </p:nvCxnSpPr>
          <p:spPr>
            <a:xfrm rot="5400000">
              <a:off x="1154720" y="2871218"/>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直線單箭頭接點 154"/>
            <p:cNvCxnSpPr/>
            <p:nvPr/>
          </p:nvCxnSpPr>
          <p:spPr>
            <a:xfrm rot="5400000">
              <a:off x="1103925" y="3086962"/>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直線單箭頭接點 155"/>
            <p:cNvCxnSpPr/>
            <p:nvPr/>
          </p:nvCxnSpPr>
          <p:spPr>
            <a:xfrm rot="5400000">
              <a:off x="629311" y="2942604"/>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p:cNvCxnSpPr/>
            <p:nvPr/>
          </p:nvCxnSpPr>
          <p:spPr>
            <a:xfrm rot="5400000">
              <a:off x="592803" y="3293188"/>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p:cNvCxnSpPr/>
            <p:nvPr/>
          </p:nvCxnSpPr>
          <p:spPr>
            <a:xfrm rot="5400000">
              <a:off x="592804" y="3518450"/>
              <a:ext cx="109459"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p:cNvCxnSpPr/>
            <p:nvPr/>
          </p:nvCxnSpPr>
          <p:spPr>
            <a:xfrm rot="5400000">
              <a:off x="1411075" y="3238458"/>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直線單箭頭接點 160"/>
            <p:cNvCxnSpPr/>
            <p:nvPr/>
          </p:nvCxnSpPr>
          <p:spPr>
            <a:xfrm rot="5400000">
              <a:off x="1931721" y="3509725"/>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直線單箭頭接點 161"/>
            <p:cNvCxnSpPr/>
            <p:nvPr/>
          </p:nvCxnSpPr>
          <p:spPr>
            <a:xfrm rot="5400000">
              <a:off x="1332502" y="3573973"/>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p:cNvCxnSpPr/>
            <p:nvPr/>
          </p:nvCxnSpPr>
          <p:spPr>
            <a:xfrm rot="5400000">
              <a:off x="1315834" y="3722297"/>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直線單箭頭接點 163"/>
            <p:cNvCxnSpPr/>
            <p:nvPr/>
          </p:nvCxnSpPr>
          <p:spPr>
            <a:xfrm rot="5400000">
              <a:off x="1459489" y="3765922"/>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直線單箭頭接點 164"/>
            <p:cNvCxnSpPr/>
            <p:nvPr/>
          </p:nvCxnSpPr>
          <p:spPr>
            <a:xfrm rot="5400000">
              <a:off x="1452345" y="3677879"/>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直線單箭頭接點 165"/>
            <p:cNvCxnSpPr/>
            <p:nvPr/>
          </p:nvCxnSpPr>
          <p:spPr>
            <a:xfrm rot="5400000">
              <a:off x="1746003" y="3482757"/>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直線單箭頭接點 166"/>
            <p:cNvCxnSpPr/>
            <p:nvPr/>
          </p:nvCxnSpPr>
          <p:spPr>
            <a:xfrm rot="5400000">
              <a:off x="1672985" y="3519244"/>
              <a:ext cx="109459"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直線單箭頭接點 167"/>
            <p:cNvCxnSpPr/>
            <p:nvPr/>
          </p:nvCxnSpPr>
          <p:spPr>
            <a:xfrm rot="5400000">
              <a:off x="1600761" y="3529555"/>
              <a:ext cx="10945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直線單箭頭接點 168"/>
            <p:cNvCxnSpPr/>
            <p:nvPr/>
          </p:nvCxnSpPr>
          <p:spPr>
            <a:xfrm rot="5400000">
              <a:off x="1256310" y="3239252"/>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p:cNvCxnSpPr/>
            <p:nvPr/>
          </p:nvCxnSpPr>
          <p:spPr>
            <a:xfrm rot="5400000">
              <a:off x="1857909" y="3475619"/>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直線單箭頭接點 170"/>
            <p:cNvCxnSpPr/>
            <p:nvPr/>
          </p:nvCxnSpPr>
          <p:spPr>
            <a:xfrm rot="5400000">
              <a:off x="1927752" y="3332847"/>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直線單箭頭接點 171"/>
            <p:cNvCxnSpPr/>
            <p:nvPr/>
          </p:nvCxnSpPr>
          <p:spPr>
            <a:xfrm rot="5400000">
              <a:off x="1673778" y="2523807"/>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直線單箭頭接點 172"/>
            <p:cNvCxnSpPr/>
            <p:nvPr/>
          </p:nvCxnSpPr>
          <p:spPr>
            <a:xfrm rot="5400000">
              <a:off x="1607110" y="2631679"/>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直線單箭頭接點 173"/>
            <p:cNvCxnSpPr/>
            <p:nvPr/>
          </p:nvCxnSpPr>
          <p:spPr>
            <a:xfrm rot="5400000">
              <a:off x="1826163" y="2235090"/>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直線單箭頭接點 174"/>
            <p:cNvCxnSpPr/>
            <p:nvPr/>
          </p:nvCxnSpPr>
          <p:spPr>
            <a:xfrm rot="5400000">
              <a:off x="1855529" y="2372309"/>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p:nvPr/>
          </p:nvCxnSpPr>
          <p:spPr>
            <a:xfrm rot="5400000">
              <a:off x="1904737" y="2756206"/>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p:nvPr/>
          </p:nvCxnSpPr>
          <p:spPr>
            <a:xfrm rot="5400000">
              <a:off x="2034104" y="2780796"/>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p:nvPr/>
          </p:nvCxnSpPr>
          <p:spPr>
            <a:xfrm rot="5400000">
              <a:off x="1979341" y="2426245"/>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p:nvPr/>
          </p:nvCxnSpPr>
          <p:spPr>
            <a:xfrm rot="5400000">
              <a:off x="2105534" y="2241435"/>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p:nvPr/>
          </p:nvCxnSpPr>
          <p:spPr>
            <a:xfrm rot="5400000">
              <a:off x="2072200" y="2106595"/>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p:nvPr/>
          </p:nvCxnSpPr>
          <p:spPr>
            <a:xfrm rot="5400000">
              <a:off x="2223791" y="2356445"/>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p:nvPr/>
          </p:nvCxnSpPr>
          <p:spPr>
            <a:xfrm rot="5400000">
              <a:off x="2108708" y="2485734"/>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直線單箭頭接點 183"/>
            <p:cNvCxnSpPr/>
            <p:nvPr/>
          </p:nvCxnSpPr>
          <p:spPr>
            <a:xfrm rot="5400000">
              <a:off x="2502368" y="2666578"/>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直線單箭頭接點 184"/>
            <p:cNvCxnSpPr/>
            <p:nvPr/>
          </p:nvCxnSpPr>
          <p:spPr>
            <a:xfrm rot="5400000">
              <a:off x="2669832" y="2691167"/>
              <a:ext cx="109459"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直線單箭頭接點 185"/>
            <p:cNvCxnSpPr/>
            <p:nvPr/>
          </p:nvCxnSpPr>
          <p:spPr>
            <a:xfrm rot="5400000">
              <a:off x="2392048" y="2759379"/>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直線單箭頭接點 186"/>
            <p:cNvCxnSpPr/>
            <p:nvPr/>
          </p:nvCxnSpPr>
          <p:spPr>
            <a:xfrm rot="5400000">
              <a:off x="2296014" y="2960054"/>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直線單箭頭接點 187"/>
            <p:cNvCxnSpPr/>
            <p:nvPr/>
          </p:nvCxnSpPr>
          <p:spPr>
            <a:xfrm rot="5400000">
              <a:off x="2435700" y="2979090"/>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直線單箭頭接點 188"/>
            <p:cNvCxnSpPr/>
            <p:nvPr/>
          </p:nvCxnSpPr>
          <p:spPr>
            <a:xfrm rot="5400000">
              <a:off x="1444409" y="3374886"/>
              <a:ext cx="109458"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直線單箭頭接點 189"/>
            <p:cNvCxnSpPr/>
            <p:nvPr/>
          </p:nvCxnSpPr>
          <p:spPr>
            <a:xfrm rot="5400000">
              <a:off x="2296014" y="3079031"/>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直線單箭頭接點 190"/>
            <p:cNvCxnSpPr/>
            <p:nvPr/>
          </p:nvCxnSpPr>
          <p:spPr>
            <a:xfrm rot="5400000">
              <a:off x="2511099" y="3086168"/>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直線單箭頭接點 191"/>
            <p:cNvCxnSpPr/>
            <p:nvPr/>
          </p:nvCxnSpPr>
          <p:spPr>
            <a:xfrm rot="5400000">
              <a:off x="2392048" y="3159140"/>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直線單箭頭接點 192"/>
            <p:cNvCxnSpPr/>
            <p:nvPr/>
          </p:nvCxnSpPr>
          <p:spPr>
            <a:xfrm rot="5400000">
              <a:off x="2392842" y="3239252"/>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直線單箭頭接點 193"/>
            <p:cNvCxnSpPr/>
            <p:nvPr/>
          </p:nvCxnSpPr>
          <p:spPr>
            <a:xfrm rot="5400000">
              <a:off x="2445224" y="3367747"/>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直線單箭頭接點 194"/>
            <p:cNvCxnSpPr/>
            <p:nvPr/>
          </p:nvCxnSpPr>
          <p:spPr>
            <a:xfrm rot="5400000">
              <a:off x="2392048" y="3474825"/>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6" name="直線單箭頭接點 195"/>
            <p:cNvCxnSpPr/>
            <p:nvPr/>
          </p:nvCxnSpPr>
          <p:spPr>
            <a:xfrm rot="5400000">
              <a:off x="2480146" y="3529555"/>
              <a:ext cx="109458"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直線單箭頭接點 196"/>
            <p:cNvCxnSpPr/>
            <p:nvPr/>
          </p:nvCxnSpPr>
          <p:spPr>
            <a:xfrm rot="5400000">
              <a:off x="2707135" y="3423269"/>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 name="直線單箭頭接點 197"/>
            <p:cNvCxnSpPr/>
            <p:nvPr/>
          </p:nvCxnSpPr>
          <p:spPr>
            <a:xfrm rot="5400000">
              <a:off x="2681737" y="3639013"/>
              <a:ext cx="107872" cy="7143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9" name="直線單箭頭接點 198"/>
            <p:cNvCxnSpPr/>
            <p:nvPr/>
          </p:nvCxnSpPr>
          <p:spPr>
            <a:xfrm rot="5400000">
              <a:off x="2642847" y="3763542"/>
              <a:ext cx="107872" cy="7301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直線單箭頭接點 199"/>
            <p:cNvCxnSpPr/>
            <p:nvPr/>
          </p:nvCxnSpPr>
          <p:spPr>
            <a:xfrm rot="5400000">
              <a:off x="1607110" y="3754818"/>
              <a:ext cx="107872" cy="7143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826" name="群組 208"/>
          <p:cNvGrpSpPr>
            <a:grpSpLocks/>
          </p:cNvGrpSpPr>
          <p:nvPr/>
        </p:nvGrpSpPr>
        <p:grpSpPr bwMode="auto">
          <a:xfrm>
            <a:off x="3633788" y="2455863"/>
            <a:ext cx="2092325" cy="1441450"/>
            <a:chOff x="3272458" y="2240122"/>
            <a:chExt cx="2091622" cy="1440870"/>
          </a:xfrm>
        </p:grpSpPr>
        <p:cxnSp>
          <p:nvCxnSpPr>
            <p:cNvPr id="201" name="直線單箭頭接點 200"/>
            <p:cNvCxnSpPr/>
            <p:nvPr/>
          </p:nvCxnSpPr>
          <p:spPr>
            <a:xfrm rot="5400000">
              <a:off x="3314516" y="2258368"/>
              <a:ext cx="107907"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直線單箭頭接點 201"/>
            <p:cNvCxnSpPr/>
            <p:nvPr/>
          </p:nvCxnSpPr>
          <p:spPr>
            <a:xfrm rot="5400000">
              <a:off x="3254212" y="3213659"/>
              <a:ext cx="107907"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3" name="直線單箭頭接點 202"/>
            <p:cNvCxnSpPr/>
            <p:nvPr/>
          </p:nvCxnSpPr>
          <p:spPr>
            <a:xfrm rot="5400000">
              <a:off x="3410528" y="3368377"/>
              <a:ext cx="107907"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直線單箭頭接點 203"/>
            <p:cNvCxnSpPr/>
            <p:nvPr/>
          </p:nvCxnSpPr>
          <p:spPr>
            <a:xfrm rot="5400000">
              <a:off x="3977868" y="2959761"/>
              <a:ext cx="107907"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5" name="直線單箭頭接點 204"/>
            <p:cNvCxnSpPr/>
            <p:nvPr/>
          </p:nvCxnSpPr>
          <p:spPr>
            <a:xfrm rot="5400000">
              <a:off x="3815204" y="3560387"/>
              <a:ext cx="107907"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直線單箭頭接點 205"/>
            <p:cNvCxnSpPr/>
            <p:nvPr/>
          </p:nvCxnSpPr>
          <p:spPr>
            <a:xfrm rot="5400000">
              <a:off x="3906454" y="3591332"/>
              <a:ext cx="107907" cy="7141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直線單箭頭接點 206"/>
            <p:cNvCxnSpPr/>
            <p:nvPr/>
          </p:nvCxnSpPr>
          <p:spPr>
            <a:xfrm rot="5400000">
              <a:off x="4734058" y="2792346"/>
              <a:ext cx="107907"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直線單箭頭接點 207"/>
            <p:cNvCxnSpPr/>
            <p:nvPr/>
          </p:nvCxnSpPr>
          <p:spPr>
            <a:xfrm rot="5400000">
              <a:off x="5274420" y="3120033"/>
              <a:ext cx="107907" cy="7141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827" name="群組 209"/>
          <p:cNvGrpSpPr>
            <a:grpSpLocks/>
          </p:cNvGrpSpPr>
          <p:nvPr/>
        </p:nvGrpSpPr>
        <p:grpSpPr bwMode="auto">
          <a:xfrm>
            <a:off x="3633788" y="4478338"/>
            <a:ext cx="2092325" cy="1439862"/>
            <a:chOff x="3272458" y="2240122"/>
            <a:chExt cx="2091622" cy="1440870"/>
          </a:xfrm>
        </p:grpSpPr>
        <p:cxnSp>
          <p:nvCxnSpPr>
            <p:cNvPr id="211" name="直線單箭頭接點 210"/>
            <p:cNvCxnSpPr/>
            <p:nvPr/>
          </p:nvCxnSpPr>
          <p:spPr>
            <a:xfrm rot="5400000">
              <a:off x="3314457" y="2258428"/>
              <a:ext cx="108026"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直線單箭頭接點 211"/>
            <p:cNvCxnSpPr/>
            <p:nvPr/>
          </p:nvCxnSpPr>
          <p:spPr>
            <a:xfrm rot="5400000">
              <a:off x="3254152" y="3213183"/>
              <a:ext cx="108026"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直線單箭頭接點 212"/>
            <p:cNvCxnSpPr/>
            <p:nvPr/>
          </p:nvCxnSpPr>
          <p:spPr>
            <a:xfrm rot="5400000">
              <a:off x="3410469" y="3368073"/>
              <a:ext cx="108026"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4" name="直線單箭頭接點 213"/>
            <p:cNvCxnSpPr/>
            <p:nvPr/>
          </p:nvCxnSpPr>
          <p:spPr>
            <a:xfrm rot="5400000">
              <a:off x="3977809" y="2960594"/>
              <a:ext cx="108026" cy="7141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 name="直線單箭頭接點 214"/>
            <p:cNvCxnSpPr/>
            <p:nvPr/>
          </p:nvCxnSpPr>
          <p:spPr>
            <a:xfrm rot="5400000">
              <a:off x="3815145" y="3560295"/>
              <a:ext cx="108026"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6" name="直線單箭頭接點 215"/>
            <p:cNvCxnSpPr/>
            <p:nvPr/>
          </p:nvCxnSpPr>
          <p:spPr>
            <a:xfrm rot="5400000">
              <a:off x="3906395" y="3591272"/>
              <a:ext cx="108026" cy="7141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直線單箭頭接點 216"/>
            <p:cNvCxnSpPr/>
            <p:nvPr/>
          </p:nvCxnSpPr>
          <p:spPr>
            <a:xfrm rot="5400000">
              <a:off x="4733999" y="2791407"/>
              <a:ext cx="108026" cy="7300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8" name="直線單箭頭接點 217"/>
            <p:cNvCxnSpPr/>
            <p:nvPr/>
          </p:nvCxnSpPr>
          <p:spPr>
            <a:xfrm rot="5400000">
              <a:off x="5274360" y="3121043"/>
              <a:ext cx="108026" cy="7141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828" name="群組 241"/>
          <p:cNvGrpSpPr>
            <a:grpSpLocks/>
          </p:cNvGrpSpPr>
          <p:nvPr/>
        </p:nvGrpSpPr>
        <p:grpSpPr bwMode="auto">
          <a:xfrm>
            <a:off x="6443663" y="3387725"/>
            <a:ext cx="1481137" cy="1481138"/>
            <a:chOff x="6691484" y="3513258"/>
            <a:chExt cx="1479953" cy="1480854"/>
          </a:xfrm>
        </p:grpSpPr>
        <p:pic>
          <p:nvPicPr>
            <p:cNvPr id="34856" name="Picture 4" descr="C:\Users\Feting\Desktop\proposal\merge01.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1437" y="3513258"/>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7" name="文字方塊 230"/>
            <p:cNvSpPr txBox="1">
              <a:spLocks noChangeArrowheads="1"/>
            </p:cNvSpPr>
            <p:nvPr/>
          </p:nvSpPr>
          <p:spPr bwMode="auto">
            <a:xfrm>
              <a:off x="6691484" y="4747891"/>
              <a:ext cx="7607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solidFill>
                    <a:schemeClr val="bg1"/>
                  </a:solidFill>
                  <a:latin typeface="Times New Roman" charset="0"/>
                  <a:cs typeface="Times New Roman" charset="0"/>
                </a:rPr>
                <a:t>Ex 488nm</a:t>
              </a:r>
              <a:endParaRPr lang="zh-TW" altLang="en-US" sz="1000">
                <a:solidFill>
                  <a:schemeClr val="bg1"/>
                </a:solidFill>
                <a:latin typeface="Times New Roman" charset="0"/>
                <a:cs typeface="Times New Roman" charset="0"/>
              </a:endParaRPr>
            </a:p>
          </p:txBody>
        </p:sp>
        <p:sp>
          <p:nvSpPr>
            <p:cNvPr id="240" name="橢圓 239"/>
            <p:cNvSpPr/>
            <p:nvPr/>
          </p:nvSpPr>
          <p:spPr>
            <a:xfrm>
              <a:off x="7092800" y="4117980"/>
              <a:ext cx="502836" cy="503141"/>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4829" name="群組 240"/>
          <p:cNvGrpSpPr>
            <a:grpSpLocks/>
          </p:cNvGrpSpPr>
          <p:nvPr/>
        </p:nvGrpSpPr>
        <p:grpSpPr bwMode="auto">
          <a:xfrm>
            <a:off x="6443663" y="1916113"/>
            <a:ext cx="1481137" cy="1495425"/>
            <a:chOff x="6691484" y="2060928"/>
            <a:chExt cx="1480758" cy="1495688"/>
          </a:xfrm>
        </p:grpSpPr>
        <p:pic>
          <p:nvPicPr>
            <p:cNvPr id="34853" name="Picture 5" descr="C:\Users\Feting\Desktop\proposal\merge02.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2" y="2060928"/>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4" name="文字方塊 233"/>
            <p:cNvSpPr txBox="1">
              <a:spLocks noChangeArrowheads="1"/>
            </p:cNvSpPr>
            <p:nvPr/>
          </p:nvSpPr>
          <p:spPr bwMode="auto">
            <a:xfrm>
              <a:off x="6691484" y="3310395"/>
              <a:ext cx="7607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solidFill>
                    <a:schemeClr val="bg1"/>
                  </a:solidFill>
                  <a:latin typeface="Times New Roman" charset="0"/>
                  <a:cs typeface="Times New Roman" charset="0"/>
                </a:rPr>
                <a:t>Ex 647nm</a:t>
              </a:r>
              <a:endParaRPr lang="zh-TW" altLang="en-US" sz="1000">
                <a:solidFill>
                  <a:schemeClr val="bg1"/>
                </a:solidFill>
                <a:latin typeface="Times New Roman" charset="0"/>
                <a:cs typeface="Times New Roman" charset="0"/>
              </a:endParaRPr>
            </a:p>
          </p:txBody>
        </p:sp>
        <p:sp>
          <p:nvSpPr>
            <p:cNvPr id="245" name="橢圓 244"/>
            <p:cNvSpPr/>
            <p:nvPr/>
          </p:nvSpPr>
          <p:spPr>
            <a:xfrm>
              <a:off x="7093018" y="2689689"/>
              <a:ext cx="503109" cy="503326"/>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4830" name="群組 242"/>
          <p:cNvGrpSpPr>
            <a:grpSpLocks/>
          </p:cNvGrpSpPr>
          <p:nvPr/>
        </p:nvGrpSpPr>
        <p:grpSpPr bwMode="auto">
          <a:xfrm>
            <a:off x="6467475" y="4875213"/>
            <a:ext cx="1457325" cy="1455737"/>
            <a:chOff x="6714265" y="5020548"/>
            <a:chExt cx="1457977" cy="1456006"/>
          </a:xfrm>
        </p:grpSpPr>
        <p:sp>
          <p:nvSpPr>
            <p:cNvPr id="236" name="矩形 235"/>
            <p:cNvSpPr>
              <a:spLocks noChangeArrowheads="1"/>
            </p:cNvSpPr>
            <p:nvPr/>
          </p:nvSpPr>
          <p:spPr bwMode="auto">
            <a:xfrm>
              <a:off x="6731736" y="5020548"/>
              <a:ext cx="1440506" cy="1440128"/>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232" name="矩形 231"/>
            <p:cNvSpPr>
              <a:spLocks noChangeArrowheads="1"/>
            </p:cNvSpPr>
            <p:nvPr/>
          </p:nvSpPr>
          <p:spPr bwMode="auto">
            <a:xfrm>
              <a:off x="6731736" y="5036426"/>
              <a:ext cx="1438918" cy="1440128"/>
            </a:xfrm>
            <a:prstGeom prst="rect">
              <a:avLst/>
            </a:prstGeom>
            <a:blipFill dpi="0" rotWithShape="1">
              <a:blip r:embed="rId11">
                <a:alphaModFix amt="52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248" name="橢圓 247"/>
            <p:cNvSpPr/>
            <p:nvPr/>
          </p:nvSpPr>
          <p:spPr>
            <a:xfrm>
              <a:off x="7092259" y="5620734"/>
              <a:ext cx="503463" cy="503330"/>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852" name="文字方塊 248"/>
            <p:cNvSpPr txBox="1">
              <a:spLocks noChangeArrowheads="1"/>
            </p:cNvSpPr>
            <p:nvPr/>
          </p:nvSpPr>
          <p:spPr bwMode="auto">
            <a:xfrm>
              <a:off x="6714265" y="6230333"/>
              <a:ext cx="7607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000">
                  <a:solidFill>
                    <a:schemeClr val="bg1"/>
                  </a:solidFill>
                  <a:latin typeface="Times New Roman" charset="0"/>
                  <a:cs typeface="Times New Roman" charset="0"/>
                </a:rPr>
                <a:t>Merged</a:t>
              </a:r>
              <a:endParaRPr lang="zh-TW" altLang="en-US" sz="1000">
                <a:solidFill>
                  <a:schemeClr val="bg1"/>
                </a:solidFill>
                <a:latin typeface="Times New Roman" charset="0"/>
                <a:cs typeface="Times New Roman" charset="0"/>
              </a:endParaRPr>
            </a:p>
          </p:txBody>
        </p:sp>
      </p:grpSp>
      <p:sp>
        <p:nvSpPr>
          <p:cNvPr id="34831" name="文字方塊 250"/>
          <p:cNvSpPr txBox="1">
            <a:spLocks noChangeArrowheads="1"/>
          </p:cNvSpPr>
          <p:nvPr/>
        </p:nvSpPr>
        <p:spPr bwMode="auto">
          <a:xfrm>
            <a:off x="641350" y="1328738"/>
            <a:ext cx="6335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dirty="0" smtClean="0">
                <a:latin typeface="標楷體" charset="0"/>
                <a:ea typeface="標楷體" charset="0"/>
                <a:cs typeface="標楷體" charset="0"/>
              </a:rPr>
              <a:t>Target cells: </a:t>
            </a:r>
            <a:r>
              <a:rPr lang="en-US" altLang="zh-TW" dirty="0" err="1" smtClean="0">
                <a:latin typeface="Times New Roman" charset="0"/>
                <a:ea typeface="標楷體" charset="0"/>
                <a:cs typeface="Times New Roman" charset="0"/>
              </a:rPr>
              <a:t>HeLa</a:t>
            </a:r>
            <a:r>
              <a:rPr lang="en-US" altLang="zh-TW" dirty="0">
                <a:latin typeface="標楷體" charset="0"/>
                <a:ea typeface="標楷體" charset="0"/>
                <a:cs typeface="標楷體" charset="0"/>
              </a:rPr>
              <a:t> </a:t>
            </a:r>
            <a:r>
              <a:rPr lang="en-US" altLang="zh-TW" dirty="0" smtClean="0">
                <a:latin typeface="標楷體" charset="0"/>
                <a:ea typeface="標楷體" charset="0"/>
                <a:cs typeface="標楷體" charset="0"/>
              </a:rPr>
              <a:t>with </a:t>
            </a:r>
            <a:r>
              <a:rPr lang="en-US" altLang="zh-TW" dirty="0" err="1" smtClean="0">
                <a:latin typeface="Times New Roman" charset="0"/>
                <a:ea typeface="標楷體" charset="0"/>
                <a:cs typeface="標楷體" charset="0"/>
              </a:rPr>
              <a:t>Alexa</a:t>
            </a:r>
            <a:r>
              <a:rPr lang="en-US" altLang="zh-TW" dirty="0" smtClean="0">
                <a:latin typeface="Times New Roman" charset="0"/>
                <a:ea typeface="標楷體" charset="0"/>
                <a:cs typeface="標楷體" charset="0"/>
              </a:rPr>
              <a:t> </a:t>
            </a:r>
            <a:r>
              <a:rPr lang="en-US" altLang="zh-TW" dirty="0">
                <a:latin typeface="Times New Roman" charset="0"/>
                <a:ea typeface="標楷體" charset="0"/>
                <a:cs typeface="標楷體" charset="0"/>
              </a:rPr>
              <a:t>Fluor 488nm </a:t>
            </a:r>
            <a:r>
              <a:rPr lang="en-US" altLang="zh-TW" dirty="0" smtClean="0">
                <a:latin typeface="標楷體" charset="0"/>
                <a:ea typeface="標楷體" charset="0"/>
                <a:cs typeface="標楷體" charset="0"/>
              </a:rPr>
              <a:t>(</a:t>
            </a:r>
            <a:r>
              <a:rPr lang="en-US" altLang="zh-TW" dirty="0" smtClean="0">
                <a:solidFill>
                  <a:srgbClr val="008000"/>
                </a:solidFill>
                <a:latin typeface="標楷體" charset="0"/>
                <a:ea typeface="標楷體" charset="0"/>
                <a:cs typeface="標楷體" charset="0"/>
              </a:rPr>
              <a:t>green</a:t>
            </a:r>
            <a:r>
              <a:rPr lang="en-US" altLang="zh-TW" dirty="0" smtClean="0">
                <a:latin typeface="標楷體" charset="0"/>
                <a:ea typeface="標楷體" charset="0"/>
                <a:cs typeface="標楷體" charset="0"/>
              </a:rPr>
              <a:t>)</a:t>
            </a:r>
            <a:endParaRPr lang="en-US" altLang="zh-TW" dirty="0">
              <a:latin typeface="標楷體" charset="0"/>
              <a:ea typeface="標楷體" charset="0"/>
              <a:cs typeface="標楷體" charset="0"/>
            </a:endParaRPr>
          </a:p>
          <a:p>
            <a:pPr eaLnBrk="1" hangingPunct="1"/>
            <a:r>
              <a:rPr lang="en-US" altLang="zh-TW" dirty="0" err="1" smtClean="0">
                <a:latin typeface="標楷體" charset="0"/>
                <a:ea typeface="標楷體" charset="0"/>
                <a:cs typeface="標楷體" charset="0"/>
              </a:rPr>
              <a:t>Backgroud</a:t>
            </a:r>
            <a:r>
              <a:rPr lang="en-US" altLang="zh-TW" dirty="0" smtClean="0">
                <a:latin typeface="標楷體" charset="0"/>
                <a:ea typeface="標楷體" charset="0"/>
                <a:cs typeface="標楷體" charset="0"/>
              </a:rPr>
              <a:t> cells: </a:t>
            </a:r>
            <a:r>
              <a:rPr lang="en-US" altLang="zh-TW" dirty="0">
                <a:latin typeface="Times New Roman" charset="0"/>
                <a:ea typeface="標楷體" charset="0"/>
                <a:cs typeface="標楷體" charset="0"/>
              </a:rPr>
              <a:t>MCF-</a:t>
            </a:r>
            <a:r>
              <a:rPr lang="en-US" altLang="zh-TW" dirty="0" smtClean="0">
                <a:latin typeface="Times New Roman" charset="0"/>
                <a:ea typeface="標楷體" charset="0"/>
                <a:cs typeface="標楷體" charset="0"/>
              </a:rPr>
              <a:t>7</a:t>
            </a:r>
            <a:r>
              <a:rPr lang="en-US" altLang="zh-TW" dirty="0">
                <a:latin typeface="標楷體" charset="0"/>
                <a:ea typeface="標楷體" charset="0"/>
                <a:cs typeface="標楷體" charset="0"/>
              </a:rPr>
              <a:t> </a:t>
            </a:r>
            <a:r>
              <a:rPr lang="en-US" altLang="zh-TW" dirty="0" smtClean="0">
                <a:latin typeface="標楷體" charset="0"/>
                <a:ea typeface="標楷體" charset="0"/>
                <a:cs typeface="標楷體" charset="0"/>
              </a:rPr>
              <a:t>with </a:t>
            </a:r>
            <a:r>
              <a:rPr lang="en-US" altLang="zh-TW" dirty="0" err="1" smtClean="0">
                <a:latin typeface="Times New Roman" charset="0"/>
                <a:ea typeface="標楷體" charset="0"/>
                <a:cs typeface="標楷體" charset="0"/>
              </a:rPr>
              <a:t>Alexa</a:t>
            </a:r>
            <a:r>
              <a:rPr lang="en-US" altLang="zh-TW" dirty="0" smtClean="0">
                <a:latin typeface="Times New Roman" charset="0"/>
                <a:ea typeface="標楷體" charset="0"/>
                <a:cs typeface="標楷體" charset="0"/>
              </a:rPr>
              <a:t> </a:t>
            </a:r>
            <a:r>
              <a:rPr lang="en-US" altLang="zh-TW" dirty="0">
                <a:latin typeface="Times New Roman" charset="0"/>
                <a:ea typeface="標楷體" charset="0"/>
                <a:cs typeface="標楷體" charset="0"/>
              </a:rPr>
              <a:t>Fluor 647nm </a:t>
            </a:r>
            <a:r>
              <a:rPr lang="en-US" altLang="zh-TW" dirty="0" smtClean="0">
                <a:latin typeface="標楷體" charset="0"/>
                <a:ea typeface="標楷體" charset="0"/>
                <a:cs typeface="標楷體" charset="0"/>
              </a:rPr>
              <a:t>(</a:t>
            </a:r>
            <a:r>
              <a:rPr lang="en-US" altLang="zh-TW" dirty="0" smtClean="0">
                <a:solidFill>
                  <a:srgbClr val="FF0000"/>
                </a:solidFill>
                <a:latin typeface="標楷體" charset="0"/>
                <a:ea typeface="標楷體" charset="0"/>
                <a:cs typeface="標楷體" charset="0"/>
              </a:rPr>
              <a:t>red</a:t>
            </a:r>
            <a:r>
              <a:rPr lang="en-US" altLang="zh-TW" dirty="0" smtClean="0">
                <a:latin typeface="標楷體" charset="0"/>
                <a:ea typeface="標楷體" charset="0"/>
                <a:cs typeface="標楷體" charset="0"/>
              </a:rPr>
              <a:t>)</a:t>
            </a:r>
            <a:endParaRPr lang="en-US" altLang="zh-TW" dirty="0">
              <a:latin typeface="標楷體" charset="0"/>
              <a:ea typeface="標楷體" charset="0"/>
              <a:cs typeface="標楷體" charset="0"/>
            </a:endParaRPr>
          </a:p>
        </p:txBody>
      </p:sp>
      <p:grpSp>
        <p:nvGrpSpPr>
          <p:cNvPr id="34832" name="群組 251"/>
          <p:cNvGrpSpPr>
            <a:grpSpLocks/>
          </p:cNvGrpSpPr>
          <p:nvPr/>
        </p:nvGrpSpPr>
        <p:grpSpPr bwMode="auto">
          <a:xfrm>
            <a:off x="692150" y="5892800"/>
            <a:ext cx="600075" cy="246063"/>
            <a:chOff x="361150" y="3635912"/>
            <a:chExt cx="599448" cy="246221"/>
          </a:xfrm>
        </p:grpSpPr>
        <p:cxnSp>
          <p:nvCxnSpPr>
            <p:cNvPr id="253" name="直線接點 252"/>
            <p:cNvCxnSpPr/>
            <p:nvPr/>
          </p:nvCxnSpPr>
          <p:spPr>
            <a:xfrm>
              <a:off x="389695" y="3699453"/>
              <a:ext cx="540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848" name="文字方塊 253"/>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grpSp>
        <p:nvGrpSpPr>
          <p:cNvPr id="34833" name="群組 254"/>
          <p:cNvGrpSpPr>
            <a:grpSpLocks/>
          </p:cNvGrpSpPr>
          <p:nvPr/>
        </p:nvGrpSpPr>
        <p:grpSpPr bwMode="auto">
          <a:xfrm>
            <a:off x="3316288" y="3881438"/>
            <a:ext cx="598487" cy="246062"/>
            <a:chOff x="361150" y="3635912"/>
            <a:chExt cx="599448" cy="246221"/>
          </a:xfrm>
        </p:grpSpPr>
        <p:cxnSp>
          <p:nvCxnSpPr>
            <p:cNvPr id="256" name="直線接點 255"/>
            <p:cNvCxnSpPr/>
            <p:nvPr/>
          </p:nvCxnSpPr>
          <p:spPr>
            <a:xfrm>
              <a:off x="389771" y="3699453"/>
              <a:ext cx="5406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846" name="文字方塊 256"/>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grpSp>
        <p:nvGrpSpPr>
          <p:cNvPr id="34834" name="群組 257"/>
          <p:cNvGrpSpPr>
            <a:grpSpLocks/>
          </p:cNvGrpSpPr>
          <p:nvPr/>
        </p:nvGrpSpPr>
        <p:grpSpPr bwMode="auto">
          <a:xfrm>
            <a:off x="722313" y="3852863"/>
            <a:ext cx="600075" cy="246062"/>
            <a:chOff x="361150" y="3635912"/>
            <a:chExt cx="599448" cy="246221"/>
          </a:xfrm>
        </p:grpSpPr>
        <p:cxnSp>
          <p:nvCxnSpPr>
            <p:cNvPr id="259" name="直線接點 258"/>
            <p:cNvCxnSpPr/>
            <p:nvPr/>
          </p:nvCxnSpPr>
          <p:spPr>
            <a:xfrm>
              <a:off x="389695" y="3699453"/>
              <a:ext cx="5407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844" name="文字方塊 259"/>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grpSp>
        <p:nvGrpSpPr>
          <p:cNvPr id="34835" name="群組 260"/>
          <p:cNvGrpSpPr>
            <a:grpSpLocks/>
          </p:cNvGrpSpPr>
          <p:nvPr/>
        </p:nvGrpSpPr>
        <p:grpSpPr bwMode="auto">
          <a:xfrm>
            <a:off x="3316288" y="5892800"/>
            <a:ext cx="600075" cy="246063"/>
            <a:chOff x="361150" y="3635912"/>
            <a:chExt cx="599448" cy="246221"/>
          </a:xfrm>
        </p:grpSpPr>
        <p:cxnSp>
          <p:nvCxnSpPr>
            <p:cNvPr id="262" name="直線接點 261"/>
            <p:cNvCxnSpPr/>
            <p:nvPr/>
          </p:nvCxnSpPr>
          <p:spPr>
            <a:xfrm>
              <a:off x="389695" y="3699453"/>
              <a:ext cx="5407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842" name="文字方塊 262"/>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sp>
        <p:nvSpPr>
          <p:cNvPr id="34836" name="文字方塊 263"/>
          <p:cNvSpPr txBox="1">
            <a:spLocks noChangeArrowheads="1"/>
          </p:cNvSpPr>
          <p:nvPr/>
        </p:nvSpPr>
        <p:spPr bwMode="auto">
          <a:xfrm>
            <a:off x="2676525" y="2363788"/>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000">
                <a:solidFill>
                  <a:schemeClr val="bg1"/>
                </a:solidFill>
              </a:rPr>
              <a:t>1:10</a:t>
            </a:r>
            <a:endParaRPr lang="zh-TW" altLang="en-US" sz="1000">
              <a:solidFill>
                <a:schemeClr val="bg1"/>
              </a:solidFill>
            </a:endParaRPr>
          </a:p>
        </p:txBody>
      </p:sp>
      <p:sp>
        <p:nvSpPr>
          <p:cNvPr id="34837" name="文字方塊 264"/>
          <p:cNvSpPr txBox="1">
            <a:spLocks noChangeArrowheads="1"/>
          </p:cNvSpPr>
          <p:nvPr/>
        </p:nvSpPr>
        <p:spPr bwMode="auto">
          <a:xfrm>
            <a:off x="5186363" y="2363788"/>
            <a:ext cx="503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000">
                <a:solidFill>
                  <a:schemeClr val="bg1"/>
                </a:solidFill>
              </a:rPr>
              <a:t>1:100</a:t>
            </a:r>
            <a:endParaRPr lang="zh-TW" altLang="en-US" sz="1000">
              <a:solidFill>
                <a:schemeClr val="bg1"/>
              </a:solidFill>
            </a:endParaRPr>
          </a:p>
        </p:txBody>
      </p:sp>
      <p:sp>
        <p:nvSpPr>
          <p:cNvPr id="34838" name="文字方塊 265"/>
          <p:cNvSpPr txBox="1">
            <a:spLocks noChangeArrowheads="1"/>
          </p:cNvSpPr>
          <p:nvPr/>
        </p:nvSpPr>
        <p:spPr bwMode="auto">
          <a:xfrm>
            <a:off x="2671763" y="4381500"/>
            <a:ext cx="43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000">
                <a:solidFill>
                  <a:schemeClr val="bg1"/>
                </a:solidFill>
              </a:rPr>
              <a:t>1:10</a:t>
            </a:r>
            <a:endParaRPr lang="zh-TW" altLang="en-US" sz="1000">
              <a:solidFill>
                <a:schemeClr val="bg1"/>
              </a:solidFill>
            </a:endParaRPr>
          </a:p>
        </p:txBody>
      </p:sp>
      <p:sp>
        <p:nvSpPr>
          <p:cNvPr id="34839" name="文字方塊 266"/>
          <p:cNvSpPr txBox="1">
            <a:spLocks noChangeArrowheads="1"/>
          </p:cNvSpPr>
          <p:nvPr/>
        </p:nvSpPr>
        <p:spPr bwMode="auto">
          <a:xfrm>
            <a:off x="5186363" y="4381500"/>
            <a:ext cx="503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000">
                <a:solidFill>
                  <a:schemeClr val="bg1"/>
                </a:solidFill>
              </a:rPr>
              <a:t>1:100</a:t>
            </a:r>
            <a:endParaRPr lang="zh-TW" altLang="en-US" sz="1000">
              <a:solidFill>
                <a:schemeClr val="bg1"/>
              </a:solidFill>
            </a:endParaRPr>
          </a:p>
        </p:txBody>
      </p:sp>
      <p:sp>
        <p:nvSpPr>
          <p:cNvPr id="34840" name="文字方塊 219"/>
          <p:cNvSpPr txBox="1">
            <a:spLocks noChangeArrowheads="1"/>
          </p:cNvSpPr>
          <p:nvPr/>
        </p:nvSpPr>
        <p:spPr bwMode="auto">
          <a:xfrm>
            <a:off x="392113" y="506413"/>
            <a:ext cx="830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3200" b="1" dirty="0">
                <a:solidFill>
                  <a:srgbClr val="9933FF"/>
                </a:solidFill>
                <a:latin typeface="Calibri" charset="0"/>
              </a:rPr>
              <a:t>T</a:t>
            </a:r>
            <a:r>
              <a:rPr lang="en-US" altLang="zh-TW" sz="3200" b="1" dirty="0" smtClean="0">
                <a:solidFill>
                  <a:srgbClr val="9933FF"/>
                </a:solidFill>
                <a:latin typeface="Calibri" charset="0"/>
              </a:rPr>
              <a:t>wo </a:t>
            </a:r>
            <a:r>
              <a:rPr lang="en-US" altLang="zh-TW" sz="3200" b="1" dirty="0">
                <a:solidFill>
                  <a:srgbClr val="9933FF"/>
                </a:solidFill>
                <a:latin typeface="Calibri" charset="0"/>
              </a:rPr>
              <a:t>different cells</a:t>
            </a:r>
            <a:endParaRPr lang="zh-TW" altLang="en-US" sz="3200" b="1" dirty="0">
              <a:solidFill>
                <a:srgbClr val="9933FF"/>
              </a:solidFill>
              <a:latin typeface="Calibri"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a:spLocks noChangeArrowheads="1"/>
          </p:cNvSpPr>
          <p:nvPr/>
        </p:nvSpPr>
        <p:spPr bwMode="auto">
          <a:xfrm>
            <a:off x="6310313" y="3365500"/>
            <a:ext cx="1439862" cy="143986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45" name="矩形 44"/>
          <p:cNvSpPr>
            <a:spLocks noChangeArrowheads="1"/>
          </p:cNvSpPr>
          <p:nvPr/>
        </p:nvSpPr>
        <p:spPr bwMode="auto">
          <a:xfrm>
            <a:off x="6310313" y="3368675"/>
            <a:ext cx="1439862" cy="1439863"/>
          </a:xfrm>
          <a:prstGeom prst="rect">
            <a:avLst/>
          </a:prstGeom>
          <a:blipFill dpi="0" rotWithShape="1">
            <a:blip r:embed="rId3">
              <a:alphaModFix amt="46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46" name="矩形 45"/>
          <p:cNvSpPr>
            <a:spLocks noChangeArrowheads="1"/>
          </p:cNvSpPr>
          <p:nvPr/>
        </p:nvSpPr>
        <p:spPr bwMode="auto">
          <a:xfrm>
            <a:off x="6310313" y="1736725"/>
            <a:ext cx="1439862" cy="14398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47" name="矩形 46"/>
          <p:cNvSpPr>
            <a:spLocks noChangeArrowheads="1"/>
          </p:cNvSpPr>
          <p:nvPr/>
        </p:nvSpPr>
        <p:spPr bwMode="auto">
          <a:xfrm>
            <a:off x="6310313" y="1736725"/>
            <a:ext cx="1439862" cy="1439863"/>
          </a:xfrm>
          <a:prstGeom prst="rect">
            <a:avLst/>
          </a:prstGeom>
          <a:blipFill dpi="0" rotWithShape="1">
            <a:blip r:embed="rId5">
              <a:alphaModFix amt="46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3" name="矩形 12"/>
          <p:cNvSpPr>
            <a:spLocks noChangeArrowheads="1"/>
          </p:cNvSpPr>
          <p:nvPr/>
        </p:nvSpPr>
        <p:spPr bwMode="auto">
          <a:xfrm>
            <a:off x="657225" y="2127250"/>
            <a:ext cx="2447925" cy="180022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4" name="矩形 13"/>
          <p:cNvSpPr>
            <a:spLocks noChangeArrowheads="1"/>
          </p:cNvSpPr>
          <p:nvPr/>
        </p:nvSpPr>
        <p:spPr bwMode="auto">
          <a:xfrm>
            <a:off x="657225" y="2127250"/>
            <a:ext cx="2447925" cy="1800225"/>
          </a:xfrm>
          <a:prstGeom prst="rect">
            <a:avLst/>
          </a:prstGeom>
          <a:blipFill dpi="0" rotWithShape="1">
            <a:blip r:embed="rId7">
              <a:alphaModFix amt="64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5" name="矩形 14"/>
          <p:cNvSpPr>
            <a:spLocks noChangeArrowheads="1"/>
          </p:cNvSpPr>
          <p:nvPr/>
        </p:nvSpPr>
        <p:spPr bwMode="auto">
          <a:xfrm>
            <a:off x="657225" y="4267200"/>
            <a:ext cx="2447925" cy="180022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19" name="矩形 18"/>
          <p:cNvSpPr>
            <a:spLocks noChangeArrowheads="1"/>
          </p:cNvSpPr>
          <p:nvPr/>
        </p:nvSpPr>
        <p:spPr bwMode="auto">
          <a:xfrm>
            <a:off x="3394075" y="2127250"/>
            <a:ext cx="2447925" cy="1800225"/>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22" name="矩形 21"/>
          <p:cNvSpPr>
            <a:spLocks noChangeArrowheads="1"/>
          </p:cNvSpPr>
          <p:nvPr/>
        </p:nvSpPr>
        <p:spPr bwMode="auto">
          <a:xfrm>
            <a:off x="3394075" y="2127250"/>
            <a:ext cx="2447925" cy="1800225"/>
          </a:xfrm>
          <a:prstGeom prst="rect">
            <a:avLst/>
          </a:prstGeom>
          <a:blipFill dpi="0" rotWithShape="1">
            <a:blip r:embed="rId10">
              <a:alphaModFix amt="46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sp>
        <p:nvSpPr>
          <p:cNvPr id="23" name="矩形 22"/>
          <p:cNvSpPr>
            <a:spLocks noChangeArrowheads="1"/>
          </p:cNvSpPr>
          <p:nvPr/>
        </p:nvSpPr>
        <p:spPr bwMode="auto">
          <a:xfrm>
            <a:off x="3394075" y="4267200"/>
            <a:ext cx="2447925" cy="1800225"/>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zh-TW" altLang="en-US">
              <a:solidFill>
                <a:schemeClr val="lt1"/>
              </a:solidFill>
              <a:latin typeface="+mn-lt"/>
              <a:ea typeface="+mn-ea"/>
              <a:cs typeface="+mn-cs"/>
            </a:endParaRPr>
          </a:p>
        </p:txBody>
      </p:sp>
      <p:cxnSp>
        <p:nvCxnSpPr>
          <p:cNvPr id="24" name="直線單箭頭接點 23"/>
          <p:cNvCxnSpPr/>
          <p:nvPr/>
        </p:nvCxnSpPr>
        <p:spPr>
          <a:xfrm rot="5400000">
            <a:off x="4682332" y="4826794"/>
            <a:ext cx="107950" cy="7143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rot="5400000">
            <a:off x="5403057" y="5222081"/>
            <a:ext cx="107950" cy="7143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H="1">
            <a:off x="7102475" y="2108200"/>
            <a:ext cx="166688" cy="250825"/>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flipH="1">
            <a:off x="7150100" y="3554413"/>
            <a:ext cx="168275" cy="252412"/>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rot="5400000">
            <a:off x="2793207" y="3034506"/>
            <a:ext cx="107950" cy="7143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rot="5400000">
            <a:off x="2786063" y="5184775"/>
            <a:ext cx="107950" cy="73025"/>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858" name="群組 35"/>
          <p:cNvGrpSpPr>
            <a:grpSpLocks/>
          </p:cNvGrpSpPr>
          <p:nvPr/>
        </p:nvGrpSpPr>
        <p:grpSpPr bwMode="auto">
          <a:xfrm>
            <a:off x="3414713" y="3651250"/>
            <a:ext cx="568325" cy="247650"/>
            <a:chOff x="395536" y="3600867"/>
            <a:chExt cx="568736" cy="246221"/>
          </a:xfrm>
        </p:grpSpPr>
        <p:cxnSp>
          <p:nvCxnSpPr>
            <p:cNvPr id="37" name="直線接點 36"/>
            <p:cNvCxnSpPr/>
            <p:nvPr/>
          </p:nvCxnSpPr>
          <p:spPr>
            <a:xfrm>
              <a:off x="544869" y="3648217"/>
              <a:ext cx="270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886" name="文字方塊 37"/>
            <p:cNvSpPr txBox="1">
              <a:spLocks noChangeArrowheads="1"/>
            </p:cNvSpPr>
            <p:nvPr/>
          </p:nvSpPr>
          <p:spPr bwMode="auto">
            <a:xfrm>
              <a:off x="395536" y="3600867"/>
              <a:ext cx="568736"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400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grpSp>
        <p:nvGrpSpPr>
          <p:cNvPr id="35859" name="群組 38"/>
          <p:cNvGrpSpPr>
            <a:grpSpLocks/>
          </p:cNvGrpSpPr>
          <p:nvPr/>
        </p:nvGrpSpPr>
        <p:grpSpPr bwMode="auto">
          <a:xfrm>
            <a:off x="3406775" y="5799138"/>
            <a:ext cx="568325" cy="247650"/>
            <a:chOff x="395536" y="3600867"/>
            <a:chExt cx="568736" cy="246221"/>
          </a:xfrm>
        </p:grpSpPr>
        <p:cxnSp>
          <p:nvCxnSpPr>
            <p:cNvPr id="40" name="直線接點 39"/>
            <p:cNvCxnSpPr/>
            <p:nvPr/>
          </p:nvCxnSpPr>
          <p:spPr>
            <a:xfrm>
              <a:off x="544869" y="3648217"/>
              <a:ext cx="270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884" name="文字方塊 40"/>
            <p:cNvSpPr txBox="1">
              <a:spLocks noChangeArrowheads="1"/>
            </p:cNvSpPr>
            <p:nvPr/>
          </p:nvSpPr>
          <p:spPr bwMode="auto">
            <a:xfrm>
              <a:off x="395536" y="3600867"/>
              <a:ext cx="568736"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400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sp>
        <p:nvSpPr>
          <p:cNvPr id="3" name="矩形 2"/>
          <p:cNvSpPr/>
          <p:nvPr/>
        </p:nvSpPr>
        <p:spPr>
          <a:xfrm>
            <a:off x="4641850" y="2738438"/>
            <a:ext cx="119063" cy="106362"/>
          </a:xfrm>
          <a:prstGeom prst="rect">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矩形 48"/>
          <p:cNvSpPr/>
          <p:nvPr/>
        </p:nvSpPr>
        <p:spPr>
          <a:xfrm>
            <a:off x="5337175" y="3124200"/>
            <a:ext cx="119063" cy="104775"/>
          </a:xfrm>
          <a:prstGeom prst="rect">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接點 10"/>
          <p:cNvCxnSpPr/>
          <p:nvPr/>
        </p:nvCxnSpPr>
        <p:spPr>
          <a:xfrm flipV="1">
            <a:off x="4641850" y="1674813"/>
            <a:ext cx="1739900" cy="106362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4641850" y="2851150"/>
            <a:ext cx="1811338" cy="3508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a:off x="5456238" y="3124200"/>
            <a:ext cx="2365375" cy="2444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5338763" y="3228975"/>
            <a:ext cx="1042987" cy="168751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5866" name="群組 64"/>
          <p:cNvGrpSpPr>
            <a:grpSpLocks/>
          </p:cNvGrpSpPr>
          <p:nvPr/>
        </p:nvGrpSpPr>
        <p:grpSpPr bwMode="auto">
          <a:xfrm>
            <a:off x="688975" y="3651250"/>
            <a:ext cx="600075" cy="247650"/>
            <a:chOff x="361150" y="3635912"/>
            <a:chExt cx="599448" cy="246221"/>
          </a:xfrm>
        </p:grpSpPr>
        <p:cxnSp>
          <p:nvCxnSpPr>
            <p:cNvPr id="66" name="直線接點 65"/>
            <p:cNvCxnSpPr/>
            <p:nvPr/>
          </p:nvCxnSpPr>
          <p:spPr>
            <a:xfrm>
              <a:off x="389695" y="3699046"/>
              <a:ext cx="540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882" name="文字方塊 66"/>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grpSp>
        <p:nvGrpSpPr>
          <p:cNvPr id="35867" name="群組 67"/>
          <p:cNvGrpSpPr>
            <a:grpSpLocks/>
          </p:cNvGrpSpPr>
          <p:nvPr/>
        </p:nvGrpSpPr>
        <p:grpSpPr bwMode="auto">
          <a:xfrm>
            <a:off x="688975" y="5780088"/>
            <a:ext cx="600075" cy="246062"/>
            <a:chOff x="361150" y="3635912"/>
            <a:chExt cx="599448" cy="246221"/>
          </a:xfrm>
        </p:grpSpPr>
        <p:cxnSp>
          <p:nvCxnSpPr>
            <p:cNvPr id="69" name="直線接點 68"/>
            <p:cNvCxnSpPr/>
            <p:nvPr/>
          </p:nvCxnSpPr>
          <p:spPr>
            <a:xfrm>
              <a:off x="389695" y="3699453"/>
              <a:ext cx="540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880" name="文字方塊 69"/>
            <p:cNvSpPr txBox="1">
              <a:spLocks noChangeArrowheads="1"/>
            </p:cNvSpPr>
            <p:nvPr/>
          </p:nvSpPr>
          <p:spPr bwMode="auto">
            <a:xfrm>
              <a:off x="361150" y="3635912"/>
              <a:ext cx="59944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1000">
                  <a:solidFill>
                    <a:schemeClr val="bg1"/>
                  </a:solidFill>
                </a:rPr>
                <a:t>100</a:t>
              </a:r>
              <a:r>
                <a:rPr lang="el-GR" altLang="zh-TW" sz="1000">
                  <a:solidFill>
                    <a:schemeClr val="bg1"/>
                  </a:solidFill>
                </a:rPr>
                <a:t>μ</a:t>
              </a:r>
              <a:r>
                <a:rPr lang="en-US" altLang="zh-TW" sz="1000">
                  <a:solidFill>
                    <a:schemeClr val="bg1"/>
                  </a:solidFill>
                </a:rPr>
                <a:t>m</a:t>
              </a:r>
              <a:endParaRPr lang="zh-TW" altLang="en-US" sz="1000">
                <a:solidFill>
                  <a:schemeClr val="bg1"/>
                </a:solidFill>
              </a:endParaRPr>
            </a:p>
          </p:txBody>
        </p:sp>
      </p:grpSp>
      <p:sp>
        <p:nvSpPr>
          <p:cNvPr id="35868" name="文字方塊 70"/>
          <p:cNvSpPr txBox="1">
            <a:spLocks noChangeArrowheads="1"/>
          </p:cNvSpPr>
          <p:nvPr/>
        </p:nvSpPr>
        <p:spPr bwMode="auto">
          <a:xfrm>
            <a:off x="711201" y="2171700"/>
            <a:ext cx="769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400" dirty="0">
                <a:solidFill>
                  <a:schemeClr val="bg1"/>
                </a:solidFill>
              </a:rPr>
              <a:t>1:1000</a:t>
            </a:r>
            <a:endParaRPr lang="zh-TW" altLang="en-US" sz="1400" dirty="0">
              <a:solidFill>
                <a:schemeClr val="bg1"/>
              </a:solidFill>
            </a:endParaRPr>
          </a:p>
        </p:txBody>
      </p:sp>
      <p:sp>
        <p:nvSpPr>
          <p:cNvPr id="35869" name="文字方塊 71"/>
          <p:cNvSpPr txBox="1">
            <a:spLocks noChangeArrowheads="1"/>
          </p:cNvSpPr>
          <p:nvPr/>
        </p:nvSpPr>
        <p:spPr bwMode="auto">
          <a:xfrm>
            <a:off x="627063" y="4310062"/>
            <a:ext cx="8969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400" dirty="0">
                <a:solidFill>
                  <a:schemeClr val="bg1"/>
                </a:solidFill>
              </a:rPr>
              <a:t>1:1000</a:t>
            </a:r>
            <a:endParaRPr lang="zh-TW" altLang="en-US" sz="1400" dirty="0">
              <a:solidFill>
                <a:schemeClr val="bg1"/>
              </a:solidFill>
            </a:endParaRPr>
          </a:p>
        </p:txBody>
      </p:sp>
      <p:sp>
        <p:nvSpPr>
          <p:cNvPr id="35870" name="文字方塊 72"/>
          <p:cNvSpPr txBox="1">
            <a:spLocks noChangeArrowheads="1"/>
          </p:cNvSpPr>
          <p:nvPr/>
        </p:nvSpPr>
        <p:spPr bwMode="auto">
          <a:xfrm>
            <a:off x="3517900" y="2197100"/>
            <a:ext cx="908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400">
                <a:solidFill>
                  <a:schemeClr val="bg1"/>
                </a:solidFill>
              </a:rPr>
              <a:t>1:10000</a:t>
            </a:r>
            <a:endParaRPr lang="zh-TW" altLang="en-US" sz="1400">
              <a:solidFill>
                <a:schemeClr val="bg1"/>
              </a:solidFill>
            </a:endParaRPr>
          </a:p>
        </p:txBody>
      </p:sp>
      <p:sp>
        <p:nvSpPr>
          <p:cNvPr id="35871" name="文字方塊 73"/>
          <p:cNvSpPr txBox="1">
            <a:spLocks noChangeArrowheads="1"/>
          </p:cNvSpPr>
          <p:nvPr/>
        </p:nvSpPr>
        <p:spPr bwMode="auto">
          <a:xfrm>
            <a:off x="3430588" y="4330700"/>
            <a:ext cx="874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400" dirty="0">
                <a:solidFill>
                  <a:schemeClr val="bg1"/>
                </a:solidFill>
              </a:rPr>
              <a:t>1:10000</a:t>
            </a:r>
            <a:endParaRPr lang="zh-TW" altLang="en-US" sz="1400" dirty="0">
              <a:solidFill>
                <a:schemeClr val="bg1"/>
              </a:solidFill>
            </a:endParaRPr>
          </a:p>
        </p:txBody>
      </p:sp>
      <p:sp>
        <p:nvSpPr>
          <p:cNvPr id="35873" name="文字方塊 49"/>
          <p:cNvSpPr txBox="1">
            <a:spLocks noChangeArrowheads="1"/>
          </p:cNvSpPr>
          <p:nvPr/>
        </p:nvSpPr>
        <p:spPr bwMode="auto">
          <a:xfrm>
            <a:off x="6224588" y="5180013"/>
            <a:ext cx="27495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buFont typeface="Arial" charset="0"/>
              <a:buChar char="•"/>
            </a:pPr>
            <a:r>
              <a:rPr lang="en-US" altLang="zh-TW" sz="2400" dirty="0" smtClean="0">
                <a:latin typeface="標楷體" charset="0"/>
                <a:ea typeface="標楷體" charset="0"/>
                <a:cs typeface="標楷體" charset="0"/>
              </a:rPr>
              <a:t>Easy to identify target cells</a:t>
            </a:r>
            <a:endParaRPr lang="en-US" altLang="zh-TW" sz="2400" dirty="0">
              <a:latin typeface="標楷體" charset="0"/>
              <a:ea typeface="標楷體" charset="0"/>
              <a:cs typeface="標楷體" charset="0"/>
            </a:endParaRPr>
          </a:p>
          <a:p>
            <a:pPr eaLnBrk="1" hangingPunct="1">
              <a:buFont typeface="Arial" charset="0"/>
              <a:buChar char="•"/>
            </a:pPr>
            <a:endParaRPr lang="zh-TW" altLang="en-US" sz="2400" dirty="0">
              <a:latin typeface="標楷體" charset="0"/>
              <a:ea typeface="標楷體" charset="0"/>
              <a:cs typeface="標楷體" charset="0"/>
            </a:endParaRPr>
          </a:p>
        </p:txBody>
      </p:sp>
      <p:sp>
        <p:nvSpPr>
          <p:cNvPr id="4" name="動作按鈕: 資訊 3">
            <a:hlinkClick r:id="" action="ppaction://noaction" highlightClick="1"/>
          </p:cNvPr>
          <p:cNvSpPr/>
          <p:nvPr/>
        </p:nvSpPr>
        <p:spPr>
          <a:xfrm>
            <a:off x="5861050" y="2143125"/>
            <a:ext cx="160338" cy="180975"/>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48" name="直線單箭頭接點 47"/>
          <p:cNvCxnSpPr/>
          <p:nvPr/>
        </p:nvCxnSpPr>
        <p:spPr>
          <a:xfrm rot="5400000">
            <a:off x="4682332" y="2693194"/>
            <a:ext cx="107950" cy="7143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rot="5400000">
            <a:off x="5403057" y="3090069"/>
            <a:ext cx="107950" cy="71437"/>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877" name="文字方塊 219"/>
          <p:cNvSpPr txBox="1">
            <a:spLocks noChangeArrowheads="1"/>
          </p:cNvSpPr>
          <p:nvPr/>
        </p:nvSpPr>
        <p:spPr bwMode="auto">
          <a:xfrm>
            <a:off x="506413" y="496888"/>
            <a:ext cx="8308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3200" b="1" dirty="0">
                <a:solidFill>
                  <a:srgbClr val="9933FF"/>
                </a:solidFill>
                <a:latin typeface="Calibri" charset="0"/>
              </a:rPr>
              <a:t>T</a:t>
            </a:r>
            <a:r>
              <a:rPr lang="en-US" altLang="zh-TW" sz="3200" b="1" dirty="0" smtClean="0">
                <a:solidFill>
                  <a:srgbClr val="9933FF"/>
                </a:solidFill>
                <a:latin typeface="Calibri" charset="0"/>
              </a:rPr>
              <a:t>wo </a:t>
            </a:r>
            <a:r>
              <a:rPr lang="en-US" altLang="zh-TW" sz="3200" b="1" dirty="0">
                <a:solidFill>
                  <a:srgbClr val="9933FF"/>
                </a:solidFill>
                <a:latin typeface="Calibri" charset="0"/>
              </a:rPr>
              <a:t>different </a:t>
            </a:r>
            <a:r>
              <a:rPr lang="en-US" altLang="zh-TW" sz="3200" b="1" dirty="0" smtClean="0">
                <a:solidFill>
                  <a:srgbClr val="9933FF"/>
                </a:solidFill>
                <a:latin typeface="Calibri" charset="0"/>
              </a:rPr>
              <a:t>cells (cont.)</a:t>
            </a:r>
            <a:endParaRPr lang="zh-TW" altLang="en-US" sz="3200" b="1" dirty="0">
              <a:solidFill>
                <a:srgbClr val="9933FF"/>
              </a:solidFill>
              <a:latin typeface="Calibri" charset="0"/>
            </a:endParaRPr>
          </a:p>
        </p:txBody>
      </p:sp>
      <p:sp>
        <p:nvSpPr>
          <p:cNvPr id="35878" name="Rectangle 50"/>
          <p:cNvSpPr>
            <a:spLocks noChangeArrowheads="1"/>
          </p:cNvSpPr>
          <p:nvPr/>
        </p:nvSpPr>
        <p:spPr bwMode="auto">
          <a:xfrm>
            <a:off x="2695575" y="6110288"/>
            <a:ext cx="37369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dirty="0" smtClean="0">
                <a:solidFill>
                  <a:srgbClr val="FF3300"/>
                </a:solidFill>
                <a:latin typeface="標楷體" charset="0"/>
                <a:ea typeface="標楷體" charset="0"/>
                <a:cs typeface="標楷體" charset="0"/>
              </a:rPr>
              <a:t>Distinguish ratio reaches: 10000</a:t>
            </a:r>
            <a:r>
              <a:rPr lang="en-US" altLang="zh-TW" sz="2000" b="1" dirty="0">
                <a:solidFill>
                  <a:srgbClr val="FF3300"/>
                </a:solidFill>
                <a:latin typeface="標楷體" charset="0"/>
                <a:ea typeface="標楷體" charset="0"/>
                <a:cs typeface="標楷體" charset="0"/>
              </a:rPr>
              <a:t>:1</a:t>
            </a:r>
            <a:endParaRPr lang="zh-TW" altLang="en-US" sz="2000" b="1" dirty="0">
              <a:solidFill>
                <a:srgbClr val="FF3300"/>
              </a:solidFill>
              <a:latin typeface="標楷體" charset="0"/>
              <a:ea typeface="標楷體" charset="0"/>
              <a:cs typeface="標楷體" charset="0"/>
            </a:endParaRPr>
          </a:p>
        </p:txBody>
      </p:sp>
      <p:sp>
        <p:nvSpPr>
          <p:cNvPr id="50" name="文字方塊 250"/>
          <p:cNvSpPr txBox="1">
            <a:spLocks noChangeArrowheads="1"/>
          </p:cNvSpPr>
          <p:nvPr/>
        </p:nvSpPr>
        <p:spPr bwMode="auto">
          <a:xfrm>
            <a:off x="641350" y="1328738"/>
            <a:ext cx="6335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dirty="0" smtClean="0">
                <a:latin typeface="標楷體" charset="0"/>
                <a:ea typeface="標楷體" charset="0"/>
                <a:cs typeface="標楷體" charset="0"/>
              </a:rPr>
              <a:t>Target cells: </a:t>
            </a:r>
            <a:r>
              <a:rPr lang="en-US" altLang="zh-TW" dirty="0" err="1" smtClean="0">
                <a:latin typeface="Times New Roman" charset="0"/>
                <a:ea typeface="標楷體" charset="0"/>
                <a:cs typeface="Times New Roman" charset="0"/>
              </a:rPr>
              <a:t>HeLa</a:t>
            </a:r>
            <a:r>
              <a:rPr lang="en-US" altLang="zh-TW" dirty="0">
                <a:latin typeface="標楷體" charset="0"/>
                <a:ea typeface="標楷體" charset="0"/>
                <a:cs typeface="標楷體" charset="0"/>
              </a:rPr>
              <a:t> </a:t>
            </a:r>
            <a:r>
              <a:rPr lang="en-US" altLang="zh-TW" dirty="0" smtClean="0">
                <a:latin typeface="標楷體" charset="0"/>
                <a:ea typeface="標楷體" charset="0"/>
                <a:cs typeface="標楷體" charset="0"/>
              </a:rPr>
              <a:t>with </a:t>
            </a:r>
            <a:r>
              <a:rPr lang="en-US" altLang="zh-TW" dirty="0" err="1" smtClean="0">
                <a:latin typeface="Times New Roman" charset="0"/>
                <a:ea typeface="標楷體" charset="0"/>
                <a:cs typeface="標楷體" charset="0"/>
              </a:rPr>
              <a:t>Alexa</a:t>
            </a:r>
            <a:r>
              <a:rPr lang="en-US" altLang="zh-TW" dirty="0" smtClean="0">
                <a:latin typeface="Times New Roman" charset="0"/>
                <a:ea typeface="標楷體" charset="0"/>
                <a:cs typeface="標楷體" charset="0"/>
              </a:rPr>
              <a:t> </a:t>
            </a:r>
            <a:r>
              <a:rPr lang="en-US" altLang="zh-TW" dirty="0">
                <a:latin typeface="Times New Roman" charset="0"/>
                <a:ea typeface="標楷體" charset="0"/>
                <a:cs typeface="標楷體" charset="0"/>
              </a:rPr>
              <a:t>Fluor 488nm </a:t>
            </a:r>
            <a:r>
              <a:rPr lang="en-US" altLang="zh-TW" dirty="0" smtClean="0">
                <a:latin typeface="標楷體" charset="0"/>
                <a:ea typeface="標楷體" charset="0"/>
                <a:cs typeface="標楷體" charset="0"/>
              </a:rPr>
              <a:t>(</a:t>
            </a:r>
            <a:r>
              <a:rPr lang="en-US" altLang="zh-TW" dirty="0" smtClean="0">
                <a:solidFill>
                  <a:srgbClr val="008000"/>
                </a:solidFill>
                <a:latin typeface="標楷體" charset="0"/>
                <a:ea typeface="標楷體" charset="0"/>
                <a:cs typeface="標楷體" charset="0"/>
              </a:rPr>
              <a:t>green</a:t>
            </a:r>
            <a:r>
              <a:rPr lang="en-US" altLang="zh-TW" dirty="0" smtClean="0">
                <a:latin typeface="標楷體" charset="0"/>
                <a:ea typeface="標楷體" charset="0"/>
                <a:cs typeface="標楷體" charset="0"/>
              </a:rPr>
              <a:t>)</a:t>
            </a:r>
            <a:endParaRPr lang="en-US" altLang="zh-TW" dirty="0">
              <a:latin typeface="標楷體" charset="0"/>
              <a:ea typeface="標楷體" charset="0"/>
              <a:cs typeface="標楷體" charset="0"/>
            </a:endParaRPr>
          </a:p>
          <a:p>
            <a:pPr eaLnBrk="1" hangingPunct="1"/>
            <a:r>
              <a:rPr lang="en-US" altLang="zh-TW" dirty="0" err="1" smtClean="0">
                <a:latin typeface="標楷體" charset="0"/>
                <a:ea typeface="標楷體" charset="0"/>
                <a:cs typeface="標楷體" charset="0"/>
              </a:rPr>
              <a:t>Backgroud</a:t>
            </a:r>
            <a:r>
              <a:rPr lang="en-US" altLang="zh-TW" dirty="0" smtClean="0">
                <a:latin typeface="標楷體" charset="0"/>
                <a:ea typeface="標楷體" charset="0"/>
                <a:cs typeface="標楷體" charset="0"/>
              </a:rPr>
              <a:t> cells: </a:t>
            </a:r>
            <a:r>
              <a:rPr lang="en-US" altLang="zh-TW" dirty="0">
                <a:latin typeface="Times New Roman" charset="0"/>
                <a:ea typeface="標楷體" charset="0"/>
                <a:cs typeface="標楷體" charset="0"/>
              </a:rPr>
              <a:t>MCF-</a:t>
            </a:r>
            <a:r>
              <a:rPr lang="en-US" altLang="zh-TW" dirty="0" smtClean="0">
                <a:latin typeface="Times New Roman" charset="0"/>
                <a:ea typeface="標楷體" charset="0"/>
                <a:cs typeface="標楷體" charset="0"/>
              </a:rPr>
              <a:t>7</a:t>
            </a:r>
            <a:r>
              <a:rPr lang="en-US" altLang="zh-TW" dirty="0">
                <a:latin typeface="標楷體" charset="0"/>
                <a:ea typeface="標楷體" charset="0"/>
                <a:cs typeface="標楷體" charset="0"/>
              </a:rPr>
              <a:t> </a:t>
            </a:r>
            <a:r>
              <a:rPr lang="en-US" altLang="zh-TW" dirty="0" smtClean="0">
                <a:latin typeface="標楷體" charset="0"/>
                <a:ea typeface="標楷體" charset="0"/>
                <a:cs typeface="標楷體" charset="0"/>
              </a:rPr>
              <a:t>with </a:t>
            </a:r>
            <a:r>
              <a:rPr lang="en-US" altLang="zh-TW" dirty="0" err="1" smtClean="0">
                <a:latin typeface="Times New Roman" charset="0"/>
                <a:ea typeface="標楷體" charset="0"/>
                <a:cs typeface="標楷體" charset="0"/>
              </a:rPr>
              <a:t>Alexa</a:t>
            </a:r>
            <a:r>
              <a:rPr lang="en-US" altLang="zh-TW" dirty="0" smtClean="0">
                <a:latin typeface="Times New Roman" charset="0"/>
                <a:ea typeface="標楷體" charset="0"/>
                <a:cs typeface="標楷體" charset="0"/>
              </a:rPr>
              <a:t> </a:t>
            </a:r>
            <a:r>
              <a:rPr lang="en-US" altLang="zh-TW" dirty="0">
                <a:latin typeface="Times New Roman" charset="0"/>
                <a:ea typeface="標楷體" charset="0"/>
                <a:cs typeface="標楷體" charset="0"/>
              </a:rPr>
              <a:t>Fluor 647nm </a:t>
            </a:r>
            <a:r>
              <a:rPr lang="en-US" altLang="zh-TW" dirty="0" smtClean="0">
                <a:latin typeface="標楷體" charset="0"/>
                <a:ea typeface="標楷體" charset="0"/>
                <a:cs typeface="標楷體" charset="0"/>
              </a:rPr>
              <a:t>(</a:t>
            </a:r>
            <a:r>
              <a:rPr lang="en-US" altLang="zh-TW" dirty="0" smtClean="0">
                <a:solidFill>
                  <a:srgbClr val="FF0000"/>
                </a:solidFill>
                <a:latin typeface="標楷體" charset="0"/>
                <a:ea typeface="標楷體" charset="0"/>
                <a:cs typeface="標楷體" charset="0"/>
              </a:rPr>
              <a:t>red</a:t>
            </a:r>
            <a:r>
              <a:rPr lang="en-US" altLang="zh-TW" dirty="0" smtClean="0">
                <a:latin typeface="標楷體" charset="0"/>
                <a:ea typeface="標楷體" charset="0"/>
                <a:cs typeface="標楷體" charset="0"/>
              </a:rPr>
              <a:t>)</a:t>
            </a:r>
            <a:endParaRPr lang="en-US" altLang="zh-TW" dirty="0">
              <a:latin typeface="標楷體" charset="0"/>
              <a:ea typeface="標楷體" charset="0"/>
              <a:cs typeface="標楷體"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097088" y="3868738"/>
            <a:ext cx="49244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a:endParaRPr lang="en-US" altLang="zh-TW" sz="2400" dirty="0">
              <a:latin typeface="Times New Roman" charset="0"/>
              <a:ea typeface="標楷體" charset="0"/>
              <a:cs typeface="標楷體" charset="0"/>
            </a:endParaRPr>
          </a:p>
          <a:p>
            <a:pPr algn="ctr"/>
            <a:endParaRPr lang="en-US" altLang="zh-TW" sz="2400" dirty="0">
              <a:latin typeface="Times New Roman" charset="0"/>
              <a:ea typeface="標楷體" charset="0"/>
              <a:cs typeface="標楷體" charset="0"/>
            </a:endParaRPr>
          </a:p>
          <a:p>
            <a:pPr algn="ctr"/>
            <a:endParaRPr lang="en-US" altLang="zh-TW" sz="2400" dirty="0">
              <a:latin typeface="Times New Roman" charset="0"/>
              <a:ea typeface="標楷體" charset="0"/>
              <a:cs typeface="標楷體" charset="0"/>
            </a:endParaRPr>
          </a:p>
          <a:p>
            <a:pPr algn="ctr"/>
            <a:endParaRPr lang="en-US" altLang="zh-TW" sz="2400" dirty="0">
              <a:latin typeface="Times New Roman" charset="0"/>
              <a:ea typeface="標楷體" charset="0"/>
              <a:cs typeface="標楷體" charset="0"/>
            </a:endParaRPr>
          </a:p>
          <a:p>
            <a:pPr algn="ctr"/>
            <a:endParaRPr lang="en-US" altLang="zh-TW" sz="2400" dirty="0">
              <a:latin typeface="Times New Roman" charset="0"/>
              <a:ea typeface="標楷體" charset="0"/>
              <a:cs typeface="標楷體" charset="0"/>
            </a:endParaRPr>
          </a:p>
        </p:txBody>
      </p:sp>
      <p:sp>
        <p:nvSpPr>
          <p:cNvPr id="5123" name="Text Box 5"/>
          <p:cNvSpPr txBox="1">
            <a:spLocks noChangeArrowheads="1"/>
          </p:cNvSpPr>
          <p:nvPr/>
        </p:nvSpPr>
        <p:spPr bwMode="auto">
          <a:xfrm>
            <a:off x="2238375" y="4021138"/>
            <a:ext cx="4922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a:endParaRPr lang="en-US" altLang="zh-TW" sz="2400" dirty="0">
              <a:latin typeface="Times New Roman" charset="0"/>
              <a:ea typeface="標楷體" charset="0"/>
              <a:cs typeface="標楷體" charset="0"/>
            </a:endParaRPr>
          </a:p>
        </p:txBody>
      </p:sp>
      <p:sp>
        <p:nvSpPr>
          <p:cNvPr id="5124" name="Rectangle 6"/>
          <p:cNvSpPr>
            <a:spLocks noChangeArrowheads="1"/>
          </p:cNvSpPr>
          <p:nvPr/>
        </p:nvSpPr>
        <p:spPr bwMode="auto">
          <a:xfrm>
            <a:off x="690563" y="1125538"/>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buFont typeface="Wingdings" charset="0"/>
              <a:buNone/>
            </a:pPr>
            <a:endParaRPr lang="en-US" altLang="zh-TW" sz="2400" dirty="0">
              <a:latin typeface="Times New Roman" charset="0"/>
              <a:ea typeface="標楷體" charset="0"/>
              <a:cs typeface="標楷體" charset="0"/>
            </a:endParaRPr>
          </a:p>
        </p:txBody>
      </p:sp>
      <p:grpSp>
        <p:nvGrpSpPr>
          <p:cNvPr id="5125" name="Group 7"/>
          <p:cNvGrpSpPr>
            <a:grpSpLocks/>
          </p:cNvGrpSpPr>
          <p:nvPr/>
        </p:nvGrpSpPr>
        <p:grpSpPr bwMode="auto">
          <a:xfrm>
            <a:off x="0" y="0"/>
            <a:ext cx="9144000" cy="6858000"/>
            <a:chOff x="0" y="0"/>
            <a:chExt cx="5760" cy="4320"/>
          </a:xfrm>
        </p:grpSpPr>
        <p:pic>
          <p:nvPicPr>
            <p:cNvPr id="5131" name="Picture 8" descr="c_lake4"/>
            <p:cNvPicPr>
              <a:picLocks noChangeAspect="1" noChangeArrowheads="1"/>
            </p:cNvPicPr>
            <p:nvPr/>
          </p:nvPicPr>
          <p:blipFill>
            <a:blip r:embed="rId3">
              <a:lum bright="52000" contrast="-70000"/>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AutoShape 9"/>
            <p:cNvSpPr>
              <a:spLocks noChangeArrowheads="1"/>
            </p:cNvSpPr>
            <p:nvPr/>
          </p:nvSpPr>
          <p:spPr bwMode="auto">
            <a:xfrm>
              <a:off x="152" y="104"/>
              <a:ext cx="5456" cy="4112"/>
            </a:xfrm>
            <a:prstGeom prst="roundRect">
              <a:avLst>
                <a:gd name="adj" fmla="val 13750"/>
              </a:avLst>
            </a:pr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zh-TW" dirty="0"/>
            </a:p>
          </p:txBody>
        </p:sp>
        <p:pic>
          <p:nvPicPr>
            <p:cNvPr id="5133" name="Picture 10" descr="logo-bg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20"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1" descr="LogoBioJet_New_02"/>
            <p:cNvPicPr>
              <a:picLocks noChangeAspect="1" noChangeArrowheads="1"/>
            </p:cNvPicPr>
            <p:nvPr/>
          </p:nvPicPr>
          <p:blipFill>
            <a:blip r:embed="rId5">
              <a:extLst>
                <a:ext uri="{28A0092B-C50C-407E-A947-70E740481C1C}">
                  <a14:useLocalDpi xmlns:a14="http://schemas.microsoft.com/office/drawing/2010/main" val="0"/>
                </a:ext>
              </a:extLst>
            </a:blip>
            <a:srcRect t="5154" b="20412"/>
            <a:stretch>
              <a:fillRect/>
            </a:stretch>
          </p:blipFill>
          <p:spPr bwMode="auto">
            <a:xfrm>
              <a:off x="695" y="24"/>
              <a:ext cx="100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6" name="Rectangle 17"/>
          <p:cNvSpPr>
            <a:spLocks noChangeArrowheads="1"/>
          </p:cNvSpPr>
          <p:nvPr/>
        </p:nvSpPr>
        <p:spPr bwMode="auto">
          <a:xfrm>
            <a:off x="1155700" y="527050"/>
            <a:ext cx="7251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TW" sz="2800" b="1" dirty="0">
                <a:solidFill>
                  <a:srgbClr val="7D24FF"/>
                </a:solidFill>
              </a:rPr>
              <a:t>A Nano/Micro Fluidic System </a:t>
            </a:r>
            <a:r>
              <a:rPr lang="en-US" altLang="zh-TW" sz="2800" b="1" dirty="0" smtClean="0">
                <a:solidFill>
                  <a:srgbClr val="7D24FF"/>
                </a:solidFill>
              </a:rPr>
              <a:t>for </a:t>
            </a:r>
          </a:p>
          <a:p>
            <a:pPr algn="ctr"/>
            <a:r>
              <a:rPr lang="en-US" altLang="zh-TW" sz="2800" b="1" dirty="0" smtClean="0">
                <a:solidFill>
                  <a:srgbClr val="7D24FF"/>
                </a:solidFill>
              </a:rPr>
              <a:t>Circulating </a:t>
            </a:r>
            <a:r>
              <a:rPr lang="en-US" altLang="zh-TW" sz="2800" b="1" dirty="0">
                <a:solidFill>
                  <a:srgbClr val="7D24FF"/>
                </a:solidFill>
              </a:rPr>
              <a:t>Tumor Cells (CTCs) Rapid Detection and Diagnosis</a:t>
            </a:r>
            <a:r>
              <a:rPr lang="zh-TW" altLang="zh-TW" sz="2800" dirty="0">
                <a:solidFill>
                  <a:srgbClr val="7D24FF"/>
                </a:solidFill>
              </a:rPr>
              <a:t> </a:t>
            </a:r>
            <a:endParaRPr kumimoji="0" lang="en-US" altLang="zh-TW" sz="2800" b="1" dirty="0">
              <a:solidFill>
                <a:srgbClr val="7D24FF"/>
              </a:solidFill>
              <a:latin typeface="Calibri" charset="0"/>
            </a:endParaRPr>
          </a:p>
        </p:txBody>
      </p:sp>
      <p:sp>
        <p:nvSpPr>
          <p:cNvPr id="5127" name="Rectangle 15"/>
          <p:cNvSpPr>
            <a:spLocks noChangeArrowheads="1"/>
          </p:cNvSpPr>
          <p:nvPr/>
        </p:nvSpPr>
        <p:spPr bwMode="auto">
          <a:xfrm>
            <a:off x="3192463" y="3967163"/>
            <a:ext cx="1857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zh-TW" sz="900">
                <a:solidFill>
                  <a:srgbClr val="000000"/>
                </a:solidFill>
                <a:latin typeface="Verdana" charset="0"/>
              </a:rPr>
              <a:t/>
            </a:r>
            <a:br>
              <a:rPr lang="zh-TW" sz="900">
                <a:solidFill>
                  <a:srgbClr val="000000"/>
                </a:solidFill>
                <a:latin typeface="Verdana" charset="0"/>
              </a:rPr>
            </a:br>
            <a:endParaRPr lang="zh-TW" sz="2400"/>
          </a:p>
        </p:txBody>
      </p:sp>
      <p:sp>
        <p:nvSpPr>
          <p:cNvPr id="5129" name="Rectangle 3"/>
          <p:cNvSpPr>
            <a:spLocks noChangeArrowheads="1"/>
          </p:cNvSpPr>
          <p:nvPr/>
        </p:nvSpPr>
        <p:spPr bwMode="auto">
          <a:xfrm>
            <a:off x="797719" y="4095751"/>
            <a:ext cx="7967662"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20000"/>
              </a:spcBef>
            </a:pPr>
            <a:r>
              <a:rPr lang="en-US" altLang="zh-TW" b="1" u="sng" dirty="0">
                <a:solidFill>
                  <a:srgbClr val="9933FF"/>
                </a:solidFill>
              </a:rPr>
              <a:t>Fan-Gang </a:t>
            </a:r>
            <a:r>
              <a:rPr lang="en-US" altLang="zh-TW" b="1" u="sng" dirty="0" err="1">
                <a:solidFill>
                  <a:srgbClr val="9933FF"/>
                </a:solidFill>
              </a:rPr>
              <a:t>Tseng</a:t>
            </a:r>
            <a:r>
              <a:rPr lang="en-US" altLang="zh-TW" b="1" baseline="30000" dirty="0" err="1">
                <a:solidFill>
                  <a:srgbClr val="9933FF"/>
                </a:solidFill>
              </a:rPr>
              <a:t>a,b,c</a:t>
            </a:r>
            <a:r>
              <a:rPr lang="en-US" altLang="zh-TW" b="1" baseline="30000" dirty="0">
                <a:solidFill>
                  <a:srgbClr val="3333CC"/>
                </a:solidFill>
              </a:rPr>
              <a:t>,</a:t>
            </a:r>
            <a:r>
              <a:rPr lang="en-US" altLang="zh-TW" b="1" i="1" dirty="0">
                <a:solidFill>
                  <a:srgbClr val="3333CC"/>
                </a:solidFill>
              </a:rPr>
              <a:t> </a:t>
            </a:r>
            <a:r>
              <a:rPr lang="en-US" altLang="zh-TW" b="1" i="1" dirty="0" err="1">
                <a:solidFill>
                  <a:srgbClr val="3333CC"/>
                </a:solidFill>
              </a:rPr>
              <a:t>Ren-Guei</a:t>
            </a:r>
            <a:r>
              <a:rPr lang="en-US" altLang="zh-TW" b="1" i="1" dirty="0">
                <a:solidFill>
                  <a:srgbClr val="3333CC"/>
                </a:solidFill>
              </a:rPr>
              <a:t> </a:t>
            </a:r>
            <a:r>
              <a:rPr lang="en-US" altLang="zh-TW" b="1" i="1" dirty="0" err="1">
                <a:solidFill>
                  <a:srgbClr val="3333CC"/>
                </a:solidFill>
              </a:rPr>
              <a:t>Wu</a:t>
            </a:r>
            <a:r>
              <a:rPr lang="en-US" altLang="zh-TW" b="1" baseline="30000" dirty="0" err="1">
                <a:solidFill>
                  <a:srgbClr val="3333CC"/>
                </a:solidFill>
              </a:rPr>
              <a:t>a,b</a:t>
            </a:r>
            <a:r>
              <a:rPr lang="en-US" altLang="zh-TW" b="1" baseline="30000" dirty="0">
                <a:solidFill>
                  <a:srgbClr val="3333CC"/>
                </a:solidFill>
              </a:rPr>
              <a:t>,</a:t>
            </a:r>
            <a:r>
              <a:rPr lang="en-US" altLang="zh-TW" b="1" i="1" dirty="0">
                <a:solidFill>
                  <a:srgbClr val="3333CC"/>
                </a:solidFill>
              </a:rPr>
              <a:t> </a:t>
            </a:r>
            <a:r>
              <a:rPr lang="en-US" altLang="zh-TW" b="1" i="1" dirty="0" err="1" smtClean="0">
                <a:solidFill>
                  <a:srgbClr val="3333CC"/>
                </a:solidFill>
              </a:rPr>
              <a:t>Tsung-Ru</a:t>
            </a:r>
            <a:r>
              <a:rPr lang="en-US" altLang="zh-TW" b="1" i="1" dirty="0" smtClean="0">
                <a:solidFill>
                  <a:srgbClr val="3333CC"/>
                </a:solidFill>
              </a:rPr>
              <a:t> Chen</a:t>
            </a:r>
            <a:r>
              <a:rPr lang="en-US" altLang="zh-TW" b="1" i="1" baseline="30000" dirty="0" smtClean="0">
                <a:solidFill>
                  <a:srgbClr val="3333CC"/>
                </a:solidFill>
              </a:rPr>
              <a:t>a</a:t>
            </a:r>
            <a:r>
              <a:rPr lang="en-US" altLang="zh-TW" b="1" i="1" dirty="0" smtClean="0">
                <a:solidFill>
                  <a:srgbClr val="3333CC"/>
                </a:solidFill>
              </a:rPr>
              <a:t>, Yu</a:t>
            </a:r>
            <a:r>
              <a:rPr lang="en-US" altLang="zh-TW" b="1" i="1" dirty="0">
                <a:solidFill>
                  <a:srgbClr val="3333CC"/>
                </a:solidFill>
              </a:rPr>
              <a:t>-Cheng </a:t>
            </a:r>
            <a:r>
              <a:rPr lang="en-US" altLang="zh-TW" b="1" i="1" dirty="0" err="1">
                <a:solidFill>
                  <a:srgbClr val="3333CC"/>
                </a:solidFill>
              </a:rPr>
              <a:t>Chang</a:t>
            </a:r>
            <a:r>
              <a:rPr lang="en-US" altLang="zh-TW" b="1" i="1" baseline="30000" dirty="0" err="1">
                <a:solidFill>
                  <a:srgbClr val="3333CC"/>
                </a:solidFill>
              </a:rPr>
              <a:t>a</a:t>
            </a:r>
            <a:r>
              <a:rPr lang="en-US" altLang="zh-TW" b="1" i="1" dirty="0">
                <a:solidFill>
                  <a:srgbClr val="3333CC"/>
                </a:solidFill>
              </a:rPr>
              <a:t>, Wei-</a:t>
            </a:r>
            <a:r>
              <a:rPr lang="en-US" altLang="zh-TW" b="1" i="1" dirty="0" err="1">
                <a:solidFill>
                  <a:srgbClr val="3333CC"/>
                </a:solidFill>
              </a:rPr>
              <a:t>Ru</a:t>
            </a:r>
            <a:r>
              <a:rPr lang="en-US" altLang="zh-TW" b="1" i="1" dirty="0">
                <a:solidFill>
                  <a:srgbClr val="3333CC"/>
                </a:solidFill>
              </a:rPr>
              <a:t> </a:t>
            </a:r>
            <a:r>
              <a:rPr lang="en-US" altLang="zh-TW" b="1" i="1" dirty="0" err="1">
                <a:solidFill>
                  <a:srgbClr val="3333CC"/>
                </a:solidFill>
              </a:rPr>
              <a:t>Tseng</a:t>
            </a:r>
            <a:r>
              <a:rPr lang="en-US" altLang="zh-TW" b="1" i="1" baseline="30000" dirty="0" err="1">
                <a:solidFill>
                  <a:srgbClr val="3333CC"/>
                </a:solidFill>
              </a:rPr>
              <a:t>b</a:t>
            </a:r>
            <a:r>
              <a:rPr lang="en-US" altLang="zh-TW" b="1" i="1" dirty="0">
                <a:solidFill>
                  <a:srgbClr val="3333CC"/>
                </a:solidFill>
              </a:rPr>
              <a:t>, </a:t>
            </a:r>
            <a:r>
              <a:rPr lang="en-US" altLang="zh-TW" b="1" i="1" dirty="0" err="1">
                <a:solidFill>
                  <a:srgbClr val="3333CC"/>
                </a:solidFill>
              </a:rPr>
              <a:t>Hsuan-Hsuan</a:t>
            </a:r>
            <a:r>
              <a:rPr lang="en-US" altLang="zh-TW" b="1" i="1" dirty="0">
                <a:solidFill>
                  <a:srgbClr val="3333CC"/>
                </a:solidFill>
              </a:rPr>
              <a:t> </a:t>
            </a:r>
            <a:r>
              <a:rPr lang="en-US" altLang="zh-TW" b="1" i="1" dirty="0" err="1">
                <a:solidFill>
                  <a:srgbClr val="3333CC"/>
                </a:solidFill>
              </a:rPr>
              <a:t>Lin</a:t>
            </a:r>
            <a:r>
              <a:rPr lang="en-US" altLang="zh-TW" b="1" i="1" baseline="30000" dirty="0" err="1">
                <a:solidFill>
                  <a:srgbClr val="3333CC"/>
                </a:solidFill>
              </a:rPr>
              <a:t>a</a:t>
            </a:r>
            <a:r>
              <a:rPr lang="en-US" altLang="zh-TW" b="1" i="1" dirty="0">
                <a:solidFill>
                  <a:srgbClr val="3333CC"/>
                </a:solidFill>
              </a:rPr>
              <a:t>,</a:t>
            </a:r>
            <a:r>
              <a:rPr lang="en-US" altLang="zh-TW" b="1" dirty="0">
                <a:solidFill>
                  <a:srgbClr val="3333CC"/>
                </a:solidFill>
              </a:rPr>
              <a:t> Chung-Shi Yang</a:t>
            </a:r>
            <a:r>
              <a:rPr lang="en-US" altLang="zh-TW" b="1" baseline="30000" dirty="0">
                <a:solidFill>
                  <a:srgbClr val="3333CC"/>
                </a:solidFill>
              </a:rPr>
              <a:t> </a:t>
            </a:r>
            <a:r>
              <a:rPr lang="en-US" altLang="zh-TW" b="1" baseline="30000" dirty="0" err="1">
                <a:solidFill>
                  <a:srgbClr val="3333CC"/>
                </a:solidFill>
              </a:rPr>
              <a:t>a,b</a:t>
            </a:r>
            <a:endParaRPr lang="en-US" altLang="zh-TW" b="1" baseline="30000" dirty="0">
              <a:solidFill>
                <a:srgbClr val="3333CC"/>
              </a:solidFill>
            </a:endParaRPr>
          </a:p>
          <a:p>
            <a:pPr algn="ctr">
              <a:lnSpc>
                <a:spcPct val="80000"/>
              </a:lnSpc>
              <a:spcBef>
                <a:spcPct val="20000"/>
              </a:spcBef>
            </a:pPr>
            <a:endParaRPr lang="en-US" altLang="zh-TW" sz="800" b="1" dirty="0">
              <a:solidFill>
                <a:srgbClr val="3333CC"/>
              </a:solidFill>
            </a:endParaRPr>
          </a:p>
          <a:p>
            <a:pPr algn="ctr">
              <a:lnSpc>
                <a:spcPct val="80000"/>
              </a:lnSpc>
              <a:spcBef>
                <a:spcPct val="20000"/>
              </a:spcBef>
            </a:pPr>
            <a:r>
              <a:rPr lang="en-US" altLang="zh-TW" b="1" baseline="30000" dirty="0" err="1"/>
              <a:t>a</a:t>
            </a:r>
            <a:r>
              <a:rPr lang="en-US" altLang="zh-TW" b="1" dirty="0" err="1"/>
              <a:t>Department</a:t>
            </a:r>
            <a:r>
              <a:rPr lang="en-US" altLang="zh-TW" b="1" dirty="0"/>
              <a:t> of Engineering and System Science, </a:t>
            </a:r>
          </a:p>
          <a:p>
            <a:pPr algn="ctr">
              <a:lnSpc>
                <a:spcPct val="80000"/>
              </a:lnSpc>
              <a:spcBef>
                <a:spcPct val="20000"/>
              </a:spcBef>
            </a:pPr>
            <a:r>
              <a:rPr lang="en-US" altLang="zh-TW" b="1" dirty="0">
                <a:solidFill>
                  <a:srgbClr val="9933FF"/>
                </a:solidFill>
              </a:rPr>
              <a:t>National </a:t>
            </a:r>
            <a:r>
              <a:rPr lang="en-US" altLang="zh-TW" b="1" dirty="0" err="1">
                <a:solidFill>
                  <a:srgbClr val="9933FF"/>
                </a:solidFill>
              </a:rPr>
              <a:t>Tsing</a:t>
            </a:r>
            <a:r>
              <a:rPr lang="en-US" altLang="zh-TW" b="1" dirty="0">
                <a:solidFill>
                  <a:srgbClr val="9933FF"/>
                </a:solidFill>
              </a:rPr>
              <a:t> </a:t>
            </a:r>
            <a:r>
              <a:rPr lang="en-US" altLang="zh-TW" b="1" dirty="0" err="1">
                <a:solidFill>
                  <a:srgbClr val="9933FF"/>
                </a:solidFill>
              </a:rPr>
              <a:t>Hua</a:t>
            </a:r>
            <a:r>
              <a:rPr lang="en-US" altLang="zh-TW" b="1" dirty="0">
                <a:solidFill>
                  <a:srgbClr val="9933FF"/>
                </a:solidFill>
              </a:rPr>
              <a:t> University, </a:t>
            </a:r>
            <a:r>
              <a:rPr lang="en-US" altLang="zh-TW" b="1" dirty="0" err="1">
                <a:solidFill>
                  <a:srgbClr val="9933FF"/>
                </a:solidFill>
              </a:rPr>
              <a:t>Hsinchu</a:t>
            </a:r>
            <a:r>
              <a:rPr lang="en-US" altLang="zh-TW" b="1" dirty="0">
                <a:solidFill>
                  <a:srgbClr val="9933FF"/>
                </a:solidFill>
              </a:rPr>
              <a:t>, Taiwan 300</a:t>
            </a:r>
          </a:p>
          <a:p>
            <a:pPr algn="ctr">
              <a:lnSpc>
                <a:spcPct val="40000"/>
              </a:lnSpc>
            </a:pPr>
            <a:endParaRPr lang="en-US" altLang="zh-TW" b="1" dirty="0">
              <a:solidFill>
                <a:srgbClr val="9933FF"/>
              </a:solidFill>
            </a:endParaRPr>
          </a:p>
          <a:p>
            <a:pPr algn="ctr">
              <a:lnSpc>
                <a:spcPct val="80000"/>
              </a:lnSpc>
              <a:spcBef>
                <a:spcPct val="20000"/>
              </a:spcBef>
            </a:pPr>
            <a:r>
              <a:rPr lang="en-US" altLang="zh-TW" b="1" baseline="30000" dirty="0"/>
              <a:t>b </a:t>
            </a:r>
            <a:r>
              <a:rPr lang="en-US" altLang="zh-TW" b="1" dirty="0"/>
              <a:t>Center for </a:t>
            </a:r>
            <a:r>
              <a:rPr lang="en-US" altLang="zh-TW" b="1" dirty="0" err="1"/>
              <a:t>Nanomedicine</a:t>
            </a:r>
            <a:r>
              <a:rPr lang="en-US" altLang="zh-TW" b="1" dirty="0"/>
              <a:t> Research, </a:t>
            </a:r>
          </a:p>
          <a:p>
            <a:pPr algn="ctr">
              <a:lnSpc>
                <a:spcPct val="80000"/>
              </a:lnSpc>
              <a:spcBef>
                <a:spcPct val="20000"/>
              </a:spcBef>
            </a:pPr>
            <a:r>
              <a:rPr lang="en-US" altLang="zh-TW" b="1" dirty="0"/>
              <a:t>National Health Research Institutes, </a:t>
            </a:r>
            <a:r>
              <a:rPr lang="en-US" altLang="zh-TW" b="1" dirty="0" err="1"/>
              <a:t>Zhunan</a:t>
            </a:r>
            <a:r>
              <a:rPr lang="en-US" altLang="zh-TW" b="1" dirty="0"/>
              <a:t>, Taiwan 350</a:t>
            </a:r>
          </a:p>
          <a:p>
            <a:pPr algn="ctr">
              <a:lnSpc>
                <a:spcPct val="40000"/>
              </a:lnSpc>
            </a:pPr>
            <a:endParaRPr lang="en-US" altLang="zh-TW" b="1" dirty="0"/>
          </a:p>
          <a:p>
            <a:pPr algn="ctr">
              <a:lnSpc>
                <a:spcPct val="80000"/>
              </a:lnSpc>
              <a:spcBef>
                <a:spcPct val="20000"/>
              </a:spcBef>
            </a:pPr>
            <a:r>
              <a:rPr lang="en-US" altLang="zh-TW" b="1" baseline="30000" dirty="0"/>
              <a:t>c </a:t>
            </a:r>
            <a:r>
              <a:rPr lang="en-US" altLang="zh-TW" b="1" dirty="0"/>
              <a:t>Division of Mechanics, Research Center for Applied Sciences, Academia </a:t>
            </a:r>
            <a:r>
              <a:rPr lang="en-US" altLang="zh-TW" b="1" dirty="0" err="1"/>
              <a:t>Sinica</a:t>
            </a:r>
            <a:r>
              <a:rPr lang="en-US" altLang="zh-TW" b="1" dirty="0"/>
              <a:t>, Taipei, Taiwan 115</a:t>
            </a:r>
          </a:p>
          <a:p>
            <a:pPr algn="ctr">
              <a:lnSpc>
                <a:spcPct val="80000"/>
              </a:lnSpc>
              <a:spcBef>
                <a:spcPct val="20000"/>
              </a:spcBef>
            </a:pPr>
            <a:endParaRPr lang="en-US" altLang="zh-TW" dirty="0"/>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3" y="2397176"/>
            <a:ext cx="2705100" cy="135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p:cNvPicPr>
            <a:picLocks noChangeAspect="1" noChangeArrowheads="1"/>
          </p:cNvPicPr>
          <p:nvPr/>
        </p:nvPicPr>
        <p:blipFill>
          <a:blip r:embed="rId7"/>
          <a:srcRect l="35139" t="41954" r="39403" b="13040"/>
          <a:stretch>
            <a:fillRect/>
          </a:stretch>
        </p:blipFill>
        <p:spPr bwMode="auto">
          <a:xfrm>
            <a:off x="3901366" y="2365115"/>
            <a:ext cx="1512888" cy="1503623"/>
          </a:xfrm>
          <a:prstGeom prst="rect">
            <a:avLst/>
          </a:prstGeom>
          <a:noFill/>
          <a:ln w="9525">
            <a:solidFill>
              <a:schemeClr val="tx2">
                <a:lumMod val="60000"/>
                <a:lumOff val="40000"/>
              </a:schemeClr>
            </a:solidFill>
            <a:miter lim="800000"/>
            <a:headEnd/>
            <a:tailEnd/>
          </a:ln>
        </p:spPr>
      </p:pic>
      <p:grpSp>
        <p:nvGrpSpPr>
          <p:cNvPr id="17" name="群組 136"/>
          <p:cNvGrpSpPr>
            <a:grpSpLocks/>
          </p:cNvGrpSpPr>
          <p:nvPr/>
        </p:nvGrpSpPr>
        <p:grpSpPr bwMode="auto">
          <a:xfrm>
            <a:off x="6191475" y="2263220"/>
            <a:ext cx="1581150" cy="1509713"/>
            <a:chOff x="6444208" y="2276872"/>
            <a:chExt cx="2016224" cy="2016224"/>
          </a:xfrm>
        </p:grpSpPr>
        <p:sp>
          <p:nvSpPr>
            <p:cNvPr id="18" name="橢圓 6"/>
            <p:cNvSpPr/>
            <p:nvPr/>
          </p:nvSpPr>
          <p:spPr>
            <a:xfrm>
              <a:off x="6444208" y="2276872"/>
              <a:ext cx="2016224" cy="20162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7"/>
            <p:cNvSpPr/>
            <p:nvPr/>
          </p:nvSpPr>
          <p:spPr>
            <a:xfrm>
              <a:off x="7201483"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8"/>
            <p:cNvSpPr/>
            <p:nvPr/>
          </p:nvSpPr>
          <p:spPr>
            <a:xfrm>
              <a:off x="7325314"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9"/>
            <p:cNvSpPr/>
            <p:nvPr/>
          </p:nvSpPr>
          <p:spPr>
            <a:xfrm>
              <a:off x="7263398" y="3607262"/>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10"/>
            <p:cNvSpPr/>
            <p:nvPr/>
          </p:nvSpPr>
          <p:spPr>
            <a:xfrm>
              <a:off x="7388817"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11"/>
            <p:cNvSpPr/>
            <p:nvPr/>
          </p:nvSpPr>
          <p:spPr>
            <a:xfrm>
              <a:off x="7137980" y="360726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12"/>
            <p:cNvSpPr/>
            <p:nvPr/>
          </p:nvSpPr>
          <p:spPr>
            <a:xfrm>
              <a:off x="7323726" y="3726330"/>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13"/>
            <p:cNvSpPr/>
            <p:nvPr/>
          </p:nvSpPr>
          <p:spPr>
            <a:xfrm>
              <a:off x="7201483" y="372474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橢圓 14"/>
            <p:cNvSpPr/>
            <p:nvPr/>
          </p:nvSpPr>
          <p:spPr>
            <a:xfrm>
              <a:off x="7525349"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橢圓 15"/>
            <p:cNvSpPr/>
            <p:nvPr/>
          </p:nvSpPr>
          <p:spPr>
            <a:xfrm>
              <a:off x="7649180"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16"/>
            <p:cNvSpPr/>
            <p:nvPr/>
          </p:nvSpPr>
          <p:spPr>
            <a:xfrm>
              <a:off x="7587264" y="37247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17"/>
            <p:cNvSpPr/>
            <p:nvPr/>
          </p:nvSpPr>
          <p:spPr>
            <a:xfrm>
              <a:off x="7712683" y="3727918"/>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18"/>
            <p:cNvSpPr/>
            <p:nvPr/>
          </p:nvSpPr>
          <p:spPr>
            <a:xfrm>
              <a:off x="7461846" y="3724743"/>
              <a:ext cx="125418" cy="127006"/>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19"/>
            <p:cNvSpPr/>
            <p:nvPr/>
          </p:nvSpPr>
          <p:spPr>
            <a:xfrm>
              <a:off x="76491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橢圓 20"/>
            <p:cNvSpPr/>
            <p:nvPr/>
          </p:nvSpPr>
          <p:spPr>
            <a:xfrm>
              <a:off x="7525349" y="38422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21"/>
            <p:cNvSpPr/>
            <p:nvPr/>
          </p:nvSpPr>
          <p:spPr>
            <a:xfrm>
              <a:off x="7453908"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橢圓 22"/>
            <p:cNvSpPr/>
            <p:nvPr/>
          </p:nvSpPr>
          <p:spPr>
            <a:xfrm>
              <a:off x="7577739"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橢圓 23"/>
            <p:cNvSpPr/>
            <p:nvPr/>
          </p:nvSpPr>
          <p:spPr>
            <a:xfrm>
              <a:off x="7515824" y="338023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橢圓 24"/>
            <p:cNvSpPr/>
            <p:nvPr/>
          </p:nvSpPr>
          <p:spPr>
            <a:xfrm>
              <a:off x="7639655" y="338182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橢圓 25"/>
            <p:cNvSpPr/>
            <p:nvPr/>
          </p:nvSpPr>
          <p:spPr>
            <a:xfrm>
              <a:off x="7388817" y="33802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 name="橢圓 26"/>
            <p:cNvSpPr/>
            <p:nvPr/>
          </p:nvSpPr>
          <p:spPr>
            <a:xfrm>
              <a:off x="7576152" y="349930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橢圓 27"/>
            <p:cNvSpPr/>
            <p:nvPr/>
          </p:nvSpPr>
          <p:spPr>
            <a:xfrm>
              <a:off x="7453908" y="349771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28"/>
            <p:cNvSpPr/>
            <p:nvPr/>
          </p:nvSpPr>
          <p:spPr>
            <a:xfrm>
              <a:off x="7776186"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29"/>
            <p:cNvSpPr/>
            <p:nvPr/>
          </p:nvSpPr>
          <p:spPr>
            <a:xfrm>
              <a:off x="7900017"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30"/>
            <p:cNvSpPr/>
            <p:nvPr/>
          </p:nvSpPr>
          <p:spPr>
            <a:xfrm>
              <a:off x="7838101" y="3491369"/>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橢圓 31"/>
            <p:cNvSpPr/>
            <p:nvPr/>
          </p:nvSpPr>
          <p:spPr>
            <a:xfrm>
              <a:off x="7961933" y="3494544"/>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32"/>
            <p:cNvSpPr/>
            <p:nvPr/>
          </p:nvSpPr>
          <p:spPr>
            <a:xfrm>
              <a:off x="7711095" y="349136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橢圓 33"/>
            <p:cNvSpPr/>
            <p:nvPr/>
          </p:nvSpPr>
          <p:spPr>
            <a:xfrm>
              <a:off x="7898429" y="361043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橢圓 34"/>
            <p:cNvSpPr/>
            <p:nvPr/>
          </p:nvSpPr>
          <p:spPr>
            <a:xfrm>
              <a:off x="7776186"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橢圓 35"/>
            <p:cNvSpPr/>
            <p:nvPr/>
          </p:nvSpPr>
          <p:spPr>
            <a:xfrm>
              <a:off x="7274512"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橢圓 36"/>
            <p:cNvSpPr/>
            <p:nvPr/>
          </p:nvSpPr>
          <p:spPr>
            <a:xfrm>
              <a:off x="7398343"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橢圓 37"/>
            <p:cNvSpPr/>
            <p:nvPr/>
          </p:nvSpPr>
          <p:spPr>
            <a:xfrm>
              <a:off x="7336427" y="395652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 name="橢圓 38"/>
            <p:cNvSpPr/>
            <p:nvPr/>
          </p:nvSpPr>
          <p:spPr>
            <a:xfrm>
              <a:off x="74618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 name="橢圓 39"/>
            <p:cNvSpPr/>
            <p:nvPr/>
          </p:nvSpPr>
          <p:spPr>
            <a:xfrm>
              <a:off x="7211009" y="3956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 name="橢圓 40"/>
            <p:cNvSpPr/>
            <p:nvPr/>
          </p:nvSpPr>
          <p:spPr>
            <a:xfrm>
              <a:off x="7398343"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橢圓 41"/>
            <p:cNvSpPr/>
            <p:nvPr/>
          </p:nvSpPr>
          <p:spPr>
            <a:xfrm>
              <a:off x="7274512" y="4074010"/>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橢圓 42"/>
            <p:cNvSpPr/>
            <p:nvPr/>
          </p:nvSpPr>
          <p:spPr>
            <a:xfrm>
              <a:off x="7588852"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 name="橢圓 43"/>
            <p:cNvSpPr/>
            <p:nvPr/>
          </p:nvSpPr>
          <p:spPr>
            <a:xfrm>
              <a:off x="7712683"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 name="橢圓 44"/>
            <p:cNvSpPr/>
            <p:nvPr/>
          </p:nvSpPr>
          <p:spPr>
            <a:xfrm>
              <a:off x="7650767" y="407401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橢圓 45"/>
            <p:cNvSpPr/>
            <p:nvPr/>
          </p:nvSpPr>
          <p:spPr>
            <a:xfrm>
              <a:off x="7776186"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46"/>
            <p:cNvSpPr/>
            <p:nvPr/>
          </p:nvSpPr>
          <p:spPr>
            <a:xfrm>
              <a:off x="7525349" y="407401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47"/>
            <p:cNvSpPr/>
            <p:nvPr/>
          </p:nvSpPr>
          <p:spPr>
            <a:xfrm>
              <a:off x="7831751"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橢圓 48"/>
            <p:cNvSpPr/>
            <p:nvPr/>
          </p:nvSpPr>
          <p:spPr>
            <a:xfrm>
              <a:off x="7955582"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橢圓 49"/>
            <p:cNvSpPr/>
            <p:nvPr/>
          </p:nvSpPr>
          <p:spPr>
            <a:xfrm>
              <a:off x="7893667"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橢圓 50"/>
            <p:cNvSpPr/>
            <p:nvPr/>
          </p:nvSpPr>
          <p:spPr>
            <a:xfrm>
              <a:off x="8017498" y="384381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51"/>
            <p:cNvSpPr/>
            <p:nvPr/>
          </p:nvSpPr>
          <p:spPr>
            <a:xfrm>
              <a:off x="7766661" y="3842224"/>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橢圓 52"/>
            <p:cNvSpPr/>
            <p:nvPr/>
          </p:nvSpPr>
          <p:spPr>
            <a:xfrm>
              <a:off x="7953995" y="3959705"/>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橢圓 53"/>
            <p:cNvSpPr/>
            <p:nvPr/>
          </p:nvSpPr>
          <p:spPr>
            <a:xfrm>
              <a:off x="7831751" y="395970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橢圓 54"/>
            <p:cNvSpPr/>
            <p:nvPr/>
          </p:nvSpPr>
          <p:spPr>
            <a:xfrm>
              <a:off x="8084177"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 name="橢圓 55"/>
            <p:cNvSpPr/>
            <p:nvPr/>
          </p:nvSpPr>
          <p:spPr>
            <a:xfrm>
              <a:off x="8208008"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 name="橢圓 56"/>
            <p:cNvSpPr/>
            <p:nvPr/>
          </p:nvSpPr>
          <p:spPr>
            <a:xfrm>
              <a:off x="8146092" y="360884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 name="橢圓 57"/>
            <p:cNvSpPr/>
            <p:nvPr/>
          </p:nvSpPr>
          <p:spPr>
            <a:xfrm>
              <a:off x="8019085" y="3608849"/>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橢圓 58"/>
            <p:cNvSpPr/>
            <p:nvPr/>
          </p:nvSpPr>
          <p:spPr>
            <a:xfrm>
              <a:off x="80841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 name="橢圓 59"/>
            <p:cNvSpPr/>
            <p:nvPr/>
          </p:nvSpPr>
          <p:spPr>
            <a:xfrm>
              <a:off x="7631716" y="244515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 name="橢圓 60"/>
            <p:cNvSpPr/>
            <p:nvPr/>
          </p:nvSpPr>
          <p:spPr>
            <a:xfrm>
              <a:off x="7757135"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橢圓 61"/>
            <p:cNvSpPr/>
            <p:nvPr/>
          </p:nvSpPr>
          <p:spPr>
            <a:xfrm>
              <a:off x="7506298" y="244515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 name="橢圓 62"/>
            <p:cNvSpPr/>
            <p:nvPr/>
          </p:nvSpPr>
          <p:spPr>
            <a:xfrm>
              <a:off x="7692044" y="2562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63"/>
            <p:cNvSpPr/>
            <p:nvPr/>
          </p:nvSpPr>
          <p:spPr>
            <a:xfrm>
              <a:off x="7569801" y="256263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 name="橢圓 64"/>
            <p:cNvSpPr/>
            <p:nvPr/>
          </p:nvSpPr>
          <p:spPr>
            <a:xfrm>
              <a:off x="7145917" y="407718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 name="橢圓 65"/>
            <p:cNvSpPr/>
            <p:nvPr/>
          </p:nvSpPr>
          <p:spPr>
            <a:xfrm>
              <a:off x="7623779"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 name="橢圓 66"/>
            <p:cNvSpPr/>
            <p:nvPr/>
          </p:nvSpPr>
          <p:spPr>
            <a:xfrm>
              <a:off x="7747610"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 name="橢圓 67"/>
            <p:cNvSpPr/>
            <p:nvPr/>
          </p:nvSpPr>
          <p:spPr>
            <a:xfrm>
              <a:off x="7685694" y="279124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 name="橢圓 68"/>
            <p:cNvSpPr/>
            <p:nvPr/>
          </p:nvSpPr>
          <p:spPr>
            <a:xfrm>
              <a:off x="780952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 name="橢圓 69"/>
            <p:cNvSpPr/>
            <p:nvPr/>
          </p:nvSpPr>
          <p:spPr>
            <a:xfrm>
              <a:off x="7558688" y="279124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 name="橢圓 70"/>
            <p:cNvSpPr/>
            <p:nvPr/>
          </p:nvSpPr>
          <p:spPr>
            <a:xfrm>
              <a:off x="7746022" y="291031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 name="橢圓 71"/>
            <p:cNvSpPr/>
            <p:nvPr/>
          </p:nvSpPr>
          <p:spPr>
            <a:xfrm>
              <a:off x="7623779" y="290872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 name="橢圓 72"/>
            <p:cNvSpPr/>
            <p:nvPr/>
          </p:nvSpPr>
          <p:spPr>
            <a:xfrm>
              <a:off x="794764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 name="橢圓 73"/>
            <p:cNvSpPr/>
            <p:nvPr/>
          </p:nvSpPr>
          <p:spPr>
            <a:xfrm>
              <a:off x="8071476"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 name="橢圓 74"/>
            <p:cNvSpPr/>
            <p:nvPr/>
          </p:nvSpPr>
          <p:spPr>
            <a:xfrm>
              <a:off x="8009560"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 name="橢圓 75"/>
            <p:cNvSpPr/>
            <p:nvPr/>
          </p:nvSpPr>
          <p:spPr>
            <a:xfrm>
              <a:off x="8134979" y="291190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8" name="橢圓 76"/>
            <p:cNvSpPr/>
            <p:nvPr/>
          </p:nvSpPr>
          <p:spPr>
            <a:xfrm>
              <a:off x="7884142" y="2910315"/>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9" name="橢圓 77"/>
            <p:cNvSpPr/>
            <p:nvPr/>
          </p:nvSpPr>
          <p:spPr>
            <a:xfrm>
              <a:off x="8069888" y="302779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0" name="橢圓 78"/>
            <p:cNvSpPr/>
            <p:nvPr/>
          </p:nvSpPr>
          <p:spPr>
            <a:xfrm>
              <a:off x="7947645" y="3027796"/>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 name="橢圓 79"/>
            <p:cNvSpPr/>
            <p:nvPr/>
          </p:nvSpPr>
          <p:spPr>
            <a:xfrm>
              <a:off x="7938119" y="256422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2" name="橢圓 80"/>
            <p:cNvSpPr/>
            <p:nvPr/>
          </p:nvSpPr>
          <p:spPr>
            <a:xfrm>
              <a:off x="7811113" y="256422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3" name="橢圓 81"/>
            <p:cNvSpPr/>
            <p:nvPr/>
          </p:nvSpPr>
          <p:spPr>
            <a:xfrm>
              <a:off x="7998447" y="268329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4" name="橢圓 82"/>
            <p:cNvSpPr/>
            <p:nvPr/>
          </p:nvSpPr>
          <p:spPr>
            <a:xfrm>
              <a:off x="7876203" y="268170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5" name="橢圓 83"/>
            <p:cNvSpPr/>
            <p:nvPr/>
          </p:nvSpPr>
          <p:spPr>
            <a:xfrm>
              <a:off x="7696808"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6" name="橢圓 84"/>
            <p:cNvSpPr/>
            <p:nvPr/>
          </p:nvSpPr>
          <p:spPr>
            <a:xfrm>
              <a:off x="7820639"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7" name="橢圓 85"/>
            <p:cNvSpPr/>
            <p:nvPr/>
          </p:nvSpPr>
          <p:spPr>
            <a:xfrm>
              <a:off x="7758723"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8" name="橢圓 86"/>
            <p:cNvSpPr/>
            <p:nvPr/>
          </p:nvSpPr>
          <p:spPr>
            <a:xfrm>
              <a:off x="7884142" y="314369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 name="橢圓 87"/>
            <p:cNvSpPr/>
            <p:nvPr/>
          </p:nvSpPr>
          <p:spPr>
            <a:xfrm>
              <a:off x="7633304"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0" name="橢圓 88"/>
            <p:cNvSpPr/>
            <p:nvPr/>
          </p:nvSpPr>
          <p:spPr>
            <a:xfrm>
              <a:off x="7819051"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1" name="橢圓 89"/>
            <p:cNvSpPr/>
            <p:nvPr/>
          </p:nvSpPr>
          <p:spPr>
            <a:xfrm>
              <a:off x="7696808" y="325958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2" name="橢圓 90"/>
            <p:cNvSpPr/>
            <p:nvPr/>
          </p:nvSpPr>
          <p:spPr>
            <a:xfrm>
              <a:off x="8011148"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 name="橢圓 91"/>
            <p:cNvSpPr/>
            <p:nvPr/>
          </p:nvSpPr>
          <p:spPr>
            <a:xfrm>
              <a:off x="8134979"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 name="橢圓 92"/>
            <p:cNvSpPr/>
            <p:nvPr/>
          </p:nvSpPr>
          <p:spPr>
            <a:xfrm>
              <a:off x="8073063"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橢圓 93"/>
            <p:cNvSpPr/>
            <p:nvPr/>
          </p:nvSpPr>
          <p:spPr>
            <a:xfrm>
              <a:off x="8198482" y="325958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 name="橢圓 94"/>
            <p:cNvSpPr/>
            <p:nvPr/>
          </p:nvSpPr>
          <p:spPr>
            <a:xfrm>
              <a:off x="7947645" y="3257995"/>
              <a:ext cx="125418" cy="125418"/>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7" name="橢圓 95"/>
            <p:cNvSpPr/>
            <p:nvPr/>
          </p:nvSpPr>
          <p:spPr>
            <a:xfrm>
              <a:off x="8133391" y="3377063"/>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8" name="橢圓 96"/>
            <p:cNvSpPr/>
            <p:nvPr/>
          </p:nvSpPr>
          <p:spPr>
            <a:xfrm>
              <a:off x="8011148" y="337547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9" name="橢圓 97"/>
            <p:cNvSpPr/>
            <p:nvPr/>
          </p:nvSpPr>
          <p:spPr>
            <a:xfrm>
              <a:off x="8188957"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0" name="橢圓 98"/>
            <p:cNvSpPr/>
            <p:nvPr/>
          </p:nvSpPr>
          <p:spPr>
            <a:xfrm>
              <a:off x="8254047" y="314369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 name="橢圓 99"/>
            <p:cNvSpPr/>
            <p:nvPr/>
          </p:nvSpPr>
          <p:spPr>
            <a:xfrm>
              <a:off x="8252460" y="337388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2" name="橢圓 100"/>
            <p:cNvSpPr/>
            <p:nvPr/>
          </p:nvSpPr>
          <p:spPr>
            <a:xfrm>
              <a:off x="676489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3" name="橢圓 101"/>
            <p:cNvSpPr/>
            <p:nvPr/>
          </p:nvSpPr>
          <p:spPr>
            <a:xfrm>
              <a:off x="6888730"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4" name="橢圓 102"/>
            <p:cNvSpPr/>
            <p:nvPr/>
          </p:nvSpPr>
          <p:spPr>
            <a:xfrm>
              <a:off x="6826815" y="279283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 name="橢圓 103"/>
            <p:cNvSpPr/>
            <p:nvPr/>
          </p:nvSpPr>
          <p:spPr>
            <a:xfrm>
              <a:off x="6952233" y="279600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6" name="橢圓 104"/>
            <p:cNvSpPr/>
            <p:nvPr/>
          </p:nvSpPr>
          <p:spPr>
            <a:xfrm>
              <a:off x="6701396" y="279283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橢圓 105"/>
            <p:cNvSpPr/>
            <p:nvPr/>
          </p:nvSpPr>
          <p:spPr>
            <a:xfrm>
              <a:off x="6887143"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8" name="橢圓 106"/>
            <p:cNvSpPr/>
            <p:nvPr/>
          </p:nvSpPr>
          <p:spPr>
            <a:xfrm>
              <a:off x="6764899" y="291031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9" name="橢圓 107"/>
            <p:cNvSpPr/>
            <p:nvPr/>
          </p:nvSpPr>
          <p:spPr>
            <a:xfrm>
              <a:off x="7387229" y="244833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0" name="橢圓 108"/>
            <p:cNvSpPr/>
            <p:nvPr/>
          </p:nvSpPr>
          <p:spPr>
            <a:xfrm>
              <a:off x="7264986"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 name="橢圓 109"/>
            <p:cNvSpPr/>
            <p:nvPr/>
          </p:nvSpPr>
          <p:spPr>
            <a:xfrm>
              <a:off x="7014149"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 name="橢圓 110"/>
            <p:cNvSpPr/>
            <p:nvPr/>
          </p:nvSpPr>
          <p:spPr>
            <a:xfrm>
              <a:off x="7137980"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 name="橢圓 111"/>
            <p:cNvSpPr/>
            <p:nvPr/>
          </p:nvSpPr>
          <p:spPr>
            <a:xfrm>
              <a:off x="7076064" y="255946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4" name="橢圓 112"/>
            <p:cNvSpPr/>
            <p:nvPr/>
          </p:nvSpPr>
          <p:spPr>
            <a:xfrm>
              <a:off x="7201483" y="256263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5" name="橢圓 113"/>
            <p:cNvSpPr/>
            <p:nvPr/>
          </p:nvSpPr>
          <p:spPr>
            <a:xfrm>
              <a:off x="6950646" y="255946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6" name="橢圓 114"/>
            <p:cNvSpPr/>
            <p:nvPr/>
          </p:nvSpPr>
          <p:spPr>
            <a:xfrm>
              <a:off x="7137980"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7" name="橢圓 115"/>
            <p:cNvSpPr/>
            <p:nvPr/>
          </p:nvSpPr>
          <p:spPr>
            <a:xfrm>
              <a:off x="701414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8" name="橢圓 116"/>
            <p:cNvSpPr/>
            <p:nvPr/>
          </p:nvSpPr>
          <p:spPr>
            <a:xfrm>
              <a:off x="6637893" y="290872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9" name="橢圓 117"/>
            <p:cNvSpPr/>
            <p:nvPr/>
          </p:nvSpPr>
          <p:spPr>
            <a:xfrm>
              <a:off x="6575977" y="302462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0" name="橢圓 118"/>
            <p:cNvSpPr/>
            <p:nvPr/>
          </p:nvSpPr>
          <p:spPr>
            <a:xfrm>
              <a:off x="6701396" y="3027796"/>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1" name="橢圓 119"/>
            <p:cNvSpPr/>
            <p:nvPr/>
          </p:nvSpPr>
          <p:spPr>
            <a:xfrm>
              <a:off x="6636305"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2" name="橢圓 120"/>
            <p:cNvSpPr/>
            <p:nvPr/>
          </p:nvSpPr>
          <p:spPr>
            <a:xfrm>
              <a:off x="6514061"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 name="橢圓 121"/>
            <p:cNvSpPr/>
            <p:nvPr/>
          </p:nvSpPr>
          <p:spPr>
            <a:xfrm>
              <a:off x="6828402"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4" name="橢圓 122"/>
            <p:cNvSpPr/>
            <p:nvPr/>
          </p:nvSpPr>
          <p:spPr>
            <a:xfrm>
              <a:off x="6952233"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23"/>
            <p:cNvSpPr/>
            <p:nvPr/>
          </p:nvSpPr>
          <p:spPr>
            <a:xfrm>
              <a:off x="6890318"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6" name="橢圓 124"/>
            <p:cNvSpPr/>
            <p:nvPr/>
          </p:nvSpPr>
          <p:spPr>
            <a:xfrm>
              <a:off x="7014149"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7" name="橢圓 125"/>
            <p:cNvSpPr/>
            <p:nvPr/>
          </p:nvSpPr>
          <p:spPr>
            <a:xfrm>
              <a:off x="6763312"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8" name="橢圓 126"/>
            <p:cNvSpPr/>
            <p:nvPr/>
          </p:nvSpPr>
          <p:spPr>
            <a:xfrm>
              <a:off x="6950646"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27"/>
            <p:cNvSpPr/>
            <p:nvPr/>
          </p:nvSpPr>
          <p:spPr>
            <a:xfrm>
              <a:off x="6828402" y="3259582"/>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28"/>
            <p:cNvSpPr/>
            <p:nvPr/>
          </p:nvSpPr>
          <p:spPr>
            <a:xfrm>
              <a:off x="7071302"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29"/>
            <p:cNvSpPr/>
            <p:nvPr/>
          </p:nvSpPr>
          <p:spPr>
            <a:xfrm>
              <a:off x="7195133"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30"/>
            <p:cNvSpPr/>
            <p:nvPr/>
          </p:nvSpPr>
          <p:spPr>
            <a:xfrm>
              <a:off x="7133217" y="291031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31"/>
            <p:cNvSpPr/>
            <p:nvPr/>
          </p:nvSpPr>
          <p:spPr>
            <a:xfrm>
              <a:off x="7257048"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4" name="橢圓 132"/>
            <p:cNvSpPr/>
            <p:nvPr/>
          </p:nvSpPr>
          <p:spPr>
            <a:xfrm>
              <a:off x="7006211"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33"/>
            <p:cNvSpPr/>
            <p:nvPr/>
          </p:nvSpPr>
          <p:spPr>
            <a:xfrm>
              <a:off x="7193545" y="3027796"/>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6" name="橢圓 134"/>
            <p:cNvSpPr/>
            <p:nvPr/>
          </p:nvSpPr>
          <p:spPr>
            <a:xfrm>
              <a:off x="7071302" y="3027796"/>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35"/>
            <p:cNvSpPr/>
            <p:nvPr/>
          </p:nvSpPr>
          <p:spPr>
            <a:xfrm>
              <a:off x="7322139"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36"/>
            <p:cNvSpPr/>
            <p:nvPr/>
          </p:nvSpPr>
          <p:spPr>
            <a:xfrm>
              <a:off x="7445970"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37"/>
            <p:cNvSpPr/>
            <p:nvPr/>
          </p:nvSpPr>
          <p:spPr>
            <a:xfrm>
              <a:off x="7384054" y="267694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38"/>
            <p:cNvSpPr/>
            <p:nvPr/>
          </p:nvSpPr>
          <p:spPr>
            <a:xfrm>
              <a:off x="7509473"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39"/>
            <p:cNvSpPr/>
            <p:nvPr/>
          </p:nvSpPr>
          <p:spPr>
            <a:xfrm>
              <a:off x="7258636"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40"/>
            <p:cNvSpPr/>
            <p:nvPr/>
          </p:nvSpPr>
          <p:spPr>
            <a:xfrm>
              <a:off x="7445970" y="2796009"/>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41"/>
            <p:cNvSpPr/>
            <p:nvPr/>
          </p:nvSpPr>
          <p:spPr>
            <a:xfrm>
              <a:off x="7322139"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42"/>
            <p:cNvSpPr/>
            <p:nvPr/>
          </p:nvSpPr>
          <p:spPr>
            <a:xfrm>
              <a:off x="7499948" y="291984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5" name="橢圓 143"/>
            <p:cNvSpPr/>
            <p:nvPr/>
          </p:nvSpPr>
          <p:spPr>
            <a:xfrm>
              <a:off x="7563451" y="303732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6" name="橢圓 144"/>
            <p:cNvSpPr/>
            <p:nvPr/>
          </p:nvSpPr>
          <p:spPr>
            <a:xfrm>
              <a:off x="7336427" y="2961118"/>
              <a:ext cx="203210" cy="19050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57" name="橢圓 145"/>
            <p:cNvSpPr/>
            <p:nvPr/>
          </p:nvSpPr>
          <p:spPr>
            <a:xfrm>
              <a:off x="7498360" y="315480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46"/>
            <p:cNvSpPr/>
            <p:nvPr/>
          </p:nvSpPr>
          <p:spPr>
            <a:xfrm>
              <a:off x="7376117" y="315321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47"/>
            <p:cNvSpPr/>
            <p:nvPr/>
          </p:nvSpPr>
          <p:spPr>
            <a:xfrm>
              <a:off x="7133217"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0" name="橢圓 148"/>
            <p:cNvSpPr/>
            <p:nvPr/>
          </p:nvSpPr>
          <p:spPr>
            <a:xfrm>
              <a:off x="7257048"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1" name="橢圓 149"/>
            <p:cNvSpPr/>
            <p:nvPr/>
          </p:nvSpPr>
          <p:spPr>
            <a:xfrm>
              <a:off x="7195133" y="325799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 name="橢圓 150"/>
            <p:cNvSpPr/>
            <p:nvPr/>
          </p:nvSpPr>
          <p:spPr>
            <a:xfrm>
              <a:off x="7320551" y="3259582"/>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 name="橢圓 151"/>
            <p:cNvSpPr/>
            <p:nvPr/>
          </p:nvSpPr>
          <p:spPr>
            <a:xfrm>
              <a:off x="7069714"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4" name="橢圓 152"/>
            <p:cNvSpPr/>
            <p:nvPr/>
          </p:nvSpPr>
          <p:spPr>
            <a:xfrm>
              <a:off x="7257048" y="3377063"/>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5" name="橢圓 153"/>
            <p:cNvSpPr/>
            <p:nvPr/>
          </p:nvSpPr>
          <p:spPr>
            <a:xfrm>
              <a:off x="7133217" y="337547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 name="橢圓 154"/>
            <p:cNvSpPr/>
            <p:nvPr/>
          </p:nvSpPr>
          <p:spPr>
            <a:xfrm>
              <a:off x="6588678"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7" name="橢圓 155"/>
            <p:cNvSpPr/>
            <p:nvPr/>
          </p:nvSpPr>
          <p:spPr>
            <a:xfrm>
              <a:off x="6712509"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8" name="橢圓 156"/>
            <p:cNvSpPr/>
            <p:nvPr/>
          </p:nvSpPr>
          <p:spPr>
            <a:xfrm>
              <a:off x="6650593" y="336595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9" name="橢圓 157"/>
            <p:cNvSpPr/>
            <p:nvPr/>
          </p:nvSpPr>
          <p:spPr>
            <a:xfrm>
              <a:off x="6776012" y="336753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0" name="橢圓 158"/>
            <p:cNvSpPr/>
            <p:nvPr/>
          </p:nvSpPr>
          <p:spPr>
            <a:xfrm>
              <a:off x="6525175" y="336595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1" name="橢圓 159"/>
            <p:cNvSpPr/>
            <p:nvPr/>
          </p:nvSpPr>
          <p:spPr>
            <a:xfrm>
              <a:off x="6712509"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2" name="橢圓 160"/>
            <p:cNvSpPr/>
            <p:nvPr/>
          </p:nvSpPr>
          <p:spPr>
            <a:xfrm>
              <a:off x="6588678" y="3483431"/>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3" name="橢圓 161"/>
            <p:cNvSpPr/>
            <p:nvPr/>
          </p:nvSpPr>
          <p:spPr>
            <a:xfrm>
              <a:off x="6645831"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 name="橢圓 162"/>
            <p:cNvSpPr/>
            <p:nvPr/>
          </p:nvSpPr>
          <p:spPr>
            <a:xfrm>
              <a:off x="6769662"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橢圓 163"/>
            <p:cNvSpPr/>
            <p:nvPr/>
          </p:nvSpPr>
          <p:spPr>
            <a:xfrm>
              <a:off x="6706159" y="371521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6" name="橢圓 164"/>
            <p:cNvSpPr/>
            <p:nvPr/>
          </p:nvSpPr>
          <p:spPr>
            <a:xfrm>
              <a:off x="6831577" y="3718393"/>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7" name="橢圓 165"/>
            <p:cNvSpPr/>
            <p:nvPr/>
          </p:nvSpPr>
          <p:spPr>
            <a:xfrm>
              <a:off x="6768074" y="383428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8" name="橢圓 166"/>
            <p:cNvSpPr/>
            <p:nvPr/>
          </p:nvSpPr>
          <p:spPr>
            <a:xfrm>
              <a:off x="6896668"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9" name="橢圓 167"/>
            <p:cNvSpPr/>
            <p:nvPr/>
          </p:nvSpPr>
          <p:spPr>
            <a:xfrm>
              <a:off x="7020499"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0" name="橢圓 168"/>
            <p:cNvSpPr/>
            <p:nvPr/>
          </p:nvSpPr>
          <p:spPr>
            <a:xfrm>
              <a:off x="6958583" y="34818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1" name="橢圓 169"/>
            <p:cNvSpPr/>
            <p:nvPr/>
          </p:nvSpPr>
          <p:spPr>
            <a:xfrm>
              <a:off x="7084002"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2" name="橢圓 170"/>
            <p:cNvSpPr/>
            <p:nvPr/>
          </p:nvSpPr>
          <p:spPr>
            <a:xfrm>
              <a:off x="6833165" y="348184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3" name="橢圓 171"/>
            <p:cNvSpPr/>
            <p:nvPr/>
          </p:nvSpPr>
          <p:spPr>
            <a:xfrm>
              <a:off x="7020499" y="360091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 name="橢圓 172"/>
            <p:cNvSpPr/>
            <p:nvPr/>
          </p:nvSpPr>
          <p:spPr>
            <a:xfrm>
              <a:off x="6896668" y="35993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5" name="橢圓 173"/>
            <p:cNvSpPr/>
            <p:nvPr/>
          </p:nvSpPr>
          <p:spPr>
            <a:xfrm>
              <a:off x="6950646"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6" name="橢圓 174"/>
            <p:cNvSpPr/>
            <p:nvPr/>
          </p:nvSpPr>
          <p:spPr>
            <a:xfrm>
              <a:off x="70744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7" name="橢圓 175"/>
            <p:cNvSpPr/>
            <p:nvPr/>
          </p:nvSpPr>
          <p:spPr>
            <a:xfrm>
              <a:off x="7012561" y="3842224"/>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8" name="橢圓 176"/>
            <p:cNvSpPr/>
            <p:nvPr/>
          </p:nvSpPr>
          <p:spPr>
            <a:xfrm>
              <a:off x="71379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9" name="橢圓 177"/>
            <p:cNvSpPr/>
            <p:nvPr/>
          </p:nvSpPr>
          <p:spPr>
            <a:xfrm>
              <a:off x="6887143"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0" name="橢圓 178"/>
            <p:cNvSpPr/>
            <p:nvPr/>
          </p:nvSpPr>
          <p:spPr>
            <a:xfrm>
              <a:off x="7072889" y="395970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1" name="橢圓 179"/>
            <p:cNvSpPr/>
            <p:nvPr/>
          </p:nvSpPr>
          <p:spPr>
            <a:xfrm>
              <a:off x="69506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2" name="橢圓 180"/>
            <p:cNvSpPr/>
            <p:nvPr/>
          </p:nvSpPr>
          <p:spPr>
            <a:xfrm>
              <a:off x="6831577" y="394859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TextBox 1"/>
          <p:cNvSpPr txBox="1"/>
          <p:nvPr/>
        </p:nvSpPr>
        <p:spPr>
          <a:xfrm>
            <a:off x="2354485" y="2229644"/>
            <a:ext cx="1407220" cy="738664"/>
          </a:xfrm>
          <a:prstGeom prst="rect">
            <a:avLst/>
          </a:prstGeom>
          <a:noFill/>
        </p:spPr>
        <p:txBody>
          <a:bodyPr wrap="square" rtlCol="0">
            <a:spAutoFit/>
          </a:bodyPr>
          <a:lstStyle/>
          <a:p>
            <a:r>
              <a:rPr lang="en-US" sz="1400" dirty="0" smtClean="0">
                <a:solidFill>
                  <a:srgbClr val="FF0000"/>
                </a:solidFill>
              </a:rPr>
              <a:t>Red/White blood cell separation</a:t>
            </a:r>
            <a:endParaRPr lang="en-US" sz="1400" dirty="0">
              <a:solidFill>
                <a:srgbClr val="FF0000"/>
              </a:solidFill>
            </a:endParaRPr>
          </a:p>
        </p:txBody>
      </p:sp>
      <p:sp>
        <p:nvSpPr>
          <p:cNvPr id="193" name="TextBox 192"/>
          <p:cNvSpPr txBox="1"/>
          <p:nvPr/>
        </p:nvSpPr>
        <p:spPr>
          <a:xfrm>
            <a:off x="4678587" y="2279390"/>
            <a:ext cx="1407220" cy="523220"/>
          </a:xfrm>
          <a:prstGeom prst="rect">
            <a:avLst/>
          </a:prstGeom>
          <a:noFill/>
        </p:spPr>
        <p:txBody>
          <a:bodyPr wrap="square" rtlCol="0">
            <a:spAutoFit/>
          </a:bodyPr>
          <a:lstStyle/>
          <a:p>
            <a:r>
              <a:rPr lang="en-US" sz="1400" smtClean="0">
                <a:solidFill>
                  <a:srgbClr val="FF0000"/>
                </a:solidFill>
              </a:rPr>
              <a:t>CTCs enrichment</a:t>
            </a:r>
            <a:endParaRPr lang="en-US" sz="1400" dirty="0">
              <a:solidFill>
                <a:srgbClr val="FF0000"/>
              </a:solidFill>
            </a:endParaRPr>
          </a:p>
        </p:txBody>
      </p:sp>
      <p:sp>
        <p:nvSpPr>
          <p:cNvPr id="194" name="TextBox 193"/>
          <p:cNvSpPr txBox="1"/>
          <p:nvPr/>
        </p:nvSpPr>
        <p:spPr>
          <a:xfrm>
            <a:off x="7642100" y="2125663"/>
            <a:ext cx="1407220" cy="738664"/>
          </a:xfrm>
          <a:prstGeom prst="rect">
            <a:avLst/>
          </a:prstGeom>
          <a:noFill/>
        </p:spPr>
        <p:txBody>
          <a:bodyPr wrap="square" rtlCol="0">
            <a:spAutoFit/>
          </a:bodyPr>
          <a:lstStyle/>
          <a:p>
            <a:r>
              <a:rPr lang="en-US" sz="1400" dirty="0" smtClean="0">
                <a:solidFill>
                  <a:srgbClr val="FF0000"/>
                </a:solidFill>
              </a:rPr>
              <a:t>CTCs Detection by</a:t>
            </a:r>
          </a:p>
          <a:p>
            <a:r>
              <a:rPr lang="en-US" sz="1400" dirty="0" smtClean="0">
                <a:solidFill>
                  <a:srgbClr val="FF0000"/>
                </a:solidFill>
              </a:rPr>
              <a:t>SACA</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3700" y="300038"/>
            <a:ext cx="8229600" cy="1143000"/>
          </a:xfrm>
        </p:spPr>
        <p:txBody>
          <a:bodyPr/>
          <a:lstStyle/>
          <a:p>
            <a:r>
              <a:rPr kumimoji="1" lang="en-US" altLang="zh-TW" sz="4000" b="1" dirty="0" smtClean="0">
                <a:solidFill>
                  <a:srgbClr val="7D24FF"/>
                </a:solidFill>
                <a:latin typeface="Calibri"/>
                <a:cs typeface="Calibri"/>
              </a:rPr>
              <a:t>Distinguishing Ratio</a:t>
            </a:r>
            <a:endParaRPr kumimoji="1" lang="zh-TW" altLang="en-US" sz="4000" b="1" dirty="0">
              <a:solidFill>
                <a:srgbClr val="7D24FF"/>
              </a:solidFill>
              <a:latin typeface="Calibri"/>
              <a:cs typeface="Calibri"/>
            </a:endParaRPr>
          </a:p>
        </p:txBody>
      </p:sp>
      <p:pic>
        <p:nvPicPr>
          <p:cNvPr id="4" name="內容版面配置區 3"/>
          <p:cNvPicPr>
            <a:picLocks noGrp="1"/>
          </p:cNvPicPr>
          <p:nvPr>
            <p:ph idx="1"/>
          </p:nvPr>
        </p:nvPicPr>
        <p:blipFill rotWithShape="1">
          <a:blip r:embed="rId2" cstate="print">
            <a:extLst>
              <a:ext uri="{28A0092B-C50C-407E-A947-70E740481C1C}">
                <a14:useLocalDpi xmlns:a14="http://schemas.microsoft.com/office/drawing/2010/main" val="0"/>
              </a:ext>
            </a:extLst>
          </a:blip>
          <a:srcRect t="9773" b="-295"/>
          <a:stretch/>
        </p:blipFill>
        <p:spPr bwMode="auto">
          <a:xfrm>
            <a:off x="1587500" y="1587500"/>
            <a:ext cx="5969000" cy="4178300"/>
          </a:xfrm>
          <a:prstGeom prst="rect">
            <a:avLst/>
          </a:prstGeom>
          <a:noFill/>
          <a:ln>
            <a:noFill/>
          </a:ln>
          <a:extLst>
            <a:ext uri="{53640926-AAD7-44D8-BBD7-CCE9431645EC}">
              <a14:shadowObscured xmlns:a14="http://schemas.microsoft.com/office/drawing/2010/main"/>
            </a:ext>
          </a:extLst>
        </p:spPr>
      </p:pic>
      <p:sp>
        <p:nvSpPr>
          <p:cNvPr id="5" name="文字方塊 4"/>
          <p:cNvSpPr txBox="1"/>
          <p:nvPr/>
        </p:nvSpPr>
        <p:spPr>
          <a:xfrm>
            <a:off x="3568700" y="5892800"/>
            <a:ext cx="2793052" cy="400110"/>
          </a:xfrm>
          <a:prstGeom prst="rect">
            <a:avLst/>
          </a:prstGeom>
          <a:noFill/>
        </p:spPr>
        <p:txBody>
          <a:bodyPr wrap="none" rtlCol="0">
            <a:spAutoFit/>
          </a:bodyPr>
          <a:lstStyle/>
          <a:p>
            <a:r>
              <a:rPr kumimoji="1" lang="en-US" altLang="zh-TW" sz="2000" b="1" dirty="0" smtClean="0">
                <a:solidFill>
                  <a:srgbClr val="FF0000"/>
                </a:solidFill>
              </a:rPr>
              <a:t>More than 10,000 to 1</a:t>
            </a:r>
            <a:endParaRPr kumimoji="1" lang="zh-TW" altLang="en-US" sz="2000" b="1" dirty="0">
              <a:solidFill>
                <a:srgbClr val="FF0000"/>
              </a:solidFill>
            </a:endParaRPr>
          </a:p>
        </p:txBody>
      </p:sp>
    </p:spTree>
    <p:extLst>
      <p:ext uri="{BB962C8B-B14F-4D97-AF65-F5344CB8AC3E}">
        <p14:creationId xmlns:p14="http://schemas.microsoft.com/office/powerpoint/2010/main" val="18456027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群組 10"/>
          <p:cNvGrpSpPr>
            <a:grpSpLocks/>
          </p:cNvGrpSpPr>
          <p:nvPr/>
        </p:nvGrpSpPr>
        <p:grpSpPr bwMode="auto">
          <a:xfrm>
            <a:off x="5997575" y="2611438"/>
            <a:ext cx="2455863" cy="2038350"/>
            <a:chOff x="7711116" y="418641"/>
            <a:chExt cx="3272701" cy="2038114"/>
          </a:xfrm>
        </p:grpSpPr>
        <p:pic>
          <p:nvPicPr>
            <p:cNvPr id="35881" name="圖片 4"/>
            <p:cNvPicPr>
              <a:picLocks noChangeAspect="1"/>
            </p:cNvPicPr>
            <p:nvPr/>
          </p:nvPicPr>
          <p:blipFill>
            <a:blip r:embed="rId3">
              <a:extLst>
                <a:ext uri="{28A0092B-C50C-407E-A947-70E740481C1C}">
                  <a14:useLocalDpi xmlns:a14="http://schemas.microsoft.com/office/drawing/2010/main" val="0"/>
                </a:ext>
              </a:extLst>
            </a:blip>
            <a:srcRect l="59222" t="45782" r="6152" b="24500"/>
            <a:stretch>
              <a:fillRect/>
            </a:stretch>
          </p:blipFill>
          <p:spPr bwMode="auto">
            <a:xfrm>
              <a:off x="7755875" y="418641"/>
              <a:ext cx="3227942" cy="203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接點 6"/>
            <p:cNvCxnSpPr/>
            <p:nvPr/>
          </p:nvCxnSpPr>
          <p:spPr>
            <a:xfrm>
              <a:off x="7865549" y="2378976"/>
              <a:ext cx="77216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883" name="矩形 7"/>
            <p:cNvSpPr>
              <a:spLocks noChangeArrowheads="1"/>
            </p:cNvSpPr>
            <p:nvPr/>
          </p:nvSpPr>
          <p:spPr bwMode="auto">
            <a:xfrm>
              <a:off x="7711116" y="2010446"/>
              <a:ext cx="1022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1800">
                  <a:solidFill>
                    <a:schemeClr val="bg1"/>
                  </a:solidFill>
                </a:rPr>
                <a:t>50</a:t>
              </a:r>
              <a:r>
                <a:rPr lang="el-GR" altLang="zh-TW" sz="1800">
                  <a:solidFill>
                    <a:schemeClr val="bg1"/>
                  </a:solidFill>
                </a:rPr>
                <a:t>μ</a:t>
              </a:r>
              <a:r>
                <a:rPr lang="en-US" altLang="zh-TW" sz="1800">
                  <a:solidFill>
                    <a:schemeClr val="bg1"/>
                  </a:solidFill>
                </a:rPr>
                <a:t>m</a:t>
              </a:r>
              <a:endParaRPr lang="zh-TW" altLang="en-US" sz="1800">
                <a:solidFill>
                  <a:schemeClr val="bg1"/>
                </a:solidFill>
              </a:endParaRPr>
            </a:p>
          </p:txBody>
        </p:sp>
      </p:grpSp>
      <p:grpSp>
        <p:nvGrpSpPr>
          <p:cNvPr id="35842" name="群組 11"/>
          <p:cNvGrpSpPr>
            <a:grpSpLocks/>
          </p:cNvGrpSpPr>
          <p:nvPr/>
        </p:nvGrpSpPr>
        <p:grpSpPr bwMode="auto">
          <a:xfrm>
            <a:off x="6084888" y="4724400"/>
            <a:ext cx="2420937" cy="1728788"/>
            <a:chOff x="8163499" y="1624978"/>
            <a:chExt cx="3227942" cy="2038118"/>
          </a:xfrm>
        </p:grpSpPr>
        <p:pic>
          <p:nvPicPr>
            <p:cNvPr id="35879" name="圖片 5"/>
            <p:cNvPicPr>
              <a:picLocks noChangeAspect="1"/>
            </p:cNvPicPr>
            <p:nvPr/>
          </p:nvPicPr>
          <p:blipFill>
            <a:blip r:embed="rId4">
              <a:extLst>
                <a:ext uri="{28A0092B-C50C-407E-A947-70E740481C1C}">
                  <a14:useLocalDpi xmlns:a14="http://schemas.microsoft.com/office/drawing/2010/main" val="0"/>
                </a:ext>
              </a:extLst>
            </a:blip>
            <a:srcRect l="59270" t="46265" r="6107" b="24017"/>
            <a:stretch>
              <a:fillRect/>
            </a:stretch>
          </p:blipFill>
          <p:spPr bwMode="auto">
            <a:xfrm>
              <a:off x="8163499" y="1624978"/>
              <a:ext cx="3227942" cy="203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 9"/>
            <p:cNvSpPr/>
            <p:nvPr/>
          </p:nvSpPr>
          <p:spPr>
            <a:xfrm>
              <a:off x="10400833" y="2047948"/>
              <a:ext cx="605372" cy="64007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35843" name="群組 15"/>
          <p:cNvGrpSpPr>
            <a:grpSpLocks/>
          </p:cNvGrpSpPr>
          <p:nvPr/>
        </p:nvGrpSpPr>
        <p:grpSpPr bwMode="auto">
          <a:xfrm>
            <a:off x="6011863" y="765175"/>
            <a:ext cx="2416175" cy="1779588"/>
            <a:chOff x="6165749" y="335418"/>
            <a:chExt cx="3221884" cy="1967107"/>
          </a:xfrm>
        </p:grpSpPr>
        <p:pic>
          <p:nvPicPr>
            <p:cNvPr id="35877" name="圖片 14"/>
            <p:cNvPicPr>
              <a:picLocks noChangeAspect="1"/>
            </p:cNvPicPr>
            <p:nvPr/>
          </p:nvPicPr>
          <p:blipFill>
            <a:blip r:embed="rId5">
              <a:extLst>
                <a:ext uri="{28A0092B-C50C-407E-A947-70E740481C1C}">
                  <a14:useLocalDpi xmlns:a14="http://schemas.microsoft.com/office/drawing/2010/main" val="0"/>
                </a:ext>
              </a:extLst>
            </a:blip>
            <a:srcRect l="60510" t="44678" r="4929" b="24319"/>
            <a:stretch>
              <a:fillRect/>
            </a:stretch>
          </p:blipFill>
          <p:spPr bwMode="auto">
            <a:xfrm>
              <a:off x="6165749" y="335418"/>
              <a:ext cx="3221884" cy="196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8337663" y="812718"/>
              <a:ext cx="516518" cy="466771"/>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aphicFrame>
        <p:nvGraphicFramePr>
          <p:cNvPr id="17" name="表格 16"/>
          <p:cNvGraphicFramePr>
            <a:graphicFrameLocks noGrp="1"/>
          </p:cNvGraphicFramePr>
          <p:nvPr/>
        </p:nvGraphicFramePr>
        <p:xfrm>
          <a:off x="468313" y="1268413"/>
          <a:ext cx="5327650" cy="4846662"/>
        </p:xfrm>
        <a:graphic>
          <a:graphicData uri="http://schemas.openxmlformats.org/drawingml/2006/table">
            <a:tbl>
              <a:tblPr/>
              <a:tblGrid>
                <a:gridCol w="1533525"/>
                <a:gridCol w="1236662"/>
                <a:gridCol w="1198563"/>
                <a:gridCol w="1358900"/>
              </a:tblGrid>
              <a:tr h="1189038">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Times New Roman" charset="0"/>
                          <a:ea typeface="新細明體" charset="0"/>
                        </a:rPr>
                        <a:t>HeLa: WBC</a:t>
                      </a:r>
                      <a:endParaRPr kumimoji="0" lang="zh-TW" altLang="en-US" sz="1800" b="1" i="0" u="none" strike="noStrike" cap="none" normalizeH="0" baseline="0">
                        <a:ln>
                          <a:noFill/>
                        </a:ln>
                        <a:solidFill>
                          <a:srgbClr val="FFFFFF"/>
                        </a:solidFill>
                        <a:effectLst/>
                        <a:latin typeface="Times New Roman" charset="0"/>
                        <a:ea typeface="新細明體" charset="0"/>
                      </a:endParaRPr>
                    </a:p>
                  </a:txBody>
                  <a:tcPr marL="91439" marR="9143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66FF"/>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Times New Roman" charset="0"/>
                          <a:ea typeface="新細明體" charset="0"/>
                        </a:rPr>
                        <a:t>Mixed HeLa cells number</a:t>
                      </a:r>
                      <a:endParaRPr kumimoji="0" lang="zh-TW" altLang="en-US" sz="1800" b="1" i="0" u="none" strike="noStrike" cap="none" normalizeH="0" baseline="0">
                        <a:ln>
                          <a:noFill/>
                        </a:ln>
                        <a:solidFill>
                          <a:srgbClr val="FFFFFF"/>
                        </a:solidFill>
                        <a:effectLst/>
                        <a:latin typeface="Times New Roman"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66FF"/>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Times New Roman" charset="0"/>
                          <a:ea typeface="新細明體" charset="0"/>
                        </a:rPr>
                        <a:t>Detected HeLa cells number</a:t>
                      </a:r>
                      <a:endParaRPr kumimoji="0" lang="zh-TW" altLang="en-US" sz="1800" b="1" i="0" u="none" strike="noStrike" cap="none" normalizeH="0" baseline="0">
                        <a:ln>
                          <a:noFill/>
                        </a:ln>
                        <a:solidFill>
                          <a:srgbClr val="FFFFFF"/>
                        </a:solidFill>
                        <a:effectLst/>
                        <a:latin typeface="Times New Roman"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66FF"/>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Times New Roman" charset="0"/>
                          <a:ea typeface="新細明體" charset="0"/>
                        </a:rPr>
                        <a:t>Average deviation value</a:t>
                      </a:r>
                      <a:endParaRPr kumimoji="0" lang="zh-TW" altLang="en-US" sz="1800" b="1" i="0" u="none" strike="noStrike" cap="none" normalizeH="0" baseline="0">
                        <a:ln>
                          <a:noFill/>
                        </a:ln>
                        <a:solidFill>
                          <a:srgbClr val="FFFFFF"/>
                        </a:solidFill>
                        <a:effectLst/>
                        <a:latin typeface="Times New Roman"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66FF"/>
                    </a:solidFill>
                  </a:tcPr>
                </a:tc>
              </a:tr>
              <a:tr h="914400">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1:10,000</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29</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41</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38</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8%</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914400">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1:100,000</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39</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42</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38</a:t>
                      </a: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9%</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914400">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1:1,000,000</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39</a:t>
                      </a: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31</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34</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12.7%</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914400">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FF0000"/>
                          </a:solidFill>
                          <a:effectLst/>
                          <a:latin typeface="Arial" charset="0"/>
                          <a:ea typeface="新細明體" charset="0"/>
                        </a:rPr>
                        <a:t>1:10,000,000</a:t>
                      </a:r>
                      <a:endParaRPr kumimoji="0" lang="zh-TW" altLang="en-US" sz="1800" b="0" i="0" u="none" strike="noStrike" cap="none" normalizeH="0" baseline="0">
                        <a:ln>
                          <a:noFill/>
                        </a:ln>
                        <a:solidFill>
                          <a:srgbClr val="FF0000"/>
                        </a:solidFill>
                        <a:effectLst/>
                        <a:latin typeface="Arial" charset="0"/>
                        <a:ea typeface="新細明體" charset="0"/>
                      </a:endParaRPr>
                    </a:p>
                  </a:txBody>
                  <a:tcPr marL="91439" marR="9143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38</a:t>
                      </a: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29</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Arial" charset="0"/>
                          <a:ea typeface="新細明體" charset="0"/>
                        </a:rPr>
                        <a:t>32</a:t>
                      </a:r>
                      <a:endParaRPr kumimoji="0" lang="zh-TW" altLang="en-US" sz="1800" b="0" i="0" u="none" strike="noStrike" cap="none" normalizeH="0" baseline="0">
                        <a:ln>
                          <a:noFill/>
                        </a:ln>
                        <a:solidFill>
                          <a:srgbClr val="00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defRPr kumimoji="1" sz="2800">
                          <a:solidFill>
                            <a:schemeClr val="tx1"/>
                          </a:solidFill>
                          <a:latin typeface="Arial" charset="0"/>
                          <a:ea typeface="新細明體" charset="0"/>
                        </a:defRPr>
                      </a:lvl1pPr>
                      <a:lvl2pPr marL="742950" indent="-285750" defTabSz="457200">
                        <a:spcBef>
                          <a:spcPct val="20000"/>
                        </a:spcBef>
                        <a:defRPr kumimoji="1" sz="2400">
                          <a:solidFill>
                            <a:schemeClr val="tx1"/>
                          </a:solidFill>
                          <a:latin typeface="Arial" charset="0"/>
                          <a:ea typeface="新細明體" charset="0"/>
                        </a:defRPr>
                      </a:lvl2pPr>
                      <a:lvl3pPr marL="1143000" indent="-228600" defTabSz="457200">
                        <a:spcBef>
                          <a:spcPct val="20000"/>
                        </a:spcBef>
                        <a:defRPr kumimoji="1" sz="2000">
                          <a:solidFill>
                            <a:schemeClr val="tx1"/>
                          </a:solidFill>
                          <a:latin typeface="Arial" charset="0"/>
                          <a:ea typeface="新細明體" charset="0"/>
                        </a:defRPr>
                      </a:lvl3pPr>
                      <a:lvl4pPr marL="1600200" indent="-228600" defTabSz="457200">
                        <a:spcBef>
                          <a:spcPct val="20000"/>
                        </a:spcBef>
                        <a:defRPr kumimoji="1">
                          <a:solidFill>
                            <a:schemeClr val="tx1"/>
                          </a:solidFill>
                          <a:latin typeface="Arial" charset="0"/>
                          <a:ea typeface="新細明體" charset="0"/>
                        </a:defRPr>
                      </a:lvl4pPr>
                      <a:lvl5pPr marL="2057400" indent="-228600" defTabSz="457200">
                        <a:spcBef>
                          <a:spcPct val="20000"/>
                        </a:spcBef>
                        <a:defRPr kumimoji="1">
                          <a:solidFill>
                            <a:schemeClr val="tx1"/>
                          </a:solidFill>
                          <a:latin typeface="Arial" charset="0"/>
                          <a:ea typeface="新細明體" charset="0"/>
                        </a:defRPr>
                      </a:lvl5pPr>
                      <a:lvl6pPr marL="2514600" indent="-228600" defTabSz="457200" fontAlgn="base">
                        <a:spcBef>
                          <a:spcPct val="20000"/>
                        </a:spcBef>
                        <a:spcAft>
                          <a:spcPct val="0"/>
                        </a:spcAft>
                        <a:defRPr kumimoji="1">
                          <a:solidFill>
                            <a:schemeClr val="tx1"/>
                          </a:solidFill>
                          <a:latin typeface="Arial" charset="0"/>
                          <a:ea typeface="新細明體" charset="0"/>
                        </a:defRPr>
                      </a:lvl6pPr>
                      <a:lvl7pPr marL="2971800" indent="-228600" defTabSz="457200" fontAlgn="base">
                        <a:spcBef>
                          <a:spcPct val="20000"/>
                        </a:spcBef>
                        <a:spcAft>
                          <a:spcPct val="0"/>
                        </a:spcAft>
                        <a:defRPr kumimoji="1">
                          <a:solidFill>
                            <a:schemeClr val="tx1"/>
                          </a:solidFill>
                          <a:latin typeface="Arial" charset="0"/>
                          <a:ea typeface="新細明體" charset="0"/>
                        </a:defRPr>
                      </a:lvl7pPr>
                      <a:lvl8pPr marL="3429000" indent="-228600" defTabSz="457200" fontAlgn="base">
                        <a:spcBef>
                          <a:spcPct val="20000"/>
                        </a:spcBef>
                        <a:spcAft>
                          <a:spcPct val="0"/>
                        </a:spcAft>
                        <a:defRPr kumimoji="1">
                          <a:solidFill>
                            <a:schemeClr val="tx1"/>
                          </a:solidFill>
                          <a:latin typeface="Arial" charset="0"/>
                          <a:ea typeface="新細明體" charset="0"/>
                        </a:defRPr>
                      </a:lvl8pPr>
                      <a:lvl9pPr marL="3886200" indent="-228600" defTabSz="457200" fontAlgn="base">
                        <a:spcBef>
                          <a:spcPct val="20000"/>
                        </a:spcBef>
                        <a:spcAft>
                          <a:spcPct val="0"/>
                        </a:spcAft>
                        <a:defRPr kumimoji="1">
                          <a:solidFill>
                            <a:schemeClr val="tx1"/>
                          </a:solidFill>
                          <a:latin typeface="Arial" charset="0"/>
                          <a:ea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FF0000"/>
                          </a:solidFill>
                          <a:effectLst/>
                          <a:latin typeface="Arial" charset="0"/>
                          <a:ea typeface="新細明體" charset="0"/>
                        </a:rPr>
                        <a:t>15.2%</a:t>
                      </a:r>
                      <a:endParaRPr kumimoji="0" lang="zh-TW" altLang="en-US" sz="1800" b="0" i="0" u="none" strike="noStrike" cap="none" normalizeH="0" baseline="0">
                        <a:ln>
                          <a:noFill/>
                        </a:ln>
                        <a:solidFill>
                          <a:srgbClr val="FF0000"/>
                        </a:solidFill>
                        <a:effectLst/>
                        <a:latin typeface="Arial" charset="0"/>
                        <a:ea typeface="新細明體" charset="0"/>
                      </a:endParaRPr>
                    </a:p>
                  </a:txBody>
                  <a:tcPr marL="91439" marR="91439"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bl>
          </a:graphicData>
        </a:graphic>
      </p:graphicFrame>
      <p:sp>
        <p:nvSpPr>
          <p:cNvPr id="35876" name="標題 1"/>
          <p:cNvSpPr>
            <a:spLocks noGrp="1"/>
          </p:cNvSpPr>
          <p:nvPr>
            <p:ph type="title"/>
          </p:nvPr>
        </p:nvSpPr>
        <p:spPr bwMode="auto">
          <a:xfrm>
            <a:off x="457200" y="274638"/>
            <a:ext cx="56991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zh-TW" sz="3200" b="1">
                <a:solidFill>
                  <a:srgbClr val="000000"/>
                </a:solidFill>
                <a:latin typeface="Times New Roman" charset="0"/>
              </a:rPr>
              <a:t>Sensitivity Test</a:t>
            </a:r>
            <a:endParaRPr lang="zh-TW" altLang="en-US" sz="3200"/>
          </a:p>
        </p:txBody>
      </p:sp>
    </p:spTree>
    <p:extLst>
      <p:ext uri="{BB962C8B-B14F-4D97-AF65-F5344CB8AC3E}">
        <p14:creationId xmlns:p14="http://schemas.microsoft.com/office/powerpoint/2010/main" val="15727237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群組 1"/>
          <p:cNvGrpSpPr>
            <a:grpSpLocks/>
          </p:cNvGrpSpPr>
          <p:nvPr/>
        </p:nvGrpSpPr>
        <p:grpSpPr bwMode="auto">
          <a:xfrm>
            <a:off x="395288" y="1765300"/>
            <a:ext cx="5770562" cy="3729038"/>
            <a:chOff x="36513" y="1735138"/>
            <a:chExt cx="6705600" cy="4881562"/>
          </a:xfrm>
        </p:grpSpPr>
        <p:sp>
          <p:nvSpPr>
            <p:cNvPr id="37892" name="文字方塊 15"/>
            <p:cNvSpPr txBox="1">
              <a:spLocks noChangeArrowheads="1"/>
            </p:cNvSpPr>
            <p:nvPr/>
          </p:nvSpPr>
          <p:spPr bwMode="auto">
            <a:xfrm>
              <a:off x="454897" y="1735138"/>
              <a:ext cx="1506179" cy="46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i="1">
                  <a:solidFill>
                    <a:srgbClr val="FF0000"/>
                  </a:solidFill>
                  <a:latin typeface="Times New Roman" charset="0"/>
                </a:rPr>
                <a:t>EpCAM</a:t>
              </a:r>
              <a:endParaRPr lang="zh-TW" altLang="en-US" sz="2200" b="1" i="1">
                <a:solidFill>
                  <a:srgbClr val="FF0000"/>
                </a:solidFill>
                <a:latin typeface="Times New Roman" charset="0"/>
              </a:endParaRPr>
            </a:p>
          </p:txBody>
        </p:sp>
        <p:sp>
          <p:nvSpPr>
            <p:cNvPr id="37893" name="文字方塊 16"/>
            <p:cNvSpPr txBox="1">
              <a:spLocks noChangeArrowheads="1"/>
            </p:cNvSpPr>
            <p:nvPr/>
          </p:nvSpPr>
          <p:spPr bwMode="auto">
            <a:xfrm>
              <a:off x="2816225" y="1746250"/>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i="1">
                  <a:solidFill>
                    <a:srgbClr val="00B050"/>
                  </a:solidFill>
                  <a:latin typeface="Times New Roman" charset="0"/>
                </a:rPr>
                <a:t>HER-2</a:t>
              </a:r>
              <a:endParaRPr lang="zh-TW" altLang="en-US" sz="2200" b="1" i="1">
                <a:solidFill>
                  <a:srgbClr val="00B050"/>
                </a:solidFill>
                <a:latin typeface="Times New Roman" charset="0"/>
              </a:endParaRPr>
            </a:p>
          </p:txBody>
        </p:sp>
        <p:sp>
          <p:nvSpPr>
            <p:cNvPr id="37894" name="文字方塊 17"/>
            <p:cNvSpPr txBox="1">
              <a:spLocks noChangeArrowheads="1"/>
            </p:cNvSpPr>
            <p:nvPr/>
          </p:nvSpPr>
          <p:spPr bwMode="auto">
            <a:xfrm>
              <a:off x="5059363" y="1735138"/>
              <a:ext cx="1152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2200" b="1" i="1">
                  <a:solidFill>
                    <a:srgbClr val="FF9933"/>
                  </a:solidFill>
                  <a:latin typeface="Times New Roman" charset="0"/>
                </a:rPr>
                <a:t>CD45</a:t>
              </a:r>
              <a:endParaRPr lang="zh-TW" altLang="en-US" sz="2200" b="1" i="1">
                <a:solidFill>
                  <a:srgbClr val="FF9933"/>
                </a:solidFill>
                <a:latin typeface="Times New Roman" charset="0"/>
              </a:endParaRPr>
            </a:p>
          </p:txBody>
        </p:sp>
        <p:grpSp>
          <p:nvGrpSpPr>
            <p:cNvPr id="37895" name="群組 42"/>
            <p:cNvGrpSpPr>
              <a:grpSpLocks/>
            </p:cNvGrpSpPr>
            <p:nvPr/>
          </p:nvGrpSpPr>
          <p:grpSpPr bwMode="auto">
            <a:xfrm>
              <a:off x="36513" y="4611688"/>
              <a:ext cx="6677025" cy="2005012"/>
              <a:chOff x="80680" y="4612341"/>
              <a:chExt cx="8904679" cy="2003612"/>
            </a:xfrm>
          </p:grpSpPr>
          <p:pic>
            <p:nvPicPr>
              <p:cNvPr id="37909" name="圖片 11"/>
              <p:cNvPicPr>
                <a:picLocks noChangeAspect="1"/>
              </p:cNvPicPr>
              <p:nvPr/>
            </p:nvPicPr>
            <p:blipFill>
              <a:blip r:embed="rId2">
                <a:extLst>
                  <a:ext uri="{28A0092B-C50C-407E-A947-70E740481C1C}">
                    <a14:useLocalDpi xmlns:a14="http://schemas.microsoft.com/office/drawing/2010/main" val="0"/>
                  </a:ext>
                </a:extLst>
              </a:blip>
              <a:srcRect l="32454" r="36246" b="71371"/>
              <a:stretch>
                <a:fillRect/>
              </a:stretch>
            </p:blipFill>
            <p:spPr bwMode="auto">
              <a:xfrm>
                <a:off x="3077689" y="4645958"/>
                <a:ext cx="2918012" cy="196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圖片 12"/>
              <p:cNvPicPr>
                <a:picLocks noChangeAspect="1"/>
              </p:cNvPicPr>
              <p:nvPr/>
            </p:nvPicPr>
            <p:blipFill>
              <a:blip r:embed="rId3">
                <a:extLst>
                  <a:ext uri="{28A0092B-C50C-407E-A947-70E740481C1C}">
                    <a14:useLocalDpi xmlns:a14="http://schemas.microsoft.com/office/drawing/2010/main" val="0"/>
                  </a:ext>
                </a:extLst>
              </a:blip>
              <a:srcRect l="32166" r="35957" b="70784"/>
              <a:stretch>
                <a:fillRect/>
              </a:stretch>
            </p:blipFill>
            <p:spPr bwMode="auto">
              <a:xfrm>
                <a:off x="80680" y="4612341"/>
                <a:ext cx="2971800" cy="20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11" name="群組 18"/>
              <p:cNvGrpSpPr>
                <a:grpSpLocks/>
              </p:cNvGrpSpPr>
              <p:nvPr/>
            </p:nvGrpSpPr>
            <p:grpSpPr bwMode="auto">
              <a:xfrm>
                <a:off x="6027006" y="4619063"/>
                <a:ext cx="2958353" cy="1976718"/>
                <a:chOff x="6591780" y="4619063"/>
                <a:chExt cx="2958353" cy="1976718"/>
              </a:xfrm>
            </p:grpSpPr>
            <p:pic>
              <p:nvPicPr>
                <p:cNvPr id="37916" name="圖片 10"/>
                <p:cNvPicPr>
                  <a:picLocks noChangeAspect="1"/>
                </p:cNvPicPr>
                <p:nvPr/>
              </p:nvPicPr>
              <p:blipFill>
                <a:blip r:embed="rId4">
                  <a:extLst>
                    <a:ext uri="{28A0092B-C50C-407E-A947-70E740481C1C}">
                      <a14:useLocalDpi xmlns:a14="http://schemas.microsoft.com/office/drawing/2010/main" val="0"/>
                    </a:ext>
                  </a:extLst>
                </a:blip>
                <a:srcRect l="32310" r="35957" b="71176"/>
                <a:stretch>
                  <a:fillRect/>
                </a:stretch>
              </p:blipFill>
              <p:spPr bwMode="auto">
                <a:xfrm>
                  <a:off x="6591780" y="4619063"/>
                  <a:ext cx="2958353" cy="197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8217916" y="5358412"/>
                  <a:ext cx="509258" cy="537218"/>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5" name="橢圓 34"/>
              <p:cNvSpPr/>
              <p:nvPr/>
            </p:nvSpPr>
            <p:spPr>
              <a:xfrm>
                <a:off x="1729007" y="5339410"/>
                <a:ext cx="511719" cy="537219"/>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橢圓 36"/>
              <p:cNvSpPr/>
              <p:nvPr/>
            </p:nvSpPr>
            <p:spPr>
              <a:xfrm>
                <a:off x="4646791" y="5384322"/>
                <a:ext cx="511719" cy="538946"/>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41" name="直線接點 40"/>
              <p:cNvCxnSpPr/>
              <p:nvPr/>
            </p:nvCxnSpPr>
            <p:spPr>
              <a:xfrm>
                <a:off x="2235806" y="6384483"/>
                <a:ext cx="6740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7915" name="文字方塊 41"/>
              <p:cNvSpPr txBox="1">
                <a:spLocks noChangeArrowheads="1"/>
              </p:cNvSpPr>
              <p:nvPr/>
            </p:nvSpPr>
            <p:spPr bwMode="auto">
              <a:xfrm>
                <a:off x="1866177" y="5923426"/>
                <a:ext cx="1100226" cy="33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400" b="1" i="1">
                    <a:solidFill>
                      <a:schemeClr val="bg1"/>
                    </a:solidFill>
                  </a:rPr>
                  <a:t>20</a:t>
                </a:r>
                <a:r>
                  <a:rPr lang="el-GR" altLang="zh-TW" sz="1400" b="1" i="1">
                    <a:solidFill>
                      <a:schemeClr val="bg1"/>
                    </a:solidFill>
                  </a:rPr>
                  <a:t>μ</a:t>
                </a:r>
                <a:r>
                  <a:rPr lang="en-US" altLang="zh-TW" sz="1400" b="1" i="1">
                    <a:solidFill>
                      <a:schemeClr val="bg1"/>
                    </a:solidFill>
                  </a:rPr>
                  <a:t>m</a:t>
                </a:r>
                <a:endParaRPr lang="zh-TW" altLang="en-US" sz="1400" b="1" i="1">
                  <a:solidFill>
                    <a:schemeClr val="bg1"/>
                  </a:solidFill>
                </a:endParaRPr>
              </a:p>
            </p:txBody>
          </p:sp>
        </p:grpSp>
        <p:grpSp>
          <p:nvGrpSpPr>
            <p:cNvPr id="37896" name="群組 47"/>
            <p:cNvGrpSpPr>
              <a:grpSpLocks/>
            </p:cNvGrpSpPr>
            <p:nvPr/>
          </p:nvGrpSpPr>
          <p:grpSpPr bwMode="auto">
            <a:xfrm>
              <a:off x="36513" y="2189163"/>
              <a:ext cx="6705600" cy="2259142"/>
              <a:chOff x="80676" y="2188812"/>
              <a:chExt cx="8942305" cy="2259106"/>
            </a:xfrm>
          </p:grpSpPr>
          <p:pic>
            <p:nvPicPr>
              <p:cNvPr id="37897" name="圖片 6"/>
              <p:cNvPicPr>
                <a:picLocks noChangeAspect="1"/>
              </p:cNvPicPr>
              <p:nvPr/>
            </p:nvPicPr>
            <p:blipFill>
              <a:blip r:embed="rId2">
                <a:extLst>
                  <a:ext uri="{28A0092B-C50C-407E-A947-70E740481C1C}">
                    <a14:useLocalDpi xmlns:a14="http://schemas.microsoft.com/office/drawing/2010/main" val="0"/>
                  </a:ext>
                </a:extLst>
              </a:blip>
              <a:srcRect l="22359" t="34119" r="45909" b="33530"/>
              <a:stretch>
                <a:fillRect/>
              </a:stretch>
            </p:blipFill>
            <p:spPr bwMode="auto">
              <a:xfrm>
                <a:off x="3077689" y="2208982"/>
                <a:ext cx="2958357" cy="221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圖片 7"/>
              <p:cNvPicPr>
                <a:picLocks noChangeAspect="1"/>
              </p:cNvPicPr>
              <p:nvPr/>
            </p:nvPicPr>
            <p:blipFill>
              <a:blip r:embed="rId3">
                <a:extLst>
                  <a:ext uri="{28A0092B-C50C-407E-A947-70E740481C1C}">
                    <a14:useLocalDpi xmlns:a14="http://schemas.microsoft.com/office/drawing/2010/main" val="0"/>
                  </a:ext>
                </a:extLst>
              </a:blip>
              <a:srcRect l="22502" t="34119" r="45621" b="32941"/>
              <a:stretch>
                <a:fillRect/>
              </a:stretch>
            </p:blipFill>
            <p:spPr bwMode="auto">
              <a:xfrm>
                <a:off x="80676" y="2188812"/>
                <a:ext cx="2971804" cy="225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9" name="群組 14"/>
              <p:cNvGrpSpPr>
                <a:grpSpLocks/>
              </p:cNvGrpSpPr>
              <p:nvPr/>
            </p:nvGrpSpPr>
            <p:grpSpPr bwMode="auto">
              <a:xfrm>
                <a:off x="6064624" y="2195534"/>
                <a:ext cx="2958357" cy="2245660"/>
                <a:chOff x="8041337" y="1820255"/>
                <a:chExt cx="2958357" cy="2245660"/>
              </a:xfrm>
            </p:grpSpPr>
            <p:pic>
              <p:nvPicPr>
                <p:cNvPr id="37907" name="圖片 8"/>
                <p:cNvPicPr>
                  <a:picLocks noChangeAspect="1"/>
                </p:cNvPicPr>
                <p:nvPr/>
              </p:nvPicPr>
              <p:blipFill>
                <a:blip r:embed="rId5">
                  <a:extLst>
                    <a:ext uri="{28A0092B-C50C-407E-A947-70E740481C1C}">
                      <a14:useLocalDpi xmlns:a14="http://schemas.microsoft.com/office/drawing/2010/main" val="0"/>
                    </a:ext>
                  </a:extLst>
                </a:blip>
                <a:srcRect l="22359" t="33627" r="45909" b="33627"/>
                <a:stretch>
                  <a:fillRect/>
                </a:stretch>
              </p:blipFill>
              <p:spPr bwMode="auto">
                <a:xfrm>
                  <a:off x="8041337" y="1820255"/>
                  <a:ext cx="2958357" cy="224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 9"/>
                <p:cNvSpPr/>
                <p:nvPr/>
              </p:nvSpPr>
              <p:spPr>
                <a:xfrm>
                  <a:off x="10032892" y="2528030"/>
                  <a:ext cx="509231" cy="539314"/>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4" name="橢圓 33"/>
              <p:cNvSpPr/>
              <p:nvPr/>
            </p:nvSpPr>
            <p:spPr>
              <a:xfrm>
                <a:off x="1982299" y="2899851"/>
                <a:ext cx="509232" cy="537585"/>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橢圓 35"/>
              <p:cNvSpPr/>
              <p:nvPr/>
            </p:nvSpPr>
            <p:spPr>
              <a:xfrm>
                <a:off x="5069671" y="2899851"/>
                <a:ext cx="511692" cy="537585"/>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902" name="文字方塊 37"/>
              <p:cNvSpPr txBox="1">
                <a:spLocks noChangeArrowheads="1"/>
              </p:cNvSpPr>
              <p:nvPr/>
            </p:nvSpPr>
            <p:spPr bwMode="auto">
              <a:xfrm>
                <a:off x="1977665" y="3857018"/>
                <a:ext cx="1050051" cy="33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1400" b="1" i="1">
                    <a:solidFill>
                      <a:schemeClr val="bg1"/>
                    </a:solidFill>
                  </a:rPr>
                  <a:t>20</a:t>
                </a:r>
                <a:r>
                  <a:rPr lang="el-GR" altLang="zh-TW" sz="1400" b="1" i="1">
                    <a:solidFill>
                      <a:schemeClr val="bg1"/>
                    </a:solidFill>
                  </a:rPr>
                  <a:t>μ</a:t>
                </a:r>
                <a:r>
                  <a:rPr lang="en-US" altLang="zh-TW" sz="1400" b="1" i="1">
                    <a:solidFill>
                      <a:schemeClr val="bg1"/>
                    </a:solidFill>
                  </a:rPr>
                  <a:t>m</a:t>
                </a:r>
                <a:endParaRPr lang="zh-TW" altLang="en-US" sz="1400" b="1" i="1">
                  <a:solidFill>
                    <a:schemeClr val="bg1"/>
                  </a:solidFill>
                </a:endParaRPr>
              </a:p>
            </p:txBody>
          </p:sp>
          <p:cxnSp>
            <p:nvCxnSpPr>
              <p:cNvPr id="39" name="直線接點 38"/>
              <p:cNvCxnSpPr/>
              <p:nvPr/>
            </p:nvCxnSpPr>
            <p:spPr>
              <a:xfrm>
                <a:off x="2257825" y="4248137"/>
                <a:ext cx="6715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166777" y="2331150"/>
                <a:ext cx="1635938" cy="7069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1400" b="1" i="1" dirty="0">
                    <a:solidFill>
                      <a:schemeClr val="bg1"/>
                    </a:solidFill>
                    <a:latin typeface="Times New Roman" panose="02020603050405020304" pitchFamily="18" charset="0"/>
                    <a:cs typeface="Times New Roman" panose="02020603050405020304" pitchFamily="18" charset="0"/>
                  </a:rPr>
                  <a:t>endothelium cells</a:t>
                </a:r>
                <a:endParaRPr lang="zh-TW" altLang="en-US" sz="1400" b="1" i="1" dirty="0">
                  <a:solidFill>
                    <a:schemeClr val="bg1"/>
                  </a:solidFill>
                  <a:latin typeface="Times New Roman" panose="02020603050405020304" pitchFamily="18" charset="0"/>
                  <a:cs typeface="Times New Roman" panose="02020603050405020304" pitchFamily="18" charset="0"/>
                </a:endParaRPr>
              </a:p>
            </p:txBody>
          </p:sp>
          <p:sp>
            <p:nvSpPr>
              <p:cNvPr id="46" name="圓角矩形 45"/>
              <p:cNvSpPr/>
              <p:nvPr/>
            </p:nvSpPr>
            <p:spPr>
              <a:xfrm>
                <a:off x="3136066" y="2260280"/>
                <a:ext cx="1633478" cy="7087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b="1" i="1" dirty="0">
                    <a:solidFill>
                      <a:schemeClr val="bg1"/>
                    </a:solidFill>
                    <a:latin typeface="Times New Roman" panose="02020603050405020304" pitchFamily="18" charset="0"/>
                    <a:cs typeface="Times New Roman" panose="02020603050405020304" pitchFamily="18" charset="0"/>
                  </a:rPr>
                  <a:t>CTC</a:t>
                </a:r>
                <a:endParaRPr lang="zh-TW" altLang="en-US" sz="2000" b="1" i="1" dirty="0">
                  <a:solidFill>
                    <a:schemeClr val="bg1"/>
                  </a:solidFill>
                  <a:latin typeface="Times New Roman" panose="02020603050405020304" pitchFamily="18" charset="0"/>
                  <a:cs typeface="Times New Roman" panose="02020603050405020304" pitchFamily="18" charset="0"/>
                </a:endParaRPr>
              </a:p>
            </p:txBody>
          </p:sp>
          <p:sp>
            <p:nvSpPr>
              <p:cNvPr id="47" name="圓角矩形 46"/>
              <p:cNvSpPr/>
              <p:nvPr/>
            </p:nvSpPr>
            <p:spPr>
              <a:xfrm>
                <a:off x="6075833" y="2189408"/>
                <a:ext cx="1633478" cy="7087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b="1" i="1" dirty="0">
                    <a:solidFill>
                      <a:schemeClr val="tx1"/>
                    </a:solidFill>
                    <a:latin typeface="Times New Roman" panose="02020603050405020304" pitchFamily="18" charset="0"/>
                    <a:cs typeface="Times New Roman" panose="02020603050405020304" pitchFamily="18" charset="0"/>
                  </a:rPr>
                  <a:t>WBCs</a:t>
                </a:r>
                <a:endParaRPr lang="zh-TW" altLang="en-US" sz="2000" b="1" i="1" dirty="0">
                  <a:solidFill>
                    <a:schemeClr val="tx1"/>
                  </a:solidFill>
                  <a:latin typeface="Times New Roman" panose="02020603050405020304" pitchFamily="18" charset="0"/>
                  <a:cs typeface="Times New Roman" panose="02020603050405020304" pitchFamily="18" charset="0"/>
                </a:endParaRPr>
              </a:p>
            </p:txBody>
          </p:sp>
        </p:grpSp>
      </p:grpSp>
      <p:sp>
        <p:nvSpPr>
          <p:cNvPr id="44" name="文字方塊 43"/>
          <p:cNvSpPr txBox="1"/>
          <p:nvPr/>
        </p:nvSpPr>
        <p:spPr>
          <a:xfrm>
            <a:off x="6300788" y="1341438"/>
            <a:ext cx="2517775" cy="48641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defRPr/>
            </a:pPr>
            <a:r>
              <a:rPr lang="en-US" altLang="zh-TW" sz="2500" b="1" dirty="0" smtClean="0">
                <a:solidFill>
                  <a:srgbClr val="000000"/>
                </a:solidFill>
                <a:latin typeface="Cambria Math" charset="0"/>
                <a:cs typeface="Cambria Math" charset="0"/>
              </a:rPr>
              <a:t>Stage Ⅵ breast cancer patient</a:t>
            </a:r>
          </a:p>
          <a:p>
            <a:pPr>
              <a:defRPr/>
            </a:pPr>
            <a:r>
              <a:rPr lang="en-US" altLang="zh-TW" sz="2500" b="1" dirty="0" smtClean="0">
                <a:solidFill>
                  <a:srgbClr val="000000"/>
                </a:solidFill>
                <a:latin typeface="Cambria Math" charset="0"/>
                <a:cs typeface="Cambria Math" charset="0"/>
              </a:rPr>
              <a:t>(under treatment)</a:t>
            </a:r>
          </a:p>
          <a:p>
            <a:pPr>
              <a:defRPr/>
            </a:pPr>
            <a:endParaRPr lang="en-US" altLang="zh-TW" sz="1000" b="1" dirty="0" smtClean="0">
              <a:solidFill>
                <a:srgbClr val="000000"/>
              </a:solidFill>
              <a:latin typeface="Cambria Math" charset="0"/>
              <a:cs typeface="Cambria Math" charset="0"/>
            </a:endParaRPr>
          </a:p>
          <a:p>
            <a:pPr>
              <a:defRPr/>
            </a:pPr>
            <a:r>
              <a:rPr lang="en-US" altLang="zh-TW" sz="2000" dirty="0" smtClean="0">
                <a:solidFill>
                  <a:srgbClr val="000000"/>
                </a:solidFill>
                <a:latin typeface="Cambria Math" charset="0"/>
                <a:cs typeface="Cambria Math" charset="0"/>
              </a:rPr>
              <a:t>Spotted average 5 CTCs in wells</a:t>
            </a:r>
          </a:p>
          <a:p>
            <a:pPr>
              <a:defRPr/>
            </a:pPr>
            <a:r>
              <a:rPr lang="en-US" altLang="zh-TW" sz="2000" dirty="0" smtClean="0">
                <a:solidFill>
                  <a:srgbClr val="000000"/>
                </a:solidFill>
                <a:latin typeface="Cambria Math" charset="0"/>
                <a:cs typeface="Cambria Math" charset="0"/>
              </a:rPr>
              <a:t>A well contain 10</a:t>
            </a:r>
            <a:r>
              <a:rPr lang="en-US" altLang="zh-TW" sz="2000" baseline="30000" dirty="0" smtClean="0">
                <a:solidFill>
                  <a:srgbClr val="000000"/>
                </a:solidFill>
                <a:latin typeface="Cambria Math" charset="0"/>
                <a:cs typeface="Cambria Math" charset="0"/>
              </a:rPr>
              <a:t>6 </a:t>
            </a:r>
            <a:r>
              <a:rPr lang="en-US" altLang="zh-TW" sz="2000" dirty="0" smtClean="0">
                <a:solidFill>
                  <a:srgbClr val="000000"/>
                </a:solidFill>
                <a:latin typeface="Cambria Math" charset="0"/>
                <a:cs typeface="Cambria Math" charset="0"/>
              </a:rPr>
              <a:t>WBCs (monolayer)</a:t>
            </a:r>
          </a:p>
          <a:p>
            <a:pPr>
              <a:defRPr/>
            </a:pPr>
            <a:endParaRPr lang="en-US" altLang="zh-TW" sz="2000" dirty="0" smtClean="0">
              <a:solidFill>
                <a:srgbClr val="000000"/>
              </a:solidFill>
              <a:latin typeface="Cambria Math" charset="0"/>
              <a:cs typeface="Cambria Math" charset="0"/>
            </a:endParaRPr>
          </a:p>
          <a:p>
            <a:pPr>
              <a:defRPr/>
            </a:pPr>
            <a:r>
              <a:rPr lang="en-US" altLang="zh-TW" sz="2000" dirty="0" smtClean="0">
                <a:solidFill>
                  <a:srgbClr val="000000"/>
                </a:solidFill>
                <a:latin typeface="Cambria Math" charset="0"/>
                <a:cs typeface="Cambria Math" charset="0"/>
              </a:rPr>
              <a:t>6x10</a:t>
            </a:r>
            <a:r>
              <a:rPr lang="en-US" altLang="zh-TW" sz="2000" baseline="30000" dirty="0" smtClean="0">
                <a:solidFill>
                  <a:srgbClr val="000000"/>
                </a:solidFill>
                <a:latin typeface="Cambria Math" charset="0"/>
                <a:cs typeface="Cambria Math" charset="0"/>
              </a:rPr>
              <a:t>6</a:t>
            </a:r>
            <a:r>
              <a:rPr lang="en-US" altLang="zh-TW" sz="2000" dirty="0" smtClean="0">
                <a:solidFill>
                  <a:srgbClr val="000000"/>
                </a:solidFill>
                <a:latin typeface="Cambria Math" charset="0"/>
                <a:cs typeface="Cambria Math" charset="0"/>
              </a:rPr>
              <a:t> WBCs in 1 ml full blood</a:t>
            </a:r>
          </a:p>
          <a:p>
            <a:pPr>
              <a:defRPr/>
            </a:pPr>
            <a:endParaRPr lang="en-US" altLang="zh-TW" sz="2000" dirty="0" smtClean="0">
              <a:solidFill>
                <a:srgbClr val="000000"/>
              </a:solidFill>
              <a:latin typeface="Cambria Math" charset="0"/>
              <a:cs typeface="Cambria Math" charset="0"/>
            </a:endParaRPr>
          </a:p>
          <a:p>
            <a:pPr>
              <a:defRPr/>
            </a:pPr>
            <a:r>
              <a:rPr lang="en-US" altLang="zh-TW" sz="2000" dirty="0" smtClean="0">
                <a:solidFill>
                  <a:srgbClr val="000000"/>
                </a:solidFill>
                <a:latin typeface="Cambria Math" charset="0"/>
                <a:cs typeface="Cambria Math" charset="0"/>
              </a:rPr>
              <a:t>Predicted- 30 CTCs in 8 ml full blood</a:t>
            </a:r>
          </a:p>
        </p:txBody>
      </p:sp>
      <p:sp>
        <p:nvSpPr>
          <p:cNvPr id="37891" name="標題 1"/>
          <p:cNvSpPr txBox="1">
            <a:spLocks/>
          </p:cNvSpPr>
          <p:nvPr/>
        </p:nvSpPr>
        <p:spPr bwMode="auto">
          <a:xfrm>
            <a:off x="611188" y="260350"/>
            <a:ext cx="5699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r>
              <a:rPr lang="en-US" altLang="zh-TW" sz="3200" b="1">
                <a:solidFill>
                  <a:srgbClr val="000000"/>
                </a:solidFill>
                <a:latin typeface="Times New Roman" charset="0"/>
              </a:rPr>
              <a:t>CTCs Detection from Real Patient Samples </a:t>
            </a:r>
            <a:r>
              <a:rPr lang="en-US" altLang="zh-TW" sz="2000" b="1">
                <a:solidFill>
                  <a:srgbClr val="000000"/>
                </a:solidFill>
                <a:latin typeface="Times New Roman" charset="0"/>
              </a:rPr>
              <a:t>(VGH, Taiwan)</a:t>
            </a:r>
            <a:endParaRPr lang="zh-TW" altLang="en-US" sz="2000">
              <a:solidFill>
                <a:schemeClr val="tx2"/>
              </a:solidFill>
            </a:endParaRPr>
          </a:p>
        </p:txBody>
      </p:sp>
    </p:spTree>
    <p:extLst>
      <p:ext uri="{BB962C8B-B14F-4D97-AF65-F5344CB8AC3E}">
        <p14:creationId xmlns:p14="http://schemas.microsoft.com/office/powerpoint/2010/main" val="191085827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rgbClr val="7D24FF"/>
                </a:solidFill>
                <a:latin typeface="Calibri"/>
                <a:cs typeface="Calibri"/>
              </a:rPr>
              <a:t>Tumor cells on-site Incubation</a:t>
            </a:r>
            <a:endParaRPr kumimoji="1" lang="zh-TW" altLang="en-US" b="1" dirty="0">
              <a:solidFill>
                <a:srgbClr val="7D24FF"/>
              </a:solidFill>
              <a:latin typeface="Calibri"/>
              <a:cs typeface="Calibri"/>
            </a:endParaRPr>
          </a:p>
        </p:txBody>
      </p:sp>
      <p:pic>
        <p:nvPicPr>
          <p:cNvPr id="4" name="圖片 3"/>
          <p:cNvPicPr/>
          <p:nvPr/>
        </p:nvPicPr>
        <p:blipFill rotWithShape="1">
          <a:blip r:embed="rId2" cstate="print">
            <a:extLst>
              <a:ext uri="{28A0092B-C50C-407E-A947-70E740481C1C}">
                <a14:useLocalDpi xmlns:a14="http://schemas.microsoft.com/office/drawing/2010/main" val="0"/>
              </a:ext>
            </a:extLst>
          </a:blip>
          <a:srcRect l="-3" r="50830"/>
          <a:stretch/>
        </p:blipFill>
        <p:spPr bwMode="auto">
          <a:xfrm>
            <a:off x="1741486" y="906780"/>
            <a:ext cx="6094414" cy="2915920"/>
          </a:xfrm>
          <a:prstGeom prst="rect">
            <a:avLst/>
          </a:prstGeom>
          <a:noFill/>
        </p:spPr>
      </p:pic>
      <p:pic>
        <p:nvPicPr>
          <p:cNvPr id="5" name="圖片 4"/>
          <p:cNvPicPr/>
          <p:nvPr/>
        </p:nvPicPr>
        <p:blipFill rotWithShape="1">
          <a:blip r:embed="rId2" cstate="print">
            <a:extLst>
              <a:ext uri="{28A0092B-C50C-407E-A947-70E740481C1C}">
                <a14:useLocalDpi xmlns:a14="http://schemas.microsoft.com/office/drawing/2010/main" val="0"/>
              </a:ext>
            </a:extLst>
          </a:blip>
          <a:srcRect l="52054" r="-1224"/>
          <a:stretch/>
        </p:blipFill>
        <p:spPr bwMode="auto">
          <a:xfrm>
            <a:off x="1652400" y="3675380"/>
            <a:ext cx="6158100" cy="2776220"/>
          </a:xfrm>
          <a:prstGeom prst="rect">
            <a:avLst/>
          </a:prstGeom>
          <a:noFill/>
        </p:spPr>
      </p:pic>
    </p:spTree>
    <p:extLst>
      <p:ext uri="{BB962C8B-B14F-4D97-AF65-F5344CB8AC3E}">
        <p14:creationId xmlns:p14="http://schemas.microsoft.com/office/powerpoint/2010/main" val="320642519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603500" y="285750"/>
            <a:ext cx="3949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spcBef>
                <a:spcPct val="20000"/>
              </a:spcBef>
            </a:pPr>
            <a:r>
              <a:rPr lang="en-US" altLang="zh-TW" sz="3600" dirty="0" smtClean="0">
                <a:solidFill>
                  <a:srgbClr val="9900CC"/>
                </a:solidFill>
                <a:latin typeface="Times New Roman" charset="0"/>
                <a:ea typeface="標楷體" charset="0"/>
                <a:cs typeface="標楷體" charset="0"/>
              </a:rPr>
              <a:t>Conclusions</a:t>
            </a:r>
            <a:endParaRPr lang="en-US" altLang="zh-TW" sz="3600" dirty="0">
              <a:solidFill>
                <a:srgbClr val="9900CC"/>
              </a:solidFill>
              <a:latin typeface="Times New Roman" charset="0"/>
              <a:ea typeface="標楷體" charset="0"/>
              <a:cs typeface="標楷體"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483" y="1607651"/>
            <a:ext cx="2705100" cy="135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4"/>
          <p:cNvPicPr>
            <a:picLocks noChangeAspect="1" noChangeArrowheads="1"/>
          </p:cNvPicPr>
          <p:nvPr/>
        </p:nvPicPr>
        <p:blipFill>
          <a:blip r:embed="rId3"/>
          <a:srcRect l="35139" t="41954" r="39403" b="13040"/>
          <a:stretch>
            <a:fillRect/>
          </a:stretch>
        </p:blipFill>
        <p:spPr bwMode="auto">
          <a:xfrm>
            <a:off x="6987292" y="3225075"/>
            <a:ext cx="1512888" cy="1503623"/>
          </a:xfrm>
          <a:prstGeom prst="rect">
            <a:avLst/>
          </a:prstGeom>
          <a:noFill/>
          <a:ln w="9525">
            <a:solidFill>
              <a:schemeClr val="tx2">
                <a:lumMod val="60000"/>
                <a:lumOff val="40000"/>
              </a:schemeClr>
            </a:solidFill>
            <a:miter lim="800000"/>
            <a:headEnd/>
            <a:tailEnd/>
          </a:ln>
        </p:spPr>
      </p:pic>
      <p:grpSp>
        <p:nvGrpSpPr>
          <p:cNvPr id="6" name="群組 136"/>
          <p:cNvGrpSpPr>
            <a:grpSpLocks/>
          </p:cNvGrpSpPr>
          <p:nvPr/>
        </p:nvGrpSpPr>
        <p:grpSpPr bwMode="auto">
          <a:xfrm>
            <a:off x="6781458" y="5173051"/>
            <a:ext cx="1581150" cy="1509713"/>
            <a:chOff x="6444208" y="2276872"/>
            <a:chExt cx="2016224" cy="2016224"/>
          </a:xfrm>
        </p:grpSpPr>
        <p:sp>
          <p:nvSpPr>
            <p:cNvPr id="7" name="橢圓 6"/>
            <p:cNvSpPr/>
            <p:nvPr/>
          </p:nvSpPr>
          <p:spPr>
            <a:xfrm>
              <a:off x="6444208" y="2276872"/>
              <a:ext cx="2016224" cy="20162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7201483"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7325314" y="349136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7263398" y="3607262"/>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7388817"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7137980" y="360726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7323726" y="3726330"/>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7201483" y="372474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7525349"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7649180" y="360884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7587264" y="37247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7712683" y="3727918"/>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7461846" y="3724743"/>
              <a:ext cx="125418" cy="127006"/>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76491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7525349" y="38422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7453908"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7577739" y="326434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7515824" y="338023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7639655" y="338182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橢圓 25"/>
            <p:cNvSpPr/>
            <p:nvPr/>
          </p:nvSpPr>
          <p:spPr>
            <a:xfrm>
              <a:off x="7388817" y="33802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橢圓 26"/>
            <p:cNvSpPr/>
            <p:nvPr/>
          </p:nvSpPr>
          <p:spPr>
            <a:xfrm>
              <a:off x="7576152" y="349930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p:cNvSpPr/>
            <p:nvPr/>
          </p:nvSpPr>
          <p:spPr>
            <a:xfrm>
              <a:off x="7453908" y="349771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7776186"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7900017" y="3377063"/>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p:cNvSpPr/>
            <p:nvPr/>
          </p:nvSpPr>
          <p:spPr>
            <a:xfrm>
              <a:off x="7838101" y="3491369"/>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橢圓 31"/>
            <p:cNvSpPr/>
            <p:nvPr/>
          </p:nvSpPr>
          <p:spPr>
            <a:xfrm>
              <a:off x="7961933" y="3494544"/>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32"/>
            <p:cNvSpPr/>
            <p:nvPr/>
          </p:nvSpPr>
          <p:spPr>
            <a:xfrm>
              <a:off x="7711095" y="349136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橢圓 33"/>
            <p:cNvSpPr/>
            <p:nvPr/>
          </p:nvSpPr>
          <p:spPr>
            <a:xfrm>
              <a:off x="7898429" y="361043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橢圓 34"/>
            <p:cNvSpPr/>
            <p:nvPr/>
          </p:nvSpPr>
          <p:spPr>
            <a:xfrm>
              <a:off x="7776186" y="360884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橢圓 35"/>
            <p:cNvSpPr/>
            <p:nvPr/>
          </p:nvSpPr>
          <p:spPr>
            <a:xfrm>
              <a:off x="7274512"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橢圓 36"/>
            <p:cNvSpPr/>
            <p:nvPr/>
          </p:nvSpPr>
          <p:spPr>
            <a:xfrm>
              <a:off x="7398343" y="3840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 name="橢圓 37"/>
            <p:cNvSpPr/>
            <p:nvPr/>
          </p:nvSpPr>
          <p:spPr>
            <a:xfrm>
              <a:off x="7336427" y="3956529"/>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橢圓 38"/>
            <p:cNvSpPr/>
            <p:nvPr/>
          </p:nvSpPr>
          <p:spPr>
            <a:xfrm>
              <a:off x="74618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橢圓 39"/>
            <p:cNvSpPr/>
            <p:nvPr/>
          </p:nvSpPr>
          <p:spPr>
            <a:xfrm>
              <a:off x="7211009" y="3956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p:cNvSpPr/>
            <p:nvPr/>
          </p:nvSpPr>
          <p:spPr>
            <a:xfrm>
              <a:off x="7398343"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p:cNvSpPr/>
            <p:nvPr/>
          </p:nvSpPr>
          <p:spPr>
            <a:xfrm>
              <a:off x="7274512" y="4074010"/>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橢圓 42"/>
            <p:cNvSpPr/>
            <p:nvPr/>
          </p:nvSpPr>
          <p:spPr>
            <a:xfrm>
              <a:off x="7588852"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p:cNvSpPr/>
            <p:nvPr/>
          </p:nvSpPr>
          <p:spPr>
            <a:xfrm>
              <a:off x="7712683" y="395811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橢圓 44"/>
            <p:cNvSpPr/>
            <p:nvPr/>
          </p:nvSpPr>
          <p:spPr>
            <a:xfrm>
              <a:off x="7650767" y="407401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橢圓 45"/>
            <p:cNvSpPr/>
            <p:nvPr/>
          </p:nvSpPr>
          <p:spPr>
            <a:xfrm>
              <a:off x="7776186" y="4075597"/>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 name="橢圓 46"/>
            <p:cNvSpPr/>
            <p:nvPr/>
          </p:nvSpPr>
          <p:spPr>
            <a:xfrm>
              <a:off x="7525349" y="407401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橢圓 47"/>
            <p:cNvSpPr/>
            <p:nvPr/>
          </p:nvSpPr>
          <p:spPr>
            <a:xfrm>
              <a:off x="7831751"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橢圓 48"/>
            <p:cNvSpPr/>
            <p:nvPr/>
          </p:nvSpPr>
          <p:spPr>
            <a:xfrm>
              <a:off x="7955582" y="3726330"/>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 name="橢圓 49"/>
            <p:cNvSpPr/>
            <p:nvPr/>
          </p:nvSpPr>
          <p:spPr>
            <a:xfrm>
              <a:off x="7893667"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 name="橢圓 50"/>
            <p:cNvSpPr/>
            <p:nvPr/>
          </p:nvSpPr>
          <p:spPr>
            <a:xfrm>
              <a:off x="8017498" y="384381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 name="橢圓 51"/>
            <p:cNvSpPr/>
            <p:nvPr/>
          </p:nvSpPr>
          <p:spPr>
            <a:xfrm>
              <a:off x="7766661" y="3842224"/>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橢圓 52"/>
            <p:cNvSpPr/>
            <p:nvPr/>
          </p:nvSpPr>
          <p:spPr>
            <a:xfrm>
              <a:off x="7953995" y="3959705"/>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橢圓 53"/>
            <p:cNvSpPr/>
            <p:nvPr/>
          </p:nvSpPr>
          <p:spPr>
            <a:xfrm>
              <a:off x="7831751" y="395970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 name="橢圓 54"/>
            <p:cNvSpPr/>
            <p:nvPr/>
          </p:nvSpPr>
          <p:spPr>
            <a:xfrm>
              <a:off x="8084177"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6" name="橢圓 55"/>
            <p:cNvSpPr/>
            <p:nvPr/>
          </p:nvSpPr>
          <p:spPr>
            <a:xfrm>
              <a:off x="8208008" y="3492957"/>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橢圓 56"/>
            <p:cNvSpPr/>
            <p:nvPr/>
          </p:nvSpPr>
          <p:spPr>
            <a:xfrm>
              <a:off x="8146092" y="360884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57"/>
            <p:cNvSpPr/>
            <p:nvPr/>
          </p:nvSpPr>
          <p:spPr>
            <a:xfrm>
              <a:off x="8019085" y="3608849"/>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p:cNvSpPr/>
            <p:nvPr/>
          </p:nvSpPr>
          <p:spPr>
            <a:xfrm>
              <a:off x="80841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橢圓 59"/>
            <p:cNvSpPr/>
            <p:nvPr/>
          </p:nvSpPr>
          <p:spPr>
            <a:xfrm>
              <a:off x="7631716" y="244515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橢圓 60"/>
            <p:cNvSpPr/>
            <p:nvPr/>
          </p:nvSpPr>
          <p:spPr>
            <a:xfrm>
              <a:off x="7757135"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橢圓 61"/>
            <p:cNvSpPr/>
            <p:nvPr/>
          </p:nvSpPr>
          <p:spPr>
            <a:xfrm>
              <a:off x="7506298" y="244515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p:cNvSpPr/>
            <p:nvPr/>
          </p:nvSpPr>
          <p:spPr>
            <a:xfrm>
              <a:off x="7692044" y="256263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4" name="橢圓 63"/>
            <p:cNvSpPr/>
            <p:nvPr/>
          </p:nvSpPr>
          <p:spPr>
            <a:xfrm>
              <a:off x="7569801" y="256263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橢圓 64"/>
            <p:cNvSpPr/>
            <p:nvPr/>
          </p:nvSpPr>
          <p:spPr>
            <a:xfrm>
              <a:off x="7145917" y="407718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橢圓 65"/>
            <p:cNvSpPr/>
            <p:nvPr/>
          </p:nvSpPr>
          <p:spPr>
            <a:xfrm>
              <a:off x="7623779"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 name="橢圓 66"/>
            <p:cNvSpPr/>
            <p:nvPr/>
          </p:nvSpPr>
          <p:spPr>
            <a:xfrm>
              <a:off x="7747610"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 name="橢圓 67"/>
            <p:cNvSpPr/>
            <p:nvPr/>
          </p:nvSpPr>
          <p:spPr>
            <a:xfrm>
              <a:off x="7685694" y="2791247"/>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 name="橢圓 68"/>
            <p:cNvSpPr/>
            <p:nvPr/>
          </p:nvSpPr>
          <p:spPr>
            <a:xfrm>
              <a:off x="780952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0" name="橢圓 69"/>
            <p:cNvSpPr/>
            <p:nvPr/>
          </p:nvSpPr>
          <p:spPr>
            <a:xfrm>
              <a:off x="7558688" y="279124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 name="橢圓 70"/>
            <p:cNvSpPr/>
            <p:nvPr/>
          </p:nvSpPr>
          <p:spPr>
            <a:xfrm>
              <a:off x="7746022" y="2910315"/>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 name="橢圓 71"/>
            <p:cNvSpPr/>
            <p:nvPr/>
          </p:nvSpPr>
          <p:spPr>
            <a:xfrm>
              <a:off x="7623779" y="290872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橢圓 72"/>
            <p:cNvSpPr/>
            <p:nvPr/>
          </p:nvSpPr>
          <p:spPr>
            <a:xfrm>
              <a:off x="7947645"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4" name="橢圓 73"/>
            <p:cNvSpPr/>
            <p:nvPr/>
          </p:nvSpPr>
          <p:spPr>
            <a:xfrm>
              <a:off x="8071476"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74"/>
            <p:cNvSpPr/>
            <p:nvPr/>
          </p:nvSpPr>
          <p:spPr>
            <a:xfrm>
              <a:off x="8009560"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6" name="橢圓 75"/>
            <p:cNvSpPr/>
            <p:nvPr/>
          </p:nvSpPr>
          <p:spPr>
            <a:xfrm>
              <a:off x="8134979" y="2911903"/>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 name="橢圓 76"/>
            <p:cNvSpPr/>
            <p:nvPr/>
          </p:nvSpPr>
          <p:spPr>
            <a:xfrm>
              <a:off x="7884142" y="2910315"/>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8" name="橢圓 77"/>
            <p:cNvSpPr/>
            <p:nvPr/>
          </p:nvSpPr>
          <p:spPr>
            <a:xfrm>
              <a:off x="8069888" y="3027796"/>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9" name="橢圓 78"/>
            <p:cNvSpPr/>
            <p:nvPr/>
          </p:nvSpPr>
          <p:spPr>
            <a:xfrm>
              <a:off x="7947645" y="3027796"/>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 name="橢圓 79"/>
            <p:cNvSpPr/>
            <p:nvPr/>
          </p:nvSpPr>
          <p:spPr>
            <a:xfrm>
              <a:off x="7938119" y="256422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 name="橢圓 80"/>
            <p:cNvSpPr/>
            <p:nvPr/>
          </p:nvSpPr>
          <p:spPr>
            <a:xfrm>
              <a:off x="7811113" y="256422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 name="橢圓 81"/>
            <p:cNvSpPr/>
            <p:nvPr/>
          </p:nvSpPr>
          <p:spPr>
            <a:xfrm>
              <a:off x="7998447" y="268329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 name="橢圓 82"/>
            <p:cNvSpPr/>
            <p:nvPr/>
          </p:nvSpPr>
          <p:spPr>
            <a:xfrm>
              <a:off x="7876203" y="268170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4" name="橢圓 83"/>
            <p:cNvSpPr/>
            <p:nvPr/>
          </p:nvSpPr>
          <p:spPr>
            <a:xfrm>
              <a:off x="7696808"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5" name="橢圓 84"/>
            <p:cNvSpPr/>
            <p:nvPr/>
          </p:nvSpPr>
          <p:spPr>
            <a:xfrm>
              <a:off x="7820639"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6" name="橢圓 85"/>
            <p:cNvSpPr/>
            <p:nvPr/>
          </p:nvSpPr>
          <p:spPr>
            <a:xfrm>
              <a:off x="7758723"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7" name="橢圓 86"/>
            <p:cNvSpPr/>
            <p:nvPr/>
          </p:nvSpPr>
          <p:spPr>
            <a:xfrm>
              <a:off x="7884142" y="314369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8" name="橢圓 87"/>
            <p:cNvSpPr/>
            <p:nvPr/>
          </p:nvSpPr>
          <p:spPr>
            <a:xfrm>
              <a:off x="7633304"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9" name="橢圓 88"/>
            <p:cNvSpPr/>
            <p:nvPr/>
          </p:nvSpPr>
          <p:spPr>
            <a:xfrm>
              <a:off x="7819051"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0" name="橢圓 89"/>
            <p:cNvSpPr/>
            <p:nvPr/>
          </p:nvSpPr>
          <p:spPr>
            <a:xfrm>
              <a:off x="7696808" y="325958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 name="橢圓 90"/>
            <p:cNvSpPr/>
            <p:nvPr/>
          </p:nvSpPr>
          <p:spPr>
            <a:xfrm>
              <a:off x="8011148"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2" name="橢圓 91"/>
            <p:cNvSpPr/>
            <p:nvPr/>
          </p:nvSpPr>
          <p:spPr>
            <a:xfrm>
              <a:off x="8134979" y="314210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3" name="橢圓 92"/>
            <p:cNvSpPr/>
            <p:nvPr/>
          </p:nvSpPr>
          <p:spPr>
            <a:xfrm>
              <a:off x="8073063"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4" name="橢圓 93"/>
            <p:cNvSpPr/>
            <p:nvPr/>
          </p:nvSpPr>
          <p:spPr>
            <a:xfrm>
              <a:off x="8198482" y="325958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5" name="橢圓 94"/>
            <p:cNvSpPr/>
            <p:nvPr/>
          </p:nvSpPr>
          <p:spPr>
            <a:xfrm>
              <a:off x="7947645" y="3257995"/>
              <a:ext cx="125418" cy="125418"/>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6" name="橢圓 95"/>
            <p:cNvSpPr/>
            <p:nvPr/>
          </p:nvSpPr>
          <p:spPr>
            <a:xfrm>
              <a:off x="8133391" y="3377063"/>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7" name="橢圓 96"/>
            <p:cNvSpPr/>
            <p:nvPr/>
          </p:nvSpPr>
          <p:spPr>
            <a:xfrm>
              <a:off x="8011148" y="337547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8" name="橢圓 97"/>
            <p:cNvSpPr/>
            <p:nvPr/>
          </p:nvSpPr>
          <p:spPr>
            <a:xfrm>
              <a:off x="8188957" y="3026209"/>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9" name="橢圓 98"/>
            <p:cNvSpPr/>
            <p:nvPr/>
          </p:nvSpPr>
          <p:spPr>
            <a:xfrm>
              <a:off x="8254047" y="314369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0" name="橢圓 99"/>
            <p:cNvSpPr/>
            <p:nvPr/>
          </p:nvSpPr>
          <p:spPr>
            <a:xfrm>
              <a:off x="8252460" y="337388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1" name="橢圓 100"/>
            <p:cNvSpPr/>
            <p:nvPr/>
          </p:nvSpPr>
          <p:spPr>
            <a:xfrm>
              <a:off x="676489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2" name="橢圓 101"/>
            <p:cNvSpPr/>
            <p:nvPr/>
          </p:nvSpPr>
          <p:spPr>
            <a:xfrm>
              <a:off x="6888730"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 name="橢圓 102"/>
            <p:cNvSpPr/>
            <p:nvPr/>
          </p:nvSpPr>
          <p:spPr>
            <a:xfrm>
              <a:off x="6826815" y="279283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 name="橢圓 103"/>
            <p:cNvSpPr/>
            <p:nvPr/>
          </p:nvSpPr>
          <p:spPr>
            <a:xfrm>
              <a:off x="6952233" y="2796009"/>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5" name="橢圓 104"/>
            <p:cNvSpPr/>
            <p:nvPr/>
          </p:nvSpPr>
          <p:spPr>
            <a:xfrm>
              <a:off x="6701396" y="2792834"/>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 name="橢圓 105"/>
            <p:cNvSpPr/>
            <p:nvPr/>
          </p:nvSpPr>
          <p:spPr>
            <a:xfrm>
              <a:off x="6887143"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7" name="橢圓 106"/>
            <p:cNvSpPr/>
            <p:nvPr/>
          </p:nvSpPr>
          <p:spPr>
            <a:xfrm>
              <a:off x="6764899" y="291031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8" name="橢圓 107"/>
            <p:cNvSpPr/>
            <p:nvPr/>
          </p:nvSpPr>
          <p:spPr>
            <a:xfrm>
              <a:off x="7387229" y="2448330"/>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9" name="橢圓 108"/>
            <p:cNvSpPr/>
            <p:nvPr/>
          </p:nvSpPr>
          <p:spPr>
            <a:xfrm>
              <a:off x="7264986" y="2446742"/>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0" name="橢圓 109"/>
            <p:cNvSpPr/>
            <p:nvPr/>
          </p:nvSpPr>
          <p:spPr>
            <a:xfrm>
              <a:off x="7014149"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 name="橢圓 110"/>
            <p:cNvSpPr/>
            <p:nvPr/>
          </p:nvSpPr>
          <p:spPr>
            <a:xfrm>
              <a:off x="7137980" y="244515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2" name="橢圓 111"/>
            <p:cNvSpPr/>
            <p:nvPr/>
          </p:nvSpPr>
          <p:spPr>
            <a:xfrm>
              <a:off x="7076064" y="255946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3" name="橢圓 112"/>
            <p:cNvSpPr/>
            <p:nvPr/>
          </p:nvSpPr>
          <p:spPr>
            <a:xfrm>
              <a:off x="7201483" y="2562636"/>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4" name="橢圓 113"/>
            <p:cNvSpPr/>
            <p:nvPr/>
          </p:nvSpPr>
          <p:spPr>
            <a:xfrm>
              <a:off x="6950646" y="255946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 name="橢圓 114"/>
            <p:cNvSpPr/>
            <p:nvPr/>
          </p:nvSpPr>
          <p:spPr>
            <a:xfrm>
              <a:off x="7137980"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6" name="橢圓 115"/>
            <p:cNvSpPr/>
            <p:nvPr/>
          </p:nvSpPr>
          <p:spPr>
            <a:xfrm>
              <a:off x="7014149" y="267694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7" name="橢圓 116"/>
            <p:cNvSpPr/>
            <p:nvPr/>
          </p:nvSpPr>
          <p:spPr>
            <a:xfrm>
              <a:off x="6637893" y="290872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8" name="橢圓 117"/>
            <p:cNvSpPr/>
            <p:nvPr/>
          </p:nvSpPr>
          <p:spPr>
            <a:xfrm>
              <a:off x="6575977" y="302462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9" name="橢圓 118"/>
            <p:cNvSpPr/>
            <p:nvPr/>
          </p:nvSpPr>
          <p:spPr>
            <a:xfrm>
              <a:off x="6701396" y="3027796"/>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0" name="橢圓 119"/>
            <p:cNvSpPr/>
            <p:nvPr/>
          </p:nvSpPr>
          <p:spPr>
            <a:xfrm>
              <a:off x="6636305"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 name="橢圓 120"/>
            <p:cNvSpPr/>
            <p:nvPr/>
          </p:nvSpPr>
          <p:spPr>
            <a:xfrm>
              <a:off x="6514061"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 name="橢圓 121"/>
            <p:cNvSpPr/>
            <p:nvPr/>
          </p:nvSpPr>
          <p:spPr>
            <a:xfrm>
              <a:off x="6828402"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 name="橢圓 122"/>
            <p:cNvSpPr/>
            <p:nvPr/>
          </p:nvSpPr>
          <p:spPr>
            <a:xfrm>
              <a:off x="6952233" y="3026209"/>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4" name="橢圓 123"/>
            <p:cNvSpPr/>
            <p:nvPr/>
          </p:nvSpPr>
          <p:spPr>
            <a:xfrm>
              <a:off x="6890318" y="314210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5" name="橢圓 124"/>
            <p:cNvSpPr/>
            <p:nvPr/>
          </p:nvSpPr>
          <p:spPr>
            <a:xfrm>
              <a:off x="7014149" y="314369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6" name="橢圓 125"/>
            <p:cNvSpPr/>
            <p:nvPr/>
          </p:nvSpPr>
          <p:spPr>
            <a:xfrm>
              <a:off x="6763312" y="314210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7" name="橢圓 126"/>
            <p:cNvSpPr/>
            <p:nvPr/>
          </p:nvSpPr>
          <p:spPr>
            <a:xfrm>
              <a:off x="6950646" y="3259582"/>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8" name="橢圓 127"/>
            <p:cNvSpPr/>
            <p:nvPr/>
          </p:nvSpPr>
          <p:spPr>
            <a:xfrm>
              <a:off x="6828402" y="3259582"/>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9" name="橢圓 128"/>
            <p:cNvSpPr/>
            <p:nvPr/>
          </p:nvSpPr>
          <p:spPr>
            <a:xfrm>
              <a:off x="7071302"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0" name="橢圓 129"/>
            <p:cNvSpPr/>
            <p:nvPr/>
          </p:nvSpPr>
          <p:spPr>
            <a:xfrm>
              <a:off x="7195133" y="279442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1" name="橢圓 130"/>
            <p:cNvSpPr/>
            <p:nvPr/>
          </p:nvSpPr>
          <p:spPr>
            <a:xfrm>
              <a:off x="7133217" y="291031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2" name="橢圓 131"/>
            <p:cNvSpPr/>
            <p:nvPr/>
          </p:nvSpPr>
          <p:spPr>
            <a:xfrm>
              <a:off x="7257048" y="2911903"/>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 name="橢圓 132"/>
            <p:cNvSpPr/>
            <p:nvPr/>
          </p:nvSpPr>
          <p:spPr>
            <a:xfrm>
              <a:off x="7006211" y="2910315"/>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4" name="橢圓 133"/>
            <p:cNvSpPr/>
            <p:nvPr/>
          </p:nvSpPr>
          <p:spPr>
            <a:xfrm>
              <a:off x="7193545" y="3027796"/>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5" name="橢圓 134"/>
            <p:cNvSpPr/>
            <p:nvPr/>
          </p:nvSpPr>
          <p:spPr>
            <a:xfrm>
              <a:off x="7071302" y="3027796"/>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6" name="橢圓 135"/>
            <p:cNvSpPr/>
            <p:nvPr/>
          </p:nvSpPr>
          <p:spPr>
            <a:xfrm>
              <a:off x="7322139"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7" name="橢圓 136"/>
            <p:cNvSpPr/>
            <p:nvPr/>
          </p:nvSpPr>
          <p:spPr>
            <a:xfrm>
              <a:off x="7445970" y="256104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8" name="橢圓 137"/>
            <p:cNvSpPr/>
            <p:nvPr/>
          </p:nvSpPr>
          <p:spPr>
            <a:xfrm>
              <a:off x="7384054" y="267694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9" name="橢圓 138"/>
            <p:cNvSpPr/>
            <p:nvPr/>
          </p:nvSpPr>
          <p:spPr>
            <a:xfrm>
              <a:off x="7509473" y="2678529"/>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 name="橢圓 139"/>
            <p:cNvSpPr/>
            <p:nvPr/>
          </p:nvSpPr>
          <p:spPr>
            <a:xfrm>
              <a:off x="7258636" y="2676942"/>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 name="橢圓 140"/>
            <p:cNvSpPr/>
            <p:nvPr/>
          </p:nvSpPr>
          <p:spPr>
            <a:xfrm>
              <a:off x="7445970" y="2796009"/>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2" name="橢圓 141"/>
            <p:cNvSpPr/>
            <p:nvPr/>
          </p:nvSpPr>
          <p:spPr>
            <a:xfrm>
              <a:off x="7322139" y="2794422"/>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 name="橢圓 142"/>
            <p:cNvSpPr/>
            <p:nvPr/>
          </p:nvSpPr>
          <p:spPr>
            <a:xfrm>
              <a:off x="7499948" y="291984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4" name="橢圓 143"/>
            <p:cNvSpPr/>
            <p:nvPr/>
          </p:nvSpPr>
          <p:spPr>
            <a:xfrm>
              <a:off x="7563451" y="3037321"/>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5" name="橢圓 144"/>
            <p:cNvSpPr/>
            <p:nvPr/>
          </p:nvSpPr>
          <p:spPr>
            <a:xfrm>
              <a:off x="7336427" y="2961118"/>
              <a:ext cx="203210" cy="19050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46" name="橢圓 145"/>
            <p:cNvSpPr/>
            <p:nvPr/>
          </p:nvSpPr>
          <p:spPr>
            <a:xfrm>
              <a:off x="7498360" y="3154802"/>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 name="橢圓 146"/>
            <p:cNvSpPr/>
            <p:nvPr/>
          </p:nvSpPr>
          <p:spPr>
            <a:xfrm>
              <a:off x="7376117" y="315321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8" name="橢圓 147"/>
            <p:cNvSpPr/>
            <p:nvPr/>
          </p:nvSpPr>
          <p:spPr>
            <a:xfrm>
              <a:off x="7133217"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9" name="橢圓 148"/>
            <p:cNvSpPr/>
            <p:nvPr/>
          </p:nvSpPr>
          <p:spPr>
            <a:xfrm>
              <a:off x="7257048" y="3142101"/>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0" name="橢圓 149"/>
            <p:cNvSpPr/>
            <p:nvPr/>
          </p:nvSpPr>
          <p:spPr>
            <a:xfrm>
              <a:off x="7195133" y="3257995"/>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1" name="橢圓 150"/>
            <p:cNvSpPr/>
            <p:nvPr/>
          </p:nvSpPr>
          <p:spPr>
            <a:xfrm>
              <a:off x="7320551" y="3259582"/>
              <a:ext cx="125419"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2" name="橢圓 151"/>
            <p:cNvSpPr/>
            <p:nvPr/>
          </p:nvSpPr>
          <p:spPr>
            <a:xfrm>
              <a:off x="7069714" y="3257995"/>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 name="橢圓 152"/>
            <p:cNvSpPr/>
            <p:nvPr/>
          </p:nvSpPr>
          <p:spPr>
            <a:xfrm>
              <a:off x="7257048" y="3377063"/>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橢圓 153"/>
            <p:cNvSpPr/>
            <p:nvPr/>
          </p:nvSpPr>
          <p:spPr>
            <a:xfrm>
              <a:off x="7133217" y="3375476"/>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5" name="橢圓 154"/>
            <p:cNvSpPr/>
            <p:nvPr/>
          </p:nvSpPr>
          <p:spPr>
            <a:xfrm>
              <a:off x="6588678"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6" name="橢圓 155"/>
            <p:cNvSpPr/>
            <p:nvPr/>
          </p:nvSpPr>
          <p:spPr>
            <a:xfrm>
              <a:off x="6712509" y="3250057"/>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7" name="橢圓 156"/>
            <p:cNvSpPr/>
            <p:nvPr/>
          </p:nvSpPr>
          <p:spPr>
            <a:xfrm>
              <a:off x="6650593" y="3365950"/>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8" name="橢圓 157"/>
            <p:cNvSpPr/>
            <p:nvPr/>
          </p:nvSpPr>
          <p:spPr>
            <a:xfrm>
              <a:off x="6776012" y="3367538"/>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9" name="橢圓 158"/>
            <p:cNvSpPr/>
            <p:nvPr/>
          </p:nvSpPr>
          <p:spPr>
            <a:xfrm>
              <a:off x="6525175" y="3365950"/>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0" name="橢圓 159"/>
            <p:cNvSpPr/>
            <p:nvPr/>
          </p:nvSpPr>
          <p:spPr>
            <a:xfrm>
              <a:off x="6712509"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1" name="橢圓 160"/>
            <p:cNvSpPr/>
            <p:nvPr/>
          </p:nvSpPr>
          <p:spPr>
            <a:xfrm>
              <a:off x="6588678" y="3483431"/>
              <a:ext cx="127006"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2" name="橢圓 161"/>
            <p:cNvSpPr/>
            <p:nvPr/>
          </p:nvSpPr>
          <p:spPr>
            <a:xfrm>
              <a:off x="6645831"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3" name="橢圓 162"/>
            <p:cNvSpPr/>
            <p:nvPr/>
          </p:nvSpPr>
          <p:spPr>
            <a:xfrm>
              <a:off x="6769662" y="3599324"/>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4" name="橢圓 163"/>
            <p:cNvSpPr/>
            <p:nvPr/>
          </p:nvSpPr>
          <p:spPr>
            <a:xfrm>
              <a:off x="6706159" y="3715218"/>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5" name="橢圓 164"/>
            <p:cNvSpPr/>
            <p:nvPr/>
          </p:nvSpPr>
          <p:spPr>
            <a:xfrm>
              <a:off x="6831577" y="3718393"/>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6" name="橢圓 165"/>
            <p:cNvSpPr/>
            <p:nvPr/>
          </p:nvSpPr>
          <p:spPr>
            <a:xfrm>
              <a:off x="6768074" y="3834285"/>
              <a:ext cx="125419"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7" name="橢圓 166"/>
            <p:cNvSpPr/>
            <p:nvPr/>
          </p:nvSpPr>
          <p:spPr>
            <a:xfrm>
              <a:off x="6896668"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8" name="橢圓 167"/>
            <p:cNvSpPr/>
            <p:nvPr/>
          </p:nvSpPr>
          <p:spPr>
            <a:xfrm>
              <a:off x="7020499" y="3367538"/>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9" name="橢圓 168"/>
            <p:cNvSpPr/>
            <p:nvPr/>
          </p:nvSpPr>
          <p:spPr>
            <a:xfrm>
              <a:off x="6958583" y="3481843"/>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0" name="橢圓 169"/>
            <p:cNvSpPr/>
            <p:nvPr/>
          </p:nvSpPr>
          <p:spPr>
            <a:xfrm>
              <a:off x="7084002" y="3485018"/>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1" name="橢圓 170"/>
            <p:cNvSpPr/>
            <p:nvPr/>
          </p:nvSpPr>
          <p:spPr>
            <a:xfrm>
              <a:off x="6833165" y="3481843"/>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2" name="橢圓 171"/>
            <p:cNvSpPr/>
            <p:nvPr/>
          </p:nvSpPr>
          <p:spPr>
            <a:xfrm>
              <a:off x="7020499" y="3600912"/>
              <a:ext cx="125418"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3" name="橢圓 172"/>
            <p:cNvSpPr/>
            <p:nvPr/>
          </p:nvSpPr>
          <p:spPr>
            <a:xfrm>
              <a:off x="6896668" y="3599324"/>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4" name="橢圓 173"/>
            <p:cNvSpPr/>
            <p:nvPr/>
          </p:nvSpPr>
          <p:spPr>
            <a:xfrm>
              <a:off x="6950646"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橢圓 174"/>
            <p:cNvSpPr/>
            <p:nvPr/>
          </p:nvSpPr>
          <p:spPr>
            <a:xfrm>
              <a:off x="7074477" y="3726330"/>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6" name="橢圓 175"/>
            <p:cNvSpPr/>
            <p:nvPr/>
          </p:nvSpPr>
          <p:spPr>
            <a:xfrm>
              <a:off x="7012561" y="3842224"/>
              <a:ext cx="125419"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7" name="橢圓 176"/>
            <p:cNvSpPr/>
            <p:nvPr/>
          </p:nvSpPr>
          <p:spPr>
            <a:xfrm>
              <a:off x="7137980" y="3843811"/>
              <a:ext cx="125418"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8" name="橢圓 177"/>
            <p:cNvSpPr/>
            <p:nvPr/>
          </p:nvSpPr>
          <p:spPr>
            <a:xfrm>
              <a:off x="6887143" y="3842224"/>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9" name="橢圓 178"/>
            <p:cNvSpPr/>
            <p:nvPr/>
          </p:nvSpPr>
          <p:spPr>
            <a:xfrm>
              <a:off x="7072889" y="3959705"/>
              <a:ext cx="127006" cy="12700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0" name="橢圓 179"/>
            <p:cNvSpPr/>
            <p:nvPr/>
          </p:nvSpPr>
          <p:spPr>
            <a:xfrm>
              <a:off x="6950646" y="3959705"/>
              <a:ext cx="125418" cy="125418"/>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1" name="橢圓 180"/>
            <p:cNvSpPr/>
            <p:nvPr/>
          </p:nvSpPr>
          <p:spPr>
            <a:xfrm>
              <a:off x="6831577" y="3948591"/>
              <a:ext cx="127006" cy="12541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 name="文字方塊 2"/>
          <p:cNvSpPr txBox="1"/>
          <p:nvPr/>
        </p:nvSpPr>
        <p:spPr>
          <a:xfrm>
            <a:off x="407649" y="1201998"/>
            <a:ext cx="6705600" cy="5509200"/>
          </a:xfrm>
          <a:prstGeom prst="rect">
            <a:avLst/>
          </a:prstGeom>
          <a:noFill/>
        </p:spPr>
        <p:txBody>
          <a:bodyPr wrap="square" rtlCol="0">
            <a:spAutoFit/>
          </a:bodyPr>
          <a:lstStyle/>
          <a:p>
            <a:pPr marL="342900" indent="-342900">
              <a:buAutoNum type="arabicPeriod"/>
            </a:pPr>
            <a:r>
              <a:rPr lang="en-US" altLang="zh-TW" sz="2400" dirty="0" smtClean="0">
                <a:latin typeface="Times New Roman"/>
                <a:cs typeface="Times New Roman"/>
              </a:rPr>
              <a:t>Blood cell separation: by using </a:t>
            </a:r>
            <a:r>
              <a:rPr lang="en-US" altLang="zh-TW" sz="2400" dirty="0" smtClean="0">
                <a:solidFill>
                  <a:srgbClr val="7D24FF"/>
                </a:solidFill>
                <a:latin typeface="Times New Roman"/>
                <a:cs typeface="Times New Roman"/>
              </a:rPr>
              <a:t>hydrodynamic</a:t>
            </a:r>
            <a:r>
              <a:rPr lang="en-US" altLang="zh-TW" sz="2400" dirty="0" smtClean="0">
                <a:latin typeface="Times New Roman"/>
                <a:cs typeface="Times New Roman"/>
              </a:rPr>
              <a:t> and </a:t>
            </a:r>
            <a:r>
              <a:rPr lang="en-US" altLang="zh-TW" sz="2400" dirty="0" smtClean="0">
                <a:solidFill>
                  <a:srgbClr val="7D24FF"/>
                </a:solidFill>
                <a:latin typeface="Times New Roman"/>
                <a:cs typeface="Times New Roman"/>
              </a:rPr>
              <a:t>centrifugal</a:t>
            </a:r>
            <a:r>
              <a:rPr lang="en-US" altLang="zh-TW" sz="2400" dirty="0" smtClean="0">
                <a:latin typeface="Times New Roman"/>
                <a:cs typeface="Times New Roman"/>
              </a:rPr>
              <a:t> forces, RBC/WBC:</a:t>
            </a:r>
            <a:r>
              <a:rPr lang="en-US" altLang="zh-TW" sz="2400" dirty="0" smtClean="0">
                <a:solidFill>
                  <a:srgbClr val="FF0000"/>
                </a:solidFill>
                <a:latin typeface="Times New Roman"/>
                <a:cs typeface="Times New Roman"/>
              </a:rPr>
              <a:t>1000/1=&gt;60/1=&gt;15/1   ==&gt;  &lt;1/1 (goal)</a:t>
            </a:r>
          </a:p>
          <a:p>
            <a:pPr marL="342900" indent="-342900">
              <a:buAutoNum type="arabicPeriod"/>
            </a:pPr>
            <a:endParaRPr lang="en-US" altLang="zh-TW" sz="2400" dirty="0" smtClean="0">
              <a:solidFill>
                <a:srgbClr val="FF0000"/>
              </a:solidFill>
              <a:latin typeface="Times New Roman"/>
              <a:cs typeface="Times New Roman"/>
            </a:endParaRPr>
          </a:p>
          <a:p>
            <a:pPr marL="342900" indent="-342900">
              <a:buAutoNum type="arabicPeriod"/>
            </a:pPr>
            <a:endParaRPr lang="en-US" altLang="zh-TW" sz="2400" dirty="0" smtClean="0">
              <a:solidFill>
                <a:srgbClr val="FF0000"/>
              </a:solidFill>
              <a:latin typeface="Times New Roman"/>
              <a:cs typeface="Times New Roman"/>
            </a:endParaRPr>
          </a:p>
          <a:p>
            <a:r>
              <a:rPr kumimoji="1" lang="en-US" altLang="zh-TW" sz="2400" dirty="0" smtClean="0">
                <a:latin typeface="Times New Roman"/>
                <a:cs typeface="Times New Roman"/>
              </a:rPr>
              <a:t>2. CTC enrichment: by using </a:t>
            </a:r>
            <a:r>
              <a:rPr kumimoji="1" lang="en-US" altLang="zh-TW" sz="2400" dirty="0" err="1" smtClean="0">
                <a:solidFill>
                  <a:srgbClr val="7D24FF"/>
                </a:solidFill>
                <a:latin typeface="Times New Roman"/>
                <a:cs typeface="Times New Roman"/>
              </a:rPr>
              <a:t>Nanoboundle</a:t>
            </a:r>
            <a:r>
              <a:rPr kumimoji="1" lang="en-US" altLang="zh-TW" sz="2400" dirty="0" smtClean="0">
                <a:solidFill>
                  <a:srgbClr val="7D24FF"/>
                </a:solidFill>
                <a:latin typeface="Times New Roman"/>
                <a:cs typeface="Times New Roman"/>
              </a:rPr>
              <a:t> arrays</a:t>
            </a:r>
            <a:r>
              <a:rPr kumimoji="1" lang="en-US" altLang="zh-TW" sz="2400" dirty="0" smtClean="0">
                <a:latin typeface="Times New Roman"/>
                <a:cs typeface="Times New Roman"/>
              </a:rPr>
              <a:t>, CTC/WBC: </a:t>
            </a:r>
            <a:r>
              <a:rPr kumimoji="1" lang="en-US" altLang="zh-TW" sz="2400" dirty="0" smtClean="0">
                <a:solidFill>
                  <a:srgbClr val="FF0000"/>
                </a:solidFill>
                <a:latin typeface="Times New Roman"/>
                <a:cs typeface="Times New Roman"/>
              </a:rPr>
              <a:t>1/10</a:t>
            </a:r>
            <a:r>
              <a:rPr kumimoji="1" lang="en-US" altLang="zh-TW" sz="2400" baseline="30000" dirty="0" smtClean="0">
                <a:solidFill>
                  <a:srgbClr val="FF0000"/>
                </a:solidFill>
                <a:latin typeface="Times New Roman"/>
                <a:cs typeface="Times New Roman"/>
              </a:rPr>
              <a:t>7</a:t>
            </a:r>
            <a:r>
              <a:rPr kumimoji="1" lang="en-US" altLang="zh-TW" sz="2400" dirty="0" smtClean="0">
                <a:solidFill>
                  <a:srgbClr val="FF0000"/>
                </a:solidFill>
                <a:latin typeface="Times New Roman"/>
                <a:cs typeface="Times New Roman"/>
              </a:rPr>
              <a:t>=&gt;~1/</a:t>
            </a:r>
            <a:r>
              <a:rPr lang="en-US" altLang="zh-TW" sz="2400" dirty="0" smtClean="0">
                <a:solidFill>
                  <a:srgbClr val="FF0000"/>
                </a:solidFill>
                <a:latin typeface="Times New Roman"/>
                <a:cs typeface="Times New Roman"/>
              </a:rPr>
              <a:t>10</a:t>
            </a:r>
            <a:r>
              <a:rPr lang="en-US" altLang="zh-TW" sz="2400" baseline="30000" dirty="0" smtClean="0">
                <a:solidFill>
                  <a:srgbClr val="FF0000"/>
                </a:solidFill>
                <a:latin typeface="Times New Roman"/>
                <a:cs typeface="Times New Roman"/>
              </a:rPr>
              <a:t>5</a:t>
            </a:r>
            <a:r>
              <a:rPr lang="en-US" altLang="zh-TW" sz="2400" dirty="0" smtClean="0">
                <a:solidFill>
                  <a:srgbClr val="FF0000"/>
                </a:solidFill>
                <a:latin typeface="Times New Roman"/>
                <a:cs typeface="Times New Roman"/>
              </a:rPr>
              <a:t> </a:t>
            </a:r>
            <a:r>
              <a:rPr lang="en-US" altLang="zh-TW" sz="2400" dirty="0" smtClean="0">
                <a:latin typeface="Times New Roman"/>
                <a:cs typeface="Times New Roman"/>
              </a:rPr>
              <a:t>(</a:t>
            </a:r>
            <a:r>
              <a:rPr lang="en-US" altLang="zh-TW" sz="2400" dirty="0" smtClean="0">
                <a:solidFill>
                  <a:srgbClr val="FF0000"/>
                </a:solidFill>
                <a:latin typeface="Times New Roman"/>
                <a:cs typeface="Times New Roman"/>
              </a:rPr>
              <a:t>80%:2% retention</a:t>
            </a:r>
            <a:r>
              <a:rPr lang="en-US" altLang="zh-TW" sz="2400" dirty="0" smtClean="0">
                <a:latin typeface="Times New Roman"/>
                <a:cs typeface="Times New Roman"/>
              </a:rPr>
              <a:t>)</a:t>
            </a:r>
          </a:p>
          <a:p>
            <a:endParaRPr lang="en-US" altLang="zh-TW" sz="2400" dirty="0" smtClean="0">
              <a:latin typeface="Times New Roman"/>
              <a:cs typeface="Times New Roman"/>
            </a:endParaRPr>
          </a:p>
          <a:p>
            <a:endParaRPr lang="en-US" altLang="zh-TW" sz="2400" dirty="0" smtClean="0">
              <a:latin typeface="Times New Roman"/>
              <a:cs typeface="Times New Roman"/>
            </a:endParaRPr>
          </a:p>
          <a:p>
            <a:r>
              <a:rPr kumimoji="1" lang="en-US" altLang="zh-TW" sz="2400" dirty="0" smtClean="0">
                <a:latin typeface="Times New Roman"/>
                <a:cs typeface="Times New Roman"/>
              </a:rPr>
              <a:t>3. </a:t>
            </a:r>
            <a:r>
              <a:rPr lang="en-US" altLang="zh-TW" sz="2400" dirty="0" smtClean="0">
                <a:latin typeface="Times New Roman"/>
                <a:cs typeface="Times New Roman"/>
              </a:rPr>
              <a:t>High density Cell Arrays: </a:t>
            </a:r>
            <a:r>
              <a:rPr lang="en-US" altLang="zh-TW" sz="2400" dirty="0" smtClean="0">
                <a:solidFill>
                  <a:srgbClr val="7D24FF"/>
                </a:solidFill>
                <a:latin typeface="Times New Roman"/>
                <a:cs typeface="Times New Roman"/>
              </a:rPr>
              <a:t>cell self assembly </a:t>
            </a:r>
            <a:r>
              <a:rPr lang="en-US" altLang="zh-TW" sz="2400" dirty="0" smtClean="0">
                <a:latin typeface="Times New Roman"/>
                <a:cs typeface="Times New Roman"/>
              </a:rPr>
              <a:t>in descending flow, </a:t>
            </a:r>
            <a:r>
              <a:rPr lang="en-US" altLang="zh-TW" sz="2400" dirty="0" smtClean="0">
                <a:solidFill>
                  <a:srgbClr val="FF0000"/>
                </a:solidFill>
                <a:latin typeface="Times New Roman"/>
                <a:cs typeface="Times New Roman"/>
              </a:rPr>
              <a:t>Density&gt;10</a:t>
            </a:r>
            <a:r>
              <a:rPr lang="en-US" altLang="zh-TW" sz="2400" baseline="30000" dirty="0" smtClean="0">
                <a:solidFill>
                  <a:srgbClr val="FF0000"/>
                </a:solidFill>
                <a:latin typeface="Times New Roman"/>
                <a:cs typeface="Times New Roman"/>
              </a:rPr>
              <a:t>4 </a:t>
            </a:r>
            <a:r>
              <a:rPr lang="en-US" altLang="zh-TW" sz="2400" dirty="0" smtClean="0">
                <a:solidFill>
                  <a:srgbClr val="FF0000"/>
                </a:solidFill>
                <a:latin typeface="Times New Roman"/>
                <a:cs typeface="Times New Roman"/>
              </a:rPr>
              <a:t>cells/mm</a:t>
            </a:r>
            <a:r>
              <a:rPr lang="en-US" altLang="zh-TW" sz="2400" baseline="30000" dirty="0" smtClean="0">
                <a:solidFill>
                  <a:srgbClr val="FF0000"/>
                </a:solidFill>
                <a:latin typeface="Times New Roman"/>
                <a:cs typeface="Times New Roman"/>
              </a:rPr>
              <a:t>2 </a:t>
            </a:r>
            <a:r>
              <a:rPr lang="en-US" altLang="zh-TW" sz="2400" dirty="0" smtClean="0">
                <a:solidFill>
                  <a:srgbClr val="FF0000"/>
                </a:solidFill>
                <a:latin typeface="Times New Roman"/>
                <a:cs typeface="Times New Roman"/>
              </a:rPr>
              <a:t>(&gt;10</a:t>
            </a:r>
            <a:r>
              <a:rPr lang="en-US" altLang="zh-TW" sz="2400" baseline="30000" dirty="0" smtClean="0">
                <a:solidFill>
                  <a:srgbClr val="FF0000"/>
                </a:solidFill>
                <a:latin typeface="Times New Roman"/>
                <a:cs typeface="Times New Roman"/>
              </a:rPr>
              <a:t>6 </a:t>
            </a:r>
            <a:r>
              <a:rPr lang="en-US" altLang="zh-TW" sz="2400" dirty="0" smtClean="0">
                <a:solidFill>
                  <a:srgbClr val="FF0000"/>
                </a:solidFill>
                <a:latin typeface="Times New Roman"/>
                <a:cs typeface="Times New Roman"/>
              </a:rPr>
              <a:t>cells/1cm</a:t>
            </a:r>
            <a:r>
              <a:rPr lang="en-US" altLang="zh-TW" sz="2400" baseline="30000" dirty="0" smtClean="0">
                <a:solidFill>
                  <a:srgbClr val="FF0000"/>
                </a:solidFill>
                <a:latin typeface="Times New Roman"/>
                <a:cs typeface="Times New Roman"/>
              </a:rPr>
              <a:t>2</a:t>
            </a:r>
            <a:r>
              <a:rPr lang="en-US" altLang="zh-TW" sz="2400" dirty="0" smtClean="0">
                <a:solidFill>
                  <a:srgbClr val="FF0000"/>
                </a:solidFill>
                <a:latin typeface="Times New Roman"/>
                <a:cs typeface="Times New Roman"/>
              </a:rPr>
              <a:t>)</a:t>
            </a:r>
            <a:r>
              <a:rPr lang="en-US" altLang="zh-TW" sz="2400" dirty="0" smtClean="0">
                <a:latin typeface="Times New Roman"/>
                <a:cs typeface="Times New Roman"/>
              </a:rPr>
              <a:t>, </a:t>
            </a:r>
            <a:r>
              <a:rPr lang="en-US" altLang="zh-TW" sz="2400" dirty="0" smtClean="0">
                <a:solidFill>
                  <a:srgbClr val="FF0000"/>
                </a:solidFill>
                <a:latin typeface="Times New Roman"/>
                <a:cs typeface="Times New Roman"/>
              </a:rPr>
              <a:t>Distinguish ratio</a:t>
            </a:r>
            <a:r>
              <a:rPr kumimoji="1" lang="en-US" altLang="zh-TW" sz="2400" dirty="0" smtClean="0">
                <a:solidFill>
                  <a:srgbClr val="FF0000"/>
                </a:solidFill>
                <a:latin typeface="Times New Roman"/>
                <a:cs typeface="Times New Roman"/>
              </a:rPr>
              <a:t> 1/</a:t>
            </a:r>
            <a:r>
              <a:rPr lang="en-US" altLang="zh-TW" sz="2400" dirty="0" smtClean="0">
                <a:solidFill>
                  <a:srgbClr val="FF0000"/>
                </a:solidFill>
                <a:latin typeface="Times New Roman"/>
                <a:cs typeface="Times New Roman"/>
              </a:rPr>
              <a:t>10</a:t>
            </a:r>
            <a:r>
              <a:rPr lang="en-US" altLang="zh-TW" sz="2400" baseline="30000" dirty="0" smtClean="0">
                <a:solidFill>
                  <a:srgbClr val="FF0000"/>
                </a:solidFill>
                <a:latin typeface="Times New Roman"/>
                <a:cs typeface="Times New Roman"/>
              </a:rPr>
              <a:t>6 </a:t>
            </a:r>
            <a:r>
              <a:rPr lang="en-US" altLang="zh-TW" sz="2400" dirty="0" smtClean="0">
                <a:solidFill>
                  <a:srgbClr val="FF0000"/>
                </a:solidFill>
                <a:latin typeface="Times New Roman"/>
                <a:cs typeface="Times New Roman"/>
              </a:rPr>
              <a:t>=&gt; 1</a:t>
            </a:r>
            <a:r>
              <a:rPr kumimoji="1" lang="en-US" altLang="zh-TW" sz="2400" dirty="0" smtClean="0">
                <a:solidFill>
                  <a:srgbClr val="FF0000"/>
                </a:solidFill>
                <a:latin typeface="Times New Roman"/>
                <a:cs typeface="Times New Roman"/>
              </a:rPr>
              <a:t>/10</a:t>
            </a:r>
            <a:r>
              <a:rPr lang="en-US" altLang="zh-TW" sz="2400" baseline="30000" dirty="0">
                <a:solidFill>
                  <a:srgbClr val="FF0000"/>
                </a:solidFill>
                <a:latin typeface="Times New Roman"/>
                <a:cs typeface="Times New Roman"/>
              </a:rPr>
              <a:t>7</a:t>
            </a:r>
            <a:endParaRPr lang="en-US" altLang="zh-TW" sz="2400" baseline="30000" dirty="0" smtClean="0">
              <a:solidFill>
                <a:srgbClr val="FF0000"/>
              </a:solidFill>
              <a:latin typeface="Times New Roman"/>
              <a:cs typeface="Times New Roman"/>
            </a:endParaRPr>
          </a:p>
          <a:p>
            <a:endParaRPr lang="en-US" altLang="zh-TW" sz="2400" baseline="30000" dirty="0" smtClean="0">
              <a:solidFill>
                <a:srgbClr val="FF0000"/>
              </a:solidFill>
              <a:latin typeface="Times New Roman"/>
              <a:cs typeface="Times New Roman"/>
            </a:endParaRPr>
          </a:p>
          <a:p>
            <a:endParaRPr kumimoji="1" lang="zh-TW" altLang="en-US" sz="2400" dirty="0">
              <a:solidFill>
                <a:srgbClr val="FF0000"/>
              </a:solidFill>
              <a:latin typeface="Times New Roman"/>
              <a:cs typeface="Times New Roman"/>
            </a:endParaRPr>
          </a:p>
        </p:txBody>
      </p:sp>
    </p:spTree>
    <p:extLst>
      <p:ext uri="{BB962C8B-B14F-4D97-AF65-F5344CB8AC3E}">
        <p14:creationId xmlns:p14="http://schemas.microsoft.com/office/powerpoint/2010/main" val="72311124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39750" y="1071563"/>
            <a:ext cx="8316913"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9875" indent="-269875">
              <a:buFontTx/>
              <a:buChar char="•"/>
            </a:pPr>
            <a:r>
              <a:rPr lang="en-US" altLang="zh-TW" sz="2400" dirty="0">
                <a:solidFill>
                  <a:srgbClr val="0000FF"/>
                </a:solidFill>
                <a:latin typeface="Times New Roman" charset="0"/>
              </a:rPr>
              <a:t> </a:t>
            </a:r>
            <a:r>
              <a:rPr lang="en-US" altLang="zh-TW" sz="2400" b="1" dirty="0">
                <a:solidFill>
                  <a:srgbClr val="0000FF"/>
                </a:solidFill>
                <a:latin typeface="Times New Roman" charset="0"/>
              </a:rPr>
              <a:t>The works were/are supported by National Science Council, Taiwan, through</a:t>
            </a:r>
            <a:r>
              <a:rPr lang="en-US" altLang="zh-TW" sz="2400" dirty="0">
                <a:solidFill>
                  <a:srgbClr val="0000FF"/>
                </a:solidFill>
                <a:latin typeface="Times New Roman" charset="0"/>
              </a:rPr>
              <a:t>: </a:t>
            </a:r>
            <a:endParaRPr lang="en-US" altLang="zh-TW" sz="2400" b="1" dirty="0">
              <a:latin typeface="Times New Roman" charset="0"/>
            </a:endParaRPr>
          </a:p>
          <a:p>
            <a:pPr marL="269875" indent="-269875">
              <a:buFontTx/>
              <a:buAutoNum type="arabicPeriod"/>
            </a:pPr>
            <a:r>
              <a:rPr lang="en-US" altLang="zh-TW" sz="2400" b="1" dirty="0">
                <a:latin typeface="Times New Roman" charset="0"/>
              </a:rPr>
              <a:t>National Nanotechnology project, NSC, Taiwan</a:t>
            </a:r>
          </a:p>
          <a:p>
            <a:pPr marL="269875" indent="-269875">
              <a:buFontTx/>
              <a:buAutoNum type="arabicPeriod"/>
            </a:pPr>
            <a:r>
              <a:rPr lang="en-US" altLang="zh-TW" sz="2400" b="1" dirty="0">
                <a:latin typeface="Times New Roman" charset="0"/>
              </a:rPr>
              <a:t>Biomedical and Pharmaceutical National Project Program, NSC, Taiwan</a:t>
            </a:r>
          </a:p>
          <a:p>
            <a:pPr marL="269875" indent="-269875">
              <a:buFontTx/>
              <a:buAutoNum type="arabicPeriod"/>
            </a:pPr>
            <a:r>
              <a:rPr lang="en-US" altLang="zh-TW" sz="2400" b="1" dirty="0">
                <a:latin typeface="Times New Roman" charset="0"/>
              </a:rPr>
              <a:t>NSC Integration Research Program, Taiwan</a:t>
            </a:r>
          </a:p>
          <a:p>
            <a:pPr marL="269875" indent="-269875">
              <a:buFontTx/>
              <a:buAutoNum type="arabicPeriod"/>
            </a:pPr>
            <a:r>
              <a:rPr lang="en-US" altLang="zh-TW" sz="2400" b="1" dirty="0">
                <a:latin typeface="Times New Roman" charset="0"/>
                <a:ea typeface="標楷體" charset="0"/>
                <a:cs typeface="標楷體" charset="0"/>
              </a:rPr>
              <a:t>VUST Interdisciplinary Project, Taiwan</a:t>
            </a:r>
          </a:p>
          <a:p>
            <a:pPr marL="269875" indent="-269875"/>
            <a:endParaRPr lang="en-US" altLang="zh-TW" sz="2400" b="1" dirty="0">
              <a:latin typeface="Times New Roman" charset="0"/>
            </a:endParaRPr>
          </a:p>
          <a:p>
            <a:pPr marL="269875" indent="-269875">
              <a:buFontTx/>
              <a:buChar char="•"/>
            </a:pPr>
            <a:r>
              <a:rPr lang="en-US" altLang="zh-TW" sz="2400" dirty="0">
                <a:solidFill>
                  <a:srgbClr val="0000FF"/>
                </a:solidFill>
                <a:latin typeface="Times New Roman" charset="0"/>
              </a:rPr>
              <a:t> </a:t>
            </a:r>
            <a:r>
              <a:rPr lang="en-US" altLang="zh-TW" sz="2400" b="1" dirty="0">
                <a:solidFill>
                  <a:srgbClr val="0000FF"/>
                </a:solidFill>
                <a:latin typeface="Times New Roman" charset="0"/>
              </a:rPr>
              <a:t>Collaborators:</a:t>
            </a:r>
          </a:p>
          <a:p>
            <a:pPr marL="269875" indent="-269875"/>
            <a:r>
              <a:rPr lang="en-US" altLang="zh-TW" sz="2000" b="1" dirty="0">
                <a:latin typeface="Times New Roman" charset="0"/>
                <a:ea typeface="標楷體" charset="0"/>
                <a:cs typeface="標楷體" charset="0"/>
              </a:rPr>
              <a:t>Prof. C. C. </a:t>
            </a:r>
            <a:r>
              <a:rPr lang="en-US" altLang="zh-TW" sz="2000" b="1" dirty="0" err="1">
                <a:latin typeface="Times New Roman" charset="0"/>
                <a:ea typeface="標楷體" charset="0"/>
                <a:cs typeface="標楷體" charset="0"/>
              </a:rPr>
              <a:t>Chieng</a:t>
            </a:r>
            <a:r>
              <a:rPr lang="en-US" altLang="zh-TW" sz="2000" b="1" dirty="0">
                <a:latin typeface="Times New Roman" charset="0"/>
                <a:ea typeface="標楷體" charset="0"/>
                <a:cs typeface="標楷體" charset="0"/>
              </a:rPr>
              <a:t>(</a:t>
            </a:r>
            <a:r>
              <a:rPr lang="zh-TW" altLang="en-US" sz="2000" b="1" dirty="0">
                <a:solidFill>
                  <a:srgbClr val="6600FF"/>
                </a:solidFill>
                <a:latin typeface="Times New Roman" charset="0"/>
                <a:ea typeface="標楷體" charset="0"/>
                <a:cs typeface="標楷體" charset="0"/>
              </a:rPr>
              <a:t>錢景常</a:t>
            </a:r>
            <a:r>
              <a:rPr lang="en-US" altLang="zh-TW" sz="2000" b="1" dirty="0">
                <a:latin typeface="Times New Roman" charset="0"/>
                <a:ea typeface="標楷體" charset="0"/>
                <a:cs typeface="標楷體" charset="0"/>
              </a:rPr>
              <a:t>)</a:t>
            </a:r>
            <a:r>
              <a:rPr lang="en-US" altLang="zh-TW" sz="2000" b="1" dirty="0" smtClean="0">
                <a:latin typeface="Times New Roman" charset="0"/>
                <a:ea typeface="標楷體" charset="0"/>
                <a:cs typeface="標楷體" charset="0"/>
              </a:rPr>
              <a:t>,BC Wang(</a:t>
            </a:r>
            <a:r>
              <a:rPr lang="zh-TW" altLang="en-US" sz="2000" b="1" dirty="0" smtClean="0">
                <a:solidFill>
                  <a:srgbClr val="7D24FF"/>
                </a:solidFill>
                <a:latin typeface="Times New Roman" charset="0"/>
                <a:ea typeface="標楷體" charset="0"/>
                <a:cs typeface="標楷體" charset="0"/>
              </a:rPr>
              <a:t>王本誠</a:t>
            </a:r>
            <a:r>
              <a:rPr lang="en-US" altLang="zh-TW" sz="2000" b="1" dirty="0" smtClean="0">
                <a:latin typeface="Times New Roman" charset="0"/>
                <a:ea typeface="標楷體" charset="0"/>
                <a:cs typeface="標楷體" charset="0"/>
              </a:rPr>
              <a:t>), </a:t>
            </a:r>
            <a:r>
              <a:rPr lang="en-US" altLang="zh-TW" sz="2000" b="1" dirty="0">
                <a:latin typeface="Times New Roman" charset="0"/>
                <a:ea typeface="標楷體" charset="0"/>
                <a:cs typeface="標楷體" charset="0"/>
              </a:rPr>
              <a:t>ESS Dept., NTHU, Taiwan</a:t>
            </a:r>
          </a:p>
          <a:p>
            <a:pPr marL="269875" indent="-269875"/>
            <a:r>
              <a:rPr lang="en-US" altLang="zh-TW" sz="2000" b="1" dirty="0">
                <a:latin typeface="Times New Roman" charset="0"/>
                <a:ea typeface="標楷體" charset="0"/>
                <a:cs typeface="標楷體" charset="0"/>
              </a:rPr>
              <a:t>Prof. P. K. Wei(</a:t>
            </a:r>
            <a:r>
              <a:rPr lang="zh-TW" altLang="en-US" sz="2000" b="1" dirty="0">
                <a:solidFill>
                  <a:srgbClr val="6600FF"/>
                </a:solidFill>
                <a:latin typeface="Times New Roman" charset="0"/>
                <a:ea typeface="標楷體" charset="0"/>
                <a:cs typeface="標楷體" charset="0"/>
              </a:rPr>
              <a:t>魏培坤</a:t>
            </a:r>
            <a:r>
              <a:rPr lang="en-US" altLang="zh-TW" sz="2000" b="1" dirty="0">
                <a:latin typeface="Times New Roman" charset="0"/>
                <a:ea typeface="標楷體" charset="0"/>
                <a:cs typeface="標楷體" charset="0"/>
              </a:rPr>
              <a:t>), Applied Science, Academia </a:t>
            </a:r>
            <a:r>
              <a:rPr lang="en-US" altLang="zh-TW" sz="2000" b="1" dirty="0" err="1">
                <a:latin typeface="Times New Roman" charset="0"/>
                <a:ea typeface="標楷體" charset="0"/>
                <a:cs typeface="標楷體" charset="0"/>
              </a:rPr>
              <a:t>Sinica</a:t>
            </a:r>
            <a:r>
              <a:rPr lang="en-US" altLang="zh-TW" sz="2000" b="1" dirty="0">
                <a:latin typeface="Times New Roman" charset="0"/>
                <a:ea typeface="標楷體" charset="0"/>
                <a:cs typeface="標楷體" charset="0"/>
              </a:rPr>
              <a:t>, Taiwan</a:t>
            </a:r>
          </a:p>
          <a:p>
            <a:pPr marL="269875" indent="-269875"/>
            <a:r>
              <a:rPr lang="en-US" altLang="zh-TW" sz="2000" b="1" dirty="0">
                <a:latin typeface="Times New Roman" charset="0"/>
                <a:ea typeface="標楷體" charset="0"/>
                <a:cs typeface="標楷體" charset="0"/>
              </a:rPr>
              <a:t>Prof. C. C. Yang(</a:t>
            </a:r>
            <a:r>
              <a:rPr lang="zh-TW" altLang="en-US" sz="2000" b="1" dirty="0">
                <a:solidFill>
                  <a:srgbClr val="6600FF"/>
                </a:solidFill>
                <a:latin typeface="Times New Roman" charset="0"/>
                <a:ea typeface="標楷體" charset="0"/>
                <a:cs typeface="標楷體" charset="0"/>
              </a:rPr>
              <a:t>楊重熙</a:t>
            </a:r>
            <a:r>
              <a:rPr lang="en-US" altLang="zh-TW" sz="2000" b="1" dirty="0">
                <a:latin typeface="Times New Roman" charset="0"/>
                <a:ea typeface="標楷體" charset="0"/>
                <a:cs typeface="標楷體" charset="0"/>
              </a:rPr>
              <a:t>), Director/</a:t>
            </a:r>
            <a:r>
              <a:rPr lang="en-US" altLang="zh-TW" sz="2000" b="1" dirty="0" err="1">
                <a:latin typeface="Times New Roman" charset="0"/>
                <a:ea typeface="標楷體" charset="0"/>
                <a:cs typeface="標楷體" charset="0"/>
              </a:rPr>
              <a:t>Nanomedicine</a:t>
            </a:r>
            <a:r>
              <a:rPr lang="en-US" altLang="zh-TW" sz="2000" b="1" dirty="0">
                <a:latin typeface="Times New Roman" charset="0"/>
                <a:ea typeface="標楷體" charset="0"/>
                <a:cs typeface="標楷體" charset="0"/>
              </a:rPr>
              <a:t> Center, NHRI, Taiwan</a:t>
            </a:r>
          </a:p>
          <a:p>
            <a:pPr marL="269875" indent="-269875"/>
            <a:r>
              <a:rPr lang="en-US" altLang="zh-TW" sz="2000" b="1" dirty="0">
                <a:latin typeface="Times New Roman" charset="0"/>
                <a:ea typeface="標楷體" charset="0"/>
                <a:cs typeface="標楷體" charset="0"/>
              </a:rPr>
              <a:t>Prof. </a:t>
            </a:r>
            <a:r>
              <a:rPr lang="en-US" altLang="zh-TW" sz="2000" b="1" dirty="0" smtClean="0">
                <a:latin typeface="Times New Roman" charset="0"/>
                <a:ea typeface="標楷體" charset="0"/>
                <a:cs typeface="標楷體" charset="0"/>
              </a:rPr>
              <a:t>L. C. Pan(</a:t>
            </a:r>
            <a:r>
              <a:rPr lang="zh-TW" altLang="en-US" sz="2000" b="1" dirty="0" smtClean="0">
                <a:solidFill>
                  <a:srgbClr val="6600FF"/>
                </a:solidFill>
                <a:latin typeface="Times New Roman" charset="0"/>
                <a:ea typeface="標楷體" charset="0"/>
                <a:cs typeface="標楷體" charset="0"/>
              </a:rPr>
              <a:t>潘力誠</a:t>
            </a:r>
            <a:r>
              <a:rPr lang="en-US" altLang="zh-TW" sz="2000" b="1" dirty="0" smtClean="0">
                <a:latin typeface="Times New Roman" charset="0"/>
                <a:ea typeface="標楷體" charset="0"/>
                <a:cs typeface="標楷體" charset="0"/>
              </a:rPr>
              <a:t>)</a:t>
            </a:r>
            <a:r>
              <a:rPr lang="en-US" altLang="zh-TW" sz="2000" b="1" dirty="0">
                <a:latin typeface="Times New Roman" charset="0"/>
                <a:ea typeface="標楷體" charset="0"/>
                <a:cs typeface="標楷體" charset="0"/>
              </a:rPr>
              <a:t>, </a:t>
            </a:r>
            <a:r>
              <a:rPr lang="en-US" altLang="zh-TW" sz="2000" b="1" dirty="0" smtClean="0">
                <a:latin typeface="Times New Roman" charset="0"/>
                <a:ea typeface="標楷體" charset="0"/>
                <a:cs typeface="標楷體" charset="0"/>
              </a:rPr>
              <a:t>TMU, </a:t>
            </a:r>
            <a:r>
              <a:rPr lang="en-US" altLang="zh-TW" sz="2000" b="1" dirty="0">
                <a:latin typeface="Times New Roman" charset="0"/>
                <a:ea typeface="標楷體" charset="0"/>
                <a:cs typeface="標楷體" charset="0"/>
              </a:rPr>
              <a:t>Taiwan</a:t>
            </a:r>
          </a:p>
          <a:p>
            <a:pPr marL="269875" indent="-269875"/>
            <a:r>
              <a:rPr lang="en-US" altLang="zh-TW" sz="2000" b="1" dirty="0">
                <a:latin typeface="Times New Roman" charset="0"/>
                <a:ea typeface="標楷體" charset="0"/>
                <a:cs typeface="標楷體" charset="0"/>
              </a:rPr>
              <a:t>Prof. R. L. Pan(</a:t>
            </a:r>
            <a:r>
              <a:rPr lang="zh-TW" altLang="en-US" sz="2000" b="1" dirty="0">
                <a:solidFill>
                  <a:srgbClr val="6600FF"/>
                </a:solidFill>
                <a:latin typeface="Times New Roman" charset="0"/>
                <a:ea typeface="標楷體" charset="0"/>
                <a:cs typeface="標楷體" charset="0"/>
              </a:rPr>
              <a:t>潘榮隆</a:t>
            </a:r>
            <a:r>
              <a:rPr lang="en-US" altLang="zh-TW" sz="2000" b="1" dirty="0">
                <a:latin typeface="Times New Roman" charset="0"/>
                <a:ea typeface="標楷體" charset="0"/>
                <a:cs typeface="標楷體" charset="0"/>
              </a:rPr>
              <a:t>), </a:t>
            </a:r>
            <a:r>
              <a:rPr lang="en-US" altLang="zh-TW" sz="2000" b="1" dirty="0" smtClean="0">
                <a:latin typeface="Times New Roman" charset="0"/>
                <a:ea typeface="標楷體" charset="0"/>
                <a:cs typeface="標楷體" charset="0"/>
              </a:rPr>
              <a:t>HY Chang</a:t>
            </a:r>
            <a:r>
              <a:rPr lang="zh-TW" altLang="en-US" sz="2000" b="1" dirty="0" smtClean="0">
                <a:latin typeface="Times New Roman" charset="0"/>
                <a:ea typeface="標楷體" charset="0"/>
                <a:cs typeface="標楷體" charset="0"/>
              </a:rPr>
              <a:t>（</a:t>
            </a:r>
            <a:r>
              <a:rPr lang="zh-TW" altLang="en-US" sz="2000" b="1" dirty="0" smtClean="0">
                <a:solidFill>
                  <a:srgbClr val="7D24FF"/>
                </a:solidFill>
                <a:latin typeface="Times New Roman" charset="0"/>
                <a:ea typeface="標楷體" charset="0"/>
                <a:cs typeface="標楷體" charset="0"/>
              </a:rPr>
              <a:t>張晃猷</a:t>
            </a:r>
            <a:r>
              <a:rPr lang="zh-TW" altLang="en-US" sz="2000" b="1" dirty="0" smtClean="0">
                <a:latin typeface="Times New Roman" charset="0"/>
                <a:ea typeface="標楷體" charset="0"/>
                <a:cs typeface="標楷體" charset="0"/>
              </a:rPr>
              <a:t>）</a:t>
            </a:r>
            <a:r>
              <a:rPr lang="en-US" altLang="zh-TW" sz="2000" b="1" dirty="0" smtClean="0">
                <a:latin typeface="Times New Roman" charset="0"/>
                <a:ea typeface="標楷體" charset="0"/>
                <a:cs typeface="標楷體" charset="0"/>
              </a:rPr>
              <a:t>,H</a:t>
            </a:r>
            <a:r>
              <a:rPr lang="en-US" altLang="zh-TW" sz="2000" b="1" dirty="0">
                <a:latin typeface="Times New Roman" charset="0"/>
                <a:ea typeface="標楷體" charset="0"/>
                <a:cs typeface="標楷體" charset="0"/>
              </a:rPr>
              <a:t>. M. Huang(</a:t>
            </a:r>
            <a:r>
              <a:rPr lang="zh-TW" altLang="en-US" sz="2000" b="1" dirty="0">
                <a:solidFill>
                  <a:srgbClr val="6600FF"/>
                </a:solidFill>
                <a:latin typeface="Times New Roman" charset="0"/>
                <a:ea typeface="標楷體" charset="0"/>
                <a:cs typeface="標楷體" charset="0"/>
              </a:rPr>
              <a:t>黃海美</a:t>
            </a:r>
            <a:r>
              <a:rPr lang="en-US" altLang="zh-TW" sz="2000" b="1" dirty="0">
                <a:latin typeface="Times New Roman" charset="0"/>
                <a:ea typeface="標楷體" charset="0"/>
                <a:cs typeface="標楷體" charset="0"/>
              </a:rPr>
              <a:t>),</a:t>
            </a:r>
            <a:r>
              <a:rPr lang="en-US" altLang="zh-TW" sz="2000" dirty="0">
                <a:latin typeface="Times New Roman" charset="0"/>
                <a:ea typeface="標楷體" charset="0"/>
                <a:cs typeface="標楷體" charset="0"/>
              </a:rPr>
              <a:t> </a:t>
            </a:r>
            <a:r>
              <a:rPr lang="en-US" altLang="zh-TW" sz="2000" b="1" dirty="0">
                <a:latin typeface="Times New Roman" charset="0"/>
                <a:ea typeface="標楷體" charset="0"/>
                <a:cs typeface="標楷體" charset="0"/>
              </a:rPr>
              <a:t>Life Science Dept., NTHU, Taiwan</a:t>
            </a:r>
          </a:p>
          <a:p>
            <a:pPr marL="269875" indent="-269875"/>
            <a:endParaRPr lang="en-US" altLang="zh-TW" sz="2000" b="1" dirty="0">
              <a:latin typeface="Times New Roman" charset="0"/>
              <a:ea typeface="標楷體" charset="0"/>
              <a:cs typeface="標楷體" charset="0"/>
            </a:endParaRPr>
          </a:p>
          <a:p>
            <a:pPr marL="269875" indent="-269875"/>
            <a:endParaRPr lang="en-US" altLang="zh-TW" sz="2000" dirty="0">
              <a:solidFill>
                <a:srgbClr val="0000FF"/>
              </a:solidFill>
              <a:latin typeface="標楷體" charset="0"/>
              <a:ea typeface="標楷體" charset="0"/>
              <a:cs typeface="標楷體" charset="0"/>
            </a:endParaRPr>
          </a:p>
        </p:txBody>
      </p:sp>
      <p:sp>
        <p:nvSpPr>
          <p:cNvPr id="47107" name="Rectangle 3"/>
          <p:cNvSpPr>
            <a:spLocks noChangeArrowheads="1"/>
          </p:cNvSpPr>
          <p:nvPr/>
        </p:nvSpPr>
        <p:spPr bwMode="auto">
          <a:xfrm>
            <a:off x="2603500" y="285750"/>
            <a:ext cx="3949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spcBef>
                <a:spcPct val="20000"/>
              </a:spcBef>
            </a:pPr>
            <a:r>
              <a:rPr lang="en-US" altLang="zh-TW" sz="3600" dirty="0">
                <a:solidFill>
                  <a:srgbClr val="9900CC"/>
                </a:solidFill>
                <a:latin typeface="Times New Roman" charset="0"/>
                <a:ea typeface="標楷體" charset="0"/>
                <a:cs typeface="標楷體" charset="0"/>
              </a:rPr>
              <a:t>Acknowledgements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1106488" y="130175"/>
            <a:ext cx="733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4000" dirty="0" smtClean="0">
                <a:solidFill>
                  <a:srgbClr val="9933FF"/>
                </a:solidFill>
                <a:latin typeface="標楷體" charset="0"/>
                <a:ea typeface="標楷體" charset="0"/>
                <a:cs typeface="標楷體" charset="0"/>
              </a:rPr>
              <a:t>Thanks very much </a:t>
            </a:r>
            <a:r>
              <a:rPr lang="en-US" altLang="zh-TW" sz="4000" dirty="0">
                <a:solidFill>
                  <a:srgbClr val="9933FF"/>
                </a:solidFill>
                <a:latin typeface="標楷體" charset="0"/>
                <a:ea typeface="標楷體" charset="0"/>
                <a:cs typeface="標楷體" charset="0"/>
              </a:rPr>
              <a:t>for Attention!!</a:t>
            </a:r>
          </a:p>
        </p:txBody>
      </p:sp>
      <p:sp>
        <p:nvSpPr>
          <p:cNvPr id="48133" name="Rectangle 5"/>
          <p:cNvSpPr>
            <a:spLocks noChangeArrowheads="1"/>
          </p:cNvSpPr>
          <p:nvPr/>
        </p:nvSpPr>
        <p:spPr bwMode="auto">
          <a:xfrm>
            <a:off x="569913" y="738188"/>
            <a:ext cx="451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TW" sz="2400" b="1" dirty="0">
                <a:solidFill>
                  <a:srgbClr val="9933FF"/>
                </a:solidFill>
                <a:latin typeface="Times New Roman" charset="0"/>
                <a:ea typeface="標楷體" charset="0"/>
                <a:cs typeface="標楷體" charset="0"/>
              </a:rPr>
              <a:t>NTHU ESS</a:t>
            </a:r>
          </a:p>
          <a:p>
            <a:pPr algn="ctr"/>
            <a:r>
              <a:rPr lang="en-US" altLang="zh-TW" sz="2400" b="1" i="1" dirty="0">
                <a:solidFill>
                  <a:srgbClr val="0000FF"/>
                </a:solidFill>
                <a:latin typeface="Times New Roman" charset="0"/>
                <a:ea typeface="標楷體" charset="0"/>
                <a:cs typeface="標楷體" charset="0"/>
                <a:sym typeface="Symbol" charset="0"/>
              </a:rPr>
              <a:t>-Nano Bio &amp; </a:t>
            </a:r>
            <a:r>
              <a:rPr lang="en-US" altLang="zh-TW" sz="2400" b="1" i="1" dirty="0">
                <a:solidFill>
                  <a:srgbClr val="0000FF"/>
                </a:solidFill>
                <a:latin typeface="Times New Roman" charset="0"/>
                <a:ea typeface="標楷體" charset="0"/>
                <a:cs typeface="標楷體" charset="0"/>
              </a:rPr>
              <a:t>fluidic Systems Lab</a:t>
            </a:r>
          </a:p>
        </p:txBody>
      </p:sp>
      <p:sp>
        <p:nvSpPr>
          <p:cNvPr id="48134" name="Rectangle 6"/>
          <p:cNvSpPr>
            <a:spLocks noChangeArrowheads="1"/>
          </p:cNvSpPr>
          <p:nvPr/>
        </p:nvSpPr>
        <p:spPr bwMode="auto">
          <a:xfrm>
            <a:off x="5119688" y="822325"/>
            <a:ext cx="4157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2000" b="1" dirty="0">
                <a:solidFill>
                  <a:srgbClr val="9933FF"/>
                </a:solidFill>
                <a:latin typeface="標楷體" charset="0"/>
                <a:ea typeface="標楷體" charset="0"/>
                <a:cs typeface="標楷體" charset="0"/>
              </a:rPr>
              <a:t>國立清華大學</a:t>
            </a:r>
            <a:r>
              <a:rPr lang="en-US" altLang="zh-TW" sz="2000" b="1" dirty="0">
                <a:solidFill>
                  <a:srgbClr val="9933FF"/>
                </a:solidFill>
                <a:latin typeface="標楷體" charset="0"/>
                <a:ea typeface="標楷體" charset="0"/>
                <a:cs typeface="標楷體" charset="0"/>
              </a:rPr>
              <a:t> </a:t>
            </a:r>
            <a:r>
              <a:rPr lang="zh-TW" altLang="en-US" sz="2000" b="1" dirty="0">
                <a:solidFill>
                  <a:srgbClr val="9933FF"/>
                </a:solidFill>
                <a:latin typeface="標楷體" charset="0"/>
                <a:ea typeface="標楷體" charset="0"/>
                <a:cs typeface="標楷體" charset="0"/>
              </a:rPr>
              <a:t>工科系</a:t>
            </a:r>
            <a:endParaRPr lang="en-US" altLang="zh-TW" sz="2000" b="1" dirty="0">
              <a:solidFill>
                <a:srgbClr val="9933FF"/>
              </a:solidFill>
              <a:latin typeface="標楷體" charset="0"/>
              <a:ea typeface="標楷體" charset="0"/>
              <a:cs typeface="標楷體" charset="0"/>
            </a:endParaRPr>
          </a:p>
          <a:p>
            <a:pPr algn="ctr"/>
            <a:r>
              <a:rPr lang="zh-TW" altLang="en-US" sz="2000" b="1" dirty="0">
                <a:solidFill>
                  <a:srgbClr val="9933FF"/>
                </a:solidFill>
                <a:latin typeface="標楷體" charset="0"/>
                <a:ea typeface="標楷體" charset="0"/>
                <a:cs typeface="標楷體" charset="0"/>
              </a:rPr>
              <a:t>奈微米生醫暨流體系統實驗室</a:t>
            </a:r>
            <a:endParaRPr lang="en-US" altLang="zh-TW" sz="2000" b="1" dirty="0">
              <a:solidFill>
                <a:srgbClr val="9933FF"/>
              </a:solidFill>
              <a:latin typeface="標楷體" charset="0"/>
              <a:ea typeface="標楷體" charset="0"/>
              <a:cs typeface="標楷體" charset="0"/>
            </a:endParaRPr>
          </a:p>
        </p:txBody>
      </p:sp>
      <p:pic>
        <p:nvPicPr>
          <p:cNvPr id="8" name="Picture 2" descr="D:\Photo\Prof. Photo\IMG_991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49348" y="1596616"/>
            <a:ext cx="6740552" cy="50962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4521200" y="4502150"/>
            <a:ext cx="469900" cy="425450"/>
          </a:xfrm>
          <a:prstGeom prst="rect">
            <a:avLst/>
          </a:prstGeom>
          <a:noFill/>
          <a:ln w="9525" cap="flat" cmpd="sng" algn="ctr">
            <a:solidFill>
              <a:srgbClr val="FDDBF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rgbClr val="FDDBF7"/>
              </a:solidFill>
              <a:effectLst/>
              <a:latin typeface="Arial" pitchFamily="-108" charset="0"/>
              <a:ea typeface="新細明體" pitchFamily="-108" charset="-120"/>
              <a:cs typeface="新細明體" pitchFamily="-108" charset="-120"/>
            </a:endParaRPr>
          </a:p>
        </p:txBody>
      </p:sp>
      <p:sp>
        <p:nvSpPr>
          <p:cNvPr id="12" name="矩形 11"/>
          <p:cNvSpPr/>
          <p:nvPr/>
        </p:nvSpPr>
        <p:spPr bwMode="auto">
          <a:xfrm>
            <a:off x="4222750" y="3771900"/>
            <a:ext cx="374650" cy="3937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endParaRPr>
          </a:p>
        </p:txBody>
      </p:sp>
      <p:sp>
        <p:nvSpPr>
          <p:cNvPr id="13" name="矩形 12"/>
          <p:cNvSpPr/>
          <p:nvPr/>
        </p:nvSpPr>
        <p:spPr bwMode="auto">
          <a:xfrm>
            <a:off x="7226300" y="4876800"/>
            <a:ext cx="393700" cy="3556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endParaRPr>
          </a:p>
        </p:txBody>
      </p:sp>
      <p:sp>
        <p:nvSpPr>
          <p:cNvPr id="14" name="矩形 13"/>
          <p:cNvSpPr/>
          <p:nvPr/>
        </p:nvSpPr>
        <p:spPr bwMode="auto">
          <a:xfrm>
            <a:off x="4000500" y="4368800"/>
            <a:ext cx="419100" cy="3937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endParaRPr>
          </a:p>
        </p:txBody>
      </p:sp>
      <p:sp>
        <p:nvSpPr>
          <p:cNvPr id="15" name="矩形 14"/>
          <p:cNvSpPr/>
          <p:nvPr/>
        </p:nvSpPr>
        <p:spPr bwMode="auto">
          <a:xfrm>
            <a:off x="6629400" y="3867150"/>
            <a:ext cx="304800" cy="37465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endParaRPr>
          </a:p>
        </p:txBody>
      </p:sp>
      <p:sp>
        <p:nvSpPr>
          <p:cNvPr id="3" name="矩形 2"/>
          <p:cNvSpPr/>
          <p:nvPr/>
        </p:nvSpPr>
        <p:spPr>
          <a:xfrm>
            <a:off x="2337412" y="4552434"/>
            <a:ext cx="1725976" cy="369332"/>
          </a:xfrm>
          <a:prstGeom prst="rect">
            <a:avLst/>
          </a:prstGeom>
        </p:spPr>
        <p:txBody>
          <a:bodyPr wrap="none">
            <a:spAutoFit/>
          </a:bodyPr>
          <a:lstStyle/>
          <a:p>
            <a:r>
              <a:rPr lang="en-US" altLang="zh-TW" b="1" i="1" dirty="0" err="1">
                <a:solidFill>
                  <a:srgbClr val="FFFF00"/>
                </a:solidFill>
              </a:rPr>
              <a:t>Ren-Guei</a:t>
            </a:r>
            <a:r>
              <a:rPr lang="en-US" altLang="zh-TW" b="1" i="1" dirty="0">
                <a:solidFill>
                  <a:srgbClr val="FFFF00"/>
                </a:solidFill>
              </a:rPr>
              <a:t> </a:t>
            </a:r>
            <a:r>
              <a:rPr lang="en-US" altLang="zh-TW" b="1" i="1" dirty="0" err="1">
                <a:solidFill>
                  <a:srgbClr val="FFFF00"/>
                </a:solidFill>
              </a:rPr>
              <a:t>Wu</a:t>
            </a:r>
            <a:r>
              <a:rPr lang="en-US" altLang="zh-TW" b="1" baseline="30000" dirty="0" err="1">
                <a:solidFill>
                  <a:srgbClr val="FFFF00"/>
                </a:solidFill>
              </a:rPr>
              <a:t>a</a:t>
            </a:r>
            <a:endParaRPr lang="zh-TW" altLang="en-US" dirty="0">
              <a:solidFill>
                <a:srgbClr val="FFFF00"/>
              </a:solidFill>
            </a:endParaRPr>
          </a:p>
        </p:txBody>
      </p:sp>
      <p:sp>
        <p:nvSpPr>
          <p:cNvPr id="4" name="矩形 3"/>
          <p:cNvSpPr/>
          <p:nvPr/>
        </p:nvSpPr>
        <p:spPr>
          <a:xfrm>
            <a:off x="3441700" y="3359835"/>
            <a:ext cx="1917700" cy="369332"/>
          </a:xfrm>
          <a:prstGeom prst="rect">
            <a:avLst/>
          </a:prstGeom>
        </p:spPr>
        <p:txBody>
          <a:bodyPr wrap="square">
            <a:spAutoFit/>
          </a:bodyPr>
          <a:lstStyle/>
          <a:p>
            <a:r>
              <a:rPr lang="en-US" altLang="zh-TW" b="1" i="1" dirty="0" err="1" smtClean="0">
                <a:solidFill>
                  <a:srgbClr val="FFFF00"/>
                </a:solidFill>
              </a:rPr>
              <a:t>Tsung-Ru</a:t>
            </a:r>
            <a:r>
              <a:rPr lang="en-US" altLang="zh-TW" b="1" i="1" dirty="0" smtClean="0">
                <a:solidFill>
                  <a:srgbClr val="FFFF00"/>
                </a:solidFill>
              </a:rPr>
              <a:t> Chen</a:t>
            </a:r>
            <a:endParaRPr lang="zh-TW" altLang="en-US" dirty="0">
              <a:solidFill>
                <a:srgbClr val="FFFF00"/>
              </a:solidFill>
            </a:endParaRPr>
          </a:p>
        </p:txBody>
      </p:sp>
      <p:sp>
        <p:nvSpPr>
          <p:cNvPr id="5" name="矩形 4"/>
          <p:cNvSpPr/>
          <p:nvPr/>
        </p:nvSpPr>
        <p:spPr>
          <a:xfrm>
            <a:off x="6077701" y="5403334"/>
            <a:ext cx="2144798" cy="369332"/>
          </a:xfrm>
          <a:prstGeom prst="rect">
            <a:avLst/>
          </a:prstGeom>
        </p:spPr>
        <p:txBody>
          <a:bodyPr wrap="none">
            <a:spAutoFit/>
          </a:bodyPr>
          <a:lstStyle/>
          <a:p>
            <a:r>
              <a:rPr lang="en-US" altLang="zh-TW" b="1" i="1" dirty="0">
                <a:solidFill>
                  <a:srgbClr val="FFFF00"/>
                </a:solidFill>
              </a:rPr>
              <a:t>Yu-Cheng </a:t>
            </a:r>
            <a:r>
              <a:rPr lang="en-US" altLang="zh-TW" b="1" i="1" dirty="0" err="1">
                <a:solidFill>
                  <a:srgbClr val="FFFF00"/>
                </a:solidFill>
              </a:rPr>
              <a:t>Chang</a:t>
            </a:r>
            <a:r>
              <a:rPr lang="en-US" altLang="zh-TW" b="1" i="1" baseline="30000" dirty="0" err="1">
                <a:solidFill>
                  <a:srgbClr val="FFFF00"/>
                </a:solidFill>
              </a:rPr>
              <a:t>a</a:t>
            </a:r>
            <a:endParaRPr lang="zh-TW" altLang="en-US" dirty="0">
              <a:solidFill>
                <a:srgbClr val="FFFF00"/>
              </a:solidFill>
            </a:endParaRPr>
          </a:p>
        </p:txBody>
      </p:sp>
      <p:sp>
        <p:nvSpPr>
          <p:cNvPr id="6" name="矩形 5"/>
          <p:cNvSpPr/>
          <p:nvPr/>
        </p:nvSpPr>
        <p:spPr>
          <a:xfrm>
            <a:off x="5848571" y="3434834"/>
            <a:ext cx="1815657" cy="369332"/>
          </a:xfrm>
          <a:prstGeom prst="rect">
            <a:avLst/>
          </a:prstGeom>
        </p:spPr>
        <p:txBody>
          <a:bodyPr wrap="none">
            <a:spAutoFit/>
          </a:bodyPr>
          <a:lstStyle/>
          <a:p>
            <a:r>
              <a:rPr lang="en-US" altLang="zh-TW" b="1" i="1" dirty="0">
                <a:solidFill>
                  <a:srgbClr val="FFFF00"/>
                </a:solidFill>
              </a:rPr>
              <a:t>Wei-</a:t>
            </a:r>
            <a:r>
              <a:rPr lang="en-US" altLang="zh-TW" b="1" i="1" dirty="0" err="1">
                <a:solidFill>
                  <a:srgbClr val="FFFF00"/>
                </a:solidFill>
              </a:rPr>
              <a:t>Ru</a:t>
            </a:r>
            <a:r>
              <a:rPr lang="en-US" altLang="zh-TW" b="1" i="1" dirty="0">
                <a:solidFill>
                  <a:srgbClr val="FFFF00"/>
                </a:solidFill>
              </a:rPr>
              <a:t> </a:t>
            </a:r>
            <a:r>
              <a:rPr lang="en-US" altLang="zh-TW" b="1" i="1" dirty="0" err="1">
                <a:solidFill>
                  <a:srgbClr val="FFFF00"/>
                </a:solidFill>
              </a:rPr>
              <a:t>Tseng</a:t>
            </a:r>
            <a:r>
              <a:rPr lang="en-US" altLang="zh-TW" b="1" i="1" baseline="30000" dirty="0" err="1">
                <a:solidFill>
                  <a:srgbClr val="FFFF00"/>
                </a:solidFill>
              </a:rPr>
              <a:t>b</a:t>
            </a:r>
            <a:endParaRPr lang="zh-TW" altLang="en-US"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96838"/>
            <a:ext cx="8229600" cy="1143000"/>
          </a:xfrm>
        </p:spPr>
        <p:txBody>
          <a:bodyPr/>
          <a:lstStyle/>
          <a:p>
            <a:r>
              <a:rPr kumimoji="1" lang="en-US" altLang="zh-TW" sz="3600" b="1" dirty="0" smtClean="0">
                <a:solidFill>
                  <a:srgbClr val="7D24FF"/>
                </a:solidFill>
                <a:latin typeface="Calibri"/>
                <a:cs typeface="Calibri"/>
              </a:rPr>
              <a:t>The importance of the Micro Slit</a:t>
            </a:r>
            <a:endParaRPr kumimoji="1" lang="zh-TW" altLang="en-US" sz="3600" b="1" dirty="0">
              <a:solidFill>
                <a:srgbClr val="7D24FF"/>
              </a:solidFill>
              <a:latin typeface="Calibri"/>
              <a:cs typeface="Calibri"/>
            </a:endParaRPr>
          </a:p>
        </p:txBody>
      </p:sp>
      <p:pic>
        <p:nvPicPr>
          <p:cNvPr id="5" name="圖片 4"/>
          <p:cNvPicPr/>
          <p:nvPr/>
        </p:nvPicPr>
        <p:blipFill rotWithShape="1">
          <a:blip r:embed="rId2" cstate="print">
            <a:extLst>
              <a:ext uri="{28A0092B-C50C-407E-A947-70E740481C1C}">
                <a14:useLocalDpi xmlns:a14="http://schemas.microsoft.com/office/drawing/2010/main" val="0"/>
              </a:ext>
            </a:extLst>
          </a:blip>
          <a:srcRect l="-2" r="49027"/>
          <a:stretch/>
        </p:blipFill>
        <p:spPr bwMode="auto">
          <a:xfrm>
            <a:off x="281940" y="4069291"/>
            <a:ext cx="2655993" cy="2297642"/>
          </a:xfrm>
          <a:prstGeom prst="rect">
            <a:avLst/>
          </a:prstGeom>
          <a:noFill/>
        </p:spPr>
      </p:pic>
      <p:pic>
        <p:nvPicPr>
          <p:cNvPr id="6" name="圖片 5"/>
          <p:cNvPicPr/>
          <p:nvPr/>
        </p:nvPicPr>
        <p:blipFill rotWithShape="1">
          <a:blip r:embed="rId3" cstate="print">
            <a:extLst>
              <a:ext uri="{28A0092B-C50C-407E-A947-70E740481C1C}">
                <a14:useLocalDpi xmlns:a14="http://schemas.microsoft.com/office/drawing/2010/main" val="0"/>
              </a:ext>
            </a:extLst>
          </a:blip>
          <a:srcRect t="11998" r="55018" b="961"/>
          <a:stretch/>
        </p:blipFill>
        <p:spPr bwMode="auto">
          <a:xfrm>
            <a:off x="5217160" y="3576200"/>
            <a:ext cx="3600000" cy="3384000"/>
          </a:xfrm>
          <a:prstGeom prst="rect">
            <a:avLst/>
          </a:prstGeom>
          <a:noFill/>
        </p:spPr>
      </p:pic>
      <p:pic>
        <p:nvPicPr>
          <p:cNvPr id="8" name="圖片 7"/>
          <p:cNvPicPr/>
          <p:nvPr/>
        </p:nvPicPr>
        <p:blipFill rotWithShape="1">
          <a:blip r:embed="rId3" cstate="print">
            <a:extLst>
              <a:ext uri="{28A0092B-C50C-407E-A947-70E740481C1C}">
                <a14:useLocalDpi xmlns:a14="http://schemas.microsoft.com/office/drawing/2010/main" val="0"/>
              </a:ext>
            </a:extLst>
          </a:blip>
          <a:srcRect l="46797" t="11998" r="124" b="961"/>
          <a:stretch/>
        </p:blipFill>
        <p:spPr bwMode="auto">
          <a:xfrm>
            <a:off x="744300" y="718700"/>
            <a:ext cx="4248000" cy="3384000"/>
          </a:xfrm>
          <a:prstGeom prst="rect">
            <a:avLst/>
          </a:prstGeom>
          <a:noFill/>
        </p:spPr>
      </p:pic>
      <p:pic>
        <p:nvPicPr>
          <p:cNvPr id="9" name="圖片 8"/>
          <p:cNvPicPr/>
          <p:nvPr/>
        </p:nvPicPr>
        <p:blipFill rotWithShape="1">
          <a:blip r:embed="rId4" cstate="print">
            <a:extLst>
              <a:ext uri="{BEBA8EAE-BF5A-486C-A8C5-ECC9F3942E4B}">
                <a14:imgProps xmlns:a14="http://schemas.microsoft.com/office/drawing/2010/main">
                  <a14:imgLayer r:embed="rId5">
                    <a14:imgEffect>
                      <a14:sharpenSoften amount="12000"/>
                    </a14:imgEffect>
                    <a14:imgEffect>
                      <a14:brightnessContrast bright="44000" contrast="34000"/>
                    </a14:imgEffect>
                  </a14:imgLayer>
                </a14:imgProps>
              </a:ext>
              <a:ext uri="{28A0092B-C50C-407E-A947-70E740481C1C}">
                <a14:useLocalDpi xmlns:a14="http://schemas.microsoft.com/office/drawing/2010/main" val="0"/>
              </a:ext>
            </a:extLst>
          </a:blip>
          <a:srcRect l="50703" r="-1677"/>
          <a:stretch/>
        </p:blipFill>
        <p:spPr bwMode="auto">
          <a:xfrm>
            <a:off x="5126400" y="622300"/>
            <a:ext cx="3776300" cy="3047999"/>
          </a:xfrm>
          <a:prstGeom prst="rect">
            <a:avLst/>
          </a:prstGeom>
          <a:noFill/>
        </p:spPr>
      </p:pic>
      <p:cxnSp>
        <p:nvCxnSpPr>
          <p:cNvPr id="11" name="直線接點 10"/>
          <p:cNvCxnSpPr/>
          <p:nvPr/>
        </p:nvCxnSpPr>
        <p:spPr bwMode="auto">
          <a:xfrm flipV="1">
            <a:off x="7789333" y="3081867"/>
            <a:ext cx="635000" cy="1"/>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
        <p:nvSpPr>
          <p:cNvPr id="16" name="文字方塊 15"/>
          <p:cNvSpPr txBox="1"/>
          <p:nvPr/>
        </p:nvSpPr>
        <p:spPr>
          <a:xfrm>
            <a:off x="7713134" y="3090333"/>
            <a:ext cx="761747" cy="369332"/>
          </a:xfrm>
          <a:prstGeom prst="rect">
            <a:avLst/>
          </a:prstGeom>
          <a:noFill/>
        </p:spPr>
        <p:txBody>
          <a:bodyPr wrap="none" rtlCol="0">
            <a:spAutoFit/>
          </a:bodyPr>
          <a:lstStyle/>
          <a:p>
            <a:r>
              <a:rPr kumimoji="1" lang="en-US" altLang="zh-TW" dirty="0" smtClean="0">
                <a:solidFill>
                  <a:srgbClr val="FFFF00"/>
                </a:solidFill>
              </a:rPr>
              <a:t>1 mm</a:t>
            </a:r>
            <a:endParaRPr kumimoji="1" lang="zh-TW" altLang="en-US" dirty="0">
              <a:solidFill>
                <a:srgbClr val="FFFF00"/>
              </a:solidFill>
            </a:endParaRPr>
          </a:p>
        </p:txBody>
      </p:sp>
      <p:sp>
        <p:nvSpPr>
          <p:cNvPr id="17" name="Rectangle 42"/>
          <p:cNvSpPr>
            <a:spLocks noChangeArrowheads="1"/>
          </p:cNvSpPr>
          <p:nvPr/>
        </p:nvSpPr>
        <p:spPr bwMode="auto">
          <a:xfrm>
            <a:off x="2872320" y="4529666"/>
            <a:ext cx="27072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TW" sz="2000" dirty="0" smtClean="0">
                <a:solidFill>
                  <a:srgbClr val="0000FF"/>
                </a:solidFill>
                <a:latin typeface="Times New Roman" charset="0"/>
                <a:ea typeface="標楷體" charset="0"/>
                <a:cs typeface="標楷體" charset="0"/>
              </a:rPr>
              <a:t>High cell arraying density in mono layer:</a:t>
            </a:r>
          </a:p>
          <a:p>
            <a:endParaRPr lang="en-US" altLang="zh-TW" sz="2000" dirty="0">
              <a:solidFill>
                <a:srgbClr val="FF3300"/>
              </a:solidFill>
              <a:latin typeface="Times New Roman" charset="0"/>
              <a:ea typeface="標楷體" charset="0"/>
              <a:cs typeface="標楷體" charset="0"/>
            </a:endParaRPr>
          </a:p>
          <a:p>
            <a:r>
              <a:rPr lang="en-US" altLang="zh-TW" sz="2000" dirty="0" smtClean="0">
                <a:solidFill>
                  <a:srgbClr val="FF3300"/>
                </a:solidFill>
                <a:latin typeface="Times New Roman" charset="0"/>
                <a:ea typeface="標楷體" charset="0"/>
                <a:cs typeface="標楷體" charset="0"/>
              </a:rPr>
              <a:t>1,000,000 </a:t>
            </a:r>
            <a:r>
              <a:rPr lang="en-US" altLang="zh-TW" sz="2000" dirty="0">
                <a:solidFill>
                  <a:srgbClr val="FF3300"/>
                </a:solidFill>
                <a:latin typeface="Times New Roman" charset="0"/>
                <a:ea typeface="標楷體" charset="0"/>
                <a:cs typeface="標楷體" charset="0"/>
              </a:rPr>
              <a:t>cells</a:t>
            </a:r>
            <a:r>
              <a:rPr lang="en-US" altLang="zh-TW" sz="2000" dirty="0" smtClean="0">
                <a:solidFill>
                  <a:srgbClr val="FF3300"/>
                </a:solidFill>
                <a:latin typeface="Times New Roman" charset="0"/>
                <a:ea typeface="標楷體" charset="0"/>
                <a:cs typeface="標楷體" charset="0"/>
              </a:rPr>
              <a:t>/cm</a:t>
            </a:r>
            <a:r>
              <a:rPr lang="en-US" altLang="zh-TW" sz="2000" baseline="30000" dirty="0" smtClean="0">
                <a:solidFill>
                  <a:srgbClr val="FF3300"/>
                </a:solidFill>
                <a:latin typeface="Times New Roman" charset="0"/>
                <a:ea typeface="標楷體" charset="0"/>
                <a:cs typeface="標楷體" charset="0"/>
              </a:rPr>
              <a:t>2</a:t>
            </a:r>
            <a:r>
              <a:rPr lang="en-US" altLang="zh-TW" sz="2000" dirty="0" smtClean="0">
                <a:solidFill>
                  <a:srgbClr val="FF3300"/>
                </a:solidFill>
                <a:latin typeface="Times New Roman" charset="0"/>
                <a:ea typeface="標楷體" charset="0"/>
                <a:cs typeface="標楷體" charset="0"/>
              </a:rPr>
              <a:t>!!</a:t>
            </a:r>
            <a:endParaRPr lang="en-US" altLang="zh-TW" sz="2000" dirty="0">
              <a:solidFill>
                <a:srgbClr val="FF3300"/>
              </a:solidFill>
              <a:latin typeface="Times New Roman" charset="0"/>
              <a:ea typeface="標楷體" charset="0"/>
              <a:cs typeface="標楷體" charset="0"/>
            </a:endParaRPr>
          </a:p>
        </p:txBody>
      </p:sp>
      <p:sp>
        <p:nvSpPr>
          <p:cNvPr id="18" name="文字方塊 17"/>
          <p:cNvSpPr txBox="1"/>
          <p:nvPr/>
        </p:nvSpPr>
        <p:spPr>
          <a:xfrm>
            <a:off x="5681134" y="753532"/>
            <a:ext cx="1746993" cy="338554"/>
          </a:xfrm>
          <a:prstGeom prst="rect">
            <a:avLst/>
          </a:prstGeom>
          <a:noFill/>
        </p:spPr>
        <p:txBody>
          <a:bodyPr wrap="none" rtlCol="0">
            <a:spAutoFit/>
          </a:bodyPr>
          <a:lstStyle/>
          <a:p>
            <a:r>
              <a:rPr kumimoji="1" lang="en-US" altLang="zh-TW" sz="1600" dirty="0" smtClean="0">
                <a:solidFill>
                  <a:srgbClr val="FFFF00"/>
                </a:solidFill>
              </a:rPr>
              <a:t>0.25 million cells</a:t>
            </a:r>
            <a:endParaRPr kumimoji="1" lang="zh-TW" altLang="en-US" sz="1600" dirty="0">
              <a:solidFill>
                <a:srgbClr val="FFFF00"/>
              </a:solidFill>
            </a:endParaRPr>
          </a:p>
        </p:txBody>
      </p:sp>
    </p:spTree>
    <p:extLst>
      <p:ext uri="{BB962C8B-B14F-4D97-AF65-F5344CB8AC3E}">
        <p14:creationId xmlns:p14="http://schemas.microsoft.com/office/powerpoint/2010/main" val="165210955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7"/>
          <p:cNvSpPr txBox="1">
            <a:spLocks noGrp="1"/>
          </p:cNvSpPr>
          <p:nvPr/>
        </p:nvSpPr>
        <p:spPr bwMode="auto">
          <a:xfrm>
            <a:off x="7924800" y="6356350"/>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fld id="{88B53255-2C85-4A48-85B0-03AAFBD14923}" type="slidenum">
              <a:rPr kumimoji="0" lang="zh-TW" altLang="en-US" sz="1200">
                <a:solidFill>
                  <a:srgbClr val="045C75"/>
                </a:solidFill>
                <a:latin typeface="Constantia" charset="0"/>
              </a:rPr>
              <a:pPr algn="r" eaLnBrk="1" hangingPunct="1"/>
              <a:t>4</a:t>
            </a:fld>
            <a:endParaRPr kumimoji="0" lang="en-US" altLang="zh-TW" sz="1200">
              <a:solidFill>
                <a:srgbClr val="045C75"/>
              </a:solidFill>
              <a:latin typeface="Constantia" charset="0"/>
            </a:endParaRPr>
          </a:p>
        </p:txBody>
      </p:sp>
      <p:sp>
        <p:nvSpPr>
          <p:cNvPr id="6147" name="標題 1"/>
          <p:cNvSpPr>
            <a:spLocks noGrp="1"/>
          </p:cNvSpPr>
          <p:nvPr>
            <p:ph type="title" idx="4294967295"/>
          </p:nvPr>
        </p:nvSpPr>
        <p:spPr bwMode="auto">
          <a:xfrm>
            <a:off x="177800" y="331788"/>
            <a:ext cx="9144000" cy="568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eaLnBrk="1" hangingPunct="1"/>
            <a:r>
              <a:rPr lang="en-US" altLang="zh-TW" sz="3200" b="1" dirty="0">
                <a:solidFill>
                  <a:srgbClr val="9933FF"/>
                </a:solidFill>
                <a:latin typeface="Calibri" charset="0"/>
                <a:ea typeface="新細明體" charset="0"/>
                <a:cs typeface="新細明體" charset="0"/>
              </a:rPr>
              <a:t>The main technical challenge of </a:t>
            </a:r>
            <a:r>
              <a:rPr lang="en-US" altLang="zh-TW" sz="3200" b="1" dirty="0" smtClean="0">
                <a:solidFill>
                  <a:srgbClr val="9933FF"/>
                </a:solidFill>
                <a:latin typeface="Calibri" charset="0"/>
                <a:ea typeface="新細明體" charset="0"/>
                <a:cs typeface="新細明體" charset="0"/>
              </a:rPr>
              <a:t>CTCs </a:t>
            </a:r>
            <a:r>
              <a:rPr lang="en-US" altLang="zh-TW" sz="3200" b="1" dirty="0">
                <a:solidFill>
                  <a:srgbClr val="9933FF"/>
                </a:solidFill>
                <a:latin typeface="Calibri" charset="0"/>
                <a:ea typeface="新細明體" charset="0"/>
                <a:cs typeface="新細明體" charset="0"/>
              </a:rPr>
              <a:t>detection</a:t>
            </a:r>
            <a:r>
              <a:rPr lang="en-US" altLang="zh-TW" dirty="0">
                <a:latin typeface="Arial" charset="0"/>
                <a:ea typeface="新細明體" charset="0"/>
                <a:cs typeface="新細明體" charset="0"/>
              </a:rPr>
              <a:t> </a:t>
            </a:r>
          </a:p>
        </p:txBody>
      </p:sp>
      <p:sp>
        <p:nvSpPr>
          <p:cNvPr id="6148" name="內容版面配置區 2"/>
          <p:cNvSpPr>
            <a:spLocks noGrp="1"/>
          </p:cNvSpPr>
          <p:nvPr>
            <p:ph idx="4294967295"/>
          </p:nvPr>
        </p:nvSpPr>
        <p:spPr bwMode="auto">
          <a:xfrm>
            <a:off x="287338" y="1287463"/>
            <a:ext cx="8516937" cy="4824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1" hangingPunct="1"/>
            <a:r>
              <a:rPr lang="en-US" altLang="zh-TW" sz="2800" dirty="0">
                <a:latin typeface="Times New Roman" charset="0"/>
                <a:ea typeface="新細明體" charset="0"/>
                <a:cs typeface="Times New Roman" charset="0"/>
              </a:rPr>
              <a:t>Main spread way of metastases</a:t>
            </a:r>
            <a:endParaRPr lang="en-US" altLang="zh-TW" sz="2800" dirty="0">
              <a:latin typeface="Times New Roman" charset="0"/>
              <a:ea typeface="標楷體" charset="0"/>
              <a:cs typeface="Times New Roman" charset="0"/>
            </a:endParaRPr>
          </a:p>
          <a:p>
            <a:pPr marL="273050" indent="-273050" eaLnBrk="1" hangingPunct="1">
              <a:buFontTx/>
              <a:buNone/>
            </a:pPr>
            <a:r>
              <a:rPr lang="zh-TW" altLang="en-US" sz="2800" dirty="0">
                <a:latin typeface="Times New Roman" charset="0"/>
                <a:ea typeface="標楷體" charset="0"/>
                <a:cs typeface="標楷體" charset="0"/>
              </a:rPr>
              <a:t>    </a:t>
            </a:r>
            <a:r>
              <a:rPr lang="en-US" altLang="zh-TW" sz="2800" dirty="0">
                <a:latin typeface="Times New Roman" charset="0"/>
                <a:ea typeface="標楷體" charset="0"/>
                <a:cs typeface="標楷體" charset="0"/>
              </a:rPr>
              <a:t>1.</a:t>
            </a:r>
            <a:r>
              <a:rPr lang="en-US" altLang="zh-TW" sz="2800" dirty="0">
                <a:latin typeface="Times New Roman" charset="0"/>
                <a:ea typeface="新細明體" charset="0"/>
                <a:cs typeface="Times New Roman" charset="0"/>
              </a:rPr>
              <a:t> nearby tissues spread </a:t>
            </a:r>
          </a:p>
          <a:p>
            <a:pPr marL="273050" indent="-273050" eaLnBrk="1" hangingPunct="1">
              <a:buFontTx/>
              <a:buNone/>
            </a:pPr>
            <a:r>
              <a:rPr lang="en-US" altLang="zh-TW" sz="2800" dirty="0">
                <a:latin typeface="Times New Roman" charset="0"/>
                <a:ea typeface="標楷體" charset="0"/>
                <a:cs typeface="標楷體" charset="0"/>
              </a:rPr>
              <a:t>    2.</a:t>
            </a:r>
            <a:r>
              <a:rPr lang="en-US" altLang="zh-TW" sz="2800" dirty="0">
                <a:latin typeface="Times New Roman" charset="0"/>
                <a:ea typeface="新細明體" charset="0"/>
                <a:cs typeface="Times New Roman" charset="0"/>
              </a:rPr>
              <a:t> blood system spread </a:t>
            </a:r>
          </a:p>
          <a:p>
            <a:pPr marL="273050" indent="-273050" eaLnBrk="1" hangingPunct="1">
              <a:buFontTx/>
              <a:buNone/>
            </a:pPr>
            <a:r>
              <a:rPr lang="en-US" altLang="zh-TW" sz="2800" dirty="0">
                <a:latin typeface="Times New Roman" charset="0"/>
                <a:ea typeface="標楷體" charset="0"/>
                <a:cs typeface="標楷體" charset="0"/>
              </a:rPr>
              <a:t>    3.</a:t>
            </a:r>
            <a:r>
              <a:rPr lang="en-US" altLang="zh-TW" sz="2800" dirty="0">
                <a:latin typeface="Times New Roman" charset="0"/>
                <a:ea typeface="新細明體" charset="0"/>
                <a:cs typeface="Times New Roman" charset="0"/>
              </a:rPr>
              <a:t> lymphatic system spread</a:t>
            </a:r>
            <a:endParaRPr lang="zh-TW" altLang="en-US" sz="2800" dirty="0">
              <a:latin typeface="Times New Roman" charset="0"/>
              <a:ea typeface="標楷體" charset="0"/>
              <a:cs typeface="標楷體" charset="0"/>
            </a:endParaRPr>
          </a:p>
          <a:p>
            <a:pPr marL="273050" indent="-273050" eaLnBrk="1" hangingPunct="1"/>
            <a:r>
              <a:rPr lang="en-US" altLang="zh-TW" sz="2800" dirty="0">
                <a:latin typeface="Times New Roman" charset="0"/>
                <a:ea typeface="標楷體" charset="0"/>
                <a:cs typeface="標楷體" charset="0"/>
              </a:rPr>
              <a:t>The importance of </a:t>
            </a:r>
            <a:r>
              <a:rPr lang="en-US" altLang="zh-TW" sz="2800" dirty="0" smtClean="0">
                <a:latin typeface="Times New Roman" charset="0"/>
                <a:ea typeface="標楷體" charset="0"/>
                <a:cs typeface="標楷體" charset="0"/>
              </a:rPr>
              <a:t>CTCs </a:t>
            </a:r>
            <a:r>
              <a:rPr lang="en-US" altLang="zh-TW" sz="2800" dirty="0">
                <a:latin typeface="Times New Roman" charset="0"/>
                <a:ea typeface="標楷體" charset="0"/>
                <a:cs typeface="標楷體" charset="0"/>
              </a:rPr>
              <a:t>amount</a:t>
            </a:r>
          </a:p>
          <a:p>
            <a:pPr marL="273050" indent="-273050" eaLnBrk="1" hangingPunct="1"/>
            <a:r>
              <a:rPr lang="en-US" altLang="zh-TW" sz="2800" dirty="0">
                <a:latin typeface="Times New Roman" charset="0"/>
                <a:ea typeface="標楷體" charset="0"/>
                <a:cs typeface="標楷體" charset="0"/>
              </a:rPr>
              <a:t>Challenge:</a:t>
            </a:r>
            <a:endParaRPr lang="zh-TW" altLang="en-US" sz="2800" dirty="0">
              <a:latin typeface="Times New Roman" charset="0"/>
              <a:ea typeface="標楷體" charset="0"/>
              <a:cs typeface="標楷體" charset="0"/>
            </a:endParaRPr>
          </a:p>
          <a:p>
            <a:pPr marL="273050" indent="-273050" eaLnBrk="1" hangingPunct="1">
              <a:buFontTx/>
              <a:buNone/>
            </a:pPr>
            <a:r>
              <a:rPr lang="zh-TW" altLang="en-US" sz="2800" dirty="0">
                <a:latin typeface="Times New Roman" charset="0"/>
                <a:ea typeface="標楷體" charset="0"/>
                <a:cs typeface="標楷體" charset="0"/>
              </a:rPr>
              <a:t>        </a:t>
            </a:r>
            <a:r>
              <a:rPr lang="en-US" altLang="zh-TW" sz="2800" dirty="0">
                <a:latin typeface="Times New Roman" charset="0"/>
                <a:ea typeface="標楷體" charset="0"/>
                <a:cs typeface="標楷體" charset="0"/>
              </a:rPr>
              <a:t>rare amount of CTC: </a:t>
            </a:r>
            <a:r>
              <a:rPr lang="en-US" altLang="zh-TW" sz="2800" b="1" dirty="0">
                <a:latin typeface="Times New Roman" charset="0"/>
                <a:ea typeface="標楷體" charset="0"/>
                <a:cs typeface="標楷體" charset="0"/>
              </a:rPr>
              <a:t>1-10 CTCs/1ml</a:t>
            </a:r>
            <a:endParaRPr lang="en-US" altLang="zh-TW" sz="2800" dirty="0">
              <a:latin typeface="Times New Roman" charset="0"/>
              <a:ea typeface="標楷體" charset="0"/>
              <a:cs typeface="標楷體" charset="0"/>
            </a:endParaRPr>
          </a:p>
          <a:p>
            <a:pPr marL="273050" indent="-273050" eaLnBrk="1" hangingPunct="1">
              <a:buFontTx/>
              <a:buNone/>
            </a:pPr>
            <a:r>
              <a:rPr lang="zh-TW" altLang="en-US" sz="2800" dirty="0">
                <a:latin typeface="Times New Roman" charset="0"/>
                <a:ea typeface="標楷體" charset="0"/>
                <a:cs typeface="標楷體" charset="0"/>
              </a:rPr>
              <a:t>        </a:t>
            </a:r>
            <a:r>
              <a:rPr lang="en-US" altLang="zh-TW" sz="2800" dirty="0">
                <a:latin typeface="Times New Roman" charset="0"/>
                <a:ea typeface="標楷體" charset="0"/>
                <a:cs typeface="標楷體" charset="0"/>
              </a:rPr>
              <a:t>low separation </a:t>
            </a:r>
            <a:r>
              <a:rPr lang="en-US" altLang="zh-TW" sz="2800" dirty="0" err="1">
                <a:latin typeface="Times New Roman" charset="0"/>
                <a:ea typeface="標楷體" charset="0"/>
                <a:cs typeface="標楷體" charset="0"/>
              </a:rPr>
              <a:t>effcientcy</a:t>
            </a:r>
            <a:r>
              <a:rPr lang="en-US" altLang="zh-TW" sz="2800" dirty="0">
                <a:latin typeface="Times New Roman" charset="0"/>
                <a:ea typeface="標楷體" charset="0"/>
                <a:cs typeface="標楷體" charset="0"/>
              </a:rPr>
              <a:t>: </a:t>
            </a:r>
            <a:r>
              <a:rPr lang="en-US" altLang="zh-TW" sz="2800" b="1" dirty="0">
                <a:latin typeface="Times New Roman" charset="0"/>
                <a:ea typeface="標楷體" charset="0"/>
                <a:cs typeface="標楷體" charset="0"/>
              </a:rPr>
              <a:t>1 CTCs/10</a:t>
            </a:r>
            <a:r>
              <a:rPr lang="en-US" altLang="zh-TW" sz="2800" b="1" baseline="30000" dirty="0">
                <a:latin typeface="Times New Roman" charset="0"/>
                <a:ea typeface="標楷體" charset="0"/>
                <a:cs typeface="標楷體" charset="0"/>
              </a:rPr>
              <a:t>6-7 </a:t>
            </a:r>
            <a:r>
              <a:rPr lang="en-US" altLang="zh-TW" sz="2800" b="1" dirty="0">
                <a:latin typeface="Times New Roman" charset="0"/>
                <a:ea typeface="標楷體" charset="0"/>
                <a:cs typeface="標楷體" charset="0"/>
              </a:rPr>
              <a:t>WBCs</a:t>
            </a:r>
            <a:endParaRPr lang="en-US" altLang="zh-TW" sz="2800" dirty="0">
              <a:latin typeface="Times New Roman" charset="0"/>
              <a:ea typeface="標楷體" charset="0"/>
              <a:cs typeface="標楷體" charset="0"/>
            </a:endParaRPr>
          </a:p>
          <a:p>
            <a:pPr marL="273050" indent="-273050" eaLnBrk="1" hangingPunct="1">
              <a:buFontTx/>
              <a:buNone/>
            </a:pPr>
            <a:r>
              <a:rPr lang="zh-TW" altLang="en-US" sz="2800" dirty="0">
                <a:latin typeface="Times New Roman" charset="0"/>
                <a:ea typeface="標楷體" charset="0"/>
                <a:cs typeface="標楷體" charset="0"/>
              </a:rPr>
              <a:t>        </a:t>
            </a:r>
            <a:r>
              <a:rPr lang="en-US" altLang="zh-TW" sz="2800" dirty="0">
                <a:latin typeface="Times New Roman" charset="0"/>
                <a:ea typeface="標楷體" charset="0"/>
                <a:cs typeface="標楷體" charset="0"/>
              </a:rPr>
              <a:t>low sensitivity: </a:t>
            </a:r>
            <a:r>
              <a:rPr lang="en-US" altLang="zh-TW" sz="2800" b="1" dirty="0">
                <a:latin typeface="Times New Roman" charset="0"/>
                <a:ea typeface="標楷體" charset="0"/>
                <a:cs typeface="標楷體" charset="0"/>
              </a:rPr>
              <a:t>40-50%</a:t>
            </a:r>
            <a:r>
              <a:rPr lang="en-US" altLang="zh-TW" sz="2800" dirty="0">
                <a:latin typeface="Times New Roman" charset="0"/>
                <a:ea typeface="標楷體" charset="0"/>
                <a:cs typeface="標楷體" charset="0"/>
              </a:rPr>
              <a:t> (specific antibody) </a:t>
            </a:r>
          </a:p>
          <a:p>
            <a:pPr marL="273050" indent="-273050" eaLnBrk="1" hangingPunct="1">
              <a:buFontTx/>
              <a:buNone/>
            </a:pPr>
            <a:r>
              <a:rPr lang="en-US" altLang="zh-TW" sz="2800" dirty="0">
                <a:latin typeface="Times New Roman" charset="0"/>
                <a:ea typeface="新細明體" charset="0"/>
                <a:cs typeface="Times New Roman" charset="0"/>
              </a:rPr>
              <a:t>        </a:t>
            </a:r>
            <a:endParaRPr lang="zh-TW" altLang="en-US" sz="2800" dirty="0">
              <a:latin typeface="Times New Roman" charset="0"/>
              <a:ea typeface="標楷體" charset="0"/>
              <a:cs typeface="標楷體" charset="0"/>
            </a:endParaRPr>
          </a:p>
        </p:txBody>
      </p:sp>
      <p:grpSp>
        <p:nvGrpSpPr>
          <p:cNvPr id="6149" name="群組 46"/>
          <p:cNvGrpSpPr>
            <a:grpSpLocks/>
          </p:cNvGrpSpPr>
          <p:nvPr/>
        </p:nvGrpSpPr>
        <p:grpSpPr bwMode="auto">
          <a:xfrm>
            <a:off x="5227638" y="1006475"/>
            <a:ext cx="3527425" cy="2663825"/>
            <a:chOff x="4500562" y="3857628"/>
            <a:chExt cx="3571900" cy="2841886"/>
          </a:xfrm>
        </p:grpSpPr>
        <p:pic>
          <p:nvPicPr>
            <p:cNvPr id="6150" name="Picture 3" descr="D:\實驗室\proposal\metastasis-diagra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3929066"/>
              <a:ext cx="3533734" cy="27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群組 10"/>
            <p:cNvGrpSpPr>
              <a:grpSpLocks/>
            </p:cNvGrpSpPr>
            <p:nvPr/>
          </p:nvGrpSpPr>
          <p:grpSpPr bwMode="auto">
            <a:xfrm>
              <a:off x="5500437" y="3857628"/>
              <a:ext cx="929144" cy="1297068"/>
              <a:chOff x="2357165" y="3714752"/>
              <a:chExt cx="929144" cy="1297068"/>
            </a:xfrm>
          </p:grpSpPr>
          <p:sp>
            <p:nvSpPr>
              <p:cNvPr id="22" name="橢圓 8"/>
              <p:cNvSpPr/>
              <p:nvPr/>
            </p:nvSpPr>
            <p:spPr>
              <a:xfrm>
                <a:off x="2357165" y="3714752"/>
                <a:ext cx="929144" cy="9281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en-US" altLang="zh-TW" sz="1400">
                  <a:solidFill>
                    <a:schemeClr val="tx1"/>
                  </a:solidFill>
                  <a:latin typeface="Calibri" pitchFamily="34" charset="0"/>
                  <a:ea typeface="標楷體" pitchFamily="65" charset="-120"/>
                  <a:cs typeface="Calibri" pitchFamily="34" charset="0"/>
                </a:endParaRPr>
              </a:p>
            </p:txBody>
          </p:sp>
          <p:sp>
            <p:nvSpPr>
              <p:cNvPr id="6168" name="文字方塊 9"/>
              <p:cNvSpPr txBox="1">
                <a:spLocks noChangeArrowheads="1"/>
              </p:cNvSpPr>
              <p:nvPr/>
            </p:nvSpPr>
            <p:spPr bwMode="auto">
              <a:xfrm>
                <a:off x="2357422" y="3870536"/>
                <a:ext cx="858608" cy="114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600">
                    <a:latin typeface="Calibri" charset="0"/>
                    <a:ea typeface="標楷體" charset="0"/>
                    <a:cs typeface="標楷體" charset="0"/>
                  </a:rPr>
                  <a:t>Cancer</a:t>
                </a:r>
              </a:p>
              <a:p>
                <a:pPr eaLnBrk="1" hangingPunct="1"/>
                <a:r>
                  <a:rPr kumimoji="0" lang="en-US" altLang="zh-TW" sz="1600">
                    <a:latin typeface="Calibri" charset="0"/>
                    <a:ea typeface="標楷體" charset="0"/>
                    <a:cs typeface="標楷體" charset="0"/>
                  </a:rPr>
                  <a:t> cells</a:t>
                </a:r>
              </a:p>
              <a:p>
                <a:pPr eaLnBrk="1" hangingPunct="1"/>
                <a:endParaRPr kumimoji="0" lang="en-US" altLang="zh-TW" sz="1600">
                  <a:latin typeface="Calibri" charset="0"/>
                  <a:ea typeface="標楷體" charset="0"/>
                  <a:cs typeface="標楷體" charset="0"/>
                </a:endParaRPr>
              </a:p>
              <a:p>
                <a:pPr eaLnBrk="1" hangingPunct="1"/>
                <a:endParaRPr kumimoji="0" lang="en-US" altLang="zh-TW" sz="1600">
                  <a:latin typeface="Calibri" charset="0"/>
                  <a:ea typeface="標楷體" charset="0"/>
                  <a:cs typeface="標楷體" charset="0"/>
                </a:endParaRPr>
              </a:p>
            </p:txBody>
          </p:sp>
        </p:grpSp>
        <p:cxnSp>
          <p:nvCxnSpPr>
            <p:cNvPr id="7" name="直線單箭頭接點 6"/>
            <p:cNvCxnSpPr/>
            <p:nvPr/>
          </p:nvCxnSpPr>
          <p:spPr>
            <a:xfrm rot="10800000" flipV="1">
              <a:off x="5198224" y="4499509"/>
              <a:ext cx="358476" cy="1439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4"/>
            <p:cNvCxnSpPr/>
            <p:nvPr/>
          </p:nvCxnSpPr>
          <p:spPr>
            <a:xfrm rot="5400000">
              <a:off x="5554821" y="4940896"/>
              <a:ext cx="421711" cy="707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154" name="群組 24"/>
            <p:cNvGrpSpPr>
              <a:grpSpLocks/>
            </p:cNvGrpSpPr>
            <p:nvPr/>
          </p:nvGrpSpPr>
          <p:grpSpPr bwMode="auto">
            <a:xfrm>
              <a:off x="7000248" y="5073643"/>
              <a:ext cx="715345" cy="727133"/>
              <a:chOff x="2356587" y="3717020"/>
              <a:chExt cx="929949" cy="1050302"/>
            </a:xfrm>
          </p:grpSpPr>
          <p:sp>
            <p:nvSpPr>
              <p:cNvPr id="20" name="橢圓 25"/>
              <p:cNvSpPr/>
              <p:nvPr/>
            </p:nvSpPr>
            <p:spPr>
              <a:xfrm>
                <a:off x="2356587" y="3717022"/>
                <a:ext cx="929949" cy="9247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en-US" altLang="zh-TW" sz="1400">
                  <a:solidFill>
                    <a:schemeClr val="tx1"/>
                  </a:solidFill>
                  <a:latin typeface="Calibri" pitchFamily="34" charset="0"/>
                  <a:ea typeface="標楷體" pitchFamily="65" charset="-120"/>
                  <a:cs typeface="Calibri" pitchFamily="34" charset="0"/>
                </a:endParaRPr>
              </a:p>
            </p:txBody>
          </p:sp>
          <p:sp>
            <p:nvSpPr>
              <p:cNvPr id="6166" name="文字方塊 26"/>
              <p:cNvSpPr txBox="1">
                <a:spLocks noChangeArrowheads="1"/>
              </p:cNvSpPr>
              <p:nvPr/>
            </p:nvSpPr>
            <p:spPr bwMode="auto">
              <a:xfrm>
                <a:off x="2357198" y="3870443"/>
                <a:ext cx="856484" cy="89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600">
                    <a:latin typeface="Calibri" charset="0"/>
                    <a:ea typeface="標楷體" charset="0"/>
                    <a:cs typeface="標楷體" charset="0"/>
                  </a:rPr>
                  <a:t>CTC</a:t>
                </a:r>
              </a:p>
              <a:p>
                <a:pPr eaLnBrk="1" hangingPunct="1"/>
                <a:endParaRPr kumimoji="0" lang="en-US" altLang="zh-TW" sz="1600">
                  <a:latin typeface="Calibri" charset="0"/>
                  <a:ea typeface="標楷體" charset="0"/>
                  <a:cs typeface="標楷體" charset="0"/>
                </a:endParaRPr>
              </a:p>
            </p:txBody>
          </p:sp>
        </p:grpSp>
        <p:cxnSp>
          <p:nvCxnSpPr>
            <p:cNvPr id="10" name="直線單箭頭接點 27"/>
            <p:cNvCxnSpPr/>
            <p:nvPr/>
          </p:nvCxnSpPr>
          <p:spPr>
            <a:xfrm rot="10800000">
              <a:off x="6643380" y="4927993"/>
              <a:ext cx="429207" cy="2862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30"/>
            <p:cNvCxnSpPr/>
            <p:nvPr/>
          </p:nvCxnSpPr>
          <p:spPr>
            <a:xfrm rot="10800000">
              <a:off x="6572649" y="5359865"/>
              <a:ext cx="429207" cy="457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157" name="群組 37"/>
            <p:cNvGrpSpPr>
              <a:grpSpLocks/>
            </p:cNvGrpSpPr>
            <p:nvPr/>
          </p:nvGrpSpPr>
          <p:grpSpPr bwMode="auto">
            <a:xfrm>
              <a:off x="6858016" y="4428377"/>
              <a:ext cx="1214446" cy="430178"/>
              <a:chOff x="7786710" y="3999749"/>
              <a:chExt cx="1214446" cy="430178"/>
            </a:xfrm>
          </p:grpSpPr>
          <p:sp>
            <p:nvSpPr>
              <p:cNvPr id="18" name="圓角矩形 36"/>
              <p:cNvSpPr/>
              <p:nvPr/>
            </p:nvSpPr>
            <p:spPr>
              <a:xfrm>
                <a:off x="7787481" y="3999749"/>
                <a:ext cx="1142944" cy="4301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en-US" altLang="zh-TW">
                  <a:solidFill>
                    <a:srgbClr val="FFFFFF"/>
                  </a:solidFill>
                  <a:latin typeface="Calibri" pitchFamily="34" charset="0"/>
                  <a:ea typeface="標楷體" pitchFamily="65" charset="-120"/>
                  <a:cs typeface="Calibri" pitchFamily="34" charset="0"/>
                </a:endParaRPr>
              </a:p>
            </p:txBody>
          </p:sp>
          <p:sp>
            <p:nvSpPr>
              <p:cNvPr id="6164" name="文字方塊 35"/>
              <p:cNvSpPr txBox="1">
                <a:spLocks noChangeArrowheads="1"/>
              </p:cNvSpPr>
              <p:nvPr/>
            </p:nvSpPr>
            <p:spPr bwMode="auto">
              <a:xfrm>
                <a:off x="7786710" y="4000289"/>
                <a:ext cx="1214446" cy="35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600">
                    <a:latin typeface="Calibri" charset="0"/>
                    <a:ea typeface="標楷體" charset="0"/>
                    <a:cs typeface="標楷體" charset="0"/>
                  </a:rPr>
                  <a:t>Metastases</a:t>
                </a:r>
              </a:p>
            </p:txBody>
          </p:sp>
        </p:grpSp>
        <p:cxnSp>
          <p:nvCxnSpPr>
            <p:cNvPr id="13" name="直線單箭頭接點 12"/>
            <p:cNvCxnSpPr/>
            <p:nvPr/>
          </p:nvCxnSpPr>
          <p:spPr>
            <a:xfrm rot="5400000" flipH="1" flipV="1">
              <a:off x="7107753" y="4249744"/>
              <a:ext cx="355659" cy="16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159" name="群組 42"/>
            <p:cNvGrpSpPr>
              <a:grpSpLocks/>
            </p:cNvGrpSpPr>
            <p:nvPr/>
          </p:nvGrpSpPr>
          <p:grpSpPr bwMode="auto">
            <a:xfrm>
              <a:off x="6715139" y="5644393"/>
              <a:ext cx="1000133" cy="641878"/>
              <a:chOff x="2357421" y="3303173"/>
              <a:chExt cx="1114433" cy="927158"/>
            </a:xfrm>
          </p:grpSpPr>
          <p:sp>
            <p:nvSpPr>
              <p:cNvPr id="16" name="橢圓 43"/>
              <p:cNvSpPr/>
              <p:nvPr/>
            </p:nvSpPr>
            <p:spPr>
              <a:xfrm>
                <a:off x="2358066" y="3303171"/>
                <a:ext cx="927857" cy="92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en-US" altLang="zh-TW" sz="1400">
                  <a:solidFill>
                    <a:schemeClr val="tx1"/>
                  </a:solidFill>
                  <a:latin typeface="Calibri" pitchFamily="34" charset="0"/>
                  <a:ea typeface="標楷體" pitchFamily="65" charset="-120"/>
                  <a:cs typeface="Calibri" pitchFamily="34" charset="0"/>
                </a:endParaRPr>
              </a:p>
            </p:txBody>
          </p:sp>
          <p:sp>
            <p:nvSpPr>
              <p:cNvPr id="6162" name="文字方塊 44"/>
              <p:cNvSpPr txBox="1">
                <a:spLocks noChangeArrowheads="1"/>
              </p:cNvSpPr>
              <p:nvPr/>
            </p:nvSpPr>
            <p:spPr bwMode="auto">
              <a:xfrm>
                <a:off x="2357421" y="3457200"/>
                <a:ext cx="1114433" cy="51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600">
                    <a:latin typeface="Calibri" charset="0"/>
                    <a:ea typeface="標楷體" charset="0"/>
                    <a:cs typeface="標楷體" charset="0"/>
                  </a:rPr>
                  <a:t>Blood</a:t>
                </a:r>
              </a:p>
            </p:txBody>
          </p:sp>
        </p:grpSp>
        <p:cxnSp>
          <p:nvCxnSpPr>
            <p:cNvPr id="15" name="直線單箭頭接點 45"/>
            <p:cNvCxnSpPr/>
            <p:nvPr/>
          </p:nvCxnSpPr>
          <p:spPr>
            <a:xfrm rot="10800000" flipV="1">
              <a:off x="6284904" y="6071183"/>
              <a:ext cx="429206" cy="1439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ChangeArrowheads="1"/>
          </p:cNvSpPr>
          <p:nvPr/>
        </p:nvSpPr>
        <p:spPr bwMode="auto">
          <a:xfrm>
            <a:off x="520701" y="179388"/>
            <a:ext cx="8280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0" lang="en-US" altLang="zh-TW" sz="3200" b="1" dirty="0">
                <a:solidFill>
                  <a:srgbClr val="9933FF"/>
                </a:solidFill>
                <a:latin typeface="Calibri" charset="0"/>
              </a:rPr>
              <a:t>CTCs separation and </a:t>
            </a:r>
            <a:r>
              <a:rPr kumimoji="0" lang="en-US" altLang="zh-TW" sz="3200" b="1" dirty="0" smtClean="0">
                <a:solidFill>
                  <a:srgbClr val="9933FF"/>
                </a:solidFill>
                <a:latin typeface="Calibri" charset="0"/>
              </a:rPr>
              <a:t>capturing </a:t>
            </a:r>
            <a:r>
              <a:rPr kumimoji="0" lang="en-US" altLang="zh-TW" sz="3200" b="1" dirty="0">
                <a:solidFill>
                  <a:srgbClr val="9933FF"/>
                </a:solidFill>
                <a:latin typeface="Calibri" charset="0"/>
              </a:rPr>
              <a:t>in whole blood</a:t>
            </a:r>
          </a:p>
        </p:txBody>
      </p:sp>
      <p:pic>
        <p:nvPicPr>
          <p:cNvPr id="7171" name="Picture 9"/>
          <p:cNvPicPr>
            <a:picLocks noChangeAspect="1" noChangeArrowheads="1"/>
          </p:cNvPicPr>
          <p:nvPr/>
        </p:nvPicPr>
        <p:blipFill>
          <a:blip r:embed="rId2">
            <a:extLst>
              <a:ext uri="{28A0092B-C50C-407E-A947-70E740481C1C}">
                <a14:useLocalDpi xmlns:a14="http://schemas.microsoft.com/office/drawing/2010/main" val="0"/>
              </a:ext>
            </a:extLst>
          </a:blip>
          <a:srcRect r="25665"/>
          <a:stretch>
            <a:fillRect/>
          </a:stretch>
        </p:blipFill>
        <p:spPr bwMode="auto">
          <a:xfrm>
            <a:off x="4679950" y="673100"/>
            <a:ext cx="37211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2427288"/>
            <a:ext cx="15541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2"/>
          <p:cNvSpPr>
            <a:spLocks noChangeArrowheads="1"/>
          </p:cNvSpPr>
          <p:nvPr/>
        </p:nvSpPr>
        <p:spPr bwMode="auto">
          <a:xfrm>
            <a:off x="4487863" y="3643313"/>
            <a:ext cx="43735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buFont typeface="Wingdings" charset="0"/>
              <a:buChar char="Ø"/>
            </a:pPr>
            <a:r>
              <a:rPr kumimoji="0" lang="en-US" altLang="zh-TW" sz="2000">
                <a:latin typeface="Calibri" charset="0"/>
              </a:rPr>
              <a:t>High sensitivity (1 target cell in 1 billion blood cells)</a:t>
            </a:r>
          </a:p>
          <a:p>
            <a:pPr eaLnBrk="0" hangingPunct="0">
              <a:buFont typeface="Wingdings" charset="0"/>
              <a:buChar char="Ø"/>
            </a:pPr>
            <a:r>
              <a:rPr kumimoji="0" lang="en-US" altLang="zh-TW" sz="2000">
                <a:latin typeface="Calibri" charset="0"/>
              </a:rPr>
              <a:t>Selectivity </a:t>
            </a:r>
            <a:r>
              <a:rPr kumimoji="0" lang="en-US" altLang="zh-TW" sz="2000">
                <a:solidFill>
                  <a:srgbClr val="FF3300"/>
                </a:solidFill>
                <a:latin typeface="Calibri" charset="0"/>
              </a:rPr>
              <a:t>(47%(A), 63%(B) capture efficiency</a:t>
            </a:r>
            <a:r>
              <a:rPr kumimoji="0" lang="en-US" altLang="zh-TW" sz="2000">
                <a:latin typeface="Calibri" charset="0"/>
              </a:rPr>
              <a:t>)</a:t>
            </a:r>
          </a:p>
          <a:p>
            <a:pPr eaLnBrk="0" hangingPunct="0">
              <a:buFont typeface="Wingdings" charset="0"/>
              <a:buChar char="Ø"/>
            </a:pPr>
            <a:r>
              <a:rPr kumimoji="0" lang="en-US" altLang="zh-TW" sz="2000">
                <a:latin typeface="Calibri" charset="0"/>
              </a:rPr>
              <a:t>High yield (</a:t>
            </a:r>
            <a:r>
              <a:rPr kumimoji="0" lang="en-US" altLang="zh-TW" sz="2000">
                <a:solidFill>
                  <a:srgbClr val="FF3300"/>
                </a:solidFill>
                <a:latin typeface="Calibri" charset="0"/>
              </a:rPr>
              <a:t>99(A)% ,95%(B)</a:t>
            </a:r>
            <a:r>
              <a:rPr kumimoji="0" lang="en-US" altLang="zh-TW" sz="2000">
                <a:latin typeface="Calibri" charset="0"/>
              </a:rPr>
              <a:t>). </a:t>
            </a:r>
          </a:p>
        </p:txBody>
      </p:sp>
      <p:sp>
        <p:nvSpPr>
          <p:cNvPr id="7174" name="Rectangle 15"/>
          <p:cNvSpPr>
            <a:spLocks noChangeArrowheads="1"/>
          </p:cNvSpPr>
          <p:nvPr/>
        </p:nvSpPr>
        <p:spPr bwMode="auto">
          <a:xfrm>
            <a:off x="180975" y="839788"/>
            <a:ext cx="4711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FontTx/>
              <a:buChar char="•"/>
            </a:pPr>
            <a:r>
              <a:rPr kumimoji="0" lang="en-US" altLang="zh-TW" sz="2400">
                <a:solidFill>
                  <a:srgbClr val="3333CC"/>
                </a:solidFill>
                <a:latin typeface="Calibri" charset="0"/>
                <a:cs typeface="Arial" charset="0"/>
              </a:rPr>
              <a:t>Posts fabricated from Si wafer </a:t>
            </a:r>
          </a:p>
          <a:p>
            <a:pPr marL="742950" lvl="1" indent="-285750" eaLnBrk="0" hangingPunct="0">
              <a:lnSpc>
                <a:spcPct val="90000"/>
              </a:lnSpc>
              <a:spcBef>
                <a:spcPct val="20000"/>
              </a:spcBef>
              <a:buFontTx/>
              <a:buChar char="–"/>
            </a:pPr>
            <a:r>
              <a:rPr kumimoji="0" lang="en-US" altLang="zh-TW" sz="2400">
                <a:solidFill>
                  <a:srgbClr val="3333CC"/>
                </a:solidFill>
                <a:latin typeface="Calibri" charset="0"/>
                <a:cs typeface="Arial" charset="0"/>
              </a:rPr>
              <a:t>100 µm diameter</a:t>
            </a:r>
          </a:p>
          <a:p>
            <a:pPr marL="742950" lvl="1" indent="-285750" eaLnBrk="0" hangingPunct="0">
              <a:lnSpc>
                <a:spcPct val="90000"/>
              </a:lnSpc>
              <a:spcBef>
                <a:spcPct val="20000"/>
              </a:spcBef>
              <a:buFontTx/>
              <a:buChar char="–"/>
            </a:pPr>
            <a:r>
              <a:rPr kumimoji="0" lang="en-US" altLang="zh-TW" sz="2400">
                <a:solidFill>
                  <a:srgbClr val="3333CC"/>
                </a:solidFill>
                <a:latin typeface="Calibri" charset="0"/>
                <a:cs typeface="Arial" charset="0"/>
              </a:rPr>
              <a:t>100 µm tall</a:t>
            </a:r>
          </a:p>
          <a:p>
            <a:pPr marL="342900" indent="-342900" eaLnBrk="0" hangingPunct="0">
              <a:lnSpc>
                <a:spcPct val="90000"/>
              </a:lnSpc>
              <a:spcBef>
                <a:spcPct val="20000"/>
              </a:spcBef>
              <a:buFontTx/>
              <a:buChar char="•"/>
            </a:pPr>
            <a:r>
              <a:rPr kumimoji="0" lang="en-US" altLang="zh-TW" sz="2400">
                <a:solidFill>
                  <a:srgbClr val="3333CC"/>
                </a:solidFill>
                <a:latin typeface="Calibri" charset="0"/>
                <a:cs typeface="Arial" charset="0"/>
              </a:rPr>
              <a:t>Posts coated with anti-EpCAM</a:t>
            </a:r>
          </a:p>
          <a:p>
            <a:pPr marL="342900" indent="-342900" eaLnBrk="0" hangingPunct="0">
              <a:lnSpc>
                <a:spcPct val="90000"/>
              </a:lnSpc>
              <a:spcBef>
                <a:spcPct val="20000"/>
              </a:spcBef>
              <a:buFontTx/>
              <a:buChar char="•"/>
            </a:pPr>
            <a:r>
              <a:rPr kumimoji="0" lang="en-US" altLang="zh-TW" sz="2400">
                <a:solidFill>
                  <a:srgbClr val="3333CC"/>
                </a:solidFill>
                <a:latin typeface="Calibri" charset="0"/>
                <a:cs typeface="Arial" charset="0"/>
              </a:rPr>
              <a:t>Whole blood flowed through device by pressure source</a:t>
            </a:r>
          </a:p>
          <a:p>
            <a:pPr marL="342900" indent="-342900" eaLnBrk="0" hangingPunct="0">
              <a:lnSpc>
                <a:spcPct val="90000"/>
              </a:lnSpc>
              <a:spcBef>
                <a:spcPct val="20000"/>
              </a:spcBef>
              <a:buFontTx/>
              <a:buChar char="•"/>
            </a:pPr>
            <a:r>
              <a:rPr kumimoji="0" lang="en-US" altLang="zh-TW" sz="2400">
                <a:solidFill>
                  <a:srgbClr val="3333CC"/>
                </a:solidFill>
                <a:latin typeface="Calibri" charset="0"/>
                <a:cs typeface="Arial" charset="0"/>
              </a:rPr>
              <a:t>mL-scale volumes</a:t>
            </a:r>
          </a:p>
        </p:txBody>
      </p:sp>
      <p:sp>
        <p:nvSpPr>
          <p:cNvPr id="7175" name="Rectangle 17"/>
          <p:cNvSpPr>
            <a:spLocks noChangeArrowheads="1"/>
          </p:cNvSpPr>
          <p:nvPr/>
        </p:nvSpPr>
        <p:spPr bwMode="auto">
          <a:xfrm>
            <a:off x="4522788" y="5159375"/>
            <a:ext cx="44767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Wingdings" charset="0"/>
              <a:buChar char="Ø"/>
            </a:pPr>
            <a:r>
              <a:rPr kumimoji="0" lang="en-US" altLang="zh-TW" sz="2000">
                <a:latin typeface="Calibri" charset="0"/>
              </a:rPr>
              <a:t>Max flow of ~1 mL/hr to 2.5 mL/hr</a:t>
            </a:r>
          </a:p>
          <a:p>
            <a:pPr marL="342900" indent="-342900" eaLnBrk="0" hangingPunct="0">
              <a:spcBef>
                <a:spcPct val="20000"/>
              </a:spcBef>
              <a:buFont typeface="Wingdings" charset="0"/>
              <a:buNone/>
            </a:pPr>
            <a:r>
              <a:rPr kumimoji="0" lang="en-US" altLang="zh-TW" sz="2000" b="1">
                <a:solidFill>
                  <a:srgbClr val="FF3300"/>
                </a:solidFill>
                <a:latin typeface="Calibri" charset="0"/>
              </a:rPr>
              <a:t>            </a:t>
            </a:r>
            <a:r>
              <a:rPr kumimoji="0" lang="en-US" altLang="zh-TW" b="1">
                <a:solidFill>
                  <a:srgbClr val="FF3300"/>
                </a:solidFill>
                <a:latin typeface="Calibri" charset="0"/>
              </a:rPr>
              <a:t>4-12 hours </a:t>
            </a:r>
            <a:r>
              <a:rPr kumimoji="0" lang="en-US" altLang="zh-TW" b="1">
                <a:latin typeface="Calibri" charset="0"/>
              </a:rPr>
              <a:t>to run sample</a:t>
            </a:r>
          </a:p>
          <a:p>
            <a:pPr marL="342900" indent="-342900" eaLnBrk="0" hangingPunct="0">
              <a:spcBef>
                <a:spcPct val="20000"/>
              </a:spcBef>
              <a:buFont typeface="Wingdings" charset="0"/>
              <a:buChar char="Ø"/>
            </a:pPr>
            <a:r>
              <a:rPr kumimoji="0" lang="en-US" altLang="zh-TW" sz="2000">
                <a:latin typeface="Calibri" charset="0"/>
              </a:rPr>
              <a:t>Non-specific binding and clogged</a:t>
            </a:r>
          </a:p>
          <a:p>
            <a:pPr marL="342900" indent="-342900" eaLnBrk="0" hangingPunct="0">
              <a:spcBef>
                <a:spcPct val="20000"/>
              </a:spcBef>
              <a:buFont typeface="Wingdings" charset="0"/>
              <a:buChar char="Ø"/>
            </a:pPr>
            <a:r>
              <a:rPr kumimoji="0" lang="en-US" altLang="zh-TW" sz="2000">
                <a:latin typeface="Calibri" charset="0"/>
              </a:rPr>
              <a:t>Without sample preconcentration </a:t>
            </a:r>
            <a:endParaRPr kumimoji="0" lang="en-US" altLang="zh-TW" sz="2400">
              <a:latin typeface="Calibri" charset="0"/>
            </a:endParaRPr>
          </a:p>
          <a:p>
            <a:pPr marL="742950" lvl="1" indent="-285750" eaLnBrk="0" hangingPunct="0">
              <a:spcBef>
                <a:spcPct val="20000"/>
              </a:spcBef>
            </a:pPr>
            <a:endParaRPr kumimoji="0" lang="zh-TW" altLang="en-US" sz="2400">
              <a:latin typeface="Calibri" charset="0"/>
            </a:endParaRPr>
          </a:p>
        </p:txBody>
      </p:sp>
      <p:pic>
        <p:nvPicPr>
          <p:cNvPr id="7176" name="Picture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707" t="8542" r="38916"/>
          <a:stretch>
            <a:fillRect/>
          </a:stretch>
        </p:blipFill>
        <p:spPr bwMode="auto">
          <a:xfrm>
            <a:off x="300038" y="4567238"/>
            <a:ext cx="29479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0947" t="8542" r="4082" b="55995"/>
          <a:stretch>
            <a:fillRect/>
          </a:stretch>
        </p:blipFill>
        <p:spPr bwMode="auto">
          <a:xfrm>
            <a:off x="322263" y="3638550"/>
            <a:ext cx="2193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矩形 12"/>
          <p:cNvSpPr>
            <a:spLocks noChangeArrowheads="1"/>
          </p:cNvSpPr>
          <p:nvPr/>
        </p:nvSpPr>
        <p:spPr bwMode="auto">
          <a:xfrm>
            <a:off x="282575" y="3622675"/>
            <a:ext cx="2324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zh-TW" sz="1200">
                <a:latin typeface="Calibri" charset="0"/>
              </a:rPr>
              <a:t>Shannon L. Stotta, PNAS, 2010</a:t>
            </a:r>
            <a:endParaRPr kumimoji="0" lang="zh-TW" altLang="en-US" sz="1200">
              <a:latin typeface="Calibri" charset="0"/>
            </a:endParaRPr>
          </a:p>
        </p:txBody>
      </p:sp>
      <p:pic>
        <p:nvPicPr>
          <p:cNvPr id="7179" name="Picture 15"/>
          <p:cNvPicPr>
            <a:picLocks noChangeAspect="1" noChangeArrowheads="1"/>
          </p:cNvPicPr>
          <p:nvPr/>
        </p:nvPicPr>
        <p:blipFill>
          <a:blip r:embed="rId5">
            <a:extLst>
              <a:ext uri="{28A0092B-C50C-407E-A947-70E740481C1C}">
                <a14:useLocalDpi xmlns:a14="http://schemas.microsoft.com/office/drawing/2010/main" val="0"/>
              </a:ext>
            </a:extLst>
          </a:blip>
          <a:srcRect l="6667"/>
          <a:stretch>
            <a:fillRect/>
          </a:stretch>
        </p:blipFill>
        <p:spPr bwMode="auto">
          <a:xfrm>
            <a:off x="2576513" y="3633788"/>
            <a:ext cx="19526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文字方塊 13"/>
          <p:cNvSpPr txBox="1">
            <a:spLocks noChangeArrowheads="1"/>
          </p:cNvSpPr>
          <p:nvPr/>
        </p:nvSpPr>
        <p:spPr bwMode="auto">
          <a:xfrm>
            <a:off x="4818063" y="550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2400">
                <a:solidFill>
                  <a:srgbClr val="F2F2F2"/>
                </a:solidFill>
              </a:rPr>
              <a:t>A</a:t>
            </a:r>
            <a:endParaRPr kumimoji="0" lang="zh-TW" altLang="en-US" sz="2400">
              <a:solidFill>
                <a:srgbClr val="F2F2F2"/>
              </a:solidFill>
            </a:endParaRPr>
          </a:p>
        </p:txBody>
      </p:sp>
      <p:sp>
        <p:nvSpPr>
          <p:cNvPr id="7181" name="文字方塊 14"/>
          <p:cNvSpPr txBox="1">
            <a:spLocks noChangeArrowheads="1"/>
          </p:cNvSpPr>
          <p:nvPr/>
        </p:nvSpPr>
        <p:spPr bwMode="auto">
          <a:xfrm>
            <a:off x="500063" y="402748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2400">
                <a:latin typeface="Calibri" charset="0"/>
              </a:rPr>
              <a:t>B</a:t>
            </a:r>
            <a:endParaRPr kumimoji="0" lang="zh-TW" altLang="en-US" sz="2400">
              <a:latin typeface="Calibri" charset="0"/>
            </a:endParaRPr>
          </a:p>
        </p:txBody>
      </p:sp>
      <p:sp>
        <p:nvSpPr>
          <p:cNvPr id="7182" name="Text Box 5"/>
          <p:cNvSpPr txBox="1">
            <a:spLocks noChangeArrowheads="1"/>
          </p:cNvSpPr>
          <p:nvPr/>
        </p:nvSpPr>
        <p:spPr bwMode="auto">
          <a:xfrm>
            <a:off x="4737100" y="3141663"/>
            <a:ext cx="351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kumimoji="0" lang="en-US" altLang="zh-TW" sz="1200" b="1">
                <a:solidFill>
                  <a:srgbClr val="FFCC00"/>
                </a:solidFill>
              </a:rPr>
              <a:t>SEM of Si posts with captured cancer cell (S Nagrath, et al. Nature,  2007)</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94"/>
          <p:cNvGrpSpPr>
            <a:grpSpLocks/>
          </p:cNvGrpSpPr>
          <p:nvPr/>
        </p:nvGrpSpPr>
        <p:grpSpPr bwMode="auto">
          <a:xfrm>
            <a:off x="5832475" y="663575"/>
            <a:ext cx="1468438" cy="1854200"/>
            <a:chOff x="5918937" y="629214"/>
            <a:chExt cx="1467279" cy="1853184"/>
          </a:xfrm>
        </p:grpSpPr>
        <p:pic>
          <p:nvPicPr>
            <p:cNvPr id="10545" name="圖片 309" descr="blood.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8937" y="629214"/>
              <a:ext cx="573024" cy="18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6" name="文字方塊 323"/>
            <p:cNvSpPr txBox="1">
              <a:spLocks noChangeArrowheads="1"/>
            </p:cNvSpPr>
            <p:nvPr/>
          </p:nvSpPr>
          <p:spPr bwMode="auto">
            <a:xfrm>
              <a:off x="6648611" y="1216267"/>
              <a:ext cx="737605" cy="30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b="1"/>
                <a:t>Blood</a:t>
              </a:r>
              <a:endParaRPr lang="zh-TW" altLang="en-US" sz="1400" b="1"/>
            </a:p>
          </p:txBody>
        </p:sp>
        <p:cxnSp>
          <p:nvCxnSpPr>
            <p:cNvPr id="330" name="直線單箭頭接點 329"/>
            <p:cNvCxnSpPr>
              <a:stCxn id="10546" idx="1"/>
            </p:cNvCxnSpPr>
            <p:nvPr/>
          </p:nvCxnSpPr>
          <p:spPr>
            <a:xfrm rot="10800000" flipV="1">
              <a:off x="6267911" y="1370171"/>
              <a:ext cx="380699" cy="9519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6767" name="圖片 513" descr="Chip.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515938"/>
            <a:ext cx="553243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97"/>
          <p:cNvGrpSpPr>
            <a:grpSpLocks/>
          </p:cNvGrpSpPr>
          <p:nvPr/>
        </p:nvGrpSpPr>
        <p:grpSpPr bwMode="auto">
          <a:xfrm>
            <a:off x="1546225" y="1927225"/>
            <a:ext cx="7292975" cy="4656138"/>
            <a:chOff x="974" y="1214"/>
            <a:chExt cx="4594" cy="2933"/>
          </a:xfrm>
        </p:grpSpPr>
        <p:sp>
          <p:nvSpPr>
            <p:cNvPr id="10523" name="文字方塊 367"/>
            <p:cNvSpPr txBox="1">
              <a:spLocks noChangeArrowheads="1"/>
            </p:cNvSpPr>
            <p:nvPr/>
          </p:nvSpPr>
          <p:spPr bwMode="auto">
            <a:xfrm>
              <a:off x="4674" y="2565"/>
              <a:ext cx="89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Cancer Cell</a:t>
              </a:r>
              <a:endParaRPr lang="zh-TW" altLang="en-US" sz="1400"/>
            </a:p>
          </p:txBody>
        </p:sp>
        <p:grpSp>
          <p:nvGrpSpPr>
            <p:cNvPr id="10524" name="Group 396"/>
            <p:cNvGrpSpPr>
              <a:grpSpLocks/>
            </p:cNvGrpSpPr>
            <p:nvPr/>
          </p:nvGrpSpPr>
          <p:grpSpPr bwMode="auto">
            <a:xfrm>
              <a:off x="974" y="1214"/>
              <a:ext cx="3803" cy="2933"/>
              <a:chOff x="955" y="1215"/>
              <a:chExt cx="3803" cy="2933"/>
            </a:xfrm>
          </p:grpSpPr>
          <p:pic>
            <p:nvPicPr>
              <p:cNvPr id="10525" name="圖片 364" descr="Blood comp.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2" y="1918"/>
                <a:ext cx="1993"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26" name="群組 322"/>
              <p:cNvGrpSpPr>
                <a:grpSpLocks/>
              </p:cNvGrpSpPr>
              <p:nvPr/>
            </p:nvGrpSpPr>
            <p:grpSpPr bwMode="auto">
              <a:xfrm>
                <a:off x="2823" y="1215"/>
                <a:ext cx="1604" cy="1174"/>
                <a:chOff x="5894774" y="1899822"/>
                <a:chExt cx="2547891" cy="1864309"/>
              </a:xfrm>
            </p:grpSpPr>
            <p:cxnSp>
              <p:nvCxnSpPr>
                <p:cNvPr id="314" name="直線接點 313"/>
                <p:cNvCxnSpPr/>
                <p:nvPr/>
              </p:nvCxnSpPr>
              <p:spPr>
                <a:xfrm rot="5400000">
                  <a:off x="5881518" y="1922606"/>
                  <a:ext cx="1686453" cy="1659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接點 315"/>
                <p:cNvCxnSpPr/>
                <p:nvPr/>
              </p:nvCxnSpPr>
              <p:spPr>
                <a:xfrm rot="16200000" flipH="1">
                  <a:off x="7062564" y="2384031"/>
                  <a:ext cx="1864309" cy="8958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27" name="文字方塊 331"/>
              <p:cNvSpPr txBox="1">
                <a:spLocks noChangeArrowheads="1"/>
              </p:cNvSpPr>
              <p:nvPr/>
            </p:nvSpPr>
            <p:spPr bwMode="auto">
              <a:xfrm>
                <a:off x="1934" y="2205"/>
                <a:ext cx="8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Red blood cell</a:t>
                </a:r>
                <a:endParaRPr lang="zh-TW" altLang="en-US" sz="1400"/>
              </a:p>
            </p:txBody>
          </p:sp>
          <p:cxnSp>
            <p:nvCxnSpPr>
              <p:cNvPr id="333" name="直線單箭頭接點 332"/>
              <p:cNvCxnSpPr/>
              <p:nvPr/>
            </p:nvCxnSpPr>
            <p:spPr>
              <a:xfrm>
                <a:off x="2706" y="2314"/>
                <a:ext cx="368" cy="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29" name="文字方塊 334"/>
              <p:cNvSpPr txBox="1">
                <a:spLocks noChangeArrowheads="1"/>
              </p:cNvSpPr>
              <p:nvPr/>
            </p:nvSpPr>
            <p:spPr bwMode="auto">
              <a:xfrm>
                <a:off x="3818" y="3956"/>
                <a:ext cx="9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White blood cell</a:t>
                </a:r>
                <a:endParaRPr lang="zh-TW" altLang="en-US" sz="1400"/>
              </a:p>
            </p:txBody>
          </p:sp>
          <p:cxnSp>
            <p:nvCxnSpPr>
              <p:cNvPr id="336" name="直線單箭頭接點 335"/>
              <p:cNvCxnSpPr/>
              <p:nvPr/>
            </p:nvCxnSpPr>
            <p:spPr>
              <a:xfrm rot="16200000" flipV="1">
                <a:off x="3883" y="3673"/>
                <a:ext cx="340" cy="16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8" name="直線單箭頭接點 337"/>
              <p:cNvCxnSpPr/>
              <p:nvPr/>
            </p:nvCxnSpPr>
            <p:spPr>
              <a:xfrm flipV="1">
                <a:off x="3102" y="3692"/>
                <a:ext cx="475" cy="23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2" name="文字方塊 339"/>
              <p:cNvSpPr txBox="1">
                <a:spLocks noChangeArrowheads="1"/>
              </p:cNvSpPr>
              <p:nvPr/>
            </p:nvSpPr>
            <p:spPr bwMode="auto">
              <a:xfrm>
                <a:off x="2627" y="3867"/>
                <a:ext cx="5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Platelet</a:t>
                </a:r>
                <a:endParaRPr lang="zh-TW" altLang="en-US" sz="1400"/>
              </a:p>
            </p:txBody>
          </p:sp>
          <p:sp>
            <p:nvSpPr>
              <p:cNvPr id="10533" name="文字方塊 340"/>
              <p:cNvSpPr txBox="1">
                <a:spLocks noChangeArrowheads="1"/>
              </p:cNvSpPr>
              <p:nvPr/>
            </p:nvSpPr>
            <p:spPr bwMode="auto">
              <a:xfrm>
                <a:off x="955" y="2682"/>
                <a:ext cx="16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Proteins, minerals, salts…etc </a:t>
                </a:r>
                <a:endParaRPr lang="zh-TW" altLang="en-US" sz="1400"/>
              </a:p>
            </p:txBody>
          </p:sp>
          <p:cxnSp>
            <p:nvCxnSpPr>
              <p:cNvPr id="342" name="直線單箭頭接點 341"/>
              <p:cNvCxnSpPr/>
              <p:nvPr/>
            </p:nvCxnSpPr>
            <p:spPr>
              <a:xfrm>
                <a:off x="2498" y="2814"/>
                <a:ext cx="727" cy="27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5" name="直線單箭頭接點 344"/>
              <p:cNvCxnSpPr/>
              <p:nvPr/>
            </p:nvCxnSpPr>
            <p:spPr>
              <a:xfrm>
                <a:off x="2498" y="2814"/>
                <a:ext cx="1202" cy="30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8" name="直線單箭頭接點 347"/>
              <p:cNvCxnSpPr/>
              <p:nvPr/>
            </p:nvCxnSpPr>
            <p:spPr>
              <a:xfrm flipV="1">
                <a:off x="2498" y="2786"/>
                <a:ext cx="358" cy="2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6" name="直線單箭頭接點 365"/>
              <p:cNvCxnSpPr/>
              <p:nvPr/>
            </p:nvCxnSpPr>
            <p:spPr>
              <a:xfrm rot="10800000" flipV="1">
                <a:off x="4077" y="2680"/>
                <a:ext cx="574" cy="14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8" name="AutoShape 391"/>
              <p:cNvSpPr>
                <a:spLocks noChangeArrowheads="1"/>
              </p:cNvSpPr>
              <p:nvPr/>
            </p:nvSpPr>
            <p:spPr bwMode="auto">
              <a:xfrm rot="4213492">
                <a:off x="3849" y="2616"/>
                <a:ext cx="401" cy="490"/>
              </a:xfrm>
              <a:prstGeom prst="irregularSeal2">
                <a:avLst/>
              </a:prstGeom>
              <a:gradFill rotWithShape="1">
                <a:gsLst>
                  <a:gs pos="0">
                    <a:srgbClr val="FFFF00"/>
                  </a:gs>
                  <a:gs pos="100000">
                    <a:srgbClr val="FF6600"/>
                  </a:gs>
                </a:gsLst>
                <a:path path="shape">
                  <a:fillToRect l="50000" t="50000" r="50000" b="50000"/>
                </a:path>
              </a:gradFill>
              <a:ln w="9525">
                <a:solidFill>
                  <a:srgbClr val="FF9900"/>
                </a:solidFill>
                <a:miter lim="800000"/>
                <a:headEnd/>
                <a:tailEnd/>
              </a:ln>
            </p:spPr>
            <p:txBody>
              <a:bodyPr wrap="none" anchor="ctr"/>
              <a:lstStyle/>
              <a:p>
                <a:endParaRPr lang="zh-TW" altLang="en-US"/>
              </a:p>
            </p:txBody>
          </p:sp>
          <p:sp>
            <p:nvSpPr>
              <p:cNvPr id="10539" name="AutoShape 392"/>
              <p:cNvSpPr>
                <a:spLocks noChangeArrowheads="1"/>
              </p:cNvSpPr>
              <p:nvPr/>
            </p:nvSpPr>
            <p:spPr bwMode="auto">
              <a:xfrm rot="685271">
                <a:off x="3090" y="2591"/>
                <a:ext cx="258" cy="336"/>
              </a:xfrm>
              <a:prstGeom prst="irregularSeal2">
                <a:avLst/>
              </a:prstGeom>
              <a:gradFill rotWithShape="1">
                <a:gsLst>
                  <a:gs pos="0">
                    <a:srgbClr val="FFFF00"/>
                  </a:gs>
                  <a:gs pos="100000">
                    <a:srgbClr val="FF6600"/>
                  </a:gs>
                </a:gsLst>
                <a:path path="shape">
                  <a:fillToRect l="50000" t="50000" r="50000" b="50000"/>
                </a:path>
              </a:gradFill>
              <a:ln w="9525">
                <a:solidFill>
                  <a:srgbClr val="FF9900"/>
                </a:solidFill>
                <a:miter lim="800000"/>
                <a:headEnd/>
                <a:tailEnd/>
              </a:ln>
            </p:spPr>
            <p:txBody>
              <a:bodyPr wrap="none" anchor="ctr"/>
              <a:lstStyle/>
              <a:p>
                <a:endParaRPr lang="zh-TW" altLang="en-US"/>
              </a:p>
            </p:txBody>
          </p:sp>
          <p:sp>
            <p:nvSpPr>
              <p:cNvPr id="10540" name="AutoShape 393"/>
              <p:cNvSpPr>
                <a:spLocks noChangeArrowheads="1"/>
              </p:cNvSpPr>
              <p:nvPr/>
            </p:nvSpPr>
            <p:spPr bwMode="auto">
              <a:xfrm rot="685271">
                <a:off x="3172" y="2526"/>
                <a:ext cx="237" cy="289"/>
              </a:xfrm>
              <a:prstGeom prst="irregularSeal2">
                <a:avLst/>
              </a:prstGeom>
              <a:gradFill rotWithShape="1">
                <a:gsLst>
                  <a:gs pos="0">
                    <a:srgbClr val="FFFF00"/>
                  </a:gs>
                  <a:gs pos="100000">
                    <a:srgbClr val="FF6600"/>
                  </a:gs>
                </a:gsLst>
                <a:path path="shape">
                  <a:fillToRect l="50000" t="50000" r="50000" b="50000"/>
                </a:path>
              </a:gradFill>
              <a:ln w="9525">
                <a:solidFill>
                  <a:srgbClr val="FF9900"/>
                </a:solidFill>
                <a:miter lim="800000"/>
                <a:headEnd/>
                <a:tailEnd/>
              </a:ln>
            </p:spPr>
            <p:txBody>
              <a:bodyPr wrap="none" anchor="ctr"/>
              <a:lstStyle/>
              <a:p>
                <a:endParaRPr lang="zh-TW" altLang="en-US"/>
              </a:p>
            </p:txBody>
          </p:sp>
          <p:sp>
            <p:nvSpPr>
              <p:cNvPr id="10541" name="AutoShape 394"/>
              <p:cNvSpPr>
                <a:spLocks noChangeArrowheads="1"/>
              </p:cNvSpPr>
              <p:nvPr/>
            </p:nvSpPr>
            <p:spPr bwMode="auto">
              <a:xfrm rot="685271">
                <a:off x="3171" y="2708"/>
                <a:ext cx="237" cy="289"/>
              </a:xfrm>
              <a:prstGeom prst="irregularSeal2">
                <a:avLst/>
              </a:prstGeom>
              <a:gradFill rotWithShape="1">
                <a:gsLst>
                  <a:gs pos="0">
                    <a:srgbClr val="FFFF00"/>
                  </a:gs>
                  <a:gs pos="100000">
                    <a:srgbClr val="FF6600"/>
                  </a:gs>
                </a:gsLst>
                <a:path path="shape">
                  <a:fillToRect l="50000" t="50000" r="50000" b="50000"/>
                </a:path>
              </a:gradFill>
              <a:ln w="9525">
                <a:solidFill>
                  <a:srgbClr val="FF9900"/>
                </a:solidFill>
                <a:miter lim="800000"/>
                <a:headEnd/>
                <a:tailEnd/>
              </a:ln>
            </p:spPr>
            <p:txBody>
              <a:bodyPr wrap="none" anchor="ctr"/>
              <a:lstStyle/>
              <a:p>
                <a:endParaRPr lang="zh-TW" altLang="en-US"/>
              </a:p>
            </p:txBody>
          </p:sp>
          <p:sp>
            <p:nvSpPr>
              <p:cNvPr id="10542" name="Line 395"/>
              <p:cNvSpPr>
                <a:spLocks noChangeShapeType="1"/>
              </p:cNvSpPr>
              <p:nvPr/>
            </p:nvSpPr>
            <p:spPr bwMode="auto">
              <a:xfrm flipH="1">
                <a:off x="3374" y="2670"/>
                <a:ext cx="1271" cy="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pic>
        <p:nvPicPr>
          <p:cNvPr id="26714" name="圖片 554" descr="2Ab well.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2243138"/>
            <a:ext cx="1481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18" name="圖片 558" descr="Nanocone array.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8525" y="1979613"/>
            <a:ext cx="8842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 name="手繪多邊形 334"/>
          <p:cNvSpPr>
            <a:spLocks/>
          </p:cNvSpPr>
          <p:nvPr/>
        </p:nvSpPr>
        <p:spPr bwMode="auto">
          <a:xfrm>
            <a:off x="3263900" y="1570038"/>
            <a:ext cx="1465263" cy="274637"/>
          </a:xfrm>
          <a:custGeom>
            <a:avLst/>
            <a:gdLst>
              <a:gd name="T0" fmla="*/ 1470103 w 1464659"/>
              <a:gd name="T1" fmla="*/ 0 h 275129"/>
              <a:gd name="T2" fmla="*/ 1470103 w 1464659"/>
              <a:gd name="T3" fmla="*/ 270733 h 275129"/>
              <a:gd name="T4" fmla="*/ 1299539 w 1464659"/>
              <a:gd name="T5" fmla="*/ 254807 h 275129"/>
              <a:gd name="T6" fmla="*/ 0 w 1464659"/>
              <a:gd name="T7" fmla="*/ 254807 h 275129"/>
              <a:gd name="T8" fmla="*/ 0 w 1464659"/>
              <a:gd name="T9" fmla="*/ 23889 h 275129"/>
              <a:gd name="T10" fmla="*/ 1340150 w 1464659"/>
              <a:gd name="T11" fmla="*/ 23889 h 275129"/>
              <a:gd name="T12" fmla="*/ 1470103 w 1464659"/>
              <a:gd name="T13" fmla="*/ 0 h 275129"/>
              <a:gd name="T14" fmla="*/ 0 60000 65536"/>
              <a:gd name="T15" fmla="*/ 0 60000 65536"/>
              <a:gd name="T16" fmla="*/ 0 60000 65536"/>
              <a:gd name="T17" fmla="*/ 0 60000 65536"/>
              <a:gd name="T18" fmla="*/ 0 60000 65536"/>
              <a:gd name="T19" fmla="*/ 0 60000 65536"/>
              <a:gd name="T20" fmla="*/ 0 60000 65536"/>
              <a:gd name="T21" fmla="*/ 0 w 1464659"/>
              <a:gd name="T22" fmla="*/ 0 h 275129"/>
              <a:gd name="T23" fmla="*/ 1464659 w 1464659"/>
              <a:gd name="T24" fmla="*/ 275129 h 275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4659" h="275129">
                <a:moveTo>
                  <a:pt x="1464659" y="0"/>
                </a:moveTo>
                <a:lnTo>
                  <a:pt x="1464659" y="275129"/>
                </a:lnTo>
                <a:lnTo>
                  <a:pt x="1294726" y="258945"/>
                </a:lnTo>
                <a:lnTo>
                  <a:pt x="0" y="258945"/>
                </a:lnTo>
                <a:lnTo>
                  <a:pt x="0" y="24276"/>
                </a:lnTo>
                <a:lnTo>
                  <a:pt x="1335186" y="24276"/>
                </a:lnTo>
                <a:lnTo>
                  <a:pt x="1464659" y="0"/>
                </a:lnTo>
                <a:close/>
              </a:path>
            </a:pathLst>
          </a:custGeom>
          <a:gradFill rotWithShape="1">
            <a:gsLst>
              <a:gs pos="0">
                <a:srgbClr val="F0EBD5"/>
              </a:gs>
              <a:gs pos="64999">
                <a:srgbClr val="F0EBD5"/>
              </a:gs>
              <a:gs pos="100000">
                <a:srgbClr val="FFFF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zh-TW" altLang="en-US"/>
          </a:p>
        </p:txBody>
      </p:sp>
      <p:grpSp>
        <p:nvGrpSpPr>
          <p:cNvPr id="19" name="群組 338"/>
          <p:cNvGrpSpPr>
            <a:grpSpLocks/>
          </p:cNvGrpSpPr>
          <p:nvPr/>
        </p:nvGrpSpPr>
        <p:grpSpPr bwMode="auto">
          <a:xfrm>
            <a:off x="2787650" y="1035050"/>
            <a:ext cx="2203450" cy="1289050"/>
            <a:chOff x="2788170" y="1034321"/>
            <a:chExt cx="2203555" cy="1289154"/>
          </a:xfrm>
        </p:grpSpPr>
        <p:sp>
          <p:nvSpPr>
            <p:cNvPr id="329" name="手繪多邊形 328"/>
            <p:cNvSpPr/>
            <p:nvPr/>
          </p:nvSpPr>
          <p:spPr bwMode="auto">
            <a:xfrm>
              <a:off x="2788170" y="1034321"/>
              <a:ext cx="2203555" cy="1289154"/>
            </a:xfrm>
            <a:custGeom>
              <a:avLst/>
              <a:gdLst>
                <a:gd name="connsiteX0" fmla="*/ 2203555 w 2203555"/>
                <a:gd name="connsiteY0" fmla="*/ 0 h 1289154"/>
                <a:gd name="connsiteX1" fmla="*/ 1948722 w 2203555"/>
                <a:gd name="connsiteY1" fmla="*/ 194872 h 1289154"/>
                <a:gd name="connsiteX2" fmla="*/ 1918741 w 2203555"/>
                <a:gd name="connsiteY2" fmla="*/ 404735 h 1289154"/>
                <a:gd name="connsiteX3" fmla="*/ 1918741 w 2203555"/>
                <a:gd name="connsiteY3" fmla="*/ 674558 h 1289154"/>
                <a:gd name="connsiteX4" fmla="*/ 404735 w 2203555"/>
                <a:gd name="connsiteY4" fmla="*/ 674558 h 1289154"/>
                <a:gd name="connsiteX5" fmla="*/ 284814 w 2203555"/>
                <a:gd name="connsiteY5" fmla="*/ 1034322 h 1289154"/>
                <a:gd name="connsiteX6" fmla="*/ 0 w 2203555"/>
                <a:gd name="connsiteY6" fmla="*/ 1289154 h 12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3555" h="1289154">
                  <a:moveTo>
                    <a:pt x="2203555" y="0"/>
                  </a:moveTo>
                  <a:lnTo>
                    <a:pt x="1948722" y="194872"/>
                  </a:lnTo>
                  <a:lnTo>
                    <a:pt x="1918741" y="404735"/>
                  </a:lnTo>
                  <a:lnTo>
                    <a:pt x="1918741" y="674558"/>
                  </a:lnTo>
                  <a:lnTo>
                    <a:pt x="404735" y="674558"/>
                  </a:lnTo>
                  <a:lnTo>
                    <a:pt x="284814" y="1034322"/>
                  </a:lnTo>
                  <a:lnTo>
                    <a:pt x="0" y="1289154"/>
                  </a:lnTo>
                </a:path>
              </a:pathLst>
            </a:custGeom>
            <a:noFill/>
            <a:ln w="25400" cap="flat" cmpd="sng" algn="ctr">
              <a:solidFill>
                <a:schemeClr val="accent2">
                  <a:lumMod val="75000"/>
                </a:schemeClr>
              </a:solidFill>
              <a:prstDash val="solid"/>
              <a:round/>
              <a:headEnd type="none" w="med" len="med"/>
              <a:tailEnd type="triangle" w="med" len="med"/>
            </a:ln>
            <a:effectLst/>
          </p:spPr>
          <p:txBody>
            <a:bodyPr/>
            <a:lstStyle/>
            <a:p>
              <a:pPr>
                <a:defRPr/>
              </a:pPr>
              <a:endParaRPr lang="zh-TW" altLang="en-US">
                <a:latin typeface="Arial" pitchFamily="-108" charset="0"/>
                <a:ea typeface="新細明體" pitchFamily="-108" charset="-120"/>
                <a:cs typeface="+mn-cs"/>
              </a:endParaRPr>
            </a:p>
          </p:txBody>
        </p:sp>
        <p:sp>
          <p:nvSpPr>
            <p:cNvPr id="10522" name="文字方塊 336"/>
            <p:cNvSpPr txBox="1">
              <a:spLocks noChangeArrowheads="1"/>
            </p:cNvSpPr>
            <p:nvPr/>
          </p:nvSpPr>
          <p:spPr bwMode="auto">
            <a:xfrm>
              <a:off x="3317966" y="1188719"/>
              <a:ext cx="1073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Washing</a:t>
              </a:r>
              <a:endParaRPr lang="zh-TW" altLang="en-US"/>
            </a:p>
          </p:txBody>
        </p:sp>
      </p:grpSp>
      <p:grpSp>
        <p:nvGrpSpPr>
          <p:cNvPr id="20" name="群組 350"/>
          <p:cNvGrpSpPr>
            <a:grpSpLocks/>
          </p:cNvGrpSpPr>
          <p:nvPr/>
        </p:nvGrpSpPr>
        <p:grpSpPr bwMode="auto">
          <a:xfrm>
            <a:off x="452438" y="1704975"/>
            <a:ext cx="7959725" cy="4838700"/>
            <a:chOff x="530437" y="1678898"/>
            <a:chExt cx="7959778" cy="4837967"/>
          </a:xfrm>
        </p:grpSpPr>
        <p:grpSp>
          <p:nvGrpSpPr>
            <p:cNvPr id="10509" name="群組 343"/>
            <p:cNvGrpSpPr>
              <a:grpSpLocks/>
            </p:cNvGrpSpPr>
            <p:nvPr/>
          </p:nvGrpSpPr>
          <p:grpSpPr bwMode="auto">
            <a:xfrm>
              <a:off x="530437" y="1678898"/>
              <a:ext cx="7959778" cy="4837967"/>
              <a:chOff x="530437" y="1678898"/>
              <a:chExt cx="7959778" cy="4837967"/>
            </a:xfrm>
          </p:grpSpPr>
          <p:grpSp>
            <p:nvGrpSpPr>
              <p:cNvPr id="10513" name="群組 314"/>
              <p:cNvGrpSpPr>
                <a:grpSpLocks/>
              </p:cNvGrpSpPr>
              <p:nvPr/>
            </p:nvGrpSpPr>
            <p:grpSpPr bwMode="auto">
              <a:xfrm>
                <a:off x="530437" y="3429242"/>
                <a:ext cx="7959778" cy="3087623"/>
                <a:chOff x="351977" y="2098973"/>
                <a:chExt cx="8530879" cy="3306192"/>
              </a:xfrm>
            </p:grpSpPr>
            <p:pic>
              <p:nvPicPr>
                <p:cNvPr id="10516" name="Picture 2" descr="12351235"/>
                <p:cNvPicPr>
                  <a:picLocks noChangeAspect="1" noChangeArrowheads="1"/>
                </p:cNvPicPr>
                <p:nvPr/>
              </p:nvPicPr>
              <p:blipFill>
                <a:blip r:embed="rId7">
                  <a:extLst>
                    <a:ext uri="{28A0092B-C50C-407E-A947-70E740481C1C}">
                      <a14:useLocalDpi xmlns:a14="http://schemas.microsoft.com/office/drawing/2010/main" val="0"/>
                    </a:ext>
                  </a:extLst>
                </a:blip>
                <a:srcRect l="2362" t="34908" r="22391"/>
                <a:stretch>
                  <a:fillRect/>
                </a:stretch>
              </p:blipFill>
              <p:spPr bwMode="auto">
                <a:xfrm>
                  <a:off x="3679344" y="2098973"/>
                  <a:ext cx="5104156" cy="3306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517" name="圖片 317" descr="20108261521258319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1977" y="2312207"/>
                  <a:ext cx="3024188"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19" name="直線單箭頭接點 318"/>
                <p:cNvCxnSpPr/>
                <p:nvPr/>
              </p:nvCxnSpPr>
              <p:spPr>
                <a:xfrm flipH="1">
                  <a:off x="1476610" y="2709568"/>
                  <a:ext cx="2878789" cy="13681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0" name="直線單箭頭接點 319"/>
                <p:cNvCxnSpPr/>
                <p:nvPr/>
              </p:nvCxnSpPr>
              <p:spPr>
                <a:xfrm rot="10800000" flipV="1">
                  <a:off x="2987463" y="4725317"/>
                  <a:ext cx="1584015" cy="730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20" name="文字方塊 17"/>
                <p:cNvSpPr txBox="1">
                  <a:spLocks noChangeArrowheads="1"/>
                </p:cNvSpPr>
                <p:nvPr/>
              </p:nvSpPr>
              <p:spPr bwMode="auto">
                <a:xfrm rot="5400000">
                  <a:off x="8214519" y="4077047"/>
                  <a:ext cx="96678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onstantia" charset="0"/>
                    </a:rPr>
                    <a:t>6-20um</a:t>
                  </a:r>
                  <a:endParaRPr kumimoji="0" lang="zh-TW" altLang="en-US">
                    <a:latin typeface="Constantia" charset="0"/>
                  </a:endParaRPr>
                </a:p>
              </p:txBody>
            </p:sp>
          </p:grpSp>
          <p:cxnSp>
            <p:nvCxnSpPr>
              <p:cNvPr id="10514" name="直線接點 322"/>
              <p:cNvCxnSpPr>
                <a:cxnSpLocks noChangeShapeType="1"/>
              </p:cNvCxnSpPr>
              <p:nvPr/>
            </p:nvCxnSpPr>
            <p:spPr bwMode="auto">
              <a:xfrm>
                <a:off x="4092315" y="1678898"/>
                <a:ext cx="4346291" cy="17305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515" name="直線接點 324"/>
              <p:cNvCxnSpPr>
                <a:cxnSpLocks noChangeShapeType="1"/>
              </p:cNvCxnSpPr>
              <p:nvPr/>
            </p:nvCxnSpPr>
            <p:spPr bwMode="auto">
              <a:xfrm flipH="1">
                <a:off x="554636" y="1678898"/>
                <a:ext cx="3492708" cy="19187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0510" name="群組 349"/>
            <p:cNvGrpSpPr>
              <a:grpSpLocks/>
            </p:cNvGrpSpPr>
            <p:nvPr/>
          </p:nvGrpSpPr>
          <p:grpSpPr bwMode="auto">
            <a:xfrm>
              <a:off x="4585063" y="3944983"/>
              <a:ext cx="1709548" cy="482544"/>
              <a:chOff x="4585063" y="3944983"/>
              <a:chExt cx="1709548" cy="482544"/>
            </a:xfrm>
          </p:grpSpPr>
          <p:sp>
            <p:nvSpPr>
              <p:cNvPr id="10511" name="文字方塊 346"/>
              <p:cNvSpPr txBox="1">
                <a:spLocks noChangeArrowheads="1"/>
              </p:cNvSpPr>
              <p:nvPr/>
            </p:nvSpPr>
            <p:spPr bwMode="auto">
              <a:xfrm>
                <a:off x="4585063" y="3944983"/>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CTCs</a:t>
                </a:r>
                <a:endParaRPr lang="zh-TW" altLang="en-US"/>
              </a:p>
            </p:txBody>
          </p:sp>
          <p:sp>
            <p:nvSpPr>
              <p:cNvPr id="10512" name="文字方塊 348"/>
              <p:cNvSpPr txBox="1">
                <a:spLocks noChangeArrowheads="1"/>
              </p:cNvSpPr>
              <p:nvPr/>
            </p:nvSpPr>
            <p:spPr bwMode="auto">
              <a:xfrm>
                <a:off x="5455920" y="4058195"/>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WBCs</a:t>
                </a:r>
                <a:endParaRPr lang="zh-TW" altLang="en-US"/>
              </a:p>
            </p:txBody>
          </p:sp>
        </p:grpSp>
      </p:grpSp>
      <p:sp>
        <p:nvSpPr>
          <p:cNvPr id="9471" name="Oval 398"/>
          <p:cNvSpPr>
            <a:spLocks noChangeArrowheads="1"/>
          </p:cNvSpPr>
          <p:nvPr/>
        </p:nvSpPr>
        <p:spPr bwMode="auto">
          <a:xfrm>
            <a:off x="5838825" y="1298575"/>
            <a:ext cx="798513" cy="812800"/>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7090" name="Freeform 466"/>
          <p:cNvSpPr>
            <a:spLocks/>
          </p:cNvSpPr>
          <p:nvPr/>
        </p:nvSpPr>
        <p:spPr bwMode="auto">
          <a:xfrm>
            <a:off x="4733925" y="1414463"/>
            <a:ext cx="1233488" cy="549275"/>
          </a:xfrm>
          <a:custGeom>
            <a:avLst/>
            <a:gdLst/>
            <a:ahLst/>
            <a:cxnLst>
              <a:cxn ang="0">
                <a:pos x="713" y="365"/>
              </a:cxn>
              <a:cxn ang="0">
                <a:pos x="676" y="247"/>
              </a:cxn>
              <a:cxn ang="0">
                <a:pos x="676" y="109"/>
              </a:cxn>
              <a:cxn ang="0">
                <a:pos x="731" y="0"/>
              </a:cxn>
              <a:cxn ang="0">
                <a:pos x="0" y="109"/>
              </a:cxn>
              <a:cxn ang="0">
                <a:pos x="0" y="283"/>
              </a:cxn>
              <a:cxn ang="0">
                <a:pos x="713" y="365"/>
              </a:cxn>
            </a:cxnLst>
            <a:rect l="0" t="0" r="r" b="b"/>
            <a:pathLst>
              <a:path w="731" h="365">
                <a:moveTo>
                  <a:pt x="713" y="365"/>
                </a:moveTo>
                <a:lnTo>
                  <a:pt x="676" y="247"/>
                </a:lnTo>
                <a:lnTo>
                  <a:pt x="676" y="109"/>
                </a:lnTo>
                <a:lnTo>
                  <a:pt x="731" y="0"/>
                </a:lnTo>
                <a:lnTo>
                  <a:pt x="0" y="109"/>
                </a:lnTo>
                <a:lnTo>
                  <a:pt x="0" y="283"/>
                </a:lnTo>
                <a:lnTo>
                  <a:pt x="713" y="365"/>
                </a:lnTo>
                <a:close/>
              </a:path>
            </a:pathLst>
          </a:custGeom>
          <a:gradFill rotWithShape="1">
            <a:gsLst>
              <a:gs pos="0">
                <a:srgbClr val="FFF200"/>
              </a:gs>
              <a:gs pos="45000">
                <a:srgbClr val="FF7A00">
                  <a:alpha val="91000"/>
                </a:srgbClr>
              </a:gs>
              <a:gs pos="70000">
                <a:srgbClr val="FF0300">
                  <a:alpha val="86000"/>
                </a:srgbClr>
              </a:gs>
              <a:gs pos="100000">
                <a:srgbClr val="4D0808">
                  <a:alpha val="80000"/>
                </a:srgbClr>
              </a:gs>
            </a:gsLst>
            <a:lin ang="0" scaled="1"/>
          </a:gradFill>
          <a:ln w="9525">
            <a:noFill/>
            <a:round/>
            <a:headEnd/>
            <a:tailEnd/>
          </a:ln>
          <a:effectLst/>
        </p:spPr>
        <p:txBody>
          <a:bodyPr/>
          <a:lstStyle/>
          <a:p>
            <a:pPr>
              <a:defRPr/>
            </a:pPr>
            <a:endParaRPr lang="zh-TW" altLang="en-US">
              <a:ea typeface="新細明體" pitchFamily="18" charset="-120"/>
              <a:cs typeface="+mn-cs"/>
            </a:endParaRPr>
          </a:p>
        </p:txBody>
      </p:sp>
      <p:grpSp>
        <p:nvGrpSpPr>
          <p:cNvPr id="24" name="Group 477"/>
          <p:cNvGrpSpPr>
            <a:grpSpLocks/>
          </p:cNvGrpSpPr>
          <p:nvPr/>
        </p:nvGrpSpPr>
        <p:grpSpPr bwMode="auto">
          <a:xfrm>
            <a:off x="930275" y="1698625"/>
            <a:ext cx="7816850" cy="4535488"/>
            <a:chOff x="466" y="1097"/>
            <a:chExt cx="4879" cy="2857"/>
          </a:xfrm>
        </p:grpSpPr>
        <p:pic>
          <p:nvPicPr>
            <p:cNvPr id="10458" name="Picture 2" descr="C:\Users\WeiRu\Desktop\PDMS.jpg"/>
            <p:cNvPicPr>
              <a:picLocks noChangeAspect="1" noChangeArrowheads="1"/>
            </p:cNvPicPr>
            <p:nvPr/>
          </p:nvPicPr>
          <p:blipFill>
            <a:blip r:embed="rId9">
              <a:extLst>
                <a:ext uri="{28A0092B-C50C-407E-A947-70E740481C1C}">
                  <a14:useLocalDpi xmlns:a14="http://schemas.microsoft.com/office/drawing/2010/main" val="0"/>
                </a:ext>
              </a:extLst>
            </a:blip>
            <a:srcRect l="3589" t="1611" b="1555"/>
            <a:stretch>
              <a:fillRect/>
            </a:stretch>
          </p:blipFill>
          <p:spPr bwMode="auto">
            <a:xfrm>
              <a:off x="473" y="2254"/>
              <a:ext cx="2458" cy="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59" name="Picture 2"/>
            <p:cNvPicPr>
              <a:picLocks noChangeAspect="1" noChangeArrowheads="1"/>
            </p:cNvPicPr>
            <p:nvPr/>
          </p:nvPicPr>
          <p:blipFill>
            <a:blip r:embed="rId10">
              <a:extLst>
                <a:ext uri="{28A0092B-C50C-407E-A947-70E740481C1C}">
                  <a14:useLocalDpi xmlns:a14="http://schemas.microsoft.com/office/drawing/2010/main" val="0"/>
                </a:ext>
              </a:extLst>
            </a:blip>
            <a:srcRect r="7126"/>
            <a:stretch>
              <a:fillRect/>
            </a:stretch>
          </p:blipFill>
          <p:spPr bwMode="auto">
            <a:xfrm>
              <a:off x="2973" y="2531"/>
              <a:ext cx="2372" cy="1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60" name="向右箭號 139"/>
            <p:cNvSpPr>
              <a:spLocks noChangeArrowheads="1"/>
            </p:cNvSpPr>
            <p:nvPr/>
          </p:nvSpPr>
          <p:spPr bwMode="auto">
            <a:xfrm>
              <a:off x="1437" y="2754"/>
              <a:ext cx="110" cy="64"/>
            </a:xfrm>
            <a:prstGeom prst="rightArrow">
              <a:avLst>
                <a:gd name="adj1" fmla="val 50000"/>
                <a:gd name="adj2" fmla="val 51531"/>
              </a:avLst>
            </a:prstGeom>
            <a:solidFill>
              <a:schemeClr val="accent1"/>
            </a:solidFill>
            <a:ln w="9525">
              <a:solidFill>
                <a:schemeClr val="tx1"/>
              </a:solidFill>
              <a:round/>
              <a:headEnd/>
              <a:tailEnd/>
            </a:ln>
          </p:spPr>
          <p:txBody>
            <a:bodyPr/>
            <a:lstStyle/>
            <a:p>
              <a:pPr defTabSz="912813"/>
              <a:endParaRPr kumimoji="0" lang="zh-TW" altLang="en-US"/>
            </a:p>
          </p:txBody>
        </p:sp>
        <p:sp>
          <p:nvSpPr>
            <p:cNvPr id="3" name="流程圖: 接點 2"/>
            <p:cNvSpPr/>
            <p:nvPr/>
          </p:nvSpPr>
          <p:spPr bwMode="auto">
            <a:xfrm>
              <a:off x="1440" y="2747"/>
              <a:ext cx="55"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5" name="流程圖: 接點 14"/>
            <p:cNvSpPr/>
            <p:nvPr/>
          </p:nvSpPr>
          <p:spPr bwMode="auto">
            <a:xfrm>
              <a:off x="1214" y="2876"/>
              <a:ext cx="56" cy="65"/>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6" name="流程圖: 接點 15"/>
            <p:cNvSpPr/>
            <p:nvPr/>
          </p:nvSpPr>
          <p:spPr bwMode="auto">
            <a:xfrm>
              <a:off x="1164" y="3134"/>
              <a:ext cx="55"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7" name="流程圖: 接點 16"/>
            <p:cNvSpPr/>
            <p:nvPr/>
          </p:nvSpPr>
          <p:spPr bwMode="auto">
            <a:xfrm>
              <a:off x="1398" y="3317"/>
              <a:ext cx="56"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4" name="流程圖: 接點 16"/>
            <p:cNvSpPr/>
            <p:nvPr/>
          </p:nvSpPr>
          <p:spPr bwMode="auto">
            <a:xfrm>
              <a:off x="1724" y="3094"/>
              <a:ext cx="56"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5" name="流程圖: 接點 16"/>
            <p:cNvSpPr/>
            <p:nvPr/>
          </p:nvSpPr>
          <p:spPr bwMode="auto">
            <a:xfrm>
              <a:off x="2380" y="3482"/>
              <a:ext cx="55"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6" name="流程圖: 接點 16"/>
            <p:cNvSpPr/>
            <p:nvPr/>
          </p:nvSpPr>
          <p:spPr bwMode="auto">
            <a:xfrm>
              <a:off x="1360" y="3223"/>
              <a:ext cx="56"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7" name="流程圖: 接點 16"/>
            <p:cNvSpPr/>
            <p:nvPr/>
          </p:nvSpPr>
          <p:spPr bwMode="auto">
            <a:xfrm>
              <a:off x="1342" y="3130"/>
              <a:ext cx="56"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8" name="流程圖: 接點 16"/>
            <p:cNvSpPr/>
            <p:nvPr/>
          </p:nvSpPr>
          <p:spPr bwMode="auto">
            <a:xfrm>
              <a:off x="1325" y="2798"/>
              <a:ext cx="56" cy="6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9" name="流程圖: 接點 16"/>
            <p:cNvSpPr/>
            <p:nvPr/>
          </p:nvSpPr>
          <p:spPr bwMode="auto">
            <a:xfrm>
              <a:off x="1461" y="3354"/>
              <a:ext cx="55" cy="6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0" name="流程圖: 接點 15"/>
            <p:cNvSpPr/>
            <p:nvPr/>
          </p:nvSpPr>
          <p:spPr bwMode="auto">
            <a:xfrm>
              <a:off x="1145" y="3004"/>
              <a:ext cx="55"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0494" name="Oval 447"/>
            <p:cNvSpPr>
              <a:spLocks noChangeArrowheads="1"/>
            </p:cNvSpPr>
            <p:nvPr/>
          </p:nvSpPr>
          <p:spPr bwMode="auto">
            <a:xfrm>
              <a:off x="1226" y="3187"/>
              <a:ext cx="109" cy="111"/>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0495" name="Oval 448"/>
            <p:cNvSpPr>
              <a:spLocks noChangeArrowheads="1"/>
            </p:cNvSpPr>
            <p:nvPr/>
          </p:nvSpPr>
          <p:spPr bwMode="auto">
            <a:xfrm>
              <a:off x="1198" y="3001"/>
              <a:ext cx="109" cy="111"/>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0496" name="Oval 449"/>
            <p:cNvSpPr>
              <a:spLocks noChangeArrowheads="1"/>
            </p:cNvSpPr>
            <p:nvPr/>
          </p:nvSpPr>
          <p:spPr bwMode="auto">
            <a:xfrm>
              <a:off x="1280" y="2899"/>
              <a:ext cx="109" cy="111"/>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0497" name="Oval 450"/>
            <p:cNvSpPr>
              <a:spLocks noChangeArrowheads="1"/>
            </p:cNvSpPr>
            <p:nvPr/>
          </p:nvSpPr>
          <p:spPr bwMode="auto">
            <a:xfrm>
              <a:off x="1343" y="3288"/>
              <a:ext cx="110" cy="111"/>
            </a:xfrm>
            <a:prstGeom prst="ellipse">
              <a:avLst/>
            </a:prstGeom>
            <a:gradFill rotWithShape="1">
              <a:gsLst>
                <a:gs pos="0">
                  <a:srgbClr val="FFFFFF"/>
                </a:gs>
                <a:gs pos="100000">
                  <a:srgbClr val="7676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10498" name="AutoShape 451"/>
            <p:cNvSpPr>
              <a:spLocks noChangeArrowheads="1"/>
            </p:cNvSpPr>
            <p:nvPr/>
          </p:nvSpPr>
          <p:spPr bwMode="auto">
            <a:xfrm>
              <a:off x="1217" y="2994"/>
              <a:ext cx="145" cy="222"/>
            </a:xfrm>
            <a:prstGeom prst="irregularSeal2">
              <a:avLst/>
            </a:prstGeom>
            <a:gradFill rotWithShape="1">
              <a:gsLst>
                <a:gs pos="0">
                  <a:srgbClr val="FF6600"/>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11" name="流程圖: 接點 16"/>
            <p:cNvSpPr/>
            <p:nvPr/>
          </p:nvSpPr>
          <p:spPr bwMode="auto">
            <a:xfrm>
              <a:off x="1605" y="3436"/>
              <a:ext cx="55" cy="64"/>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2" name="流程圖: 接點 16"/>
            <p:cNvSpPr/>
            <p:nvPr/>
          </p:nvSpPr>
          <p:spPr bwMode="auto">
            <a:xfrm>
              <a:off x="1569" y="2700"/>
              <a:ext cx="56" cy="63"/>
            </a:xfrm>
            <a:prstGeom prst="flowChartConnector">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a:sp3d>
            <a:extLst/>
          </p:spPr>
          <p:txBody>
            <a:bodyPr/>
            <a:lstStyle/>
            <a:p>
              <a:pPr>
                <a:defRPr/>
              </a:pPr>
              <a:endParaRPr kumimoji="0" lang="zh-TW" altLang="en-US">
                <a:ea typeface="新細明體" pitchFamily="18" charset="-120"/>
                <a:cs typeface="Arial" charset="0"/>
              </a:endParaRPr>
            </a:p>
          </p:txBody>
        </p:sp>
        <p:sp>
          <p:nvSpPr>
            <p:cNvPr id="10505" name="文字方塊 22"/>
            <p:cNvSpPr txBox="1">
              <a:spLocks noChangeArrowheads="1"/>
            </p:cNvSpPr>
            <p:nvPr/>
          </p:nvSpPr>
          <p:spPr bwMode="auto">
            <a:xfrm>
              <a:off x="3952" y="2937"/>
              <a:ext cx="91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kumimoji="0" lang="en-US" altLang="zh-TW" sz="1600">
                  <a:latin typeface="Calibri" charset="0"/>
                </a:rPr>
                <a:t>gap: 7</a:t>
              </a:r>
              <a:r>
                <a:rPr kumimoji="0" lang="el-GR" altLang="zh-TW" sz="1600">
                  <a:latin typeface="Calibri" charset="0"/>
                </a:rPr>
                <a:t>μ</a:t>
              </a:r>
              <a:r>
                <a:rPr kumimoji="0" lang="en-US" altLang="zh-TW" sz="1600">
                  <a:latin typeface="Calibri" charset="0"/>
                </a:rPr>
                <a:t>m</a:t>
              </a:r>
              <a:endParaRPr kumimoji="0" lang="zh-TW" altLang="en-US" sz="1600">
                <a:latin typeface="Calibri" charset="0"/>
              </a:endParaRPr>
            </a:p>
          </p:txBody>
        </p:sp>
        <p:sp>
          <p:nvSpPr>
            <p:cNvPr id="10506" name="Line 460"/>
            <p:cNvSpPr>
              <a:spLocks noChangeShapeType="1"/>
            </p:cNvSpPr>
            <p:nvPr/>
          </p:nvSpPr>
          <p:spPr bwMode="auto">
            <a:xfrm>
              <a:off x="4182" y="3132"/>
              <a:ext cx="36" cy="4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507" name="Line 471"/>
            <p:cNvSpPr>
              <a:spLocks noChangeShapeType="1"/>
            </p:cNvSpPr>
            <p:nvPr/>
          </p:nvSpPr>
          <p:spPr bwMode="auto">
            <a:xfrm flipH="1">
              <a:off x="466" y="1097"/>
              <a:ext cx="2771"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08" name="Line 472"/>
            <p:cNvSpPr>
              <a:spLocks noChangeShapeType="1"/>
            </p:cNvSpPr>
            <p:nvPr/>
          </p:nvSpPr>
          <p:spPr bwMode="auto">
            <a:xfrm>
              <a:off x="3264" y="1098"/>
              <a:ext cx="2075" cy="14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25" name="群組 367"/>
          <p:cNvGrpSpPr>
            <a:grpSpLocks/>
          </p:cNvGrpSpPr>
          <p:nvPr/>
        </p:nvGrpSpPr>
        <p:grpSpPr bwMode="auto">
          <a:xfrm>
            <a:off x="393700" y="2492375"/>
            <a:ext cx="8391525" cy="4052888"/>
            <a:chOff x="394076" y="2388325"/>
            <a:chExt cx="8391468" cy="4051664"/>
          </a:xfrm>
        </p:grpSpPr>
        <p:cxnSp>
          <p:nvCxnSpPr>
            <p:cNvPr id="556" name="直線接點 555"/>
            <p:cNvCxnSpPr>
              <a:endCxn id="561" idx="1"/>
            </p:cNvCxnSpPr>
            <p:nvPr/>
          </p:nvCxnSpPr>
          <p:spPr bwMode="auto">
            <a:xfrm flipH="1">
              <a:off x="1106859" y="2416891"/>
              <a:ext cx="1479540" cy="1252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直線接點 556"/>
            <p:cNvCxnSpPr/>
            <p:nvPr/>
          </p:nvCxnSpPr>
          <p:spPr bwMode="auto">
            <a:xfrm>
              <a:off x="2602274" y="2388325"/>
              <a:ext cx="6137233" cy="10077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71" name="群組 359"/>
            <p:cNvGrpSpPr>
              <a:grpSpLocks/>
            </p:cNvGrpSpPr>
            <p:nvPr/>
          </p:nvGrpSpPr>
          <p:grpSpPr bwMode="auto">
            <a:xfrm>
              <a:off x="394076" y="3194322"/>
              <a:ext cx="4870256" cy="3245667"/>
              <a:chOff x="-2140118" y="2737121"/>
              <a:chExt cx="5170702" cy="3389360"/>
            </a:xfrm>
          </p:grpSpPr>
          <p:grpSp>
            <p:nvGrpSpPr>
              <p:cNvPr id="10273" name="Group 387"/>
              <p:cNvGrpSpPr>
                <a:grpSpLocks/>
              </p:cNvGrpSpPr>
              <p:nvPr/>
            </p:nvGrpSpPr>
            <p:grpSpPr bwMode="auto">
              <a:xfrm>
                <a:off x="968776" y="3927883"/>
                <a:ext cx="2052638" cy="1119188"/>
                <a:chOff x="-1293" y="3490"/>
                <a:chExt cx="1293" cy="705"/>
              </a:xfrm>
            </p:grpSpPr>
            <p:sp>
              <p:nvSpPr>
                <p:cNvPr id="131" name="橢圓 130"/>
                <p:cNvSpPr/>
                <p:nvPr/>
              </p:nvSpPr>
              <p:spPr>
                <a:xfrm>
                  <a:off x="-1293" y="3788"/>
                  <a:ext cx="80" cy="75"/>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453" name="文字方塊 131"/>
                <p:cNvSpPr txBox="1">
                  <a:spLocks noChangeArrowheads="1"/>
                </p:cNvSpPr>
                <p:nvPr/>
              </p:nvSpPr>
              <p:spPr bwMode="auto">
                <a:xfrm>
                  <a:off x="-1202" y="3716"/>
                  <a:ext cx="120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alibri" charset="0"/>
                    </a:rPr>
                    <a:t>White blood cells</a:t>
                  </a:r>
                  <a:endParaRPr kumimoji="0" lang="zh-TW" altLang="en-US">
                    <a:latin typeface="Calibri" charset="0"/>
                  </a:endParaRPr>
                </a:p>
              </p:txBody>
            </p:sp>
            <p:sp>
              <p:nvSpPr>
                <p:cNvPr id="10454" name="文字方塊 132"/>
                <p:cNvSpPr txBox="1">
                  <a:spLocks noChangeArrowheads="1"/>
                </p:cNvSpPr>
                <p:nvPr/>
              </p:nvSpPr>
              <p:spPr bwMode="auto">
                <a:xfrm>
                  <a:off x="-1068" y="3490"/>
                  <a:ext cx="93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alibri" charset="0"/>
                    </a:rPr>
                    <a:t>Tumor cells</a:t>
                  </a:r>
                  <a:endParaRPr kumimoji="0" lang="zh-TW" altLang="en-US">
                    <a:latin typeface="Calibri" charset="0"/>
                  </a:endParaRPr>
                </a:p>
              </p:txBody>
            </p:sp>
            <p:sp>
              <p:nvSpPr>
                <p:cNvPr id="134" name="橢圓 133"/>
                <p:cNvSpPr/>
                <p:nvPr/>
              </p:nvSpPr>
              <p:spPr>
                <a:xfrm>
                  <a:off x="-1179" y="3545"/>
                  <a:ext cx="128" cy="12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5" name="橢圓 134"/>
                <p:cNvSpPr/>
                <p:nvPr/>
              </p:nvSpPr>
              <p:spPr>
                <a:xfrm>
                  <a:off x="-1122" y="4020"/>
                  <a:ext cx="79" cy="79"/>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457" name="文字方塊 135"/>
                <p:cNvSpPr txBox="1">
                  <a:spLocks noChangeArrowheads="1"/>
                </p:cNvSpPr>
                <p:nvPr/>
              </p:nvSpPr>
              <p:spPr bwMode="auto">
                <a:xfrm>
                  <a:off x="-1044" y="3954"/>
                  <a:ext cx="81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a:latin typeface="Calibri" charset="0"/>
                    </a:rPr>
                    <a:t>Other cells</a:t>
                  </a:r>
                  <a:endParaRPr kumimoji="0" lang="zh-TW" altLang="en-US">
                    <a:latin typeface="Calibri" charset="0"/>
                  </a:endParaRPr>
                </a:p>
              </p:txBody>
            </p:sp>
          </p:grpSp>
          <p:grpSp>
            <p:nvGrpSpPr>
              <p:cNvPr id="10274" name="群組 358"/>
              <p:cNvGrpSpPr>
                <a:grpSpLocks/>
              </p:cNvGrpSpPr>
              <p:nvPr/>
            </p:nvGrpSpPr>
            <p:grpSpPr bwMode="auto">
              <a:xfrm>
                <a:off x="-2140118" y="2737121"/>
                <a:ext cx="5170702" cy="3389360"/>
                <a:chOff x="-1369430" y="3298825"/>
                <a:chExt cx="5454651" cy="3559175"/>
              </a:xfrm>
            </p:grpSpPr>
            <p:sp>
              <p:nvSpPr>
                <p:cNvPr id="561" name="橢圓 560"/>
                <p:cNvSpPr>
                  <a:spLocks noChangeArrowheads="1"/>
                </p:cNvSpPr>
                <p:nvPr/>
              </p:nvSpPr>
              <p:spPr bwMode="auto">
                <a:xfrm>
                  <a:off x="-1369430" y="3299055"/>
                  <a:ext cx="5454831" cy="3558945"/>
                </a:xfrm>
                <a:prstGeom prst="ellipse">
                  <a:avLst/>
                </a:prstGeom>
                <a:noFill/>
                <a:ln>
                  <a:noFill/>
                </a:ln>
                <a:extLst/>
              </p:spPr>
              <p:txBody>
                <a:bodyPr anchor="ctr"/>
                <a:lstStyle/>
                <a:p>
                  <a:pPr algn="ctr">
                    <a:defRPr/>
                  </a:pPr>
                  <a:endParaRPr lang="zh-TW" altLang="en-US">
                    <a:solidFill>
                      <a:srgbClr val="FFFFFF"/>
                    </a:solidFill>
                    <a:latin typeface="+mn-lt"/>
                    <a:ea typeface="+mn-ea"/>
                    <a:cs typeface="+mn-cs"/>
                  </a:endParaRPr>
                </a:p>
              </p:txBody>
            </p:sp>
            <p:grpSp>
              <p:nvGrpSpPr>
                <p:cNvPr id="10276" name="群組 136"/>
                <p:cNvGrpSpPr>
                  <a:grpSpLocks/>
                </p:cNvGrpSpPr>
                <p:nvPr/>
              </p:nvGrpSpPr>
              <p:grpSpPr bwMode="auto">
                <a:xfrm>
                  <a:off x="-1078873" y="3693749"/>
                  <a:ext cx="2787650" cy="2690813"/>
                  <a:chOff x="6444208" y="2276872"/>
                  <a:chExt cx="2016224" cy="2016224"/>
                </a:xfrm>
              </p:grpSpPr>
              <p:sp>
                <p:nvSpPr>
                  <p:cNvPr id="138" name="橢圓 137"/>
                  <p:cNvSpPr/>
                  <p:nvPr/>
                </p:nvSpPr>
                <p:spPr>
                  <a:xfrm>
                    <a:off x="6443669" y="2277141"/>
                    <a:ext cx="2016381" cy="201601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9" name="橢圓 138"/>
                  <p:cNvSpPr/>
                  <p:nvPr/>
                </p:nvSpPr>
                <p:spPr>
                  <a:xfrm>
                    <a:off x="7201097" y="3491180"/>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0" name="橢圓 139"/>
                  <p:cNvSpPr/>
                  <p:nvPr/>
                </p:nvSpPr>
                <p:spPr>
                  <a:xfrm>
                    <a:off x="7324549" y="3491180"/>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1" name="橢圓 140"/>
                  <p:cNvSpPr/>
                  <p:nvPr/>
                </p:nvSpPr>
                <p:spPr>
                  <a:xfrm>
                    <a:off x="7262823" y="3608541"/>
                    <a:ext cx="126024" cy="1238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2" name="橢圓 141"/>
                  <p:cNvSpPr/>
                  <p:nvPr/>
                </p:nvSpPr>
                <p:spPr>
                  <a:xfrm>
                    <a:off x="7387561" y="360984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3" name="橢圓 142"/>
                  <p:cNvSpPr/>
                  <p:nvPr/>
                </p:nvSpPr>
                <p:spPr>
                  <a:xfrm>
                    <a:off x="7136799" y="3608541"/>
                    <a:ext cx="126024" cy="123882"/>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4" name="橢圓 143"/>
                  <p:cNvSpPr/>
                  <p:nvPr/>
                </p:nvSpPr>
                <p:spPr>
                  <a:xfrm>
                    <a:off x="7323263"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5" name="橢圓 144"/>
                  <p:cNvSpPr/>
                  <p:nvPr/>
                </p:nvSpPr>
                <p:spPr>
                  <a:xfrm>
                    <a:off x="7201097" y="3724599"/>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6" name="橢圓 145"/>
                  <p:cNvSpPr/>
                  <p:nvPr/>
                </p:nvSpPr>
                <p:spPr>
                  <a:xfrm>
                    <a:off x="7525158" y="360984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7" name="橢圓 146"/>
                  <p:cNvSpPr/>
                  <p:nvPr/>
                </p:nvSpPr>
                <p:spPr>
                  <a:xfrm>
                    <a:off x="7649897" y="360984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8" name="橢圓 147"/>
                  <p:cNvSpPr/>
                  <p:nvPr/>
                </p:nvSpPr>
                <p:spPr>
                  <a:xfrm>
                    <a:off x="7586884" y="3724599"/>
                    <a:ext cx="127310"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9" name="橢圓 148"/>
                  <p:cNvSpPr/>
                  <p:nvPr/>
                </p:nvSpPr>
                <p:spPr>
                  <a:xfrm>
                    <a:off x="7712908" y="3727207"/>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0" name="橢圓 149"/>
                  <p:cNvSpPr/>
                  <p:nvPr/>
                </p:nvSpPr>
                <p:spPr>
                  <a:xfrm>
                    <a:off x="7460860" y="3724599"/>
                    <a:ext cx="126024" cy="126489"/>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1" name="橢圓 150"/>
                  <p:cNvSpPr/>
                  <p:nvPr/>
                </p:nvSpPr>
                <p:spPr>
                  <a:xfrm>
                    <a:off x="7648610" y="384326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2" name="橢圓 151"/>
                  <p:cNvSpPr/>
                  <p:nvPr/>
                </p:nvSpPr>
                <p:spPr>
                  <a:xfrm>
                    <a:off x="7525158" y="3841960"/>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3" name="橢圓 152"/>
                  <p:cNvSpPr/>
                  <p:nvPr/>
                </p:nvSpPr>
                <p:spPr>
                  <a:xfrm>
                    <a:off x="7453145" y="326428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4" name="橢圓 153"/>
                  <p:cNvSpPr/>
                  <p:nvPr/>
                </p:nvSpPr>
                <p:spPr>
                  <a:xfrm>
                    <a:off x="7576597" y="3264281"/>
                    <a:ext cx="127310"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5" name="橢圓 154"/>
                  <p:cNvSpPr/>
                  <p:nvPr/>
                </p:nvSpPr>
                <p:spPr>
                  <a:xfrm>
                    <a:off x="7514871" y="3380339"/>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6" name="橢圓 155"/>
                  <p:cNvSpPr/>
                  <p:nvPr/>
                </p:nvSpPr>
                <p:spPr>
                  <a:xfrm>
                    <a:off x="7639609" y="3381642"/>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7" name="橢圓 156"/>
                  <p:cNvSpPr/>
                  <p:nvPr/>
                </p:nvSpPr>
                <p:spPr>
                  <a:xfrm>
                    <a:off x="7388847" y="3380339"/>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8" name="橢圓 157"/>
                  <p:cNvSpPr/>
                  <p:nvPr/>
                </p:nvSpPr>
                <p:spPr>
                  <a:xfrm>
                    <a:off x="7575311" y="3499004"/>
                    <a:ext cx="127309"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9" name="橢圓 158"/>
                  <p:cNvSpPr/>
                  <p:nvPr/>
                </p:nvSpPr>
                <p:spPr>
                  <a:xfrm>
                    <a:off x="7453145" y="349770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0" name="橢圓 159"/>
                  <p:cNvSpPr/>
                  <p:nvPr/>
                </p:nvSpPr>
                <p:spPr>
                  <a:xfrm>
                    <a:off x="7775920" y="3376426"/>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1" name="橢圓 160"/>
                  <p:cNvSpPr/>
                  <p:nvPr/>
                </p:nvSpPr>
                <p:spPr>
                  <a:xfrm>
                    <a:off x="7898086" y="3376426"/>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2" name="橢圓 161"/>
                  <p:cNvSpPr/>
                  <p:nvPr/>
                </p:nvSpPr>
                <p:spPr>
                  <a:xfrm>
                    <a:off x="7836360" y="3492484"/>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3" name="橢圓 162"/>
                  <p:cNvSpPr/>
                  <p:nvPr/>
                </p:nvSpPr>
                <p:spPr>
                  <a:xfrm>
                    <a:off x="7961098" y="3493788"/>
                    <a:ext cx="127309"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4" name="橢圓 163"/>
                  <p:cNvSpPr/>
                  <p:nvPr/>
                </p:nvSpPr>
                <p:spPr>
                  <a:xfrm>
                    <a:off x="7711622" y="3492484"/>
                    <a:ext cx="124737"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5" name="橢圓 164"/>
                  <p:cNvSpPr/>
                  <p:nvPr/>
                </p:nvSpPr>
                <p:spPr>
                  <a:xfrm>
                    <a:off x="7896800" y="3609846"/>
                    <a:ext cx="127309"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6" name="橢圓 165"/>
                  <p:cNvSpPr/>
                  <p:nvPr/>
                </p:nvSpPr>
                <p:spPr>
                  <a:xfrm>
                    <a:off x="7775920" y="3609846"/>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7" name="橢圓 166"/>
                  <p:cNvSpPr/>
                  <p:nvPr/>
                </p:nvSpPr>
                <p:spPr>
                  <a:xfrm>
                    <a:off x="7274397" y="38406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8" name="橢圓 167"/>
                  <p:cNvSpPr/>
                  <p:nvPr/>
                </p:nvSpPr>
                <p:spPr>
                  <a:xfrm>
                    <a:off x="7399134" y="3840656"/>
                    <a:ext cx="124738"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9" name="橢圓 168"/>
                  <p:cNvSpPr/>
                  <p:nvPr/>
                </p:nvSpPr>
                <p:spPr>
                  <a:xfrm>
                    <a:off x="7337408" y="3956714"/>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0" name="橢圓 169"/>
                  <p:cNvSpPr/>
                  <p:nvPr/>
                </p:nvSpPr>
                <p:spPr>
                  <a:xfrm>
                    <a:off x="7460860" y="3959322"/>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1" name="橢圓 170"/>
                  <p:cNvSpPr/>
                  <p:nvPr/>
                </p:nvSpPr>
                <p:spPr>
                  <a:xfrm>
                    <a:off x="7210099" y="3956714"/>
                    <a:ext cx="127309"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2" name="橢圓 171"/>
                  <p:cNvSpPr/>
                  <p:nvPr/>
                </p:nvSpPr>
                <p:spPr>
                  <a:xfrm>
                    <a:off x="7397849" y="4075379"/>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3" name="橢圓 172"/>
                  <p:cNvSpPr/>
                  <p:nvPr/>
                </p:nvSpPr>
                <p:spPr>
                  <a:xfrm>
                    <a:off x="7274397" y="4074075"/>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4" name="橢圓 173"/>
                  <p:cNvSpPr/>
                  <p:nvPr/>
                </p:nvSpPr>
                <p:spPr>
                  <a:xfrm>
                    <a:off x="7588171" y="395801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5" name="橢圓 174"/>
                  <p:cNvSpPr/>
                  <p:nvPr/>
                </p:nvSpPr>
                <p:spPr>
                  <a:xfrm>
                    <a:off x="7712908" y="395801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6" name="橢圓 175"/>
                  <p:cNvSpPr/>
                  <p:nvPr/>
                </p:nvSpPr>
                <p:spPr>
                  <a:xfrm>
                    <a:off x="7649897" y="4072771"/>
                    <a:ext cx="127309"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7" name="橢圓 176"/>
                  <p:cNvSpPr/>
                  <p:nvPr/>
                </p:nvSpPr>
                <p:spPr>
                  <a:xfrm>
                    <a:off x="7775920" y="4075379"/>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8" name="橢圓 177"/>
                  <p:cNvSpPr/>
                  <p:nvPr/>
                </p:nvSpPr>
                <p:spPr>
                  <a:xfrm>
                    <a:off x="7523873" y="407277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9" name="橢圓 178"/>
                  <p:cNvSpPr/>
                  <p:nvPr/>
                </p:nvSpPr>
                <p:spPr>
                  <a:xfrm>
                    <a:off x="7831216"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0" name="橢圓 179"/>
                  <p:cNvSpPr/>
                  <p:nvPr/>
                </p:nvSpPr>
                <p:spPr>
                  <a:xfrm>
                    <a:off x="7954668"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1" name="橢圓 180"/>
                  <p:cNvSpPr/>
                  <p:nvPr/>
                </p:nvSpPr>
                <p:spPr>
                  <a:xfrm>
                    <a:off x="7892942" y="38406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2" name="橢圓 181"/>
                  <p:cNvSpPr/>
                  <p:nvPr/>
                </p:nvSpPr>
                <p:spPr>
                  <a:xfrm>
                    <a:off x="8017680" y="384326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3" name="橢圓 182"/>
                  <p:cNvSpPr/>
                  <p:nvPr/>
                </p:nvSpPr>
                <p:spPr>
                  <a:xfrm>
                    <a:off x="7766918" y="38406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4" name="橢圓 183"/>
                  <p:cNvSpPr/>
                  <p:nvPr/>
                </p:nvSpPr>
                <p:spPr>
                  <a:xfrm>
                    <a:off x="7953382" y="396062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5" name="橢圓 184"/>
                  <p:cNvSpPr/>
                  <p:nvPr/>
                </p:nvSpPr>
                <p:spPr>
                  <a:xfrm>
                    <a:off x="7831216" y="3959322"/>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6" name="橢圓 185"/>
                  <p:cNvSpPr/>
                  <p:nvPr/>
                </p:nvSpPr>
                <p:spPr>
                  <a:xfrm>
                    <a:off x="8083264" y="3492484"/>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7" name="橢圓 186"/>
                  <p:cNvSpPr/>
                  <p:nvPr/>
                </p:nvSpPr>
                <p:spPr>
                  <a:xfrm>
                    <a:off x="8208002" y="3492484"/>
                    <a:ext cx="124737"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8" name="橢圓 187"/>
                  <p:cNvSpPr/>
                  <p:nvPr/>
                </p:nvSpPr>
                <p:spPr>
                  <a:xfrm>
                    <a:off x="8144990" y="3609846"/>
                    <a:ext cx="126024" cy="123881"/>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89" name="橢圓 188"/>
                  <p:cNvSpPr/>
                  <p:nvPr/>
                </p:nvSpPr>
                <p:spPr>
                  <a:xfrm>
                    <a:off x="8018966" y="3609846"/>
                    <a:ext cx="126024" cy="123881"/>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0" name="橢圓 189"/>
                  <p:cNvSpPr/>
                  <p:nvPr/>
                </p:nvSpPr>
                <p:spPr>
                  <a:xfrm>
                    <a:off x="8083264"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1" name="橢圓 190"/>
                  <p:cNvSpPr/>
                  <p:nvPr/>
                </p:nvSpPr>
                <p:spPr>
                  <a:xfrm>
                    <a:off x="7630607" y="2445358"/>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2" name="橢圓 191"/>
                  <p:cNvSpPr/>
                  <p:nvPr/>
                </p:nvSpPr>
                <p:spPr>
                  <a:xfrm>
                    <a:off x="7756631" y="244666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3" name="橢圓 192"/>
                  <p:cNvSpPr/>
                  <p:nvPr/>
                </p:nvSpPr>
                <p:spPr>
                  <a:xfrm>
                    <a:off x="7505869" y="2445358"/>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4" name="橢圓 193"/>
                  <p:cNvSpPr/>
                  <p:nvPr/>
                </p:nvSpPr>
                <p:spPr>
                  <a:xfrm>
                    <a:off x="7692333" y="2564024"/>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5" name="橢圓 194"/>
                  <p:cNvSpPr/>
                  <p:nvPr/>
                </p:nvSpPr>
                <p:spPr>
                  <a:xfrm>
                    <a:off x="7568881" y="2562720"/>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6" name="橢圓 195"/>
                  <p:cNvSpPr/>
                  <p:nvPr/>
                </p:nvSpPr>
                <p:spPr>
                  <a:xfrm>
                    <a:off x="7145801" y="4077987"/>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7" name="橢圓 196"/>
                  <p:cNvSpPr/>
                  <p:nvPr/>
                </p:nvSpPr>
                <p:spPr>
                  <a:xfrm>
                    <a:off x="7622891" y="2676170"/>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8" name="橢圓 197"/>
                  <p:cNvSpPr/>
                  <p:nvPr/>
                </p:nvSpPr>
                <p:spPr>
                  <a:xfrm>
                    <a:off x="7746343" y="2676170"/>
                    <a:ext cx="127310"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99" name="橢圓 198"/>
                  <p:cNvSpPr/>
                  <p:nvPr/>
                </p:nvSpPr>
                <p:spPr>
                  <a:xfrm>
                    <a:off x="7684617" y="2792227"/>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0" name="橢圓 199"/>
                  <p:cNvSpPr/>
                  <p:nvPr/>
                </p:nvSpPr>
                <p:spPr>
                  <a:xfrm>
                    <a:off x="7810641" y="2794835"/>
                    <a:ext cx="124738"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1" name="橢圓 200"/>
                  <p:cNvSpPr/>
                  <p:nvPr/>
                </p:nvSpPr>
                <p:spPr>
                  <a:xfrm>
                    <a:off x="7558593" y="2792227"/>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2" name="橢圓 201"/>
                  <p:cNvSpPr/>
                  <p:nvPr/>
                </p:nvSpPr>
                <p:spPr>
                  <a:xfrm>
                    <a:off x="7746343" y="291089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3" name="橢圓 202"/>
                  <p:cNvSpPr/>
                  <p:nvPr/>
                </p:nvSpPr>
                <p:spPr>
                  <a:xfrm>
                    <a:off x="7622891" y="2909588"/>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4" name="橢圓 203"/>
                  <p:cNvSpPr/>
                  <p:nvPr/>
                </p:nvSpPr>
                <p:spPr>
                  <a:xfrm>
                    <a:off x="7948239" y="2794835"/>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5" name="橢圓 204"/>
                  <p:cNvSpPr/>
                  <p:nvPr/>
                </p:nvSpPr>
                <p:spPr>
                  <a:xfrm>
                    <a:off x="8071691" y="2794835"/>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6" name="橢圓 205"/>
                  <p:cNvSpPr/>
                  <p:nvPr/>
                </p:nvSpPr>
                <p:spPr>
                  <a:xfrm>
                    <a:off x="8009965" y="2909588"/>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7" name="橢圓 206"/>
                  <p:cNvSpPr/>
                  <p:nvPr/>
                </p:nvSpPr>
                <p:spPr>
                  <a:xfrm>
                    <a:off x="8133416" y="2912196"/>
                    <a:ext cx="127309"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8" name="橢圓 207"/>
                  <p:cNvSpPr/>
                  <p:nvPr/>
                </p:nvSpPr>
                <p:spPr>
                  <a:xfrm>
                    <a:off x="7883941" y="2909588"/>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09" name="橢圓 208"/>
                  <p:cNvSpPr/>
                  <p:nvPr/>
                </p:nvSpPr>
                <p:spPr>
                  <a:xfrm>
                    <a:off x="8070404" y="3028254"/>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0" name="橢圓 209"/>
                  <p:cNvSpPr/>
                  <p:nvPr/>
                </p:nvSpPr>
                <p:spPr>
                  <a:xfrm>
                    <a:off x="7948239" y="3028254"/>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1" name="橢圓 210"/>
                  <p:cNvSpPr/>
                  <p:nvPr/>
                </p:nvSpPr>
                <p:spPr>
                  <a:xfrm>
                    <a:off x="7936665" y="256532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2" name="橢圓 211"/>
                  <p:cNvSpPr/>
                  <p:nvPr/>
                </p:nvSpPr>
                <p:spPr>
                  <a:xfrm>
                    <a:off x="7810641" y="256532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3" name="橢圓 212"/>
                  <p:cNvSpPr/>
                  <p:nvPr/>
                </p:nvSpPr>
                <p:spPr>
                  <a:xfrm>
                    <a:off x="7997105" y="2683994"/>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4" name="橢圓 213"/>
                  <p:cNvSpPr/>
                  <p:nvPr/>
                </p:nvSpPr>
                <p:spPr>
                  <a:xfrm>
                    <a:off x="7874939" y="2682689"/>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5" name="橢圓 214"/>
                  <p:cNvSpPr/>
                  <p:nvPr/>
                </p:nvSpPr>
                <p:spPr>
                  <a:xfrm>
                    <a:off x="7696191" y="302695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6" name="橢圓 215"/>
                  <p:cNvSpPr/>
                  <p:nvPr/>
                </p:nvSpPr>
                <p:spPr>
                  <a:xfrm>
                    <a:off x="7820928" y="302695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7" name="橢圓 216"/>
                  <p:cNvSpPr/>
                  <p:nvPr/>
                </p:nvSpPr>
                <p:spPr>
                  <a:xfrm>
                    <a:off x="7757917" y="3141703"/>
                    <a:ext cx="127309"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8" name="橢圓 217"/>
                  <p:cNvSpPr/>
                  <p:nvPr/>
                </p:nvSpPr>
                <p:spPr>
                  <a:xfrm>
                    <a:off x="7883941" y="314431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9" name="橢圓 218"/>
                  <p:cNvSpPr/>
                  <p:nvPr/>
                </p:nvSpPr>
                <p:spPr>
                  <a:xfrm>
                    <a:off x="7631893" y="31417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0" name="橢圓 219"/>
                  <p:cNvSpPr/>
                  <p:nvPr/>
                </p:nvSpPr>
                <p:spPr>
                  <a:xfrm>
                    <a:off x="7819643" y="3260369"/>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1" name="橢圓 220"/>
                  <p:cNvSpPr/>
                  <p:nvPr/>
                </p:nvSpPr>
                <p:spPr>
                  <a:xfrm>
                    <a:off x="7696191" y="3259065"/>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2" name="橢圓 221"/>
                  <p:cNvSpPr/>
                  <p:nvPr/>
                </p:nvSpPr>
                <p:spPr>
                  <a:xfrm>
                    <a:off x="8011250" y="3143008"/>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3" name="橢圓 222"/>
                  <p:cNvSpPr/>
                  <p:nvPr/>
                </p:nvSpPr>
                <p:spPr>
                  <a:xfrm>
                    <a:off x="8133416" y="3143008"/>
                    <a:ext cx="127309"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4" name="橢圓 223"/>
                  <p:cNvSpPr/>
                  <p:nvPr/>
                </p:nvSpPr>
                <p:spPr>
                  <a:xfrm>
                    <a:off x="8071691" y="3257761"/>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5" name="橢圓 224"/>
                  <p:cNvSpPr/>
                  <p:nvPr/>
                </p:nvSpPr>
                <p:spPr>
                  <a:xfrm>
                    <a:off x="8197714" y="3260369"/>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6" name="橢圓 225"/>
                  <p:cNvSpPr/>
                  <p:nvPr/>
                </p:nvSpPr>
                <p:spPr>
                  <a:xfrm>
                    <a:off x="7946952" y="3257761"/>
                    <a:ext cx="124738" cy="126489"/>
                  </a:xfrm>
                  <a:prstGeom prst="ellipse">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7" name="橢圓 226"/>
                  <p:cNvSpPr/>
                  <p:nvPr/>
                </p:nvSpPr>
                <p:spPr>
                  <a:xfrm>
                    <a:off x="8133416" y="337642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8" name="橢圓 227"/>
                  <p:cNvSpPr/>
                  <p:nvPr/>
                </p:nvSpPr>
                <p:spPr>
                  <a:xfrm>
                    <a:off x="8011250" y="3375123"/>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9" name="橢圓 228"/>
                  <p:cNvSpPr/>
                  <p:nvPr/>
                </p:nvSpPr>
                <p:spPr>
                  <a:xfrm>
                    <a:off x="8188712" y="302695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0" name="橢圓 229"/>
                  <p:cNvSpPr/>
                  <p:nvPr/>
                </p:nvSpPr>
                <p:spPr>
                  <a:xfrm>
                    <a:off x="8253010" y="314431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1" name="橢圓 230"/>
                  <p:cNvSpPr/>
                  <p:nvPr/>
                </p:nvSpPr>
                <p:spPr>
                  <a:xfrm>
                    <a:off x="8251725" y="3375123"/>
                    <a:ext cx="127309"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2" name="橢圓 231"/>
                  <p:cNvSpPr/>
                  <p:nvPr/>
                </p:nvSpPr>
                <p:spPr>
                  <a:xfrm>
                    <a:off x="6765158" y="2677473"/>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3" name="橢圓 232"/>
                  <p:cNvSpPr/>
                  <p:nvPr/>
                </p:nvSpPr>
                <p:spPr>
                  <a:xfrm>
                    <a:off x="6888610" y="267747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4" name="橢圓 233"/>
                  <p:cNvSpPr/>
                  <p:nvPr/>
                </p:nvSpPr>
                <p:spPr>
                  <a:xfrm>
                    <a:off x="6825597" y="2793531"/>
                    <a:ext cx="127310"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5" name="橢圓 234"/>
                  <p:cNvSpPr/>
                  <p:nvPr/>
                </p:nvSpPr>
                <p:spPr>
                  <a:xfrm>
                    <a:off x="6951621" y="2796139"/>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6" name="橢圓 235"/>
                  <p:cNvSpPr/>
                  <p:nvPr/>
                </p:nvSpPr>
                <p:spPr>
                  <a:xfrm>
                    <a:off x="6700860" y="2793531"/>
                    <a:ext cx="124737"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7" name="橢圓 236"/>
                  <p:cNvSpPr/>
                  <p:nvPr/>
                </p:nvSpPr>
                <p:spPr>
                  <a:xfrm>
                    <a:off x="6887323" y="291219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8" name="橢圓 237"/>
                  <p:cNvSpPr/>
                  <p:nvPr/>
                </p:nvSpPr>
                <p:spPr>
                  <a:xfrm>
                    <a:off x="6765158" y="2910893"/>
                    <a:ext cx="124737"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39" name="橢圓 238"/>
                  <p:cNvSpPr/>
                  <p:nvPr/>
                </p:nvSpPr>
                <p:spPr>
                  <a:xfrm>
                    <a:off x="7386275" y="244796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0" name="橢圓 239"/>
                  <p:cNvSpPr/>
                  <p:nvPr/>
                </p:nvSpPr>
                <p:spPr>
                  <a:xfrm>
                    <a:off x="7264109" y="244666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1" name="橢圓 240"/>
                  <p:cNvSpPr/>
                  <p:nvPr/>
                </p:nvSpPr>
                <p:spPr>
                  <a:xfrm>
                    <a:off x="7014634" y="244535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2" name="橢圓 241"/>
                  <p:cNvSpPr/>
                  <p:nvPr/>
                </p:nvSpPr>
                <p:spPr>
                  <a:xfrm>
                    <a:off x="7138085" y="2445358"/>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3" name="橢圓 242"/>
                  <p:cNvSpPr/>
                  <p:nvPr/>
                </p:nvSpPr>
                <p:spPr>
                  <a:xfrm>
                    <a:off x="7076360" y="2560112"/>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4" name="橢圓 243"/>
                  <p:cNvSpPr/>
                  <p:nvPr/>
                </p:nvSpPr>
                <p:spPr>
                  <a:xfrm>
                    <a:off x="7201097" y="2562720"/>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5" name="橢圓 244"/>
                  <p:cNvSpPr/>
                  <p:nvPr/>
                </p:nvSpPr>
                <p:spPr>
                  <a:xfrm>
                    <a:off x="6950336" y="2560112"/>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6" name="橢圓 245"/>
                  <p:cNvSpPr/>
                  <p:nvPr/>
                </p:nvSpPr>
                <p:spPr>
                  <a:xfrm>
                    <a:off x="7136799" y="2678778"/>
                    <a:ext cx="127310"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7" name="橢圓 246"/>
                  <p:cNvSpPr/>
                  <p:nvPr/>
                </p:nvSpPr>
                <p:spPr>
                  <a:xfrm>
                    <a:off x="7014634" y="267747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8" name="橢圓 247"/>
                  <p:cNvSpPr/>
                  <p:nvPr/>
                </p:nvSpPr>
                <p:spPr>
                  <a:xfrm>
                    <a:off x="6637848" y="2909588"/>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9" name="橢圓 248"/>
                  <p:cNvSpPr/>
                  <p:nvPr/>
                </p:nvSpPr>
                <p:spPr>
                  <a:xfrm>
                    <a:off x="6576122" y="302564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0" name="橢圓 249"/>
                  <p:cNvSpPr/>
                  <p:nvPr/>
                </p:nvSpPr>
                <p:spPr>
                  <a:xfrm>
                    <a:off x="6700860" y="3028254"/>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1" name="橢圓 250"/>
                  <p:cNvSpPr/>
                  <p:nvPr/>
                </p:nvSpPr>
                <p:spPr>
                  <a:xfrm>
                    <a:off x="6636562" y="314431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2" name="橢圓 251"/>
                  <p:cNvSpPr/>
                  <p:nvPr/>
                </p:nvSpPr>
                <p:spPr>
                  <a:xfrm>
                    <a:off x="6513110" y="3143008"/>
                    <a:ext cx="127309"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3" name="橢圓 252"/>
                  <p:cNvSpPr/>
                  <p:nvPr/>
                </p:nvSpPr>
                <p:spPr>
                  <a:xfrm>
                    <a:off x="6828169" y="3026950"/>
                    <a:ext cx="124738"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4" name="橢圓 253"/>
                  <p:cNvSpPr/>
                  <p:nvPr/>
                </p:nvSpPr>
                <p:spPr>
                  <a:xfrm>
                    <a:off x="6951621" y="302695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5" name="橢圓 254"/>
                  <p:cNvSpPr/>
                  <p:nvPr/>
                </p:nvSpPr>
                <p:spPr>
                  <a:xfrm>
                    <a:off x="6888610" y="3141703"/>
                    <a:ext cx="127309"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6" name="橢圓 255"/>
                  <p:cNvSpPr/>
                  <p:nvPr/>
                </p:nvSpPr>
                <p:spPr>
                  <a:xfrm>
                    <a:off x="7014634" y="3144311"/>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7" name="橢圓 256"/>
                  <p:cNvSpPr/>
                  <p:nvPr/>
                </p:nvSpPr>
                <p:spPr>
                  <a:xfrm>
                    <a:off x="6763871" y="3141703"/>
                    <a:ext cx="124738"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8" name="橢圓 257"/>
                  <p:cNvSpPr/>
                  <p:nvPr/>
                </p:nvSpPr>
                <p:spPr>
                  <a:xfrm>
                    <a:off x="6950336" y="3260369"/>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9" name="橢圓 258"/>
                  <p:cNvSpPr/>
                  <p:nvPr/>
                </p:nvSpPr>
                <p:spPr>
                  <a:xfrm>
                    <a:off x="6828169" y="3259065"/>
                    <a:ext cx="124738"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0" name="橢圓 259"/>
                  <p:cNvSpPr/>
                  <p:nvPr/>
                </p:nvSpPr>
                <p:spPr>
                  <a:xfrm>
                    <a:off x="7071216" y="2794835"/>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1" name="橢圓 260"/>
                  <p:cNvSpPr/>
                  <p:nvPr/>
                </p:nvSpPr>
                <p:spPr>
                  <a:xfrm>
                    <a:off x="7194668" y="2794835"/>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2" name="橢圓 261"/>
                  <p:cNvSpPr/>
                  <p:nvPr/>
                </p:nvSpPr>
                <p:spPr>
                  <a:xfrm>
                    <a:off x="7132942" y="2909588"/>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3" name="橢圓 262"/>
                  <p:cNvSpPr/>
                  <p:nvPr/>
                </p:nvSpPr>
                <p:spPr>
                  <a:xfrm>
                    <a:off x="7256394" y="291219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4" name="橢圓 263"/>
                  <p:cNvSpPr/>
                  <p:nvPr/>
                </p:nvSpPr>
                <p:spPr>
                  <a:xfrm>
                    <a:off x="7006918" y="2909588"/>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5" name="橢圓 264"/>
                  <p:cNvSpPr/>
                  <p:nvPr/>
                </p:nvSpPr>
                <p:spPr>
                  <a:xfrm>
                    <a:off x="7193381" y="3028254"/>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6" name="橢圓 265"/>
                  <p:cNvSpPr/>
                  <p:nvPr/>
                </p:nvSpPr>
                <p:spPr>
                  <a:xfrm>
                    <a:off x="7071216" y="3028254"/>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7" name="橢圓 266"/>
                  <p:cNvSpPr/>
                  <p:nvPr/>
                </p:nvSpPr>
                <p:spPr>
                  <a:xfrm>
                    <a:off x="7321977" y="2561416"/>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8" name="橢圓 267"/>
                  <p:cNvSpPr/>
                  <p:nvPr/>
                </p:nvSpPr>
                <p:spPr>
                  <a:xfrm>
                    <a:off x="7446715" y="2561416"/>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9" name="橢圓 268"/>
                  <p:cNvSpPr/>
                  <p:nvPr/>
                </p:nvSpPr>
                <p:spPr>
                  <a:xfrm>
                    <a:off x="7383703" y="2676170"/>
                    <a:ext cx="127310"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0" name="橢圓 269"/>
                  <p:cNvSpPr/>
                  <p:nvPr/>
                </p:nvSpPr>
                <p:spPr>
                  <a:xfrm>
                    <a:off x="7509727" y="2678778"/>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1" name="橢圓 270"/>
                  <p:cNvSpPr/>
                  <p:nvPr/>
                </p:nvSpPr>
                <p:spPr>
                  <a:xfrm>
                    <a:off x="7257679" y="2676170"/>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2" name="橢圓 271"/>
                  <p:cNvSpPr/>
                  <p:nvPr/>
                </p:nvSpPr>
                <p:spPr>
                  <a:xfrm>
                    <a:off x="7445429" y="2796139"/>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3" name="橢圓 272"/>
                  <p:cNvSpPr/>
                  <p:nvPr/>
                </p:nvSpPr>
                <p:spPr>
                  <a:xfrm>
                    <a:off x="7321977" y="2794835"/>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4" name="橢圓 273"/>
                  <p:cNvSpPr/>
                  <p:nvPr/>
                </p:nvSpPr>
                <p:spPr>
                  <a:xfrm>
                    <a:off x="7500725" y="2920020"/>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5" name="橢圓 274"/>
                  <p:cNvSpPr/>
                  <p:nvPr/>
                </p:nvSpPr>
                <p:spPr>
                  <a:xfrm>
                    <a:off x="7562451" y="3038686"/>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6" name="橢圓 275"/>
                  <p:cNvSpPr/>
                  <p:nvPr/>
                </p:nvSpPr>
                <p:spPr>
                  <a:xfrm>
                    <a:off x="7337408" y="2960445"/>
                    <a:ext cx="203181" cy="19169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277" name="橢圓 276"/>
                  <p:cNvSpPr/>
                  <p:nvPr/>
                </p:nvSpPr>
                <p:spPr>
                  <a:xfrm>
                    <a:off x="7499439" y="3154743"/>
                    <a:ext cx="124738"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8" name="橢圓 277"/>
                  <p:cNvSpPr/>
                  <p:nvPr/>
                </p:nvSpPr>
                <p:spPr>
                  <a:xfrm>
                    <a:off x="7375987" y="3153440"/>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9" name="橢圓 278"/>
                  <p:cNvSpPr/>
                  <p:nvPr/>
                </p:nvSpPr>
                <p:spPr>
                  <a:xfrm>
                    <a:off x="7134227" y="3143008"/>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0" name="橢圓 279"/>
                  <p:cNvSpPr/>
                  <p:nvPr/>
                </p:nvSpPr>
                <p:spPr>
                  <a:xfrm>
                    <a:off x="7256394" y="3143008"/>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1" name="橢圓 280"/>
                  <p:cNvSpPr/>
                  <p:nvPr/>
                </p:nvSpPr>
                <p:spPr>
                  <a:xfrm>
                    <a:off x="7194668" y="3257761"/>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2" name="橢圓 281"/>
                  <p:cNvSpPr/>
                  <p:nvPr/>
                </p:nvSpPr>
                <p:spPr>
                  <a:xfrm>
                    <a:off x="7319405" y="3260369"/>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3" name="橢圓 282"/>
                  <p:cNvSpPr/>
                  <p:nvPr/>
                </p:nvSpPr>
                <p:spPr>
                  <a:xfrm>
                    <a:off x="7069929" y="3257761"/>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4" name="橢圓 283"/>
                  <p:cNvSpPr/>
                  <p:nvPr/>
                </p:nvSpPr>
                <p:spPr>
                  <a:xfrm>
                    <a:off x="7255107" y="3376426"/>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5" name="橢圓 284"/>
                  <p:cNvSpPr/>
                  <p:nvPr/>
                </p:nvSpPr>
                <p:spPr>
                  <a:xfrm>
                    <a:off x="7134227" y="3375123"/>
                    <a:ext cx="124738"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6" name="橢圓 285"/>
                  <p:cNvSpPr/>
                  <p:nvPr/>
                </p:nvSpPr>
                <p:spPr>
                  <a:xfrm>
                    <a:off x="6588981" y="3251241"/>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7" name="橢圓 286"/>
                  <p:cNvSpPr/>
                  <p:nvPr/>
                </p:nvSpPr>
                <p:spPr>
                  <a:xfrm>
                    <a:off x="6712433" y="3251241"/>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8" name="橢圓 287"/>
                  <p:cNvSpPr/>
                  <p:nvPr/>
                </p:nvSpPr>
                <p:spPr>
                  <a:xfrm>
                    <a:off x="6650707" y="336599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89" name="橢圓 288"/>
                  <p:cNvSpPr/>
                  <p:nvPr/>
                </p:nvSpPr>
                <p:spPr>
                  <a:xfrm>
                    <a:off x="6775446" y="3367298"/>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0" name="橢圓 289"/>
                  <p:cNvSpPr/>
                  <p:nvPr/>
                </p:nvSpPr>
                <p:spPr>
                  <a:xfrm>
                    <a:off x="6524683" y="336599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1" name="橢圓 290"/>
                  <p:cNvSpPr/>
                  <p:nvPr/>
                </p:nvSpPr>
                <p:spPr>
                  <a:xfrm>
                    <a:off x="6711148" y="3484660"/>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2" name="橢圓 291"/>
                  <p:cNvSpPr/>
                  <p:nvPr/>
                </p:nvSpPr>
                <p:spPr>
                  <a:xfrm>
                    <a:off x="6588981" y="34833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3" name="橢圓 292"/>
                  <p:cNvSpPr/>
                  <p:nvPr/>
                </p:nvSpPr>
                <p:spPr>
                  <a:xfrm>
                    <a:off x="6644278" y="359941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4" name="橢圓 293"/>
                  <p:cNvSpPr/>
                  <p:nvPr/>
                </p:nvSpPr>
                <p:spPr>
                  <a:xfrm>
                    <a:off x="6769015" y="359941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5" name="橢圓 294"/>
                  <p:cNvSpPr/>
                  <p:nvPr/>
                </p:nvSpPr>
                <p:spPr>
                  <a:xfrm>
                    <a:off x="6706004" y="3715470"/>
                    <a:ext cx="127309"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6" name="橢圓 295"/>
                  <p:cNvSpPr/>
                  <p:nvPr/>
                </p:nvSpPr>
                <p:spPr>
                  <a:xfrm>
                    <a:off x="6832028" y="3718078"/>
                    <a:ext cx="124737"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7" name="橢圓 296"/>
                  <p:cNvSpPr/>
                  <p:nvPr/>
                </p:nvSpPr>
                <p:spPr>
                  <a:xfrm>
                    <a:off x="6767730" y="3834136"/>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8" name="橢圓 297"/>
                  <p:cNvSpPr/>
                  <p:nvPr/>
                </p:nvSpPr>
                <p:spPr>
                  <a:xfrm>
                    <a:off x="6896325" y="336599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9" name="橢圓 298"/>
                  <p:cNvSpPr/>
                  <p:nvPr/>
                </p:nvSpPr>
                <p:spPr>
                  <a:xfrm>
                    <a:off x="7019777" y="336599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0" name="橢圓 299"/>
                  <p:cNvSpPr/>
                  <p:nvPr/>
                </p:nvSpPr>
                <p:spPr>
                  <a:xfrm>
                    <a:off x="6958051" y="34833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1" name="橢圓 300"/>
                  <p:cNvSpPr/>
                  <p:nvPr/>
                </p:nvSpPr>
                <p:spPr>
                  <a:xfrm>
                    <a:off x="7082789" y="3484660"/>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2" name="橢圓 301"/>
                  <p:cNvSpPr/>
                  <p:nvPr/>
                </p:nvSpPr>
                <p:spPr>
                  <a:xfrm>
                    <a:off x="6833313" y="3483356"/>
                    <a:ext cx="124738"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3" name="橢圓 302"/>
                  <p:cNvSpPr/>
                  <p:nvPr/>
                </p:nvSpPr>
                <p:spPr>
                  <a:xfrm>
                    <a:off x="7018491" y="3600717"/>
                    <a:ext cx="127310"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4" name="橢圓 303"/>
                  <p:cNvSpPr/>
                  <p:nvPr/>
                </p:nvSpPr>
                <p:spPr>
                  <a:xfrm>
                    <a:off x="6896325" y="3599413"/>
                    <a:ext cx="126024" cy="126489"/>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5" name="橢圓 304"/>
                  <p:cNvSpPr/>
                  <p:nvPr/>
                </p:nvSpPr>
                <p:spPr>
                  <a:xfrm>
                    <a:off x="6950336"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6" name="橢圓 305"/>
                  <p:cNvSpPr/>
                  <p:nvPr/>
                </p:nvSpPr>
                <p:spPr>
                  <a:xfrm>
                    <a:off x="7073788" y="3725903"/>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7" name="橢圓 306"/>
                  <p:cNvSpPr/>
                  <p:nvPr/>
                </p:nvSpPr>
                <p:spPr>
                  <a:xfrm>
                    <a:off x="7012062" y="38406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8" name="橢圓 307"/>
                  <p:cNvSpPr/>
                  <p:nvPr/>
                </p:nvSpPr>
                <p:spPr>
                  <a:xfrm>
                    <a:off x="7136799" y="3843264"/>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9" name="橢圓 308"/>
                  <p:cNvSpPr/>
                  <p:nvPr/>
                </p:nvSpPr>
                <p:spPr>
                  <a:xfrm>
                    <a:off x="6886038" y="3840656"/>
                    <a:ext cx="126024"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0" name="橢圓 309"/>
                  <p:cNvSpPr/>
                  <p:nvPr/>
                </p:nvSpPr>
                <p:spPr>
                  <a:xfrm>
                    <a:off x="7072501" y="3960626"/>
                    <a:ext cx="127310"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1" name="橢圓 310"/>
                  <p:cNvSpPr/>
                  <p:nvPr/>
                </p:nvSpPr>
                <p:spPr>
                  <a:xfrm>
                    <a:off x="6950336" y="3959322"/>
                    <a:ext cx="126024" cy="125186"/>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12" name="橢圓 311"/>
                  <p:cNvSpPr/>
                  <p:nvPr/>
                </p:nvSpPr>
                <p:spPr>
                  <a:xfrm>
                    <a:off x="6832028" y="3947585"/>
                    <a:ext cx="124737" cy="126490"/>
                  </a:xfrm>
                  <a:prstGeom prst="ellipse">
                    <a:avLst/>
                  </a:prstGeom>
                  <a:solidFill>
                    <a:srgbClr val="38E8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grpSp>
        <p:pic>
          <p:nvPicPr>
            <p:cNvPr id="10272" name="Picture 4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9616" y="3238862"/>
              <a:ext cx="3695928" cy="303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9" name="文字方塊 368"/>
          <p:cNvSpPr txBox="1">
            <a:spLocks noChangeArrowheads="1"/>
          </p:cNvSpPr>
          <p:nvPr/>
        </p:nvSpPr>
        <p:spPr bwMode="auto">
          <a:xfrm>
            <a:off x="5578475" y="549275"/>
            <a:ext cx="3265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RBCs :   WBCs   :   CTCs</a:t>
            </a:r>
          </a:p>
          <a:p>
            <a:pPr eaLnBrk="1" hangingPunct="1"/>
            <a:r>
              <a:rPr lang="en-US" altLang="zh-TW"/>
              <a:t>   10</a:t>
            </a:r>
            <a:r>
              <a:rPr lang="en-US" altLang="zh-TW" baseline="30000"/>
              <a:t>8-9</a:t>
            </a:r>
            <a:r>
              <a:rPr lang="en-US" altLang="zh-TW"/>
              <a:t> :       10</a:t>
            </a:r>
            <a:r>
              <a:rPr lang="en-US" altLang="zh-TW" baseline="30000"/>
              <a:t>6</a:t>
            </a:r>
            <a:r>
              <a:rPr lang="en-US" altLang="zh-TW"/>
              <a:t>    :     10</a:t>
            </a:r>
            <a:r>
              <a:rPr lang="en-US" altLang="zh-TW" baseline="30000"/>
              <a:t>1</a:t>
            </a:r>
            <a:endParaRPr lang="zh-TW" altLang="en-US" baseline="30000"/>
          </a:p>
        </p:txBody>
      </p:sp>
      <p:sp>
        <p:nvSpPr>
          <p:cNvPr id="373" name="文字方塊 372"/>
          <p:cNvSpPr txBox="1">
            <a:spLocks noChangeArrowheads="1"/>
          </p:cNvSpPr>
          <p:nvPr/>
        </p:nvSpPr>
        <p:spPr bwMode="auto">
          <a:xfrm>
            <a:off x="3744913" y="609600"/>
            <a:ext cx="3265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RBCs   :    WBCs    :  CTCs</a:t>
            </a:r>
          </a:p>
          <a:p>
            <a:pPr eaLnBrk="1" hangingPunct="1"/>
            <a:r>
              <a:rPr lang="en-US" altLang="zh-TW"/>
              <a:t>   10</a:t>
            </a:r>
            <a:r>
              <a:rPr lang="en-US" altLang="zh-TW" baseline="30000"/>
              <a:t>6</a:t>
            </a:r>
            <a:r>
              <a:rPr lang="en-US" altLang="zh-TW"/>
              <a:t>     :       10</a:t>
            </a:r>
            <a:r>
              <a:rPr lang="en-US" altLang="zh-TW" baseline="30000"/>
              <a:t>6</a:t>
            </a:r>
            <a:r>
              <a:rPr lang="en-US" altLang="zh-TW"/>
              <a:t>      :   10</a:t>
            </a:r>
            <a:r>
              <a:rPr lang="en-US" altLang="zh-TW" baseline="30000"/>
              <a:t>1</a:t>
            </a:r>
            <a:endParaRPr lang="zh-TW" altLang="en-US" baseline="30000"/>
          </a:p>
        </p:txBody>
      </p:sp>
      <p:sp>
        <p:nvSpPr>
          <p:cNvPr id="374" name="文字方塊 373"/>
          <p:cNvSpPr txBox="1">
            <a:spLocks noChangeArrowheads="1"/>
          </p:cNvSpPr>
          <p:nvPr/>
        </p:nvSpPr>
        <p:spPr bwMode="auto">
          <a:xfrm>
            <a:off x="2468563" y="604838"/>
            <a:ext cx="3265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RBCs  :  WBCs   :   CTCs</a:t>
            </a:r>
          </a:p>
          <a:p>
            <a:pPr eaLnBrk="1" hangingPunct="1"/>
            <a:r>
              <a:rPr lang="en-US" altLang="zh-TW"/>
              <a:t>    10</a:t>
            </a:r>
            <a:r>
              <a:rPr lang="en-US" altLang="zh-TW" baseline="30000"/>
              <a:t>1</a:t>
            </a:r>
            <a:r>
              <a:rPr lang="en-US" altLang="zh-TW"/>
              <a:t>    :   10</a:t>
            </a:r>
            <a:r>
              <a:rPr lang="en-US" altLang="zh-TW" baseline="30000"/>
              <a:t>4</a:t>
            </a:r>
            <a:r>
              <a:rPr lang="en-US" altLang="zh-TW"/>
              <a:t>      :      10</a:t>
            </a:r>
            <a:r>
              <a:rPr lang="en-US" altLang="zh-TW" baseline="30000"/>
              <a:t>1</a:t>
            </a:r>
            <a:endParaRPr lang="zh-TW" altLang="en-US" baseline="30000"/>
          </a:p>
        </p:txBody>
      </p:sp>
      <p:sp>
        <p:nvSpPr>
          <p:cNvPr id="7470" name="Rectangle 302"/>
          <p:cNvSpPr>
            <a:spLocks noChangeArrowheads="1"/>
          </p:cNvSpPr>
          <p:nvPr/>
        </p:nvSpPr>
        <p:spPr bwMode="auto">
          <a:xfrm>
            <a:off x="1419225" y="3132138"/>
            <a:ext cx="622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b="1"/>
              <a:t>Dual-Asymmetry Electrokinetic Flow (DAEKF) Focusing</a:t>
            </a:r>
            <a:endParaRPr lang="zh-TW" altLang="en-US" b="1"/>
          </a:p>
        </p:txBody>
      </p:sp>
      <p:sp>
        <p:nvSpPr>
          <p:cNvPr id="7473" name="Text Box 305"/>
          <p:cNvSpPr txBox="1">
            <a:spLocks noChangeArrowheads="1"/>
          </p:cNvSpPr>
          <p:nvPr/>
        </p:nvSpPr>
        <p:spPr bwMode="auto">
          <a:xfrm>
            <a:off x="3013075" y="1968500"/>
            <a:ext cx="162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latin typeface="Calibri" charset="0"/>
              </a:rPr>
              <a:t>Nanofluidic channel</a:t>
            </a:r>
          </a:p>
        </p:txBody>
      </p:sp>
      <p:sp>
        <p:nvSpPr>
          <p:cNvPr id="7477" name="Rectangle 309"/>
          <p:cNvSpPr>
            <a:spLocks noChangeArrowheads="1"/>
          </p:cNvSpPr>
          <p:nvPr/>
        </p:nvSpPr>
        <p:spPr bwMode="auto">
          <a:xfrm>
            <a:off x="1597025" y="3160713"/>
            <a:ext cx="589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b="1"/>
              <a:t>Hydrodynamic and Inertial Force for cells separation</a:t>
            </a:r>
            <a:endParaRPr lang="zh-TW" altLang="en-US" b="1"/>
          </a:p>
        </p:txBody>
      </p:sp>
      <p:sp>
        <p:nvSpPr>
          <p:cNvPr id="7478" name="標題 1"/>
          <p:cNvSpPr>
            <a:spLocks/>
          </p:cNvSpPr>
          <p:nvPr/>
        </p:nvSpPr>
        <p:spPr bwMode="auto">
          <a:xfrm>
            <a:off x="142875" y="3181350"/>
            <a:ext cx="87360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algn="ctr"/>
            <a:r>
              <a:rPr kumimoji="0" lang="en-US" altLang="zh-TW" b="1">
                <a:ea typeface="微軟正黑體" charset="0"/>
                <a:cs typeface="Calibri" charset="0"/>
              </a:rPr>
              <a:t>Silicon Nanowire Enhance CTCs Capture Yield</a:t>
            </a:r>
            <a:endParaRPr kumimoji="0" lang="zh-TW" altLang="en-US" b="1">
              <a:ea typeface="微軟正黑體" charset="0"/>
              <a:cs typeface="Calibri" charset="0"/>
            </a:endParaRPr>
          </a:p>
        </p:txBody>
      </p:sp>
      <p:sp>
        <p:nvSpPr>
          <p:cNvPr id="7479" name="Rectangle 311"/>
          <p:cNvSpPr>
            <a:spLocks noChangeArrowheads="1"/>
          </p:cNvSpPr>
          <p:nvPr/>
        </p:nvSpPr>
        <p:spPr bwMode="auto">
          <a:xfrm>
            <a:off x="2152650" y="3132138"/>
            <a:ext cx="445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b="1"/>
              <a:t>High Density Cell Self-assembly Array</a:t>
            </a:r>
            <a:endParaRPr kumimoji="0" lang="zh-TW" altLang="en-US" b="1"/>
          </a:p>
        </p:txBody>
      </p:sp>
      <p:grpSp>
        <p:nvGrpSpPr>
          <p:cNvPr id="30" name="Group 314"/>
          <p:cNvGrpSpPr>
            <a:grpSpLocks/>
          </p:cNvGrpSpPr>
          <p:nvPr/>
        </p:nvGrpSpPr>
        <p:grpSpPr bwMode="auto">
          <a:xfrm>
            <a:off x="379413" y="2305050"/>
            <a:ext cx="8491537" cy="4486275"/>
            <a:chOff x="239" y="1452"/>
            <a:chExt cx="5349" cy="2826"/>
          </a:xfrm>
        </p:grpSpPr>
        <p:pic>
          <p:nvPicPr>
            <p:cNvPr id="10265" name="Picture 301" descr="圖片12345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 y="2166"/>
              <a:ext cx="2701"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6" name="Line 306"/>
            <p:cNvSpPr>
              <a:spLocks noChangeShapeType="1"/>
            </p:cNvSpPr>
            <p:nvPr/>
          </p:nvSpPr>
          <p:spPr bwMode="auto">
            <a:xfrm flipH="1">
              <a:off x="276" y="1458"/>
              <a:ext cx="1890" cy="14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267" name="Line 307"/>
            <p:cNvSpPr>
              <a:spLocks noChangeShapeType="1"/>
            </p:cNvSpPr>
            <p:nvPr/>
          </p:nvSpPr>
          <p:spPr bwMode="auto">
            <a:xfrm>
              <a:off x="2166" y="1452"/>
              <a:ext cx="3348"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10268" name="Picture 7" descr="figure 4(b)">
              <a:hlinkClick r:id="rId13" action="ppaction://hlinkfile"/>
            </p:cNvPr>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85" y="2478"/>
              <a:ext cx="2903"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6767"/>
                                        </p:tgtEl>
                                        <p:attrNameLst>
                                          <p:attrName>style.visibility</p:attrName>
                                        </p:attrNameLst>
                                      </p:cBhvr>
                                      <p:to>
                                        <p:strVal val="visible"/>
                                      </p:to>
                                    </p:set>
                                    <p:animEffect transition="in" filter="fade">
                                      <p:cBhvr>
                                        <p:cTn id="20" dur="1000"/>
                                        <p:tgtEl>
                                          <p:spTgt spid="26767"/>
                                        </p:tgtEl>
                                      </p:cBhvr>
                                    </p:animEffect>
                                    <p:anim calcmode="lin" valueType="num">
                                      <p:cBhvr>
                                        <p:cTn id="21" dur="1000" fill="hold"/>
                                        <p:tgtEl>
                                          <p:spTgt spid="26767"/>
                                        </p:tgtEl>
                                        <p:attrNameLst>
                                          <p:attrName>ppt_x</p:attrName>
                                        </p:attrNameLst>
                                      </p:cBhvr>
                                      <p:tavLst>
                                        <p:tav tm="0">
                                          <p:val>
                                            <p:strVal val="#ppt_x"/>
                                          </p:val>
                                        </p:tav>
                                        <p:tav tm="100000">
                                          <p:val>
                                            <p:strVal val="#ppt_x"/>
                                          </p:val>
                                        </p:tav>
                                      </p:tavLst>
                                    </p:anim>
                                    <p:anim calcmode="lin" valueType="num">
                                      <p:cBhvr>
                                        <p:cTn id="22" dur="1000" fill="hold"/>
                                        <p:tgtEl>
                                          <p:spTgt spid="26767"/>
                                        </p:tgtEl>
                                        <p:attrNameLst>
                                          <p:attrName>ppt_y</p:attrName>
                                        </p:attrNameLst>
                                      </p:cBhvr>
                                      <p:tavLst>
                                        <p:tav tm="0">
                                          <p:val>
                                            <p:strVal val="#ppt_y-.1"/>
                                          </p:val>
                                        </p:tav>
                                        <p:tav tm="100000">
                                          <p:val>
                                            <p:strVal val="#ppt_y"/>
                                          </p:val>
                                        </p:tav>
                                      </p:tavLst>
                                    </p:anim>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471"/>
                                        </p:tgtEl>
                                        <p:attrNameLst>
                                          <p:attrName>style.visibility</p:attrName>
                                        </p:attrNameLst>
                                      </p:cBhvr>
                                      <p:to>
                                        <p:strVal val="visible"/>
                                      </p:to>
                                    </p:set>
                                    <p:animEffect transition="in" filter="circle(in)">
                                      <p:cBhvr>
                                        <p:cTn id="31" dur="2000"/>
                                        <p:tgtEl>
                                          <p:spTgt spid="94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3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12" fill="hold" nodeType="clickEffect">
                                  <p:stCondLst>
                                    <p:cond delay="0"/>
                                  </p:stCondLst>
                                  <p:childTnLst>
                                    <p:set>
                                      <p:cBhvr>
                                        <p:cTn id="38" dur="1" fill="hold">
                                          <p:stCondLst>
                                            <p:cond delay="0"/>
                                          </p:stCondLst>
                                        </p:cTn>
                                        <p:tgtEl>
                                          <p:spTgt spid="27090"/>
                                        </p:tgtEl>
                                        <p:attrNameLst>
                                          <p:attrName>style.visibility</p:attrName>
                                        </p:attrNameLst>
                                      </p:cBhvr>
                                      <p:to>
                                        <p:strVal val="visible"/>
                                      </p:to>
                                    </p:set>
                                    <p:animEffect transition="in" filter="strips(downLeft)">
                                      <p:cBhvr>
                                        <p:cTn id="39" dur="500"/>
                                        <p:tgtEl>
                                          <p:spTgt spid="2709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7477"/>
                                        </p:tgtEl>
                                        <p:attrNameLst>
                                          <p:attrName>style.visibility</p:attrName>
                                        </p:attrNameLst>
                                      </p:cBhvr>
                                      <p:to>
                                        <p:strVal val="visible"/>
                                      </p:to>
                                    </p:set>
                                  </p:childTnLst>
                                </p:cTn>
                              </p:par>
                            </p:childTnLst>
                          </p:cTn>
                        </p:par>
                        <p:par>
                          <p:cTn id="42" fill="hold" nodeType="afterGroup">
                            <p:stCondLst>
                              <p:cond delay="500"/>
                            </p:stCondLst>
                            <p:childTnLst>
                              <p:par>
                                <p:cTn id="43" presetID="29"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1000" fill="hold"/>
                                        <p:tgtEl>
                                          <p:spTgt spid="24"/>
                                        </p:tgtEl>
                                        <p:attrNameLst>
                                          <p:attrName>ppt_x</p:attrName>
                                        </p:attrNameLst>
                                      </p:cBhvr>
                                      <p:tavLst>
                                        <p:tav tm="0">
                                          <p:val>
                                            <p:strVal val="#ppt_x-.2"/>
                                          </p:val>
                                        </p:tav>
                                        <p:tav tm="100000">
                                          <p:val>
                                            <p:strVal val="#ppt_x"/>
                                          </p:val>
                                        </p:tav>
                                      </p:tavLst>
                                    </p:anim>
                                    <p:anim calcmode="lin" valueType="num">
                                      <p:cBhvr>
                                        <p:cTn id="46"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4"/>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369"/>
                                        </p:tgtEl>
                                        <p:attrNameLst>
                                          <p:attrName>style.visibility</p:attrName>
                                        </p:attrNameLst>
                                      </p:cBhvr>
                                      <p:to>
                                        <p:strVal val="hidden"/>
                                      </p:to>
                                    </p:set>
                                  </p:childTnLst>
                                </p:cTn>
                              </p:par>
                            </p:childTnLst>
                          </p:cTn>
                        </p:par>
                        <p:par>
                          <p:cTn id="50" fill="hold" nodeType="afterGroup">
                            <p:stCondLst>
                              <p:cond delay="1500"/>
                            </p:stCondLst>
                            <p:childTnLst>
                              <p:par>
                                <p:cTn id="51" presetID="1" presetClass="entr" presetSubtype="0" fill="hold" grpId="0" nodeType="afterEffect">
                                  <p:stCondLst>
                                    <p:cond delay="0"/>
                                  </p:stCondLst>
                                  <p:childTnLst>
                                    <p:set>
                                      <p:cBhvr>
                                        <p:cTn id="52" dur="1" fill="hold">
                                          <p:stCondLst>
                                            <p:cond delay="0"/>
                                          </p:stCondLst>
                                        </p:cTn>
                                        <p:tgtEl>
                                          <p:spTgt spid="37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335"/>
                                        </p:tgtEl>
                                        <p:attrNameLst>
                                          <p:attrName>style.visibility</p:attrName>
                                        </p:attrNameLst>
                                      </p:cBhvr>
                                      <p:to>
                                        <p:strVal val="visible"/>
                                      </p:to>
                                    </p:set>
                                    <p:animEffect transition="in" filter="strips(downLeft)">
                                      <p:cBhvr>
                                        <p:cTn id="57" dur="500"/>
                                        <p:tgtEl>
                                          <p:spTgt spid="335"/>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747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4"/>
                                        </p:tgtEl>
                                        <p:attrNameLst>
                                          <p:attrName>style.visibility</p:attrName>
                                        </p:attrNameLst>
                                      </p:cBhvr>
                                      <p:to>
                                        <p:strVal val="hidden"/>
                                      </p:to>
                                    </p:set>
                                  </p:childTnLst>
                                </p:cTn>
                              </p:par>
                            </p:childTnLst>
                          </p:cTn>
                        </p:par>
                        <p:par>
                          <p:cTn id="62" fill="hold" nodeType="afterGroup">
                            <p:stCondLst>
                              <p:cond delay="500"/>
                            </p:stCondLst>
                            <p:childTnLst>
                              <p:par>
                                <p:cTn id="63" presetID="29"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000" fill="hold"/>
                                        <p:tgtEl>
                                          <p:spTgt spid="20"/>
                                        </p:tgtEl>
                                        <p:attrNameLst>
                                          <p:attrName>ppt_x</p:attrName>
                                        </p:attrNameLst>
                                      </p:cBhvr>
                                      <p:tavLst>
                                        <p:tav tm="0">
                                          <p:val>
                                            <p:strVal val="#ppt_x-.2"/>
                                          </p:val>
                                        </p:tav>
                                        <p:tav tm="100000">
                                          <p:val>
                                            <p:strVal val="#ppt_x"/>
                                          </p:val>
                                        </p:tav>
                                      </p:tavLst>
                                    </p:anim>
                                    <p:anim calcmode="lin" valueType="num">
                                      <p:cBhvr>
                                        <p:cTn id="66"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7" dur="1000"/>
                                        <p:tgtEl>
                                          <p:spTgt spid="20"/>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373"/>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7478">
                                            <p:txEl>
                                              <p:pRg st="0" end="0"/>
                                            </p:txEl>
                                          </p:spTgt>
                                        </p:tgtEl>
                                        <p:attrNameLst>
                                          <p:attrName>style.visibility</p:attrName>
                                        </p:attrNameLst>
                                      </p:cBhvr>
                                      <p:to>
                                        <p:strVal val="visible"/>
                                      </p:to>
                                    </p:set>
                                  </p:childTnLst>
                                </p:cTn>
                              </p:par>
                            </p:childTnLst>
                          </p:cTn>
                        </p:par>
                        <p:par>
                          <p:cTn id="72" fill="hold" nodeType="afterGroup">
                            <p:stCondLst>
                              <p:cond delay="1500"/>
                            </p:stCondLst>
                            <p:childTnLst>
                              <p:par>
                                <p:cTn id="73" presetID="1" presetClass="entr" presetSubtype="0" fill="hold" grpId="0" nodeType="after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8" presetClass="entr" presetSubtype="12"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strips(downLeft)">
                                      <p:cBhvr>
                                        <p:cTn id="79" dur="500"/>
                                        <p:tgtEl>
                                          <p:spTgt spid="19"/>
                                        </p:tgtEl>
                                      </p:cBhvr>
                                    </p:animEffect>
                                  </p:childTnLst>
                                </p:cTn>
                              </p:par>
                              <p:par>
                                <p:cTn id="80" presetID="1" presetClass="exit" presetSubtype="0" fill="hold" grpId="0" nodeType="withEffect">
                                  <p:stCondLst>
                                    <p:cond delay="0"/>
                                  </p:stCondLst>
                                  <p:childTnLst>
                                    <p:set>
                                      <p:cBhvr>
                                        <p:cTn id="81" dur="1" fill="hold">
                                          <p:stCondLst>
                                            <p:cond delay="0"/>
                                          </p:stCondLst>
                                        </p:cTn>
                                        <p:tgtEl>
                                          <p:spTgt spid="7478">
                                            <p:txEl>
                                              <p:pRg st="0" end="0"/>
                                            </p:txEl>
                                          </p:spTgt>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0"/>
                                        </p:tgtEl>
                                        <p:attrNameLst>
                                          <p:attrName>style.visibility</p:attrName>
                                        </p:attrNameLst>
                                      </p:cBhvr>
                                      <p:to>
                                        <p:strVal val="hidden"/>
                                      </p:to>
                                    </p:set>
                                  </p:childTnLst>
                                </p:cTn>
                              </p:par>
                            </p:childTnLst>
                          </p:cTn>
                        </p:par>
                        <p:par>
                          <p:cTn id="84" fill="hold" nodeType="afterGroup">
                            <p:stCondLst>
                              <p:cond delay="500"/>
                            </p:stCondLst>
                            <p:childTnLst>
                              <p:par>
                                <p:cTn id="85" presetID="9" presetClass="entr" presetSubtype="0" fill="hold" nodeType="afterEffect">
                                  <p:stCondLst>
                                    <p:cond delay="0"/>
                                  </p:stCondLst>
                                  <p:childTnLst>
                                    <p:set>
                                      <p:cBhvr>
                                        <p:cTn id="86" dur="1" fill="hold">
                                          <p:stCondLst>
                                            <p:cond delay="0"/>
                                          </p:stCondLst>
                                        </p:cTn>
                                        <p:tgtEl>
                                          <p:spTgt spid="26718"/>
                                        </p:tgtEl>
                                        <p:attrNameLst>
                                          <p:attrName>style.visibility</p:attrName>
                                        </p:attrNameLst>
                                      </p:cBhvr>
                                      <p:to>
                                        <p:strVal val="visible"/>
                                      </p:to>
                                    </p:set>
                                    <p:animEffect transition="in" filter="dissolve">
                                      <p:cBhvr>
                                        <p:cTn id="87" dur="500"/>
                                        <p:tgtEl>
                                          <p:spTgt spid="26718"/>
                                        </p:tgtEl>
                                      </p:cBhvr>
                                    </p:animEffect>
                                  </p:childTnLst>
                                </p:cTn>
                              </p:par>
                              <p:par>
                                <p:cTn id="88" presetID="1" presetClass="entr" presetSubtype="0" fill="hold" grpId="0" nodeType="withEffect">
                                  <p:stCondLst>
                                    <p:cond delay="0"/>
                                  </p:stCondLst>
                                  <p:childTnLst>
                                    <p:set>
                                      <p:cBhvr>
                                        <p:cTn id="89" dur="1" fill="hold">
                                          <p:stCondLst>
                                            <p:cond delay="0"/>
                                          </p:stCondLst>
                                        </p:cTn>
                                        <p:tgtEl>
                                          <p:spTgt spid="7479"/>
                                        </p:tgtEl>
                                        <p:attrNameLst>
                                          <p:attrName>style.visibility</p:attrName>
                                        </p:attrNameLst>
                                      </p:cBhvr>
                                      <p:to>
                                        <p:strVal val="visible"/>
                                      </p:to>
                                    </p:set>
                                  </p:childTnLst>
                                </p:cTn>
                              </p:par>
                            </p:childTnLst>
                          </p:cTn>
                        </p:par>
                        <p:par>
                          <p:cTn id="90" fill="hold" nodeType="afterGroup">
                            <p:stCondLst>
                              <p:cond delay="1000"/>
                            </p:stCondLst>
                            <p:childTnLst>
                              <p:par>
                                <p:cTn id="91" presetID="29" presetClass="entr" presetSubtype="0" fill="hold" nodeType="after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1000" fill="hold"/>
                                        <p:tgtEl>
                                          <p:spTgt spid="25"/>
                                        </p:tgtEl>
                                        <p:attrNameLst>
                                          <p:attrName>ppt_x</p:attrName>
                                        </p:attrNameLst>
                                      </p:cBhvr>
                                      <p:tavLst>
                                        <p:tav tm="0">
                                          <p:val>
                                            <p:strVal val="#ppt_x-.2"/>
                                          </p:val>
                                        </p:tav>
                                        <p:tav tm="100000">
                                          <p:val>
                                            <p:strVal val="#ppt_x"/>
                                          </p:val>
                                        </p:tav>
                                      </p:tavLst>
                                    </p:anim>
                                    <p:anim calcmode="lin" valueType="num">
                                      <p:cBhvr>
                                        <p:cTn id="94"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5" dur="1000"/>
                                        <p:tgtEl>
                                          <p:spTgt spid="25"/>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374"/>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5" presetClass="entr" presetSubtype="10" fill="hold" nodeType="clickEffect">
                                  <p:stCondLst>
                                    <p:cond delay="0"/>
                                  </p:stCondLst>
                                  <p:childTnLst>
                                    <p:set>
                                      <p:cBhvr>
                                        <p:cTn id="101" dur="1" fill="hold">
                                          <p:stCondLst>
                                            <p:cond delay="0"/>
                                          </p:stCondLst>
                                        </p:cTn>
                                        <p:tgtEl>
                                          <p:spTgt spid="26714"/>
                                        </p:tgtEl>
                                        <p:attrNameLst>
                                          <p:attrName>style.visibility</p:attrName>
                                        </p:attrNameLst>
                                      </p:cBhvr>
                                      <p:to>
                                        <p:strVal val="visible"/>
                                      </p:to>
                                    </p:set>
                                    <p:animEffect transition="in" filter="checkerboard(across)">
                                      <p:cBhvr>
                                        <p:cTn id="102" dur="500"/>
                                        <p:tgtEl>
                                          <p:spTgt spid="26714"/>
                                        </p:tgtEl>
                                      </p:cBhvr>
                                    </p:animEffect>
                                  </p:childTnLst>
                                </p:cTn>
                              </p:par>
                              <p:par>
                                <p:cTn id="103" presetID="1" presetClass="exit" presetSubtype="0" fill="hold" nodeType="withEffect">
                                  <p:stCondLst>
                                    <p:cond delay="0"/>
                                  </p:stCondLst>
                                  <p:childTnLst>
                                    <p:set>
                                      <p:cBhvr>
                                        <p:cTn id="104" dur="1" fill="hold">
                                          <p:stCondLst>
                                            <p:cond delay="0"/>
                                          </p:stCondLst>
                                        </p:cTn>
                                        <p:tgtEl>
                                          <p:spTgt spid="2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7479"/>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9"/>
                                        </p:tgtEl>
                                        <p:attrNameLst>
                                          <p:attrName>style.visibility</p:attrName>
                                        </p:attrNameLst>
                                      </p:cBhvr>
                                      <p:to>
                                        <p:strVal val="hidden"/>
                                      </p:to>
                                    </p:set>
                                  </p:childTnLst>
                                </p:cTn>
                              </p:par>
                              <p:par>
                                <p:cTn id="109" presetID="18" presetClass="entr" presetSubtype="12"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strips(downLeft)">
                                      <p:cBhvr>
                                        <p:cTn id="111" dur="500"/>
                                        <p:tgtEl>
                                          <p:spTgt spid="30"/>
                                        </p:tgtEl>
                                      </p:cBhvr>
                                    </p:animEffect>
                                  </p:childTnLst>
                                </p:cTn>
                              </p:par>
                              <p:par>
                                <p:cTn id="112" presetID="1" presetClass="entr" presetSubtype="0" fill="hold" nodeType="withEffect">
                                  <p:stCondLst>
                                    <p:cond delay="0"/>
                                  </p:stCondLst>
                                  <p:childTnLst>
                                    <p:set>
                                      <p:cBhvr>
                                        <p:cTn id="113" dur="1" fill="hold">
                                          <p:stCondLst>
                                            <p:cond delay="0"/>
                                          </p:stCondLst>
                                        </p:cTn>
                                        <p:tgtEl>
                                          <p:spTgt spid="7470"/>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7473"/>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xit" presetSubtype="0" fill="hold" nodeType="clickEffect">
                                  <p:stCondLst>
                                    <p:cond delay="0"/>
                                  </p:stCondLst>
                                  <p:childTnLst>
                                    <p:set>
                                      <p:cBhvr>
                                        <p:cTn id="119" dur="1" fill="hold">
                                          <p:stCondLst>
                                            <p:cond delay="0"/>
                                          </p:stCondLst>
                                        </p:cTn>
                                        <p:tgtEl>
                                          <p:spTgt spid="7470"/>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animBg="1"/>
      <p:bldP spid="9471" grpId="0" animBg="1"/>
      <p:bldP spid="369" grpId="0"/>
      <p:bldP spid="369" grpId="1"/>
      <p:bldP spid="373" grpId="0"/>
      <p:bldP spid="373" grpId="1"/>
      <p:bldP spid="374" grpId="0"/>
      <p:bldP spid="374" grpId="1"/>
      <p:bldP spid="7477" grpId="0"/>
      <p:bldP spid="7477" grpId="1"/>
      <p:bldP spid="7478" grpId="0" build="allAtOnce"/>
      <p:bldP spid="7479" grpId="0"/>
      <p:bldP spid="747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29017" y="1859642"/>
            <a:ext cx="8654452" cy="954107"/>
          </a:xfrm>
          <a:prstGeom prst="rect">
            <a:avLst/>
          </a:prstGeom>
          <a:noFill/>
        </p:spPr>
        <p:txBody>
          <a:bodyPr>
            <a:spAutoFit/>
          </a:bodyPr>
          <a:lstStyle/>
          <a:p>
            <a:pPr algn="ctr">
              <a:defRPr/>
            </a:pPr>
            <a:r>
              <a:rPr kumimoji="0" lang="en-US" altLang="zh-TW" sz="2800" b="1" dirty="0">
                <a:ln w="900" cmpd="sng">
                  <a:solidFill>
                    <a:schemeClr val="tx2">
                      <a:alpha val="55000"/>
                    </a:schemeClr>
                  </a:solidFill>
                  <a:prstDash val="solid"/>
                </a:ln>
                <a:solidFill>
                  <a:srgbClr val="0000FF"/>
                </a:solidFill>
                <a:latin typeface="Calibri" pitchFamily="34" charset="0"/>
                <a:ea typeface="Cambria Math" pitchFamily="18" charset="0"/>
                <a:cs typeface="Calibri" pitchFamily="34" charset="0"/>
              </a:rPr>
              <a:t>Part I: </a:t>
            </a:r>
            <a:endParaRPr kumimoji="0" lang="en-US" altLang="zh-TW" sz="2800" b="1" dirty="0" smtClean="0">
              <a:ln w="900" cmpd="sng">
                <a:solidFill>
                  <a:schemeClr val="tx2">
                    <a:alpha val="55000"/>
                  </a:schemeClr>
                </a:solidFill>
                <a:prstDash val="solid"/>
              </a:ln>
              <a:solidFill>
                <a:srgbClr val="0000FF"/>
              </a:solidFill>
              <a:latin typeface="Calibri" pitchFamily="34" charset="0"/>
              <a:ea typeface="Cambria Math" pitchFamily="18" charset="0"/>
              <a:cs typeface="Calibri" pitchFamily="34" charset="0"/>
            </a:endParaRPr>
          </a:p>
          <a:p>
            <a:pPr algn="ctr">
              <a:defRPr/>
            </a:pPr>
            <a:r>
              <a:rPr kumimoji="0" lang="en-US" altLang="zh-TW" sz="2800" b="1" dirty="0" smtClean="0">
                <a:ln w="900" cmpd="sng">
                  <a:solidFill>
                    <a:schemeClr val="tx2">
                      <a:alpha val="55000"/>
                    </a:schemeClr>
                  </a:solidFill>
                  <a:prstDash val="solid"/>
                </a:ln>
                <a:solidFill>
                  <a:srgbClr val="0000FF"/>
                </a:solidFill>
                <a:latin typeface="Calibri" pitchFamily="34" charset="0"/>
                <a:ea typeface="Cambria Math" pitchFamily="18" charset="0"/>
                <a:cs typeface="Calibri" pitchFamily="34" charset="0"/>
              </a:rPr>
              <a:t>High</a:t>
            </a:r>
            <a:r>
              <a:rPr kumimoji="0" lang="en-US" altLang="zh-TW" sz="2800" b="1" dirty="0">
                <a:ln w="900" cmpd="sng">
                  <a:solidFill>
                    <a:schemeClr val="tx2">
                      <a:alpha val="55000"/>
                    </a:schemeClr>
                  </a:solidFill>
                  <a:prstDash val="solid"/>
                </a:ln>
                <a:solidFill>
                  <a:srgbClr val="0000FF"/>
                </a:solidFill>
                <a:latin typeface="Calibri" pitchFamily="34" charset="0"/>
                <a:ea typeface="Cambria Math" pitchFamily="18" charset="0"/>
                <a:cs typeface="Calibri" pitchFamily="34" charset="0"/>
              </a:rPr>
              <a:t>-Throughput Blood Cells </a:t>
            </a:r>
            <a:r>
              <a:rPr kumimoji="0" lang="en-US" altLang="zh-TW" sz="2800" b="1" dirty="0" smtClean="0">
                <a:ln w="900" cmpd="sng">
                  <a:solidFill>
                    <a:schemeClr val="tx2">
                      <a:alpha val="55000"/>
                    </a:schemeClr>
                  </a:solidFill>
                  <a:prstDash val="solid"/>
                </a:ln>
                <a:solidFill>
                  <a:srgbClr val="0000FF"/>
                </a:solidFill>
                <a:latin typeface="Calibri" pitchFamily="34" charset="0"/>
                <a:ea typeface="Cambria Math" pitchFamily="18" charset="0"/>
                <a:cs typeface="Calibri" pitchFamily="34" charset="0"/>
              </a:rPr>
              <a:t>Separation</a:t>
            </a:r>
            <a:endParaRPr kumimoji="0" lang="zh-TW" altLang="en-US" sz="2800" b="1" dirty="0">
              <a:ln w="900" cmpd="sng">
                <a:solidFill>
                  <a:schemeClr val="tx2">
                    <a:alpha val="55000"/>
                  </a:schemeClr>
                </a:solidFill>
                <a:prstDash val="solid"/>
              </a:ln>
              <a:solidFill>
                <a:srgbClr val="0000FF"/>
              </a:solidFill>
              <a:latin typeface="Calibri" pitchFamily="34" charset="0"/>
              <a:ea typeface="新細明體" pitchFamily="18" charset="-120"/>
              <a:cs typeface="Calibri"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3644156"/>
            <a:ext cx="3973112" cy="199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副標題 2"/>
          <p:cNvSpPr txBox="1">
            <a:spLocks/>
          </p:cNvSpPr>
          <p:nvPr/>
        </p:nvSpPr>
        <p:spPr bwMode="auto">
          <a:xfrm>
            <a:off x="179388" y="3783013"/>
            <a:ext cx="37798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36525"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20000"/>
              </a:spcBef>
              <a:buClr>
                <a:srgbClr val="000000"/>
              </a:buClr>
              <a:buSzPct val="65000"/>
            </a:pPr>
            <a:r>
              <a:rPr kumimoji="0" lang="en-US" altLang="zh-TW" sz="1500" b="1">
                <a:latin typeface="Calibri" charset="0"/>
              </a:rPr>
              <a:t>Red Blood Cell Count (RBCs, 7-9 µm) </a:t>
            </a:r>
            <a:r>
              <a:rPr kumimoji="0" lang="en-US" altLang="zh-TW" sz="1500" b="1" i="1">
                <a:latin typeface="Calibri" charset="0"/>
              </a:rPr>
              <a:t>		 (Male)</a:t>
            </a:r>
          </a:p>
          <a:p>
            <a:pPr eaLnBrk="1" hangingPunct="1">
              <a:spcBef>
                <a:spcPct val="20000"/>
              </a:spcBef>
              <a:buClr>
                <a:srgbClr val="000000"/>
              </a:buClr>
              <a:buSzPct val="65000"/>
              <a:buFont typeface="Wingdings 2" charset="0"/>
              <a:buNone/>
            </a:pPr>
            <a:r>
              <a:rPr kumimoji="0" lang="en-US" altLang="zh-TW" sz="1500" b="1" i="1">
                <a:latin typeface="Calibri" charset="0"/>
              </a:rPr>
              <a:t>        </a:t>
            </a:r>
            <a:r>
              <a:rPr kumimoji="0" lang="en-US" altLang="zh-TW" sz="1500" b="1" i="1" u="sng">
                <a:latin typeface="Calibri" charset="0"/>
              </a:rPr>
              <a:t>3.8-5.5x10</a:t>
            </a:r>
            <a:r>
              <a:rPr kumimoji="0" lang="en-US" altLang="zh-TW" sz="1500" b="1" i="1" u="sng" baseline="30000">
                <a:latin typeface="Calibri" charset="0"/>
              </a:rPr>
              <a:t>9</a:t>
            </a:r>
            <a:r>
              <a:rPr kumimoji="0" lang="en-US" altLang="zh-TW" sz="1500" b="1" i="1" u="sng">
                <a:latin typeface="Calibri" charset="0"/>
              </a:rPr>
              <a:t>/mL</a:t>
            </a:r>
            <a:r>
              <a:rPr kumimoji="0" lang="en-US" altLang="zh-TW" sz="1500" b="1" i="1">
                <a:latin typeface="Calibri" charset="0"/>
              </a:rPr>
              <a:t> 	(Female)</a:t>
            </a:r>
          </a:p>
          <a:p>
            <a:pPr eaLnBrk="1" hangingPunct="1">
              <a:spcBef>
                <a:spcPct val="20000"/>
              </a:spcBef>
              <a:buClr>
                <a:srgbClr val="000000"/>
              </a:buClr>
              <a:buSzPct val="65000"/>
              <a:buFont typeface="Wingdings 2" charset="0"/>
              <a:buNone/>
            </a:pPr>
            <a:r>
              <a:rPr kumimoji="0" lang="en-US" altLang="zh-TW" sz="1500" b="1" i="1">
                <a:latin typeface="Calibri" charset="0"/>
              </a:rPr>
              <a:t>        </a:t>
            </a:r>
            <a:r>
              <a:rPr kumimoji="0" lang="en-US" altLang="zh-TW" sz="1500" b="1" i="1" u="sng">
                <a:latin typeface="Calibri" charset="0"/>
              </a:rPr>
              <a:t>3.8-5.5x10</a:t>
            </a:r>
            <a:r>
              <a:rPr kumimoji="0" lang="en-US" altLang="zh-TW" sz="1500" b="1" i="1" u="sng" baseline="30000">
                <a:latin typeface="Calibri" charset="0"/>
              </a:rPr>
              <a:t>9</a:t>
            </a:r>
            <a:r>
              <a:rPr kumimoji="0" lang="en-US" altLang="zh-TW" sz="1500" b="1" i="1" u="sng">
                <a:latin typeface="Calibri" charset="0"/>
              </a:rPr>
              <a:t>/mL</a:t>
            </a:r>
            <a:r>
              <a:rPr kumimoji="0" lang="en-US" altLang="zh-TW" sz="1500" b="1" i="1">
                <a:latin typeface="Calibri" charset="0"/>
              </a:rPr>
              <a:t> 	(Infant/Child</a:t>
            </a:r>
            <a:r>
              <a:rPr kumimoji="0" lang="en-US" altLang="zh-TW" sz="1500" i="1">
                <a:latin typeface="Calibri" charset="0"/>
              </a:rPr>
              <a:t>)</a:t>
            </a:r>
          </a:p>
        </p:txBody>
      </p:sp>
      <p:sp>
        <p:nvSpPr>
          <p:cNvPr id="12291" name="文字方塊 15"/>
          <p:cNvSpPr txBox="1">
            <a:spLocks noChangeArrowheads="1"/>
          </p:cNvSpPr>
          <p:nvPr/>
        </p:nvSpPr>
        <p:spPr bwMode="auto">
          <a:xfrm>
            <a:off x="3500438" y="3919538"/>
            <a:ext cx="21256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kumimoji="0" lang="en-US" altLang="zh-TW" sz="1500" b="1">
                <a:latin typeface="Calibri" charset="0"/>
              </a:rPr>
              <a:t>White Blood Cell Count </a:t>
            </a:r>
          </a:p>
          <a:p>
            <a:pPr eaLnBrk="1" hangingPunct="1"/>
            <a:r>
              <a:rPr kumimoji="0" lang="en-US" altLang="zh-TW" sz="1500" b="1">
                <a:latin typeface="Calibri" charset="0"/>
              </a:rPr>
              <a:t>(WBCs, 8-12µm)</a:t>
            </a:r>
          </a:p>
          <a:p>
            <a:pPr eaLnBrk="1" hangingPunct="1"/>
            <a:endParaRPr kumimoji="0" lang="en-US" altLang="zh-TW" sz="1500" b="1">
              <a:latin typeface="Calibri" charset="0"/>
            </a:endParaRPr>
          </a:p>
        </p:txBody>
      </p:sp>
      <p:sp>
        <p:nvSpPr>
          <p:cNvPr id="12292" name="文字方塊 2"/>
          <p:cNvSpPr txBox="1">
            <a:spLocks noChangeArrowheads="1"/>
          </p:cNvSpPr>
          <p:nvPr/>
        </p:nvSpPr>
        <p:spPr bwMode="auto">
          <a:xfrm>
            <a:off x="684213" y="4171950"/>
            <a:ext cx="1644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500" b="1" i="1" u="sng">
                <a:latin typeface="Calibri" charset="0"/>
              </a:rPr>
              <a:t>4.3-6.2x10</a:t>
            </a:r>
            <a:r>
              <a:rPr lang="en-US" altLang="zh-TW" sz="1500" b="1" i="1" u="sng" baseline="30000">
                <a:latin typeface="Calibri" charset="0"/>
              </a:rPr>
              <a:t>9</a:t>
            </a:r>
            <a:r>
              <a:rPr lang="en-US" altLang="zh-TW" sz="1500" b="1" i="1" u="sng">
                <a:latin typeface="Calibri" charset="0"/>
              </a:rPr>
              <a:t>/mL</a:t>
            </a:r>
            <a:endParaRPr lang="zh-TW" altLang="en-US" sz="1500"/>
          </a:p>
        </p:txBody>
      </p:sp>
      <p:sp>
        <p:nvSpPr>
          <p:cNvPr id="12293" name="文字方塊 3"/>
          <p:cNvSpPr txBox="1">
            <a:spLocks noChangeArrowheads="1"/>
          </p:cNvSpPr>
          <p:nvPr/>
        </p:nvSpPr>
        <p:spPr bwMode="auto">
          <a:xfrm>
            <a:off x="3805238" y="4437063"/>
            <a:ext cx="1903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500" b="1" i="1" u="sng">
                <a:latin typeface="Calibri" charset="0"/>
              </a:rPr>
              <a:t>4.1-10.9x10</a:t>
            </a:r>
            <a:r>
              <a:rPr lang="en-US" altLang="zh-TW" sz="1500" b="1" i="1" u="sng" baseline="30000">
                <a:latin typeface="Calibri" charset="0"/>
              </a:rPr>
              <a:t>6</a:t>
            </a:r>
            <a:r>
              <a:rPr lang="en-US" altLang="zh-TW" sz="1500" b="1" i="1" u="sng">
                <a:latin typeface="Calibri" charset="0"/>
              </a:rPr>
              <a:t>/mL</a:t>
            </a:r>
            <a:endParaRPr lang="zh-TW" altLang="en-US" sz="1500"/>
          </a:p>
        </p:txBody>
      </p:sp>
      <p:grpSp>
        <p:nvGrpSpPr>
          <p:cNvPr id="12294" name="群組 2"/>
          <p:cNvGrpSpPr>
            <a:grpSpLocks/>
          </p:cNvGrpSpPr>
          <p:nvPr/>
        </p:nvGrpSpPr>
        <p:grpSpPr bwMode="auto">
          <a:xfrm>
            <a:off x="6070600" y="3805238"/>
            <a:ext cx="2320925" cy="1262062"/>
            <a:chOff x="6413500" y="3864768"/>
            <a:chExt cx="2320925" cy="1262063"/>
          </a:xfrm>
        </p:grpSpPr>
        <p:sp>
          <p:nvSpPr>
            <p:cNvPr id="17" name="文字方塊 16"/>
            <p:cNvSpPr txBox="1"/>
            <p:nvPr/>
          </p:nvSpPr>
          <p:spPr>
            <a:xfrm>
              <a:off x="6413500" y="3864768"/>
              <a:ext cx="2320925" cy="1262063"/>
            </a:xfrm>
            <a:prstGeom prst="rect">
              <a:avLst/>
            </a:prstGeom>
            <a:noFill/>
          </p:spPr>
          <p:txBody>
            <a:bodyPr>
              <a:spAutoFit/>
            </a:bodyPr>
            <a:lstStyle/>
            <a:p>
              <a:pPr>
                <a:defRPr/>
              </a:pPr>
              <a:r>
                <a:rPr kumimoji="0" lang="en-US" altLang="zh-TW" sz="1600" b="1" dirty="0">
                  <a:latin typeface="Calibri" pitchFamily="34" charset="0"/>
                  <a:ea typeface="+mn-ea"/>
                  <a:cs typeface="Calibri" pitchFamily="34" charset="0"/>
                </a:rPr>
                <a:t>Cancer cell (CTCs) count</a:t>
              </a:r>
            </a:p>
            <a:p>
              <a:pPr>
                <a:defRPr/>
              </a:pPr>
              <a:r>
                <a:rPr kumimoji="0" lang="en-US" altLang="zh-TW" sz="1500" b="1" i="1" u="sng" dirty="0">
                  <a:latin typeface="Calibri" pitchFamily="34" charset="0"/>
                  <a:ea typeface="+mn-ea"/>
                  <a:cs typeface="Calibri" pitchFamily="34" charset="0"/>
                </a:rPr>
                <a:t>Stage O/I: </a:t>
              </a:r>
            </a:p>
            <a:p>
              <a:pPr>
                <a:defRPr/>
              </a:pPr>
              <a:r>
                <a:rPr kumimoji="0" lang="en-US" altLang="zh-TW" sz="1500" b="1" i="1" u="sng" dirty="0">
                  <a:latin typeface="Calibri" pitchFamily="34" charset="0"/>
                  <a:ea typeface="+mn-ea"/>
                  <a:cs typeface="Calibri" pitchFamily="34" charset="0"/>
                </a:rPr>
                <a:t>Stage II   : 20-50/ml</a:t>
              </a:r>
            </a:p>
            <a:p>
              <a:pPr>
                <a:defRPr/>
              </a:pPr>
              <a:r>
                <a:rPr kumimoji="0" lang="en-US" altLang="zh-TW" sz="1500" b="1" i="1" u="sng" dirty="0">
                  <a:latin typeface="Calibri" pitchFamily="34" charset="0"/>
                  <a:ea typeface="+mn-ea"/>
                  <a:cs typeface="Calibri" pitchFamily="34" charset="0"/>
                </a:rPr>
                <a:t>Stage III : 50-100/ml</a:t>
              </a:r>
            </a:p>
            <a:p>
              <a:pPr>
                <a:defRPr/>
              </a:pPr>
              <a:r>
                <a:rPr kumimoji="0" lang="en-US" altLang="zh-TW" sz="1500" b="1" i="1" u="sng" dirty="0">
                  <a:latin typeface="Calibri" pitchFamily="34" charset="0"/>
                  <a:ea typeface="+mn-ea"/>
                  <a:cs typeface="Calibri" pitchFamily="34" charset="0"/>
                </a:rPr>
                <a:t>Stage IV: &gt;100/ml </a:t>
              </a:r>
            </a:p>
          </p:txBody>
        </p:sp>
        <p:sp>
          <p:nvSpPr>
            <p:cNvPr id="12316" name="文字方塊 4"/>
            <p:cNvSpPr txBox="1">
              <a:spLocks noChangeArrowheads="1"/>
            </p:cNvSpPr>
            <p:nvPr/>
          </p:nvSpPr>
          <p:spPr bwMode="auto">
            <a:xfrm>
              <a:off x="7250113" y="4100513"/>
              <a:ext cx="1309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500" b="1" i="1" u="sng">
                  <a:latin typeface="Calibri" charset="0"/>
                </a:rPr>
                <a:t>5-20/mL</a:t>
              </a:r>
            </a:p>
          </p:txBody>
        </p:sp>
      </p:grpSp>
      <p:grpSp>
        <p:nvGrpSpPr>
          <p:cNvPr id="12295" name="群組 1"/>
          <p:cNvGrpSpPr>
            <a:grpSpLocks/>
          </p:cNvGrpSpPr>
          <p:nvPr/>
        </p:nvGrpSpPr>
        <p:grpSpPr bwMode="auto">
          <a:xfrm>
            <a:off x="493713" y="1365250"/>
            <a:ext cx="8364537" cy="2392363"/>
            <a:chOff x="494145" y="1364748"/>
            <a:chExt cx="8364409" cy="2393096"/>
          </a:xfrm>
        </p:grpSpPr>
        <p:pic>
          <p:nvPicPr>
            <p:cNvPr id="12302" name="Picture 2" descr="C:\Users\WeiRu\Desktop\SEM_of_lymphocyte_attacking_cancer_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30" y="1376594"/>
              <a:ext cx="3241524"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3" descr="C:\Users\WeiRu\Desktop\red-blood-cel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306" y="1364748"/>
              <a:ext cx="336607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3074650" y="1693638"/>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sp>
          <p:nvSpPr>
            <p:cNvPr id="20" name="文字方塊 19"/>
            <p:cNvSpPr txBox="1"/>
            <p:nvPr/>
          </p:nvSpPr>
          <p:spPr>
            <a:xfrm>
              <a:off x="2420170" y="2435855"/>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sp>
          <p:nvSpPr>
            <p:cNvPr id="21" name="文字方塊 20"/>
            <p:cNvSpPr txBox="1"/>
            <p:nvPr/>
          </p:nvSpPr>
          <p:spPr>
            <a:xfrm>
              <a:off x="3897710" y="1833407"/>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sp>
          <p:nvSpPr>
            <p:cNvPr id="22" name="文字方塊 21"/>
            <p:cNvSpPr txBox="1"/>
            <p:nvPr/>
          </p:nvSpPr>
          <p:spPr>
            <a:xfrm>
              <a:off x="4050110" y="2887507"/>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sp>
          <p:nvSpPr>
            <p:cNvPr id="23" name="文字方塊 22"/>
            <p:cNvSpPr txBox="1"/>
            <p:nvPr/>
          </p:nvSpPr>
          <p:spPr>
            <a:xfrm>
              <a:off x="3246590" y="3066452"/>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sp>
          <p:nvSpPr>
            <p:cNvPr id="24" name="文字方塊 23"/>
            <p:cNvSpPr txBox="1"/>
            <p:nvPr/>
          </p:nvSpPr>
          <p:spPr>
            <a:xfrm>
              <a:off x="4757329" y="1508972"/>
              <a:ext cx="343880" cy="369332"/>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kumimoji="0" lang="en-US" altLang="zh-TW" b="1" dirty="0">
                  <a:ln w="50800"/>
                  <a:solidFill>
                    <a:schemeClr val="accent3">
                      <a:lumMod val="40000"/>
                      <a:lumOff val="60000"/>
                    </a:schemeClr>
                  </a:solidFill>
                  <a:ea typeface="+mn-ea"/>
                  <a:cs typeface="+mn-cs"/>
                </a:rPr>
                <a:t>?</a:t>
              </a:r>
              <a:endParaRPr kumimoji="0" lang="zh-TW" altLang="en-US" b="1" dirty="0">
                <a:ln w="50800"/>
                <a:solidFill>
                  <a:schemeClr val="accent3">
                    <a:lumMod val="40000"/>
                    <a:lumOff val="60000"/>
                  </a:schemeClr>
                </a:solidFill>
                <a:ea typeface="+mn-ea"/>
                <a:cs typeface="+mn-cs"/>
              </a:endParaRPr>
            </a:p>
          </p:txBody>
        </p:sp>
        <p:cxnSp>
          <p:nvCxnSpPr>
            <p:cNvPr id="12310" name="直線單箭頭接點 21"/>
            <p:cNvCxnSpPr>
              <a:cxnSpLocks noChangeShapeType="1"/>
            </p:cNvCxnSpPr>
            <p:nvPr/>
          </p:nvCxnSpPr>
          <p:spPr bwMode="auto">
            <a:xfrm flipH="1" flipV="1">
              <a:off x="4241578" y="2050548"/>
              <a:ext cx="1719262" cy="5048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11" name="直線單箭頭接點 23"/>
            <p:cNvCxnSpPr>
              <a:cxnSpLocks noChangeShapeType="1"/>
            </p:cNvCxnSpPr>
            <p:nvPr/>
          </p:nvCxnSpPr>
          <p:spPr bwMode="auto">
            <a:xfrm flipH="1">
              <a:off x="4441603" y="2555373"/>
              <a:ext cx="1519237" cy="5222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312" name="文字方塊 26"/>
            <p:cNvSpPr txBox="1">
              <a:spLocks noChangeArrowheads="1"/>
            </p:cNvSpPr>
            <p:nvPr/>
          </p:nvSpPr>
          <p:spPr bwMode="auto">
            <a:xfrm>
              <a:off x="3015550" y="3484388"/>
              <a:ext cx="2413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100" b="1" i="1"/>
                <a:t>Science Photo Library</a:t>
              </a:r>
              <a:endParaRPr lang="zh-TW" altLang="en-US" sz="1100" b="1" i="1"/>
            </a:p>
          </p:txBody>
        </p:sp>
        <p:sp>
          <p:nvSpPr>
            <p:cNvPr id="12313" name="文字方塊 27"/>
            <p:cNvSpPr txBox="1">
              <a:spLocks noChangeArrowheads="1"/>
            </p:cNvSpPr>
            <p:nvPr/>
          </p:nvSpPr>
          <p:spPr bwMode="auto">
            <a:xfrm>
              <a:off x="6432550" y="3496234"/>
              <a:ext cx="2413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algn="r" eaLnBrk="1" hangingPunct="1"/>
              <a:r>
                <a:rPr lang="en-US" altLang="zh-TW" sz="1100" b="1" i="1"/>
                <a:t>Science Photo Library</a:t>
              </a:r>
              <a:endParaRPr lang="zh-TW" altLang="en-US" sz="1100" b="1" i="1"/>
            </a:p>
          </p:txBody>
        </p:sp>
        <p:pic>
          <p:nvPicPr>
            <p:cNvPr id="12314" name="Picture 3" descr="C:\Users\WeiRu\Desktop\imagesCAHLGXB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45" y="1364748"/>
              <a:ext cx="1467391" cy="23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6" name="群組 5"/>
          <p:cNvGrpSpPr>
            <a:grpSpLocks/>
          </p:cNvGrpSpPr>
          <p:nvPr/>
        </p:nvGrpSpPr>
        <p:grpSpPr bwMode="auto">
          <a:xfrm>
            <a:off x="649288" y="5213350"/>
            <a:ext cx="7742237" cy="890588"/>
            <a:chOff x="611306" y="5516380"/>
            <a:chExt cx="7742809" cy="891943"/>
          </a:xfrm>
        </p:grpSpPr>
        <p:sp>
          <p:nvSpPr>
            <p:cNvPr id="12300" name="矩形 30"/>
            <p:cNvSpPr>
              <a:spLocks noChangeArrowheads="1"/>
            </p:cNvSpPr>
            <p:nvPr/>
          </p:nvSpPr>
          <p:spPr bwMode="auto">
            <a:xfrm>
              <a:off x="611306" y="5823548"/>
              <a:ext cx="7742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1313" indent="-341313" algn="just" defTabSz="912813">
                <a:buFont typeface="Arial" charset="0"/>
                <a:buChar char="•"/>
              </a:pPr>
              <a:r>
                <a:rPr lang="en-US" altLang="zh-TW" sz="1600"/>
                <a:t>Low sensitivity and reliability</a:t>
              </a:r>
            </a:p>
            <a:p>
              <a:pPr marL="341313" indent="-341313" algn="just" defTabSz="912813">
                <a:buFont typeface="Arial" charset="0"/>
                <a:buChar char="•"/>
              </a:pPr>
              <a:r>
                <a:rPr lang="en-US" altLang="zh-TW" sz="1600"/>
                <a:t>Take a long processing time and low recovery rate </a:t>
              </a:r>
            </a:p>
          </p:txBody>
        </p:sp>
        <p:sp>
          <p:nvSpPr>
            <p:cNvPr id="12301" name="文字方塊 1"/>
            <p:cNvSpPr txBox="1">
              <a:spLocks noChangeArrowheads="1"/>
            </p:cNvSpPr>
            <p:nvPr/>
          </p:nvSpPr>
          <p:spPr bwMode="auto">
            <a:xfrm>
              <a:off x="626296" y="5516380"/>
              <a:ext cx="7203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Limits of current detection: </a:t>
              </a:r>
              <a:endParaRPr lang="zh-TW" altLang="en-US"/>
            </a:p>
          </p:txBody>
        </p:sp>
      </p:grpSp>
      <p:sp>
        <p:nvSpPr>
          <p:cNvPr id="12297" name="文字方塊 2"/>
          <p:cNvSpPr txBox="1">
            <a:spLocks noChangeArrowheads="1"/>
          </p:cNvSpPr>
          <p:nvPr/>
        </p:nvSpPr>
        <p:spPr bwMode="auto">
          <a:xfrm>
            <a:off x="3736975" y="5543550"/>
            <a:ext cx="4130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b="1"/>
              <a:t>&gt;20cells/mL (possibility: 20~60%)</a:t>
            </a:r>
            <a:endParaRPr lang="zh-TW" altLang="en-US" sz="1600" b="1"/>
          </a:p>
        </p:txBody>
      </p:sp>
      <p:sp>
        <p:nvSpPr>
          <p:cNvPr id="12298" name="文字方塊 31"/>
          <p:cNvSpPr txBox="1">
            <a:spLocks noChangeArrowheads="1"/>
          </p:cNvSpPr>
          <p:nvPr/>
        </p:nvSpPr>
        <p:spPr bwMode="auto">
          <a:xfrm>
            <a:off x="5688013" y="5773738"/>
            <a:ext cx="1916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600" b="1"/>
              <a:t>&gt;1hr &amp; 80~%</a:t>
            </a:r>
            <a:endParaRPr lang="zh-TW" altLang="en-US" sz="1600" b="1"/>
          </a:p>
        </p:txBody>
      </p:sp>
      <p:sp>
        <p:nvSpPr>
          <p:cNvPr id="12299" name="文字方塊 1"/>
          <p:cNvSpPr txBox="1">
            <a:spLocks noChangeArrowheads="1"/>
          </p:cNvSpPr>
          <p:nvPr/>
        </p:nvSpPr>
        <p:spPr bwMode="auto">
          <a:xfrm>
            <a:off x="1474788" y="512763"/>
            <a:ext cx="6534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3200" b="1">
                <a:solidFill>
                  <a:srgbClr val="9933FF"/>
                </a:solidFill>
                <a:latin typeface="Calibri" charset="0"/>
              </a:rPr>
              <a:t>The Challenge in early CTCs detection</a:t>
            </a:r>
            <a:endParaRPr lang="zh-TW" altLang="en-US" sz="3200" b="1">
              <a:solidFill>
                <a:srgbClr val="9933FF"/>
              </a:solidFill>
              <a:latin typeface="Calibri"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24"/>
          <p:cNvSpPr txBox="1">
            <a:spLocks noChangeArrowheads="1"/>
          </p:cNvSpPr>
          <p:nvPr/>
        </p:nvSpPr>
        <p:spPr bwMode="auto">
          <a:xfrm>
            <a:off x="1201738" y="679451"/>
            <a:ext cx="233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buFont typeface="Arial" charset="0"/>
              <a:buAutoNum type="arabicPeriod"/>
            </a:pPr>
            <a:r>
              <a:rPr lang="en-US" altLang="zh-TW"/>
              <a:t>Flow Cytometry</a:t>
            </a:r>
            <a:endParaRPr lang="zh-TW" altLang="en-US" dirty="0"/>
          </a:p>
        </p:txBody>
      </p:sp>
      <p:sp>
        <p:nvSpPr>
          <p:cNvPr id="13315" name="文字方塊 33"/>
          <p:cNvSpPr txBox="1">
            <a:spLocks noChangeArrowheads="1"/>
          </p:cNvSpPr>
          <p:nvPr/>
        </p:nvSpPr>
        <p:spPr bwMode="auto">
          <a:xfrm>
            <a:off x="2559050" y="1042988"/>
            <a:ext cx="239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dirty="0"/>
              <a:t>Microfluidic System</a:t>
            </a:r>
          </a:p>
          <a:p>
            <a:pPr eaLnBrk="1" hangingPunct="1"/>
            <a:r>
              <a:rPr lang="en-US" altLang="zh-TW" sz="1400" i="1" dirty="0"/>
              <a:t>Laminar flow </a:t>
            </a:r>
            <a:endParaRPr lang="zh-TW" altLang="en-US" sz="1400" i="1" dirty="0"/>
          </a:p>
        </p:txBody>
      </p:sp>
      <p:grpSp>
        <p:nvGrpSpPr>
          <p:cNvPr id="13316" name="Group 39"/>
          <p:cNvGrpSpPr>
            <a:grpSpLocks/>
          </p:cNvGrpSpPr>
          <p:nvPr/>
        </p:nvGrpSpPr>
        <p:grpSpPr bwMode="auto">
          <a:xfrm>
            <a:off x="2838451" y="1846265"/>
            <a:ext cx="2565401" cy="765175"/>
            <a:chOff x="2187" y="1842"/>
            <a:chExt cx="1616" cy="482"/>
          </a:xfrm>
        </p:grpSpPr>
        <p:sp>
          <p:nvSpPr>
            <p:cNvPr id="13337" name="文字方塊 36"/>
            <p:cNvSpPr txBox="1">
              <a:spLocks noChangeArrowheads="1"/>
            </p:cNvSpPr>
            <p:nvPr/>
          </p:nvSpPr>
          <p:spPr bwMode="auto">
            <a:xfrm>
              <a:off x="2299" y="1994"/>
              <a:ext cx="15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a:t>Optical System</a:t>
              </a:r>
            </a:p>
            <a:p>
              <a:pPr eaLnBrk="1" hangingPunct="1"/>
              <a:r>
                <a:rPr lang="en-US" altLang="zh-TW" sz="1400" i="1" dirty="0"/>
                <a:t>Laser excitation</a:t>
              </a:r>
            </a:p>
          </p:txBody>
        </p:sp>
        <p:sp>
          <p:nvSpPr>
            <p:cNvPr id="13338" name="文字方塊 5"/>
            <p:cNvSpPr txBox="1">
              <a:spLocks noChangeArrowheads="1"/>
            </p:cNvSpPr>
            <p:nvPr/>
          </p:nvSpPr>
          <p:spPr bwMode="auto">
            <a:xfrm>
              <a:off x="2187" y="1842"/>
              <a:ext cx="15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b="1" dirty="0"/>
                <a:t>Cells Detection</a:t>
              </a:r>
              <a:endParaRPr lang="zh-TW" altLang="en-US" sz="1400" b="1" dirty="0"/>
            </a:p>
          </p:txBody>
        </p:sp>
      </p:grpSp>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b="23126"/>
          <a:stretch>
            <a:fillRect/>
          </a:stretch>
        </p:blipFill>
        <p:spPr bwMode="auto">
          <a:xfrm>
            <a:off x="252413" y="1135063"/>
            <a:ext cx="2230437"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文字方塊 18"/>
          <p:cNvSpPr txBox="1">
            <a:spLocks noChangeArrowheads="1"/>
          </p:cNvSpPr>
          <p:nvPr/>
        </p:nvSpPr>
        <p:spPr bwMode="auto">
          <a:xfrm>
            <a:off x="287338" y="4173538"/>
            <a:ext cx="619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2.  Magnetic-Activated Cells Sorting   (</a:t>
            </a:r>
            <a:r>
              <a:rPr lang="zh-TW" altLang="en-US">
                <a:latin typeface="標楷體" charset="0"/>
                <a:ea typeface="標楷體" charset="0"/>
                <a:cs typeface="標楷體" charset="0"/>
              </a:rPr>
              <a:t>磁性細胞分選儀</a:t>
            </a:r>
            <a:r>
              <a:rPr lang="en-US" altLang="zh-TW">
                <a:latin typeface="標楷體" charset="0"/>
                <a:ea typeface="標楷體" charset="0"/>
                <a:cs typeface="標楷體" charset="0"/>
              </a:rPr>
              <a:t>)</a:t>
            </a:r>
          </a:p>
        </p:txBody>
      </p:sp>
      <p:sp>
        <p:nvSpPr>
          <p:cNvPr id="13319" name="矩形 20"/>
          <p:cNvSpPr>
            <a:spLocks noChangeArrowheads="1"/>
          </p:cNvSpPr>
          <p:nvPr/>
        </p:nvSpPr>
        <p:spPr bwMode="auto">
          <a:xfrm>
            <a:off x="273050" y="4494213"/>
            <a:ext cx="85058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charset="0"/>
              <a:buChar char="•"/>
            </a:pPr>
            <a:r>
              <a:rPr lang="en-US" altLang="zh-TW" sz="1600" dirty="0">
                <a:latin typeface="Times New Roman" charset="0"/>
                <a:ea typeface="標楷體" charset="0"/>
                <a:cs typeface="標楷體" charset="0"/>
              </a:rPr>
              <a:t>By using magnetic-beads combine with high specific monoclonal antibody bind onto the surface antigen of target cells</a:t>
            </a:r>
            <a:r>
              <a:rPr lang="zh-TW" altLang="en-US" sz="1600" dirty="0">
                <a:latin typeface="Times New Roman" charset="0"/>
                <a:ea typeface="標楷體" charset="0"/>
                <a:cs typeface="標楷體" charset="0"/>
              </a:rPr>
              <a:t>。</a:t>
            </a:r>
            <a:r>
              <a:rPr lang="en-US" altLang="zh-TW" sz="1600" dirty="0">
                <a:latin typeface="Times New Roman" charset="0"/>
                <a:ea typeface="標楷體" charset="0"/>
                <a:cs typeface="標楷體" charset="0"/>
              </a:rPr>
              <a:t>When the cell enter into magnetic field, label and unlabeled cells can be separated</a:t>
            </a:r>
            <a:r>
              <a:rPr lang="zh-TW" altLang="en-US" sz="1600" dirty="0">
                <a:latin typeface="Times New Roman" charset="0"/>
                <a:ea typeface="標楷體" charset="0"/>
                <a:cs typeface="標楷體" charset="0"/>
              </a:rPr>
              <a:t> 。</a:t>
            </a:r>
          </a:p>
          <a:p>
            <a:pPr marL="285750" indent="-285750" algn="just">
              <a:buFont typeface="Arial" charset="0"/>
              <a:buChar char="•"/>
            </a:pPr>
            <a:r>
              <a:rPr lang="en-US" altLang="zh-TW" sz="1600" dirty="0">
                <a:latin typeface="Times New Roman" charset="0"/>
                <a:ea typeface="標楷體" charset="0"/>
                <a:cs typeface="標楷體" charset="0"/>
              </a:rPr>
              <a:t>The magnetic-beads diameter is 50nm</a:t>
            </a:r>
            <a:r>
              <a:rPr lang="zh-TW" altLang="en-US" sz="1600" dirty="0">
                <a:latin typeface="Times New Roman" charset="0"/>
                <a:ea typeface="標楷體" charset="0"/>
                <a:cs typeface="標楷體" charset="0"/>
              </a:rPr>
              <a:t>。</a:t>
            </a:r>
            <a:endParaRPr lang="en-US" altLang="zh-TW" sz="1600" dirty="0">
              <a:latin typeface="Times New Roman" charset="0"/>
              <a:ea typeface="標楷體" charset="0"/>
              <a:cs typeface="標楷體" charset="0"/>
            </a:endParaRPr>
          </a:p>
        </p:txBody>
      </p:sp>
      <p:pic>
        <p:nvPicPr>
          <p:cNvPr id="13320" name="Picture 3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217988" y="4968875"/>
            <a:ext cx="44402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Line 37"/>
          <p:cNvSpPr>
            <a:spLocks noChangeShapeType="1"/>
          </p:cNvSpPr>
          <p:nvPr/>
        </p:nvSpPr>
        <p:spPr bwMode="auto">
          <a:xfrm flipH="1">
            <a:off x="1730375" y="1303338"/>
            <a:ext cx="757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2" name="Line 38"/>
          <p:cNvSpPr>
            <a:spLocks noChangeShapeType="1"/>
          </p:cNvSpPr>
          <p:nvPr/>
        </p:nvSpPr>
        <p:spPr bwMode="auto">
          <a:xfrm flipH="1">
            <a:off x="2370138" y="2255838"/>
            <a:ext cx="7318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13323" name="Group 46"/>
          <p:cNvGrpSpPr>
            <a:grpSpLocks/>
          </p:cNvGrpSpPr>
          <p:nvPr/>
        </p:nvGrpSpPr>
        <p:grpSpPr bwMode="auto">
          <a:xfrm>
            <a:off x="2130425" y="2913063"/>
            <a:ext cx="2903538" cy="771525"/>
            <a:chOff x="1550" y="1851"/>
            <a:chExt cx="1829" cy="486"/>
          </a:xfrm>
        </p:grpSpPr>
        <p:sp>
          <p:nvSpPr>
            <p:cNvPr id="13334" name="文字方塊 37"/>
            <p:cNvSpPr txBox="1">
              <a:spLocks noChangeArrowheads="1"/>
            </p:cNvSpPr>
            <p:nvPr/>
          </p:nvSpPr>
          <p:spPr bwMode="auto">
            <a:xfrm>
              <a:off x="1963" y="2007"/>
              <a:ext cx="14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dirty="0"/>
                <a:t>Electronic System</a:t>
              </a:r>
            </a:p>
            <a:p>
              <a:pPr eaLnBrk="1" hangingPunct="1"/>
              <a:r>
                <a:rPr lang="en-US" altLang="zh-TW" sz="1400" i="1" dirty="0"/>
                <a:t>Histogram FSC &amp; SSC</a:t>
              </a:r>
            </a:p>
          </p:txBody>
        </p:sp>
        <p:sp>
          <p:nvSpPr>
            <p:cNvPr id="13335" name="文字方塊 1"/>
            <p:cNvSpPr txBox="1">
              <a:spLocks noChangeArrowheads="1"/>
            </p:cNvSpPr>
            <p:nvPr/>
          </p:nvSpPr>
          <p:spPr bwMode="auto">
            <a:xfrm>
              <a:off x="1971" y="1851"/>
              <a:ext cx="11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400" b="1"/>
                <a:t>Cells Sorting</a:t>
              </a:r>
              <a:endParaRPr lang="zh-TW" altLang="en-US" sz="1400" b="1"/>
            </a:p>
          </p:txBody>
        </p:sp>
        <p:sp>
          <p:nvSpPr>
            <p:cNvPr id="13336" name="Line 40"/>
            <p:cNvSpPr>
              <a:spLocks noChangeShapeType="1"/>
            </p:cNvSpPr>
            <p:nvPr/>
          </p:nvSpPr>
          <p:spPr bwMode="auto">
            <a:xfrm flipH="1">
              <a:off x="1550" y="1957"/>
              <a:ext cx="4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grpSp>
      <p:sp>
        <p:nvSpPr>
          <p:cNvPr id="13324" name="文字方塊 21"/>
          <p:cNvSpPr txBox="1">
            <a:spLocks noChangeArrowheads="1"/>
          </p:cNvSpPr>
          <p:nvPr/>
        </p:nvSpPr>
        <p:spPr bwMode="auto">
          <a:xfrm>
            <a:off x="4879975" y="638175"/>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t>3.  </a:t>
            </a:r>
            <a:r>
              <a:rPr lang="en-US" altLang="zh-TW" dirty="0"/>
              <a:t>Lysis Buffer (</a:t>
            </a:r>
            <a:r>
              <a:rPr lang="zh-TW" altLang="en-US" dirty="0">
                <a:latin typeface="標楷體" charset="0"/>
                <a:ea typeface="標楷體" charset="0"/>
                <a:cs typeface="標楷體" charset="0"/>
              </a:rPr>
              <a:t>細胞裂解溶劑</a:t>
            </a:r>
            <a:r>
              <a:rPr lang="en-US" altLang="zh-TW" dirty="0">
                <a:ea typeface="標楷體" charset="0"/>
                <a:cs typeface="標楷體" charset="0"/>
              </a:rPr>
              <a:t>)</a:t>
            </a:r>
            <a:endParaRPr lang="zh-TW" altLang="en-US" dirty="0">
              <a:ea typeface="標楷體" charset="0"/>
              <a:cs typeface="標楷體" charset="0"/>
            </a:endParaRPr>
          </a:p>
        </p:txBody>
      </p:sp>
      <p:sp>
        <p:nvSpPr>
          <p:cNvPr id="13325" name="文字方塊 4"/>
          <p:cNvSpPr txBox="1">
            <a:spLocks noChangeArrowheads="1"/>
          </p:cNvSpPr>
          <p:nvPr/>
        </p:nvSpPr>
        <p:spPr bwMode="auto">
          <a:xfrm>
            <a:off x="4565650" y="1031875"/>
            <a:ext cx="42910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defTabSz="912813" eaLnBrk="0" hangingPunct="0">
              <a:defRPr kumimoji="1">
                <a:solidFill>
                  <a:schemeClr val="tx1"/>
                </a:solidFill>
                <a:latin typeface="Arial" charset="0"/>
                <a:ea typeface="新細明體" charset="0"/>
                <a:cs typeface="新細明體" charset="0"/>
              </a:defRPr>
            </a:lvl1pPr>
            <a:lvl2pPr marL="742950" indent="-285750" defTabSz="912813" eaLnBrk="0" hangingPunct="0">
              <a:defRPr kumimoji="1">
                <a:solidFill>
                  <a:schemeClr val="tx1"/>
                </a:solidFill>
                <a:latin typeface="Arial" charset="0"/>
                <a:ea typeface="新細明體" charset="0"/>
              </a:defRPr>
            </a:lvl2pPr>
            <a:lvl3pPr marL="1143000" indent="-228600" defTabSz="912813" eaLnBrk="0" hangingPunct="0">
              <a:defRPr kumimoji="1">
                <a:solidFill>
                  <a:schemeClr val="tx1"/>
                </a:solidFill>
                <a:latin typeface="Arial" charset="0"/>
                <a:ea typeface="新細明體" charset="0"/>
              </a:defRPr>
            </a:lvl3pPr>
            <a:lvl4pPr marL="1600200" indent="-228600" defTabSz="912813" eaLnBrk="0" hangingPunct="0">
              <a:defRPr kumimoji="1">
                <a:solidFill>
                  <a:schemeClr val="tx1"/>
                </a:solidFill>
                <a:latin typeface="Arial" charset="0"/>
                <a:ea typeface="新細明體" charset="0"/>
              </a:defRPr>
            </a:lvl4pPr>
            <a:lvl5pPr marL="2057400" indent="-228600" defTabSz="912813" eaLnBrk="0" hangingPunct="0">
              <a:defRPr kumimoji="1">
                <a:solidFill>
                  <a:schemeClr val="tx1"/>
                </a:solidFill>
                <a:latin typeface="Arial" charset="0"/>
                <a:ea typeface="新細明體" charset="0"/>
              </a:defRPr>
            </a:lvl5pPr>
            <a:lvl6pPr marL="2514600" indent="-228600" defTabSz="912813" eaLnBrk="0" fontAlgn="base" hangingPunct="0">
              <a:spcBef>
                <a:spcPct val="0"/>
              </a:spcBef>
              <a:spcAft>
                <a:spcPct val="0"/>
              </a:spcAft>
              <a:defRPr kumimoji="1">
                <a:solidFill>
                  <a:schemeClr val="tx1"/>
                </a:solidFill>
                <a:latin typeface="Arial" charset="0"/>
                <a:ea typeface="新細明體" charset="0"/>
              </a:defRPr>
            </a:lvl6pPr>
            <a:lvl7pPr marL="2971800" indent="-228600" defTabSz="912813" eaLnBrk="0" fontAlgn="base" hangingPunct="0">
              <a:spcBef>
                <a:spcPct val="0"/>
              </a:spcBef>
              <a:spcAft>
                <a:spcPct val="0"/>
              </a:spcAft>
              <a:defRPr kumimoji="1">
                <a:solidFill>
                  <a:schemeClr val="tx1"/>
                </a:solidFill>
                <a:latin typeface="Arial" charset="0"/>
                <a:ea typeface="新細明體" charset="0"/>
              </a:defRPr>
            </a:lvl7pPr>
            <a:lvl8pPr marL="3429000" indent="-228600" defTabSz="912813" eaLnBrk="0" fontAlgn="base" hangingPunct="0">
              <a:spcBef>
                <a:spcPct val="0"/>
              </a:spcBef>
              <a:spcAft>
                <a:spcPct val="0"/>
              </a:spcAft>
              <a:defRPr kumimoji="1">
                <a:solidFill>
                  <a:schemeClr val="tx1"/>
                </a:solidFill>
                <a:latin typeface="Arial" charset="0"/>
                <a:ea typeface="新細明體" charset="0"/>
              </a:defRPr>
            </a:lvl8pPr>
            <a:lvl9pPr marL="3886200" indent="-228600" defTabSz="912813" eaLnBrk="0" fontAlgn="base" hangingPunct="0">
              <a:spcBef>
                <a:spcPct val="0"/>
              </a:spcBef>
              <a:spcAft>
                <a:spcPct val="0"/>
              </a:spcAft>
              <a:defRPr kumimoji="1">
                <a:solidFill>
                  <a:schemeClr val="tx1"/>
                </a:solidFill>
                <a:latin typeface="Arial" charset="0"/>
                <a:ea typeface="新細明體" charset="0"/>
              </a:defRPr>
            </a:lvl9pPr>
          </a:lstStyle>
          <a:p>
            <a:pPr algn="just" eaLnBrk="1" hangingPunct="1">
              <a:buFont typeface="Arial" charset="0"/>
              <a:buChar char="•"/>
            </a:pPr>
            <a:r>
              <a:rPr lang="en-US" altLang="zh-TW" sz="1600" dirty="0">
                <a:latin typeface="Times New Roman" charset="0"/>
              </a:rPr>
              <a:t>By using chemical buffer to create osmotic pressure difference between the cell membrane and environmental, specifically use to cleavage and removal of mammalian red blood cells or without nuclei cells in whole blood samples</a:t>
            </a:r>
            <a:r>
              <a:rPr lang="zh-TW" altLang="en-US" sz="1600" dirty="0">
                <a:latin typeface="Times New Roman" charset="0"/>
                <a:ea typeface="標楷體" charset="0"/>
                <a:cs typeface="標楷體" charset="0"/>
              </a:rPr>
              <a:t> 。</a:t>
            </a:r>
            <a:endParaRPr lang="en-US" altLang="zh-TW" sz="1600" dirty="0">
              <a:latin typeface="Times New Roman" charset="0"/>
            </a:endParaRPr>
          </a:p>
        </p:txBody>
      </p:sp>
      <p:pic>
        <p:nvPicPr>
          <p:cNvPr id="10254" name="Picture 3"/>
          <p:cNvPicPr>
            <a:picLocks noChangeAspect="1" noChangeArrowheads="1"/>
          </p:cNvPicPr>
          <p:nvPr/>
        </p:nvPicPr>
        <p:blipFill>
          <a:blip r:embed="rId5">
            <a:lum bright="-12000" contrast="12000"/>
          </a:blip>
          <a:srcRect l="63551" t="31830" r="-1498" b="38284"/>
          <a:stretch>
            <a:fillRect/>
          </a:stretch>
        </p:blipFill>
        <p:spPr bwMode="auto">
          <a:xfrm>
            <a:off x="7086600" y="2836863"/>
            <a:ext cx="1593850" cy="1401762"/>
          </a:xfrm>
          <a:prstGeom prst="rect">
            <a:avLst/>
          </a:prstGeom>
          <a:noFill/>
          <a:ln>
            <a:noFill/>
          </a:ln>
          <a:effectLst>
            <a:outerShdw blurRad="63500" dist="139700" dir="2700000" algn="tl" rotWithShape="0">
              <a:srgbClr val="333333">
                <a:alpha val="64998"/>
              </a:srgbClr>
            </a:outerShdw>
          </a:effectLst>
          <a:extLst/>
        </p:spPr>
      </p:pic>
      <p:pic>
        <p:nvPicPr>
          <p:cNvPr id="10255" name="Picture 3"/>
          <p:cNvPicPr>
            <a:picLocks noChangeAspect="1" noChangeArrowheads="1"/>
          </p:cNvPicPr>
          <p:nvPr/>
        </p:nvPicPr>
        <p:blipFill>
          <a:blip r:embed="rId5">
            <a:lum bright="-12000" contrast="12000"/>
          </a:blip>
          <a:srcRect l="63551" r="-1498" b="68861"/>
          <a:stretch>
            <a:fillRect/>
          </a:stretch>
        </p:blipFill>
        <p:spPr bwMode="auto">
          <a:xfrm>
            <a:off x="5170488" y="2801938"/>
            <a:ext cx="1581150" cy="1449387"/>
          </a:xfrm>
          <a:prstGeom prst="rect">
            <a:avLst/>
          </a:prstGeom>
          <a:noFill/>
          <a:ln>
            <a:noFill/>
          </a:ln>
          <a:effectLst>
            <a:outerShdw blurRad="63500" dist="139700" dir="2700000" algn="tl" rotWithShape="0">
              <a:srgbClr val="333333">
                <a:alpha val="64998"/>
              </a:srgbClr>
            </a:outerShdw>
          </a:effectLst>
          <a:extLst/>
        </p:spPr>
      </p:pic>
      <p:sp>
        <p:nvSpPr>
          <p:cNvPr id="13328" name="矩形 22"/>
          <p:cNvSpPr>
            <a:spLocks noChangeArrowheads="1"/>
          </p:cNvSpPr>
          <p:nvPr/>
        </p:nvSpPr>
        <p:spPr bwMode="auto">
          <a:xfrm>
            <a:off x="2824957" y="1443972"/>
            <a:ext cx="130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TW">
                <a:solidFill>
                  <a:srgbClr val="FF3300"/>
                </a:solidFill>
              </a:rPr>
              <a:t>~10</a:t>
            </a:r>
            <a:r>
              <a:rPr lang="en-US" altLang="zh-TW" baseline="30000">
                <a:solidFill>
                  <a:srgbClr val="FF3300"/>
                </a:solidFill>
              </a:rPr>
              <a:t>4</a:t>
            </a:r>
            <a:r>
              <a:rPr lang="en-US" altLang="zh-TW">
                <a:solidFill>
                  <a:srgbClr val="FF3300"/>
                </a:solidFill>
              </a:rPr>
              <a:t>cells/s</a:t>
            </a:r>
            <a:endParaRPr lang="zh-TW" altLang="en-US" baseline="30000">
              <a:solidFill>
                <a:srgbClr val="FF3300"/>
              </a:solidFill>
            </a:endParaRPr>
          </a:p>
        </p:txBody>
      </p:sp>
      <p:sp>
        <p:nvSpPr>
          <p:cNvPr id="13329" name="矩形 23"/>
          <p:cNvSpPr>
            <a:spLocks noChangeArrowheads="1"/>
          </p:cNvSpPr>
          <p:nvPr/>
        </p:nvSpPr>
        <p:spPr bwMode="auto">
          <a:xfrm>
            <a:off x="2468781" y="3575735"/>
            <a:ext cx="22183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TW" dirty="0">
                <a:solidFill>
                  <a:srgbClr val="FF3300"/>
                </a:solidFill>
              </a:rPr>
              <a:t>~ 90~99% </a:t>
            </a:r>
            <a:r>
              <a:rPr lang="en-US" altLang="zh-TW" dirty="0" smtClean="0">
                <a:solidFill>
                  <a:srgbClr val="FF3300"/>
                </a:solidFill>
              </a:rPr>
              <a:t>purity</a:t>
            </a:r>
          </a:p>
          <a:p>
            <a:pPr algn="ctr"/>
            <a:r>
              <a:rPr lang="en-US" altLang="zh-TW" dirty="0" smtClean="0">
                <a:solidFill>
                  <a:srgbClr val="FF3300"/>
                </a:solidFill>
              </a:rPr>
              <a:t>Recovery rate~95%</a:t>
            </a:r>
            <a:endParaRPr lang="zh-TW" altLang="en-US" dirty="0">
              <a:solidFill>
                <a:srgbClr val="FF3300"/>
              </a:solidFill>
            </a:endParaRPr>
          </a:p>
        </p:txBody>
      </p:sp>
      <p:sp>
        <p:nvSpPr>
          <p:cNvPr id="13330" name="矩形 24"/>
          <p:cNvSpPr>
            <a:spLocks noChangeArrowheads="1"/>
          </p:cNvSpPr>
          <p:nvPr/>
        </p:nvSpPr>
        <p:spPr bwMode="auto">
          <a:xfrm>
            <a:off x="2865489" y="2531461"/>
            <a:ext cx="1762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dirty="0">
                <a:solidFill>
                  <a:srgbClr val="FF3300"/>
                </a:solidFill>
              </a:rPr>
              <a:t>~</a:t>
            </a:r>
            <a:r>
              <a:rPr lang="en-US" altLang="zh-TW" dirty="0" smtClean="0">
                <a:solidFill>
                  <a:srgbClr val="FF3300"/>
                </a:solidFill>
              </a:rPr>
              <a:t>28 </a:t>
            </a:r>
            <a:r>
              <a:rPr lang="en-US" altLang="zh-TW" dirty="0" err="1" smtClean="0">
                <a:solidFill>
                  <a:srgbClr val="FF3300"/>
                </a:solidFill>
              </a:rPr>
              <a:t>Hrs</a:t>
            </a:r>
            <a:r>
              <a:rPr lang="en-US" altLang="zh-TW" dirty="0" smtClean="0">
                <a:solidFill>
                  <a:srgbClr val="FF3300"/>
                </a:solidFill>
              </a:rPr>
              <a:t> </a:t>
            </a:r>
            <a:r>
              <a:rPr lang="en-US" altLang="zh-TW" dirty="0">
                <a:solidFill>
                  <a:srgbClr val="FF3300"/>
                </a:solidFill>
              </a:rPr>
              <a:t>for 1cc</a:t>
            </a:r>
            <a:endParaRPr lang="zh-TW" altLang="en-US" dirty="0">
              <a:solidFill>
                <a:srgbClr val="FF3300"/>
              </a:solidFill>
            </a:endParaRPr>
          </a:p>
        </p:txBody>
      </p:sp>
      <p:sp>
        <p:nvSpPr>
          <p:cNvPr id="13331" name="矩形 25"/>
          <p:cNvSpPr>
            <a:spLocks noChangeArrowheads="1"/>
          </p:cNvSpPr>
          <p:nvPr/>
        </p:nvSpPr>
        <p:spPr bwMode="auto">
          <a:xfrm>
            <a:off x="160338" y="5608638"/>
            <a:ext cx="426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TW" dirty="0">
                <a:solidFill>
                  <a:srgbClr val="FF3300"/>
                </a:solidFill>
              </a:rPr>
              <a:t>~10</a:t>
            </a:r>
            <a:r>
              <a:rPr lang="en-US" altLang="zh-TW" baseline="30000" dirty="0">
                <a:solidFill>
                  <a:srgbClr val="FF3300"/>
                </a:solidFill>
              </a:rPr>
              <a:t>7</a:t>
            </a:r>
            <a:r>
              <a:rPr lang="en-US" altLang="zh-TW" dirty="0">
                <a:solidFill>
                  <a:srgbClr val="FF3300"/>
                </a:solidFill>
              </a:rPr>
              <a:t>cells/s, ~10 min for 1cc, </a:t>
            </a:r>
            <a:r>
              <a:rPr lang="en-US" altLang="zh-TW" dirty="0" smtClean="0">
                <a:solidFill>
                  <a:srgbClr val="FF3300"/>
                </a:solidFill>
              </a:rPr>
              <a:t>99</a:t>
            </a:r>
            <a:r>
              <a:rPr lang="en-US" altLang="zh-TW" dirty="0">
                <a:solidFill>
                  <a:srgbClr val="FF3300"/>
                </a:solidFill>
              </a:rPr>
              <a:t>% </a:t>
            </a:r>
            <a:r>
              <a:rPr lang="en-US" altLang="zh-TW" dirty="0" smtClean="0">
                <a:solidFill>
                  <a:srgbClr val="FF3300"/>
                </a:solidFill>
              </a:rPr>
              <a:t>purity</a:t>
            </a:r>
          </a:p>
          <a:p>
            <a:pPr algn="ctr"/>
            <a:r>
              <a:rPr lang="en-US" altLang="zh-TW" dirty="0" smtClean="0">
                <a:solidFill>
                  <a:srgbClr val="FF3300"/>
                </a:solidFill>
              </a:rPr>
              <a:t>Recovery rate~70-90%</a:t>
            </a:r>
            <a:endParaRPr lang="zh-TW" altLang="en-US" dirty="0">
              <a:solidFill>
                <a:srgbClr val="FF3300"/>
              </a:solidFill>
            </a:endParaRPr>
          </a:p>
          <a:p>
            <a:pPr algn="ctr"/>
            <a:endParaRPr lang="zh-TW" altLang="en-US" baseline="30000" dirty="0">
              <a:solidFill>
                <a:srgbClr val="FF3300"/>
              </a:solidFill>
            </a:endParaRPr>
          </a:p>
        </p:txBody>
      </p:sp>
      <p:sp>
        <p:nvSpPr>
          <p:cNvPr id="13332" name="矩形 27"/>
          <p:cNvSpPr>
            <a:spLocks noChangeArrowheads="1"/>
          </p:cNvSpPr>
          <p:nvPr/>
        </p:nvSpPr>
        <p:spPr bwMode="auto">
          <a:xfrm>
            <a:off x="6121294" y="2281458"/>
            <a:ext cx="2940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TW" sz="1600" dirty="0">
                <a:solidFill>
                  <a:srgbClr val="FF3300"/>
                </a:solidFill>
              </a:rPr>
              <a:t>~10</a:t>
            </a:r>
            <a:r>
              <a:rPr lang="en-US" altLang="zh-TW" sz="1600" baseline="30000" dirty="0">
                <a:solidFill>
                  <a:srgbClr val="FF3300"/>
                </a:solidFill>
              </a:rPr>
              <a:t>4</a:t>
            </a:r>
            <a:r>
              <a:rPr lang="en-US" altLang="zh-TW" sz="1600" dirty="0">
                <a:solidFill>
                  <a:srgbClr val="FF3300"/>
                </a:solidFill>
              </a:rPr>
              <a:t>/s, 1hr for 1cc, 90% </a:t>
            </a:r>
            <a:r>
              <a:rPr lang="en-US" altLang="zh-TW" sz="1600" dirty="0" smtClean="0">
                <a:solidFill>
                  <a:srgbClr val="FF3300"/>
                </a:solidFill>
              </a:rPr>
              <a:t>purity</a:t>
            </a:r>
          </a:p>
          <a:p>
            <a:pPr algn="ctr"/>
            <a:r>
              <a:rPr lang="en-US" altLang="zh-TW" sz="1600" dirty="0" smtClean="0">
                <a:solidFill>
                  <a:srgbClr val="FF3300"/>
                </a:solidFill>
              </a:rPr>
              <a:t>Recover rate~40-50%</a:t>
            </a:r>
            <a:endParaRPr lang="zh-TW" altLang="en-US" sz="1600" dirty="0">
              <a:solidFill>
                <a:srgbClr val="FF3300"/>
              </a:solidFill>
            </a:endParaRPr>
          </a:p>
        </p:txBody>
      </p:sp>
      <p:sp>
        <p:nvSpPr>
          <p:cNvPr id="13333" name="文字方塊 2"/>
          <p:cNvSpPr txBox="1">
            <a:spLocks noChangeArrowheads="1"/>
          </p:cNvSpPr>
          <p:nvPr/>
        </p:nvSpPr>
        <p:spPr bwMode="auto">
          <a:xfrm>
            <a:off x="287338" y="169863"/>
            <a:ext cx="849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en-US" altLang="zh-TW" sz="2800" b="1">
                <a:solidFill>
                  <a:srgbClr val="9933FF"/>
                </a:solidFill>
                <a:latin typeface="Calibri" charset="0"/>
              </a:rPr>
              <a:t>Current technologies for cells separation</a:t>
            </a:r>
            <a:endParaRPr lang="zh-TW" altLang="en-US" sz="2800" b="1">
              <a:solidFill>
                <a:srgbClr val="9933FF"/>
              </a:solidFill>
              <a:latin typeface="Calibri" charset="0"/>
            </a:endParaRPr>
          </a:p>
        </p:txBody>
      </p:sp>
    </p:spTree>
    <p:extLst>
      <p:ext uri="{BB962C8B-B14F-4D97-AF65-F5344CB8AC3E}">
        <p14:creationId xmlns:p14="http://schemas.microsoft.com/office/powerpoint/2010/main" val="288456235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新細明體"/>
      </a:majorFont>
      <a:minorFont>
        <a:latin typeface="Arial"/>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chemeClr val="tx1"/>
            </a:solidFill>
            <a:effectLst/>
            <a:latin typeface="Arial" pitchFamily="-108" charset="0"/>
            <a:ea typeface="新細明體" pitchFamily="-108" charset="-120"/>
            <a:cs typeface="新細明體" pitchFamily="-10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一般">
  <a:themeElements>
    <a:clrScheme name="一般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13_一般">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dirty="0" err="1" smtClean="0"/>
        </a:defPPr>
      </a:lstStyle>
    </a:txDef>
  </a:objectDefaults>
  <a:extraClrSchemeLst>
    <a:extraClrScheme>
      <a:clrScheme name="一般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 2">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一般 3">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29977</TotalTime>
  <Words>2643</Words>
  <Application>Microsoft Office PowerPoint</Application>
  <PresentationFormat>On-screen Show (4:3)</PresentationFormat>
  <Paragraphs>492</Paragraphs>
  <Slides>37</Slides>
  <Notes>14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0" baseType="lpstr">
      <vt:lpstr>預設簡報設計</vt:lpstr>
      <vt:lpstr>13_一般</vt:lpstr>
      <vt:lpstr>Graph</vt:lpstr>
      <vt:lpstr>About OMICS Group</vt:lpstr>
      <vt:lpstr>About OMICS Group Conferences</vt:lpstr>
      <vt:lpstr>PowerPoint Presentation</vt:lpstr>
      <vt:lpstr>The main technical challenge of CTCs detection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Assembled Cell Array (SACA) Chip</vt:lpstr>
      <vt:lpstr>Mechanism for Cell Self-Assembly</vt:lpstr>
      <vt:lpstr>PowerPoint Presentation</vt:lpstr>
      <vt:lpstr>PowerPoint Presentation</vt:lpstr>
      <vt:lpstr>Distinguishing Ratio</vt:lpstr>
      <vt:lpstr>Sensitivity Test</vt:lpstr>
      <vt:lpstr>PowerPoint Presentation</vt:lpstr>
      <vt:lpstr>Tumor cells on-site Incubation</vt:lpstr>
      <vt:lpstr>PowerPoint Presentation</vt:lpstr>
      <vt:lpstr>PowerPoint Presentation</vt:lpstr>
      <vt:lpstr>PowerPoint Presentation</vt:lpstr>
      <vt:lpstr>The importance of the Micro Slit</vt:lpstr>
    </vt:vector>
  </TitlesOfParts>
  <Company>National Tsing Hua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Fan-Gang Tseng</dc:creator>
  <cp:lastModifiedBy>valentina</cp:lastModifiedBy>
  <cp:revision>357</cp:revision>
  <cp:lastPrinted>2009-11-17T05:22:13Z</cp:lastPrinted>
  <dcterms:created xsi:type="dcterms:W3CDTF">2006-12-04T15:14:21Z</dcterms:created>
  <dcterms:modified xsi:type="dcterms:W3CDTF">2015-10-13T15:56:53Z</dcterms:modified>
</cp:coreProperties>
</file>