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30"/>
  </p:notesMasterIdLst>
  <p:sldIdLst>
    <p:sldId id="380" r:id="rId4"/>
    <p:sldId id="381" r:id="rId5"/>
    <p:sldId id="256" r:id="rId6"/>
    <p:sldId id="269" r:id="rId7"/>
    <p:sldId id="327" r:id="rId8"/>
    <p:sldId id="352" r:id="rId9"/>
    <p:sldId id="351" r:id="rId10"/>
    <p:sldId id="376" r:id="rId11"/>
    <p:sldId id="377" r:id="rId12"/>
    <p:sldId id="353" r:id="rId13"/>
    <p:sldId id="355" r:id="rId14"/>
    <p:sldId id="359" r:id="rId15"/>
    <p:sldId id="374" r:id="rId16"/>
    <p:sldId id="373" r:id="rId17"/>
    <p:sldId id="364" r:id="rId18"/>
    <p:sldId id="360" r:id="rId19"/>
    <p:sldId id="361" r:id="rId20"/>
    <p:sldId id="362" r:id="rId21"/>
    <p:sldId id="379" r:id="rId22"/>
    <p:sldId id="366" r:id="rId23"/>
    <p:sldId id="371" r:id="rId24"/>
    <p:sldId id="369" r:id="rId25"/>
    <p:sldId id="370" r:id="rId26"/>
    <p:sldId id="372" r:id="rId27"/>
    <p:sldId id="375" r:id="rId28"/>
    <p:sldId id="382" r:id="rId2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EAEAEA"/>
    <a:srgbClr val="339933"/>
    <a:srgbClr val="6D9BC1"/>
    <a:srgbClr val="192C3B"/>
    <a:srgbClr val="9DC0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11" autoAdjust="0"/>
    <p:restoredTop sz="98327" autoAdjust="0"/>
  </p:normalViewPr>
  <p:slideViewPr>
    <p:cSldViewPr>
      <p:cViewPr>
        <p:scale>
          <a:sx n="66" d="100"/>
          <a:sy n="66" d="100"/>
        </p:scale>
        <p:origin x="-1602" y="-204"/>
      </p:cViewPr>
      <p:guideLst>
        <p:guide orient="horz" pos="2160"/>
        <p:guide pos="2880"/>
      </p:guideLst>
    </p:cSldViewPr>
  </p:slideViewPr>
  <p:notesTextViewPr>
    <p:cViewPr>
      <p:scale>
        <a:sx n="1" d="1"/>
        <a:sy n="1" d="1"/>
      </p:scale>
      <p:origin x="0" y="0"/>
    </p:cViewPr>
  </p:notesTextViewPr>
  <p:sorterViewPr>
    <p:cViewPr>
      <p:scale>
        <a:sx n="148" d="100"/>
        <a:sy n="148"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E17FA7-D6F1-467B-AB6A-127EB23661CE}" type="datetimeFigureOut">
              <a:rPr lang="zh-TW" altLang="en-US" smtClean="0"/>
              <a:pPr/>
              <a:t>2014/11/17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AA91C4-1CD4-4974-878D-02ECC26772A0}" type="slidenum">
              <a:rPr lang="zh-TW" altLang="en-US" smtClean="0"/>
              <a:pPr/>
              <a:t>‹#›</a:t>
            </a:fld>
            <a:endParaRPr lang="zh-TW" altLang="en-US"/>
          </a:p>
        </p:txBody>
      </p:sp>
    </p:spTree>
    <p:extLst>
      <p:ext uri="{BB962C8B-B14F-4D97-AF65-F5344CB8AC3E}">
        <p14:creationId xmlns:p14="http://schemas.microsoft.com/office/powerpoint/2010/main" xmlns="" val="156011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en-US" altLang="zh-TW" dirty="0" smtClean="0"/>
              <a:t>AAO </a:t>
            </a:r>
            <a:endParaRPr lang="zh-TW" altLang="en-US" dirty="0"/>
          </a:p>
        </p:txBody>
      </p:sp>
      <p:sp>
        <p:nvSpPr>
          <p:cNvPr id="4" name="投影片編號版面配置區 3"/>
          <p:cNvSpPr>
            <a:spLocks noGrp="1"/>
          </p:cNvSpPr>
          <p:nvPr>
            <p:ph type="sldNum" sz="quarter" idx="10"/>
          </p:nvPr>
        </p:nvSpPr>
        <p:spPr/>
        <p:txBody>
          <a:bodyPr/>
          <a:lstStyle/>
          <a:p>
            <a:fld id="{99AA91C4-1CD4-4974-878D-02ECC26772A0}" type="slidenum">
              <a:rPr lang="zh-TW" altLang="en-US" smtClean="0"/>
              <a:pPr/>
              <a:t>3</a:t>
            </a:fld>
            <a:endParaRPr lang="zh-TW" altLang="en-US"/>
          </a:p>
        </p:txBody>
      </p:sp>
    </p:spTree>
    <p:extLst>
      <p:ext uri="{BB962C8B-B14F-4D97-AF65-F5344CB8AC3E}">
        <p14:creationId xmlns:p14="http://schemas.microsoft.com/office/powerpoint/2010/main" xmlns="" val="3528150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8" name="矩形 7"/>
          <p:cNvSpPr/>
          <p:nvPr userDrawn="1"/>
        </p:nvSpPr>
        <p:spPr>
          <a:xfrm>
            <a:off x="0" y="26126"/>
            <a:ext cx="9144000" cy="6885384"/>
          </a:xfrm>
          <a:prstGeom prst="rect">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 name="標題 1"/>
          <p:cNvSpPr>
            <a:spLocks noGrp="1"/>
          </p:cNvSpPr>
          <p:nvPr>
            <p:ph type="ctrTitle"/>
          </p:nvPr>
        </p:nvSpPr>
        <p:spPr>
          <a:xfrm>
            <a:off x="2915817" y="2130427"/>
            <a:ext cx="5542384"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3347864" y="3645024"/>
            <a:ext cx="510465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fld id="{C62174F6-19B3-43A0-B38A-AE79E24416C8}" type="datetime1">
              <a:rPr lang="fr-FR" altLang="zh-TW" smtClean="0"/>
              <a:pPr/>
              <a:t>17/11/2014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155CFA-C0D9-4987-B54B-3821CFAAFD97}" type="slidenum">
              <a:rPr lang="zh-TW" altLang="en-US" smtClean="0"/>
              <a:pPr/>
              <a:t>‹#›</a:t>
            </a:fld>
            <a:endParaRPr lang="zh-TW" altLang="en-US"/>
          </a:p>
        </p:txBody>
      </p:sp>
      <p:sp>
        <p:nvSpPr>
          <p:cNvPr id="10" name="矩形 9"/>
          <p:cNvSpPr/>
          <p:nvPr userDrawn="1"/>
        </p:nvSpPr>
        <p:spPr>
          <a:xfrm>
            <a:off x="0" y="6381328"/>
            <a:ext cx="9144000" cy="36004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bg1">
                    <a:lumMod val="65000"/>
                  </a:schemeClr>
                </a:solidFill>
              </a:rPr>
              <a:t>F.B. Wu,</a:t>
            </a:r>
            <a:r>
              <a:rPr lang="en-US" altLang="zh-TW" sz="1200" baseline="0" dirty="0" smtClean="0">
                <a:solidFill>
                  <a:schemeClr val="bg1">
                    <a:lumMod val="65000"/>
                  </a:schemeClr>
                </a:solidFill>
              </a:rPr>
              <a:t> Mater. Sci. Eng., National United University, TAIWAN</a:t>
            </a:r>
            <a:endParaRPr lang="zh-TW" altLang="en-US" sz="1200" dirty="0">
              <a:solidFill>
                <a:schemeClr val="bg1">
                  <a:lumMod val="65000"/>
                </a:schemeClr>
              </a:solidFill>
            </a:endParaRPr>
          </a:p>
        </p:txBody>
      </p:sp>
      <p:sp>
        <p:nvSpPr>
          <p:cNvPr id="11" name="矩形 10"/>
          <p:cNvSpPr/>
          <p:nvPr userDrawn="1"/>
        </p:nvSpPr>
        <p:spPr>
          <a:xfrm>
            <a:off x="395536" y="6381328"/>
            <a:ext cx="1691680" cy="360040"/>
          </a:xfrm>
          <a:prstGeom prst="rect">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extLst>
      <p:ext uri="{BB962C8B-B14F-4D97-AF65-F5344CB8AC3E}">
        <p14:creationId xmlns:p14="http://schemas.microsoft.com/office/powerpoint/2010/main" xmlns="" val="375976324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0880F98-DFAD-4934-BD74-0024F3AB2C50}" type="datetime1">
              <a:rPr lang="fr-FR" altLang="zh-TW" smtClean="0"/>
              <a:pPr/>
              <a:t>17/11/2014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155CFA-C0D9-4987-B54B-3821CFAAFD97}" type="slidenum">
              <a:rPr lang="zh-TW" altLang="en-US" smtClean="0"/>
              <a:pPr/>
              <a:t>‹#›</a:t>
            </a:fld>
            <a:endParaRPr lang="zh-TW" altLang="en-US"/>
          </a:p>
        </p:txBody>
      </p:sp>
    </p:spTree>
    <p:extLst>
      <p:ext uri="{BB962C8B-B14F-4D97-AF65-F5344CB8AC3E}">
        <p14:creationId xmlns:p14="http://schemas.microsoft.com/office/powerpoint/2010/main" xmlns="" val="106933933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DBB20CF-055B-487A-9BDA-A1CC75DD5627}" type="datetime1">
              <a:rPr lang="fr-FR" altLang="zh-TW" smtClean="0"/>
              <a:pPr/>
              <a:t>17/11/2014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155CFA-C0D9-4987-B54B-3821CFAAFD97}" type="slidenum">
              <a:rPr lang="zh-TW" altLang="en-US" smtClean="0"/>
              <a:pPr/>
              <a:t>‹#›</a:t>
            </a:fld>
            <a:endParaRPr lang="zh-TW" altLang="en-US"/>
          </a:p>
        </p:txBody>
      </p:sp>
    </p:spTree>
    <p:extLst>
      <p:ext uri="{BB962C8B-B14F-4D97-AF65-F5344CB8AC3E}">
        <p14:creationId xmlns:p14="http://schemas.microsoft.com/office/powerpoint/2010/main" xmlns="" val="388001823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fontAlgn="base">
              <a:spcBef>
                <a:spcPct val="0"/>
              </a:spcBef>
              <a:spcAft>
                <a:spcPct val="0"/>
              </a:spcAft>
            </a:pPr>
            <a:fld id="{710DD894-99E3-42D3-B8BF-5558AC7319ED}" type="datetime1">
              <a:rPr lang="fr-FR" altLang="zh-TW" smtClean="0"/>
              <a:pPr fontAlgn="base">
                <a:spcBef>
                  <a:spcPct val="0"/>
                </a:spcBef>
                <a:spcAft>
                  <a:spcPct val="0"/>
                </a:spcAft>
              </a:pPr>
              <a:t>17/11/2014</a:t>
            </a:fld>
            <a:endParaRPr lang="fr-CA"/>
          </a:p>
        </p:txBody>
      </p:sp>
      <p:sp>
        <p:nvSpPr>
          <p:cNvPr id="17" name="頁尾版面配置區 16"/>
          <p:cNvSpPr>
            <a:spLocks noGrp="1"/>
          </p:cNvSpPr>
          <p:nvPr>
            <p:ph type="ftr" sz="quarter" idx="11"/>
          </p:nvPr>
        </p:nvSpPr>
        <p:spPr>
          <a:xfrm>
            <a:off x="2085393" y="236540"/>
            <a:ext cx="5867400" cy="365125"/>
          </a:xfrm>
        </p:spPr>
        <p:txBody>
          <a:bodyPr/>
          <a:lstStyle>
            <a:lvl1pPr algn="r">
              <a:defRPr>
                <a:solidFill>
                  <a:schemeClr val="tx2"/>
                </a:solidFill>
              </a:defRPr>
            </a:lvl1pPr>
          </a:lstStyle>
          <a:p>
            <a:pPr fontAlgn="base">
              <a:spcBef>
                <a:spcPct val="0"/>
              </a:spcBef>
              <a:spcAft>
                <a:spcPct val="0"/>
              </a:spcAft>
            </a:pPr>
            <a:endParaRPr lang="fr-CA"/>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dirty="0" smtClean="0"/>
              <a:t>按一下以編輯母片標題樣式</a:t>
            </a:r>
            <a:endParaRPr kumimoji="0" lang="en-US" dirty="0"/>
          </a:p>
        </p:txBody>
      </p:sp>
      <p:sp>
        <p:nvSpPr>
          <p:cNvPr id="4" name="日期版面配置區 3"/>
          <p:cNvSpPr>
            <a:spLocks noGrp="1"/>
          </p:cNvSpPr>
          <p:nvPr>
            <p:ph type="dt" sz="half" idx="10"/>
          </p:nvPr>
        </p:nvSpPr>
        <p:spPr/>
        <p:txBody>
          <a:bodyPr/>
          <a:lstStyle/>
          <a:p>
            <a:pPr fontAlgn="base">
              <a:spcBef>
                <a:spcPct val="0"/>
              </a:spcBef>
              <a:spcAft>
                <a:spcPct val="0"/>
              </a:spcAft>
            </a:pPr>
            <a:fld id="{D8EC9355-7E2B-4B2A-BFE0-70FF9EE01F51}" type="datetime1">
              <a:rPr lang="fr-FR" altLang="zh-TW" smtClean="0"/>
              <a:pPr fontAlgn="base">
                <a:spcBef>
                  <a:spcPct val="0"/>
                </a:spcBef>
                <a:spcAft>
                  <a:spcPct val="0"/>
                </a:spcAft>
              </a:pPr>
              <a:t>17/11/2014</a:t>
            </a:fld>
            <a:endParaRPr lang="fr-CA"/>
          </a:p>
        </p:txBody>
      </p:sp>
      <p:sp>
        <p:nvSpPr>
          <p:cNvPr id="5" name="頁尾版面配置區 4"/>
          <p:cNvSpPr>
            <a:spLocks noGrp="1"/>
          </p:cNvSpPr>
          <p:nvPr>
            <p:ph type="ftr" sz="quarter" idx="11"/>
          </p:nvPr>
        </p:nvSpPr>
        <p:spPr/>
        <p:txBody>
          <a:bodyPr/>
          <a:lstStyle/>
          <a:p>
            <a:pPr fontAlgn="base">
              <a:spcBef>
                <a:spcPct val="0"/>
              </a:spcBef>
              <a:spcAft>
                <a:spcPct val="0"/>
              </a:spcAft>
            </a:pPr>
            <a:endParaRPr lang="fr-CA"/>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矩形 6"/>
          <p:cNvSpPr/>
          <p:nvPr userDrawn="1"/>
        </p:nvSpPr>
        <p:spPr>
          <a:xfrm>
            <a:off x="0" y="6381328"/>
            <a:ext cx="9144000" cy="36004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bg1">
                    <a:lumMod val="65000"/>
                  </a:schemeClr>
                </a:solidFill>
              </a:rPr>
              <a:t>F.B. Wu,</a:t>
            </a:r>
            <a:r>
              <a:rPr lang="en-US" altLang="zh-TW" sz="1200" baseline="0" dirty="0" smtClean="0">
                <a:solidFill>
                  <a:schemeClr val="bg1">
                    <a:lumMod val="65000"/>
                  </a:schemeClr>
                </a:solidFill>
              </a:rPr>
              <a:t> Mater. Sci. Eng., National United University, TAIWAN</a:t>
            </a:r>
            <a:endParaRPr lang="zh-TW" altLang="en-US" sz="1200" dirty="0">
              <a:solidFill>
                <a:schemeClr val="bg1">
                  <a:lumMod val="65000"/>
                </a:schemeClr>
              </a:solidFill>
            </a:endParaRPr>
          </a:p>
        </p:txBody>
      </p:sp>
      <p:sp>
        <p:nvSpPr>
          <p:cNvPr id="9" name="矩形 8"/>
          <p:cNvSpPr/>
          <p:nvPr userDrawn="1"/>
        </p:nvSpPr>
        <p:spPr>
          <a:xfrm>
            <a:off x="395536" y="6381328"/>
            <a:ext cx="1691680" cy="36004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pPr fontAlgn="base">
              <a:spcBef>
                <a:spcPct val="0"/>
              </a:spcBef>
              <a:spcAft>
                <a:spcPct val="0"/>
              </a:spcAft>
            </a:pPr>
            <a:fld id="{0E67FE6A-8A97-4956-8028-40EF2EB5D318}" type="datetime1">
              <a:rPr lang="fr-FR" altLang="zh-TW" smtClean="0"/>
              <a:pPr fontAlgn="base">
                <a:spcBef>
                  <a:spcPct val="0"/>
                </a:spcBef>
                <a:spcAft>
                  <a:spcPct val="0"/>
                </a:spcAft>
              </a:pPr>
              <a:t>17/11/2014</a:t>
            </a:fld>
            <a:endParaRPr lang="fr-CA"/>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14" name="頁尾版面配置區 13"/>
          <p:cNvSpPr>
            <a:spLocks noGrp="1"/>
          </p:cNvSpPr>
          <p:nvPr>
            <p:ph type="ftr" sz="quarter" idx="12"/>
          </p:nvPr>
        </p:nvSpPr>
        <p:spPr/>
        <p:txBody>
          <a:bodyPr/>
          <a:lstStyle/>
          <a:p>
            <a:pPr fontAlgn="base">
              <a:spcBef>
                <a:spcPct val="0"/>
              </a:spcBef>
              <a:spcAft>
                <a:spcPct val="0"/>
              </a:spcAft>
            </a:pPr>
            <a:endParaRPr lang="fr-C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pPr fontAlgn="base">
              <a:spcBef>
                <a:spcPct val="0"/>
              </a:spcBef>
              <a:spcAft>
                <a:spcPct val="0"/>
              </a:spcAft>
            </a:pPr>
            <a:fld id="{5173638E-3050-4CCD-A8C6-B50F7133E574}" type="datetime1">
              <a:rPr lang="fr-FR" altLang="zh-TW" smtClean="0"/>
              <a:pPr fontAlgn="base">
                <a:spcBef>
                  <a:spcPct val="0"/>
                </a:spcBef>
                <a:spcAft>
                  <a:spcPct val="0"/>
                </a:spcAft>
              </a:pPr>
              <a:t>17/11/2014</a:t>
            </a:fld>
            <a:endParaRPr lang="fr-CA"/>
          </a:p>
        </p:txBody>
      </p:sp>
      <p:sp>
        <p:nvSpPr>
          <p:cNvPr id="10" name="投影片編號版面配置區 9"/>
          <p:cNvSpPr>
            <a:spLocks noGrp="1"/>
          </p:cNvSpPr>
          <p:nvPr>
            <p:ph type="sldNum" sz="quarter" idx="16"/>
          </p:nvPr>
        </p:nvSpPr>
        <p:spPr/>
        <p:txBody>
          <a:bodyPr rtlCol="0"/>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12" name="頁尾版面配置區 11"/>
          <p:cNvSpPr>
            <a:spLocks noGrp="1"/>
          </p:cNvSpPr>
          <p:nvPr>
            <p:ph type="ftr" sz="quarter" idx="17"/>
          </p:nvPr>
        </p:nvSpPr>
        <p:spPr/>
        <p:txBody>
          <a:bodyPr rtlCol="0"/>
          <a:lstStyle/>
          <a:p>
            <a:pPr fontAlgn="base">
              <a:spcBef>
                <a:spcPct val="0"/>
              </a:spcBef>
              <a:spcAft>
                <a:spcPct val="0"/>
              </a:spcAft>
            </a:pPr>
            <a:endParaRPr lang="fr-CA"/>
          </a:p>
        </p:txBody>
      </p:sp>
      <p:sp>
        <p:nvSpPr>
          <p:cNvPr id="13" name="矩形 12"/>
          <p:cNvSpPr/>
          <p:nvPr userDrawn="1"/>
        </p:nvSpPr>
        <p:spPr>
          <a:xfrm>
            <a:off x="0" y="6381328"/>
            <a:ext cx="9144000" cy="36004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bg1">
                    <a:lumMod val="65000"/>
                  </a:schemeClr>
                </a:solidFill>
              </a:rPr>
              <a:t>F.B. Wu,</a:t>
            </a:r>
            <a:r>
              <a:rPr lang="en-US" altLang="zh-TW" sz="1200" baseline="0" dirty="0" smtClean="0">
                <a:solidFill>
                  <a:schemeClr val="bg1">
                    <a:lumMod val="65000"/>
                  </a:schemeClr>
                </a:solidFill>
              </a:rPr>
              <a:t> Mater. Sci. Eng., National United University, TAIWAN</a:t>
            </a:r>
            <a:endParaRPr lang="zh-TW" altLang="en-US" sz="1200" dirty="0">
              <a:solidFill>
                <a:schemeClr val="bg1">
                  <a:lumMod val="65000"/>
                </a:schemeClr>
              </a:solidFill>
            </a:endParaRPr>
          </a:p>
        </p:txBody>
      </p:sp>
      <p:sp>
        <p:nvSpPr>
          <p:cNvPr id="14" name="矩形 13"/>
          <p:cNvSpPr/>
          <p:nvPr userDrawn="1"/>
        </p:nvSpPr>
        <p:spPr>
          <a:xfrm>
            <a:off x="395536" y="6381328"/>
            <a:ext cx="1691680" cy="36004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pPr fontAlgn="base">
              <a:spcBef>
                <a:spcPct val="0"/>
              </a:spcBef>
              <a:spcAft>
                <a:spcPct val="0"/>
              </a:spcAft>
            </a:pPr>
            <a:fld id="{EEB4C53C-3E77-4BA5-84D1-07A3E339A8E1}" type="datetime1">
              <a:rPr lang="fr-FR" altLang="zh-TW" smtClean="0"/>
              <a:pPr fontAlgn="base">
                <a:spcBef>
                  <a:spcPct val="0"/>
                </a:spcBef>
                <a:spcAft>
                  <a:spcPct val="0"/>
                </a:spcAft>
              </a:pPr>
              <a:t>17/11/2014</a:t>
            </a:fld>
            <a:endParaRPr lang="fr-CA"/>
          </a:p>
        </p:txBody>
      </p:sp>
      <p:sp>
        <p:nvSpPr>
          <p:cNvPr id="12" name="投影片編號版面配置區 11"/>
          <p:cNvSpPr>
            <a:spLocks noGrp="1"/>
          </p:cNvSpPr>
          <p:nvPr>
            <p:ph type="sldNum" sz="quarter" idx="16"/>
          </p:nvPr>
        </p:nvSpPr>
        <p:spPr/>
        <p:txBody>
          <a:bodyPr rtlCol="0"/>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14" name="頁尾版面配置區 13"/>
          <p:cNvSpPr>
            <a:spLocks noGrp="1"/>
          </p:cNvSpPr>
          <p:nvPr>
            <p:ph type="ftr" sz="quarter" idx="17"/>
          </p:nvPr>
        </p:nvSpPr>
        <p:spPr/>
        <p:txBody>
          <a:bodyPr rtlCol="0"/>
          <a:lstStyle/>
          <a:p>
            <a:pPr fontAlgn="base">
              <a:spcBef>
                <a:spcPct val="0"/>
              </a:spcBef>
              <a:spcAft>
                <a:spcPct val="0"/>
              </a:spcAft>
            </a:pPr>
            <a:endParaRPr lang="fr-CA"/>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7" name="矩形 16"/>
          <p:cNvSpPr/>
          <p:nvPr userDrawn="1"/>
        </p:nvSpPr>
        <p:spPr>
          <a:xfrm>
            <a:off x="0" y="6381328"/>
            <a:ext cx="9144000" cy="36004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bg1">
                    <a:lumMod val="65000"/>
                  </a:schemeClr>
                </a:solidFill>
              </a:rPr>
              <a:t>F.B. Wu,</a:t>
            </a:r>
            <a:r>
              <a:rPr lang="en-US" altLang="zh-TW" sz="1200" baseline="0" dirty="0" smtClean="0">
                <a:solidFill>
                  <a:schemeClr val="bg1">
                    <a:lumMod val="65000"/>
                  </a:schemeClr>
                </a:solidFill>
              </a:rPr>
              <a:t> Mater. Sci. Eng., National United University, TAIWAN</a:t>
            </a:r>
            <a:endParaRPr lang="zh-TW" altLang="en-US" sz="1200" dirty="0">
              <a:solidFill>
                <a:schemeClr val="bg1">
                  <a:lumMod val="65000"/>
                </a:schemeClr>
              </a:solidFill>
            </a:endParaRPr>
          </a:p>
        </p:txBody>
      </p:sp>
      <p:sp>
        <p:nvSpPr>
          <p:cNvPr id="18" name="矩形 17"/>
          <p:cNvSpPr/>
          <p:nvPr userDrawn="1"/>
        </p:nvSpPr>
        <p:spPr>
          <a:xfrm>
            <a:off x="395536" y="6381328"/>
            <a:ext cx="1691680" cy="36004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fontAlgn="base">
              <a:spcBef>
                <a:spcPct val="0"/>
              </a:spcBef>
              <a:spcAft>
                <a:spcPct val="0"/>
              </a:spcAft>
            </a:pPr>
            <a:fld id="{7A65F03A-2318-499B-81E1-763756010FE1}" type="datetime1">
              <a:rPr lang="fr-FR" altLang="zh-TW" smtClean="0"/>
              <a:pPr fontAlgn="base">
                <a:spcBef>
                  <a:spcPct val="0"/>
                </a:spcBef>
                <a:spcAft>
                  <a:spcPct val="0"/>
                </a:spcAft>
              </a:pPr>
              <a:t>17/11/2014</a:t>
            </a:fld>
            <a:endParaRPr lang="fr-CA"/>
          </a:p>
        </p:txBody>
      </p:sp>
      <p:sp>
        <p:nvSpPr>
          <p:cNvPr id="4" name="頁尾版面配置區 3"/>
          <p:cNvSpPr>
            <a:spLocks noGrp="1"/>
          </p:cNvSpPr>
          <p:nvPr>
            <p:ph type="ftr" sz="quarter" idx="11"/>
          </p:nvPr>
        </p:nvSpPr>
        <p:spPr/>
        <p:txBody>
          <a:bodyPr/>
          <a:lstStyle/>
          <a:p>
            <a:pPr fontAlgn="base">
              <a:spcBef>
                <a:spcPct val="0"/>
              </a:spcBef>
              <a:spcAft>
                <a:spcPct val="0"/>
              </a:spcAft>
            </a:pPr>
            <a:endParaRPr lang="fr-CA"/>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6" name="矩形 5"/>
          <p:cNvSpPr/>
          <p:nvPr userDrawn="1"/>
        </p:nvSpPr>
        <p:spPr>
          <a:xfrm>
            <a:off x="0" y="6381328"/>
            <a:ext cx="9144000" cy="36004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bg1">
                    <a:lumMod val="65000"/>
                  </a:schemeClr>
                </a:solidFill>
              </a:rPr>
              <a:t>F.B. Wu,</a:t>
            </a:r>
            <a:r>
              <a:rPr lang="en-US" altLang="zh-TW" sz="1200" baseline="0" dirty="0" smtClean="0">
                <a:solidFill>
                  <a:schemeClr val="bg1">
                    <a:lumMod val="65000"/>
                  </a:schemeClr>
                </a:solidFill>
              </a:rPr>
              <a:t> Mater. Sci. Eng., National United University, TAIWAN</a:t>
            </a:r>
            <a:endParaRPr lang="zh-TW" altLang="en-US" sz="1200" dirty="0">
              <a:solidFill>
                <a:schemeClr val="bg1">
                  <a:lumMod val="65000"/>
                </a:schemeClr>
              </a:solidFill>
            </a:endParaRPr>
          </a:p>
        </p:txBody>
      </p:sp>
      <p:sp>
        <p:nvSpPr>
          <p:cNvPr id="7" name="矩形 6"/>
          <p:cNvSpPr/>
          <p:nvPr userDrawn="1"/>
        </p:nvSpPr>
        <p:spPr>
          <a:xfrm>
            <a:off x="395536" y="6381328"/>
            <a:ext cx="1691680" cy="36004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fontAlgn="base">
              <a:spcBef>
                <a:spcPct val="0"/>
              </a:spcBef>
              <a:spcAft>
                <a:spcPct val="0"/>
              </a:spcAft>
            </a:pPr>
            <a:fld id="{01A3AA55-25F2-41AB-B354-292A0FEBA535}" type="datetime1">
              <a:rPr lang="fr-FR" altLang="zh-TW" smtClean="0"/>
              <a:pPr fontAlgn="base">
                <a:spcBef>
                  <a:spcPct val="0"/>
                </a:spcBef>
                <a:spcAft>
                  <a:spcPct val="0"/>
                </a:spcAft>
              </a:pPr>
              <a:t>17/11/2014</a:t>
            </a:fld>
            <a:endParaRPr lang="fr-CA"/>
          </a:p>
        </p:txBody>
      </p:sp>
      <p:sp>
        <p:nvSpPr>
          <p:cNvPr id="3" name="頁尾版面配置區 2"/>
          <p:cNvSpPr>
            <a:spLocks noGrp="1"/>
          </p:cNvSpPr>
          <p:nvPr>
            <p:ph type="ftr" sz="quarter" idx="11"/>
          </p:nvPr>
        </p:nvSpPr>
        <p:spPr/>
        <p:txBody>
          <a:bodyPr/>
          <a:lstStyle/>
          <a:p>
            <a:pPr fontAlgn="base">
              <a:spcBef>
                <a:spcPct val="0"/>
              </a:spcBef>
              <a:spcAft>
                <a:spcPct val="0"/>
              </a:spcAft>
            </a:pPr>
            <a:endParaRPr lang="fr-CA"/>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pPr fontAlgn="base">
              <a:spcBef>
                <a:spcPct val="0"/>
              </a:spcBef>
              <a:spcAft>
                <a:spcPct val="0"/>
              </a:spcAft>
            </a:pPr>
            <a:fld id="{F0273687-21D0-4BC8-A609-840DA6764678}" type="datetime1">
              <a:rPr lang="fr-FR" altLang="zh-TW" smtClean="0"/>
              <a:pPr fontAlgn="base">
                <a:spcBef>
                  <a:spcPct val="0"/>
                </a:spcBef>
                <a:spcAft>
                  <a:spcPct val="0"/>
                </a:spcAft>
              </a:pPr>
              <a:t>17/11/2014</a:t>
            </a:fld>
            <a:endParaRPr lang="fr-CA"/>
          </a:p>
        </p:txBody>
      </p:sp>
      <p:sp>
        <p:nvSpPr>
          <p:cNvPr id="6" name="頁尾版面配置區 5"/>
          <p:cNvSpPr>
            <a:spLocks noGrp="1"/>
          </p:cNvSpPr>
          <p:nvPr>
            <p:ph type="ftr" sz="quarter" idx="11"/>
          </p:nvPr>
        </p:nvSpPr>
        <p:spPr/>
        <p:txBody>
          <a:bodyPr/>
          <a:lstStyle/>
          <a:p>
            <a:pPr fontAlgn="base">
              <a:spcBef>
                <a:spcPct val="0"/>
              </a:spcBef>
              <a:spcAft>
                <a:spcPct val="0"/>
              </a:spcAft>
            </a:pPr>
            <a:endParaRPr lang="fr-CA"/>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10" name="Picture 3" descr="D:\Users\Chen Chi-Liang\Desktop\Working Folder\@畢業論文\131\04.jpg"/>
          <p:cNvPicPr>
            <a:picLocks noChangeAspect="1" noChangeArrowheads="1"/>
          </p:cNvPicPr>
          <p:nvPr userDrawn="1"/>
        </p:nvPicPr>
        <p:blipFill>
          <a:blip r:embed="rId2">
            <a:extLst>
              <a:ext uri="{28A0092B-C50C-407E-A947-70E740481C1C}">
                <a14:useLocalDpi xmlns:a14="http://schemas.microsoft.com/office/drawing/2010/main" xmlns=""/>
              </a:ext>
            </a:extLst>
          </a:blip>
          <a:srcRect/>
          <a:stretch>
            <a:fillRect/>
          </a:stretch>
        </p:blipFill>
        <p:spPr bwMode="auto">
          <a:xfrm>
            <a:off x="353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3530" y="5867400"/>
            <a:ext cx="9144000" cy="1053694"/>
          </a:xfrm>
          <a:prstGeom prst="rect">
            <a:avLst/>
          </a:prstGeom>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D4FF7D2-4FD5-47DB-9578-16F298869947}" type="datetime1">
              <a:rPr lang="fr-FR" altLang="zh-TW" smtClean="0"/>
              <a:pPr/>
              <a:t>17/11/2014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155CFA-C0D9-4987-B54B-3821CFAAFD97}" type="slidenum">
              <a:rPr lang="zh-TW" altLang="en-US" smtClean="0"/>
              <a:pPr/>
              <a:t>‹#›</a:t>
            </a:fld>
            <a:endParaRPr lang="zh-TW" altLang="en-US"/>
          </a:p>
        </p:txBody>
      </p:sp>
    </p:spTree>
    <p:extLst>
      <p:ext uri="{BB962C8B-B14F-4D97-AF65-F5344CB8AC3E}">
        <p14:creationId xmlns:p14="http://schemas.microsoft.com/office/powerpoint/2010/main" xmlns="" val="1010767047"/>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日期版面配置區 11"/>
          <p:cNvSpPr>
            <a:spLocks noGrp="1"/>
          </p:cNvSpPr>
          <p:nvPr>
            <p:ph type="dt" sz="half" idx="10"/>
          </p:nvPr>
        </p:nvSpPr>
        <p:spPr>
          <a:xfrm>
            <a:off x="6248400" y="6248402"/>
            <a:ext cx="2667000" cy="365125"/>
          </a:xfrm>
        </p:spPr>
        <p:txBody>
          <a:bodyPr rtlCol="0"/>
          <a:lstStyle/>
          <a:p>
            <a:pPr fontAlgn="base">
              <a:spcBef>
                <a:spcPct val="0"/>
              </a:spcBef>
              <a:spcAft>
                <a:spcPct val="0"/>
              </a:spcAft>
            </a:pPr>
            <a:fld id="{8777CDAF-4360-46CD-9B2F-C4C3EF30B0DF}" type="datetime1">
              <a:rPr lang="fr-FR" altLang="zh-TW" smtClean="0"/>
              <a:pPr fontAlgn="base">
                <a:spcBef>
                  <a:spcPct val="0"/>
                </a:spcBef>
                <a:spcAft>
                  <a:spcPct val="0"/>
                </a:spcAft>
              </a:pPr>
              <a:t>17/11/2014</a:t>
            </a:fld>
            <a:endParaRPr lang="fr-CA"/>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14" name="頁尾版面配置區 13"/>
          <p:cNvSpPr>
            <a:spLocks noGrp="1"/>
          </p:cNvSpPr>
          <p:nvPr>
            <p:ph type="ftr" sz="quarter" idx="12"/>
          </p:nvPr>
        </p:nvSpPr>
        <p:spPr>
          <a:xfrm>
            <a:off x="1600200" y="6248208"/>
            <a:ext cx="4572000" cy="365125"/>
          </a:xfrm>
        </p:spPr>
        <p:txBody>
          <a:bodyPr rtlCol="0"/>
          <a:lstStyle/>
          <a:p>
            <a:pPr fontAlgn="base">
              <a:spcBef>
                <a:spcPct val="0"/>
              </a:spcBef>
              <a:spcAft>
                <a:spcPct val="0"/>
              </a:spcAft>
            </a:pPr>
            <a:endParaRPr lang="fr-CA"/>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fontAlgn="base">
              <a:spcBef>
                <a:spcPct val="0"/>
              </a:spcBef>
              <a:spcAft>
                <a:spcPct val="0"/>
              </a:spcAft>
            </a:pPr>
            <a:fld id="{7BA8F024-66E8-49F7-BB65-81376ECD81CB}" type="datetime1">
              <a:rPr lang="fr-FR" altLang="zh-TW" smtClean="0"/>
              <a:pPr fontAlgn="base">
                <a:spcBef>
                  <a:spcPct val="0"/>
                </a:spcBef>
                <a:spcAft>
                  <a:spcPct val="0"/>
                </a:spcAft>
              </a:pPr>
              <a:t>17/11/2014</a:t>
            </a:fld>
            <a:endParaRPr lang="fr-CA"/>
          </a:p>
        </p:txBody>
      </p:sp>
      <p:sp>
        <p:nvSpPr>
          <p:cNvPr id="5" name="頁尾版面配置區 4"/>
          <p:cNvSpPr>
            <a:spLocks noGrp="1"/>
          </p:cNvSpPr>
          <p:nvPr>
            <p:ph type="ftr" sz="quarter" idx="11"/>
          </p:nvPr>
        </p:nvSpPr>
        <p:spPr/>
        <p:txBody>
          <a:bodyPr/>
          <a:lstStyle/>
          <a:p>
            <a:pPr fontAlgn="base">
              <a:spcBef>
                <a:spcPct val="0"/>
              </a:spcBef>
              <a:spcAft>
                <a:spcPct val="0"/>
              </a:spcAft>
            </a:pPr>
            <a:endParaRPr lang="fr-CA"/>
          </a:p>
        </p:txBody>
      </p:sp>
      <p:sp>
        <p:nvSpPr>
          <p:cNvPr id="6" name="投影片編號版面配置區 5"/>
          <p:cNvSpPr>
            <a:spLocks noGrp="1"/>
          </p:cNvSpPr>
          <p:nvPr>
            <p:ph type="sldNum" sz="quarter" idx="12"/>
          </p:nvPr>
        </p:nvSpPr>
        <p:spPr/>
        <p:txBody>
          <a:body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7" name="矩形 6"/>
          <p:cNvSpPr/>
          <p:nvPr userDrawn="1"/>
        </p:nvSpPr>
        <p:spPr>
          <a:xfrm>
            <a:off x="0" y="6381328"/>
            <a:ext cx="9144000" cy="36004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bg1">
                    <a:lumMod val="65000"/>
                  </a:schemeClr>
                </a:solidFill>
              </a:rPr>
              <a:t>F.B. Wu,</a:t>
            </a:r>
            <a:r>
              <a:rPr lang="en-US" altLang="zh-TW" sz="1200" baseline="0" dirty="0" smtClean="0">
                <a:solidFill>
                  <a:schemeClr val="bg1">
                    <a:lumMod val="65000"/>
                  </a:schemeClr>
                </a:solidFill>
              </a:rPr>
              <a:t> Mater. Sci. Eng., National United University, TAIWAN</a:t>
            </a:r>
            <a:endParaRPr lang="zh-TW" altLang="en-US" sz="1200" dirty="0">
              <a:solidFill>
                <a:schemeClr val="bg1">
                  <a:lumMod val="65000"/>
                </a:schemeClr>
              </a:solidFill>
            </a:endParaRPr>
          </a:p>
        </p:txBody>
      </p:sp>
      <p:sp>
        <p:nvSpPr>
          <p:cNvPr id="8" name="矩形 7"/>
          <p:cNvSpPr/>
          <p:nvPr userDrawn="1"/>
        </p:nvSpPr>
        <p:spPr>
          <a:xfrm>
            <a:off x="395536" y="6381328"/>
            <a:ext cx="1691680" cy="36004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2"/>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4"/>
            <a:ext cx="2209800" cy="365125"/>
          </a:xfrm>
        </p:spPr>
        <p:txBody>
          <a:bodyPr/>
          <a:lstStyle/>
          <a:p>
            <a:pPr fontAlgn="base">
              <a:spcBef>
                <a:spcPct val="0"/>
              </a:spcBef>
              <a:spcAft>
                <a:spcPct val="0"/>
              </a:spcAft>
            </a:pPr>
            <a:fld id="{5B661789-04D3-4360-A605-CE38F21371B8}" type="datetime1">
              <a:rPr lang="fr-FR" altLang="zh-TW" smtClean="0"/>
              <a:pPr fontAlgn="base">
                <a:spcBef>
                  <a:spcPct val="0"/>
                </a:spcBef>
                <a:spcAft>
                  <a:spcPct val="0"/>
                </a:spcAft>
              </a:pPr>
              <a:t>17/11/2014</a:t>
            </a:fld>
            <a:endParaRPr lang="fr-CA"/>
          </a:p>
        </p:txBody>
      </p:sp>
      <p:sp>
        <p:nvSpPr>
          <p:cNvPr id="5" name="頁尾版面配置區 4"/>
          <p:cNvSpPr>
            <a:spLocks noGrp="1"/>
          </p:cNvSpPr>
          <p:nvPr>
            <p:ph type="ftr" sz="quarter" idx="11"/>
          </p:nvPr>
        </p:nvSpPr>
        <p:spPr>
          <a:xfrm>
            <a:off x="457202" y="6248209"/>
            <a:ext cx="5573483" cy="365125"/>
          </a:xfrm>
        </p:spPr>
        <p:txBody>
          <a:bodyPr/>
          <a:lstStyle/>
          <a:p>
            <a:pPr fontAlgn="base">
              <a:spcBef>
                <a:spcPct val="0"/>
              </a:spcBef>
              <a:spcAft>
                <a:spcPct val="0"/>
              </a:spcAft>
            </a:pPr>
            <a:endParaRPr lang="fr-CA"/>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投影片編號版面配置區 5"/>
          <p:cNvSpPr>
            <a:spLocks noGrp="1"/>
          </p:cNvSpPr>
          <p:nvPr>
            <p:ph type="sldNum" sz="quarter" idx="12"/>
          </p:nvPr>
        </p:nvSpPr>
        <p:spPr>
          <a:xfrm rot="5400000">
            <a:off x="5989638" y="144462"/>
            <a:ext cx="533400" cy="244476"/>
          </a:xfrm>
        </p:spPr>
        <p:txBody>
          <a:body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fontAlgn="base">
              <a:spcBef>
                <a:spcPct val="0"/>
              </a:spcBef>
              <a:spcAft>
                <a:spcPct val="0"/>
              </a:spcAft>
            </a:pPr>
            <a:fld id="{98953C81-4032-4231-89A8-1EE79F225E1D}" type="datetime1">
              <a:rPr lang="fr-FR" altLang="zh-TW" smtClean="0"/>
              <a:pPr fontAlgn="base">
                <a:spcBef>
                  <a:spcPct val="0"/>
                </a:spcBef>
                <a:spcAft>
                  <a:spcPct val="0"/>
                </a:spcAft>
              </a:pPr>
              <a:t>17/11/2014</a:t>
            </a:fld>
            <a:endParaRPr lang="fr-CA"/>
          </a:p>
        </p:txBody>
      </p:sp>
      <p:sp>
        <p:nvSpPr>
          <p:cNvPr id="17" name="頁尾版面配置區 16"/>
          <p:cNvSpPr>
            <a:spLocks noGrp="1"/>
          </p:cNvSpPr>
          <p:nvPr>
            <p:ph type="ftr" sz="quarter" idx="11"/>
          </p:nvPr>
        </p:nvSpPr>
        <p:spPr>
          <a:xfrm>
            <a:off x="2085393" y="236540"/>
            <a:ext cx="5867400" cy="365125"/>
          </a:xfrm>
        </p:spPr>
        <p:txBody>
          <a:bodyPr/>
          <a:lstStyle>
            <a:lvl1pPr algn="r">
              <a:defRPr>
                <a:solidFill>
                  <a:schemeClr val="tx2"/>
                </a:solidFill>
              </a:defRPr>
            </a:lvl1pPr>
          </a:lstStyle>
          <a:p>
            <a:pPr fontAlgn="base">
              <a:spcBef>
                <a:spcPct val="0"/>
              </a:spcBef>
              <a:spcAft>
                <a:spcPct val="0"/>
              </a:spcAft>
            </a:pPr>
            <a:endParaRPr lang="fr-CA">
              <a:solidFill>
                <a:srgbClr val="EBDDC3"/>
              </a:solidFill>
            </a:endParaRPr>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pPr fontAlgn="base">
              <a:spcBef>
                <a:spcPct val="0"/>
              </a:spcBef>
              <a:spcAft>
                <a:spcPct val="0"/>
              </a:spcAft>
            </a:pPr>
            <a:fld id="{1E85CE29-75C4-48EC-9C48-288BEB966563}" type="slidenum">
              <a:rPr lang="fr-CA" smtClean="0">
                <a:solidFill>
                  <a:srgbClr val="EBDDC3"/>
                </a:solidFill>
              </a:rPr>
              <a:pPr fontAlgn="base">
                <a:spcBef>
                  <a:spcPct val="0"/>
                </a:spcBef>
                <a:spcAft>
                  <a:spcPct val="0"/>
                </a:spcAft>
              </a:pPr>
              <a:t>‹#›</a:t>
            </a:fld>
            <a:endParaRPr lang="fr-CA">
              <a:solidFill>
                <a:srgbClr val="EBDDC3"/>
              </a:solidFill>
            </a:endParaRPr>
          </a:p>
        </p:txBody>
      </p:sp>
    </p:spTree>
    <p:extLst>
      <p:ext uri="{BB962C8B-B14F-4D97-AF65-F5344CB8AC3E}">
        <p14:creationId xmlns:p14="http://schemas.microsoft.com/office/powerpoint/2010/main" xmlns="" val="73382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pPr fontAlgn="base">
              <a:spcBef>
                <a:spcPct val="0"/>
              </a:spcBef>
              <a:spcAft>
                <a:spcPct val="0"/>
              </a:spcAft>
            </a:pPr>
            <a:fld id="{78B4DBE7-04CB-4C96-93CE-B4432B89BC61}" type="datetime1">
              <a:rPr lang="fr-FR" altLang="zh-TW" smtClean="0">
                <a:solidFill>
                  <a:srgbClr val="775F55"/>
                </a:solidFill>
              </a:rPr>
              <a:pPr fontAlgn="base">
                <a:spcBef>
                  <a:spcPct val="0"/>
                </a:spcBef>
                <a:spcAft>
                  <a:spcPct val="0"/>
                </a:spcAft>
              </a:pPr>
              <a:t>17/11/2014</a:t>
            </a:fld>
            <a:endParaRPr lang="fr-CA">
              <a:solidFill>
                <a:srgbClr val="775F55"/>
              </a:solidFill>
            </a:endParaRPr>
          </a:p>
        </p:txBody>
      </p:sp>
      <p:sp>
        <p:nvSpPr>
          <p:cNvPr id="5" name="頁尾版面配置區 4"/>
          <p:cNvSpPr>
            <a:spLocks noGrp="1"/>
          </p:cNvSpPr>
          <p:nvPr>
            <p:ph type="ftr" sz="quarter" idx="11"/>
          </p:nvPr>
        </p:nvSpPr>
        <p:spPr/>
        <p:txBody>
          <a:bodyPr/>
          <a:lstStyle/>
          <a:p>
            <a:pPr fontAlgn="base">
              <a:spcBef>
                <a:spcPct val="0"/>
              </a:spcBef>
              <a:spcAft>
                <a:spcPct val="0"/>
              </a:spcAft>
            </a:pPr>
            <a:endParaRPr lang="fr-CA">
              <a:solidFill>
                <a:srgbClr val="775F55"/>
              </a:solidFill>
            </a:endParaRPr>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矩形 6"/>
          <p:cNvSpPr/>
          <p:nvPr userDrawn="1"/>
        </p:nvSpPr>
        <p:spPr>
          <a:xfrm>
            <a:off x="0" y="6381328"/>
            <a:ext cx="9144000" cy="36004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bg1">
                    <a:lumMod val="65000"/>
                  </a:schemeClr>
                </a:solidFill>
              </a:rPr>
              <a:t>F.B. Wu,</a:t>
            </a:r>
            <a:r>
              <a:rPr lang="en-US" altLang="zh-TW" sz="1200" baseline="0" dirty="0" smtClean="0">
                <a:solidFill>
                  <a:schemeClr val="bg1">
                    <a:lumMod val="65000"/>
                  </a:schemeClr>
                </a:solidFill>
              </a:rPr>
              <a:t> Mater. Sci. Eng., National United University, TAIWAN</a:t>
            </a:r>
            <a:endParaRPr lang="zh-TW" altLang="en-US" sz="1200" dirty="0">
              <a:solidFill>
                <a:schemeClr val="bg1">
                  <a:lumMod val="65000"/>
                </a:schemeClr>
              </a:solidFill>
            </a:endParaRPr>
          </a:p>
        </p:txBody>
      </p:sp>
      <p:sp>
        <p:nvSpPr>
          <p:cNvPr id="9" name="矩形 8"/>
          <p:cNvSpPr/>
          <p:nvPr userDrawn="1"/>
        </p:nvSpPr>
        <p:spPr>
          <a:xfrm>
            <a:off x="395536" y="6381328"/>
            <a:ext cx="1691680" cy="36004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extLst>
      <p:ext uri="{BB962C8B-B14F-4D97-AF65-F5344CB8AC3E}">
        <p14:creationId xmlns:p14="http://schemas.microsoft.com/office/powerpoint/2010/main" xmlns="" val="419656665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pPr fontAlgn="base">
              <a:spcBef>
                <a:spcPct val="0"/>
              </a:spcBef>
              <a:spcAft>
                <a:spcPct val="0"/>
              </a:spcAft>
            </a:pPr>
            <a:fld id="{3BAB4F88-C2EE-4034-986A-7668F3B7E50C}" type="datetime1">
              <a:rPr lang="fr-FR" altLang="zh-TW" smtClean="0">
                <a:solidFill>
                  <a:srgbClr val="775F55"/>
                </a:solidFill>
              </a:rPr>
              <a:pPr fontAlgn="base">
                <a:spcBef>
                  <a:spcPct val="0"/>
                </a:spcBef>
                <a:spcAft>
                  <a:spcPct val="0"/>
                </a:spcAft>
              </a:pPr>
              <a:t>17/11/2014</a:t>
            </a:fld>
            <a:endParaRPr lang="fr-CA">
              <a:solidFill>
                <a:srgbClr val="775F55"/>
              </a:solidFill>
            </a:endParaRPr>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14" name="頁尾版面配置區 13"/>
          <p:cNvSpPr>
            <a:spLocks noGrp="1"/>
          </p:cNvSpPr>
          <p:nvPr>
            <p:ph type="ftr" sz="quarter" idx="12"/>
          </p:nvPr>
        </p:nvSpPr>
        <p:spPr/>
        <p:txBody>
          <a:bodyPr/>
          <a:lstStyle/>
          <a:p>
            <a:pPr fontAlgn="base">
              <a:spcBef>
                <a:spcPct val="0"/>
              </a:spcBef>
              <a:spcAft>
                <a:spcPct val="0"/>
              </a:spcAft>
            </a:pPr>
            <a:endParaRPr lang="fr-CA">
              <a:solidFill>
                <a:srgbClr val="775F55"/>
              </a:solidFill>
            </a:endParaRPr>
          </a:p>
        </p:txBody>
      </p:sp>
    </p:spTree>
    <p:extLst>
      <p:ext uri="{BB962C8B-B14F-4D97-AF65-F5344CB8AC3E}">
        <p14:creationId xmlns:p14="http://schemas.microsoft.com/office/powerpoint/2010/main" xmlns="" val="344525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pPr fontAlgn="base">
              <a:spcBef>
                <a:spcPct val="0"/>
              </a:spcBef>
              <a:spcAft>
                <a:spcPct val="0"/>
              </a:spcAft>
            </a:pPr>
            <a:fld id="{EAD55B5B-798E-4435-B59D-0839989301FB}" type="datetime1">
              <a:rPr lang="fr-FR" altLang="zh-TW" smtClean="0">
                <a:solidFill>
                  <a:srgbClr val="775F55"/>
                </a:solidFill>
              </a:rPr>
              <a:pPr fontAlgn="base">
                <a:spcBef>
                  <a:spcPct val="0"/>
                </a:spcBef>
                <a:spcAft>
                  <a:spcPct val="0"/>
                </a:spcAft>
              </a:pPr>
              <a:t>17/11/2014</a:t>
            </a:fld>
            <a:endParaRPr lang="fr-CA">
              <a:solidFill>
                <a:srgbClr val="775F55"/>
              </a:solidFill>
            </a:endParaRPr>
          </a:p>
        </p:txBody>
      </p:sp>
      <p:sp>
        <p:nvSpPr>
          <p:cNvPr id="10" name="投影片編號版面配置區 9"/>
          <p:cNvSpPr>
            <a:spLocks noGrp="1"/>
          </p:cNvSpPr>
          <p:nvPr>
            <p:ph type="sldNum" sz="quarter" idx="16"/>
          </p:nvPr>
        </p:nvSpPr>
        <p:spPr/>
        <p:txBody>
          <a:bodyPr rtlCol="0"/>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12" name="頁尾版面配置區 11"/>
          <p:cNvSpPr>
            <a:spLocks noGrp="1"/>
          </p:cNvSpPr>
          <p:nvPr>
            <p:ph type="ftr" sz="quarter" idx="17"/>
          </p:nvPr>
        </p:nvSpPr>
        <p:spPr/>
        <p:txBody>
          <a:bodyPr rtlCol="0"/>
          <a:lstStyle/>
          <a:p>
            <a:pPr fontAlgn="base">
              <a:spcBef>
                <a:spcPct val="0"/>
              </a:spcBef>
              <a:spcAft>
                <a:spcPct val="0"/>
              </a:spcAft>
            </a:pPr>
            <a:endParaRPr lang="fr-CA">
              <a:solidFill>
                <a:srgbClr val="775F55"/>
              </a:solidFill>
            </a:endParaRPr>
          </a:p>
        </p:txBody>
      </p:sp>
    </p:spTree>
    <p:extLst>
      <p:ext uri="{BB962C8B-B14F-4D97-AF65-F5344CB8AC3E}">
        <p14:creationId xmlns:p14="http://schemas.microsoft.com/office/powerpoint/2010/main" xmlns="" val="2114332849"/>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pPr fontAlgn="base">
              <a:spcBef>
                <a:spcPct val="0"/>
              </a:spcBef>
              <a:spcAft>
                <a:spcPct val="0"/>
              </a:spcAft>
            </a:pPr>
            <a:fld id="{0A3EB4F7-21BA-4925-8D43-DEB6F2C8761A}" type="datetime1">
              <a:rPr lang="fr-FR" altLang="zh-TW" smtClean="0">
                <a:solidFill>
                  <a:srgbClr val="775F55"/>
                </a:solidFill>
              </a:rPr>
              <a:pPr fontAlgn="base">
                <a:spcBef>
                  <a:spcPct val="0"/>
                </a:spcBef>
                <a:spcAft>
                  <a:spcPct val="0"/>
                </a:spcAft>
              </a:pPr>
              <a:t>17/11/2014</a:t>
            </a:fld>
            <a:endParaRPr lang="fr-CA">
              <a:solidFill>
                <a:srgbClr val="775F55"/>
              </a:solidFill>
            </a:endParaRPr>
          </a:p>
        </p:txBody>
      </p:sp>
      <p:sp>
        <p:nvSpPr>
          <p:cNvPr id="12" name="投影片編號版面配置區 11"/>
          <p:cNvSpPr>
            <a:spLocks noGrp="1"/>
          </p:cNvSpPr>
          <p:nvPr>
            <p:ph type="sldNum" sz="quarter" idx="16"/>
          </p:nvPr>
        </p:nvSpPr>
        <p:spPr/>
        <p:txBody>
          <a:bodyPr rtlCol="0"/>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14" name="頁尾版面配置區 13"/>
          <p:cNvSpPr>
            <a:spLocks noGrp="1"/>
          </p:cNvSpPr>
          <p:nvPr>
            <p:ph type="ftr" sz="quarter" idx="17"/>
          </p:nvPr>
        </p:nvSpPr>
        <p:spPr/>
        <p:txBody>
          <a:bodyPr rtlCol="0"/>
          <a:lstStyle/>
          <a:p>
            <a:pPr fontAlgn="base">
              <a:spcBef>
                <a:spcPct val="0"/>
              </a:spcBef>
              <a:spcAft>
                <a:spcPct val="0"/>
              </a:spcAft>
            </a:pPr>
            <a:endParaRPr lang="fr-CA">
              <a:solidFill>
                <a:srgbClr val="775F55"/>
              </a:solidFill>
            </a:endParaRPr>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extLst>
      <p:ext uri="{BB962C8B-B14F-4D97-AF65-F5344CB8AC3E}">
        <p14:creationId xmlns:p14="http://schemas.microsoft.com/office/powerpoint/2010/main" xmlns="" val="300325166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fontAlgn="base">
              <a:spcBef>
                <a:spcPct val="0"/>
              </a:spcBef>
              <a:spcAft>
                <a:spcPct val="0"/>
              </a:spcAft>
            </a:pPr>
            <a:fld id="{AE516CF6-97A3-4184-A255-A3BAD4F25794}" type="datetime1">
              <a:rPr lang="fr-FR" altLang="zh-TW" smtClean="0">
                <a:solidFill>
                  <a:srgbClr val="775F55"/>
                </a:solidFill>
              </a:rPr>
              <a:pPr fontAlgn="base">
                <a:spcBef>
                  <a:spcPct val="0"/>
                </a:spcBef>
                <a:spcAft>
                  <a:spcPct val="0"/>
                </a:spcAft>
              </a:pPr>
              <a:t>17/11/2014</a:t>
            </a:fld>
            <a:endParaRPr lang="fr-CA">
              <a:solidFill>
                <a:srgbClr val="775F55"/>
              </a:solidFill>
            </a:endParaRPr>
          </a:p>
        </p:txBody>
      </p:sp>
      <p:sp>
        <p:nvSpPr>
          <p:cNvPr id="4" name="頁尾版面配置區 3"/>
          <p:cNvSpPr>
            <a:spLocks noGrp="1"/>
          </p:cNvSpPr>
          <p:nvPr>
            <p:ph type="ftr" sz="quarter" idx="11"/>
          </p:nvPr>
        </p:nvSpPr>
        <p:spPr/>
        <p:txBody>
          <a:bodyPr/>
          <a:lstStyle/>
          <a:p>
            <a:pPr fontAlgn="base">
              <a:spcBef>
                <a:spcPct val="0"/>
              </a:spcBef>
              <a:spcAft>
                <a:spcPct val="0"/>
              </a:spcAft>
            </a:pPr>
            <a:endParaRPr lang="fr-CA">
              <a:solidFill>
                <a:srgbClr val="775F55"/>
              </a:solidFill>
            </a:endParaRPr>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6" name="矩形 5"/>
          <p:cNvSpPr/>
          <p:nvPr userDrawn="1"/>
        </p:nvSpPr>
        <p:spPr>
          <a:xfrm>
            <a:off x="0" y="6381328"/>
            <a:ext cx="9144000" cy="36004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bg1">
                    <a:lumMod val="65000"/>
                  </a:schemeClr>
                </a:solidFill>
              </a:rPr>
              <a:t>F.B. Wu,</a:t>
            </a:r>
            <a:r>
              <a:rPr lang="en-US" altLang="zh-TW" sz="1200" baseline="0" dirty="0" smtClean="0">
                <a:solidFill>
                  <a:schemeClr val="bg1">
                    <a:lumMod val="65000"/>
                  </a:schemeClr>
                </a:solidFill>
              </a:rPr>
              <a:t> Mater. Sci. Eng., National United University, TAIWAN</a:t>
            </a:r>
            <a:endParaRPr lang="zh-TW" altLang="en-US" sz="1200" dirty="0">
              <a:solidFill>
                <a:schemeClr val="bg1">
                  <a:lumMod val="65000"/>
                </a:schemeClr>
              </a:solidFill>
            </a:endParaRPr>
          </a:p>
        </p:txBody>
      </p:sp>
      <p:sp>
        <p:nvSpPr>
          <p:cNvPr id="7" name="矩形 6"/>
          <p:cNvSpPr/>
          <p:nvPr userDrawn="1"/>
        </p:nvSpPr>
        <p:spPr>
          <a:xfrm>
            <a:off x="395536" y="6381328"/>
            <a:ext cx="1691680" cy="36004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extLst>
      <p:ext uri="{BB962C8B-B14F-4D97-AF65-F5344CB8AC3E}">
        <p14:creationId xmlns:p14="http://schemas.microsoft.com/office/powerpoint/2010/main" xmlns="" val="335961561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fontAlgn="base">
              <a:spcBef>
                <a:spcPct val="0"/>
              </a:spcBef>
              <a:spcAft>
                <a:spcPct val="0"/>
              </a:spcAft>
            </a:pPr>
            <a:fld id="{17EA5974-5E5E-42F6-AADC-1BDD561810AB}" type="datetime1">
              <a:rPr lang="fr-FR" altLang="zh-TW" smtClean="0">
                <a:solidFill>
                  <a:srgbClr val="775F55"/>
                </a:solidFill>
              </a:rPr>
              <a:pPr fontAlgn="base">
                <a:spcBef>
                  <a:spcPct val="0"/>
                </a:spcBef>
                <a:spcAft>
                  <a:spcPct val="0"/>
                </a:spcAft>
              </a:pPr>
              <a:t>17/11/2014</a:t>
            </a:fld>
            <a:endParaRPr lang="fr-CA">
              <a:solidFill>
                <a:srgbClr val="775F55"/>
              </a:solidFill>
            </a:endParaRPr>
          </a:p>
        </p:txBody>
      </p:sp>
      <p:sp>
        <p:nvSpPr>
          <p:cNvPr id="3" name="頁尾版面配置區 2"/>
          <p:cNvSpPr>
            <a:spLocks noGrp="1"/>
          </p:cNvSpPr>
          <p:nvPr>
            <p:ph type="ftr" sz="quarter" idx="11"/>
          </p:nvPr>
        </p:nvSpPr>
        <p:spPr/>
        <p:txBody>
          <a:bodyPr/>
          <a:lstStyle/>
          <a:p>
            <a:pPr fontAlgn="base">
              <a:spcBef>
                <a:spcPct val="0"/>
              </a:spcBef>
              <a:spcAft>
                <a:spcPct val="0"/>
              </a:spcAft>
            </a:pPr>
            <a:endParaRPr lang="fr-CA">
              <a:solidFill>
                <a:srgbClr val="775F55"/>
              </a:solidFill>
            </a:endParaRPr>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pPr fontAlgn="base">
              <a:spcBef>
                <a:spcPct val="0"/>
              </a:spcBef>
              <a:spcAft>
                <a:spcPct val="0"/>
              </a:spcAft>
            </a:pPr>
            <a:fld id="{1E85CE29-75C4-48EC-9C48-288BEB966563}" type="slidenum">
              <a:rPr lang="fr-CA" smtClean="0">
                <a:solidFill>
                  <a:srgbClr val="775F55"/>
                </a:solidFill>
              </a:rPr>
              <a:pPr fontAlgn="base">
                <a:spcBef>
                  <a:spcPct val="0"/>
                </a:spcBef>
                <a:spcAft>
                  <a:spcPct val="0"/>
                </a:spcAft>
              </a:pPr>
              <a:t>‹#›</a:t>
            </a:fld>
            <a:endParaRPr lang="fr-CA">
              <a:solidFill>
                <a:srgbClr val="775F55"/>
              </a:solidFill>
            </a:endParaRPr>
          </a:p>
        </p:txBody>
      </p:sp>
    </p:spTree>
    <p:extLst>
      <p:ext uri="{BB962C8B-B14F-4D97-AF65-F5344CB8AC3E}">
        <p14:creationId xmlns:p14="http://schemas.microsoft.com/office/powerpoint/2010/main" xmlns="" val="178363303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B4F854E-8C02-42E0-AD2C-9A68D79AA72E}" type="datetime1">
              <a:rPr lang="fr-FR" altLang="zh-TW" smtClean="0"/>
              <a:pPr/>
              <a:t>17/11/2014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155CFA-C0D9-4987-B54B-3821CFAAFD97}" type="slidenum">
              <a:rPr lang="zh-TW" altLang="en-US" smtClean="0"/>
              <a:pPr/>
              <a:t>‹#›</a:t>
            </a:fld>
            <a:endParaRPr lang="zh-TW" altLang="en-US"/>
          </a:p>
        </p:txBody>
      </p:sp>
    </p:spTree>
    <p:extLst>
      <p:ext uri="{BB962C8B-B14F-4D97-AF65-F5344CB8AC3E}">
        <p14:creationId xmlns:p14="http://schemas.microsoft.com/office/powerpoint/2010/main" xmlns="" val="170799885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pPr fontAlgn="base">
              <a:spcBef>
                <a:spcPct val="0"/>
              </a:spcBef>
              <a:spcAft>
                <a:spcPct val="0"/>
              </a:spcAft>
            </a:pPr>
            <a:fld id="{3EE48FC1-C44A-4AC0-ABEB-741D03CD29DC}" type="datetime1">
              <a:rPr lang="fr-FR" altLang="zh-TW" smtClean="0">
                <a:solidFill>
                  <a:srgbClr val="775F55"/>
                </a:solidFill>
              </a:rPr>
              <a:pPr fontAlgn="base">
                <a:spcBef>
                  <a:spcPct val="0"/>
                </a:spcBef>
                <a:spcAft>
                  <a:spcPct val="0"/>
                </a:spcAft>
              </a:pPr>
              <a:t>17/11/2014</a:t>
            </a:fld>
            <a:endParaRPr lang="fr-CA">
              <a:solidFill>
                <a:srgbClr val="775F55"/>
              </a:solidFill>
            </a:endParaRPr>
          </a:p>
        </p:txBody>
      </p:sp>
      <p:sp>
        <p:nvSpPr>
          <p:cNvPr id="6" name="頁尾版面配置區 5"/>
          <p:cNvSpPr>
            <a:spLocks noGrp="1"/>
          </p:cNvSpPr>
          <p:nvPr>
            <p:ph type="ftr" sz="quarter" idx="11"/>
          </p:nvPr>
        </p:nvSpPr>
        <p:spPr/>
        <p:txBody>
          <a:bodyPr/>
          <a:lstStyle/>
          <a:p>
            <a:pPr fontAlgn="base">
              <a:spcBef>
                <a:spcPct val="0"/>
              </a:spcBef>
              <a:spcAft>
                <a:spcPct val="0"/>
              </a:spcAft>
            </a:pPr>
            <a:endParaRPr lang="fr-CA">
              <a:solidFill>
                <a:srgbClr val="775F55"/>
              </a:solidFill>
            </a:endParaRPr>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xmlns="" val="335667938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日期版面配置區 11"/>
          <p:cNvSpPr>
            <a:spLocks noGrp="1"/>
          </p:cNvSpPr>
          <p:nvPr>
            <p:ph type="dt" sz="half" idx="10"/>
          </p:nvPr>
        </p:nvSpPr>
        <p:spPr>
          <a:xfrm>
            <a:off x="6248400" y="6248402"/>
            <a:ext cx="2667000" cy="365125"/>
          </a:xfrm>
        </p:spPr>
        <p:txBody>
          <a:bodyPr rtlCol="0"/>
          <a:lstStyle/>
          <a:p>
            <a:pPr fontAlgn="base">
              <a:spcBef>
                <a:spcPct val="0"/>
              </a:spcBef>
              <a:spcAft>
                <a:spcPct val="0"/>
              </a:spcAft>
            </a:pPr>
            <a:fld id="{7C2F1DA0-771B-435E-9570-75867F6C2821}" type="datetime1">
              <a:rPr lang="fr-FR" altLang="zh-TW" smtClean="0">
                <a:solidFill>
                  <a:srgbClr val="775F55"/>
                </a:solidFill>
              </a:rPr>
              <a:pPr fontAlgn="base">
                <a:spcBef>
                  <a:spcPct val="0"/>
                </a:spcBef>
                <a:spcAft>
                  <a:spcPct val="0"/>
                </a:spcAft>
              </a:pPr>
              <a:t>17/11/2014</a:t>
            </a:fld>
            <a:endParaRPr lang="fr-CA">
              <a:solidFill>
                <a:srgbClr val="775F55"/>
              </a:solidFill>
            </a:endParaRPr>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14" name="頁尾版面配置區 13"/>
          <p:cNvSpPr>
            <a:spLocks noGrp="1"/>
          </p:cNvSpPr>
          <p:nvPr>
            <p:ph type="ftr" sz="quarter" idx="12"/>
          </p:nvPr>
        </p:nvSpPr>
        <p:spPr>
          <a:xfrm>
            <a:off x="1600200" y="6248208"/>
            <a:ext cx="4572000" cy="365125"/>
          </a:xfrm>
        </p:spPr>
        <p:txBody>
          <a:bodyPr rtlCol="0"/>
          <a:lstStyle/>
          <a:p>
            <a:pPr fontAlgn="base">
              <a:spcBef>
                <a:spcPct val="0"/>
              </a:spcBef>
              <a:spcAft>
                <a:spcPct val="0"/>
              </a:spcAft>
            </a:pPr>
            <a:endParaRPr lang="fr-CA">
              <a:solidFill>
                <a:srgbClr val="775F55"/>
              </a:solidFill>
            </a:endParaRPr>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xmlns="" val="3818531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fontAlgn="base">
              <a:spcBef>
                <a:spcPct val="0"/>
              </a:spcBef>
              <a:spcAft>
                <a:spcPct val="0"/>
              </a:spcAft>
            </a:pPr>
            <a:fld id="{32ECFB44-6EA7-4E6B-8981-D14E012A639C}" type="datetime1">
              <a:rPr lang="fr-FR" altLang="zh-TW" smtClean="0">
                <a:solidFill>
                  <a:srgbClr val="775F55"/>
                </a:solidFill>
              </a:rPr>
              <a:pPr fontAlgn="base">
                <a:spcBef>
                  <a:spcPct val="0"/>
                </a:spcBef>
                <a:spcAft>
                  <a:spcPct val="0"/>
                </a:spcAft>
              </a:pPr>
              <a:t>17/11/2014</a:t>
            </a:fld>
            <a:endParaRPr lang="fr-CA">
              <a:solidFill>
                <a:srgbClr val="775F55"/>
              </a:solidFill>
            </a:endParaRPr>
          </a:p>
        </p:txBody>
      </p:sp>
      <p:sp>
        <p:nvSpPr>
          <p:cNvPr id="5" name="頁尾版面配置區 4"/>
          <p:cNvSpPr>
            <a:spLocks noGrp="1"/>
          </p:cNvSpPr>
          <p:nvPr>
            <p:ph type="ftr" sz="quarter" idx="11"/>
          </p:nvPr>
        </p:nvSpPr>
        <p:spPr/>
        <p:txBody>
          <a:bodyPr/>
          <a:lstStyle/>
          <a:p>
            <a:pPr fontAlgn="base">
              <a:spcBef>
                <a:spcPct val="0"/>
              </a:spcBef>
              <a:spcAft>
                <a:spcPct val="0"/>
              </a:spcAft>
            </a:pPr>
            <a:endParaRPr lang="fr-CA">
              <a:solidFill>
                <a:srgbClr val="775F55"/>
              </a:solidFill>
            </a:endParaRPr>
          </a:p>
        </p:txBody>
      </p:sp>
      <p:sp>
        <p:nvSpPr>
          <p:cNvPr id="6" name="投影片編號版面配置區 5"/>
          <p:cNvSpPr>
            <a:spLocks noGrp="1"/>
          </p:cNvSpPr>
          <p:nvPr>
            <p:ph type="sldNum" sz="quarter" idx="12"/>
          </p:nvPr>
        </p:nvSpPr>
        <p:spPr/>
        <p:txBody>
          <a:body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
        <p:nvSpPr>
          <p:cNvPr id="7" name="矩形 6"/>
          <p:cNvSpPr/>
          <p:nvPr userDrawn="1"/>
        </p:nvSpPr>
        <p:spPr>
          <a:xfrm>
            <a:off x="0" y="6381328"/>
            <a:ext cx="9144000" cy="36004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bg1">
                    <a:lumMod val="65000"/>
                  </a:schemeClr>
                </a:solidFill>
              </a:rPr>
              <a:t>F.B. Wu,</a:t>
            </a:r>
            <a:r>
              <a:rPr lang="en-US" altLang="zh-TW" sz="1200" baseline="0" dirty="0" smtClean="0">
                <a:solidFill>
                  <a:schemeClr val="bg1">
                    <a:lumMod val="65000"/>
                  </a:schemeClr>
                </a:solidFill>
              </a:rPr>
              <a:t> Mater. Sci. Eng., National United University, TAIWAN</a:t>
            </a:r>
            <a:endParaRPr lang="zh-TW" altLang="en-US" sz="1200" dirty="0">
              <a:solidFill>
                <a:schemeClr val="bg1">
                  <a:lumMod val="65000"/>
                </a:schemeClr>
              </a:solidFill>
            </a:endParaRPr>
          </a:p>
        </p:txBody>
      </p:sp>
      <p:sp>
        <p:nvSpPr>
          <p:cNvPr id="8" name="矩形 7"/>
          <p:cNvSpPr/>
          <p:nvPr userDrawn="1"/>
        </p:nvSpPr>
        <p:spPr>
          <a:xfrm>
            <a:off x="395536" y="6381328"/>
            <a:ext cx="1691680" cy="36004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extLst>
      <p:ext uri="{BB962C8B-B14F-4D97-AF65-F5344CB8AC3E}">
        <p14:creationId xmlns:p14="http://schemas.microsoft.com/office/powerpoint/2010/main" xmlns="" val="107470352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2"/>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4"/>
            <a:ext cx="2209800" cy="365125"/>
          </a:xfrm>
        </p:spPr>
        <p:txBody>
          <a:bodyPr/>
          <a:lstStyle/>
          <a:p>
            <a:pPr fontAlgn="base">
              <a:spcBef>
                <a:spcPct val="0"/>
              </a:spcBef>
              <a:spcAft>
                <a:spcPct val="0"/>
              </a:spcAft>
            </a:pPr>
            <a:fld id="{84A437B8-42F9-406A-802B-6BF2CD47D688}" type="datetime1">
              <a:rPr lang="fr-FR" altLang="zh-TW" smtClean="0">
                <a:solidFill>
                  <a:srgbClr val="775F55"/>
                </a:solidFill>
              </a:rPr>
              <a:pPr fontAlgn="base">
                <a:spcBef>
                  <a:spcPct val="0"/>
                </a:spcBef>
                <a:spcAft>
                  <a:spcPct val="0"/>
                </a:spcAft>
              </a:pPr>
              <a:t>17/11/2014</a:t>
            </a:fld>
            <a:endParaRPr lang="fr-CA">
              <a:solidFill>
                <a:srgbClr val="775F55"/>
              </a:solidFill>
            </a:endParaRPr>
          </a:p>
        </p:txBody>
      </p:sp>
      <p:sp>
        <p:nvSpPr>
          <p:cNvPr id="5" name="頁尾版面配置區 4"/>
          <p:cNvSpPr>
            <a:spLocks noGrp="1"/>
          </p:cNvSpPr>
          <p:nvPr>
            <p:ph type="ftr" sz="quarter" idx="11"/>
          </p:nvPr>
        </p:nvSpPr>
        <p:spPr>
          <a:xfrm>
            <a:off x="457202" y="6248209"/>
            <a:ext cx="5573483" cy="365125"/>
          </a:xfrm>
        </p:spPr>
        <p:txBody>
          <a:bodyPr/>
          <a:lstStyle/>
          <a:p>
            <a:pPr fontAlgn="base">
              <a:spcBef>
                <a:spcPct val="0"/>
              </a:spcBef>
              <a:spcAft>
                <a:spcPct val="0"/>
              </a:spcAft>
            </a:pPr>
            <a:endParaRPr lang="fr-CA">
              <a:solidFill>
                <a:srgbClr val="775F55"/>
              </a:solidFill>
            </a:endParaRPr>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投影片編號版面配置區 5"/>
          <p:cNvSpPr>
            <a:spLocks noGrp="1"/>
          </p:cNvSpPr>
          <p:nvPr>
            <p:ph type="sldNum" sz="quarter" idx="12"/>
          </p:nvPr>
        </p:nvSpPr>
        <p:spPr>
          <a:xfrm rot="5400000">
            <a:off x="5989638" y="144462"/>
            <a:ext cx="533400" cy="244476"/>
          </a:xfrm>
        </p:spPr>
        <p:txBody>
          <a:bodyPr/>
          <a:lstStyle/>
          <a:p>
            <a:pPr fontAlgn="base">
              <a:spcBef>
                <a:spcPct val="0"/>
              </a:spcBef>
              <a:spcAft>
                <a:spcPct val="0"/>
              </a:spcAft>
            </a:pPr>
            <a:fld id="{1E85CE29-75C4-48EC-9C48-288BEB966563}" type="slidenum">
              <a:rPr lang="fr-CA" smtClean="0"/>
              <a:pPr fontAlgn="base">
                <a:spcBef>
                  <a:spcPct val="0"/>
                </a:spcBef>
                <a:spcAft>
                  <a:spcPct val="0"/>
                </a:spcAft>
              </a:pPr>
              <a:t>‹#›</a:t>
            </a:fld>
            <a:endParaRPr lang="fr-CA"/>
          </a:p>
        </p:txBody>
      </p:sp>
    </p:spTree>
    <p:extLst>
      <p:ext uri="{BB962C8B-B14F-4D97-AF65-F5344CB8AC3E}">
        <p14:creationId xmlns:p14="http://schemas.microsoft.com/office/powerpoint/2010/main" xmlns="" val="3553654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4AD8454-A6B7-4769-86B7-C7CF1E0F6329}" type="datetime1">
              <a:rPr lang="fr-FR" altLang="zh-TW" smtClean="0"/>
              <a:pPr/>
              <a:t>17/11/2014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155CFA-C0D9-4987-B54B-3821CFAAFD97}" type="slidenum">
              <a:rPr lang="zh-TW" altLang="en-US" smtClean="0"/>
              <a:pPr/>
              <a:t>‹#›</a:t>
            </a:fld>
            <a:endParaRPr lang="zh-TW" altLang="en-US"/>
          </a:p>
        </p:txBody>
      </p:sp>
    </p:spTree>
    <p:extLst>
      <p:ext uri="{BB962C8B-B14F-4D97-AF65-F5344CB8AC3E}">
        <p14:creationId xmlns:p14="http://schemas.microsoft.com/office/powerpoint/2010/main" xmlns="" val="204439756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B966EBD-9247-4AFE-9A47-7646204B55A2}" type="datetime1">
              <a:rPr lang="fr-FR" altLang="zh-TW" smtClean="0"/>
              <a:pPr/>
              <a:t>17/11/2014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F155CFA-C0D9-4987-B54B-3821CFAAFD97}" type="slidenum">
              <a:rPr lang="zh-TW" altLang="en-US" smtClean="0"/>
              <a:pPr/>
              <a:t>‹#›</a:t>
            </a:fld>
            <a:endParaRPr lang="zh-TW" altLang="en-US"/>
          </a:p>
        </p:txBody>
      </p:sp>
    </p:spTree>
    <p:extLst>
      <p:ext uri="{BB962C8B-B14F-4D97-AF65-F5344CB8AC3E}">
        <p14:creationId xmlns:p14="http://schemas.microsoft.com/office/powerpoint/2010/main" xmlns="" val="107346239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450668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E47FC0B-7ADD-429C-A06C-FD86186CAEE9}" type="datetime1">
              <a:rPr lang="fr-FR" altLang="zh-TW" smtClean="0"/>
              <a:pPr/>
              <a:t>17/11/2014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F155CFA-C0D9-4987-B54B-3821CFAAFD97}" type="slidenum">
              <a:rPr lang="zh-TW" altLang="en-US" smtClean="0"/>
              <a:pPr/>
              <a:t>‹#›</a:t>
            </a:fld>
            <a:endParaRPr lang="zh-TW" altLang="en-US"/>
          </a:p>
        </p:txBody>
      </p:sp>
    </p:spTree>
    <p:extLst>
      <p:ext uri="{BB962C8B-B14F-4D97-AF65-F5344CB8AC3E}">
        <p14:creationId xmlns:p14="http://schemas.microsoft.com/office/powerpoint/2010/main" xmlns="" val="119403580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A35219A-0FE8-401D-BD0A-51B587FF467E}" type="datetime1">
              <a:rPr lang="fr-FR" altLang="zh-TW" smtClean="0"/>
              <a:pPr/>
              <a:t>17/11/2014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155CFA-C0D9-4987-B54B-3821CFAAFD97}" type="slidenum">
              <a:rPr lang="zh-TW" altLang="en-US" smtClean="0"/>
              <a:pPr/>
              <a:t>‹#›</a:t>
            </a:fld>
            <a:endParaRPr lang="zh-TW" altLang="en-US"/>
          </a:p>
        </p:txBody>
      </p:sp>
    </p:spTree>
    <p:extLst>
      <p:ext uri="{BB962C8B-B14F-4D97-AF65-F5344CB8AC3E}">
        <p14:creationId xmlns:p14="http://schemas.microsoft.com/office/powerpoint/2010/main" xmlns="" val="155673054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9486A11-7291-4228-93A3-A27AAF009BAD}" type="datetime1">
              <a:rPr lang="fr-FR" altLang="zh-TW" smtClean="0"/>
              <a:pPr/>
              <a:t>17/11/2014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155CFA-C0D9-4987-B54B-3821CFAAFD97}" type="slidenum">
              <a:rPr lang="zh-TW" altLang="en-US" smtClean="0"/>
              <a:pPr/>
              <a:t>‹#›</a:t>
            </a:fld>
            <a:endParaRPr lang="zh-TW" altLang="en-US"/>
          </a:p>
        </p:txBody>
      </p:sp>
    </p:spTree>
    <p:extLst>
      <p:ext uri="{BB962C8B-B14F-4D97-AF65-F5344CB8AC3E}">
        <p14:creationId xmlns:p14="http://schemas.microsoft.com/office/powerpoint/2010/main" xmlns="" val="1901620029"/>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900F0-D6F1-4EF8-A63F-28770C126EAB}" type="datetime1">
              <a:rPr lang="fr-FR" altLang="zh-TW" smtClean="0"/>
              <a:pPr/>
              <a:t>17/11/2014</a:t>
            </a:fld>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55CFA-C0D9-4987-B54B-3821CFAAFD97}" type="slidenum">
              <a:rPr lang="zh-TW" altLang="en-US" smtClean="0"/>
              <a:pPr/>
              <a:t>‹#›</a:t>
            </a:fld>
            <a:endParaRPr lang="zh-TW" altLang="en-US" dirty="0"/>
          </a:p>
        </p:txBody>
      </p:sp>
      <p:sp>
        <p:nvSpPr>
          <p:cNvPr id="8" name="矩形 7"/>
          <p:cNvSpPr/>
          <p:nvPr userDrawn="1"/>
        </p:nvSpPr>
        <p:spPr>
          <a:xfrm>
            <a:off x="0" y="6381328"/>
            <a:ext cx="9144000" cy="36004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bg1">
                    <a:lumMod val="65000"/>
                  </a:schemeClr>
                </a:solidFill>
              </a:rPr>
              <a:t>F.B. Wu,</a:t>
            </a:r>
            <a:r>
              <a:rPr lang="en-US" altLang="zh-TW" sz="1200" baseline="0" dirty="0" smtClean="0">
                <a:solidFill>
                  <a:schemeClr val="bg1">
                    <a:lumMod val="65000"/>
                  </a:schemeClr>
                </a:solidFill>
              </a:rPr>
              <a:t> Mater. Sci. Eng., National United University, TAIWAN</a:t>
            </a:r>
            <a:endParaRPr lang="zh-TW" altLang="en-US" sz="1200" dirty="0">
              <a:solidFill>
                <a:schemeClr val="bg1">
                  <a:lumMod val="65000"/>
                </a:schemeClr>
              </a:solidFill>
            </a:endParaRPr>
          </a:p>
        </p:txBody>
      </p:sp>
      <p:sp>
        <p:nvSpPr>
          <p:cNvPr id="7" name="矩形 6"/>
          <p:cNvSpPr/>
          <p:nvPr userDrawn="1"/>
        </p:nvSpPr>
        <p:spPr>
          <a:xfrm>
            <a:off x="395536" y="6381328"/>
            <a:ext cx="1691680" cy="360040"/>
          </a:xfrm>
          <a:prstGeom prst="rect">
            <a:avLst/>
          </a:prstGeom>
          <a:blipFill dpi="0" rotWithShape="1">
            <a:blip r:embed="rId1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extLst>
      <p:ext uri="{BB962C8B-B14F-4D97-AF65-F5344CB8AC3E}">
        <p14:creationId xmlns:p14="http://schemas.microsoft.com/office/powerpoint/2010/main" xmlns="" val="1021902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3" descr="D:\Users\Chen Chi-Liang\Desktop\Working Folder\@畢業論文\131\04.jpg"/>
          <p:cNvPicPr>
            <a:picLocks noChangeAspect="1" noChangeArrowheads="1"/>
          </p:cNvPicPr>
          <p:nvPr/>
        </p:nvPicPr>
        <p:blipFill>
          <a:blip r:embed="rId13">
            <a:extLst>
              <a:ext uri="{28A0092B-C50C-407E-A947-70E740481C1C}">
                <a14:useLocalDpi xmlns:a14="http://schemas.microsoft.com/office/drawing/2010/main" xmlns=""/>
              </a:ext>
            </a:extLst>
          </a:blip>
          <a:srcRect/>
          <a:stretch>
            <a:fillRect/>
          </a:stretch>
        </p:blipFill>
        <p:spPr bwMode="auto">
          <a:xfrm>
            <a:off x="353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dirty="0" smtClean="0"/>
              <a:t>按一下以編輯母片標題樣式</a:t>
            </a:r>
            <a:endParaRPr kumimoji="0" lang="en-US" dirty="0"/>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FB7DA77-3060-461F-BEEA-A2F91343FDA7}" type="datetime1">
              <a:rPr lang="fr-FR" altLang="zh-TW" smtClean="0"/>
              <a:pPr/>
              <a:t>17/11/2014</a:t>
            </a:fld>
            <a:endParaRPr lang="zh-TW" altLang="en-US"/>
          </a:p>
        </p:txBody>
      </p:sp>
      <p:sp>
        <p:nvSpPr>
          <p:cNvPr id="3" name="頁尾版面配置區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F155CFA-C0D9-4987-B54B-3821CFAAFD97}"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accent5">
              <a:lumMod val="50000"/>
            </a:schemeClr>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48CD51F-55A1-4850-8DBF-612BACFAE40A}" type="datetime1">
              <a:rPr lang="fr-FR" altLang="zh-TW" smtClean="0">
                <a:solidFill>
                  <a:srgbClr val="775F55"/>
                </a:solidFill>
              </a:rPr>
              <a:pPr/>
              <a:t>17/11/2014</a:t>
            </a:fld>
            <a:endParaRPr lang="zh-TW" altLang="en-US">
              <a:solidFill>
                <a:srgbClr val="775F55"/>
              </a:solidFill>
            </a:endParaRPr>
          </a:p>
        </p:txBody>
      </p:sp>
      <p:sp>
        <p:nvSpPr>
          <p:cNvPr id="3" name="頁尾版面配置區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solidFill>
                <a:srgbClr val="775F55"/>
              </a:solidFill>
            </a:endParaRPr>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F155CFA-C0D9-4987-B54B-3821CFAAFD97}" type="slidenum">
              <a:rPr lang="zh-TW" altLang="en-US" smtClean="0"/>
              <a:pPr/>
              <a:t>‹#›</a:t>
            </a:fld>
            <a:endParaRPr lang="zh-TW" altLang="en-US" dirty="0"/>
          </a:p>
        </p:txBody>
      </p:sp>
    </p:spTree>
    <p:extLst>
      <p:ext uri="{BB962C8B-B14F-4D97-AF65-F5344CB8AC3E}">
        <p14:creationId xmlns:p14="http://schemas.microsoft.com/office/powerpoint/2010/main" xmlns="" val="11194183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5.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37.png"/><Relationship Id="rId4" Type="http://schemas.openxmlformats.org/officeDocument/2006/relationships/image" Target="../media/image34.png"/><Relationship Id="rId9" Type="http://schemas.microsoft.com/office/2007/relationships/hdphoto" Target="../media/hdphoto4.wdp"/><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 Id="rId5" Type="http://schemas.openxmlformats.org/officeDocument/2006/relationships/hyperlink" Target="http://www.digitalversus.com/"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i="1" dirty="0"/>
              <a:t>Experimental </a:t>
            </a:r>
            <a:r>
              <a:rPr lang="en-US" altLang="zh-TW" b="1" i="1" dirty="0" smtClean="0"/>
              <a:t>Design for Glass</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10</a:t>
            </a:fld>
            <a:endParaRPr lang="fr-CA"/>
          </a:p>
        </p:txBody>
      </p:sp>
      <p:sp>
        <p:nvSpPr>
          <p:cNvPr id="5" name="矩形 4"/>
          <p:cNvSpPr/>
          <p:nvPr/>
        </p:nvSpPr>
        <p:spPr>
          <a:xfrm>
            <a:off x="98416" y="2066832"/>
            <a:ext cx="1602377" cy="714103"/>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Raw materials mixing</a:t>
            </a:r>
            <a:endParaRPr lang="zh-TW" altLang="en-US" b="1" dirty="0">
              <a:solidFill>
                <a:schemeClr val="tx1"/>
              </a:solidFill>
              <a:latin typeface="Times New Roman" panose="02020603050405020304" pitchFamily="18" charset="0"/>
              <a:cs typeface="Times New Roman" panose="02020603050405020304" pitchFamily="18" charset="0"/>
            </a:endParaRPr>
          </a:p>
        </p:txBody>
      </p:sp>
      <p:sp>
        <p:nvSpPr>
          <p:cNvPr id="6" name="矩形 5"/>
          <p:cNvSpPr/>
          <p:nvPr/>
        </p:nvSpPr>
        <p:spPr>
          <a:xfrm>
            <a:off x="2411316" y="2066832"/>
            <a:ext cx="1602377" cy="714103"/>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Melting</a:t>
            </a:r>
          </a:p>
        </p:txBody>
      </p:sp>
      <p:sp>
        <p:nvSpPr>
          <p:cNvPr id="7" name="矩形 6"/>
          <p:cNvSpPr/>
          <p:nvPr/>
        </p:nvSpPr>
        <p:spPr>
          <a:xfrm>
            <a:off x="7070400" y="2066832"/>
            <a:ext cx="1602377" cy="714103"/>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Annealing</a:t>
            </a:r>
          </a:p>
        </p:txBody>
      </p:sp>
      <p:sp>
        <p:nvSpPr>
          <p:cNvPr id="8" name="矩形 7"/>
          <p:cNvSpPr/>
          <p:nvPr/>
        </p:nvSpPr>
        <p:spPr>
          <a:xfrm>
            <a:off x="4724216" y="2066832"/>
            <a:ext cx="1602377" cy="714103"/>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Forming</a:t>
            </a:r>
          </a:p>
        </p:txBody>
      </p:sp>
      <p:sp>
        <p:nvSpPr>
          <p:cNvPr id="9" name="矩形 8"/>
          <p:cNvSpPr/>
          <p:nvPr/>
        </p:nvSpPr>
        <p:spPr>
          <a:xfrm>
            <a:off x="98416" y="4752150"/>
            <a:ext cx="1602377" cy="714103"/>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Analyzing</a:t>
            </a:r>
            <a:endParaRPr lang="zh-TW" altLang="en-US" b="1" dirty="0">
              <a:solidFill>
                <a:schemeClr val="tx1"/>
              </a:solidFill>
              <a:latin typeface="Times New Roman" panose="02020603050405020304" pitchFamily="18" charset="0"/>
              <a:cs typeface="Times New Roman" panose="02020603050405020304" pitchFamily="18" charset="0"/>
            </a:endParaRPr>
          </a:p>
        </p:txBody>
      </p:sp>
      <p:sp>
        <p:nvSpPr>
          <p:cNvPr id="10" name="矩形 9"/>
          <p:cNvSpPr/>
          <p:nvPr/>
        </p:nvSpPr>
        <p:spPr>
          <a:xfrm>
            <a:off x="2594869" y="3834023"/>
            <a:ext cx="2140183" cy="496389"/>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Physical/chemical properties</a:t>
            </a:r>
            <a:endParaRPr lang="zh-TW" altLang="en-US" b="1" dirty="0">
              <a:solidFill>
                <a:schemeClr val="tx1"/>
              </a:solidFill>
              <a:latin typeface="Times New Roman" panose="02020603050405020304" pitchFamily="18" charset="0"/>
              <a:cs typeface="Times New Roman" panose="02020603050405020304" pitchFamily="18" charset="0"/>
            </a:endParaRPr>
          </a:p>
        </p:txBody>
      </p:sp>
      <p:sp>
        <p:nvSpPr>
          <p:cNvPr id="11" name="向右箭號 10"/>
          <p:cNvSpPr/>
          <p:nvPr/>
        </p:nvSpPr>
        <p:spPr>
          <a:xfrm>
            <a:off x="1859086" y="2336789"/>
            <a:ext cx="435428" cy="252548"/>
          </a:xfrm>
          <a:prstGeom prst="rightArrow">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b="1">
              <a:solidFill>
                <a:schemeClr val="tx1"/>
              </a:solidFill>
            </a:endParaRPr>
          </a:p>
        </p:txBody>
      </p:sp>
      <p:sp>
        <p:nvSpPr>
          <p:cNvPr id="12" name="向右箭號 11"/>
          <p:cNvSpPr/>
          <p:nvPr/>
        </p:nvSpPr>
        <p:spPr>
          <a:xfrm>
            <a:off x="4130478" y="2336789"/>
            <a:ext cx="435428" cy="252548"/>
          </a:xfrm>
          <a:prstGeom prst="rightArrow">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b="1">
              <a:solidFill>
                <a:schemeClr val="tx1"/>
              </a:solidFill>
            </a:endParaRPr>
          </a:p>
        </p:txBody>
      </p:sp>
      <p:sp>
        <p:nvSpPr>
          <p:cNvPr id="13" name="向右箭號 12"/>
          <p:cNvSpPr/>
          <p:nvPr/>
        </p:nvSpPr>
        <p:spPr>
          <a:xfrm>
            <a:off x="6480774" y="2336789"/>
            <a:ext cx="435428" cy="252548"/>
          </a:xfrm>
          <a:prstGeom prst="rightArrow">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b="1">
              <a:solidFill>
                <a:schemeClr val="tx1"/>
              </a:solidFill>
            </a:endParaRPr>
          </a:p>
        </p:txBody>
      </p:sp>
      <p:cxnSp>
        <p:nvCxnSpPr>
          <p:cNvPr id="14" name="肘形接點 13"/>
          <p:cNvCxnSpPr>
            <a:stCxn id="7" idx="2"/>
            <a:endCxn id="9" idx="0"/>
          </p:cNvCxnSpPr>
          <p:nvPr/>
        </p:nvCxnSpPr>
        <p:spPr>
          <a:xfrm rot="5400000">
            <a:off x="3399977" y="280543"/>
            <a:ext cx="1971216" cy="6971987"/>
          </a:xfrm>
          <a:prstGeom prst="bentConnector3">
            <a:avLst>
              <a:gd name="adj1" fmla="val 24383"/>
            </a:avLst>
          </a:prstGeom>
          <a:ln>
            <a:tailEnd type="triangle"/>
          </a:ln>
        </p:spPr>
        <p:style>
          <a:lnRef idx="3">
            <a:schemeClr val="dk1"/>
          </a:lnRef>
          <a:fillRef idx="0">
            <a:schemeClr val="dk1"/>
          </a:fillRef>
          <a:effectRef idx="2">
            <a:schemeClr val="dk1"/>
          </a:effectRef>
          <a:fontRef idx="minor">
            <a:schemeClr val="tx1"/>
          </a:fontRef>
        </p:style>
      </p:cxnSp>
      <p:sp>
        <p:nvSpPr>
          <p:cNvPr id="15" name="矩形 14"/>
          <p:cNvSpPr/>
          <p:nvPr/>
        </p:nvSpPr>
        <p:spPr>
          <a:xfrm>
            <a:off x="2594869" y="4868112"/>
            <a:ext cx="2140183" cy="505104"/>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Optical properties</a:t>
            </a:r>
            <a:endParaRPr lang="zh-TW" altLang="en-US" b="1" dirty="0">
              <a:solidFill>
                <a:schemeClr val="tx1"/>
              </a:solidFill>
              <a:latin typeface="Times New Roman" panose="02020603050405020304" pitchFamily="18" charset="0"/>
              <a:cs typeface="Times New Roman" panose="02020603050405020304" pitchFamily="18" charset="0"/>
            </a:endParaRPr>
          </a:p>
        </p:txBody>
      </p:sp>
      <p:sp>
        <p:nvSpPr>
          <p:cNvPr id="16" name="矩形 15"/>
          <p:cNvSpPr/>
          <p:nvPr/>
        </p:nvSpPr>
        <p:spPr>
          <a:xfrm>
            <a:off x="2594869" y="5751770"/>
            <a:ext cx="2140183" cy="505104"/>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Structural analysis</a:t>
            </a:r>
            <a:endParaRPr lang="zh-TW" altLang="en-US" b="1" dirty="0">
              <a:solidFill>
                <a:schemeClr val="tx1"/>
              </a:solidFill>
              <a:latin typeface="Times New Roman" panose="02020603050405020304" pitchFamily="18" charset="0"/>
              <a:cs typeface="Times New Roman" panose="02020603050405020304" pitchFamily="18" charset="0"/>
            </a:endParaRPr>
          </a:p>
        </p:txBody>
      </p:sp>
      <p:sp>
        <p:nvSpPr>
          <p:cNvPr id="17" name="矩形 16"/>
          <p:cNvSpPr/>
          <p:nvPr/>
        </p:nvSpPr>
        <p:spPr>
          <a:xfrm>
            <a:off x="5436480" y="4963957"/>
            <a:ext cx="3456000" cy="288000"/>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Refractive index &amp; Abbe </a:t>
            </a:r>
            <a:r>
              <a:rPr lang="en-US" altLang="zh-TW" b="1" dirty="0" smtClean="0">
                <a:solidFill>
                  <a:schemeClr val="tx1"/>
                </a:solidFill>
                <a:latin typeface="Times New Roman" panose="02020603050405020304" pitchFamily="18" charset="0"/>
                <a:cs typeface="Times New Roman" panose="02020603050405020304" pitchFamily="18" charset="0"/>
              </a:rPr>
              <a:t>number</a:t>
            </a:r>
            <a:endParaRPr lang="zh-TW" altLang="en-US" b="1" dirty="0">
              <a:solidFill>
                <a:schemeClr val="tx1"/>
              </a:solidFill>
              <a:latin typeface="Times New Roman" panose="02020603050405020304" pitchFamily="18" charset="0"/>
              <a:cs typeface="Times New Roman" panose="02020603050405020304" pitchFamily="18" charset="0"/>
            </a:endParaRPr>
          </a:p>
        </p:txBody>
      </p:sp>
      <p:sp>
        <p:nvSpPr>
          <p:cNvPr id="19" name="矩形 18"/>
          <p:cNvSpPr/>
          <p:nvPr/>
        </p:nvSpPr>
        <p:spPr>
          <a:xfrm>
            <a:off x="5404678" y="5762899"/>
            <a:ext cx="3456000" cy="288000"/>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FTIR </a:t>
            </a:r>
            <a:r>
              <a:rPr lang="en-US" altLang="zh-TW" b="1" dirty="0">
                <a:solidFill>
                  <a:schemeClr val="tx1"/>
                </a:solidFill>
                <a:latin typeface="Times New Roman" pitchFamily="18" charset="0"/>
                <a:ea typeface="新細明體" pitchFamily="18" charset="-120"/>
                <a:cs typeface="Times New Roman" pitchFamily="18" charset="0"/>
              </a:rPr>
              <a:t>Spectrum</a:t>
            </a:r>
            <a:endParaRPr lang="zh-TW" altLang="en-US" b="1" dirty="0">
              <a:solidFill>
                <a:schemeClr val="tx1"/>
              </a:solidFill>
              <a:latin typeface="Times New Roman" pitchFamily="18" charset="0"/>
              <a:ea typeface="新細明體" pitchFamily="18" charset="-120"/>
              <a:cs typeface="Times New Roman" pitchFamily="18" charset="0"/>
            </a:endParaRPr>
          </a:p>
        </p:txBody>
      </p:sp>
      <p:sp>
        <p:nvSpPr>
          <p:cNvPr id="20" name="矩形 19"/>
          <p:cNvSpPr/>
          <p:nvPr/>
        </p:nvSpPr>
        <p:spPr>
          <a:xfrm>
            <a:off x="5404677" y="3822626"/>
            <a:ext cx="3456000" cy="288000"/>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Density</a:t>
            </a:r>
            <a:endParaRPr lang="zh-TW" altLang="en-US" b="1" dirty="0">
              <a:solidFill>
                <a:schemeClr val="tx1"/>
              </a:solidFill>
              <a:latin typeface="Times New Roman" panose="02020603050405020304" pitchFamily="18" charset="0"/>
              <a:cs typeface="Times New Roman" panose="02020603050405020304" pitchFamily="18" charset="0"/>
            </a:endParaRPr>
          </a:p>
        </p:txBody>
      </p:sp>
      <p:sp>
        <p:nvSpPr>
          <p:cNvPr id="21" name="矩形 20"/>
          <p:cNvSpPr/>
          <p:nvPr/>
        </p:nvSpPr>
        <p:spPr>
          <a:xfrm>
            <a:off x="5404678" y="6026417"/>
            <a:ext cx="3456000" cy="288000"/>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Raman </a:t>
            </a:r>
            <a:r>
              <a:rPr lang="en-US" altLang="zh-TW" b="1" dirty="0">
                <a:solidFill>
                  <a:schemeClr val="tx1"/>
                </a:solidFill>
                <a:latin typeface="Times New Roman" pitchFamily="18" charset="0"/>
                <a:ea typeface="新細明體" pitchFamily="18" charset="-120"/>
                <a:cs typeface="Times New Roman" pitchFamily="18" charset="0"/>
              </a:rPr>
              <a:t>Spectrum</a:t>
            </a:r>
            <a:endParaRPr lang="zh-TW" altLang="en-US" b="1" dirty="0">
              <a:solidFill>
                <a:schemeClr val="tx1"/>
              </a:solidFill>
              <a:latin typeface="Times New Roman" pitchFamily="18" charset="0"/>
              <a:ea typeface="新細明體" pitchFamily="18" charset="-120"/>
              <a:cs typeface="Times New Roman" pitchFamily="18" charset="0"/>
            </a:endParaRPr>
          </a:p>
        </p:txBody>
      </p:sp>
      <p:sp>
        <p:nvSpPr>
          <p:cNvPr id="22" name="矩形 21"/>
          <p:cNvSpPr/>
          <p:nvPr/>
        </p:nvSpPr>
        <p:spPr>
          <a:xfrm>
            <a:off x="5404678" y="4074603"/>
            <a:ext cx="3456000" cy="288000"/>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a:solidFill>
                  <a:schemeClr val="tx1"/>
                </a:solidFill>
                <a:latin typeface="Times New Roman" panose="02020603050405020304" pitchFamily="18" charset="0"/>
                <a:cs typeface="Times New Roman" panose="02020603050405020304" pitchFamily="18" charset="0"/>
              </a:rPr>
              <a:t>Thermal </a:t>
            </a:r>
            <a:r>
              <a:rPr lang="en-US" altLang="zh-TW" b="1" dirty="0" smtClean="0">
                <a:solidFill>
                  <a:schemeClr val="tx1"/>
                </a:solidFill>
                <a:latin typeface="Times New Roman" panose="02020603050405020304" pitchFamily="18" charset="0"/>
                <a:cs typeface="Times New Roman" panose="02020603050405020304" pitchFamily="18" charset="0"/>
              </a:rPr>
              <a:t>properties</a:t>
            </a:r>
            <a:endParaRPr lang="zh-TW" altLang="en-US" b="1" dirty="0">
              <a:solidFill>
                <a:schemeClr val="tx1"/>
              </a:solidFill>
              <a:latin typeface="Times New Roman" panose="02020603050405020304" pitchFamily="18" charset="0"/>
              <a:cs typeface="Times New Roman" panose="02020603050405020304" pitchFamily="18" charset="0"/>
            </a:endParaRPr>
          </a:p>
        </p:txBody>
      </p:sp>
      <p:cxnSp>
        <p:nvCxnSpPr>
          <p:cNvPr id="23" name="肘形接點 22"/>
          <p:cNvCxnSpPr>
            <a:stCxn id="10" idx="3"/>
            <a:endCxn id="20" idx="1"/>
          </p:cNvCxnSpPr>
          <p:nvPr/>
        </p:nvCxnSpPr>
        <p:spPr>
          <a:xfrm flipV="1">
            <a:off x="4735052" y="3966626"/>
            <a:ext cx="669625" cy="115592"/>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4" name="肘形接點 23"/>
          <p:cNvCxnSpPr>
            <a:stCxn id="10" idx="3"/>
            <a:endCxn id="22" idx="1"/>
          </p:cNvCxnSpPr>
          <p:nvPr/>
        </p:nvCxnSpPr>
        <p:spPr>
          <a:xfrm>
            <a:off x="4735052" y="4082218"/>
            <a:ext cx="669626" cy="13638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7" name="肘形接點 26"/>
          <p:cNvCxnSpPr>
            <a:stCxn id="16" idx="3"/>
            <a:endCxn id="19" idx="1"/>
          </p:cNvCxnSpPr>
          <p:nvPr/>
        </p:nvCxnSpPr>
        <p:spPr>
          <a:xfrm flipV="1">
            <a:off x="4735052" y="5906899"/>
            <a:ext cx="669626" cy="97423"/>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8" name="肘形接點 27"/>
          <p:cNvCxnSpPr>
            <a:stCxn id="16" idx="3"/>
            <a:endCxn id="21" idx="1"/>
          </p:cNvCxnSpPr>
          <p:nvPr/>
        </p:nvCxnSpPr>
        <p:spPr>
          <a:xfrm>
            <a:off x="4735052" y="6004322"/>
            <a:ext cx="669626" cy="16609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9" name="肘形接點 28"/>
          <p:cNvCxnSpPr>
            <a:stCxn id="9" idx="3"/>
            <a:endCxn id="10" idx="1"/>
          </p:cNvCxnSpPr>
          <p:nvPr/>
        </p:nvCxnSpPr>
        <p:spPr>
          <a:xfrm flipV="1">
            <a:off x="1700785" y="4082219"/>
            <a:ext cx="894076" cy="1026979"/>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0" name="肘形接點 29"/>
          <p:cNvCxnSpPr>
            <a:stCxn id="9" idx="3"/>
            <a:endCxn id="15" idx="1"/>
          </p:cNvCxnSpPr>
          <p:nvPr/>
        </p:nvCxnSpPr>
        <p:spPr>
          <a:xfrm>
            <a:off x="1700793" y="5109202"/>
            <a:ext cx="894076" cy="11462"/>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1" name="肘形接點 30"/>
          <p:cNvCxnSpPr>
            <a:stCxn id="9" idx="3"/>
            <a:endCxn id="16" idx="1"/>
          </p:cNvCxnSpPr>
          <p:nvPr/>
        </p:nvCxnSpPr>
        <p:spPr>
          <a:xfrm>
            <a:off x="1700785" y="5109198"/>
            <a:ext cx="894076" cy="895131"/>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2" name="直線單箭頭接點 31"/>
          <p:cNvCxnSpPr>
            <a:stCxn id="15" idx="3"/>
            <a:endCxn id="17" idx="1"/>
          </p:cNvCxnSpPr>
          <p:nvPr/>
        </p:nvCxnSpPr>
        <p:spPr>
          <a:xfrm flipV="1">
            <a:off x="4735052" y="5107957"/>
            <a:ext cx="7014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292298009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i="1" dirty="0"/>
              <a:t>Experimental procedures</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11</a:t>
            </a:fld>
            <a:endParaRPr lang="fr-CA"/>
          </a:p>
        </p:txBody>
      </p:sp>
      <p:sp>
        <p:nvSpPr>
          <p:cNvPr id="53" name="矩形 52"/>
          <p:cNvSpPr/>
          <p:nvPr/>
        </p:nvSpPr>
        <p:spPr>
          <a:xfrm>
            <a:off x="206394" y="2032051"/>
            <a:ext cx="1800000" cy="870857"/>
          </a:xfrm>
          <a:prstGeom prst="rect">
            <a:avLst/>
          </a:prstGeom>
          <a:solidFill>
            <a:srgbClr val="31B4E6">
              <a:tint val="70000"/>
              <a:lumMod val="104000"/>
            </a:srgbClr>
          </a:solidFill>
          <a:ln w="9525" cap="rnd" cmpd="sng" algn="ctr">
            <a:solidFill>
              <a:srgbClr val="31B4E6">
                <a:shade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1" i="1" u="none" strike="noStrike" kern="0" cap="none" spc="0" normalizeH="0" baseline="0" noProof="0" dirty="0" smtClean="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Coating</a:t>
            </a:r>
            <a:endParaRPr kumimoji="0" lang="zh-TW" altLang="en-US" sz="1800" b="1" i="1" u="none" strike="noStrike" kern="0" cap="none" spc="0" normalizeH="0" baseline="0" noProof="0" dirty="0" smtClean="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4" name="矩形 53"/>
          <p:cNvSpPr/>
          <p:nvPr/>
        </p:nvSpPr>
        <p:spPr>
          <a:xfrm>
            <a:off x="2458358" y="2032062"/>
            <a:ext cx="1800000" cy="870857"/>
          </a:xfrm>
          <a:prstGeom prst="rect">
            <a:avLst/>
          </a:prstGeom>
          <a:solidFill>
            <a:srgbClr val="31B4E6">
              <a:tint val="70000"/>
              <a:lumMod val="104000"/>
            </a:srgbClr>
          </a:solidFill>
          <a:ln w="9525" cap="rnd" cmpd="sng" algn="ctr">
            <a:solidFill>
              <a:srgbClr val="31B4E6">
                <a:shade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1" i="1" u="none" strike="noStrike" kern="0" cap="none" spc="0" normalizeH="0" baseline="0" noProof="0" dirty="0" smtClean="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Heat treatment</a:t>
            </a:r>
            <a:endParaRPr kumimoji="0" lang="zh-TW" altLang="en-US" sz="1800" b="1" i="1" u="none" strike="noStrike" kern="0" cap="none" spc="0" normalizeH="0" baseline="0" noProof="0" dirty="0" smtClean="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5" name="矩形 54"/>
          <p:cNvSpPr/>
          <p:nvPr/>
        </p:nvSpPr>
        <p:spPr>
          <a:xfrm>
            <a:off x="7092480" y="2054087"/>
            <a:ext cx="1800000" cy="870857"/>
          </a:xfrm>
          <a:prstGeom prst="rect">
            <a:avLst/>
          </a:prstGeom>
          <a:solidFill>
            <a:srgbClr val="31B4E6">
              <a:tint val="70000"/>
              <a:lumMod val="104000"/>
            </a:srgbClr>
          </a:solidFill>
          <a:ln w="9525" cap="rnd" cmpd="sng" algn="ctr">
            <a:solidFill>
              <a:srgbClr val="31B4E6">
                <a:shade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1" i="1" u="none" strike="noStrike" kern="0" cap="none" spc="0" normalizeH="0" baseline="0" noProof="0" dirty="0" smtClean="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LED lighting measuring</a:t>
            </a:r>
            <a:endParaRPr kumimoji="0" lang="zh-TW" altLang="en-US" sz="1800" b="1" i="1" u="none" strike="noStrike" kern="0" cap="none" spc="0" normalizeH="0" baseline="0" noProof="0" dirty="0" smtClean="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6" name="矩形 55"/>
          <p:cNvSpPr/>
          <p:nvPr/>
        </p:nvSpPr>
        <p:spPr>
          <a:xfrm>
            <a:off x="4788024" y="2054087"/>
            <a:ext cx="1800000" cy="870857"/>
          </a:xfrm>
          <a:prstGeom prst="rect">
            <a:avLst/>
          </a:prstGeom>
          <a:solidFill>
            <a:srgbClr val="31B4E6">
              <a:tint val="70000"/>
              <a:lumMod val="104000"/>
            </a:srgbClr>
          </a:solidFill>
          <a:ln w="9525" cap="rnd" cmpd="sng" algn="ctr">
            <a:solidFill>
              <a:srgbClr val="31B4E6">
                <a:shade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1" i="1" u="none" strike="noStrike" kern="0" cap="none" spc="0" normalizeH="0" baseline="0" noProof="0" dirty="0" smtClean="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Annealing</a:t>
            </a:r>
            <a:endParaRPr kumimoji="0" lang="zh-TW" altLang="en-US" sz="1800" b="1" i="1" u="none" strike="noStrike" kern="0" cap="none" spc="0" normalizeH="0" baseline="0" noProof="0" dirty="0" smtClean="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7" name="向右箭號 56"/>
          <p:cNvSpPr/>
          <p:nvPr/>
        </p:nvSpPr>
        <p:spPr>
          <a:xfrm>
            <a:off x="2089543" y="2319433"/>
            <a:ext cx="322217" cy="304800"/>
          </a:xfrm>
          <a:prstGeom prst="rightArrow">
            <a:avLst/>
          </a:prstGeom>
          <a:solidFill>
            <a:srgbClr val="353535"/>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sp>
        <p:nvSpPr>
          <p:cNvPr id="58" name="向右箭號 57"/>
          <p:cNvSpPr/>
          <p:nvPr/>
        </p:nvSpPr>
        <p:spPr>
          <a:xfrm>
            <a:off x="4355976" y="2319433"/>
            <a:ext cx="322217" cy="304800"/>
          </a:xfrm>
          <a:prstGeom prst="rightArrow">
            <a:avLst/>
          </a:prstGeom>
          <a:solidFill>
            <a:srgbClr val="353535"/>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sp>
        <p:nvSpPr>
          <p:cNvPr id="59" name="向右箭號 58"/>
          <p:cNvSpPr/>
          <p:nvPr/>
        </p:nvSpPr>
        <p:spPr>
          <a:xfrm>
            <a:off x="6660232" y="2292539"/>
            <a:ext cx="322217" cy="304800"/>
          </a:xfrm>
          <a:prstGeom prst="rightArrow">
            <a:avLst/>
          </a:prstGeom>
          <a:solidFill>
            <a:srgbClr val="353535"/>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pic>
        <p:nvPicPr>
          <p:cNvPr id="75" name="圖片 7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80231" y="3501008"/>
            <a:ext cx="1373410" cy="1475046"/>
          </a:xfrm>
          <a:prstGeom prst="rect">
            <a:avLst/>
          </a:prstGeom>
        </p:spPr>
      </p:pic>
      <p:grpSp>
        <p:nvGrpSpPr>
          <p:cNvPr id="101" name="群組 100"/>
          <p:cNvGrpSpPr/>
          <p:nvPr/>
        </p:nvGrpSpPr>
        <p:grpSpPr>
          <a:xfrm>
            <a:off x="2838550" y="3655528"/>
            <a:ext cx="1373410" cy="1475046"/>
            <a:chOff x="3147765" y="3533328"/>
            <a:chExt cx="1373410" cy="1475046"/>
          </a:xfrm>
        </p:grpSpPr>
        <p:pic>
          <p:nvPicPr>
            <p:cNvPr id="72" name="圖片 7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47765" y="3533328"/>
              <a:ext cx="1373410" cy="1475046"/>
            </a:xfrm>
            <a:prstGeom prst="rect">
              <a:avLst/>
            </a:prstGeom>
          </p:spPr>
        </p:pic>
        <p:sp>
          <p:nvSpPr>
            <p:cNvPr id="73" name="圓角矩形 72"/>
            <p:cNvSpPr/>
            <p:nvPr/>
          </p:nvSpPr>
          <p:spPr>
            <a:xfrm>
              <a:off x="3329464" y="4136204"/>
              <a:ext cx="875003" cy="744950"/>
            </a:xfrm>
            <a:prstGeom prst="roundRect">
              <a:avLst>
                <a:gd name="adj" fmla="val 6000"/>
              </a:avLst>
            </a:prstGeom>
            <a:solidFill>
              <a:srgbClr val="FFFF00"/>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sp>
          <p:nvSpPr>
            <p:cNvPr id="74" name="立方體 73"/>
            <p:cNvSpPr/>
            <p:nvPr/>
          </p:nvSpPr>
          <p:spPr>
            <a:xfrm>
              <a:off x="3493118" y="4715327"/>
              <a:ext cx="569736" cy="188719"/>
            </a:xfrm>
            <a:prstGeom prst="cube">
              <a:avLst/>
            </a:prstGeom>
            <a:solidFill>
              <a:srgbClr val="CFE2E7">
                <a:lumMod val="90000"/>
              </a:srgbClr>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sp>
          <p:nvSpPr>
            <p:cNvPr id="76" name="向下箭號 75"/>
            <p:cNvSpPr/>
            <p:nvPr/>
          </p:nvSpPr>
          <p:spPr>
            <a:xfrm>
              <a:off x="3461899" y="3942418"/>
              <a:ext cx="183093" cy="476769"/>
            </a:xfrm>
            <a:prstGeom prst="downArrow">
              <a:avLst/>
            </a:prstGeom>
            <a:solidFill>
              <a:srgbClr val="353535"/>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sp>
          <p:nvSpPr>
            <p:cNvPr id="77" name="向下箭號 76"/>
            <p:cNvSpPr/>
            <p:nvPr/>
          </p:nvSpPr>
          <p:spPr>
            <a:xfrm>
              <a:off x="3690480" y="3942418"/>
              <a:ext cx="183093" cy="476769"/>
            </a:xfrm>
            <a:prstGeom prst="downArrow">
              <a:avLst/>
            </a:prstGeom>
            <a:solidFill>
              <a:srgbClr val="353535"/>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sp>
          <p:nvSpPr>
            <p:cNvPr id="78" name="向下箭號 77"/>
            <p:cNvSpPr/>
            <p:nvPr/>
          </p:nvSpPr>
          <p:spPr>
            <a:xfrm>
              <a:off x="3920090" y="3942417"/>
              <a:ext cx="183093" cy="476769"/>
            </a:xfrm>
            <a:prstGeom prst="downArrow">
              <a:avLst/>
            </a:prstGeom>
            <a:solidFill>
              <a:srgbClr val="353535"/>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grpSp>
      <p:sp>
        <p:nvSpPr>
          <p:cNvPr id="79" name="圓角矩形 78"/>
          <p:cNvSpPr/>
          <p:nvPr/>
        </p:nvSpPr>
        <p:spPr>
          <a:xfrm>
            <a:off x="6069154" y="4792827"/>
            <a:ext cx="875003" cy="52146"/>
          </a:xfrm>
          <a:prstGeom prst="roundRect">
            <a:avLst>
              <a:gd name="adj" fmla="val 6000"/>
            </a:avLst>
          </a:prstGeom>
          <a:solidFill>
            <a:srgbClr val="FFFF00"/>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sp>
        <p:nvSpPr>
          <p:cNvPr id="80" name="立方體 79"/>
          <p:cNvSpPr/>
          <p:nvPr/>
        </p:nvSpPr>
        <p:spPr>
          <a:xfrm>
            <a:off x="6225581" y="4652070"/>
            <a:ext cx="569736" cy="188719"/>
          </a:xfrm>
          <a:prstGeom prst="cube">
            <a:avLst/>
          </a:prstGeom>
          <a:solidFill>
            <a:srgbClr val="CFE2E7">
              <a:lumMod val="90000"/>
            </a:srgbClr>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sp>
        <p:nvSpPr>
          <p:cNvPr id="81" name="立方體 80"/>
          <p:cNvSpPr/>
          <p:nvPr/>
        </p:nvSpPr>
        <p:spPr>
          <a:xfrm>
            <a:off x="6225581" y="4645869"/>
            <a:ext cx="569736" cy="52146"/>
          </a:xfrm>
          <a:prstGeom prst="cube">
            <a:avLst/>
          </a:prstGeom>
          <a:solidFill>
            <a:srgbClr val="FFFF00"/>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cxnSp>
        <p:nvCxnSpPr>
          <p:cNvPr id="82" name="直線單箭頭接點 81"/>
          <p:cNvCxnSpPr/>
          <p:nvPr/>
        </p:nvCxnSpPr>
        <p:spPr>
          <a:xfrm flipH="1" flipV="1">
            <a:off x="5714117" y="4146458"/>
            <a:ext cx="571794" cy="448289"/>
          </a:xfrm>
          <a:prstGeom prst="straightConnector1">
            <a:avLst/>
          </a:prstGeom>
          <a:noFill/>
          <a:ln w="22225" cap="rnd" cmpd="sng" algn="ctr">
            <a:solidFill>
              <a:sysClr val="windowText" lastClr="000000"/>
            </a:solidFill>
            <a:prstDash val="solid"/>
            <a:tailEnd type="triangle"/>
          </a:ln>
          <a:effectLst>
            <a:outerShdw blurRad="38100" dist="25400" dir="5400000" rotWithShape="0">
              <a:srgbClr val="000000">
                <a:alpha val="25000"/>
              </a:srgbClr>
            </a:outerShdw>
          </a:effectLst>
        </p:spPr>
      </p:cxnSp>
      <p:cxnSp>
        <p:nvCxnSpPr>
          <p:cNvPr id="83" name="直線單箭頭接點 82"/>
          <p:cNvCxnSpPr/>
          <p:nvPr/>
        </p:nvCxnSpPr>
        <p:spPr>
          <a:xfrm flipH="1" flipV="1">
            <a:off x="5758723" y="4606043"/>
            <a:ext cx="616523" cy="155170"/>
          </a:xfrm>
          <a:prstGeom prst="straightConnector1">
            <a:avLst/>
          </a:prstGeom>
          <a:noFill/>
          <a:ln w="22225" cap="rnd" cmpd="sng" algn="ctr">
            <a:solidFill>
              <a:sysClr val="windowText" lastClr="000000"/>
            </a:solidFill>
            <a:prstDash val="solid"/>
            <a:tailEnd type="triangle"/>
          </a:ln>
          <a:effectLst>
            <a:outerShdw blurRad="38100" dist="25400" dir="5400000" rotWithShape="0">
              <a:srgbClr val="000000">
                <a:alpha val="25000"/>
              </a:srgbClr>
            </a:outerShdw>
          </a:effectLst>
        </p:spPr>
      </p:cxnSp>
      <p:sp>
        <p:nvSpPr>
          <p:cNvPr id="84" name="向下箭號 83"/>
          <p:cNvSpPr/>
          <p:nvPr/>
        </p:nvSpPr>
        <p:spPr>
          <a:xfrm rot="16200000">
            <a:off x="4367666" y="3849359"/>
            <a:ext cx="521409" cy="544789"/>
          </a:xfrm>
          <a:prstGeom prst="downArrow">
            <a:avLst/>
          </a:prstGeom>
          <a:solidFill>
            <a:srgbClr val="353535"/>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cxnSp>
        <p:nvCxnSpPr>
          <p:cNvPr id="85" name="直線單箭頭接點 84"/>
          <p:cNvCxnSpPr>
            <a:stCxn id="75" idx="3"/>
          </p:cNvCxnSpPr>
          <p:nvPr/>
        </p:nvCxnSpPr>
        <p:spPr>
          <a:xfrm flipH="1">
            <a:off x="6663900" y="4238531"/>
            <a:ext cx="589741" cy="409648"/>
          </a:xfrm>
          <a:prstGeom prst="straightConnector1">
            <a:avLst/>
          </a:prstGeom>
          <a:noFill/>
          <a:ln w="19050" cap="rnd" cmpd="sng" algn="ctr">
            <a:solidFill>
              <a:srgbClr val="FF0000"/>
            </a:solidFill>
            <a:prstDash val="solid"/>
            <a:tailEnd type="arrow"/>
          </a:ln>
          <a:effectLst/>
        </p:spPr>
      </p:cxnSp>
      <p:sp>
        <p:nvSpPr>
          <p:cNvPr id="86" name="文字方塊 138"/>
          <p:cNvSpPr txBox="1">
            <a:spLocks noChangeArrowheads="1"/>
          </p:cNvSpPr>
          <p:nvPr/>
        </p:nvSpPr>
        <p:spPr bwMode="auto">
          <a:xfrm>
            <a:off x="7253640" y="3284984"/>
            <a:ext cx="1782855" cy="1107996"/>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lang="en-US" altLang="zh-TW" sz="1600" dirty="0" smtClean="0">
                <a:solidFill>
                  <a:prstClr val="black"/>
                </a:solidFill>
                <a:latin typeface="Times New Roman" panose="02020603050405020304" pitchFamily="18" charset="0"/>
                <a:cs typeface="Times New Roman" panose="02020603050405020304" pitchFamily="18" charset="0"/>
              </a:rPr>
              <a:t>Phosphors </a:t>
            </a:r>
            <a:r>
              <a:rPr lang="en-US" altLang="zh-TW" dirty="0" smtClean="0">
                <a:solidFill>
                  <a:prstClr val="black"/>
                </a:solidFill>
                <a:latin typeface="Times New Roman" panose="02020603050405020304" pitchFamily="18" charset="0"/>
                <a:cs typeface="Times New Roman" panose="02020603050405020304" pitchFamily="18" charset="0"/>
              </a:rPr>
              <a:t>dispersed</a:t>
            </a:r>
            <a:r>
              <a:rPr lang="en-US" altLang="zh-TW" sz="1600" dirty="0" smtClean="0">
                <a:solidFill>
                  <a:prstClr val="black"/>
                </a:solidFill>
                <a:latin typeface="Times New Roman" panose="02020603050405020304" pitchFamily="18" charset="0"/>
                <a:cs typeface="Times New Roman" panose="02020603050405020304" pitchFamily="18" charset="0"/>
              </a:rPr>
              <a:t> </a:t>
            </a:r>
            <a:r>
              <a:rPr lang="en-US" altLang="zh-TW" sz="1600" dirty="0">
                <a:solidFill>
                  <a:prstClr val="black"/>
                </a:solidFill>
                <a:latin typeface="Times New Roman" panose="02020603050405020304" pitchFamily="18" charset="0"/>
                <a:cs typeface="Times New Roman" panose="02020603050405020304" pitchFamily="18" charset="0"/>
              </a:rPr>
              <a:t>on the glass surface  </a:t>
            </a:r>
            <a:r>
              <a:rPr lang="en-US" altLang="zh-TW" sz="1600" dirty="0" smtClean="0">
                <a:solidFill>
                  <a:prstClr val="black"/>
                </a:solidFill>
                <a:latin typeface="Times New Roman" panose="02020603050405020304" pitchFamily="18" charset="0"/>
                <a:cs typeface="Times New Roman" panose="02020603050405020304" pitchFamily="18" charset="0"/>
              </a:rPr>
              <a:t>evenly.</a:t>
            </a:r>
            <a:endParaRPr lang="zh-TW" altLang="en-US" sz="1600" dirty="0">
              <a:solidFill>
                <a:prstClr val="black"/>
              </a:solidFill>
              <a:latin typeface="Times New Roman" panose="02020603050405020304" pitchFamily="18" charset="0"/>
              <a:ea typeface="標楷體" pitchFamily="65" charset="-120"/>
              <a:cs typeface="Times New Roman" panose="02020603050405020304" pitchFamily="18" charset="0"/>
            </a:endParaRPr>
          </a:p>
        </p:txBody>
      </p:sp>
      <p:sp>
        <p:nvSpPr>
          <p:cNvPr id="93" name="橢圓 92"/>
          <p:cNvSpPr/>
          <p:nvPr/>
        </p:nvSpPr>
        <p:spPr>
          <a:xfrm>
            <a:off x="6065994" y="4042130"/>
            <a:ext cx="881954" cy="158248"/>
          </a:xfrm>
          <a:prstGeom prst="ellipse">
            <a:avLst/>
          </a:prstGeom>
          <a:solidFill>
            <a:sysClr val="window" lastClr="FFFFFF"/>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grpSp>
        <p:nvGrpSpPr>
          <p:cNvPr id="102" name="群組 101"/>
          <p:cNvGrpSpPr/>
          <p:nvPr/>
        </p:nvGrpSpPr>
        <p:grpSpPr>
          <a:xfrm>
            <a:off x="462286" y="3441437"/>
            <a:ext cx="1373410" cy="1715755"/>
            <a:chOff x="379340" y="3263125"/>
            <a:chExt cx="1373410" cy="1715755"/>
          </a:xfrm>
        </p:grpSpPr>
        <p:pic>
          <p:nvPicPr>
            <p:cNvPr id="87" name="圖片 8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9340" y="3503834"/>
              <a:ext cx="1373410" cy="1475046"/>
            </a:xfrm>
            <a:prstGeom prst="rect">
              <a:avLst/>
            </a:prstGeom>
          </p:spPr>
        </p:pic>
        <p:sp>
          <p:nvSpPr>
            <p:cNvPr id="88" name="圓柱 87"/>
            <p:cNvSpPr/>
            <p:nvPr/>
          </p:nvSpPr>
          <p:spPr>
            <a:xfrm>
              <a:off x="556051" y="4050668"/>
              <a:ext cx="902324" cy="853378"/>
            </a:xfrm>
            <a:prstGeom prst="can">
              <a:avLst/>
            </a:prstGeom>
            <a:solidFill>
              <a:sysClr val="window" lastClr="FFFFFF"/>
            </a:solidFill>
            <a:ln w="285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sp>
          <p:nvSpPr>
            <p:cNvPr id="89" name="圓柱 88"/>
            <p:cNvSpPr/>
            <p:nvPr/>
          </p:nvSpPr>
          <p:spPr>
            <a:xfrm>
              <a:off x="565575" y="4527649"/>
              <a:ext cx="892800" cy="364491"/>
            </a:xfrm>
            <a:prstGeom prst="can">
              <a:avLst>
                <a:gd name="adj" fmla="val 50000"/>
              </a:avLst>
            </a:prstGeom>
            <a:solidFill>
              <a:srgbClr val="FFFF00"/>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sp>
          <p:nvSpPr>
            <p:cNvPr id="90" name="圓柱 89"/>
            <p:cNvSpPr/>
            <p:nvPr/>
          </p:nvSpPr>
          <p:spPr>
            <a:xfrm>
              <a:off x="933710" y="3326433"/>
              <a:ext cx="132335" cy="1505263"/>
            </a:xfrm>
            <a:prstGeom prst="can">
              <a:avLst/>
            </a:prstGeom>
            <a:solidFill>
              <a:srgbClr val="CFE2E7"/>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cxnSp>
          <p:nvCxnSpPr>
            <p:cNvPr id="91" name="直線接點 90"/>
            <p:cNvCxnSpPr/>
            <p:nvPr/>
          </p:nvCxnSpPr>
          <p:spPr>
            <a:xfrm flipV="1">
              <a:off x="909163" y="4261632"/>
              <a:ext cx="180000" cy="0"/>
            </a:xfrm>
            <a:prstGeom prst="line">
              <a:avLst/>
            </a:prstGeom>
            <a:noFill/>
            <a:ln w="19050" cap="rnd" cmpd="sng" algn="ctr">
              <a:solidFill>
                <a:sysClr val="windowText" lastClr="000000"/>
              </a:solidFill>
              <a:prstDash val="solid"/>
            </a:ln>
            <a:effectLst>
              <a:outerShdw blurRad="38100" dist="25400" dir="5400000" rotWithShape="0">
                <a:srgbClr val="000000">
                  <a:alpha val="25000"/>
                </a:srgbClr>
              </a:outerShdw>
            </a:effectLst>
          </p:spPr>
        </p:cxnSp>
        <p:cxnSp>
          <p:nvCxnSpPr>
            <p:cNvPr id="92" name="直線接點 91"/>
            <p:cNvCxnSpPr/>
            <p:nvPr/>
          </p:nvCxnSpPr>
          <p:spPr>
            <a:xfrm flipV="1">
              <a:off x="896096" y="3578008"/>
              <a:ext cx="180000" cy="0"/>
            </a:xfrm>
            <a:prstGeom prst="line">
              <a:avLst/>
            </a:prstGeom>
            <a:noFill/>
            <a:ln w="19050" cap="rnd" cmpd="sng" algn="ctr">
              <a:solidFill>
                <a:sysClr val="windowText" lastClr="000000"/>
              </a:solidFill>
              <a:prstDash val="solid"/>
            </a:ln>
            <a:effectLst>
              <a:outerShdw blurRad="38100" dist="25400" dir="5400000" rotWithShape="0">
                <a:srgbClr val="000000">
                  <a:alpha val="25000"/>
                </a:srgbClr>
              </a:outerShdw>
            </a:effectLst>
          </p:spPr>
        </p:cxnSp>
        <p:sp>
          <p:nvSpPr>
            <p:cNvPr id="94" name="手繪多邊形 93"/>
            <p:cNvSpPr/>
            <p:nvPr/>
          </p:nvSpPr>
          <p:spPr>
            <a:xfrm>
              <a:off x="505664" y="3263125"/>
              <a:ext cx="1120761" cy="199726"/>
            </a:xfrm>
            <a:custGeom>
              <a:avLst/>
              <a:gdLst>
                <a:gd name="connsiteX0" fmla="*/ 1854867 w 1854867"/>
                <a:gd name="connsiteY0" fmla="*/ 58012 h 850777"/>
                <a:gd name="connsiteX1" fmla="*/ 338888 w 1854867"/>
                <a:gd name="connsiteY1" fmla="*/ 70043 h 850777"/>
                <a:gd name="connsiteX2" fmla="*/ 98256 w 1854867"/>
                <a:gd name="connsiteY2" fmla="*/ 755843 h 850777"/>
                <a:gd name="connsiteX3" fmla="*/ 1626267 w 1854867"/>
                <a:gd name="connsiteY3" fmla="*/ 828033 h 850777"/>
              </a:gdLst>
              <a:ahLst/>
              <a:cxnLst>
                <a:cxn ang="0">
                  <a:pos x="connsiteX0" y="connsiteY0"/>
                </a:cxn>
                <a:cxn ang="0">
                  <a:pos x="connsiteX1" y="connsiteY1"/>
                </a:cxn>
                <a:cxn ang="0">
                  <a:pos x="connsiteX2" y="connsiteY2"/>
                </a:cxn>
                <a:cxn ang="0">
                  <a:pos x="connsiteX3" y="connsiteY3"/>
                </a:cxn>
              </a:cxnLst>
              <a:rect l="l" t="t" r="r" b="b"/>
              <a:pathLst>
                <a:path w="1854867" h="850777">
                  <a:moveTo>
                    <a:pt x="1854867" y="58012"/>
                  </a:moveTo>
                  <a:cubicBezTo>
                    <a:pt x="1243261" y="5875"/>
                    <a:pt x="631656" y="-46262"/>
                    <a:pt x="338888" y="70043"/>
                  </a:cubicBezTo>
                  <a:cubicBezTo>
                    <a:pt x="46120" y="186348"/>
                    <a:pt x="-116307" y="629511"/>
                    <a:pt x="98256" y="755843"/>
                  </a:cubicBezTo>
                  <a:cubicBezTo>
                    <a:pt x="312819" y="882175"/>
                    <a:pt x="969543" y="855104"/>
                    <a:pt x="1626267" y="828033"/>
                  </a:cubicBezTo>
                </a:path>
              </a:pathLst>
            </a:custGeom>
            <a:noFill/>
            <a:ln w="28575" cap="rnd" cmpd="sng" algn="ctr">
              <a:solidFill>
                <a:srgbClr val="353535">
                  <a:shade val="50000"/>
                </a:srgbClr>
              </a:solidFill>
              <a:prstDash val="solid"/>
              <a:headEnd type="none" w="lg" len="lg"/>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grpSp>
      <p:sp>
        <p:nvSpPr>
          <p:cNvPr id="95" name="向下箭號 94"/>
          <p:cNvSpPr/>
          <p:nvPr/>
        </p:nvSpPr>
        <p:spPr>
          <a:xfrm rot="16200000">
            <a:off x="1999277" y="3880271"/>
            <a:ext cx="521409" cy="560538"/>
          </a:xfrm>
          <a:prstGeom prst="downArrow">
            <a:avLst/>
          </a:prstGeom>
          <a:solidFill>
            <a:srgbClr val="353535"/>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sp>
        <p:nvSpPr>
          <p:cNvPr id="96" name="文字方塊 95"/>
          <p:cNvSpPr txBox="1"/>
          <p:nvPr/>
        </p:nvSpPr>
        <p:spPr>
          <a:xfrm>
            <a:off x="159304" y="2902919"/>
            <a:ext cx="2210665" cy="584775"/>
          </a:xfrm>
          <a:prstGeom prst="rect">
            <a:avLst/>
          </a:prstGeom>
          <a:noFill/>
        </p:spPr>
        <p:txBody>
          <a:bodyPr wrap="square" rtlCol="0">
            <a:spAutoFit/>
          </a:bodyPr>
          <a:lstStyle/>
          <a:p>
            <a:pPr algn="ctr"/>
            <a:r>
              <a:rPr lang="en-US" altLang="zh-TW" sz="1600" dirty="0" smtClean="0">
                <a:solidFill>
                  <a:prstClr val="black"/>
                </a:solidFill>
                <a:latin typeface="Times New Roman" panose="02020603050405020304" pitchFamily="18" charset="0"/>
                <a:cs typeface="Times New Roman" panose="02020603050405020304" pitchFamily="18" charset="0"/>
              </a:rPr>
              <a:t>Suspension of  YAG phosphor, in alcohol.</a:t>
            </a:r>
            <a:endParaRPr lang="zh-TW" altLang="en-US" sz="1600" dirty="0">
              <a:solidFill>
                <a:prstClr val="black"/>
              </a:solidFill>
              <a:latin typeface="Times New Roman" panose="02020603050405020304" pitchFamily="18" charset="0"/>
              <a:cs typeface="Times New Roman" panose="02020603050405020304" pitchFamily="18" charset="0"/>
            </a:endParaRPr>
          </a:p>
        </p:txBody>
      </p:sp>
      <p:sp>
        <p:nvSpPr>
          <p:cNvPr id="97" name="文字方塊 96"/>
          <p:cNvSpPr txBox="1"/>
          <p:nvPr/>
        </p:nvSpPr>
        <p:spPr>
          <a:xfrm>
            <a:off x="2259981" y="2922521"/>
            <a:ext cx="2439662" cy="830997"/>
          </a:xfrm>
          <a:prstGeom prst="rect">
            <a:avLst/>
          </a:prstGeom>
          <a:noFill/>
        </p:spPr>
        <p:txBody>
          <a:bodyPr wrap="square" rtlCol="0">
            <a:spAutoFit/>
          </a:bodyPr>
          <a:lstStyle/>
          <a:p>
            <a:pPr algn="ctr"/>
            <a:r>
              <a:rPr lang="en-US" altLang="zh-TW" sz="1600" dirty="0" smtClean="0">
                <a:solidFill>
                  <a:prstClr val="black"/>
                </a:solidFill>
                <a:latin typeface="Times New Roman" panose="02020603050405020304" pitchFamily="18" charset="0"/>
                <a:cs typeface="Times New Roman" panose="02020603050405020304" pitchFamily="18" charset="0"/>
              </a:rPr>
              <a:t>YAG phosphor condensation on the glass substrate.</a:t>
            </a:r>
            <a:endParaRPr lang="zh-TW" altLang="en-US" sz="1600" dirty="0">
              <a:solidFill>
                <a:prstClr val="black"/>
              </a:solidFill>
              <a:latin typeface="Times New Roman" panose="02020603050405020304" pitchFamily="18" charset="0"/>
              <a:cs typeface="Times New Roman" panose="02020603050405020304" pitchFamily="18" charset="0"/>
            </a:endParaRPr>
          </a:p>
        </p:txBody>
      </p:sp>
      <p:sp>
        <p:nvSpPr>
          <p:cNvPr id="98" name="文字方塊 97"/>
          <p:cNvSpPr txBox="1">
            <a:spLocks noChangeArrowheads="1"/>
          </p:cNvSpPr>
          <p:nvPr/>
        </p:nvSpPr>
        <p:spPr bwMode="auto">
          <a:xfrm>
            <a:off x="5004048" y="3882658"/>
            <a:ext cx="9675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a:defRPr/>
            </a:pPr>
            <a:r>
              <a:rPr lang="en-US" altLang="zh-TW" sz="1400" dirty="0">
                <a:solidFill>
                  <a:prstClr val="black"/>
                </a:solidFill>
                <a:latin typeface="Times New Roman" pitchFamily="18" charset="0"/>
                <a:ea typeface="標楷體" pitchFamily="65" charset="-120"/>
              </a:rPr>
              <a:t>Phosphors</a:t>
            </a:r>
            <a:endParaRPr lang="zh-TW" altLang="en-US" sz="1400" dirty="0">
              <a:solidFill>
                <a:prstClr val="black"/>
              </a:solidFill>
              <a:latin typeface="Times New Roman" pitchFamily="18" charset="0"/>
              <a:ea typeface="標楷體" pitchFamily="65" charset="-120"/>
            </a:endParaRPr>
          </a:p>
        </p:txBody>
      </p:sp>
      <p:sp>
        <p:nvSpPr>
          <p:cNvPr id="99" name="向下箭號 98"/>
          <p:cNvSpPr/>
          <p:nvPr/>
        </p:nvSpPr>
        <p:spPr>
          <a:xfrm>
            <a:off x="6312169" y="4941168"/>
            <a:ext cx="420071" cy="396634"/>
          </a:xfrm>
          <a:prstGeom prst="downArrow">
            <a:avLst/>
          </a:prstGeom>
          <a:solidFill>
            <a:srgbClr val="353535"/>
          </a:solidFill>
          <a:ln w="15875" cap="rnd" cmpd="sng" algn="ctr">
            <a:solidFill>
              <a:srgbClr val="35353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entury Gothic" panose="020B0502020202020204"/>
              <a:ea typeface="微軟正黑體" panose="020B0604030504040204" pitchFamily="34" charset="-120"/>
              <a:cs typeface="+mn-cs"/>
            </a:endParaRPr>
          </a:p>
        </p:txBody>
      </p:sp>
      <p:sp>
        <p:nvSpPr>
          <p:cNvPr id="100" name="文字方塊 99"/>
          <p:cNvSpPr txBox="1">
            <a:spLocks noChangeArrowheads="1"/>
          </p:cNvSpPr>
          <p:nvPr/>
        </p:nvSpPr>
        <p:spPr bwMode="auto">
          <a:xfrm>
            <a:off x="5228405" y="4446345"/>
            <a:ext cx="9315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lang="en-US" altLang="zh-TW" sz="1200" dirty="0">
                <a:solidFill>
                  <a:prstClr val="black"/>
                </a:solidFill>
                <a:latin typeface="Times New Roman" pitchFamily="18" charset="0"/>
                <a:ea typeface="標楷體" pitchFamily="65" charset="-120"/>
              </a:rPr>
              <a:t>Glass</a:t>
            </a:r>
            <a:endParaRPr lang="zh-TW" altLang="en-US" sz="1200" dirty="0">
              <a:solidFill>
                <a:prstClr val="black"/>
              </a:solidFill>
              <a:latin typeface="Times New Roman" pitchFamily="18" charset="0"/>
              <a:ea typeface="標楷體" pitchFamily="65" charset="-120"/>
            </a:endParaRPr>
          </a:p>
        </p:txBody>
      </p:sp>
      <p:grpSp>
        <p:nvGrpSpPr>
          <p:cNvPr id="103" name="群組 2"/>
          <p:cNvGrpSpPr>
            <a:grpSpLocks/>
          </p:cNvGrpSpPr>
          <p:nvPr/>
        </p:nvGrpSpPr>
        <p:grpSpPr bwMode="auto">
          <a:xfrm>
            <a:off x="5343969" y="5119359"/>
            <a:ext cx="3133403" cy="1224251"/>
            <a:chOff x="5203517" y="3936332"/>
            <a:chExt cx="2987271" cy="835905"/>
          </a:xfrm>
        </p:grpSpPr>
        <p:grpSp>
          <p:nvGrpSpPr>
            <p:cNvPr id="104" name="群組 71"/>
            <p:cNvGrpSpPr>
              <a:grpSpLocks/>
            </p:cNvGrpSpPr>
            <p:nvPr/>
          </p:nvGrpSpPr>
          <p:grpSpPr bwMode="auto">
            <a:xfrm>
              <a:off x="5205793" y="4213461"/>
              <a:ext cx="2237712" cy="558776"/>
              <a:chOff x="3398765" y="3574185"/>
              <a:chExt cx="1289278" cy="404375"/>
            </a:xfrm>
          </p:grpSpPr>
          <p:sp>
            <p:nvSpPr>
              <p:cNvPr id="108" name="矩形 107"/>
              <p:cNvSpPr/>
              <p:nvPr/>
            </p:nvSpPr>
            <p:spPr bwMode="auto">
              <a:xfrm>
                <a:off x="3398765" y="3643900"/>
                <a:ext cx="1285884" cy="334660"/>
              </a:xfrm>
              <a:prstGeom prst="rect">
                <a:avLst/>
              </a:prstGeom>
              <a:solidFill>
                <a:srgbClr val="4BACC6">
                  <a:lumMod val="60000"/>
                  <a:lumOff val="40000"/>
                </a:srgbClr>
              </a:solidFill>
              <a:ln w="25400" cap="flat" cmpd="sng" algn="ctr">
                <a:noFill/>
                <a:prstDash val="solid"/>
              </a:ln>
              <a:effectLst/>
              <a:scene3d>
                <a:camera prst="orthographicFront"/>
                <a:lightRig rig="threePt" dir="t"/>
              </a:scene3d>
              <a:sp3d>
                <a:bevelT/>
              </a:sp3d>
            </p:spPr>
            <p:txBody>
              <a:bodyPr anchor="ctr"/>
              <a:lstStyle/>
              <a:p>
                <a:pPr algn="ctr">
                  <a:defRPr/>
                </a:pPr>
                <a:endParaRPr lang="zh-TW" altLang="en-US" kern="0">
                  <a:solidFill>
                    <a:sysClr val="window" lastClr="FFFFFF"/>
                  </a:solidFill>
                  <a:latin typeface="Calibri"/>
                  <a:ea typeface="新細明體"/>
                </a:endParaRPr>
              </a:p>
            </p:txBody>
          </p:sp>
          <p:sp>
            <p:nvSpPr>
              <p:cNvPr id="109" name="矩形 108"/>
              <p:cNvSpPr/>
              <p:nvPr/>
            </p:nvSpPr>
            <p:spPr bwMode="auto">
              <a:xfrm>
                <a:off x="3401531" y="3574185"/>
                <a:ext cx="1286512" cy="77765"/>
              </a:xfrm>
              <a:prstGeom prst="rect">
                <a:avLst/>
              </a:prstGeom>
              <a:solidFill>
                <a:srgbClr val="FFFF00"/>
              </a:solidFill>
              <a:ln w="25400" cap="flat" cmpd="sng" algn="ctr">
                <a:noFill/>
                <a:prstDash val="solid"/>
              </a:ln>
              <a:effectLst/>
            </p:spPr>
            <p:txBody>
              <a:bodyPr anchor="ctr"/>
              <a:lstStyle/>
              <a:p>
                <a:pPr algn="ctr">
                  <a:defRPr/>
                </a:pPr>
                <a:endParaRPr lang="zh-TW" altLang="en-US" kern="0">
                  <a:solidFill>
                    <a:sysClr val="window" lastClr="FFFFFF"/>
                  </a:solidFill>
                  <a:latin typeface="Calibri"/>
                  <a:ea typeface="新細明體"/>
                </a:endParaRPr>
              </a:p>
            </p:txBody>
          </p:sp>
        </p:grpSp>
        <p:sp>
          <p:nvSpPr>
            <p:cNvPr id="105" name="文字方塊 40"/>
            <p:cNvSpPr txBox="1">
              <a:spLocks noChangeArrowheads="1"/>
            </p:cNvSpPr>
            <p:nvPr/>
          </p:nvSpPr>
          <p:spPr bwMode="auto">
            <a:xfrm>
              <a:off x="5203517" y="4404660"/>
              <a:ext cx="2490573" cy="273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TW" sz="2000" dirty="0">
                  <a:latin typeface="Times New Roman" panose="02020603050405020304" pitchFamily="18" charset="0"/>
                  <a:ea typeface="標楷體" panose="03000509000000000000" pitchFamily="65" charset="-120"/>
                </a:rPr>
                <a:t>Glass  Substrate</a:t>
              </a:r>
              <a:endParaRPr lang="zh-TW" altLang="en-US" sz="2000" dirty="0">
                <a:latin typeface="Calibri" panose="020F0502020204030204" pitchFamily="34" charset="0"/>
                <a:ea typeface="新細明體" panose="02020500000000000000" pitchFamily="18" charset="-120"/>
              </a:endParaRPr>
            </a:p>
          </p:txBody>
        </p:sp>
        <p:cxnSp>
          <p:nvCxnSpPr>
            <p:cNvPr id="106" name="直線單箭頭接點 77"/>
            <p:cNvCxnSpPr>
              <a:cxnSpLocks noChangeShapeType="1"/>
              <a:stCxn id="107" idx="1"/>
            </p:cNvCxnSpPr>
            <p:nvPr/>
          </p:nvCxnSpPr>
          <p:spPr bwMode="auto">
            <a:xfrm flipH="1">
              <a:off x="6841229" y="4078876"/>
              <a:ext cx="403087" cy="13368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xmlns="">
                  <a:noFill/>
                </a14:hiddenFill>
              </a:ext>
            </a:extLst>
          </p:spPr>
        </p:cxnSp>
        <p:sp>
          <p:nvSpPr>
            <p:cNvPr id="107" name="矩形 2"/>
            <p:cNvSpPr>
              <a:spLocks noChangeArrowheads="1"/>
            </p:cNvSpPr>
            <p:nvPr/>
          </p:nvSpPr>
          <p:spPr bwMode="auto">
            <a:xfrm>
              <a:off x="7244316" y="3936332"/>
              <a:ext cx="946472" cy="285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TW" sz="2000">
                  <a:solidFill>
                    <a:srgbClr val="000000"/>
                  </a:solidFill>
                  <a:latin typeface="Times New Roman" panose="02020603050405020304" pitchFamily="18" charset="0"/>
                  <a:ea typeface="標楷體" panose="03000509000000000000" pitchFamily="65" charset="-120"/>
                </a:rPr>
                <a:t>Phosphors</a:t>
              </a:r>
              <a:endParaRPr lang="zh-TW" altLang="en-US" sz="2000">
                <a:solidFill>
                  <a:srgbClr val="000000"/>
                </a:solidFill>
                <a:ea typeface="新細明體" panose="02020500000000000000" pitchFamily="18" charset="-120"/>
              </a:endParaRPr>
            </a:p>
          </p:txBody>
        </p:sp>
      </p:grpSp>
      <p:sp>
        <p:nvSpPr>
          <p:cNvPr id="111" name="橢圓 110"/>
          <p:cNvSpPr/>
          <p:nvPr/>
        </p:nvSpPr>
        <p:spPr>
          <a:xfrm>
            <a:off x="7284054" y="5525237"/>
            <a:ext cx="138627" cy="1294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橢圓 111"/>
          <p:cNvSpPr/>
          <p:nvPr/>
        </p:nvSpPr>
        <p:spPr>
          <a:xfrm>
            <a:off x="7448483" y="5559126"/>
            <a:ext cx="138627" cy="1294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橢圓 112"/>
          <p:cNvSpPr/>
          <p:nvPr/>
        </p:nvSpPr>
        <p:spPr>
          <a:xfrm>
            <a:off x="7106174" y="5512834"/>
            <a:ext cx="138627" cy="1294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橢圓 114"/>
          <p:cNvSpPr/>
          <p:nvPr/>
        </p:nvSpPr>
        <p:spPr>
          <a:xfrm>
            <a:off x="6712953" y="5559126"/>
            <a:ext cx="138627" cy="1294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 name="橢圓 115"/>
          <p:cNvSpPr/>
          <p:nvPr/>
        </p:nvSpPr>
        <p:spPr>
          <a:xfrm>
            <a:off x="6447542" y="5553184"/>
            <a:ext cx="138627" cy="1294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橢圓 116"/>
          <p:cNvSpPr/>
          <p:nvPr/>
        </p:nvSpPr>
        <p:spPr>
          <a:xfrm>
            <a:off x="5829311" y="5517426"/>
            <a:ext cx="138627" cy="1294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 name="橢圓 117"/>
          <p:cNvSpPr/>
          <p:nvPr/>
        </p:nvSpPr>
        <p:spPr>
          <a:xfrm>
            <a:off x="5666484" y="5544747"/>
            <a:ext cx="138627" cy="1294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 name="橢圓 118"/>
          <p:cNvSpPr/>
          <p:nvPr/>
        </p:nvSpPr>
        <p:spPr>
          <a:xfrm>
            <a:off x="5449978" y="5553901"/>
            <a:ext cx="138627" cy="1294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橢圓 119"/>
          <p:cNvSpPr/>
          <p:nvPr/>
        </p:nvSpPr>
        <p:spPr>
          <a:xfrm>
            <a:off x="6147741" y="5568311"/>
            <a:ext cx="138627" cy="1294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570464" y="5445224"/>
            <a:ext cx="4937640" cy="830997"/>
          </a:xfrm>
          <a:prstGeom prst="rect">
            <a:avLst/>
          </a:prstGeom>
          <a:noFill/>
        </p:spPr>
        <p:txBody>
          <a:bodyPr wrap="square" rtlCol="0">
            <a:spAutoFit/>
          </a:bodyPr>
          <a:lstStyle/>
          <a:p>
            <a:r>
              <a:rPr lang="en-US" altLang="zh-TW" sz="1600" dirty="0">
                <a:solidFill>
                  <a:srgbClr val="339933"/>
                </a:solidFill>
                <a:ea typeface="Cambria Math" panose="02040503050406030204" pitchFamily="18" charset="0"/>
              </a:rPr>
              <a:t>The incorporation of phosphors in the low-characteristic-temperature glass is conducted by the embedding of phosphor powders at softened glass surface.</a:t>
            </a:r>
            <a:endParaRPr lang="zh-TW" altLang="en-US" sz="1600" dirty="0">
              <a:solidFill>
                <a:srgbClr val="339933"/>
              </a:solidFill>
            </a:endParaRPr>
          </a:p>
        </p:txBody>
      </p:sp>
    </p:spTree>
    <p:extLst>
      <p:ext uri="{BB962C8B-B14F-4D97-AF65-F5344CB8AC3E}">
        <p14:creationId xmlns:p14="http://schemas.microsoft.com/office/powerpoint/2010/main" xmlns="" val="95644522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 C -0.00261 0.00532 -0.00539 0.01018 -0.00747 0.01597 C -0.00886 0.01967 -0.01042 0.02777 -0.01042 0.02777 C -0.00903 0.02916 -0.00712 0.03009 -0.00608 0.03194 C -0.00504 0.03356 -0.00452 0.03796 -0.00452 0.03796 L -0.00452 0.03796 " pathEditMode="relative" ptsTypes="AAAAAAA">
                                      <p:cBhvr>
                                        <p:cTn id="6" dur="2000" fill="hold"/>
                                        <p:tgtEl>
                                          <p:spTgt spid="1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 C -0.00261 0.00532 -0.00539 0.01018 -0.00747 0.01597 C -0.00886 0.01967 -0.01042 0.02777 -0.01042 0.02777 C -0.00903 0.02916 -0.00712 0.03009 -0.00608 0.03194 C -0.00504 0.03356 -0.00452 0.03796 -0.00452 0.03796 L -0.00452 0.03796 " pathEditMode="relative" ptsTypes="AAAAAAA">
                                      <p:cBhvr>
                                        <p:cTn id="8" dur="2000" fill="hold"/>
                                        <p:tgtEl>
                                          <p:spTgt spid="1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 C -0.00261 0.00532 -0.00539 0.01018 -0.00747 0.01597 C -0.00886 0.01967 -0.01042 0.02777 -0.01042 0.02777 C -0.00903 0.02916 -0.00712 0.03009 -0.00608 0.03194 C -0.00504 0.03356 -0.00452 0.03796 -0.00452 0.03796 L -0.00452 0.03796 " pathEditMode="relative" ptsTypes="AAAAAAA">
                                      <p:cBhvr>
                                        <p:cTn id="10" dur="2000" fill="hold"/>
                                        <p:tgtEl>
                                          <p:spTgt spid="11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 0 C -0.00261 0.00532 -0.00539 0.01018 -0.00747 0.01597 C -0.00886 0.01967 -0.01042 0.02777 -0.01042 0.02777 C -0.00903 0.02916 -0.00712 0.03009 -0.00608 0.03194 C -0.00504 0.03356 -0.00452 0.03796 -0.00452 0.03796 L -0.00452 0.03796 " pathEditMode="relative" ptsTypes="AAAAAAA">
                                      <p:cBhvr>
                                        <p:cTn id="12" dur="2000" fill="hold"/>
                                        <p:tgtEl>
                                          <p:spTgt spid="115"/>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 0 C -0.00261 0.00532 -0.00539 0.01018 -0.00747 0.01597 C -0.00886 0.01967 -0.01042 0.02777 -0.01042 0.02777 C -0.00903 0.02916 -0.00712 0.03009 -0.00608 0.03194 C -0.00504 0.03356 -0.00452 0.03796 -0.00452 0.03796 L -0.00452 0.03796 " pathEditMode="relative" ptsTypes="AAAAAAA">
                                      <p:cBhvr>
                                        <p:cTn id="14" dur="2000" fill="hold"/>
                                        <p:tgtEl>
                                          <p:spTgt spid="11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 0 C -0.00261 0.00532 -0.00539 0.01018 -0.00747 0.01597 C -0.00886 0.01967 -0.01042 0.02777 -0.01042 0.02777 C -0.00903 0.02916 -0.00712 0.03009 -0.00608 0.03194 C -0.00504 0.03356 -0.00452 0.03796 -0.00452 0.03796 L -0.00452 0.03796 " pathEditMode="relative" ptsTypes="AAAAAAA">
                                      <p:cBhvr>
                                        <p:cTn id="16" dur="2000" fill="hold"/>
                                        <p:tgtEl>
                                          <p:spTgt spid="11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 0 C -0.00261 0.00532 -0.00539 0.01018 -0.00747 0.01597 C -0.00886 0.01967 -0.01042 0.02777 -0.01042 0.02777 C -0.00903 0.02916 -0.00712 0.03009 -0.00608 0.03194 C -0.00504 0.03356 -0.00452 0.03796 -0.00452 0.03796 L -0.00452 0.03796 " pathEditMode="relative" ptsTypes="AAAAAAA">
                                      <p:cBhvr>
                                        <p:cTn id="18" dur="2000" fill="hold"/>
                                        <p:tgtEl>
                                          <p:spTgt spid="118"/>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 0 C -0.00261 0.00532 -0.00539 0.01018 -0.00747 0.01597 C -0.00886 0.01967 -0.01042 0.02777 -0.01042 0.02777 C -0.00903 0.02916 -0.00712 0.03009 -0.00608 0.03194 C -0.00504 0.03356 -0.00452 0.03796 -0.00452 0.03796 L -0.00452 0.03796 " pathEditMode="relative" ptsTypes="AAAAAAA">
                                      <p:cBhvr>
                                        <p:cTn id="20" dur="2000" fill="hold"/>
                                        <p:tgtEl>
                                          <p:spTgt spid="119"/>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 0 C -0.00261 0.00532 -0.00539 0.01018 -0.00747 0.01597 C -0.00886 0.01967 -0.01042 0.02777 -0.01042 0.02777 C -0.00903 0.02916 -0.00712 0.03009 -0.00608 0.03194 C -0.00504 0.03356 -0.00452 0.03796 -0.00452 0.03796 L -0.00452 0.03796 " pathEditMode="relative" ptsTypes="AAAAAAA">
                                      <p:cBhvr>
                                        <p:cTn id="22" dur="2000" fill="hold"/>
                                        <p:tgtEl>
                                          <p:spTgt spid="1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5" grpId="0" animBg="1"/>
      <p:bldP spid="116" grpId="0" animBg="1"/>
      <p:bldP spid="117" grpId="0" animBg="1"/>
      <p:bldP spid="118" grpId="0" animBg="1"/>
      <p:bldP spid="119" grpId="0" animBg="1"/>
      <p:bldP spid="1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YAG GCP under Blue light</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12</a:t>
            </a:fld>
            <a:endParaRPr lang="fr-CA"/>
          </a:p>
        </p:txBody>
      </p:sp>
      <p:sp>
        <p:nvSpPr>
          <p:cNvPr id="4" name="內容版面配置區 3"/>
          <p:cNvSpPr>
            <a:spLocks noGrp="1"/>
          </p:cNvSpPr>
          <p:nvPr>
            <p:ph sz="quarter" idx="1"/>
          </p:nvPr>
        </p:nvSpPr>
        <p:spPr>
          <a:xfrm>
            <a:off x="5796136" y="2564904"/>
            <a:ext cx="3199108" cy="3531096"/>
          </a:xfrm>
        </p:spPr>
        <p:txBody>
          <a:bodyPr>
            <a:normAutofit/>
          </a:bodyPr>
          <a:lstStyle/>
          <a:p>
            <a:r>
              <a:rPr lang="en-US" altLang="zh-TW" sz="2000" dirty="0">
                <a:solidFill>
                  <a:srgbClr val="339933"/>
                </a:solidFill>
                <a:ea typeface="新細明體" panose="02020500000000000000" pitchFamily="18" charset="-120"/>
                <a:cs typeface="Times New Roman" panose="02020603050405020304" pitchFamily="18" charset="0"/>
              </a:rPr>
              <a:t>The result shows an intense emission peak at 550 nm for the GCP sample, which is a unanimous result as the YAG phosphors of emission spectra.</a:t>
            </a:r>
            <a:endParaRPr lang="zh-TW" altLang="en-US" sz="2000" dirty="0">
              <a:solidFill>
                <a:srgbClr val="339933"/>
              </a:solidFill>
              <a:ea typeface="新細明體" panose="02020500000000000000" pitchFamily="18" charset="-120"/>
              <a:cs typeface="Times New Roman" panose="02020603050405020304" pitchFamily="18" charset="0"/>
            </a:endParaRPr>
          </a:p>
          <a:p>
            <a:endParaRPr lang="zh-TW" altLang="en-US" sz="2000" dirty="0"/>
          </a:p>
        </p:txBody>
      </p:sp>
      <p:sp>
        <p:nvSpPr>
          <p:cNvPr id="13" name="Rectangle 4"/>
          <p:cNvSpPr>
            <a:spLocks noChangeArrowheads="1"/>
          </p:cNvSpPr>
          <p:nvPr/>
        </p:nvSpPr>
        <p:spPr bwMode="gray">
          <a:xfrm>
            <a:off x="-22225" y="1556792"/>
            <a:ext cx="7129463" cy="376238"/>
          </a:xfrm>
          <a:prstGeom prst="rect">
            <a:avLst/>
          </a:prstGeom>
          <a:noFill/>
          <a:ln w="9525">
            <a:noFill/>
            <a:miter lim="800000"/>
            <a:headEnd/>
            <a:tailEnd/>
          </a:ln>
        </p:spPr>
        <p:txBody>
          <a:bodyPr lIns="180000" tIns="0" rIns="0" bIns="0" anchor="ctr"/>
          <a:lstStyle/>
          <a:p>
            <a:pPr marL="342900" indent="-342900" defTabSz="801688">
              <a:buFont typeface="Wingdings" pitchFamily="2" charset="2"/>
              <a:buChar char="Ø"/>
              <a:defRPr/>
            </a:pPr>
            <a:r>
              <a:rPr lang="en-US" altLang="zh-TW" sz="2400" i="1" kern="0" dirty="0">
                <a:solidFill>
                  <a:sysClr val="windowText" lastClr="000000"/>
                </a:solidFill>
                <a:ea typeface="新細明體" pitchFamily="18" charset="-120"/>
                <a:cs typeface="Times New Roman" pitchFamily="18" charset="0"/>
              </a:rPr>
              <a:t>Glass Ceramics-Phosphor </a:t>
            </a:r>
            <a:r>
              <a:rPr lang="en-US" altLang="zh-TW" sz="2400" i="1" kern="0" dirty="0" smtClean="0">
                <a:solidFill>
                  <a:sysClr val="windowText" lastClr="000000"/>
                </a:solidFill>
                <a:ea typeface="新細明體" pitchFamily="18" charset="-120"/>
                <a:cs typeface="Times New Roman" pitchFamily="18" charset="0"/>
              </a:rPr>
              <a:t>Optical Performance</a:t>
            </a:r>
            <a:endParaRPr lang="en-US" altLang="zh-TW" sz="2400" i="1" spc="100" dirty="0">
              <a:ea typeface="新細明體" pitchFamily="18" charset="-120"/>
              <a:cs typeface="Times New Roman" pitchFamily="18" charset="0"/>
            </a:endParaRPr>
          </a:p>
        </p:txBody>
      </p:sp>
      <p:sp>
        <p:nvSpPr>
          <p:cNvPr id="14" name="矩形 13"/>
          <p:cNvSpPr/>
          <p:nvPr/>
        </p:nvSpPr>
        <p:spPr>
          <a:xfrm>
            <a:off x="512763" y="1933030"/>
            <a:ext cx="6085320" cy="400110"/>
          </a:xfrm>
          <a:prstGeom prst="rect">
            <a:avLst/>
          </a:prstGeom>
        </p:spPr>
        <p:txBody>
          <a:bodyPr wrap="none">
            <a:spAutoFit/>
          </a:bodyPr>
          <a:lstStyle/>
          <a:p>
            <a:pPr marL="342900" indent="-342900" defTabSz="801688">
              <a:buFont typeface="Arial" pitchFamily="34" charset="0"/>
              <a:buChar char="•"/>
              <a:defRPr/>
            </a:pPr>
            <a:r>
              <a:rPr lang="en-US" altLang="zh-TW" sz="2000" i="1" kern="0" dirty="0">
                <a:solidFill>
                  <a:sysClr val="windowText" lastClr="000000"/>
                </a:solidFill>
                <a:ea typeface="新細明體" pitchFamily="18" charset="-120"/>
                <a:cs typeface="Times New Roman" pitchFamily="18" charset="0"/>
              </a:rPr>
              <a:t>Glass Ceramics-Phosphor</a:t>
            </a:r>
            <a:r>
              <a:rPr lang="en-US" altLang="zh-TW" sz="2000" i="1" dirty="0">
                <a:ea typeface="新細明體" pitchFamily="18" charset="-120"/>
                <a:cs typeface="Times New Roman" pitchFamily="18" charset="0"/>
              </a:rPr>
              <a:t> &amp; </a:t>
            </a:r>
            <a:r>
              <a:rPr lang="en-US" altLang="zh-TW" sz="2000" i="1" kern="0" dirty="0">
                <a:solidFill>
                  <a:sysClr val="windowText" lastClr="000000"/>
                </a:solidFill>
                <a:ea typeface="新細明體" pitchFamily="18" charset="-120"/>
                <a:cs typeface="Times New Roman" pitchFamily="18" charset="0"/>
              </a:rPr>
              <a:t>Phosphor</a:t>
            </a:r>
            <a:r>
              <a:rPr lang="en-US" altLang="zh-TW" sz="2000" i="1" dirty="0">
                <a:ea typeface="新細明體" pitchFamily="18" charset="-120"/>
                <a:cs typeface="Times New Roman" pitchFamily="18" charset="0"/>
              </a:rPr>
              <a:t> Emission Spectrum</a:t>
            </a:r>
          </a:p>
        </p:txBody>
      </p:sp>
      <p:grpSp>
        <p:nvGrpSpPr>
          <p:cNvPr id="21" name="群組 20"/>
          <p:cNvGrpSpPr/>
          <p:nvPr/>
        </p:nvGrpSpPr>
        <p:grpSpPr>
          <a:xfrm>
            <a:off x="683568" y="2348880"/>
            <a:ext cx="5112568" cy="3744416"/>
            <a:chOff x="112886" y="2348880"/>
            <a:chExt cx="5683250" cy="4368800"/>
          </a:xfrm>
        </p:grpSpPr>
        <p:graphicFrame>
          <p:nvGraphicFramePr>
            <p:cNvPr id="16" name="物件 10"/>
            <p:cNvGraphicFramePr>
              <a:graphicFrameLocks noChangeAspect="1"/>
            </p:cNvGraphicFramePr>
            <p:nvPr>
              <p:extLst>
                <p:ext uri="{D42A27DB-BD31-4B8C-83A1-F6EECF244321}">
                  <p14:modId xmlns:p14="http://schemas.microsoft.com/office/powerpoint/2010/main" xmlns="" val="1269487117"/>
                </p:ext>
              </p:extLst>
            </p:nvPr>
          </p:nvGraphicFramePr>
          <p:xfrm>
            <a:off x="112886" y="2348880"/>
            <a:ext cx="5683250" cy="4368800"/>
          </p:xfrm>
          <a:graphic>
            <a:graphicData uri="http://schemas.openxmlformats.org/presentationml/2006/ole">
              <p:oleObj spid="_x0000_s1075" name="Graph" r:id="rId3" imgW="4130650" imgH="2877312" progId="">
                <p:embed/>
              </p:oleObj>
            </a:graphicData>
          </a:graphic>
        </p:graphicFrame>
        <p:grpSp>
          <p:nvGrpSpPr>
            <p:cNvPr id="17" name="群組 1"/>
            <p:cNvGrpSpPr>
              <a:grpSpLocks/>
            </p:cNvGrpSpPr>
            <p:nvPr/>
          </p:nvGrpSpPr>
          <p:grpSpPr bwMode="auto">
            <a:xfrm>
              <a:off x="3811761" y="3169617"/>
              <a:ext cx="1752601" cy="2643189"/>
              <a:chOff x="5611678" y="3303858"/>
              <a:chExt cx="1995488" cy="2849563"/>
            </a:xfrm>
          </p:grpSpPr>
          <p:pic>
            <p:nvPicPr>
              <p:cNvPr id="18" name="Picture 7" descr="DSC03090"/>
              <p:cNvPicPr>
                <a:picLocks noChangeAspect="1" noChangeArrowheads="1"/>
              </p:cNvPicPr>
              <p:nvPr/>
            </p:nvPicPr>
            <p:blipFill>
              <a:blip r:embed="rId4" cstate="print">
                <a:lum contrast="60000"/>
                <a:extLst>
                  <a:ext uri="{28A0092B-C50C-407E-A947-70E740481C1C}">
                    <a14:useLocalDpi xmlns:a14="http://schemas.microsoft.com/office/drawing/2010/main" xmlns="" val="0"/>
                  </a:ext>
                </a:extLst>
              </a:blip>
              <a:srcRect/>
              <a:stretch>
                <a:fillRect/>
              </a:stretch>
            </p:blipFill>
            <p:spPr bwMode="auto">
              <a:xfrm>
                <a:off x="5676766" y="4727845"/>
                <a:ext cx="1930400" cy="142557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DSC03086"/>
              <p:cNvPicPr>
                <a:picLocks noChangeAspect="1" noChangeArrowheads="1"/>
              </p:cNvPicPr>
              <p:nvPr/>
            </p:nvPicPr>
            <p:blipFill>
              <a:blip r:embed="rId5" cstate="print">
                <a:lum contrast="40000"/>
                <a:extLst>
                  <a:ext uri="{28A0092B-C50C-407E-A947-70E740481C1C}">
                    <a14:useLocalDpi xmlns:a14="http://schemas.microsoft.com/office/drawing/2010/main" xmlns="" val="0"/>
                  </a:ext>
                </a:extLst>
              </a:blip>
              <a:srcRect/>
              <a:stretch>
                <a:fillRect/>
              </a:stretch>
            </p:blipFill>
            <p:spPr bwMode="auto">
              <a:xfrm>
                <a:off x="5676766" y="3303858"/>
                <a:ext cx="1930400" cy="14239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 name="Text Box 11"/>
              <p:cNvSpPr txBox="1">
                <a:spLocks noChangeArrowheads="1"/>
              </p:cNvSpPr>
              <p:nvPr/>
            </p:nvSpPr>
            <p:spPr bwMode="auto">
              <a:xfrm>
                <a:off x="5611678" y="4478608"/>
                <a:ext cx="1625266" cy="298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200" b="1" dirty="0">
                    <a:solidFill>
                      <a:schemeClr val="bg1"/>
                    </a:solidFill>
                    <a:ea typeface="新細明體" panose="02020500000000000000" pitchFamily="18" charset="-120"/>
                  </a:rPr>
                  <a:t>Blue + GCP plate</a:t>
                </a:r>
              </a:p>
            </p:txBody>
          </p:sp>
        </p:grpSp>
      </p:grpSp>
    </p:spTree>
    <p:extLst>
      <p:ext uri="{BB962C8B-B14F-4D97-AF65-F5344CB8AC3E}">
        <p14:creationId xmlns:p14="http://schemas.microsoft.com/office/powerpoint/2010/main" xmlns="" val="429351874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YAG GCP </a:t>
            </a:r>
            <a:r>
              <a:rPr lang="en-US" altLang="zh-TW" dirty="0" smtClean="0">
                <a:solidFill>
                  <a:srgbClr val="0000FF"/>
                </a:solidFill>
              </a:rPr>
              <a:t>by Various Glass Systems</a:t>
            </a:r>
            <a:endParaRPr lang="zh-TW" altLang="en-US" dirty="0">
              <a:solidFill>
                <a:srgbClr val="0000FF"/>
              </a:solidFill>
            </a:endParaRPr>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13</a:t>
            </a:fld>
            <a:endParaRPr lang="fr-CA"/>
          </a:p>
        </p:txBody>
      </p:sp>
      <p:sp>
        <p:nvSpPr>
          <p:cNvPr id="5" name="Rectangle 4"/>
          <p:cNvSpPr>
            <a:spLocks noChangeArrowheads="1"/>
          </p:cNvSpPr>
          <p:nvPr/>
        </p:nvSpPr>
        <p:spPr bwMode="gray">
          <a:xfrm>
            <a:off x="364158" y="1716608"/>
            <a:ext cx="7129463" cy="376238"/>
          </a:xfrm>
          <a:prstGeom prst="rect">
            <a:avLst/>
          </a:prstGeom>
          <a:noFill/>
          <a:ln w="9525">
            <a:noFill/>
            <a:miter lim="800000"/>
            <a:headEnd/>
            <a:tailEnd/>
          </a:ln>
        </p:spPr>
        <p:txBody>
          <a:bodyPr lIns="180000" tIns="0" rIns="0" bIns="0" anchor="ctr"/>
          <a:lstStyle/>
          <a:p>
            <a:pPr marL="342900" indent="-342900" defTabSz="801688">
              <a:buFont typeface="Wingdings" pitchFamily="2" charset="2"/>
              <a:buChar char="Ø"/>
              <a:defRPr/>
            </a:pPr>
            <a:r>
              <a:rPr lang="en-US" altLang="zh-TW" sz="2400" i="1" kern="0" dirty="0">
                <a:solidFill>
                  <a:sysClr val="windowText" lastClr="000000"/>
                </a:solidFill>
                <a:ea typeface="新細明體" pitchFamily="18" charset="-120"/>
                <a:cs typeface="Times New Roman" pitchFamily="18" charset="0"/>
              </a:rPr>
              <a:t>Glass </a:t>
            </a:r>
            <a:r>
              <a:rPr lang="en-US" altLang="zh-TW" sz="2400" i="1" kern="0" dirty="0" smtClean="0">
                <a:solidFill>
                  <a:sysClr val="windowText" lastClr="000000"/>
                </a:solidFill>
                <a:ea typeface="新細明體" pitchFamily="18" charset="-120"/>
                <a:cs typeface="Times New Roman" pitchFamily="18" charset="0"/>
              </a:rPr>
              <a:t>Ceramics-Phosphor</a:t>
            </a:r>
            <a:endParaRPr lang="en-US" altLang="zh-TW" sz="2400" i="1" spc="100" dirty="0">
              <a:ea typeface="新細明體" pitchFamily="18" charset="-120"/>
              <a:cs typeface="Times New Roman" pitchFamily="18" charset="0"/>
            </a:endParaRPr>
          </a:p>
        </p:txBody>
      </p:sp>
      <p:sp>
        <p:nvSpPr>
          <p:cNvPr id="6" name="矩形 2"/>
          <p:cNvSpPr>
            <a:spLocks noChangeArrowheads="1"/>
          </p:cNvSpPr>
          <p:nvPr/>
        </p:nvSpPr>
        <p:spPr bwMode="auto">
          <a:xfrm>
            <a:off x="827584" y="2132856"/>
            <a:ext cx="1870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defTabSz="801688">
              <a:defRPr>
                <a:solidFill>
                  <a:schemeClr val="tx1"/>
                </a:solidFill>
                <a:latin typeface="Arial" panose="020B0604020202020204" pitchFamily="34" charset="0"/>
              </a:defRPr>
            </a:lvl1pPr>
            <a:lvl2pPr marL="742950" indent="-285750" defTabSz="801688">
              <a:defRPr>
                <a:solidFill>
                  <a:schemeClr val="tx1"/>
                </a:solidFill>
                <a:latin typeface="Arial" panose="020B0604020202020204" pitchFamily="34" charset="0"/>
              </a:defRPr>
            </a:lvl2pPr>
            <a:lvl3pPr marL="1143000" indent="-228600" defTabSz="801688">
              <a:defRPr>
                <a:solidFill>
                  <a:schemeClr val="tx1"/>
                </a:solidFill>
                <a:latin typeface="Arial" panose="020B0604020202020204" pitchFamily="34" charset="0"/>
              </a:defRPr>
            </a:lvl3pPr>
            <a:lvl4pPr marL="1600200" indent="-228600" defTabSz="801688">
              <a:defRPr>
                <a:solidFill>
                  <a:schemeClr val="tx1"/>
                </a:solidFill>
                <a:latin typeface="Arial" panose="020B0604020202020204" pitchFamily="34" charset="0"/>
              </a:defRPr>
            </a:lvl4pPr>
            <a:lvl5pPr marL="2057400" indent="-228600" defTabSz="801688">
              <a:defRPr>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zh-TW" sz="2000" i="1" dirty="0">
                <a:latin typeface="+mn-lt"/>
                <a:ea typeface="新細明體" panose="02020500000000000000" pitchFamily="18" charset="-120"/>
                <a:cs typeface="Times New Roman" panose="02020603050405020304" pitchFamily="18" charset="0"/>
              </a:rPr>
              <a:t>Appearances</a:t>
            </a:r>
            <a:endParaRPr lang="zh-TW" altLang="en-US" sz="2000" i="1" dirty="0">
              <a:latin typeface="+mn-lt"/>
              <a:ea typeface="新細明體" panose="02020500000000000000" pitchFamily="18" charset="-120"/>
              <a:cs typeface="Times New Roman" panose="02020603050405020304" pitchFamily="18" charset="0"/>
            </a:endParaRPr>
          </a:p>
        </p:txBody>
      </p:sp>
      <p:pic>
        <p:nvPicPr>
          <p:cNvPr id="7" name="圖片 2"/>
          <p:cNvPicPr>
            <a:picLocks noChangeAspect="1"/>
          </p:cNvPicPr>
          <p:nvPr/>
        </p:nvPicPr>
        <p:blipFill>
          <a:blip r:embed="rId2">
            <a:extLst>
              <a:ext uri="{28A0092B-C50C-407E-A947-70E740481C1C}">
                <a14:useLocalDpi xmlns:a14="http://schemas.microsoft.com/office/drawing/2010/main" xmlns="" val="0"/>
              </a:ext>
            </a:extLst>
          </a:blip>
          <a:srcRect l="26085" t="36714" r="31973" b="40300"/>
          <a:stretch>
            <a:fillRect/>
          </a:stretch>
        </p:blipFill>
        <p:spPr bwMode="auto">
          <a:xfrm>
            <a:off x="972046" y="2892749"/>
            <a:ext cx="2141805" cy="176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圖片 3"/>
          <p:cNvPicPr>
            <a:picLocks noChangeAspect="1"/>
          </p:cNvPicPr>
          <p:nvPr/>
        </p:nvPicPr>
        <p:blipFill>
          <a:blip r:embed="rId3">
            <a:extLst>
              <a:ext uri="{28A0092B-C50C-407E-A947-70E740481C1C}">
                <a14:useLocalDpi xmlns:a14="http://schemas.microsoft.com/office/drawing/2010/main" xmlns="" val="0"/>
              </a:ext>
            </a:extLst>
          </a:blip>
          <a:srcRect l="35001" t="32692" r="35493" b="33653"/>
          <a:stretch>
            <a:fillRect/>
          </a:stretch>
        </p:blipFill>
        <p:spPr bwMode="auto">
          <a:xfrm>
            <a:off x="3262808" y="2885382"/>
            <a:ext cx="2296287" cy="1747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1"/>
          <p:cNvSpPr>
            <a:spLocks noChangeArrowheads="1"/>
          </p:cNvSpPr>
          <p:nvPr/>
        </p:nvSpPr>
        <p:spPr bwMode="auto">
          <a:xfrm>
            <a:off x="900038" y="2577605"/>
            <a:ext cx="161294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TW" sz="1400" b="1"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(a) </a:t>
            </a:r>
            <a:r>
              <a:rPr lang="en-US" altLang="zh-TW" sz="1400" b="1"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Phosphate-</a:t>
            </a:r>
            <a:r>
              <a:rPr lang="en-US" altLang="zh-TW" sz="1400" b="1"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S</a:t>
            </a:r>
            <a:r>
              <a:rPr lang="zh-TW" altLang="zh-TW" sz="1400" b="1"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rK</a:t>
            </a:r>
            <a:endParaRPr lang="zh-TW" altLang="zh-TW" sz="1400" b="1"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 name="矩形 3"/>
          <p:cNvSpPr>
            <a:spLocks noChangeArrowheads="1"/>
          </p:cNvSpPr>
          <p:nvPr/>
        </p:nvSpPr>
        <p:spPr bwMode="auto">
          <a:xfrm>
            <a:off x="3329875" y="2577605"/>
            <a:ext cx="17475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400" b="1"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(b) Phosphate- </a:t>
            </a:r>
            <a:r>
              <a:rPr lang="zh-TW" altLang="zh-TW" sz="1400" b="1"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Nb</a:t>
            </a:r>
            <a:r>
              <a:rPr lang="en-US" altLang="zh-TW" sz="1400" b="1"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Li</a:t>
            </a:r>
            <a:endParaRPr lang="zh-TW" altLang="zh-TW" sz="1400" b="1"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 name="矩形 4"/>
          <p:cNvSpPr>
            <a:spLocks noChangeArrowheads="1"/>
          </p:cNvSpPr>
          <p:nvPr/>
        </p:nvSpPr>
        <p:spPr bwMode="auto">
          <a:xfrm>
            <a:off x="5834380" y="2577605"/>
            <a:ext cx="18324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ctr"/>
            <a:r>
              <a:rPr lang="en-US" altLang="zh-TW" sz="1400" b="1"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(c) </a:t>
            </a:r>
            <a:r>
              <a:rPr lang="en-US" altLang="zh-TW" sz="1400" b="1"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Borosilicate-Bi</a:t>
            </a:r>
            <a:r>
              <a:rPr lang="zh-TW" altLang="zh-TW" sz="1400" b="1"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Zn</a:t>
            </a:r>
            <a:endParaRPr lang="zh-TW" altLang="zh-TW" sz="1400" b="1"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pic>
        <p:nvPicPr>
          <p:cNvPr id="20" name="Picture 2" descr="D:\畢業論文(自己)\樣品照片檔\折射率1.8 glass\大試片\10-20-30 Min\IMAG1195.jpg"/>
          <p:cNvPicPr>
            <a:picLocks noChangeAspect="1" noChangeArrowheads="1"/>
          </p:cNvPicPr>
          <p:nvPr/>
        </p:nvPicPr>
        <p:blipFill>
          <a:blip r:embed="rId4">
            <a:extLst>
              <a:ext uri="{28A0092B-C50C-407E-A947-70E740481C1C}">
                <a14:useLocalDpi xmlns:a14="http://schemas.microsoft.com/office/drawing/2010/main" xmlns="" val="0"/>
              </a:ext>
            </a:extLst>
          </a:blip>
          <a:srcRect l="26559" t="37807" r="30540" b="24388"/>
          <a:stretch>
            <a:fillRect/>
          </a:stretch>
        </p:blipFill>
        <p:spPr bwMode="auto">
          <a:xfrm>
            <a:off x="5748619" y="2891162"/>
            <a:ext cx="2634633" cy="1741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內容版面配置區 3"/>
          <p:cNvSpPr>
            <a:spLocks noGrp="1"/>
          </p:cNvSpPr>
          <p:nvPr>
            <p:ph sz="quarter" idx="1"/>
          </p:nvPr>
        </p:nvSpPr>
        <p:spPr>
          <a:xfrm>
            <a:off x="972046" y="4725144"/>
            <a:ext cx="7632402" cy="1370856"/>
          </a:xfrm>
        </p:spPr>
        <p:txBody>
          <a:bodyPr>
            <a:normAutofit fontScale="92500" lnSpcReduction="20000"/>
          </a:bodyPr>
          <a:lstStyle/>
          <a:p>
            <a:r>
              <a:rPr lang="en-US" altLang="zh-TW" sz="2000" dirty="0" smtClean="0">
                <a:solidFill>
                  <a:srgbClr val="339933"/>
                </a:solidFill>
                <a:ea typeface="新細明體" panose="02020500000000000000" pitchFamily="18" charset="-120"/>
                <a:cs typeface="Times New Roman" panose="02020603050405020304" pitchFamily="18" charset="0"/>
              </a:rPr>
              <a:t>Phosphate systems are not well-wetted with phosphors.  Shallow incorporation and limited YAG into glasses are detrimental for lighting.</a:t>
            </a:r>
          </a:p>
          <a:p>
            <a:r>
              <a:rPr lang="en-US" altLang="zh-TW" sz="2000" dirty="0" smtClean="0">
                <a:solidFill>
                  <a:srgbClr val="339933"/>
                </a:solidFill>
                <a:ea typeface="新細明體" panose="02020500000000000000" pitchFamily="18" charset="-120"/>
                <a:cs typeface="Times New Roman" panose="02020603050405020304" pitchFamily="18" charset="0"/>
              </a:rPr>
              <a:t>Borosilicate glasses are chemically stable, yet higher thermal characteristic temperatures are expected.</a:t>
            </a:r>
            <a:endParaRPr lang="zh-TW" altLang="en-US" sz="2000" dirty="0">
              <a:solidFill>
                <a:srgbClr val="339933"/>
              </a:solidFill>
              <a:ea typeface="新細明體" panose="02020500000000000000" pitchFamily="18" charset="-120"/>
              <a:cs typeface="Times New Roman" panose="02020603050405020304" pitchFamily="18" charset="0"/>
            </a:endParaRPr>
          </a:p>
          <a:p>
            <a:endParaRPr lang="zh-TW" altLang="en-US" sz="2000" dirty="0"/>
          </a:p>
        </p:txBody>
      </p:sp>
    </p:spTree>
    <p:extLst>
      <p:ext uri="{BB962C8B-B14F-4D97-AF65-F5344CB8AC3E}">
        <p14:creationId xmlns:p14="http://schemas.microsoft.com/office/powerpoint/2010/main" xmlns="" val="331970737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6700" y="228600"/>
            <a:ext cx="8499348" cy="990600"/>
          </a:xfrm>
        </p:spPr>
        <p:txBody>
          <a:bodyPr>
            <a:normAutofit fontScale="90000"/>
          </a:bodyPr>
          <a:lstStyle/>
          <a:p>
            <a:r>
              <a:rPr lang="en-US" altLang="zh-TW" dirty="0"/>
              <a:t>YAG GCP </a:t>
            </a:r>
            <a:r>
              <a:rPr lang="en-US" altLang="zh-TW" dirty="0">
                <a:solidFill>
                  <a:srgbClr val="0000FF"/>
                </a:solidFill>
              </a:rPr>
              <a:t>by Various Glass Systems</a:t>
            </a:r>
            <a:endParaRPr lang="zh-TW" altLang="en-US" sz="4000" dirty="0">
              <a:solidFill>
                <a:srgbClr val="0000FF"/>
              </a:solidFill>
            </a:endParaRPr>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14</a:t>
            </a:fld>
            <a:endParaRPr lang="fr-CA"/>
          </a:p>
        </p:txBody>
      </p:sp>
      <p:sp>
        <p:nvSpPr>
          <p:cNvPr id="4" name="內容版面配置區 3"/>
          <p:cNvSpPr>
            <a:spLocks noGrp="1"/>
          </p:cNvSpPr>
          <p:nvPr>
            <p:ph sz="quarter" idx="1"/>
          </p:nvPr>
        </p:nvSpPr>
        <p:spPr>
          <a:xfrm>
            <a:off x="251520" y="4941168"/>
            <a:ext cx="8514528" cy="1327448"/>
          </a:xfrm>
        </p:spPr>
        <p:txBody>
          <a:bodyPr>
            <a:normAutofit/>
          </a:bodyPr>
          <a:lstStyle/>
          <a:p>
            <a:pPr algn="just">
              <a:buFont typeface="Wingdings" panose="05000000000000000000" pitchFamily="2" charset="2"/>
              <a:buChar char="p"/>
            </a:pPr>
            <a:r>
              <a:rPr lang="en-US" altLang="zh-TW" sz="1600" dirty="0">
                <a:solidFill>
                  <a:srgbClr val="339933"/>
                </a:solidFill>
                <a:ea typeface="新細明體" panose="02020500000000000000" pitchFamily="18" charset="-120"/>
                <a:cs typeface="Times New Roman" panose="02020603050405020304" pitchFamily="18" charset="0"/>
              </a:rPr>
              <a:t>The greater </a:t>
            </a:r>
            <a:r>
              <a:rPr lang="en-US" altLang="zh-TW" sz="1600" dirty="0" err="1">
                <a:solidFill>
                  <a:srgbClr val="339933"/>
                </a:solidFill>
                <a:ea typeface="新細明體" panose="02020500000000000000" pitchFamily="18" charset="-120"/>
                <a:cs typeface="Times New Roman" panose="02020603050405020304" pitchFamily="18" charset="0"/>
              </a:rPr>
              <a:t>T</a:t>
            </a:r>
            <a:r>
              <a:rPr lang="en-US" altLang="zh-TW" sz="1600" baseline="-25000" dirty="0" err="1">
                <a:solidFill>
                  <a:srgbClr val="339933"/>
                </a:solidFill>
                <a:ea typeface="新細明體" panose="02020500000000000000" pitchFamily="18" charset="-120"/>
                <a:cs typeface="Times New Roman" panose="02020603050405020304" pitchFamily="18" charset="0"/>
              </a:rPr>
              <a:t>s</a:t>
            </a:r>
            <a:r>
              <a:rPr lang="en-US" altLang="zh-TW" sz="1600" dirty="0">
                <a:solidFill>
                  <a:srgbClr val="339933"/>
                </a:solidFill>
                <a:ea typeface="新細明體" panose="02020500000000000000" pitchFamily="18" charset="-120"/>
                <a:cs typeface="Times New Roman" panose="02020603050405020304" pitchFamily="18" charset="0"/>
              </a:rPr>
              <a:t> and the smaller Td of the glass substrate, leading to a layer operating temperature range (T</a:t>
            </a:r>
            <a:r>
              <a:rPr lang="en-US" altLang="zh-TW" sz="1600" baseline="-25000" dirty="0">
                <a:solidFill>
                  <a:srgbClr val="339933"/>
                </a:solidFill>
                <a:ea typeface="新細明體" panose="02020500000000000000" pitchFamily="18" charset="-120"/>
                <a:cs typeface="Times New Roman" panose="02020603050405020304" pitchFamily="18" charset="0"/>
              </a:rPr>
              <a:t>c</a:t>
            </a:r>
            <a:r>
              <a:rPr lang="en-US" altLang="zh-TW" sz="1600" dirty="0">
                <a:solidFill>
                  <a:srgbClr val="339933"/>
                </a:solidFill>
                <a:ea typeface="新細明體" panose="02020500000000000000" pitchFamily="18" charset="-120"/>
                <a:cs typeface="Times New Roman" panose="02020603050405020304" pitchFamily="18" charset="0"/>
              </a:rPr>
              <a:t> – T</a:t>
            </a:r>
            <a:r>
              <a:rPr lang="en-US" altLang="zh-TW" sz="1600" baseline="-25000" dirty="0">
                <a:solidFill>
                  <a:srgbClr val="339933"/>
                </a:solidFill>
                <a:ea typeface="新細明體" panose="02020500000000000000" pitchFamily="18" charset="-120"/>
                <a:cs typeface="Times New Roman" panose="02020603050405020304" pitchFamily="18" charset="0"/>
              </a:rPr>
              <a:t>d</a:t>
            </a:r>
            <a:r>
              <a:rPr lang="en-US" altLang="zh-TW" sz="1600" dirty="0">
                <a:solidFill>
                  <a:srgbClr val="339933"/>
                </a:solidFill>
                <a:ea typeface="新細明體" panose="02020500000000000000" pitchFamily="18" charset="-120"/>
                <a:cs typeface="Times New Roman" panose="02020603050405020304" pitchFamily="18" charset="0"/>
              </a:rPr>
              <a:t>) for the glass ceramic preparation was expected. </a:t>
            </a:r>
          </a:p>
          <a:p>
            <a:pPr algn="just">
              <a:buFont typeface="Wingdings" panose="05000000000000000000" pitchFamily="2" charset="2"/>
              <a:buChar char="p"/>
            </a:pPr>
            <a:r>
              <a:rPr lang="en-US" altLang="zh-TW" sz="1600" dirty="0">
                <a:solidFill>
                  <a:srgbClr val="339933"/>
                </a:solidFill>
                <a:ea typeface="新細明體" panose="02020500000000000000" pitchFamily="18" charset="-120"/>
                <a:cs typeface="Times New Roman" panose="02020603050405020304" pitchFamily="18" charset="0"/>
              </a:rPr>
              <a:t>In this study, the glass systems all exhibit a (T</a:t>
            </a:r>
            <a:r>
              <a:rPr lang="en-US" altLang="zh-TW" sz="1600" baseline="-25000" dirty="0">
                <a:solidFill>
                  <a:srgbClr val="339933"/>
                </a:solidFill>
                <a:ea typeface="新細明體" panose="02020500000000000000" pitchFamily="18" charset="-120"/>
                <a:cs typeface="Times New Roman" panose="02020603050405020304" pitchFamily="18" charset="0"/>
              </a:rPr>
              <a:t>c</a:t>
            </a:r>
            <a:r>
              <a:rPr lang="en-US" altLang="zh-TW" sz="1600" dirty="0">
                <a:solidFill>
                  <a:srgbClr val="339933"/>
                </a:solidFill>
                <a:ea typeface="新細明體" panose="02020500000000000000" pitchFamily="18" charset="-120"/>
                <a:cs typeface="Times New Roman" panose="02020603050405020304" pitchFamily="18" charset="0"/>
              </a:rPr>
              <a:t> – T</a:t>
            </a:r>
            <a:r>
              <a:rPr lang="en-US" altLang="zh-TW" sz="1600" baseline="-25000" dirty="0">
                <a:solidFill>
                  <a:srgbClr val="339933"/>
                </a:solidFill>
                <a:ea typeface="新細明體" panose="02020500000000000000" pitchFamily="18" charset="-120"/>
                <a:cs typeface="Times New Roman" panose="02020603050405020304" pitchFamily="18" charset="0"/>
              </a:rPr>
              <a:t>d</a:t>
            </a:r>
            <a:r>
              <a:rPr lang="en-US" altLang="zh-TW" sz="1600" dirty="0">
                <a:solidFill>
                  <a:srgbClr val="339933"/>
                </a:solidFill>
                <a:ea typeface="新細明體" panose="02020500000000000000" pitchFamily="18" charset="-120"/>
                <a:cs typeface="Times New Roman" panose="02020603050405020304" pitchFamily="18" charset="0"/>
              </a:rPr>
              <a:t>) over 200 °C, which is quite sufficient in glass ceramic fabrication.</a:t>
            </a:r>
            <a:endParaRPr lang="zh-TW" altLang="en-US" sz="1600" dirty="0">
              <a:solidFill>
                <a:srgbClr val="339933"/>
              </a:solidFill>
              <a:ea typeface="新細明體" panose="02020500000000000000" pitchFamily="18" charset="-120"/>
              <a:cs typeface="Times New Roman" panose="02020603050405020304" pitchFamily="18" charset="0"/>
            </a:endParaRPr>
          </a:p>
          <a:p>
            <a:endParaRPr lang="zh-TW" altLang="en-US" sz="1800" dirty="0"/>
          </a:p>
        </p:txBody>
      </p:sp>
      <p:graphicFrame>
        <p:nvGraphicFramePr>
          <p:cNvPr id="5" name="表格 4"/>
          <p:cNvGraphicFramePr>
            <a:graphicFrameLocks noGrp="1"/>
          </p:cNvGraphicFramePr>
          <p:nvPr>
            <p:extLst>
              <p:ext uri="{D42A27DB-BD31-4B8C-83A1-F6EECF244321}">
                <p14:modId xmlns:p14="http://schemas.microsoft.com/office/powerpoint/2010/main" xmlns="" val="2114880564"/>
              </p:ext>
            </p:extLst>
          </p:nvPr>
        </p:nvGraphicFramePr>
        <p:xfrm>
          <a:off x="116235" y="2276872"/>
          <a:ext cx="8848254" cy="2624925"/>
        </p:xfrm>
        <a:graphic>
          <a:graphicData uri="http://schemas.openxmlformats.org/drawingml/2006/table">
            <a:tbl>
              <a:tblPr/>
              <a:tblGrid>
                <a:gridCol w="1501295"/>
                <a:gridCol w="901971"/>
                <a:gridCol w="901970"/>
                <a:gridCol w="852771"/>
                <a:gridCol w="1143491"/>
                <a:gridCol w="1182252"/>
                <a:gridCol w="1182252"/>
                <a:gridCol w="1182252"/>
              </a:tblGrid>
              <a:tr h="4300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Glass systems</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 </a:t>
                      </a:r>
                      <a:r>
                        <a:rPr kumimoji="0" lang="en-US" altLang="zh-TW" sz="1400" b="0" i="0" u="none" strike="noStrike" cap="none" normalizeH="0" baseline="0" dirty="0" err="1" smtClean="0">
                          <a:ln>
                            <a:noFill/>
                          </a:ln>
                          <a:solidFill>
                            <a:srgbClr val="000000"/>
                          </a:solidFill>
                          <a:effectLst/>
                          <a:latin typeface="Times New Roman" pitchFamily="18" charset="0"/>
                          <a:ea typeface="新細明體" pitchFamily="18" charset="-120"/>
                          <a:cs typeface="Times New Roman" pitchFamily="18" charset="0"/>
                        </a:rPr>
                        <a:t>T</a:t>
                      </a:r>
                      <a:r>
                        <a:rPr kumimoji="0" lang="en-US" altLang="zh-TW" sz="1400" b="0" i="0" u="none" strike="noStrike" cap="none" normalizeH="0" baseline="-25000" dirty="0" err="1" smtClean="0">
                          <a:ln>
                            <a:noFill/>
                          </a:ln>
                          <a:solidFill>
                            <a:srgbClr val="000000"/>
                          </a:solidFill>
                          <a:effectLst/>
                          <a:latin typeface="Times New Roman" pitchFamily="18" charset="0"/>
                          <a:ea typeface="新細明體" pitchFamily="18" charset="-120"/>
                          <a:cs typeface="Times New Roman" pitchFamily="18" charset="0"/>
                        </a:rPr>
                        <a:t>g</a:t>
                      </a: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 T</a:t>
                      </a:r>
                      <a:r>
                        <a:rPr kumimoji="0" lang="en-US" altLang="zh-TW" sz="1400" b="0" i="0" u="none" strike="noStrike" cap="none" normalizeH="0" baseline="-25000" dirty="0" smtClean="0">
                          <a:ln>
                            <a:noFill/>
                          </a:ln>
                          <a:solidFill>
                            <a:srgbClr val="000000"/>
                          </a:solidFill>
                          <a:effectLst/>
                          <a:latin typeface="Times New Roman" pitchFamily="18" charset="0"/>
                          <a:ea typeface="新細明體" pitchFamily="18" charset="-120"/>
                          <a:cs typeface="Times New Roman" pitchFamily="18" charset="0"/>
                        </a:rPr>
                        <a:t>d</a:t>
                      </a: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err="1" smtClean="0">
                          <a:ln>
                            <a:noFill/>
                          </a:ln>
                          <a:solidFill>
                            <a:srgbClr val="000000"/>
                          </a:solidFill>
                          <a:effectLst/>
                          <a:latin typeface="Times New Roman" pitchFamily="18" charset="0"/>
                          <a:ea typeface="新細明體" pitchFamily="18" charset="-120"/>
                          <a:cs typeface="Times New Roman" pitchFamily="18" charset="0"/>
                        </a:rPr>
                        <a:t>T</a:t>
                      </a:r>
                      <a:r>
                        <a:rPr kumimoji="0" lang="en-US" altLang="zh-TW" sz="1400" b="0" i="0" u="none" strike="noStrike" cap="none" normalizeH="0" baseline="-25000" dirty="0" err="1" smtClean="0">
                          <a:ln>
                            <a:noFill/>
                          </a:ln>
                          <a:solidFill>
                            <a:srgbClr val="000000"/>
                          </a:solidFill>
                          <a:effectLst/>
                          <a:latin typeface="Times New Roman" pitchFamily="18" charset="0"/>
                          <a:ea typeface="新細明體" pitchFamily="18" charset="-120"/>
                          <a:cs typeface="Times New Roman" pitchFamily="18" charset="0"/>
                        </a:rPr>
                        <a:t>c</a:t>
                      </a: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CTE(10</a:t>
                      </a:r>
                      <a:r>
                        <a:rPr kumimoji="0" lang="en-US" altLang="zh-TW" sz="1400" b="0" i="0" u="none" strike="noStrike" cap="none" normalizeH="0" baseline="30000" dirty="0" smtClean="0">
                          <a:ln>
                            <a:noFill/>
                          </a:ln>
                          <a:solidFill>
                            <a:srgbClr val="000000"/>
                          </a:solidFill>
                          <a:effectLst/>
                          <a:latin typeface="Times New Roman" pitchFamily="18" charset="0"/>
                          <a:ea typeface="新細明體" pitchFamily="18" charset="-120"/>
                          <a:cs typeface="Times New Roman" pitchFamily="18" charset="0"/>
                        </a:rPr>
                        <a:t>-6</a:t>
                      </a: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/K)</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err="1" smtClean="0">
                          <a:ln>
                            <a:noFill/>
                          </a:ln>
                          <a:solidFill>
                            <a:srgbClr val="000000"/>
                          </a:solidFill>
                          <a:effectLst/>
                          <a:latin typeface="Times New Roman" pitchFamily="18" charset="0"/>
                          <a:ea typeface="新細明體" pitchFamily="18" charset="-120"/>
                          <a:cs typeface="Times New Roman" pitchFamily="18" charset="0"/>
                        </a:rPr>
                        <a:t>T</a:t>
                      </a:r>
                      <a:r>
                        <a:rPr kumimoji="0" lang="en-US" altLang="zh-TW" sz="1400" b="0" i="0" u="none" strike="noStrike" cap="none" normalizeH="0" baseline="-25000" dirty="0" err="1" smtClean="0">
                          <a:ln>
                            <a:noFill/>
                          </a:ln>
                          <a:solidFill>
                            <a:srgbClr val="000000"/>
                          </a:solidFill>
                          <a:effectLst/>
                          <a:latin typeface="Times New Roman" pitchFamily="18" charset="0"/>
                          <a:ea typeface="新細明體" pitchFamily="18" charset="-120"/>
                          <a:cs typeface="Times New Roman" pitchFamily="18" charset="0"/>
                        </a:rPr>
                        <a:t>c</a:t>
                      </a: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 - T</a:t>
                      </a:r>
                      <a:r>
                        <a:rPr kumimoji="0" lang="en-US" altLang="zh-TW" sz="1400" b="0" i="0" u="none" strike="noStrike" cap="none" normalizeH="0" baseline="-25000" dirty="0" smtClean="0">
                          <a:ln>
                            <a:noFill/>
                          </a:ln>
                          <a:solidFill>
                            <a:srgbClr val="000000"/>
                          </a:solidFill>
                          <a:effectLst/>
                          <a:latin typeface="Times New Roman" pitchFamily="18" charset="0"/>
                          <a:ea typeface="新細明體" pitchFamily="18" charset="-120"/>
                          <a:cs typeface="Times New Roman" pitchFamily="18" charset="0"/>
                        </a:rPr>
                        <a:t>d</a:t>
                      </a: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 (℃)</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Refractive Index </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Abbe number</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12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P-</a:t>
                      </a:r>
                      <a:r>
                        <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40Sr10K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618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661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853</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4.5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192</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1.616</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rPr>
                        <a:t>38.93</a:t>
                      </a:r>
                      <a:endParaRPr kumimoji="0" lang="zh-TW"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40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P-</a:t>
                      </a: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30Sr20K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579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614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889</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6.3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275</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rPr>
                        <a:t>1.601</a:t>
                      </a:r>
                      <a:endParaRPr kumimoji="0" lang="zh-TW"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40.29</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512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P-</a:t>
                      </a: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20Sr30K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543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582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917</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8.6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335</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rPr>
                        <a:t>1.584</a:t>
                      </a:r>
                      <a:endParaRPr kumimoji="0" lang="zh-TW"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45.97</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0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P-</a:t>
                      </a:r>
                      <a:r>
                        <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25Nb0Li</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a:t>
                      </a: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29</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570</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905</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5.8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335</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rPr>
                        <a:t>1.791</a:t>
                      </a:r>
                      <a:endParaRPr kumimoji="0" lang="zh-TW"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27.75</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40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P-</a:t>
                      </a: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20Nb5Li</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533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569</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856</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287</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rPr>
                        <a:t>1.759</a:t>
                      </a:r>
                      <a:endParaRPr kumimoji="0" lang="zh-TW"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32.42</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40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P-</a:t>
                      </a: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15Nb10Li</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a:t>
                      </a: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27</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a:t>
                      </a: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67</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794</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7.4</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227</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rPr>
                        <a:t>1.720</a:t>
                      </a:r>
                      <a:endParaRPr kumimoji="0" lang="zh-TW"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35.15</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0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B-</a:t>
                      </a: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30Zn6Bi</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549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586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784</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5.9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198</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1.774</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37.90</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40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B-</a:t>
                      </a: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27Zn9Bi</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552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574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775</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201</a:t>
                      </a:r>
                      <a:endPar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1.796</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34.96</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40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B-</a:t>
                      </a:r>
                      <a:r>
                        <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24Zn12Bi</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547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569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770</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201</a:t>
                      </a:r>
                      <a:endParaRPr kumimoji="0" lang="zh-TW" altLang="zh-TW" sz="14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rPr>
                        <a:t>1.816</a:t>
                      </a:r>
                      <a:endParaRPr kumimoji="0" lang="zh-TW" altLang="zh-TW" sz="1400" b="0" i="0" u="none" strike="noStrike" cap="none" normalizeH="0" baseline="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rPr>
                        <a:t>32.03</a:t>
                      </a:r>
                      <a:endParaRPr kumimoji="0" lang="zh-TW" altLang="zh-TW" sz="1400" b="0" i="0" u="none" strike="noStrike" cap="none" normalizeH="0" baseline="0" dirty="0" smtClean="0">
                        <a:ln>
                          <a:noFill/>
                        </a:ln>
                        <a:solidFill>
                          <a:srgbClr val="0070C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向上箭號 9"/>
          <p:cNvSpPr>
            <a:spLocks noChangeArrowheads="1"/>
          </p:cNvSpPr>
          <p:nvPr/>
        </p:nvSpPr>
        <p:spPr bwMode="auto">
          <a:xfrm>
            <a:off x="5202930" y="2812780"/>
            <a:ext cx="241300" cy="587375"/>
          </a:xfrm>
          <a:prstGeom prst="upArrow">
            <a:avLst>
              <a:gd name="adj1" fmla="val 50000"/>
              <a:gd name="adj2" fmla="val 50115"/>
            </a:avLst>
          </a:prstGeom>
          <a:solidFill>
            <a:srgbClr val="FF0000"/>
          </a:soli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en-US">
              <a:ea typeface="新細明體" panose="02020500000000000000" pitchFamily="18" charset="-120"/>
            </a:endParaRPr>
          </a:p>
        </p:txBody>
      </p:sp>
      <p:sp>
        <p:nvSpPr>
          <p:cNvPr id="7" name="向上箭號 10"/>
          <p:cNvSpPr>
            <a:spLocks noChangeArrowheads="1"/>
          </p:cNvSpPr>
          <p:nvPr/>
        </p:nvSpPr>
        <p:spPr bwMode="auto">
          <a:xfrm rot="10800000">
            <a:off x="3250580" y="2816958"/>
            <a:ext cx="241300" cy="587375"/>
          </a:xfrm>
          <a:prstGeom prst="upArrow">
            <a:avLst>
              <a:gd name="adj1" fmla="val 50000"/>
              <a:gd name="adj2" fmla="val 50115"/>
            </a:avLst>
          </a:prstGeom>
          <a:solidFill>
            <a:srgbClr val="00B050"/>
          </a:soli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en-US">
              <a:ea typeface="新細明體" panose="02020500000000000000" pitchFamily="18" charset="-120"/>
            </a:endParaRPr>
          </a:p>
        </p:txBody>
      </p:sp>
      <p:sp>
        <p:nvSpPr>
          <p:cNvPr id="8" name="向上箭號 12"/>
          <p:cNvSpPr>
            <a:spLocks noChangeArrowheads="1"/>
          </p:cNvSpPr>
          <p:nvPr/>
        </p:nvSpPr>
        <p:spPr bwMode="auto">
          <a:xfrm>
            <a:off x="6375408" y="2798180"/>
            <a:ext cx="241300" cy="587375"/>
          </a:xfrm>
          <a:prstGeom prst="upArrow">
            <a:avLst>
              <a:gd name="adj1" fmla="val 50000"/>
              <a:gd name="adj2" fmla="val 50115"/>
            </a:avLst>
          </a:prstGeom>
          <a:solidFill>
            <a:srgbClr val="FF0000"/>
          </a:soli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en-US">
              <a:ea typeface="新細明體" panose="02020500000000000000" pitchFamily="18" charset="-120"/>
            </a:endParaRPr>
          </a:p>
        </p:txBody>
      </p:sp>
      <p:sp>
        <p:nvSpPr>
          <p:cNvPr id="9" name="向上箭號 13"/>
          <p:cNvSpPr>
            <a:spLocks noChangeArrowheads="1"/>
          </p:cNvSpPr>
          <p:nvPr/>
        </p:nvSpPr>
        <p:spPr bwMode="auto">
          <a:xfrm rot="10800000">
            <a:off x="6375408" y="3591930"/>
            <a:ext cx="241300" cy="587375"/>
          </a:xfrm>
          <a:prstGeom prst="upArrow">
            <a:avLst>
              <a:gd name="adj1" fmla="val 50000"/>
              <a:gd name="adj2" fmla="val 50115"/>
            </a:avLst>
          </a:prstGeom>
          <a:solidFill>
            <a:srgbClr val="00B050"/>
          </a:soli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en-US">
              <a:ea typeface="新細明體" panose="02020500000000000000" pitchFamily="18" charset="-120"/>
            </a:endParaRPr>
          </a:p>
        </p:txBody>
      </p:sp>
      <p:sp>
        <p:nvSpPr>
          <p:cNvPr id="10" name="向上箭號 14"/>
          <p:cNvSpPr>
            <a:spLocks noChangeArrowheads="1"/>
          </p:cNvSpPr>
          <p:nvPr/>
        </p:nvSpPr>
        <p:spPr bwMode="auto">
          <a:xfrm>
            <a:off x="4219162" y="2809806"/>
            <a:ext cx="241300" cy="587375"/>
          </a:xfrm>
          <a:prstGeom prst="upArrow">
            <a:avLst>
              <a:gd name="adj1" fmla="val 50000"/>
              <a:gd name="adj2" fmla="val 50115"/>
            </a:avLst>
          </a:prstGeom>
          <a:solidFill>
            <a:srgbClr val="FF0000"/>
          </a:soli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en-US">
              <a:ea typeface="新細明體" panose="02020500000000000000" pitchFamily="18" charset="-120"/>
            </a:endParaRPr>
          </a:p>
        </p:txBody>
      </p:sp>
      <p:sp>
        <p:nvSpPr>
          <p:cNvPr id="11" name="向上箭號 16"/>
          <p:cNvSpPr>
            <a:spLocks noChangeArrowheads="1"/>
          </p:cNvSpPr>
          <p:nvPr/>
        </p:nvSpPr>
        <p:spPr bwMode="auto">
          <a:xfrm rot="10800000">
            <a:off x="4219162" y="3578156"/>
            <a:ext cx="241300" cy="587375"/>
          </a:xfrm>
          <a:prstGeom prst="upArrow">
            <a:avLst>
              <a:gd name="adj1" fmla="val 50000"/>
              <a:gd name="adj2" fmla="val 50115"/>
            </a:avLst>
          </a:prstGeom>
          <a:solidFill>
            <a:srgbClr val="00B050"/>
          </a:soli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en-US">
              <a:ea typeface="新細明體" panose="02020500000000000000" pitchFamily="18" charset="-120"/>
            </a:endParaRPr>
          </a:p>
        </p:txBody>
      </p:sp>
      <p:sp>
        <p:nvSpPr>
          <p:cNvPr id="12" name="矩形 11"/>
          <p:cNvSpPr/>
          <p:nvPr/>
        </p:nvSpPr>
        <p:spPr bwMode="auto">
          <a:xfrm flipV="1">
            <a:off x="3483254" y="3210101"/>
            <a:ext cx="702938" cy="207719"/>
          </a:xfrm>
          <a:prstGeom prst="rect">
            <a:avLst/>
          </a:prstGeom>
          <a:solidFill>
            <a:srgbClr val="00B0F0">
              <a:alpha val="32000"/>
            </a:srgbClr>
          </a:solidFill>
          <a:ln w="12700" cap="flat" cmpd="sng" algn="ctr">
            <a:noFill/>
            <a:prstDash val="solid"/>
            <a:round/>
            <a:headEnd type="none" w="med" len="med"/>
            <a:tailEnd type="none" w="med" len="med"/>
          </a:ln>
          <a:effectLst>
            <a:innerShdw blurRad="63500" dist="50800">
              <a:prstClr val="black">
                <a:alpha val="50000"/>
              </a:prstClr>
            </a:innerShdw>
            <a:softEdge rad="31750"/>
          </a:effectLst>
        </p:spPr>
        <p:txBody>
          <a:bodyPr wrap="none" anchor="ctr"/>
          <a:lstStyle/>
          <a:p>
            <a:pPr algn="ctr">
              <a:defRPr/>
            </a:pPr>
            <a:endParaRPr lang="zh-TW" altLang="en-US">
              <a:ea typeface="新細明體" pitchFamily="18" charset="-120"/>
            </a:endParaRPr>
          </a:p>
        </p:txBody>
      </p:sp>
      <p:sp>
        <p:nvSpPr>
          <p:cNvPr id="13" name="矩形 12"/>
          <p:cNvSpPr/>
          <p:nvPr/>
        </p:nvSpPr>
        <p:spPr bwMode="auto">
          <a:xfrm flipV="1">
            <a:off x="3500396" y="3484421"/>
            <a:ext cx="702938" cy="207719"/>
          </a:xfrm>
          <a:prstGeom prst="rect">
            <a:avLst/>
          </a:prstGeom>
          <a:solidFill>
            <a:srgbClr val="00B0F0">
              <a:alpha val="32000"/>
            </a:srgbClr>
          </a:solidFill>
          <a:ln w="12700" cap="flat" cmpd="sng" algn="ctr">
            <a:noFill/>
            <a:prstDash val="solid"/>
            <a:round/>
            <a:headEnd type="none" w="med" len="med"/>
            <a:tailEnd type="none" w="med" len="med"/>
          </a:ln>
          <a:effectLst>
            <a:innerShdw blurRad="63500" dist="50800">
              <a:prstClr val="black">
                <a:alpha val="50000"/>
              </a:prstClr>
            </a:innerShdw>
            <a:softEdge rad="31750"/>
          </a:effectLst>
        </p:spPr>
        <p:txBody>
          <a:bodyPr wrap="none" anchor="ctr"/>
          <a:lstStyle/>
          <a:p>
            <a:pPr algn="ctr">
              <a:defRPr/>
            </a:pPr>
            <a:endParaRPr lang="zh-TW" altLang="en-US">
              <a:ea typeface="新細明體" pitchFamily="18" charset="-120"/>
            </a:endParaRPr>
          </a:p>
        </p:txBody>
      </p:sp>
      <p:sp>
        <p:nvSpPr>
          <p:cNvPr id="14" name="矩形 13"/>
          <p:cNvSpPr/>
          <p:nvPr/>
        </p:nvSpPr>
        <p:spPr bwMode="auto">
          <a:xfrm flipV="1">
            <a:off x="4499992" y="2708920"/>
            <a:ext cx="702938" cy="207719"/>
          </a:xfrm>
          <a:prstGeom prst="rect">
            <a:avLst/>
          </a:prstGeom>
          <a:solidFill>
            <a:srgbClr val="00B0F0">
              <a:alpha val="32000"/>
            </a:srgbClr>
          </a:solidFill>
          <a:ln w="12700" cap="flat" cmpd="sng" algn="ctr">
            <a:noFill/>
            <a:prstDash val="solid"/>
            <a:round/>
            <a:headEnd type="none" w="med" len="med"/>
            <a:tailEnd type="none" w="med" len="med"/>
          </a:ln>
          <a:effectLst>
            <a:innerShdw blurRad="63500" dist="50800">
              <a:prstClr val="black">
                <a:alpha val="50000"/>
              </a:prstClr>
            </a:innerShdw>
            <a:softEdge rad="31750"/>
          </a:effectLst>
        </p:spPr>
        <p:txBody>
          <a:bodyPr wrap="none" anchor="ctr"/>
          <a:lstStyle/>
          <a:p>
            <a:pPr algn="ctr">
              <a:defRPr/>
            </a:pPr>
            <a:endParaRPr lang="zh-TW" altLang="en-US">
              <a:ea typeface="新細明體" pitchFamily="18" charset="-120"/>
            </a:endParaRPr>
          </a:p>
        </p:txBody>
      </p:sp>
      <p:sp>
        <p:nvSpPr>
          <p:cNvPr id="15" name="矩形 14"/>
          <p:cNvSpPr/>
          <p:nvPr/>
        </p:nvSpPr>
        <p:spPr bwMode="auto">
          <a:xfrm flipV="1">
            <a:off x="5608990" y="3198475"/>
            <a:ext cx="702938" cy="207719"/>
          </a:xfrm>
          <a:prstGeom prst="rect">
            <a:avLst/>
          </a:prstGeom>
          <a:solidFill>
            <a:srgbClr val="00B0F0">
              <a:alpha val="32000"/>
            </a:srgbClr>
          </a:solidFill>
          <a:ln w="12700" cap="flat" cmpd="sng" algn="ctr">
            <a:noFill/>
            <a:prstDash val="solid"/>
            <a:round/>
            <a:headEnd type="none" w="med" len="med"/>
            <a:tailEnd type="none" w="med" len="med"/>
          </a:ln>
          <a:effectLst>
            <a:innerShdw blurRad="63500" dist="50800">
              <a:prstClr val="black">
                <a:alpha val="50000"/>
              </a:prstClr>
            </a:innerShdw>
            <a:softEdge rad="31750"/>
          </a:effectLst>
        </p:spPr>
        <p:txBody>
          <a:bodyPr wrap="none" anchor="ctr"/>
          <a:lstStyle/>
          <a:p>
            <a:pPr algn="ctr">
              <a:defRPr/>
            </a:pPr>
            <a:endParaRPr lang="zh-TW" altLang="en-US">
              <a:ea typeface="新細明體" pitchFamily="18" charset="-120"/>
            </a:endParaRPr>
          </a:p>
        </p:txBody>
      </p:sp>
      <p:sp>
        <p:nvSpPr>
          <p:cNvPr id="16" name="矩形 15"/>
          <p:cNvSpPr/>
          <p:nvPr/>
        </p:nvSpPr>
        <p:spPr bwMode="auto">
          <a:xfrm flipV="1">
            <a:off x="5626132" y="3472795"/>
            <a:ext cx="702938" cy="207719"/>
          </a:xfrm>
          <a:prstGeom prst="rect">
            <a:avLst/>
          </a:prstGeom>
          <a:solidFill>
            <a:srgbClr val="00B0F0">
              <a:alpha val="32000"/>
            </a:srgbClr>
          </a:solidFill>
          <a:ln w="12700" cap="flat" cmpd="sng" algn="ctr">
            <a:noFill/>
            <a:prstDash val="solid"/>
            <a:round/>
            <a:headEnd type="none" w="med" len="med"/>
            <a:tailEnd type="none" w="med" len="med"/>
          </a:ln>
          <a:effectLst>
            <a:innerShdw blurRad="63500" dist="50800">
              <a:prstClr val="black">
                <a:alpha val="50000"/>
              </a:prstClr>
            </a:innerShdw>
            <a:softEdge rad="31750"/>
          </a:effectLst>
        </p:spPr>
        <p:txBody>
          <a:bodyPr wrap="none" anchor="ctr"/>
          <a:lstStyle/>
          <a:p>
            <a:pPr algn="ctr">
              <a:defRPr/>
            </a:pPr>
            <a:endParaRPr lang="zh-TW" altLang="en-US">
              <a:ea typeface="新細明體" pitchFamily="18" charset="-120"/>
            </a:endParaRPr>
          </a:p>
        </p:txBody>
      </p:sp>
      <p:sp>
        <p:nvSpPr>
          <p:cNvPr id="17" name="矩形 16"/>
          <p:cNvSpPr/>
          <p:nvPr/>
        </p:nvSpPr>
        <p:spPr bwMode="auto">
          <a:xfrm flipV="1">
            <a:off x="2594568" y="3221281"/>
            <a:ext cx="702938" cy="207719"/>
          </a:xfrm>
          <a:prstGeom prst="rect">
            <a:avLst/>
          </a:prstGeom>
          <a:solidFill>
            <a:srgbClr val="00B0F0">
              <a:alpha val="32000"/>
            </a:srgbClr>
          </a:solidFill>
          <a:ln w="12700" cap="flat" cmpd="sng" algn="ctr">
            <a:noFill/>
            <a:prstDash val="solid"/>
            <a:round/>
            <a:headEnd type="none" w="med" len="med"/>
            <a:tailEnd type="none" w="med" len="med"/>
          </a:ln>
          <a:effectLst>
            <a:innerShdw blurRad="63500" dist="50800">
              <a:prstClr val="black">
                <a:alpha val="50000"/>
              </a:prstClr>
            </a:innerShdw>
            <a:softEdge rad="31750"/>
          </a:effectLst>
        </p:spPr>
        <p:txBody>
          <a:bodyPr wrap="none" anchor="ctr"/>
          <a:lstStyle/>
          <a:p>
            <a:pPr algn="ctr">
              <a:defRPr/>
            </a:pPr>
            <a:endParaRPr lang="zh-TW" altLang="en-US">
              <a:ea typeface="新細明體" pitchFamily="18" charset="-120"/>
            </a:endParaRPr>
          </a:p>
        </p:txBody>
      </p:sp>
      <p:sp>
        <p:nvSpPr>
          <p:cNvPr id="18" name="矩形 2"/>
          <p:cNvSpPr>
            <a:spLocks noChangeArrowheads="1"/>
          </p:cNvSpPr>
          <p:nvPr/>
        </p:nvSpPr>
        <p:spPr bwMode="auto">
          <a:xfrm>
            <a:off x="395536" y="1876762"/>
            <a:ext cx="340734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defTabSz="801688">
              <a:defRPr>
                <a:solidFill>
                  <a:schemeClr val="tx1"/>
                </a:solidFill>
                <a:latin typeface="Arial" panose="020B0604020202020204" pitchFamily="34" charset="0"/>
              </a:defRPr>
            </a:lvl1pPr>
            <a:lvl2pPr marL="742950" indent="-285750" defTabSz="801688">
              <a:defRPr>
                <a:solidFill>
                  <a:schemeClr val="tx1"/>
                </a:solidFill>
                <a:latin typeface="Arial" panose="020B0604020202020204" pitchFamily="34" charset="0"/>
              </a:defRPr>
            </a:lvl2pPr>
            <a:lvl3pPr marL="1143000" indent="-228600" defTabSz="801688">
              <a:defRPr>
                <a:solidFill>
                  <a:schemeClr val="tx1"/>
                </a:solidFill>
                <a:latin typeface="Arial" panose="020B0604020202020204" pitchFamily="34" charset="0"/>
              </a:defRPr>
            </a:lvl3pPr>
            <a:lvl4pPr marL="1600200" indent="-228600" defTabSz="801688">
              <a:defRPr>
                <a:solidFill>
                  <a:schemeClr val="tx1"/>
                </a:solidFill>
                <a:latin typeface="Arial" panose="020B0604020202020204" pitchFamily="34" charset="0"/>
              </a:defRPr>
            </a:lvl4pPr>
            <a:lvl5pPr marL="2057400" indent="-228600" defTabSz="801688">
              <a:defRPr>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de-DE" altLang="zh-TW" sz="2000" i="1" dirty="0" smtClean="0">
                <a:latin typeface="+mn-lt"/>
                <a:ea typeface="新細明體" panose="02020500000000000000" pitchFamily="18" charset="-120"/>
                <a:cs typeface="Times New Roman" panose="02020603050405020304" pitchFamily="18" charset="0"/>
              </a:rPr>
              <a:t>Thermal &amp; Optical </a:t>
            </a:r>
            <a:r>
              <a:rPr lang="de-DE" altLang="zh-TW" sz="2000" i="1" dirty="0">
                <a:latin typeface="+mn-lt"/>
                <a:ea typeface="新細明體" panose="02020500000000000000" pitchFamily="18" charset="-120"/>
                <a:cs typeface="Times New Roman" panose="02020603050405020304" pitchFamily="18" charset="0"/>
              </a:rPr>
              <a:t>properties</a:t>
            </a:r>
          </a:p>
        </p:txBody>
      </p:sp>
      <p:sp>
        <p:nvSpPr>
          <p:cNvPr id="19" name="Rectangle 4"/>
          <p:cNvSpPr>
            <a:spLocks noChangeArrowheads="1"/>
          </p:cNvSpPr>
          <p:nvPr/>
        </p:nvSpPr>
        <p:spPr bwMode="gray">
          <a:xfrm>
            <a:off x="266700" y="1528298"/>
            <a:ext cx="7129463" cy="376238"/>
          </a:xfrm>
          <a:prstGeom prst="rect">
            <a:avLst/>
          </a:prstGeom>
          <a:noFill/>
          <a:ln w="9525">
            <a:noFill/>
            <a:miter lim="800000"/>
            <a:headEnd/>
            <a:tailEnd/>
          </a:ln>
        </p:spPr>
        <p:txBody>
          <a:bodyPr lIns="180000" tIns="0" rIns="0" bIns="0" anchor="ctr"/>
          <a:lstStyle/>
          <a:p>
            <a:pPr marL="342900" indent="-342900" defTabSz="801688">
              <a:buFont typeface="Wingdings" pitchFamily="2" charset="2"/>
              <a:buChar char="Ø"/>
              <a:defRPr/>
            </a:pPr>
            <a:r>
              <a:rPr lang="en-US" altLang="zh-TW" sz="2400" i="1" kern="0" spc="100" dirty="0">
                <a:solidFill>
                  <a:sysClr val="windowText" lastClr="000000"/>
                </a:solidFill>
                <a:ea typeface="新細明體" pitchFamily="18" charset="-120"/>
                <a:cs typeface="Times New Roman" pitchFamily="18" charset="0"/>
              </a:rPr>
              <a:t>Glass </a:t>
            </a:r>
            <a:r>
              <a:rPr lang="en-US" altLang="zh-TW" sz="2400" i="1" spc="100" dirty="0">
                <a:ea typeface="新細明體" pitchFamily="18" charset="-120"/>
                <a:cs typeface="Times New Roman" pitchFamily="18" charset="0"/>
              </a:rPr>
              <a:t>Substrate Characteristics Measure</a:t>
            </a:r>
          </a:p>
        </p:txBody>
      </p:sp>
      <p:sp>
        <p:nvSpPr>
          <p:cNvPr id="20" name="矩形 19"/>
          <p:cNvSpPr/>
          <p:nvPr/>
        </p:nvSpPr>
        <p:spPr bwMode="auto">
          <a:xfrm flipV="1">
            <a:off x="6835152" y="2976574"/>
            <a:ext cx="702938" cy="207719"/>
          </a:xfrm>
          <a:prstGeom prst="rect">
            <a:avLst/>
          </a:prstGeom>
          <a:solidFill>
            <a:srgbClr val="00B0F0">
              <a:alpha val="32000"/>
            </a:srgbClr>
          </a:solidFill>
          <a:ln w="12700" cap="flat" cmpd="sng" algn="ctr">
            <a:noFill/>
            <a:prstDash val="solid"/>
            <a:round/>
            <a:headEnd type="none" w="med" len="med"/>
            <a:tailEnd type="none" w="med" len="med"/>
          </a:ln>
          <a:effectLst>
            <a:innerShdw blurRad="63500" dist="50800">
              <a:prstClr val="black">
                <a:alpha val="50000"/>
              </a:prstClr>
            </a:innerShdw>
            <a:softEdge rad="31750"/>
          </a:effectLst>
        </p:spPr>
        <p:txBody>
          <a:bodyPr wrap="none" anchor="ctr"/>
          <a:lstStyle/>
          <a:p>
            <a:pPr algn="ctr">
              <a:defRPr/>
            </a:pPr>
            <a:endParaRPr lang="zh-TW" altLang="en-US">
              <a:ea typeface="新細明體" pitchFamily="18" charset="-120"/>
            </a:endParaRPr>
          </a:p>
        </p:txBody>
      </p:sp>
      <p:sp>
        <p:nvSpPr>
          <p:cNvPr id="21" name="矩形 20"/>
          <p:cNvSpPr/>
          <p:nvPr/>
        </p:nvSpPr>
        <p:spPr bwMode="auto">
          <a:xfrm flipV="1">
            <a:off x="8014698" y="3218448"/>
            <a:ext cx="702938" cy="207719"/>
          </a:xfrm>
          <a:prstGeom prst="rect">
            <a:avLst/>
          </a:prstGeom>
          <a:solidFill>
            <a:srgbClr val="00B0F0">
              <a:alpha val="32000"/>
            </a:srgbClr>
          </a:solidFill>
          <a:ln w="12700" cap="flat" cmpd="sng" algn="ctr">
            <a:noFill/>
            <a:prstDash val="solid"/>
            <a:round/>
            <a:headEnd type="none" w="med" len="med"/>
            <a:tailEnd type="none" w="med" len="med"/>
          </a:ln>
          <a:effectLst>
            <a:innerShdw blurRad="63500" dist="50800">
              <a:prstClr val="black">
                <a:alpha val="50000"/>
              </a:prstClr>
            </a:innerShdw>
            <a:softEdge rad="31750"/>
          </a:effectLst>
        </p:spPr>
        <p:txBody>
          <a:bodyPr wrap="none" anchor="ctr"/>
          <a:lstStyle/>
          <a:p>
            <a:pPr algn="ctr">
              <a:defRPr/>
            </a:pPr>
            <a:endParaRPr lang="zh-TW" altLang="en-US">
              <a:ea typeface="新細明體" pitchFamily="18" charset="-120"/>
            </a:endParaRPr>
          </a:p>
        </p:txBody>
      </p:sp>
      <p:sp>
        <p:nvSpPr>
          <p:cNvPr id="22" name="矩形 21"/>
          <p:cNvSpPr/>
          <p:nvPr/>
        </p:nvSpPr>
        <p:spPr bwMode="auto">
          <a:xfrm flipV="1">
            <a:off x="6835152" y="3941361"/>
            <a:ext cx="702938" cy="207719"/>
          </a:xfrm>
          <a:prstGeom prst="rect">
            <a:avLst/>
          </a:prstGeom>
          <a:solidFill>
            <a:srgbClr val="00B0F0">
              <a:alpha val="32000"/>
            </a:srgbClr>
          </a:solidFill>
          <a:ln w="12700" cap="flat" cmpd="sng" algn="ctr">
            <a:noFill/>
            <a:prstDash val="solid"/>
            <a:round/>
            <a:headEnd type="none" w="med" len="med"/>
            <a:tailEnd type="none" w="med" len="med"/>
          </a:ln>
          <a:effectLst>
            <a:innerShdw blurRad="63500" dist="50800">
              <a:prstClr val="black">
                <a:alpha val="50000"/>
              </a:prstClr>
            </a:innerShdw>
            <a:softEdge rad="31750"/>
          </a:effectLst>
        </p:spPr>
        <p:txBody>
          <a:bodyPr wrap="none" anchor="ctr"/>
          <a:lstStyle/>
          <a:p>
            <a:pPr algn="ctr">
              <a:defRPr/>
            </a:pPr>
            <a:endParaRPr lang="zh-TW" altLang="en-US">
              <a:ea typeface="新細明體" pitchFamily="18" charset="-120"/>
            </a:endParaRPr>
          </a:p>
        </p:txBody>
      </p:sp>
      <p:sp>
        <p:nvSpPr>
          <p:cNvPr id="23" name="矩形 22"/>
          <p:cNvSpPr/>
          <p:nvPr/>
        </p:nvSpPr>
        <p:spPr bwMode="auto">
          <a:xfrm flipV="1">
            <a:off x="8063110" y="3936743"/>
            <a:ext cx="702938" cy="207719"/>
          </a:xfrm>
          <a:prstGeom prst="rect">
            <a:avLst/>
          </a:prstGeom>
          <a:solidFill>
            <a:srgbClr val="00B0F0">
              <a:alpha val="32000"/>
            </a:srgbClr>
          </a:solidFill>
          <a:ln w="12700" cap="flat" cmpd="sng" algn="ctr">
            <a:noFill/>
            <a:prstDash val="solid"/>
            <a:round/>
            <a:headEnd type="none" w="med" len="med"/>
            <a:tailEnd type="none" w="med" len="med"/>
          </a:ln>
          <a:effectLst>
            <a:innerShdw blurRad="63500" dist="50800">
              <a:prstClr val="black">
                <a:alpha val="50000"/>
              </a:prstClr>
            </a:innerShdw>
            <a:softEdge rad="31750"/>
          </a:effectLst>
        </p:spPr>
        <p:txBody>
          <a:bodyPr wrap="none" anchor="ctr"/>
          <a:lstStyle/>
          <a:p>
            <a:pPr algn="ctr">
              <a:defRPr/>
            </a:pPr>
            <a:endParaRPr lang="zh-TW" altLang="en-US">
              <a:ea typeface="新細明體" pitchFamily="18" charset="-120"/>
            </a:endParaRPr>
          </a:p>
        </p:txBody>
      </p:sp>
      <p:sp>
        <p:nvSpPr>
          <p:cNvPr id="24" name="矩形 23"/>
          <p:cNvSpPr/>
          <p:nvPr/>
        </p:nvSpPr>
        <p:spPr bwMode="auto">
          <a:xfrm flipV="1">
            <a:off x="8023802" y="4221088"/>
            <a:ext cx="702938" cy="207719"/>
          </a:xfrm>
          <a:prstGeom prst="rect">
            <a:avLst/>
          </a:prstGeom>
          <a:solidFill>
            <a:srgbClr val="00B0F0">
              <a:alpha val="32000"/>
            </a:srgbClr>
          </a:solidFill>
          <a:ln w="12700" cap="flat" cmpd="sng" algn="ctr">
            <a:noFill/>
            <a:prstDash val="solid"/>
            <a:round/>
            <a:headEnd type="none" w="med" len="med"/>
            <a:tailEnd type="none" w="med" len="med"/>
          </a:ln>
          <a:effectLst>
            <a:innerShdw blurRad="63500" dist="50800">
              <a:prstClr val="black">
                <a:alpha val="50000"/>
              </a:prstClr>
            </a:innerShdw>
            <a:softEdge rad="31750"/>
          </a:effectLst>
        </p:spPr>
        <p:txBody>
          <a:bodyPr wrap="none" anchor="ctr"/>
          <a:lstStyle/>
          <a:p>
            <a:pPr algn="ctr">
              <a:defRPr/>
            </a:pPr>
            <a:endParaRPr lang="zh-TW" altLang="en-US">
              <a:ea typeface="新細明體" pitchFamily="18" charset="-120"/>
            </a:endParaRPr>
          </a:p>
        </p:txBody>
      </p:sp>
      <p:sp>
        <p:nvSpPr>
          <p:cNvPr id="25" name="矩形 24"/>
          <p:cNvSpPr/>
          <p:nvPr/>
        </p:nvSpPr>
        <p:spPr bwMode="auto">
          <a:xfrm flipV="1">
            <a:off x="6835152" y="4643938"/>
            <a:ext cx="702938" cy="207719"/>
          </a:xfrm>
          <a:prstGeom prst="rect">
            <a:avLst/>
          </a:prstGeom>
          <a:solidFill>
            <a:srgbClr val="00B0F0">
              <a:alpha val="32000"/>
            </a:srgbClr>
          </a:solidFill>
          <a:ln w="12700" cap="flat" cmpd="sng" algn="ctr">
            <a:noFill/>
            <a:prstDash val="solid"/>
            <a:round/>
            <a:headEnd type="none" w="med" len="med"/>
            <a:tailEnd type="none" w="med" len="med"/>
          </a:ln>
          <a:effectLst>
            <a:innerShdw blurRad="63500" dist="50800">
              <a:prstClr val="black">
                <a:alpha val="50000"/>
              </a:prstClr>
            </a:innerShdw>
            <a:softEdge rad="31750"/>
          </a:effectLst>
        </p:spPr>
        <p:txBody>
          <a:bodyPr wrap="none" anchor="ctr"/>
          <a:lstStyle/>
          <a:p>
            <a:pPr algn="ctr">
              <a:defRPr/>
            </a:pPr>
            <a:endParaRPr lang="zh-TW" altLang="en-US">
              <a:ea typeface="新細明體" pitchFamily="18" charset="-120"/>
            </a:endParaRPr>
          </a:p>
        </p:txBody>
      </p:sp>
      <p:sp>
        <p:nvSpPr>
          <p:cNvPr id="26" name="向上箭號 8"/>
          <p:cNvSpPr>
            <a:spLocks noChangeArrowheads="1"/>
          </p:cNvSpPr>
          <p:nvPr/>
        </p:nvSpPr>
        <p:spPr bwMode="auto">
          <a:xfrm>
            <a:off x="7592754" y="4221088"/>
            <a:ext cx="241300" cy="585788"/>
          </a:xfrm>
          <a:prstGeom prst="upArrow">
            <a:avLst>
              <a:gd name="adj1" fmla="val 50000"/>
              <a:gd name="adj2" fmla="val 49980"/>
            </a:avLst>
          </a:prstGeom>
          <a:solidFill>
            <a:srgbClr val="FF0000"/>
          </a:soli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en-US">
              <a:ea typeface="新細明體" panose="02020500000000000000" pitchFamily="18" charset="-120"/>
            </a:endParaRPr>
          </a:p>
        </p:txBody>
      </p:sp>
      <p:sp>
        <p:nvSpPr>
          <p:cNvPr id="27" name="向上箭號 9"/>
          <p:cNvSpPr>
            <a:spLocks noChangeArrowheads="1"/>
          </p:cNvSpPr>
          <p:nvPr/>
        </p:nvSpPr>
        <p:spPr bwMode="auto">
          <a:xfrm rot="10800000">
            <a:off x="7592754" y="3536305"/>
            <a:ext cx="241300" cy="585787"/>
          </a:xfrm>
          <a:prstGeom prst="upArrow">
            <a:avLst>
              <a:gd name="adj1" fmla="val 50000"/>
              <a:gd name="adj2" fmla="val 49980"/>
            </a:avLst>
          </a:prstGeom>
          <a:solidFill>
            <a:srgbClr val="00B050"/>
          </a:soli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en-US">
              <a:ea typeface="新細明體" panose="02020500000000000000" pitchFamily="18" charset="-120"/>
            </a:endParaRPr>
          </a:p>
        </p:txBody>
      </p:sp>
      <p:sp>
        <p:nvSpPr>
          <p:cNvPr id="28" name="向上箭號 10"/>
          <p:cNvSpPr>
            <a:spLocks noChangeArrowheads="1"/>
          </p:cNvSpPr>
          <p:nvPr/>
        </p:nvSpPr>
        <p:spPr bwMode="auto">
          <a:xfrm rot="10800000">
            <a:off x="7592754" y="2817388"/>
            <a:ext cx="241300" cy="585787"/>
          </a:xfrm>
          <a:prstGeom prst="upArrow">
            <a:avLst>
              <a:gd name="adj1" fmla="val 50000"/>
              <a:gd name="adj2" fmla="val 49980"/>
            </a:avLst>
          </a:prstGeom>
          <a:solidFill>
            <a:srgbClr val="00B050"/>
          </a:soli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xmlns="" val="198872864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Designed Glass systems</a:t>
            </a:r>
            <a:endParaRPr lang="zh-TW" altLang="en-US" dirty="0">
              <a:solidFill>
                <a:srgbClr val="00B0F0"/>
              </a:solidFill>
            </a:endParaRPr>
          </a:p>
        </p:txBody>
      </p:sp>
      <p:sp>
        <p:nvSpPr>
          <p:cNvPr id="3" name="投影片編號版面配置區 2"/>
          <p:cNvSpPr>
            <a:spLocks noGrp="1"/>
          </p:cNvSpPr>
          <p:nvPr>
            <p:ph type="sldNum" sz="quarter" idx="12"/>
          </p:nvPr>
        </p:nvSpPr>
        <p:spPr>
          <a:xfrm>
            <a:off x="0" y="1344230"/>
            <a:ext cx="533400" cy="244476"/>
          </a:xfrm>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15</a:t>
            </a:fld>
            <a:endParaRPr lang="fr-CA"/>
          </a:p>
        </p:txBody>
      </p:sp>
      <p:sp>
        <p:nvSpPr>
          <p:cNvPr id="4" name="內容版面配置區 3"/>
          <p:cNvSpPr>
            <a:spLocks noGrp="1"/>
          </p:cNvSpPr>
          <p:nvPr>
            <p:ph sz="quarter" idx="1"/>
          </p:nvPr>
        </p:nvSpPr>
        <p:spPr>
          <a:xfrm>
            <a:off x="467544" y="4794448"/>
            <a:ext cx="8352928" cy="1514872"/>
          </a:xfrm>
        </p:spPr>
        <p:txBody>
          <a:bodyPr>
            <a:noAutofit/>
          </a:bodyPr>
          <a:lstStyle/>
          <a:p>
            <a:pPr algn="just">
              <a:lnSpc>
                <a:spcPts val="1800"/>
              </a:lnSpc>
              <a:spcBef>
                <a:spcPts val="0"/>
              </a:spcBef>
            </a:pPr>
            <a:r>
              <a:rPr lang="en-US" altLang="zh-TW" sz="1600" dirty="0" smtClean="0">
                <a:solidFill>
                  <a:srgbClr val="339933"/>
                </a:solidFill>
                <a:ea typeface="Cambria Math" panose="02040503050406030204" pitchFamily="18" charset="0"/>
              </a:rPr>
              <a:t>More NBOs </a:t>
            </a:r>
            <a:r>
              <a:rPr lang="en-US" altLang="zh-TW" sz="1600" dirty="0">
                <a:solidFill>
                  <a:srgbClr val="339933"/>
                </a:solidFill>
                <a:ea typeface="Cambria Math" panose="02040503050406030204" pitchFamily="18" charset="0"/>
              </a:rPr>
              <a:t>lead to a </a:t>
            </a:r>
            <a:r>
              <a:rPr lang="en-US" altLang="zh-TW" sz="1600" dirty="0" smtClean="0">
                <a:solidFill>
                  <a:srgbClr val="339933"/>
                </a:solidFill>
                <a:ea typeface="Cambria Math" panose="02040503050406030204" pitchFamily="18" charset="0"/>
              </a:rPr>
              <a:t>more relaxed </a:t>
            </a:r>
            <a:r>
              <a:rPr lang="en-US" altLang="zh-TW" sz="1600" dirty="0">
                <a:solidFill>
                  <a:srgbClr val="339933"/>
                </a:solidFill>
                <a:ea typeface="Cambria Math" panose="02040503050406030204" pitchFamily="18" charset="0"/>
              </a:rPr>
              <a:t>structure when the Bi</a:t>
            </a:r>
            <a:r>
              <a:rPr lang="en-US" altLang="zh-TW" sz="1600" baseline="-25000" dirty="0">
                <a:solidFill>
                  <a:srgbClr val="339933"/>
                </a:solidFill>
                <a:ea typeface="Cambria Math" panose="02040503050406030204" pitchFamily="18" charset="0"/>
              </a:rPr>
              <a:t>2</a:t>
            </a:r>
            <a:r>
              <a:rPr lang="en-US" altLang="zh-TW" sz="1600" dirty="0">
                <a:solidFill>
                  <a:srgbClr val="339933"/>
                </a:solidFill>
                <a:ea typeface="Cambria Math" panose="02040503050406030204" pitchFamily="18" charset="0"/>
              </a:rPr>
              <a:t>O</a:t>
            </a:r>
            <a:r>
              <a:rPr lang="en-US" altLang="zh-TW" sz="1600" baseline="-25000" dirty="0">
                <a:solidFill>
                  <a:srgbClr val="339933"/>
                </a:solidFill>
                <a:ea typeface="Cambria Math" panose="02040503050406030204" pitchFamily="18" charset="0"/>
              </a:rPr>
              <a:t>3</a:t>
            </a:r>
            <a:r>
              <a:rPr lang="en-US" altLang="zh-TW" sz="1600" dirty="0">
                <a:solidFill>
                  <a:srgbClr val="339933"/>
                </a:solidFill>
                <a:ea typeface="Cambria Math" panose="02040503050406030204" pitchFamily="18" charset="0"/>
              </a:rPr>
              <a:t> content </a:t>
            </a:r>
            <a:r>
              <a:rPr lang="en-US" altLang="zh-TW" sz="1600" dirty="0" smtClean="0">
                <a:solidFill>
                  <a:srgbClr val="339933"/>
                </a:solidFill>
                <a:ea typeface="Cambria Math" panose="02040503050406030204" pitchFamily="18" charset="0"/>
              </a:rPr>
              <a:t>increases.</a:t>
            </a:r>
            <a:endParaRPr lang="en-US" altLang="zh-TW" sz="1600" dirty="0">
              <a:solidFill>
                <a:srgbClr val="339933"/>
              </a:solidFill>
              <a:ea typeface="Cambria Math" panose="02040503050406030204" pitchFamily="18" charset="0"/>
            </a:endParaRPr>
          </a:p>
          <a:p>
            <a:pPr algn="just">
              <a:lnSpc>
                <a:spcPts val="1800"/>
              </a:lnSpc>
              <a:spcBef>
                <a:spcPts val="0"/>
              </a:spcBef>
            </a:pPr>
            <a:r>
              <a:rPr lang="en-US" altLang="zh-TW" sz="1600" dirty="0">
                <a:solidFill>
                  <a:srgbClr val="339933"/>
                </a:solidFill>
                <a:ea typeface="Cambria Math" panose="02040503050406030204" pitchFamily="18" charset="0"/>
              </a:rPr>
              <a:t>All working ranges are grater than </a:t>
            </a:r>
            <a:r>
              <a:rPr lang="en-US" altLang="zh-TW" sz="1600" dirty="0" smtClean="0">
                <a:solidFill>
                  <a:srgbClr val="339933"/>
                </a:solidFill>
                <a:ea typeface="Cambria Math" panose="02040503050406030204" pitchFamily="18" charset="0"/>
              </a:rPr>
              <a:t>150</a:t>
            </a:r>
            <a:r>
              <a:rPr lang="en-US" altLang="zh-TW" sz="1600" dirty="0">
                <a:solidFill>
                  <a:srgbClr val="339933"/>
                </a:solidFill>
                <a:ea typeface="新細明體" pitchFamily="18" charset="-120"/>
                <a:cs typeface="Times New Roman" pitchFamily="18" charset="0"/>
              </a:rPr>
              <a:t>ºC</a:t>
            </a:r>
            <a:r>
              <a:rPr lang="en-US" altLang="zh-TW" sz="1600" dirty="0" smtClean="0">
                <a:solidFill>
                  <a:srgbClr val="339933"/>
                </a:solidFill>
                <a:ea typeface="Cambria Math" panose="02040503050406030204" pitchFamily="18" charset="0"/>
              </a:rPr>
              <a:t>.</a:t>
            </a:r>
            <a:endParaRPr lang="en-US" altLang="zh-TW" sz="1600" dirty="0" smtClean="0">
              <a:solidFill>
                <a:srgbClr val="339933"/>
              </a:solidFill>
            </a:endParaRPr>
          </a:p>
          <a:p>
            <a:pPr>
              <a:lnSpc>
                <a:spcPts val="1800"/>
              </a:lnSpc>
              <a:spcBef>
                <a:spcPts val="0"/>
              </a:spcBef>
            </a:pPr>
            <a:r>
              <a:rPr lang="en-US" altLang="zh-TW" sz="1600" dirty="0">
                <a:solidFill>
                  <a:srgbClr val="339933"/>
                </a:solidFill>
                <a:ea typeface="Cambria Math" panose="02040503050406030204" pitchFamily="18" charset="0"/>
              </a:rPr>
              <a:t>When Bi</a:t>
            </a:r>
            <a:r>
              <a:rPr lang="en-US" altLang="zh-TW" sz="1600" baseline="-25000" dirty="0">
                <a:solidFill>
                  <a:srgbClr val="339933"/>
                </a:solidFill>
                <a:ea typeface="Cambria Math" panose="02040503050406030204" pitchFamily="18" charset="0"/>
              </a:rPr>
              <a:t>2</a:t>
            </a:r>
            <a:r>
              <a:rPr lang="en-US" altLang="zh-TW" sz="1600" dirty="0">
                <a:solidFill>
                  <a:srgbClr val="339933"/>
                </a:solidFill>
                <a:ea typeface="Cambria Math" panose="02040503050406030204" pitchFamily="18" charset="0"/>
              </a:rPr>
              <a:t>O</a:t>
            </a:r>
            <a:r>
              <a:rPr lang="en-US" altLang="zh-TW" sz="1600" baseline="-25000" dirty="0">
                <a:solidFill>
                  <a:srgbClr val="339933"/>
                </a:solidFill>
                <a:ea typeface="Cambria Math" panose="02040503050406030204" pitchFamily="18" charset="0"/>
              </a:rPr>
              <a:t>3</a:t>
            </a:r>
            <a:r>
              <a:rPr lang="en-US" altLang="zh-TW" sz="1600" dirty="0">
                <a:solidFill>
                  <a:srgbClr val="339933"/>
                </a:solidFill>
                <a:ea typeface="Cambria Math" panose="02040503050406030204" pitchFamily="18" charset="0"/>
              </a:rPr>
              <a:t> increases, refractive index increases.</a:t>
            </a:r>
          </a:p>
          <a:p>
            <a:pPr>
              <a:lnSpc>
                <a:spcPts val="1800"/>
              </a:lnSpc>
              <a:spcBef>
                <a:spcPts val="0"/>
              </a:spcBef>
            </a:pPr>
            <a:r>
              <a:rPr lang="en-US" altLang="zh-TW" sz="1600" dirty="0">
                <a:solidFill>
                  <a:srgbClr val="339933"/>
                </a:solidFill>
                <a:ea typeface="Cambria Math" panose="02040503050406030204" pitchFamily="18" charset="0"/>
              </a:rPr>
              <a:t>The refractive index of all developed glass systems are greater than 1.85. </a:t>
            </a:r>
            <a:endParaRPr lang="zh-TW" altLang="en-US" sz="1600" dirty="0">
              <a:solidFill>
                <a:srgbClr val="339933"/>
              </a:solidFill>
            </a:endParaRPr>
          </a:p>
          <a:p>
            <a:pPr>
              <a:lnSpc>
                <a:spcPts val="1800"/>
              </a:lnSpc>
              <a:spcBef>
                <a:spcPts val="0"/>
              </a:spcBef>
            </a:pPr>
            <a:endParaRPr lang="zh-TW" altLang="en-US" sz="1600" dirty="0"/>
          </a:p>
        </p:txBody>
      </p:sp>
      <p:graphicFrame>
        <p:nvGraphicFramePr>
          <p:cNvPr id="15" name="表格 14"/>
          <p:cNvGraphicFramePr>
            <a:graphicFrameLocks noGrp="1"/>
          </p:cNvGraphicFramePr>
          <p:nvPr>
            <p:extLst>
              <p:ext uri="{D42A27DB-BD31-4B8C-83A1-F6EECF244321}">
                <p14:modId xmlns:p14="http://schemas.microsoft.com/office/powerpoint/2010/main" xmlns="" val="4224512906"/>
              </p:ext>
            </p:extLst>
          </p:nvPr>
        </p:nvGraphicFramePr>
        <p:xfrm>
          <a:off x="467544" y="1602063"/>
          <a:ext cx="8136905" cy="2835053"/>
        </p:xfrm>
        <a:graphic>
          <a:graphicData uri="http://schemas.openxmlformats.org/drawingml/2006/table">
            <a:tbl>
              <a:tblPr/>
              <a:tblGrid>
                <a:gridCol w="1080121"/>
                <a:gridCol w="720080"/>
                <a:gridCol w="864096"/>
                <a:gridCol w="864096"/>
                <a:gridCol w="1152128"/>
                <a:gridCol w="1080120"/>
                <a:gridCol w="1224136"/>
                <a:gridCol w="1152128"/>
              </a:tblGrid>
              <a:tr h="39323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Glass systems</a:t>
                      </a:r>
                      <a:endParaRPr kumimoji="0" lang="zh-TW"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 </a:t>
                      </a:r>
                      <a:r>
                        <a:rPr kumimoji="0" lang="en-US" altLang="zh-TW" sz="1200" b="0" i="0" u="none" strike="noStrike" cap="none" normalizeH="0" baseline="0" dirty="0" err="1" smtClean="0">
                          <a:ln>
                            <a:noFill/>
                          </a:ln>
                          <a:solidFill>
                            <a:srgbClr val="000000"/>
                          </a:solidFill>
                          <a:effectLst/>
                          <a:latin typeface="Times New Roman" pitchFamily="18" charset="0"/>
                          <a:ea typeface="新細明體" pitchFamily="18" charset="-120"/>
                          <a:cs typeface="Times New Roman" pitchFamily="18" charset="0"/>
                        </a:rPr>
                        <a:t>T</a:t>
                      </a:r>
                      <a:r>
                        <a:rPr kumimoji="0" lang="en-US" altLang="zh-TW" sz="1200" b="0" i="0" u="none" strike="noStrike" cap="none" normalizeH="0" baseline="-25000" dirty="0" err="1" smtClean="0">
                          <a:ln>
                            <a:noFill/>
                          </a:ln>
                          <a:solidFill>
                            <a:srgbClr val="000000"/>
                          </a:solidFill>
                          <a:effectLst/>
                          <a:latin typeface="Times New Roman" pitchFamily="18" charset="0"/>
                          <a:ea typeface="新細明體" pitchFamily="18" charset="-120"/>
                          <a:cs typeface="Times New Roman" pitchFamily="18" charset="0"/>
                        </a:rPr>
                        <a:t>g</a:t>
                      </a: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a:t>
                      </a:r>
                      <a:r>
                        <a:rPr kumimoji="0" lang="en-US" altLang="zh-TW" sz="1200" b="0" i="0" u="none" strike="noStrike" cap="none" normalizeH="0" baseline="0" dirty="0" smtClean="0">
                          <a:ln>
                            <a:noFill/>
                          </a:ln>
                          <a:solidFill>
                            <a:srgbClr val="000000"/>
                          </a:solidFill>
                          <a:effectLst/>
                          <a:latin typeface="Times New Roman"/>
                          <a:ea typeface="新細明體" pitchFamily="18" charset="-120"/>
                          <a:cs typeface="Times New Roman"/>
                        </a:rPr>
                        <a:t>º</a:t>
                      </a: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C)</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 T</a:t>
                      </a:r>
                      <a:r>
                        <a:rPr kumimoji="0" lang="en-US" altLang="zh-TW" sz="1200" b="0" i="0" u="none" strike="noStrike" cap="none" normalizeH="0" baseline="-25000" dirty="0" smtClean="0">
                          <a:ln>
                            <a:noFill/>
                          </a:ln>
                          <a:solidFill>
                            <a:srgbClr val="000000"/>
                          </a:solidFill>
                          <a:effectLst/>
                          <a:latin typeface="Times New Roman" pitchFamily="18" charset="0"/>
                          <a:ea typeface="新細明體" pitchFamily="18" charset="-120"/>
                          <a:cs typeface="Times New Roman" pitchFamily="18" charset="0"/>
                        </a:rPr>
                        <a:t>d</a:t>
                      </a: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a:t>
                      </a:r>
                      <a:r>
                        <a:rPr kumimoji="0" lang="en-US" altLang="zh-TW" sz="1200" b="0" i="0" u="none" strike="noStrike" cap="none" normalizeH="0" baseline="0" dirty="0" smtClean="0">
                          <a:ln>
                            <a:noFill/>
                          </a:ln>
                          <a:solidFill>
                            <a:srgbClr val="000000"/>
                          </a:solidFill>
                          <a:effectLst/>
                          <a:latin typeface="Times New Roman"/>
                          <a:ea typeface="新細明體" pitchFamily="18" charset="-120"/>
                          <a:cs typeface="Times New Roman"/>
                        </a:rPr>
                        <a:t>º</a:t>
                      </a: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C)</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err="1" smtClean="0">
                          <a:ln>
                            <a:noFill/>
                          </a:ln>
                          <a:solidFill>
                            <a:srgbClr val="000000"/>
                          </a:solidFill>
                          <a:effectLst/>
                          <a:latin typeface="Times New Roman" pitchFamily="18" charset="0"/>
                          <a:ea typeface="新細明體" pitchFamily="18" charset="-120"/>
                          <a:cs typeface="Times New Roman" pitchFamily="18" charset="0"/>
                        </a:rPr>
                        <a:t>T</a:t>
                      </a:r>
                      <a:r>
                        <a:rPr kumimoji="0" lang="en-US" altLang="zh-TW" sz="1200" b="0" i="0" u="none" strike="noStrike" cap="none" normalizeH="0" baseline="-25000" dirty="0" err="1" smtClean="0">
                          <a:ln>
                            <a:noFill/>
                          </a:ln>
                          <a:solidFill>
                            <a:srgbClr val="000000"/>
                          </a:solidFill>
                          <a:effectLst/>
                          <a:latin typeface="Times New Roman" pitchFamily="18" charset="0"/>
                          <a:ea typeface="新細明體" pitchFamily="18" charset="-120"/>
                          <a:cs typeface="Times New Roman" pitchFamily="18" charset="0"/>
                        </a:rPr>
                        <a:t>c</a:t>
                      </a: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a:t>
                      </a:r>
                      <a:r>
                        <a:rPr kumimoji="0" lang="en-US" altLang="zh-TW" sz="1200" b="0" i="0" u="none" strike="noStrike" cap="none" normalizeH="0" baseline="0" dirty="0" smtClean="0">
                          <a:ln>
                            <a:noFill/>
                          </a:ln>
                          <a:solidFill>
                            <a:srgbClr val="000000"/>
                          </a:solidFill>
                          <a:effectLst/>
                          <a:latin typeface="Times New Roman"/>
                          <a:ea typeface="新細明體" pitchFamily="18" charset="-120"/>
                          <a:cs typeface="Times New Roman"/>
                        </a:rPr>
                        <a:t>º</a:t>
                      </a: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C)</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CTE(10</a:t>
                      </a:r>
                      <a:r>
                        <a:rPr kumimoji="0" lang="en-US" altLang="zh-TW" sz="1200" b="0" i="0" u="none" strike="noStrike" cap="none" normalizeH="0" baseline="30000" dirty="0" smtClean="0">
                          <a:ln>
                            <a:noFill/>
                          </a:ln>
                          <a:solidFill>
                            <a:srgbClr val="000000"/>
                          </a:solidFill>
                          <a:effectLst/>
                          <a:latin typeface="Times New Roman" pitchFamily="18" charset="0"/>
                          <a:ea typeface="新細明體" pitchFamily="18" charset="-120"/>
                          <a:cs typeface="Times New Roman" pitchFamily="18" charset="0"/>
                        </a:rPr>
                        <a:t>-6</a:t>
                      </a: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/K)</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err="1" smtClean="0">
                          <a:ln>
                            <a:noFill/>
                          </a:ln>
                          <a:solidFill>
                            <a:srgbClr val="FF0000"/>
                          </a:solidFill>
                          <a:effectLst/>
                          <a:latin typeface="Times New Roman" pitchFamily="18" charset="0"/>
                          <a:ea typeface="新細明體" pitchFamily="18" charset="-120"/>
                          <a:cs typeface="Times New Roman" pitchFamily="18" charset="0"/>
                        </a:rPr>
                        <a:t>T</a:t>
                      </a:r>
                      <a:r>
                        <a:rPr kumimoji="0" lang="en-US" altLang="zh-TW" sz="1200" b="0" i="0" u="none" strike="noStrike" cap="none" normalizeH="0" baseline="-25000" dirty="0" err="1" smtClean="0">
                          <a:ln>
                            <a:noFill/>
                          </a:ln>
                          <a:solidFill>
                            <a:srgbClr val="FF0000"/>
                          </a:solidFill>
                          <a:effectLst/>
                          <a:latin typeface="Times New Roman" pitchFamily="18" charset="0"/>
                          <a:ea typeface="新細明體" pitchFamily="18" charset="-120"/>
                          <a:cs typeface="Times New Roman" pitchFamily="18" charset="0"/>
                        </a:rPr>
                        <a:t>c</a:t>
                      </a: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 - T</a:t>
                      </a:r>
                      <a:r>
                        <a:rPr kumimoji="0" lang="en-US" altLang="zh-TW" sz="1200" b="0" i="0" u="none" strike="noStrike" cap="none" normalizeH="0" baseline="-25000" dirty="0" smtClean="0">
                          <a:ln>
                            <a:noFill/>
                          </a:ln>
                          <a:solidFill>
                            <a:srgbClr val="FF0000"/>
                          </a:solidFill>
                          <a:effectLst/>
                          <a:latin typeface="Times New Roman" pitchFamily="18" charset="0"/>
                          <a:ea typeface="新細明體" pitchFamily="18" charset="-120"/>
                          <a:cs typeface="Times New Roman" pitchFamily="18" charset="0"/>
                        </a:rPr>
                        <a:t>d</a:t>
                      </a: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 (</a:t>
                      </a:r>
                      <a:r>
                        <a:rPr kumimoji="0" lang="en-US" altLang="zh-TW" sz="1200" b="0" i="0" u="none" strike="noStrike" cap="none" normalizeH="0" baseline="0" dirty="0" smtClean="0">
                          <a:ln>
                            <a:noFill/>
                          </a:ln>
                          <a:solidFill>
                            <a:srgbClr val="FF0000"/>
                          </a:solidFill>
                          <a:effectLst/>
                          <a:latin typeface="Times New Roman"/>
                          <a:ea typeface="新細明體" pitchFamily="18" charset="-120"/>
                          <a:cs typeface="Times New Roman"/>
                        </a:rPr>
                        <a:t>º</a:t>
                      </a: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C)</a:t>
                      </a:r>
                      <a:endParaRPr kumimoji="0" lang="zh-TW"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Refractive index</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Abbe number</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72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50B0Si</a:t>
                      </a:r>
                      <a:endParaRPr kumimoji="0" lang="zh-TW"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464</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495</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627</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6.97</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132</a:t>
                      </a:r>
                      <a:endParaRPr kumimoji="0" lang="zh-TW"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1.89</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28.32</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2026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45B5Si</a:t>
                      </a:r>
                      <a:endParaRPr kumimoji="0" lang="zh-TW"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461</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494</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684</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7.49</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172</a:t>
                      </a:r>
                      <a:endParaRPr kumimoji="0" lang="zh-TW"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1.89</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26.63</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22972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40B10Si</a:t>
                      </a:r>
                      <a:endParaRPr kumimoji="0" lang="zh-TW"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461</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489</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690</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7.86</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201</a:t>
                      </a:r>
                      <a:endParaRPr kumimoji="0" lang="zh-TW"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1.89</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23.7</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22026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35B15Si</a:t>
                      </a:r>
                      <a:endParaRPr kumimoji="0" lang="zh-TW"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466</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487</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737</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6.21</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250</a:t>
                      </a:r>
                      <a:endParaRPr kumimoji="0" lang="zh-TW"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1.90</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24.02</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2026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30B20Si</a:t>
                      </a:r>
                      <a:endParaRPr kumimoji="0" lang="zh-TW"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474</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497</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738</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6.49</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241</a:t>
                      </a:r>
                      <a:endParaRPr kumimoji="0" lang="zh-TW"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1.90</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26.1</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2026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25B25Si</a:t>
                      </a:r>
                      <a:endParaRPr kumimoji="0" lang="zh-TW"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474</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499</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764</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6.55</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265</a:t>
                      </a:r>
                      <a:endParaRPr kumimoji="0" lang="zh-TW"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1.90</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24.3</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026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15Bi35Zn</a:t>
                      </a:r>
                      <a:endParaRPr kumimoji="0" lang="zh-TW"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483</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524</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737</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6.02</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213</a:t>
                      </a:r>
                      <a:endParaRPr kumimoji="0" lang="zh-TW"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1.85</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28.32</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2026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20Bi30Zn</a:t>
                      </a:r>
                      <a:endParaRPr kumimoji="0" lang="zh-TW"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472</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508</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684</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7.05</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176</a:t>
                      </a:r>
                      <a:endParaRPr kumimoji="0" lang="zh-TW"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1.85</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27.6</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2026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25Bi25Zn</a:t>
                      </a:r>
                      <a:endParaRPr kumimoji="0" lang="zh-TW"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461</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494</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666</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7.49</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172</a:t>
                      </a:r>
                      <a:endParaRPr kumimoji="0" lang="zh-TW"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1.88</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24.11</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2026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30Bi20Zn</a:t>
                      </a:r>
                      <a:endParaRPr kumimoji="0" lang="zh-TW"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455</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488</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639</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7.67</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151</a:t>
                      </a:r>
                      <a:endParaRPr kumimoji="0" lang="zh-TW"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1.91</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24.36</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2026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35Bi15Zn</a:t>
                      </a:r>
                      <a:endParaRPr kumimoji="0" lang="zh-TW" altLang="zh-TW" sz="12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447</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476</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626</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6.79</a:t>
                      </a:r>
                      <a:endParaRPr kumimoji="0" lang="zh-TW"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150</a:t>
                      </a:r>
                      <a:endParaRPr kumimoji="0" lang="zh-TW" altLang="zh-TW" sz="1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1.94</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rPr>
                        <a:t>22.53</a:t>
                      </a:r>
                      <a:endParaRPr kumimoji="0" lang="zh-TW" altLang="zh-TW" sz="1200" b="0" i="0" u="none" strike="noStrike" cap="none" normalizeH="0" baseline="0" dirty="0" smtClean="0">
                        <a:ln>
                          <a:noFill/>
                        </a:ln>
                        <a:solidFill>
                          <a:srgbClr val="0000FF"/>
                        </a:solidFill>
                        <a:effectLst/>
                        <a:latin typeface="Times New Roman" pitchFamily="18" charset="0"/>
                        <a:ea typeface="新細明體" pitchFamily="18" charset="-120"/>
                        <a:cs typeface="Times New Roman" pitchFamily="18"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7" name="矩形 16"/>
          <p:cNvSpPr/>
          <p:nvPr/>
        </p:nvSpPr>
        <p:spPr>
          <a:xfrm>
            <a:off x="611560" y="4437112"/>
            <a:ext cx="6840760" cy="276999"/>
          </a:xfrm>
          <a:prstGeom prst="rect">
            <a:avLst/>
          </a:prstGeom>
        </p:spPr>
        <p:txBody>
          <a:bodyPr wrap="square">
            <a:spAutoFit/>
          </a:bodyPr>
          <a:lstStyle/>
          <a:p>
            <a:pPr marL="285750" indent="-285750">
              <a:buFont typeface="Wingdings" panose="05000000000000000000" pitchFamily="2" charset="2"/>
              <a:buChar char="Ø"/>
            </a:pPr>
            <a:r>
              <a:rPr lang="en-US" altLang="zh-TW" sz="1200" dirty="0">
                <a:latin typeface="Times New Roman" panose="02020603050405020304" pitchFamily="18" charset="0"/>
                <a:cs typeface="Times New Roman" panose="02020603050405020304" pitchFamily="18" charset="0"/>
              </a:rPr>
              <a:t>Working range(WR): T</a:t>
            </a:r>
            <a:r>
              <a:rPr lang="en-US" altLang="zh-TW" sz="1200" baseline="-25000" dirty="0">
                <a:latin typeface="Times New Roman" panose="02020603050405020304" pitchFamily="18" charset="0"/>
                <a:cs typeface="Times New Roman" panose="02020603050405020304" pitchFamily="18" charset="0"/>
              </a:rPr>
              <a:t>c </a:t>
            </a:r>
            <a:r>
              <a:rPr lang="en-US" altLang="zh-TW" sz="1200" dirty="0">
                <a:latin typeface="Times New Roman" panose="02020603050405020304" pitchFamily="18" charset="0"/>
                <a:cs typeface="Times New Roman" panose="02020603050405020304" pitchFamily="18" charset="0"/>
              </a:rPr>
              <a:t>– T</a:t>
            </a:r>
            <a:r>
              <a:rPr lang="en-US" altLang="zh-TW" sz="1200" baseline="-25000" dirty="0">
                <a:latin typeface="Times New Roman" panose="02020603050405020304" pitchFamily="18" charset="0"/>
                <a:cs typeface="Times New Roman" panose="02020603050405020304" pitchFamily="18" charset="0"/>
              </a:rPr>
              <a:t>d</a:t>
            </a:r>
            <a:r>
              <a:rPr lang="en-US" altLang="zh-TW" sz="1200" dirty="0">
                <a:latin typeface="Times New Roman" panose="02020603050405020304" pitchFamily="18" charset="0"/>
                <a:cs typeface="Times New Roman" panose="02020603050405020304" pitchFamily="18" charset="0"/>
              </a:rPr>
              <a:t> (</a:t>
            </a:r>
            <a:r>
              <a:rPr lang="en-US" altLang="zh-TW" sz="1200" baseline="30000" dirty="0" err="1" smtClean="0">
                <a:latin typeface="Times New Roman" panose="02020603050405020304" pitchFamily="18" charset="0"/>
                <a:cs typeface="Times New Roman" panose="02020603050405020304" pitchFamily="18" charset="0"/>
              </a:rPr>
              <a:t>o</a:t>
            </a:r>
            <a:r>
              <a:rPr lang="en-US" altLang="zh-TW" sz="1200" dirty="0" err="1" smtClean="0">
                <a:latin typeface="Times New Roman" panose="02020603050405020304" pitchFamily="18" charset="0"/>
                <a:cs typeface="Times New Roman" panose="02020603050405020304" pitchFamily="18" charset="0"/>
              </a:rPr>
              <a:t>C</a:t>
            </a:r>
            <a:r>
              <a:rPr lang="en-US" altLang="zh-TW" sz="1200" dirty="0" smtClean="0">
                <a:latin typeface="Times New Roman" panose="02020603050405020304" pitchFamily="18" charset="0"/>
                <a:cs typeface="Times New Roman" panose="02020603050405020304" pitchFamily="18" charset="0"/>
              </a:rPr>
              <a:t>)  : </a:t>
            </a:r>
            <a:r>
              <a:rPr lang="en-US" altLang="zh-TW" sz="1200" dirty="0">
                <a:latin typeface="Times New Roman" panose="02020603050405020304" pitchFamily="18" charset="0"/>
                <a:cs typeface="Times New Roman" panose="02020603050405020304" pitchFamily="18" charset="0"/>
              </a:rPr>
              <a:t>Glass can be shaped (worked) without </a:t>
            </a:r>
            <a:r>
              <a:rPr lang="en-US" altLang="zh-TW" sz="1200" dirty="0" err="1">
                <a:latin typeface="Times New Roman" panose="02020603050405020304" pitchFamily="18" charset="0"/>
                <a:cs typeface="Times New Roman" panose="02020603050405020304" pitchFamily="18" charset="0"/>
              </a:rPr>
              <a:t>devitrification</a:t>
            </a:r>
            <a:endParaRPr lang="zh-TW" altLang="en-US" sz="1200" dirty="0"/>
          </a:p>
        </p:txBody>
      </p:sp>
    </p:spTree>
    <p:extLst>
      <p:ext uri="{BB962C8B-B14F-4D97-AF65-F5344CB8AC3E}">
        <p14:creationId xmlns:p14="http://schemas.microsoft.com/office/powerpoint/2010/main" xmlns="" val="289493677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Glass structure </a:t>
            </a:r>
            <a:r>
              <a:rPr lang="en-US" altLang="zh-TW" dirty="0" smtClean="0">
                <a:solidFill>
                  <a:srgbClr val="00B0F0"/>
                </a:solidFill>
              </a:rPr>
              <a:t>FTIR </a:t>
            </a:r>
            <a:r>
              <a:rPr lang="en-US" altLang="zh-TW" dirty="0">
                <a:solidFill>
                  <a:srgbClr val="00B0F0"/>
                </a:solidFill>
              </a:rPr>
              <a:t>spectra </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16</a:t>
            </a:fld>
            <a:endParaRPr lang="fr-CA"/>
          </a:p>
        </p:txBody>
      </p:sp>
      <p:pic>
        <p:nvPicPr>
          <p:cNvPr id="5" name="圖片 4"/>
          <p:cNvPicPr>
            <a:picLocks noChangeAspect="1"/>
          </p:cNvPicPr>
          <p:nvPr/>
        </p:nvPicPr>
        <p:blipFill>
          <a:blip r:embed="rId2"/>
          <a:stretch>
            <a:fillRect/>
          </a:stretch>
        </p:blipFill>
        <p:spPr>
          <a:xfrm>
            <a:off x="251520" y="1764660"/>
            <a:ext cx="4291819" cy="3483121"/>
          </a:xfrm>
          <a:prstGeom prst="rect">
            <a:avLst/>
          </a:prstGeom>
        </p:spPr>
      </p:pic>
      <p:cxnSp>
        <p:nvCxnSpPr>
          <p:cNvPr id="18" name="直線單箭頭接點 17"/>
          <p:cNvCxnSpPr/>
          <p:nvPr/>
        </p:nvCxnSpPr>
        <p:spPr>
          <a:xfrm flipH="1">
            <a:off x="1115616" y="4653136"/>
            <a:ext cx="575257" cy="0"/>
          </a:xfrm>
          <a:prstGeom prst="straightConnector1">
            <a:avLst/>
          </a:pr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H="1">
            <a:off x="2325421" y="4653136"/>
            <a:ext cx="575257" cy="0"/>
          </a:xfrm>
          <a:prstGeom prst="straightConnector1">
            <a:avLst/>
          </a:pr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H="1">
            <a:off x="3275856" y="4653136"/>
            <a:ext cx="575257" cy="0"/>
          </a:xfrm>
          <a:prstGeom prst="straightConnector1">
            <a:avLst/>
          </a:prstGeom>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26" name="圖片 25"/>
          <p:cNvPicPr>
            <a:picLocks noChangeAspect="1"/>
          </p:cNvPicPr>
          <p:nvPr/>
        </p:nvPicPr>
        <p:blipFill>
          <a:blip r:embed="rId3"/>
          <a:stretch>
            <a:fillRect/>
          </a:stretch>
        </p:blipFill>
        <p:spPr>
          <a:xfrm>
            <a:off x="4499992" y="1844824"/>
            <a:ext cx="4279722" cy="3414940"/>
          </a:xfrm>
          <a:prstGeom prst="rect">
            <a:avLst/>
          </a:prstGeom>
        </p:spPr>
      </p:pic>
      <p:sp>
        <p:nvSpPr>
          <p:cNvPr id="27" name="內容版面配置區 2"/>
          <p:cNvSpPr txBox="1">
            <a:spLocks/>
          </p:cNvSpPr>
          <p:nvPr/>
        </p:nvSpPr>
        <p:spPr>
          <a:xfrm>
            <a:off x="467544" y="1530752"/>
            <a:ext cx="2160240" cy="386080"/>
          </a:xfrm>
          <a:prstGeom prst="rect">
            <a:avLst/>
          </a:prstGeom>
        </p:spPr>
        <p:txBody>
          <a:bodyPr vert="horz" lIns="91440" tIns="45720" rIns="91440" bIns="45720" rtlCol="0">
            <a:noAutofit/>
          </a:bodyPr>
          <a:lst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zh-TW" sz="2000" dirty="0" smtClean="0">
                <a:solidFill>
                  <a:srgbClr val="FF0000"/>
                </a:solidFill>
              </a:rPr>
              <a:t>B/Si system</a:t>
            </a:r>
            <a:endParaRPr lang="zh-TW" altLang="en-US" sz="2000" baseline="-25000" dirty="0">
              <a:solidFill>
                <a:srgbClr val="FF0000"/>
              </a:solidFill>
            </a:endParaRPr>
          </a:p>
        </p:txBody>
      </p:sp>
      <p:sp>
        <p:nvSpPr>
          <p:cNvPr id="28" name="內容版面配置區 2"/>
          <p:cNvSpPr txBox="1">
            <a:spLocks/>
          </p:cNvSpPr>
          <p:nvPr/>
        </p:nvSpPr>
        <p:spPr>
          <a:xfrm>
            <a:off x="4716016" y="1556792"/>
            <a:ext cx="2237160" cy="4615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zh-TW" sz="2000" dirty="0" smtClean="0">
                <a:solidFill>
                  <a:srgbClr val="FF0000"/>
                </a:solidFill>
              </a:rPr>
              <a:t>Bi/Zn system</a:t>
            </a:r>
            <a:endParaRPr lang="zh-TW" altLang="en-US" sz="2000" baseline="-25000" dirty="0">
              <a:solidFill>
                <a:srgbClr val="FF0000"/>
              </a:solidFill>
            </a:endParaRPr>
          </a:p>
        </p:txBody>
      </p:sp>
      <p:cxnSp>
        <p:nvCxnSpPr>
          <p:cNvPr id="12" name="直線單箭頭接點 11"/>
          <p:cNvCxnSpPr/>
          <p:nvPr/>
        </p:nvCxnSpPr>
        <p:spPr>
          <a:xfrm flipV="1">
            <a:off x="4499992" y="2583108"/>
            <a:ext cx="0" cy="1800200"/>
          </a:xfrm>
          <a:prstGeom prst="straightConnector1">
            <a:avLst/>
          </a:prstGeom>
          <a:ln w="38100">
            <a:solidFill>
              <a:srgbClr val="FF33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V="1">
            <a:off x="8779714" y="2237581"/>
            <a:ext cx="0" cy="1944216"/>
          </a:xfrm>
          <a:prstGeom prst="straightConnector1">
            <a:avLst/>
          </a:prstGeom>
          <a:ln w="38100">
            <a:solidFill>
              <a:srgbClr val="FF33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內容版面配置區 3"/>
          <p:cNvSpPr>
            <a:spLocks noGrp="1"/>
          </p:cNvSpPr>
          <p:nvPr>
            <p:ph sz="quarter" idx="1"/>
          </p:nvPr>
        </p:nvSpPr>
        <p:spPr>
          <a:xfrm>
            <a:off x="467544" y="5247780"/>
            <a:ext cx="4075795" cy="845515"/>
          </a:xfrm>
        </p:spPr>
        <p:txBody>
          <a:bodyPr>
            <a:normAutofit fontScale="92500" lnSpcReduction="20000"/>
          </a:bodyPr>
          <a:lstStyle/>
          <a:p>
            <a:r>
              <a:rPr lang="en-US" altLang="zh-TW" sz="2000" dirty="0" smtClean="0">
                <a:solidFill>
                  <a:srgbClr val="339933"/>
                </a:solidFill>
                <a:ea typeface="新細明體" panose="02020500000000000000" pitchFamily="18" charset="-120"/>
                <a:cs typeface="Times New Roman" panose="02020603050405020304" pitchFamily="18" charset="0"/>
              </a:rPr>
              <a:t>B-O</a:t>
            </a:r>
            <a:r>
              <a:rPr lang="en-US" altLang="zh-TW" sz="2000" baseline="30000" dirty="0" smtClean="0">
                <a:solidFill>
                  <a:srgbClr val="339933"/>
                </a:solidFill>
                <a:ea typeface="新細明體" panose="02020500000000000000" pitchFamily="18" charset="-120"/>
                <a:cs typeface="Times New Roman" panose="02020603050405020304" pitchFamily="18" charset="0"/>
              </a:rPr>
              <a:t>-</a:t>
            </a:r>
            <a:r>
              <a:rPr lang="en-US" altLang="zh-TW" sz="2000" dirty="0" smtClean="0">
                <a:solidFill>
                  <a:srgbClr val="339933"/>
                </a:solidFill>
                <a:ea typeface="新細明體" panose="02020500000000000000" pitchFamily="18" charset="-120"/>
                <a:cs typeface="Times New Roman" panose="02020603050405020304" pitchFamily="18" charset="0"/>
              </a:rPr>
              <a:t> reflections shift toward low wavenumbers as Bi</a:t>
            </a:r>
            <a:r>
              <a:rPr lang="en-US" altLang="zh-TW" sz="2000" baseline="-25000" dirty="0" smtClean="0">
                <a:solidFill>
                  <a:srgbClr val="339933"/>
                </a:solidFill>
                <a:ea typeface="新細明體" panose="02020500000000000000" pitchFamily="18" charset="-120"/>
                <a:cs typeface="Times New Roman" panose="02020603050405020304" pitchFamily="18" charset="0"/>
              </a:rPr>
              <a:t>2</a:t>
            </a:r>
            <a:r>
              <a:rPr lang="en-US" altLang="zh-TW" sz="2000" dirty="0" smtClean="0">
                <a:solidFill>
                  <a:srgbClr val="339933"/>
                </a:solidFill>
                <a:ea typeface="新細明體" panose="02020500000000000000" pitchFamily="18" charset="-120"/>
                <a:cs typeface="Times New Roman" panose="02020603050405020304" pitchFamily="18" charset="0"/>
              </a:rPr>
              <a:t>O</a:t>
            </a:r>
            <a:r>
              <a:rPr lang="en-US" altLang="zh-TW" sz="2000" baseline="-25000" dirty="0" smtClean="0">
                <a:solidFill>
                  <a:srgbClr val="339933"/>
                </a:solidFill>
                <a:ea typeface="新細明體" panose="02020500000000000000" pitchFamily="18" charset="-120"/>
                <a:cs typeface="Times New Roman" panose="02020603050405020304" pitchFamily="18" charset="0"/>
              </a:rPr>
              <a:t>3</a:t>
            </a:r>
            <a:r>
              <a:rPr lang="en-US" altLang="zh-TW" sz="2000" dirty="0" smtClean="0">
                <a:solidFill>
                  <a:srgbClr val="339933"/>
                </a:solidFill>
                <a:ea typeface="新細明體" panose="02020500000000000000" pitchFamily="18" charset="-120"/>
                <a:cs typeface="Times New Roman" panose="02020603050405020304" pitchFamily="18" charset="0"/>
              </a:rPr>
              <a:t> increases .</a:t>
            </a:r>
            <a:endParaRPr lang="zh-TW" altLang="en-US" sz="2000" dirty="0">
              <a:solidFill>
                <a:srgbClr val="339933"/>
              </a:solidFill>
              <a:ea typeface="新細明體" panose="02020500000000000000" pitchFamily="18" charset="-120"/>
              <a:cs typeface="Times New Roman" panose="02020603050405020304" pitchFamily="18" charset="0"/>
            </a:endParaRPr>
          </a:p>
          <a:p>
            <a:endParaRPr lang="zh-TW" altLang="en-US" sz="2000" dirty="0"/>
          </a:p>
        </p:txBody>
      </p:sp>
    </p:spTree>
    <p:extLst>
      <p:ext uri="{BB962C8B-B14F-4D97-AF65-F5344CB8AC3E}">
        <p14:creationId xmlns:p14="http://schemas.microsoft.com/office/powerpoint/2010/main" xmlns="" val="58324224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Molecular absorption spectrometry</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17</a:t>
            </a:fld>
            <a:endParaRPr lang="fr-CA"/>
          </a:p>
        </p:txBody>
      </p:sp>
      <p:sp>
        <p:nvSpPr>
          <p:cNvPr id="4" name="內容版面配置區 3"/>
          <p:cNvSpPr>
            <a:spLocks noGrp="1"/>
          </p:cNvSpPr>
          <p:nvPr>
            <p:ph sz="quarter" idx="1"/>
          </p:nvPr>
        </p:nvSpPr>
        <p:spPr>
          <a:xfrm>
            <a:off x="5391327" y="2067434"/>
            <a:ext cx="3394720" cy="857510"/>
          </a:xfrm>
        </p:spPr>
        <p:txBody>
          <a:bodyPr>
            <a:noAutofit/>
          </a:bodyPr>
          <a:lstStyle/>
          <a:p>
            <a:r>
              <a:rPr lang="en-US" altLang="zh-TW" sz="2000" dirty="0">
                <a:ea typeface="Cambria Math" panose="02040503050406030204" pitchFamily="18" charset="0"/>
              </a:rPr>
              <a:t>Bending vibration means a change in the angle but no change in the length between two bonds at molecular vibration</a:t>
            </a:r>
            <a:r>
              <a:rPr lang="en-US" altLang="zh-TW" sz="2000" dirty="0" smtClean="0">
                <a:ea typeface="Cambria Math" panose="02040503050406030204" pitchFamily="18" charset="0"/>
              </a:rPr>
              <a:t>.</a:t>
            </a:r>
            <a:endParaRPr lang="zh-TW" altLang="en-US" sz="2000" dirty="0"/>
          </a:p>
        </p:txBody>
      </p:sp>
      <p:pic>
        <p:nvPicPr>
          <p:cNvPr id="7" name="圖片 6"/>
          <p:cNvPicPr>
            <a:picLocks noChangeAspect="1"/>
          </p:cNvPicPr>
          <p:nvPr/>
        </p:nvPicPr>
        <p:blipFill>
          <a:blip r:embed="rId2"/>
          <a:stretch>
            <a:fillRect/>
          </a:stretch>
        </p:blipFill>
        <p:spPr>
          <a:xfrm>
            <a:off x="489721" y="1988840"/>
            <a:ext cx="4799111" cy="1545252"/>
          </a:xfrm>
          <a:prstGeom prst="rect">
            <a:avLst/>
          </a:prstGeom>
        </p:spPr>
      </p:pic>
      <p:sp>
        <p:nvSpPr>
          <p:cNvPr id="10" name="矩形 9"/>
          <p:cNvSpPr/>
          <p:nvPr/>
        </p:nvSpPr>
        <p:spPr>
          <a:xfrm>
            <a:off x="266700" y="1574402"/>
            <a:ext cx="2622577" cy="461665"/>
          </a:xfrm>
          <a:prstGeom prst="rect">
            <a:avLst/>
          </a:prstGeom>
        </p:spPr>
        <p:txBody>
          <a:bodyPr wrap="none">
            <a:spAutoFit/>
          </a:bodyPr>
          <a:lstStyle/>
          <a:p>
            <a:pPr marL="342900" indent="-342900" defTabSz="801688">
              <a:buFont typeface="Arial" pitchFamily="34" charset="0"/>
              <a:buChar char="•"/>
              <a:defRPr/>
            </a:pPr>
            <a:r>
              <a:rPr lang="en-US" altLang="zh-TW" sz="2400" i="1" dirty="0">
                <a:solidFill>
                  <a:srgbClr val="0000FF"/>
                </a:solidFill>
              </a:rPr>
              <a:t>Bending vibration</a:t>
            </a:r>
            <a:endParaRPr lang="en-US" altLang="zh-TW" sz="2400" i="1" dirty="0">
              <a:solidFill>
                <a:srgbClr val="0000FF"/>
              </a:solidFill>
              <a:ea typeface="新細明體" pitchFamily="18" charset="-120"/>
              <a:cs typeface="Times New Roman" pitchFamily="18" charset="0"/>
            </a:endParaRPr>
          </a:p>
        </p:txBody>
      </p:sp>
      <p:pic>
        <p:nvPicPr>
          <p:cNvPr id="8" name="圖片 7"/>
          <p:cNvPicPr>
            <a:picLocks noChangeAspect="1"/>
          </p:cNvPicPr>
          <p:nvPr/>
        </p:nvPicPr>
        <p:blipFill>
          <a:blip r:embed="rId3"/>
          <a:stretch>
            <a:fillRect/>
          </a:stretch>
        </p:blipFill>
        <p:spPr>
          <a:xfrm>
            <a:off x="539552" y="4149080"/>
            <a:ext cx="2782900" cy="1819043"/>
          </a:xfrm>
          <a:prstGeom prst="rect">
            <a:avLst/>
          </a:prstGeom>
        </p:spPr>
      </p:pic>
      <p:sp>
        <p:nvSpPr>
          <p:cNvPr id="9" name="內容版面配置區 3"/>
          <p:cNvSpPr txBox="1">
            <a:spLocks/>
          </p:cNvSpPr>
          <p:nvPr/>
        </p:nvSpPr>
        <p:spPr>
          <a:xfrm>
            <a:off x="3419872" y="4140275"/>
            <a:ext cx="5040560" cy="1953021"/>
          </a:xfrm>
          <a:prstGeom prst="rect">
            <a:avLst/>
          </a:prstGeom>
        </p:spPr>
        <p:txBody>
          <a:bodyPr vert="horz">
            <a:normAutofit fontScale="6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r>
              <a:rPr lang="en-US" altLang="zh-TW" sz="3200" dirty="0" smtClean="0">
                <a:ea typeface="Cambria Math" panose="02040503050406030204" pitchFamily="18" charset="0"/>
              </a:rPr>
              <a:t>Stretching vibration means the variation in bonding length between two atoms. Atom stretches along bond axis and no change between bond angle.</a:t>
            </a:r>
          </a:p>
          <a:p>
            <a:pPr algn="just"/>
            <a:r>
              <a:rPr lang="en-US" altLang="zh-TW" sz="3200" dirty="0" smtClean="0">
                <a:ea typeface="Cambria Math" panose="02040503050406030204" pitchFamily="18" charset="0"/>
              </a:rPr>
              <a:t>Stretching vibrations are divided into two parts: symmetric stretching and asymmetric stretching.</a:t>
            </a:r>
            <a:endParaRPr lang="zh-TW" altLang="en-US" sz="3200" dirty="0" smtClean="0"/>
          </a:p>
          <a:p>
            <a:endParaRPr lang="zh-TW" altLang="en-US" dirty="0"/>
          </a:p>
        </p:txBody>
      </p:sp>
      <p:sp>
        <p:nvSpPr>
          <p:cNvPr id="11" name="矩形 10"/>
          <p:cNvSpPr/>
          <p:nvPr/>
        </p:nvSpPr>
        <p:spPr>
          <a:xfrm>
            <a:off x="266700" y="3789040"/>
            <a:ext cx="2911053" cy="461665"/>
          </a:xfrm>
          <a:prstGeom prst="rect">
            <a:avLst/>
          </a:prstGeom>
        </p:spPr>
        <p:txBody>
          <a:bodyPr wrap="none">
            <a:spAutoFit/>
          </a:bodyPr>
          <a:lstStyle/>
          <a:p>
            <a:pPr marL="342900" indent="-342900" defTabSz="801688">
              <a:buFont typeface="Arial" pitchFamily="34" charset="0"/>
              <a:buChar char="•"/>
              <a:defRPr/>
            </a:pPr>
            <a:r>
              <a:rPr lang="en-US" altLang="zh-TW" sz="2400" i="1" dirty="0">
                <a:solidFill>
                  <a:srgbClr val="0000FF"/>
                </a:solidFill>
              </a:rPr>
              <a:t>Stretching vibration</a:t>
            </a:r>
            <a:endParaRPr lang="en-US" altLang="zh-TW" sz="2400" i="1" dirty="0">
              <a:solidFill>
                <a:srgbClr val="0000FF"/>
              </a:solidFill>
              <a:ea typeface="新細明體" pitchFamily="18" charset="-120"/>
              <a:cs typeface="Times New Roman" pitchFamily="18" charset="0"/>
            </a:endParaRPr>
          </a:p>
        </p:txBody>
      </p:sp>
    </p:spTree>
    <p:extLst>
      <p:ext uri="{BB962C8B-B14F-4D97-AF65-F5344CB8AC3E}">
        <p14:creationId xmlns:p14="http://schemas.microsoft.com/office/powerpoint/2010/main" xmlns="" val="334748745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Glass </a:t>
            </a:r>
            <a:r>
              <a:rPr lang="en-US" altLang="zh-TW" dirty="0" smtClean="0"/>
              <a:t>structure </a:t>
            </a:r>
            <a:r>
              <a:rPr lang="en-US" altLang="zh-TW" dirty="0">
                <a:solidFill>
                  <a:srgbClr val="00B0F0"/>
                </a:solidFill>
              </a:rPr>
              <a:t>Raman spectra</a:t>
            </a:r>
            <a:r>
              <a:rPr lang="en-US" altLang="zh-TW" dirty="0" smtClean="0">
                <a:solidFill>
                  <a:srgbClr val="00B0F0"/>
                </a:solidFill>
              </a:rPr>
              <a:t> </a:t>
            </a:r>
            <a:endParaRPr lang="zh-TW" altLang="en-US" dirty="0">
              <a:solidFill>
                <a:srgbClr val="00B0F0"/>
              </a:solidFill>
            </a:endParaRPr>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18</a:t>
            </a:fld>
            <a:endParaRPr lang="fr-CA"/>
          </a:p>
        </p:txBody>
      </p:sp>
      <p:sp>
        <p:nvSpPr>
          <p:cNvPr id="4" name="內容版面配置區 3"/>
          <p:cNvSpPr>
            <a:spLocks noGrp="1"/>
          </p:cNvSpPr>
          <p:nvPr>
            <p:ph sz="quarter" idx="1"/>
          </p:nvPr>
        </p:nvSpPr>
        <p:spPr>
          <a:xfrm>
            <a:off x="395536" y="5135144"/>
            <a:ext cx="8424936" cy="1174176"/>
          </a:xfrm>
        </p:spPr>
        <p:txBody>
          <a:bodyPr>
            <a:normAutofit/>
          </a:bodyPr>
          <a:lstStyle/>
          <a:p>
            <a:pPr algn="just">
              <a:lnSpc>
                <a:spcPts val="1800"/>
              </a:lnSpc>
              <a:spcBef>
                <a:spcPts val="0"/>
              </a:spcBef>
            </a:pPr>
            <a:r>
              <a:rPr lang="en-US" altLang="zh-TW" sz="1600" dirty="0">
                <a:solidFill>
                  <a:srgbClr val="339933"/>
                </a:solidFill>
                <a:ea typeface="Cambria Math" panose="02040503050406030204" pitchFamily="18" charset="0"/>
              </a:rPr>
              <a:t>All </a:t>
            </a:r>
            <a:r>
              <a:rPr lang="en-US" altLang="zh-TW" sz="1600" dirty="0" smtClean="0">
                <a:solidFill>
                  <a:srgbClr val="339933"/>
                </a:solidFill>
                <a:ea typeface="Cambria Math" panose="02040503050406030204" pitchFamily="18" charset="0"/>
              </a:rPr>
              <a:t>bonds </a:t>
            </a:r>
            <a:r>
              <a:rPr lang="en-US" altLang="zh-TW" sz="1600" dirty="0">
                <a:solidFill>
                  <a:srgbClr val="339933"/>
                </a:solidFill>
                <a:ea typeface="Cambria Math" panose="02040503050406030204" pitchFamily="18" charset="0"/>
              </a:rPr>
              <a:t>become stronger with </a:t>
            </a:r>
            <a:r>
              <a:rPr lang="en-US" altLang="zh-TW" sz="1600" dirty="0" smtClean="0">
                <a:solidFill>
                  <a:srgbClr val="339933"/>
                </a:solidFill>
                <a:ea typeface="Cambria Math" panose="02040503050406030204" pitchFamily="18" charset="0"/>
              </a:rPr>
              <a:t>increasing </a:t>
            </a:r>
            <a:r>
              <a:rPr lang="en-US" altLang="zh-TW" sz="1600" dirty="0">
                <a:solidFill>
                  <a:srgbClr val="339933"/>
                </a:solidFill>
                <a:ea typeface="Cambria Math" panose="02040503050406030204" pitchFamily="18" charset="0"/>
              </a:rPr>
              <a:t>Bi</a:t>
            </a:r>
            <a:r>
              <a:rPr lang="en-US" altLang="zh-TW" sz="1600" baseline="-25000" dirty="0">
                <a:solidFill>
                  <a:srgbClr val="339933"/>
                </a:solidFill>
                <a:ea typeface="Cambria Math" panose="02040503050406030204" pitchFamily="18" charset="0"/>
              </a:rPr>
              <a:t>2</a:t>
            </a:r>
            <a:r>
              <a:rPr lang="en-US" altLang="zh-TW" sz="1600" dirty="0">
                <a:solidFill>
                  <a:srgbClr val="339933"/>
                </a:solidFill>
                <a:ea typeface="Cambria Math" panose="02040503050406030204" pitchFamily="18" charset="0"/>
              </a:rPr>
              <a:t>O</a:t>
            </a:r>
            <a:r>
              <a:rPr lang="en-US" altLang="zh-TW" sz="1600" baseline="-25000" dirty="0">
                <a:solidFill>
                  <a:srgbClr val="339933"/>
                </a:solidFill>
                <a:ea typeface="Cambria Math" panose="02040503050406030204" pitchFamily="18" charset="0"/>
              </a:rPr>
              <a:t>3 </a:t>
            </a:r>
            <a:r>
              <a:rPr lang="en-US" altLang="zh-TW" sz="1600" dirty="0" smtClean="0">
                <a:solidFill>
                  <a:srgbClr val="339933"/>
                </a:solidFill>
                <a:ea typeface="Cambria Math" panose="02040503050406030204" pitchFamily="18" charset="0"/>
              </a:rPr>
              <a:t>content.</a:t>
            </a:r>
            <a:endParaRPr lang="en-US" altLang="zh-TW" sz="1600" dirty="0">
              <a:solidFill>
                <a:srgbClr val="339933"/>
              </a:solidFill>
              <a:ea typeface="Cambria Math" panose="02040503050406030204" pitchFamily="18" charset="0"/>
            </a:endParaRPr>
          </a:p>
          <a:p>
            <a:pPr algn="just">
              <a:lnSpc>
                <a:spcPts val="1800"/>
              </a:lnSpc>
              <a:spcBef>
                <a:spcPts val="0"/>
              </a:spcBef>
            </a:pPr>
            <a:r>
              <a:rPr lang="en-US" altLang="zh-TW" sz="1600" dirty="0" smtClean="0">
                <a:solidFill>
                  <a:srgbClr val="339933"/>
                </a:solidFill>
                <a:ea typeface="Cambria Math" panose="02040503050406030204" pitchFamily="18" charset="0"/>
              </a:rPr>
              <a:t>(B-O</a:t>
            </a:r>
            <a:r>
              <a:rPr lang="en-US" altLang="zh-TW" sz="1600" baseline="30000" dirty="0" smtClean="0">
                <a:solidFill>
                  <a:srgbClr val="339933"/>
                </a:solidFill>
                <a:ea typeface="Cambria Math" panose="02040503050406030204" pitchFamily="18" charset="0"/>
              </a:rPr>
              <a:t>-</a:t>
            </a:r>
            <a:r>
              <a:rPr lang="en-US" altLang="zh-TW" sz="1600" dirty="0">
                <a:solidFill>
                  <a:srgbClr val="339933"/>
                </a:solidFill>
                <a:ea typeface="Cambria Math" panose="02040503050406030204" pitchFamily="18" charset="0"/>
              </a:rPr>
              <a:t>)</a:t>
            </a:r>
            <a:r>
              <a:rPr lang="en-US" altLang="zh-TW" sz="1600" baseline="-25000" dirty="0">
                <a:solidFill>
                  <a:srgbClr val="339933"/>
                </a:solidFill>
                <a:ea typeface="Cambria Math" panose="02040503050406030204" pitchFamily="18" charset="0"/>
              </a:rPr>
              <a:t>as</a:t>
            </a:r>
            <a:r>
              <a:rPr lang="en-US" altLang="zh-TW" sz="1600" dirty="0">
                <a:solidFill>
                  <a:srgbClr val="339933"/>
                </a:solidFill>
                <a:ea typeface="Cambria Math" panose="02040503050406030204" pitchFamily="18" charset="0"/>
              </a:rPr>
              <a:t> and (Bi-O</a:t>
            </a:r>
            <a:r>
              <a:rPr lang="en-US" altLang="zh-TW" sz="1600" baseline="30000" dirty="0">
                <a:solidFill>
                  <a:srgbClr val="339933"/>
                </a:solidFill>
                <a:ea typeface="Cambria Math" panose="02040503050406030204" pitchFamily="18" charset="0"/>
              </a:rPr>
              <a:t>-</a:t>
            </a:r>
            <a:r>
              <a:rPr lang="en-US" altLang="zh-TW" sz="1600" dirty="0">
                <a:solidFill>
                  <a:srgbClr val="339933"/>
                </a:solidFill>
                <a:ea typeface="Cambria Math" panose="02040503050406030204" pitchFamily="18" charset="0"/>
              </a:rPr>
              <a:t>)</a:t>
            </a:r>
            <a:r>
              <a:rPr lang="en-US" altLang="zh-TW" sz="1600" baseline="-25000" dirty="0">
                <a:solidFill>
                  <a:srgbClr val="339933"/>
                </a:solidFill>
                <a:ea typeface="Cambria Math" panose="02040503050406030204" pitchFamily="18" charset="0"/>
              </a:rPr>
              <a:t>s </a:t>
            </a:r>
            <a:r>
              <a:rPr lang="en-US" altLang="zh-TW" sz="1600" dirty="0" smtClean="0">
                <a:solidFill>
                  <a:srgbClr val="339933"/>
                </a:solidFill>
                <a:ea typeface="Cambria Math" panose="02040503050406030204" pitchFamily="18" charset="0"/>
              </a:rPr>
              <a:t>vibrations get stronger with Bi addition, </a:t>
            </a:r>
            <a:r>
              <a:rPr lang="en-US" altLang="zh-TW" sz="1600" dirty="0">
                <a:solidFill>
                  <a:srgbClr val="339933"/>
                </a:solidFill>
                <a:ea typeface="Cambria Math" panose="02040503050406030204" pitchFamily="18" charset="0"/>
              </a:rPr>
              <a:t>indicating the </a:t>
            </a:r>
            <a:r>
              <a:rPr lang="en-US" altLang="zh-TW" sz="1600" dirty="0" smtClean="0">
                <a:solidFill>
                  <a:srgbClr val="339933"/>
                </a:solidFill>
                <a:ea typeface="Cambria Math" panose="02040503050406030204" pitchFamily="18" charset="0"/>
              </a:rPr>
              <a:t>increase in NBOs</a:t>
            </a:r>
            <a:r>
              <a:rPr lang="en-US" altLang="zh-TW" sz="1600" dirty="0">
                <a:solidFill>
                  <a:srgbClr val="339933"/>
                </a:solidFill>
                <a:ea typeface="Cambria Math" panose="02040503050406030204" pitchFamily="18" charset="0"/>
              </a:rPr>
              <a:t>.</a:t>
            </a:r>
          </a:p>
          <a:p>
            <a:pPr algn="just">
              <a:lnSpc>
                <a:spcPts val="1800"/>
              </a:lnSpc>
              <a:spcBef>
                <a:spcPts val="0"/>
              </a:spcBef>
            </a:pPr>
            <a:r>
              <a:rPr lang="en-US" altLang="zh-TW" sz="1600" dirty="0">
                <a:solidFill>
                  <a:srgbClr val="339933"/>
                </a:solidFill>
                <a:ea typeface="Cambria Math" panose="02040503050406030204" pitchFamily="18" charset="0"/>
              </a:rPr>
              <a:t>The glass structure becomes </a:t>
            </a:r>
            <a:r>
              <a:rPr lang="en-US" altLang="zh-TW" sz="1600" dirty="0" smtClean="0">
                <a:solidFill>
                  <a:srgbClr val="339933"/>
                </a:solidFill>
                <a:ea typeface="Cambria Math" panose="02040503050406030204" pitchFamily="18" charset="0"/>
              </a:rPr>
              <a:t>relaxed </a:t>
            </a:r>
            <a:r>
              <a:rPr lang="en-US" altLang="zh-TW" sz="1600" dirty="0">
                <a:solidFill>
                  <a:srgbClr val="339933"/>
                </a:solidFill>
                <a:ea typeface="Cambria Math" panose="02040503050406030204" pitchFamily="18" charset="0"/>
              </a:rPr>
              <a:t>when Bi</a:t>
            </a:r>
            <a:r>
              <a:rPr lang="en-US" altLang="zh-TW" sz="1600" baseline="-25000" dirty="0">
                <a:solidFill>
                  <a:srgbClr val="339933"/>
                </a:solidFill>
                <a:ea typeface="Cambria Math" panose="02040503050406030204" pitchFamily="18" charset="0"/>
              </a:rPr>
              <a:t>2</a:t>
            </a:r>
            <a:r>
              <a:rPr lang="en-US" altLang="zh-TW" sz="1600" dirty="0">
                <a:solidFill>
                  <a:srgbClr val="339933"/>
                </a:solidFill>
                <a:ea typeface="Cambria Math" panose="02040503050406030204" pitchFamily="18" charset="0"/>
              </a:rPr>
              <a:t>O</a:t>
            </a:r>
            <a:r>
              <a:rPr lang="en-US" altLang="zh-TW" sz="1600" baseline="-25000" dirty="0">
                <a:solidFill>
                  <a:srgbClr val="339933"/>
                </a:solidFill>
                <a:ea typeface="Cambria Math" panose="02040503050406030204" pitchFamily="18" charset="0"/>
              </a:rPr>
              <a:t>3</a:t>
            </a:r>
            <a:r>
              <a:rPr lang="en-US" altLang="zh-TW" sz="1600" dirty="0">
                <a:solidFill>
                  <a:srgbClr val="339933"/>
                </a:solidFill>
                <a:ea typeface="Cambria Math" panose="02040503050406030204" pitchFamily="18" charset="0"/>
              </a:rPr>
              <a:t> increases.</a:t>
            </a:r>
            <a:endParaRPr lang="zh-TW" altLang="en-US" sz="1600" dirty="0">
              <a:solidFill>
                <a:srgbClr val="339933"/>
              </a:solidFill>
            </a:endParaRPr>
          </a:p>
        </p:txBody>
      </p:sp>
      <p:grpSp>
        <p:nvGrpSpPr>
          <p:cNvPr id="16" name="群組 15"/>
          <p:cNvGrpSpPr/>
          <p:nvPr/>
        </p:nvGrpSpPr>
        <p:grpSpPr>
          <a:xfrm>
            <a:off x="107504" y="1700808"/>
            <a:ext cx="8837672" cy="3474585"/>
            <a:chOff x="-36512" y="1557192"/>
            <a:chExt cx="9217024" cy="3672008"/>
          </a:xfrm>
        </p:grpSpPr>
        <p:grpSp>
          <p:nvGrpSpPr>
            <p:cNvPr id="11" name="群組 10"/>
            <p:cNvGrpSpPr/>
            <p:nvPr/>
          </p:nvGrpSpPr>
          <p:grpSpPr>
            <a:xfrm>
              <a:off x="-36512" y="1557192"/>
              <a:ext cx="9217024" cy="3672008"/>
              <a:chOff x="-36512" y="1557192"/>
              <a:chExt cx="9217024" cy="3672008"/>
            </a:xfrm>
          </p:grpSpPr>
          <p:pic>
            <p:nvPicPr>
              <p:cNvPr id="5" name="圖片 4"/>
              <p:cNvPicPr>
                <a:picLocks noChangeAspect="1"/>
              </p:cNvPicPr>
              <p:nvPr/>
            </p:nvPicPr>
            <p:blipFill>
              <a:blip r:embed="rId2"/>
              <a:stretch>
                <a:fillRect/>
              </a:stretch>
            </p:blipFill>
            <p:spPr>
              <a:xfrm>
                <a:off x="4498712" y="1557200"/>
                <a:ext cx="4681800" cy="3672000"/>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512" y="1557192"/>
                <a:ext cx="4613875" cy="3600000"/>
              </a:xfrm>
              <a:prstGeom prst="rect">
                <a:avLst/>
              </a:prstGeom>
            </p:spPr>
          </p:pic>
          <p:sp>
            <p:nvSpPr>
              <p:cNvPr id="7" name="矩形 6"/>
              <p:cNvSpPr/>
              <p:nvPr/>
            </p:nvSpPr>
            <p:spPr>
              <a:xfrm>
                <a:off x="4544692" y="2601108"/>
                <a:ext cx="289312"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53528" y="2351771"/>
                <a:ext cx="289312"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763688" y="4870512"/>
                <a:ext cx="1368152" cy="214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931916" y="4942520"/>
                <a:ext cx="1806068" cy="28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 name="文字方塊 11"/>
            <p:cNvSpPr txBox="1"/>
            <p:nvPr/>
          </p:nvSpPr>
          <p:spPr>
            <a:xfrm rot="16200000">
              <a:off x="4208666" y="3187914"/>
              <a:ext cx="961365" cy="338554"/>
            </a:xfrm>
            <a:prstGeom prst="rect">
              <a:avLst/>
            </a:prstGeom>
            <a:noFill/>
          </p:spPr>
          <p:txBody>
            <a:bodyPr wrap="square" rtlCol="0">
              <a:spAutoFit/>
            </a:bodyPr>
            <a:lstStyle/>
            <a:p>
              <a:r>
                <a:rPr lang="en-US" altLang="zh-TW" sz="1600" dirty="0" smtClean="0">
                  <a:latin typeface="Times New Roman" panose="02020603050405020304" pitchFamily="18" charset="0"/>
                  <a:cs typeface="Times New Roman" panose="02020603050405020304" pitchFamily="18" charset="0"/>
                </a:rPr>
                <a:t>Intensity</a:t>
              </a:r>
              <a:endParaRPr lang="zh-TW" altLang="en-US" sz="1600"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rot="16200000">
              <a:off x="-254424" y="3187914"/>
              <a:ext cx="961365" cy="338554"/>
            </a:xfrm>
            <a:prstGeom prst="rect">
              <a:avLst/>
            </a:prstGeom>
            <a:noFill/>
          </p:spPr>
          <p:txBody>
            <a:bodyPr wrap="square" rtlCol="0">
              <a:spAutoFit/>
            </a:bodyPr>
            <a:lstStyle/>
            <a:p>
              <a:r>
                <a:rPr lang="en-US" altLang="zh-TW" sz="1600" dirty="0" smtClean="0">
                  <a:latin typeface="Times New Roman" panose="02020603050405020304" pitchFamily="18" charset="0"/>
                  <a:cs typeface="Times New Roman" panose="02020603050405020304" pitchFamily="18" charset="0"/>
                </a:rPr>
                <a:t>Intensity</a:t>
              </a:r>
              <a:endParaRPr lang="zh-TW" altLang="en-US" sz="1600"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a:off x="1763688" y="4837094"/>
              <a:ext cx="2088232" cy="307777"/>
            </a:xfrm>
            <a:prstGeom prst="rect">
              <a:avLst/>
            </a:prstGeom>
            <a:noFill/>
          </p:spPr>
          <p:txBody>
            <a:bodyPr wrap="square" rtlCol="0">
              <a:spAutoFit/>
            </a:bodyPr>
            <a:lstStyle/>
            <a:p>
              <a:r>
                <a:rPr lang="en-US" altLang="zh-TW" sz="1400" dirty="0" smtClean="0">
                  <a:latin typeface="Times New Roman" panose="02020603050405020304" pitchFamily="18" charset="0"/>
                  <a:cs typeface="Times New Roman" panose="02020603050405020304" pitchFamily="18" charset="0"/>
                </a:rPr>
                <a:t>Wavenumber(cm</a:t>
              </a:r>
              <a:r>
                <a:rPr lang="en-US" altLang="zh-TW" sz="1400" baseline="30000" dirty="0" smtClean="0">
                  <a:latin typeface="Times New Roman" panose="02020603050405020304" pitchFamily="18" charset="0"/>
                  <a:cs typeface="Times New Roman" panose="02020603050405020304" pitchFamily="18" charset="0"/>
                </a:rPr>
                <a:t>-1</a:t>
              </a:r>
              <a:r>
                <a:rPr lang="en-US" altLang="zh-TW" sz="1400" dirty="0" smtClean="0">
                  <a:latin typeface="Times New Roman" panose="02020603050405020304" pitchFamily="18" charset="0"/>
                  <a:cs typeface="Times New Roman" panose="02020603050405020304" pitchFamily="18" charset="0"/>
                </a:rPr>
                <a:t>)</a:t>
              </a:r>
              <a:endParaRPr lang="zh-TW" altLang="en-US" sz="1400"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a:off x="6249478" y="4818638"/>
              <a:ext cx="2088232" cy="307777"/>
            </a:xfrm>
            <a:prstGeom prst="rect">
              <a:avLst/>
            </a:prstGeom>
            <a:noFill/>
          </p:spPr>
          <p:txBody>
            <a:bodyPr wrap="square" rtlCol="0">
              <a:spAutoFit/>
            </a:bodyPr>
            <a:lstStyle/>
            <a:p>
              <a:r>
                <a:rPr lang="en-US" altLang="zh-TW" sz="1400" dirty="0" smtClean="0">
                  <a:latin typeface="Times New Roman" panose="02020603050405020304" pitchFamily="18" charset="0"/>
                  <a:cs typeface="Times New Roman" panose="02020603050405020304" pitchFamily="18" charset="0"/>
                </a:rPr>
                <a:t>Wavenumber(cm</a:t>
              </a:r>
              <a:r>
                <a:rPr lang="en-US" altLang="zh-TW" sz="1400" baseline="30000" dirty="0" smtClean="0">
                  <a:latin typeface="Times New Roman" panose="02020603050405020304" pitchFamily="18" charset="0"/>
                  <a:cs typeface="Times New Roman" panose="02020603050405020304" pitchFamily="18" charset="0"/>
                </a:rPr>
                <a:t>-1</a:t>
              </a:r>
              <a:r>
                <a:rPr lang="en-US" altLang="zh-TW" sz="1400" dirty="0" smtClean="0">
                  <a:latin typeface="Times New Roman" panose="02020603050405020304" pitchFamily="18" charset="0"/>
                  <a:cs typeface="Times New Roman" panose="02020603050405020304" pitchFamily="18" charset="0"/>
                </a:rPr>
                <a:t>)</a:t>
              </a:r>
              <a:endParaRPr lang="zh-TW" altLang="en-US" sz="1400" dirty="0">
                <a:latin typeface="Times New Roman" panose="02020603050405020304" pitchFamily="18" charset="0"/>
                <a:cs typeface="Times New Roman" panose="02020603050405020304" pitchFamily="18" charset="0"/>
              </a:endParaRPr>
            </a:p>
          </p:txBody>
        </p:sp>
      </p:grpSp>
      <p:sp>
        <p:nvSpPr>
          <p:cNvPr id="17" name="內容版面配置區 2"/>
          <p:cNvSpPr txBox="1">
            <a:spLocks/>
          </p:cNvSpPr>
          <p:nvPr/>
        </p:nvSpPr>
        <p:spPr>
          <a:xfrm>
            <a:off x="2699792" y="1818784"/>
            <a:ext cx="1677961" cy="386080"/>
          </a:xfrm>
          <a:prstGeom prst="rect">
            <a:avLst/>
          </a:prstGeom>
        </p:spPr>
        <p:txBody>
          <a:bodyPr vert="horz" lIns="91440" tIns="45720" rIns="91440" bIns="45720" rtlCol="0">
            <a:noAutofit/>
          </a:bodyPr>
          <a:lst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zh-TW" sz="2400" dirty="0" smtClean="0">
                <a:solidFill>
                  <a:srgbClr val="FF0000"/>
                </a:solidFill>
              </a:rPr>
              <a:t>B/Si system</a:t>
            </a:r>
            <a:endParaRPr lang="zh-TW" altLang="en-US" sz="2400" baseline="-25000" dirty="0">
              <a:solidFill>
                <a:srgbClr val="FF0000"/>
              </a:solidFill>
            </a:endParaRPr>
          </a:p>
        </p:txBody>
      </p:sp>
      <p:sp>
        <p:nvSpPr>
          <p:cNvPr id="18" name="內容版面配置區 2"/>
          <p:cNvSpPr txBox="1">
            <a:spLocks/>
          </p:cNvSpPr>
          <p:nvPr/>
        </p:nvSpPr>
        <p:spPr>
          <a:xfrm>
            <a:off x="6948264" y="1844824"/>
            <a:ext cx="1728192" cy="461555"/>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zh-TW" sz="2400" dirty="0" smtClean="0">
                <a:solidFill>
                  <a:srgbClr val="FF0000"/>
                </a:solidFill>
              </a:rPr>
              <a:t>Bi/Zn system</a:t>
            </a:r>
            <a:endParaRPr lang="zh-TW" altLang="en-US" sz="2400" baseline="-25000" dirty="0">
              <a:solidFill>
                <a:srgbClr val="FF0000"/>
              </a:solidFill>
            </a:endParaRPr>
          </a:p>
        </p:txBody>
      </p:sp>
    </p:spTree>
    <p:extLst>
      <p:ext uri="{BB962C8B-B14F-4D97-AF65-F5344CB8AC3E}">
        <p14:creationId xmlns:p14="http://schemas.microsoft.com/office/powerpoint/2010/main" xmlns="" val="57348783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Structure of Glass systems</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19</a:t>
            </a:fld>
            <a:endParaRPr lang="fr-CA"/>
          </a:p>
        </p:txBody>
      </p:sp>
      <p:grpSp>
        <p:nvGrpSpPr>
          <p:cNvPr id="6" name="群組 5"/>
          <p:cNvGrpSpPr/>
          <p:nvPr/>
        </p:nvGrpSpPr>
        <p:grpSpPr>
          <a:xfrm>
            <a:off x="4854450" y="1880827"/>
            <a:ext cx="4039866" cy="4248473"/>
            <a:chOff x="4716016" y="1700807"/>
            <a:chExt cx="4039866" cy="4248473"/>
          </a:xfrm>
        </p:grpSpPr>
        <p:pic>
          <p:nvPicPr>
            <p:cNvPr id="3074" name="圖片 13" descr="C:\Users\Administrator.HVXV8HWYQXVU1O1\Desktop\Silica glas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1700807"/>
              <a:ext cx="3838575" cy="399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文字方塊 4"/>
            <p:cNvSpPr txBox="1"/>
            <p:nvPr/>
          </p:nvSpPr>
          <p:spPr>
            <a:xfrm>
              <a:off x="4833691" y="2339588"/>
              <a:ext cx="1058303" cy="369332"/>
            </a:xfrm>
            <a:prstGeom prst="rect">
              <a:avLst/>
            </a:prstGeom>
            <a:noFill/>
          </p:spPr>
          <p:txBody>
            <a:bodyPr wrap="none" rtlCol="0">
              <a:spAutoFit/>
            </a:bodyPr>
            <a:lstStyle/>
            <a:p>
              <a:r>
                <a:rPr lang="en-US" altLang="zh-TW" dirty="0" smtClean="0">
                  <a:solidFill>
                    <a:srgbClr val="FF0000"/>
                  </a:solidFill>
                </a:rPr>
                <a:t>SiO</a:t>
              </a:r>
              <a:r>
                <a:rPr lang="en-US" altLang="zh-TW" baseline="-25000" dirty="0" smtClean="0">
                  <a:solidFill>
                    <a:srgbClr val="FF0000"/>
                  </a:solidFill>
                </a:rPr>
                <a:t>4</a:t>
              </a:r>
              <a:r>
                <a:rPr lang="en-US" altLang="zh-TW" dirty="0" smtClean="0">
                  <a:solidFill>
                    <a:srgbClr val="FF0000"/>
                  </a:solidFill>
                </a:rPr>
                <a:t> unit </a:t>
              </a:r>
              <a:endParaRPr lang="zh-TW" altLang="en-US" dirty="0">
                <a:solidFill>
                  <a:srgbClr val="FF0000"/>
                </a:solidFill>
              </a:endParaRPr>
            </a:p>
          </p:txBody>
        </p:sp>
        <p:sp>
          <p:nvSpPr>
            <p:cNvPr id="7" name="文字方塊 6"/>
            <p:cNvSpPr txBox="1"/>
            <p:nvPr/>
          </p:nvSpPr>
          <p:spPr>
            <a:xfrm>
              <a:off x="7452320" y="2852936"/>
              <a:ext cx="1303562" cy="646331"/>
            </a:xfrm>
            <a:prstGeom prst="rect">
              <a:avLst/>
            </a:prstGeom>
            <a:noFill/>
          </p:spPr>
          <p:txBody>
            <a:bodyPr wrap="none" rtlCol="0">
              <a:spAutoFit/>
            </a:bodyPr>
            <a:lstStyle/>
            <a:p>
              <a:r>
                <a:rPr lang="en-US" altLang="zh-TW" dirty="0" smtClean="0">
                  <a:solidFill>
                    <a:srgbClr val="FF0000"/>
                  </a:solidFill>
                </a:rPr>
                <a:t>Bond angle </a:t>
              </a:r>
            </a:p>
            <a:p>
              <a:r>
                <a:rPr lang="en-US" altLang="zh-TW" dirty="0" smtClean="0">
                  <a:solidFill>
                    <a:srgbClr val="FF0000"/>
                  </a:solidFill>
                </a:rPr>
                <a:t>in silicate</a:t>
              </a:r>
              <a:endParaRPr lang="zh-TW" altLang="en-US" dirty="0">
                <a:solidFill>
                  <a:srgbClr val="FF0000"/>
                </a:solidFill>
              </a:endParaRPr>
            </a:p>
          </p:txBody>
        </p:sp>
        <p:sp>
          <p:nvSpPr>
            <p:cNvPr id="8" name="文字方塊 7"/>
            <p:cNvSpPr txBox="1"/>
            <p:nvPr/>
          </p:nvSpPr>
          <p:spPr>
            <a:xfrm>
              <a:off x="4716016" y="3635732"/>
              <a:ext cx="1453411" cy="369332"/>
            </a:xfrm>
            <a:prstGeom prst="rect">
              <a:avLst/>
            </a:prstGeom>
            <a:noFill/>
          </p:spPr>
          <p:txBody>
            <a:bodyPr wrap="none" rtlCol="0">
              <a:spAutoFit/>
            </a:bodyPr>
            <a:lstStyle/>
            <a:p>
              <a:r>
                <a:rPr lang="en-US" altLang="zh-TW" dirty="0" smtClean="0">
                  <a:solidFill>
                    <a:srgbClr val="FF0000"/>
                  </a:solidFill>
                </a:rPr>
                <a:t>Torsion angle </a:t>
              </a:r>
            </a:p>
          </p:txBody>
        </p:sp>
        <p:sp>
          <p:nvSpPr>
            <p:cNvPr id="9" name="文字方塊 8"/>
            <p:cNvSpPr txBox="1"/>
            <p:nvPr/>
          </p:nvSpPr>
          <p:spPr>
            <a:xfrm>
              <a:off x="5580112" y="5579948"/>
              <a:ext cx="2437334" cy="369332"/>
            </a:xfrm>
            <a:prstGeom prst="rect">
              <a:avLst/>
            </a:prstGeom>
            <a:noFill/>
          </p:spPr>
          <p:txBody>
            <a:bodyPr wrap="none" rtlCol="0">
              <a:spAutoFit/>
            </a:bodyPr>
            <a:lstStyle/>
            <a:p>
              <a:r>
                <a:rPr lang="en-US" altLang="zh-TW" dirty="0" smtClean="0">
                  <a:solidFill>
                    <a:srgbClr val="FF0000"/>
                  </a:solidFill>
                </a:rPr>
                <a:t>Network of silicate glass</a:t>
              </a:r>
              <a:endParaRPr lang="zh-TW" altLang="en-US" dirty="0">
                <a:solidFill>
                  <a:srgbClr val="FF0000"/>
                </a:solidFill>
              </a:endParaRPr>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1734423"/>
            <a:ext cx="3962400" cy="208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文字方塊 9"/>
          <p:cNvSpPr txBox="1"/>
          <p:nvPr/>
        </p:nvSpPr>
        <p:spPr>
          <a:xfrm>
            <a:off x="314175" y="3808398"/>
            <a:ext cx="4185818" cy="1200329"/>
          </a:xfrm>
          <a:prstGeom prst="rect">
            <a:avLst/>
          </a:prstGeom>
          <a:noFill/>
        </p:spPr>
        <p:txBody>
          <a:bodyPr wrap="square" rtlCol="0">
            <a:spAutoFit/>
          </a:bodyPr>
          <a:lstStyle/>
          <a:p>
            <a:r>
              <a:rPr lang="en-US" altLang="zh-TW" dirty="0" smtClean="0">
                <a:solidFill>
                  <a:srgbClr val="FF0000"/>
                </a:solidFill>
              </a:rPr>
              <a:t>*Typical borate structure with </a:t>
            </a:r>
            <a:r>
              <a:rPr lang="en-US" altLang="zh-TW" dirty="0" err="1" smtClean="0">
                <a:solidFill>
                  <a:srgbClr val="FF0000"/>
                </a:solidFill>
              </a:rPr>
              <a:t>boroxol</a:t>
            </a:r>
            <a:r>
              <a:rPr lang="en-US" altLang="zh-TW" dirty="0" smtClean="0">
                <a:solidFill>
                  <a:srgbClr val="FF0000"/>
                </a:solidFill>
              </a:rPr>
              <a:t> rings.</a:t>
            </a:r>
          </a:p>
          <a:p>
            <a:r>
              <a:rPr lang="en-US" altLang="zh-TW" dirty="0" smtClean="0">
                <a:solidFill>
                  <a:srgbClr val="FF0000"/>
                </a:solidFill>
              </a:rPr>
              <a:t>*Stable</a:t>
            </a:r>
            <a:r>
              <a:rPr lang="en-US" altLang="zh-TW" dirty="0" smtClean="0"/>
              <a:t> </a:t>
            </a:r>
            <a:r>
              <a:rPr lang="en-US" altLang="zh-TW" dirty="0" smtClean="0">
                <a:solidFill>
                  <a:srgbClr val="FF0000"/>
                </a:solidFill>
              </a:rPr>
              <a:t>[BO</a:t>
            </a:r>
            <a:r>
              <a:rPr lang="en-US" altLang="zh-TW" baseline="-25000" dirty="0" smtClean="0">
                <a:solidFill>
                  <a:srgbClr val="FF0000"/>
                </a:solidFill>
              </a:rPr>
              <a:t>3</a:t>
            </a:r>
            <a:r>
              <a:rPr lang="en-US" altLang="zh-TW" dirty="0" smtClean="0">
                <a:solidFill>
                  <a:srgbClr val="FF0000"/>
                </a:solidFill>
              </a:rPr>
              <a:t>]  plane unit dominated.</a:t>
            </a:r>
          </a:p>
          <a:p>
            <a:r>
              <a:rPr lang="en-US" altLang="zh-TW" dirty="0" smtClean="0">
                <a:solidFill>
                  <a:srgbClr val="FF0000"/>
                </a:solidFill>
              </a:rPr>
              <a:t>*Further stabilization when other oxides are added to form [BO</a:t>
            </a:r>
            <a:r>
              <a:rPr lang="en-US" altLang="zh-TW" baseline="-25000" dirty="0" smtClean="0">
                <a:solidFill>
                  <a:srgbClr val="FF0000"/>
                </a:solidFill>
              </a:rPr>
              <a:t>4</a:t>
            </a:r>
            <a:r>
              <a:rPr lang="en-US" altLang="zh-TW" dirty="0" smtClean="0">
                <a:solidFill>
                  <a:srgbClr val="FF0000"/>
                </a:solidFill>
              </a:rPr>
              <a:t>] tetrahedron.</a:t>
            </a:r>
            <a:endParaRPr lang="zh-TW" altLang="en-US" dirty="0"/>
          </a:p>
        </p:txBody>
      </p:sp>
    </p:spTree>
    <p:extLst>
      <p:ext uri="{BB962C8B-B14F-4D97-AF65-F5344CB8AC3E}">
        <p14:creationId xmlns:p14="http://schemas.microsoft.com/office/powerpoint/2010/main" xmlns="" val="265899518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GCP </a:t>
            </a:r>
            <a:r>
              <a:rPr lang="en-US" altLang="zh-TW" dirty="0" smtClean="0">
                <a:solidFill>
                  <a:srgbClr val="00B0F0"/>
                </a:solidFill>
              </a:rPr>
              <a:t>Appearances</a:t>
            </a:r>
            <a:endParaRPr lang="zh-TW" altLang="en-US" dirty="0">
              <a:solidFill>
                <a:srgbClr val="00B0F0"/>
              </a:solidFill>
            </a:endParaRPr>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20</a:t>
            </a:fld>
            <a:endParaRPr lang="fr-CA"/>
          </a:p>
        </p:txBody>
      </p:sp>
      <p:sp>
        <p:nvSpPr>
          <p:cNvPr id="4" name="內容版面配置區 3"/>
          <p:cNvSpPr>
            <a:spLocks noGrp="1"/>
          </p:cNvSpPr>
          <p:nvPr>
            <p:ph sz="quarter" idx="1"/>
          </p:nvPr>
        </p:nvSpPr>
        <p:spPr>
          <a:xfrm>
            <a:off x="5062095" y="2182499"/>
            <a:ext cx="3902393" cy="2121358"/>
          </a:xfrm>
        </p:spPr>
        <p:txBody>
          <a:bodyPr>
            <a:normAutofit lnSpcReduction="10000"/>
          </a:bodyPr>
          <a:lstStyle/>
          <a:p>
            <a:pPr algn="just"/>
            <a:r>
              <a:rPr lang="en-US" altLang="zh-TW" sz="2000" dirty="0">
                <a:ea typeface="Cambria Math" panose="02040503050406030204" pitchFamily="18" charset="0"/>
              </a:rPr>
              <a:t>The YAG phosphor embedded into the 35Bi15Zn glass substrate at 520</a:t>
            </a:r>
            <a:r>
              <a:rPr lang="en-US" altLang="zh-TW" sz="2000" baseline="30000" dirty="0">
                <a:ea typeface="Cambria Math" panose="02040503050406030204" pitchFamily="18" charset="0"/>
              </a:rPr>
              <a:t>o</a:t>
            </a:r>
            <a:r>
              <a:rPr lang="en-US" altLang="zh-TW" sz="2000" dirty="0">
                <a:ea typeface="Cambria Math" panose="02040503050406030204" pitchFamily="18" charset="0"/>
              </a:rPr>
              <a:t>C for various time.</a:t>
            </a:r>
          </a:p>
          <a:p>
            <a:pPr algn="just"/>
            <a:r>
              <a:rPr lang="en-US" altLang="zh-TW" sz="2000" dirty="0">
                <a:ea typeface="Cambria Math" panose="02040503050406030204" pitchFamily="18" charset="0"/>
              </a:rPr>
              <a:t>As heat treatment time increased, the surface of the GCPs become darker yellow.</a:t>
            </a:r>
            <a:endParaRPr lang="zh-TW" altLang="en-US" sz="2000" dirty="0"/>
          </a:p>
          <a:p>
            <a:endParaRPr lang="zh-TW" altLang="en-US" sz="2400" dirty="0"/>
          </a:p>
        </p:txBody>
      </p:sp>
      <p:pic>
        <p:nvPicPr>
          <p:cNvPr id="5" name="圖片 6"/>
          <p:cNvPicPr>
            <a:picLocks noChangeAspect="1"/>
          </p:cNvPicPr>
          <p:nvPr/>
        </p:nvPicPr>
        <p:blipFill>
          <a:blip r:embed="rId2">
            <a:extLst>
              <a:ext uri="{BEBA8EAE-BF5A-486C-A8C5-ECC9F3942E4B}">
                <a14:imgProps xmlns:a14="http://schemas.microsoft.com/office/drawing/2010/main" xmlns="">
                  <a14:imgLayer r:embed="rId3">
                    <a14:imgEffect>
                      <a14:brightnessContrast bright="10000"/>
                    </a14:imgEffect>
                  </a14:imgLayer>
                </a14:imgProps>
              </a:ext>
            </a:extLst>
          </a:blip>
          <a:srcRect/>
          <a:stretch>
            <a:fillRect/>
          </a:stretch>
        </p:blipFill>
        <p:spPr bwMode="auto">
          <a:xfrm>
            <a:off x="374943" y="2182499"/>
            <a:ext cx="1508412" cy="1440000"/>
          </a:xfrm>
          <a:prstGeom prst="rect">
            <a:avLst/>
          </a:prstGeom>
          <a:noFill/>
          <a:ln w="9525">
            <a:noFill/>
            <a:miter lim="800000"/>
            <a:headEnd/>
            <a:tailEnd/>
          </a:ln>
        </p:spPr>
      </p:pic>
      <p:pic>
        <p:nvPicPr>
          <p:cNvPr id="6" name="圖片 7"/>
          <p:cNvPicPr>
            <a:picLocks noChangeAspect="1"/>
          </p:cNvPicPr>
          <p:nvPr/>
        </p:nvPicPr>
        <p:blipFill>
          <a:blip r:embed="rId4">
            <a:extLst>
              <a:ext uri="{BEBA8EAE-BF5A-486C-A8C5-ECC9F3942E4B}">
                <a14:imgProps xmlns:a14="http://schemas.microsoft.com/office/drawing/2010/main" xmlns="">
                  <a14:imgLayer r:embed="rId5">
                    <a14:imgEffect>
                      <a14:brightnessContrast bright="10000"/>
                    </a14:imgEffect>
                  </a14:imgLayer>
                </a14:imgProps>
              </a:ext>
            </a:extLst>
          </a:blip>
          <a:srcRect/>
          <a:stretch>
            <a:fillRect/>
          </a:stretch>
        </p:blipFill>
        <p:spPr bwMode="auto">
          <a:xfrm>
            <a:off x="1983996" y="2182499"/>
            <a:ext cx="1559299" cy="1440000"/>
          </a:xfrm>
          <a:prstGeom prst="rect">
            <a:avLst/>
          </a:prstGeom>
          <a:noFill/>
          <a:ln w="9525">
            <a:noFill/>
            <a:miter lim="800000"/>
            <a:headEnd/>
            <a:tailEnd/>
          </a:ln>
        </p:spPr>
      </p:pic>
      <p:pic>
        <p:nvPicPr>
          <p:cNvPr id="7" name="圖片 8"/>
          <p:cNvPicPr>
            <a:picLocks noChangeAspect="1"/>
          </p:cNvPicPr>
          <p:nvPr/>
        </p:nvPicPr>
        <p:blipFill>
          <a:blip r:embed="rId6">
            <a:extLst>
              <a:ext uri="{BEBA8EAE-BF5A-486C-A8C5-ECC9F3942E4B}">
                <a14:imgProps xmlns:a14="http://schemas.microsoft.com/office/drawing/2010/main" xmlns="">
                  <a14:imgLayer r:embed="rId7">
                    <a14:imgEffect>
                      <a14:brightnessContrast bright="10000"/>
                    </a14:imgEffect>
                  </a14:imgLayer>
                </a14:imgProps>
              </a:ext>
            </a:extLst>
          </a:blip>
          <a:srcRect/>
          <a:stretch>
            <a:fillRect/>
          </a:stretch>
        </p:blipFill>
        <p:spPr bwMode="auto">
          <a:xfrm>
            <a:off x="3597466" y="2182499"/>
            <a:ext cx="1464629" cy="1440000"/>
          </a:xfrm>
          <a:prstGeom prst="rect">
            <a:avLst/>
          </a:prstGeom>
          <a:noFill/>
          <a:ln w="9525">
            <a:noFill/>
            <a:miter lim="800000"/>
            <a:headEnd/>
            <a:tailEnd/>
          </a:ln>
        </p:spPr>
      </p:pic>
      <p:pic>
        <p:nvPicPr>
          <p:cNvPr id="8" name="圖片 9"/>
          <p:cNvPicPr>
            <a:picLocks noChangeAspect="1"/>
          </p:cNvPicPr>
          <p:nvPr/>
        </p:nvPicPr>
        <p:blipFill>
          <a:blip r:embed="rId8">
            <a:extLst>
              <a:ext uri="{BEBA8EAE-BF5A-486C-A8C5-ECC9F3942E4B}">
                <a14:imgProps xmlns:a14="http://schemas.microsoft.com/office/drawing/2010/main" xmlns="">
                  <a14:imgLayer r:embed="rId9">
                    <a14:imgEffect>
                      <a14:brightnessContrast bright="10000"/>
                    </a14:imgEffect>
                  </a14:imgLayer>
                </a14:imgProps>
              </a:ext>
            </a:extLst>
          </a:blip>
          <a:srcRect/>
          <a:stretch>
            <a:fillRect/>
          </a:stretch>
        </p:blipFill>
        <p:spPr bwMode="auto">
          <a:xfrm>
            <a:off x="374949" y="3982499"/>
            <a:ext cx="1509839" cy="1440000"/>
          </a:xfrm>
          <a:prstGeom prst="rect">
            <a:avLst/>
          </a:prstGeom>
          <a:noFill/>
          <a:ln w="9525">
            <a:noFill/>
            <a:miter lim="800000"/>
            <a:headEnd/>
            <a:tailEnd/>
          </a:ln>
        </p:spPr>
      </p:pic>
      <p:pic>
        <p:nvPicPr>
          <p:cNvPr id="9" name="圖片 8"/>
          <p:cNvPicPr>
            <a:picLocks noChangeAspect="1"/>
          </p:cNvPicPr>
          <p:nvPr/>
        </p:nvPicPr>
        <p:blipFill>
          <a:blip r:embed="rId10">
            <a:extLst>
              <a:ext uri="{BEBA8EAE-BF5A-486C-A8C5-ECC9F3942E4B}">
                <a14:imgProps xmlns:a14="http://schemas.microsoft.com/office/drawing/2010/main" xmlns="">
                  <a14:imgLayer r:embed="rId11">
                    <a14:imgEffect>
                      <a14:brightnessContrast bright="10000"/>
                    </a14:imgEffect>
                  </a14:imgLayer>
                </a14:imgProps>
              </a:ext>
            </a:extLst>
          </a:blip>
          <a:srcRect/>
          <a:stretch>
            <a:fillRect/>
          </a:stretch>
        </p:blipFill>
        <p:spPr bwMode="auto">
          <a:xfrm>
            <a:off x="1989869" y="3983110"/>
            <a:ext cx="1502609" cy="1440000"/>
          </a:xfrm>
          <a:prstGeom prst="rect">
            <a:avLst/>
          </a:prstGeom>
          <a:noFill/>
          <a:ln w="9525">
            <a:noFill/>
            <a:miter lim="800000"/>
            <a:headEnd/>
            <a:tailEnd/>
          </a:ln>
        </p:spPr>
      </p:pic>
      <p:pic>
        <p:nvPicPr>
          <p:cNvPr id="10" name="圖片 9"/>
          <p:cNvPicPr>
            <a:picLocks noChangeAspect="1"/>
          </p:cNvPicPr>
          <p:nvPr/>
        </p:nvPicPr>
        <p:blipFill>
          <a:blip r:embed="rId12">
            <a:extLst>
              <a:ext uri="{BEBA8EAE-BF5A-486C-A8C5-ECC9F3942E4B}">
                <a14:imgProps xmlns:a14="http://schemas.microsoft.com/office/drawing/2010/main" xmlns="">
                  <a14:imgLayer r:embed="rId13">
                    <a14:imgEffect>
                      <a14:brightnessContrast bright="10000"/>
                    </a14:imgEffect>
                  </a14:imgLayer>
                </a14:imgProps>
              </a:ext>
            </a:extLst>
          </a:blip>
          <a:srcRect/>
          <a:stretch>
            <a:fillRect/>
          </a:stretch>
        </p:blipFill>
        <p:spPr bwMode="auto">
          <a:xfrm>
            <a:off x="3586637" y="3983110"/>
            <a:ext cx="1486285" cy="1440000"/>
          </a:xfrm>
          <a:prstGeom prst="rect">
            <a:avLst/>
          </a:prstGeom>
          <a:noFill/>
          <a:ln w="9525">
            <a:noFill/>
            <a:miter lim="800000"/>
            <a:headEnd/>
            <a:tailEnd/>
          </a:ln>
        </p:spPr>
      </p:pic>
      <p:grpSp>
        <p:nvGrpSpPr>
          <p:cNvPr id="11" name="群組 10"/>
          <p:cNvGrpSpPr/>
          <p:nvPr/>
        </p:nvGrpSpPr>
        <p:grpSpPr>
          <a:xfrm>
            <a:off x="5087231" y="4632112"/>
            <a:ext cx="1738911" cy="752017"/>
            <a:chOff x="476741" y="3270394"/>
            <a:chExt cx="1738910" cy="752017"/>
          </a:xfrm>
        </p:grpSpPr>
        <p:sp>
          <p:nvSpPr>
            <p:cNvPr id="12" name="矩形 11"/>
            <p:cNvSpPr/>
            <p:nvPr/>
          </p:nvSpPr>
          <p:spPr>
            <a:xfrm>
              <a:off x="476741" y="3270394"/>
              <a:ext cx="1738910" cy="752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grpSp>
          <p:nvGrpSpPr>
            <p:cNvPr id="13" name="群組 113"/>
            <p:cNvGrpSpPr>
              <a:grpSpLocks/>
            </p:cNvGrpSpPr>
            <p:nvPr/>
          </p:nvGrpSpPr>
          <p:grpSpPr bwMode="auto">
            <a:xfrm>
              <a:off x="641689" y="3337028"/>
              <a:ext cx="1511298" cy="649287"/>
              <a:chOff x="2483768" y="3933056"/>
              <a:chExt cx="1584174" cy="648072"/>
            </a:xfrm>
          </p:grpSpPr>
          <p:pic>
            <p:nvPicPr>
              <p:cNvPr id="14" name="Picture 4"/>
              <p:cNvPicPr>
                <a:picLocks noChangeAspect="1" noChangeArrowheads="1"/>
              </p:cNvPicPr>
              <p:nvPr/>
            </p:nvPicPr>
            <p:blipFill>
              <a:blip r:embed="rId14"/>
              <a:srcRect/>
              <a:stretch>
                <a:fillRect/>
              </a:stretch>
            </p:blipFill>
            <p:spPr bwMode="auto">
              <a:xfrm>
                <a:off x="2483768" y="3933056"/>
                <a:ext cx="626531" cy="632470"/>
              </a:xfrm>
              <a:prstGeom prst="rect">
                <a:avLst/>
              </a:prstGeom>
              <a:noFill/>
              <a:ln w="9525">
                <a:noFill/>
                <a:miter lim="800000"/>
                <a:headEnd/>
                <a:tailEnd/>
              </a:ln>
            </p:spPr>
          </p:pic>
          <p:cxnSp>
            <p:nvCxnSpPr>
              <p:cNvPr id="15" name="直線單箭頭接點 14"/>
              <p:cNvCxnSpPr/>
              <p:nvPr/>
            </p:nvCxnSpPr>
            <p:spPr>
              <a:xfrm>
                <a:off x="3347411" y="3933056"/>
                <a:ext cx="0" cy="64807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6" name="矩形 1"/>
              <p:cNvSpPr>
                <a:spLocks noChangeArrowheads="1"/>
              </p:cNvSpPr>
              <p:nvPr/>
            </p:nvSpPr>
            <p:spPr bwMode="auto">
              <a:xfrm>
                <a:off x="3419870" y="4077074"/>
                <a:ext cx="648072" cy="337920"/>
              </a:xfrm>
              <a:prstGeom prst="rect">
                <a:avLst/>
              </a:prstGeom>
              <a:noFill/>
              <a:ln w="9525">
                <a:noFill/>
                <a:miter lim="800000"/>
                <a:headEnd/>
                <a:tailEnd/>
              </a:ln>
            </p:spPr>
            <p:txBody>
              <a:bodyPr>
                <a:spAutoFit/>
              </a:bodyPr>
              <a:lstStyle/>
              <a:p>
                <a:r>
                  <a:rPr lang="en-US" altLang="zh-TW" sz="1600" dirty="0">
                    <a:latin typeface="Times New Roman" pitchFamily="18" charset="0"/>
                    <a:ea typeface="標楷體" pitchFamily="65" charset="-120"/>
                    <a:cs typeface="Times New Roman" pitchFamily="18" charset="0"/>
                  </a:rPr>
                  <a:t>7mm</a:t>
                </a:r>
              </a:p>
            </p:txBody>
          </p:sp>
        </p:grpSp>
      </p:grpSp>
      <p:sp>
        <p:nvSpPr>
          <p:cNvPr id="17" name="矩形 16"/>
          <p:cNvSpPr/>
          <p:nvPr/>
        </p:nvSpPr>
        <p:spPr>
          <a:xfrm>
            <a:off x="713016" y="5426118"/>
            <a:ext cx="832279" cy="369332"/>
          </a:xfrm>
          <a:prstGeom prst="rect">
            <a:avLst/>
          </a:prstGeom>
        </p:spPr>
        <p:txBody>
          <a:bodyPr wrap="none">
            <a:spAutoFit/>
          </a:bodyPr>
          <a:lstStyle/>
          <a:p>
            <a:pPr algn="ctr"/>
            <a:r>
              <a:rPr lang="en-US" altLang="zh-TW" dirty="0">
                <a:latin typeface="Times New Roman" panose="02020603050405020304" pitchFamily="18" charset="0"/>
                <a:cs typeface="Times New Roman" panose="02020603050405020304" pitchFamily="18" charset="0"/>
              </a:rPr>
              <a:t>30 min</a:t>
            </a:r>
            <a:endParaRPr lang="zh-TW" altLang="en-US" dirty="0">
              <a:latin typeface="Times New Roman" panose="02020603050405020304" pitchFamily="18" charset="0"/>
              <a:cs typeface="Times New Roman" panose="02020603050405020304" pitchFamily="18" charset="0"/>
            </a:endParaRPr>
          </a:p>
        </p:txBody>
      </p:sp>
      <p:sp>
        <p:nvSpPr>
          <p:cNvPr id="18" name="矩形 17"/>
          <p:cNvSpPr/>
          <p:nvPr/>
        </p:nvSpPr>
        <p:spPr>
          <a:xfrm>
            <a:off x="2329363" y="5422499"/>
            <a:ext cx="832279" cy="369332"/>
          </a:xfrm>
          <a:prstGeom prst="rect">
            <a:avLst/>
          </a:prstGeom>
        </p:spPr>
        <p:txBody>
          <a:bodyPr wrap="none">
            <a:spAutoFit/>
          </a:bodyPr>
          <a:lstStyle/>
          <a:p>
            <a:pPr algn="ctr"/>
            <a:r>
              <a:rPr lang="en-US" altLang="zh-TW" dirty="0">
                <a:latin typeface="Times New Roman" panose="02020603050405020304" pitchFamily="18" charset="0"/>
                <a:cs typeface="Times New Roman" panose="02020603050405020304" pitchFamily="18" charset="0"/>
              </a:rPr>
              <a:t>60 min</a:t>
            </a:r>
            <a:endParaRPr lang="zh-TW" altLang="en-US" dirty="0">
              <a:latin typeface="Times New Roman" panose="02020603050405020304" pitchFamily="18" charset="0"/>
              <a:cs typeface="Times New Roman" panose="02020603050405020304" pitchFamily="18" charset="0"/>
            </a:endParaRPr>
          </a:p>
        </p:txBody>
      </p:sp>
      <p:sp>
        <p:nvSpPr>
          <p:cNvPr id="19" name="矩形 18"/>
          <p:cNvSpPr/>
          <p:nvPr/>
        </p:nvSpPr>
        <p:spPr>
          <a:xfrm>
            <a:off x="3909792" y="5435932"/>
            <a:ext cx="832279" cy="369332"/>
          </a:xfrm>
          <a:prstGeom prst="rect">
            <a:avLst/>
          </a:prstGeom>
        </p:spPr>
        <p:txBody>
          <a:bodyPr wrap="none">
            <a:spAutoFit/>
          </a:bodyPr>
          <a:lstStyle/>
          <a:p>
            <a:pPr algn="ctr"/>
            <a:r>
              <a:rPr lang="en-US" altLang="zh-TW" dirty="0">
                <a:latin typeface="Times New Roman" panose="02020603050405020304" pitchFamily="18" charset="0"/>
                <a:cs typeface="Times New Roman" panose="02020603050405020304" pitchFamily="18" charset="0"/>
              </a:rPr>
              <a:t>90 min</a:t>
            </a:r>
            <a:endParaRPr lang="zh-TW" altLang="en-US" dirty="0">
              <a:latin typeface="Times New Roman" panose="02020603050405020304" pitchFamily="18" charset="0"/>
              <a:cs typeface="Times New Roman" panose="02020603050405020304" pitchFamily="18" charset="0"/>
            </a:endParaRPr>
          </a:p>
        </p:txBody>
      </p:sp>
      <p:sp>
        <p:nvSpPr>
          <p:cNvPr id="20" name="矩形 19"/>
          <p:cNvSpPr/>
          <p:nvPr/>
        </p:nvSpPr>
        <p:spPr>
          <a:xfrm>
            <a:off x="2377128" y="3618138"/>
            <a:ext cx="832279" cy="369332"/>
          </a:xfrm>
          <a:prstGeom prst="rect">
            <a:avLst/>
          </a:prstGeom>
        </p:spPr>
        <p:txBody>
          <a:bodyPr wrap="none">
            <a:spAutoFit/>
          </a:bodyPr>
          <a:lstStyle/>
          <a:p>
            <a:pPr algn="ctr"/>
            <a:r>
              <a:rPr lang="en-US" altLang="zh-TW" dirty="0">
                <a:latin typeface="Times New Roman" panose="02020603050405020304" pitchFamily="18" charset="0"/>
                <a:cs typeface="Times New Roman" panose="02020603050405020304" pitchFamily="18" charset="0"/>
              </a:rPr>
              <a:t>10 min</a:t>
            </a:r>
            <a:endParaRPr lang="zh-TW" altLang="en-US" dirty="0">
              <a:latin typeface="Times New Roman" panose="02020603050405020304" pitchFamily="18" charset="0"/>
              <a:cs typeface="Times New Roman" panose="02020603050405020304" pitchFamily="18" charset="0"/>
            </a:endParaRPr>
          </a:p>
        </p:txBody>
      </p:sp>
      <p:sp>
        <p:nvSpPr>
          <p:cNvPr id="21" name="矩形 20"/>
          <p:cNvSpPr/>
          <p:nvPr/>
        </p:nvSpPr>
        <p:spPr>
          <a:xfrm>
            <a:off x="3994732" y="3614388"/>
            <a:ext cx="832279" cy="369332"/>
          </a:xfrm>
          <a:prstGeom prst="rect">
            <a:avLst/>
          </a:prstGeom>
        </p:spPr>
        <p:txBody>
          <a:bodyPr wrap="none">
            <a:spAutoFit/>
          </a:bodyPr>
          <a:lstStyle/>
          <a:p>
            <a:pPr algn="ctr"/>
            <a:r>
              <a:rPr lang="en-US" altLang="zh-TW" dirty="0">
                <a:latin typeface="Times New Roman" panose="02020603050405020304" pitchFamily="18" charset="0"/>
                <a:cs typeface="Times New Roman" panose="02020603050405020304" pitchFamily="18" charset="0"/>
              </a:rPr>
              <a:t>20 min</a:t>
            </a:r>
            <a:endParaRPr lang="zh-TW" altLang="en-US" dirty="0">
              <a:latin typeface="Times New Roman" panose="02020603050405020304" pitchFamily="18" charset="0"/>
              <a:cs typeface="Times New Roman" panose="02020603050405020304" pitchFamily="18" charset="0"/>
            </a:endParaRPr>
          </a:p>
        </p:txBody>
      </p:sp>
      <p:sp>
        <p:nvSpPr>
          <p:cNvPr id="22" name="矩形 21"/>
          <p:cNvSpPr/>
          <p:nvPr/>
        </p:nvSpPr>
        <p:spPr>
          <a:xfrm>
            <a:off x="850913" y="3599168"/>
            <a:ext cx="716863" cy="369332"/>
          </a:xfrm>
          <a:prstGeom prst="rect">
            <a:avLst/>
          </a:prstGeom>
        </p:spPr>
        <p:txBody>
          <a:bodyPr wrap="none">
            <a:spAutoFit/>
          </a:bodyPr>
          <a:lstStyle/>
          <a:p>
            <a:pPr algn="ctr"/>
            <a:r>
              <a:rPr lang="en-US" altLang="zh-TW" dirty="0">
                <a:latin typeface="Times New Roman" panose="02020603050405020304" pitchFamily="18" charset="0"/>
                <a:cs typeface="Times New Roman" panose="02020603050405020304" pitchFamily="18" charset="0"/>
              </a:rPr>
              <a:t>5 min</a:t>
            </a:r>
            <a:endParaRPr lang="zh-TW" altLang="en-US" dirty="0">
              <a:latin typeface="Times New Roman" panose="02020603050405020304" pitchFamily="18" charset="0"/>
              <a:cs typeface="Times New Roman" panose="02020603050405020304" pitchFamily="18" charset="0"/>
            </a:endParaRPr>
          </a:p>
        </p:txBody>
      </p:sp>
      <p:sp>
        <p:nvSpPr>
          <p:cNvPr id="23" name="內容版面配置區 2"/>
          <p:cNvSpPr txBox="1">
            <a:spLocks/>
          </p:cNvSpPr>
          <p:nvPr/>
        </p:nvSpPr>
        <p:spPr>
          <a:xfrm>
            <a:off x="334355" y="1720719"/>
            <a:ext cx="4329871" cy="5230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zh-TW" sz="2400" dirty="0" err="1" smtClean="0"/>
              <a:t>BiZn</a:t>
            </a:r>
            <a:r>
              <a:rPr lang="en-US" altLang="zh-TW" sz="2400" dirty="0" smtClean="0"/>
              <a:t>-borosilicate at 520</a:t>
            </a:r>
            <a:r>
              <a:rPr lang="en-US" altLang="zh-TW" sz="2400" baseline="30000" dirty="0" smtClean="0"/>
              <a:t>o</a:t>
            </a:r>
            <a:r>
              <a:rPr lang="en-US" altLang="zh-TW" sz="2400" dirty="0" smtClean="0"/>
              <a:t>C</a:t>
            </a:r>
            <a:endParaRPr lang="zh-TW" altLang="en-US" sz="2400" dirty="0"/>
          </a:p>
        </p:txBody>
      </p:sp>
    </p:spTree>
    <p:extLst>
      <p:ext uri="{BB962C8B-B14F-4D97-AF65-F5344CB8AC3E}">
        <p14:creationId xmlns:p14="http://schemas.microsoft.com/office/powerpoint/2010/main" xmlns="" val="419954848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GCP </a:t>
            </a:r>
            <a:r>
              <a:rPr lang="en-US" altLang="zh-TW" dirty="0" smtClean="0">
                <a:solidFill>
                  <a:srgbClr val="00B0F0"/>
                </a:solidFill>
              </a:rPr>
              <a:t>Cross-sectional SEM view</a:t>
            </a:r>
            <a:endParaRPr lang="zh-TW" altLang="en-US" dirty="0">
              <a:solidFill>
                <a:srgbClr val="00B0F0"/>
              </a:solidFill>
            </a:endParaRPr>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21</a:t>
            </a:fld>
            <a:endParaRPr lang="fr-CA"/>
          </a:p>
        </p:txBody>
      </p:sp>
      <p:sp>
        <p:nvSpPr>
          <p:cNvPr id="4" name="內容版面配置區 3"/>
          <p:cNvSpPr>
            <a:spLocks noGrp="1"/>
          </p:cNvSpPr>
          <p:nvPr>
            <p:ph sz="quarter" idx="1"/>
          </p:nvPr>
        </p:nvSpPr>
        <p:spPr/>
        <p:txBody>
          <a:bodyPr/>
          <a:lstStyle/>
          <a:p>
            <a:endParaRPr lang="zh-TW" altLang="en-US"/>
          </a:p>
        </p:txBody>
      </p:sp>
      <p:sp>
        <p:nvSpPr>
          <p:cNvPr id="5" name="矩形 4"/>
          <p:cNvSpPr/>
          <p:nvPr/>
        </p:nvSpPr>
        <p:spPr>
          <a:xfrm>
            <a:off x="1571037" y="1810675"/>
            <a:ext cx="498855" cy="369332"/>
          </a:xfrm>
          <a:prstGeom prst="rect">
            <a:avLst/>
          </a:prstGeom>
        </p:spPr>
        <p:txBody>
          <a:bodyPr wrap="none">
            <a:spAutoFit/>
          </a:bodyPr>
          <a:lstStyle/>
          <a:p>
            <a:r>
              <a:rPr lang="en-US" altLang="zh-TW" dirty="0">
                <a:solidFill>
                  <a:srgbClr val="FF0000"/>
                </a:solidFill>
                <a:latin typeface="Times New Roman" panose="02020603050405020304" pitchFamily="18" charset="0"/>
                <a:cs typeface="Times New Roman" panose="02020603050405020304" pitchFamily="18" charset="0"/>
              </a:rPr>
              <a:t>(a) </a:t>
            </a:r>
            <a:endParaRPr lang="zh-TW" altLang="en-US" dirty="0">
              <a:solidFill>
                <a:srgbClr val="FF0000"/>
              </a:solidFill>
            </a:endParaRPr>
          </a:p>
        </p:txBody>
      </p:sp>
      <p:sp>
        <p:nvSpPr>
          <p:cNvPr id="6" name="矩形 5"/>
          <p:cNvSpPr/>
          <p:nvPr/>
        </p:nvSpPr>
        <p:spPr>
          <a:xfrm>
            <a:off x="6133737" y="1810675"/>
            <a:ext cx="511679" cy="369332"/>
          </a:xfrm>
          <a:prstGeom prst="rect">
            <a:avLst/>
          </a:prstGeom>
        </p:spPr>
        <p:txBody>
          <a:bodyPr wrap="none">
            <a:spAutoFit/>
          </a:bodyPr>
          <a:lstStyle/>
          <a:p>
            <a:r>
              <a:rPr lang="en-US" altLang="zh-TW" dirty="0">
                <a:solidFill>
                  <a:srgbClr val="FF0000"/>
                </a:solidFill>
                <a:latin typeface="Times New Roman" panose="02020603050405020304" pitchFamily="18" charset="0"/>
                <a:cs typeface="Times New Roman" panose="02020603050405020304" pitchFamily="18" charset="0"/>
              </a:rPr>
              <a:t>(b) </a:t>
            </a:r>
            <a:endParaRPr lang="zh-TW" altLang="en-US" dirty="0">
              <a:solidFill>
                <a:srgbClr val="FF0000"/>
              </a:solidFill>
            </a:endParaRPr>
          </a:p>
        </p:txBody>
      </p:sp>
      <p:pic>
        <p:nvPicPr>
          <p:cNvPr id="7" name="圖片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 y="1575304"/>
            <a:ext cx="3060000" cy="2295000"/>
          </a:xfrm>
          <a:prstGeom prst="rect">
            <a:avLst/>
          </a:prstGeom>
        </p:spPr>
      </p:pic>
      <p:pic>
        <p:nvPicPr>
          <p:cNvPr id="8" name="圖片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58984" y="1575647"/>
            <a:ext cx="3060000" cy="2295000"/>
          </a:xfrm>
          <a:prstGeom prst="rect">
            <a:avLst/>
          </a:prstGeom>
        </p:spPr>
      </p:pic>
      <p:pic>
        <p:nvPicPr>
          <p:cNvPr id="9" name="圖片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23320" y="3870304"/>
            <a:ext cx="3060000" cy="2295000"/>
          </a:xfrm>
          <a:prstGeom prst="rect">
            <a:avLst/>
          </a:prstGeom>
        </p:spPr>
      </p:pic>
      <p:pic>
        <p:nvPicPr>
          <p:cNvPr id="10" name="圖片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84168" y="1573530"/>
            <a:ext cx="3060000" cy="2295000"/>
          </a:xfrm>
          <a:prstGeom prst="rect">
            <a:avLst/>
          </a:prstGeom>
        </p:spPr>
      </p:pic>
      <p:pic>
        <p:nvPicPr>
          <p:cNvPr id="11" name="圖片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16" y="3870304"/>
            <a:ext cx="3060000" cy="2295000"/>
          </a:xfrm>
          <a:prstGeom prst="rect">
            <a:avLst/>
          </a:prstGeom>
        </p:spPr>
      </p:pic>
      <p:sp>
        <p:nvSpPr>
          <p:cNvPr id="12" name="文字方塊 11"/>
          <p:cNvSpPr txBox="1"/>
          <p:nvPr/>
        </p:nvSpPr>
        <p:spPr>
          <a:xfrm>
            <a:off x="35496" y="3232449"/>
            <a:ext cx="1352797" cy="307777"/>
          </a:xfrm>
          <a:prstGeom prst="rect">
            <a:avLst/>
          </a:prstGeom>
          <a:noFill/>
        </p:spPr>
        <p:txBody>
          <a:bodyPr wrap="square" rtlCol="0">
            <a:spAutoFit/>
          </a:bodyPr>
          <a:lstStyle/>
          <a:p>
            <a:r>
              <a:rPr lang="en-US" altLang="zh-TW" sz="1400" dirty="0">
                <a:solidFill>
                  <a:schemeClr val="bg1"/>
                </a:solidFill>
                <a:latin typeface="Times New Roman" panose="02020603050405020304" pitchFamily="18" charset="0"/>
                <a:cs typeface="Times New Roman" panose="02020603050405020304" pitchFamily="18" charset="0"/>
              </a:rPr>
              <a:t>5 min</a:t>
            </a:r>
            <a:endParaRPr lang="zh-TW" altLang="en-US" sz="1400" dirty="0">
              <a:solidFill>
                <a:schemeClr val="bg1"/>
              </a:solidFill>
              <a:latin typeface="Times New Roman" panose="02020603050405020304" pitchFamily="18" charset="0"/>
              <a:cs typeface="Times New Roman" panose="02020603050405020304" pitchFamily="18" charset="0"/>
            </a:endParaRPr>
          </a:p>
        </p:txBody>
      </p:sp>
      <p:sp>
        <p:nvSpPr>
          <p:cNvPr id="13" name="文字方塊 12"/>
          <p:cNvSpPr txBox="1"/>
          <p:nvPr/>
        </p:nvSpPr>
        <p:spPr>
          <a:xfrm>
            <a:off x="3059832" y="3232449"/>
            <a:ext cx="1352797" cy="307777"/>
          </a:xfrm>
          <a:prstGeom prst="rect">
            <a:avLst/>
          </a:prstGeom>
          <a:noFill/>
        </p:spPr>
        <p:txBody>
          <a:bodyPr wrap="square" rtlCol="0">
            <a:spAutoFit/>
          </a:bodyPr>
          <a:lstStyle/>
          <a:p>
            <a:r>
              <a:rPr lang="en-US" altLang="zh-TW" sz="1400" dirty="0">
                <a:solidFill>
                  <a:schemeClr val="bg1"/>
                </a:solidFill>
                <a:latin typeface="Times New Roman" panose="02020603050405020304" pitchFamily="18" charset="0"/>
                <a:cs typeface="Times New Roman" panose="02020603050405020304" pitchFamily="18" charset="0"/>
              </a:rPr>
              <a:t>10 min</a:t>
            </a:r>
            <a:endParaRPr lang="zh-TW" altLang="en-US" sz="1400" dirty="0">
              <a:solidFill>
                <a:schemeClr val="bg1"/>
              </a:solidFill>
              <a:latin typeface="Times New Roman" panose="02020603050405020304" pitchFamily="18" charset="0"/>
              <a:cs typeface="Times New Roman" panose="02020603050405020304" pitchFamily="18" charset="0"/>
            </a:endParaRPr>
          </a:p>
        </p:txBody>
      </p:sp>
      <p:sp>
        <p:nvSpPr>
          <p:cNvPr id="14" name="文字方塊 13"/>
          <p:cNvSpPr txBox="1"/>
          <p:nvPr/>
        </p:nvSpPr>
        <p:spPr>
          <a:xfrm>
            <a:off x="6048504" y="3261478"/>
            <a:ext cx="1352797" cy="307777"/>
          </a:xfrm>
          <a:prstGeom prst="rect">
            <a:avLst/>
          </a:prstGeom>
          <a:noFill/>
        </p:spPr>
        <p:txBody>
          <a:bodyPr wrap="square" rtlCol="0">
            <a:spAutoFit/>
          </a:bodyPr>
          <a:lstStyle/>
          <a:p>
            <a:r>
              <a:rPr lang="en-US" altLang="zh-TW" sz="1400" dirty="0">
                <a:solidFill>
                  <a:schemeClr val="bg1"/>
                </a:solidFill>
                <a:latin typeface="Times New Roman" panose="02020603050405020304" pitchFamily="18" charset="0"/>
                <a:cs typeface="Times New Roman" panose="02020603050405020304" pitchFamily="18" charset="0"/>
              </a:rPr>
              <a:t>20 min</a:t>
            </a:r>
            <a:endParaRPr lang="zh-TW" altLang="en-US" sz="1400" dirty="0">
              <a:solidFill>
                <a:schemeClr val="bg1"/>
              </a:solidFill>
              <a:latin typeface="Times New Roman" panose="02020603050405020304" pitchFamily="18" charset="0"/>
              <a:cs typeface="Times New Roman" panose="02020603050405020304" pitchFamily="18" charset="0"/>
            </a:endParaRPr>
          </a:p>
        </p:txBody>
      </p:sp>
      <p:sp>
        <p:nvSpPr>
          <p:cNvPr id="15" name="文字方塊 14"/>
          <p:cNvSpPr txBox="1"/>
          <p:nvPr/>
        </p:nvSpPr>
        <p:spPr>
          <a:xfrm>
            <a:off x="-36512" y="5588968"/>
            <a:ext cx="1352797" cy="307777"/>
          </a:xfrm>
          <a:prstGeom prst="rect">
            <a:avLst/>
          </a:prstGeom>
          <a:noFill/>
        </p:spPr>
        <p:txBody>
          <a:bodyPr wrap="square" rtlCol="0">
            <a:spAutoFit/>
          </a:bodyPr>
          <a:lstStyle/>
          <a:p>
            <a:r>
              <a:rPr lang="en-US" altLang="zh-TW" sz="1400" dirty="0">
                <a:solidFill>
                  <a:schemeClr val="bg1"/>
                </a:solidFill>
                <a:latin typeface="Times New Roman" panose="02020603050405020304" pitchFamily="18" charset="0"/>
                <a:cs typeface="Times New Roman" panose="02020603050405020304" pitchFamily="18" charset="0"/>
              </a:rPr>
              <a:t>30 min</a:t>
            </a:r>
            <a:endParaRPr lang="zh-TW" altLang="en-US" sz="1400" dirty="0">
              <a:solidFill>
                <a:schemeClr val="bg1"/>
              </a:solidFill>
              <a:latin typeface="Times New Roman" panose="02020603050405020304" pitchFamily="18" charset="0"/>
              <a:cs typeface="Times New Roman" panose="02020603050405020304" pitchFamily="18" charset="0"/>
            </a:endParaRPr>
          </a:p>
        </p:txBody>
      </p:sp>
      <p:sp>
        <p:nvSpPr>
          <p:cNvPr id="16" name="文字方塊 15"/>
          <p:cNvSpPr txBox="1"/>
          <p:nvPr/>
        </p:nvSpPr>
        <p:spPr>
          <a:xfrm>
            <a:off x="3068188" y="5536705"/>
            <a:ext cx="1352797" cy="307777"/>
          </a:xfrm>
          <a:prstGeom prst="rect">
            <a:avLst/>
          </a:prstGeom>
          <a:noFill/>
        </p:spPr>
        <p:txBody>
          <a:bodyPr wrap="square" rtlCol="0">
            <a:spAutoFit/>
          </a:bodyPr>
          <a:lstStyle/>
          <a:p>
            <a:r>
              <a:rPr lang="en-US" altLang="zh-TW" sz="1400" dirty="0">
                <a:solidFill>
                  <a:schemeClr val="bg1"/>
                </a:solidFill>
                <a:latin typeface="Times New Roman" panose="02020603050405020304" pitchFamily="18" charset="0"/>
                <a:cs typeface="Times New Roman" panose="02020603050405020304" pitchFamily="18" charset="0"/>
              </a:rPr>
              <a:t>60 min</a:t>
            </a:r>
            <a:endParaRPr lang="zh-TW" altLang="en-US" sz="1400" dirty="0">
              <a:solidFill>
                <a:schemeClr val="bg1"/>
              </a:solidFill>
              <a:latin typeface="Times New Roman" panose="02020603050405020304" pitchFamily="18" charset="0"/>
              <a:cs typeface="Times New Roman" panose="02020603050405020304" pitchFamily="18" charset="0"/>
            </a:endParaRPr>
          </a:p>
        </p:txBody>
      </p:sp>
      <p:sp>
        <p:nvSpPr>
          <p:cNvPr id="17" name="文字方塊 16"/>
          <p:cNvSpPr txBox="1"/>
          <p:nvPr/>
        </p:nvSpPr>
        <p:spPr>
          <a:xfrm>
            <a:off x="35496" y="1566973"/>
            <a:ext cx="2558814" cy="307777"/>
          </a:xfrm>
          <a:prstGeom prst="rect">
            <a:avLst/>
          </a:prstGeom>
          <a:noFill/>
        </p:spPr>
        <p:txBody>
          <a:bodyPr wrap="square" rtlCol="0">
            <a:spAutoFit/>
          </a:bodyPr>
          <a:lstStyle/>
          <a:p>
            <a:r>
              <a:rPr lang="en-US" altLang="zh-TW" sz="1400" dirty="0" smtClean="0">
                <a:solidFill>
                  <a:schemeClr val="bg1"/>
                </a:solidFill>
                <a:latin typeface="Times New Roman" panose="02020603050405020304" pitchFamily="18" charset="0"/>
                <a:cs typeface="Times New Roman" panose="02020603050405020304" pitchFamily="18" charset="0"/>
              </a:rPr>
              <a:t>35Bi15Zn –borosilicate at 520</a:t>
            </a:r>
            <a:r>
              <a:rPr lang="en-US" altLang="zh-TW" sz="1400" baseline="30000" dirty="0" smtClean="0">
                <a:solidFill>
                  <a:schemeClr val="bg1"/>
                </a:solidFill>
                <a:latin typeface="Times New Roman" panose="02020603050405020304" pitchFamily="18" charset="0"/>
                <a:cs typeface="Times New Roman" panose="02020603050405020304" pitchFamily="18" charset="0"/>
              </a:rPr>
              <a:t>o</a:t>
            </a:r>
            <a:r>
              <a:rPr lang="en-US" altLang="zh-TW" sz="1400" dirty="0" smtClean="0">
                <a:solidFill>
                  <a:schemeClr val="bg1"/>
                </a:solidFill>
                <a:latin typeface="Times New Roman" panose="02020603050405020304" pitchFamily="18" charset="0"/>
                <a:cs typeface="Times New Roman" panose="02020603050405020304" pitchFamily="18" charset="0"/>
              </a:rPr>
              <a:t>C  </a:t>
            </a:r>
            <a:endParaRPr lang="zh-TW" altLang="en-US" sz="1400" dirty="0">
              <a:solidFill>
                <a:schemeClr val="bg1"/>
              </a:solidFill>
              <a:latin typeface="Times New Roman" panose="02020603050405020304" pitchFamily="18" charset="0"/>
              <a:cs typeface="Times New Roman" panose="02020603050405020304" pitchFamily="18" charset="0"/>
            </a:endParaRPr>
          </a:p>
        </p:txBody>
      </p:sp>
      <p:pic>
        <p:nvPicPr>
          <p:cNvPr id="18" name="圖片 1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084168" y="3870304"/>
            <a:ext cx="3060000" cy="2295000"/>
          </a:xfrm>
          <a:prstGeom prst="rect">
            <a:avLst/>
          </a:prstGeom>
        </p:spPr>
      </p:pic>
      <p:sp>
        <p:nvSpPr>
          <p:cNvPr id="19" name="文字方塊 18"/>
          <p:cNvSpPr txBox="1"/>
          <p:nvPr/>
        </p:nvSpPr>
        <p:spPr>
          <a:xfrm>
            <a:off x="6027515" y="5536705"/>
            <a:ext cx="1352797" cy="307777"/>
          </a:xfrm>
          <a:prstGeom prst="rect">
            <a:avLst/>
          </a:prstGeom>
          <a:noFill/>
        </p:spPr>
        <p:txBody>
          <a:bodyPr wrap="square" rtlCol="0">
            <a:spAutoFit/>
          </a:bodyPr>
          <a:lstStyle/>
          <a:p>
            <a:r>
              <a:rPr lang="en-US" altLang="zh-TW" sz="1400" dirty="0">
                <a:solidFill>
                  <a:schemeClr val="bg1"/>
                </a:solidFill>
                <a:latin typeface="Times New Roman" panose="02020603050405020304" pitchFamily="18" charset="0"/>
                <a:cs typeface="Times New Roman" panose="02020603050405020304" pitchFamily="18" charset="0"/>
              </a:rPr>
              <a:t>90 min</a:t>
            </a:r>
            <a:endParaRPr lang="zh-TW" altLang="en-US" sz="1400" dirty="0">
              <a:solidFill>
                <a:schemeClr val="bg1"/>
              </a:solidFill>
              <a:latin typeface="Times New Roman" panose="02020603050405020304" pitchFamily="18" charset="0"/>
              <a:cs typeface="Times New Roman" panose="02020603050405020304" pitchFamily="18" charset="0"/>
            </a:endParaRPr>
          </a:p>
        </p:txBody>
      </p:sp>
      <p:sp>
        <p:nvSpPr>
          <p:cNvPr id="20" name="橢圓 19"/>
          <p:cNvSpPr/>
          <p:nvPr/>
        </p:nvSpPr>
        <p:spPr>
          <a:xfrm>
            <a:off x="3427529" y="2514986"/>
            <a:ext cx="811776" cy="41563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1" name="橢圓 20"/>
          <p:cNvSpPr/>
          <p:nvPr/>
        </p:nvSpPr>
        <p:spPr>
          <a:xfrm>
            <a:off x="4394094" y="2544792"/>
            <a:ext cx="427511" cy="41563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2" name="橢圓 21"/>
          <p:cNvSpPr/>
          <p:nvPr/>
        </p:nvSpPr>
        <p:spPr>
          <a:xfrm>
            <a:off x="4924274" y="2547424"/>
            <a:ext cx="427511" cy="41563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3" name="橢圓 22"/>
          <p:cNvSpPr/>
          <p:nvPr/>
        </p:nvSpPr>
        <p:spPr>
          <a:xfrm>
            <a:off x="6504608" y="2251646"/>
            <a:ext cx="427511" cy="41563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4" name="橢圓 23"/>
          <p:cNvSpPr/>
          <p:nvPr/>
        </p:nvSpPr>
        <p:spPr>
          <a:xfrm>
            <a:off x="8175378" y="2299247"/>
            <a:ext cx="733491" cy="41563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539552" y="4672609"/>
            <a:ext cx="427511" cy="41563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6" name="橢圓 25"/>
          <p:cNvSpPr/>
          <p:nvPr/>
        </p:nvSpPr>
        <p:spPr>
          <a:xfrm>
            <a:off x="2166799" y="4722032"/>
            <a:ext cx="427511" cy="41563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7" name="橢圓 26"/>
          <p:cNvSpPr/>
          <p:nvPr/>
        </p:nvSpPr>
        <p:spPr>
          <a:xfrm>
            <a:off x="1449890" y="4699260"/>
            <a:ext cx="427511" cy="41563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8" name="矩形 27"/>
          <p:cNvSpPr/>
          <p:nvPr/>
        </p:nvSpPr>
        <p:spPr>
          <a:xfrm>
            <a:off x="3058985" y="4744617"/>
            <a:ext cx="2988672" cy="34296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9" name="矩形 28"/>
          <p:cNvSpPr/>
          <p:nvPr/>
        </p:nvSpPr>
        <p:spPr>
          <a:xfrm>
            <a:off x="6038452" y="4637200"/>
            <a:ext cx="3069204" cy="45037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3141578" y="1700536"/>
            <a:ext cx="3363030" cy="307777"/>
          </a:xfrm>
          <a:prstGeom prst="rect">
            <a:avLst/>
          </a:prstGeom>
          <a:noFill/>
        </p:spPr>
        <p:txBody>
          <a:bodyPr wrap="square" rtlCol="0">
            <a:spAutoFit/>
          </a:bodyPr>
          <a:lstStyle/>
          <a:p>
            <a:r>
              <a:rPr lang="en-US" altLang="zh-TW" sz="1400" dirty="0" smtClean="0">
                <a:solidFill>
                  <a:srgbClr val="FFFF00"/>
                </a:solidFill>
                <a:latin typeface="Times New Roman" panose="02020603050405020304" pitchFamily="18" charset="0"/>
                <a:cs typeface="Times New Roman" panose="02020603050405020304" pitchFamily="18" charset="0"/>
              </a:rPr>
              <a:t>“Sticking”  “Attached” on Glass surface</a:t>
            </a:r>
            <a:endParaRPr lang="zh-TW" altLang="en-US" sz="1400" dirty="0">
              <a:solidFill>
                <a:srgbClr val="FFFF00"/>
              </a:solidFill>
              <a:latin typeface="Times New Roman" panose="02020603050405020304" pitchFamily="18" charset="0"/>
              <a:cs typeface="Times New Roman" panose="02020603050405020304" pitchFamily="18" charset="0"/>
            </a:endParaRPr>
          </a:p>
        </p:txBody>
      </p:sp>
      <p:sp>
        <p:nvSpPr>
          <p:cNvPr id="31" name="文字方塊 30"/>
          <p:cNvSpPr txBox="1"/>
          <p:nvPr/>
        </p:nvSpPr>
        <p:spPr>
          <a:xfrm>
            <a:off x="395536" y="5320681"/>
            <a:ext cx="2520280" cy="307777"/>
          </a:xfrm>
          <a:prstGeom prst="rect">
            <a:avLst/>
          </a:prstGeom>
          <a:noFill/>
        </p:spPr>
        <p:txBody>
          <a:bodyPr wrap="square" rtlCol="0">
            <a:spAutoFit/>
          </a:bodyPr>
          <a:lstStyle/>
          <a:p>
            <a:r>
              <a:rPr lang="en-US" altLang="zh-TW" sz="1400" dirty="0" smtClean="0">
                <a:solidFill>
                  <a:srgbClr val="FFFF00"/>
                </a:solidFill>
                <a:latin typeface="Times New Roman" panose="02020603050405020304" pitchFamily="18" charset="0"/>
                <a:cs typeface="Times New Roman" panose="02020603050405020304" pitchFamily="18" charset="0"/>
              </a:rPr>
              <a:t>“Driven-in” at localized points</a:t>
            </a:r>
            <a:endParaRPr lang="zh-TW" altLang="en-US" sz="1400" dirty="0">
              <a:solidFill>
                <a:srgbClr val="FFFF00"/>
              </a:solidFill>
              <a:latin typeface="Times New Roman" panose="02020603050405020304" pitchFamily="18" charset="0"/>
              <a:cs typeface="Times New Roman" panose="02020603050405020304" pitchFamily="18" charset="0"/>
            </a:endParaRPr>
          </a:p>
        </p:txBody>
      </p:sp>
      <p:sp>
        <p:nvSpPr>
          <p:cNvPr id="32" name="文字方塊 31"/>
          <p:cNvSpPr txBox="1"/>
          <p:nvPr/>
        </p:nvSpPr>
        <p:spPr>
          <a:xfrm>
            <a:off x="5004048" y="5320681"/>
            <a:ext cx="2520280" cy="307777"/>
          </a:xfrm>
          <a:prstGeom prst="rect">
            <a:avLst/>
          </a:prstGeom>
          <a:noFill/>
        </p:spPr>
        <p:txBody>
          <a:bodyPr wrap="square" rtlCol="0">
            <a:spAutoFit/>
          </a:bodyPr>
          <a:lstStyle/>
          <a:p>
            <a:r>
              <a:rPr lang="en-US" altLang="zh-TW" sz="1400" dirty="0" smtClean="0">
                <a:solidFill>
                  <a:srgbClr val="FFFF00"/>
                </a:solidFill>
                <a:latin typeface="Times New Roman" panose="02020603050405020304" pitchFamily="18" charset="0"/>
                <a:cs typeface="Times New Roman" panose="02020603050405020304" pitchFamily="18" charset="0"/>
              </a:rPr>
              <a:t>Forming of the “GCP layer”</a:t>
            </a:r>
            <a:endParaRPr lang="zh-TW" altLang="en-US" sz="1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1557146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GCP </a:t>
            </a:r>
            <a:r>
              <a:rPr lang="en-US" altLang="zh-TW" dirty="0" smtClean="0">
                <a:solidFill>
                  <a:srgbClr val="0000FF"/>
                </a:solidFill>
              </a:rPr>
              <a:t>Chemical and Phase Stability</a:t>
            </a:r>
            <a:endParaRPr lang="zh-TW" altLang="en-US" dirty="0">
              <a:solidFill>
                <a:srgbClr val="0000FF"/>
              </a:solidFill>
            </a:endParaRPr>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22</a:t>
            </a:fld>
            <a:endParaRPr lang="fr-CA"/>
          </a:p>
        </p:txBody>
      </p:sp>
      <p:sp>
        <p:nvSpPr>
          <p:cNvPr id="4" name="內容版面配置區 3"/>
          <p:cNvSpPr>
            <a:spLocks noGrp="1"/>
          </p:cNvSpPr>
          <p:nvPr>
            <p:ph sz="quarter" idx="1"/>
          </p:nvPr>
        </p:nvSpPr>
        <p:spPr>
          <a:xfrm>
            <a:off x="5292080" y="5508150"/>
            <a:ext cx="3312368" cy="794792"/>
          </a:xfrm>
        </p:spPr>
        <p:txBody>
          <a:bodyPr>
            <a:normAutofit fontScale="92500" lnSpcReduction="10000"/>
          </a:bodyPr>
          <a:lstStyle/>
          <a:p>
            <a:r>
              <a:rPr lang="en-US" altLang="zh-TW" sz="1800" dirty="0" smtClean="0">
                <a:ea typeface="Cambria Math" panose="02040503050406030204" pitchFamily="18" charset="0"/>
              </a:rPr>
              <a:t>X-ray patterns: showing a stable YAG phase after embedding.</a:t>
            </a:r>
            <a:endParaRPr lang="zh-TW" altLang="en-US" sz="1800" dirty="0"/>
          </a:p>
          <a:p>
            <a:endParaRPr lang="zh-TW" altLang="en-US" sz="1800" dirty="0"/>
          </a:p>
        </p:txBody>
      </p:sp>
      <p:pic>
        <p:nvPicPr>
          <p:cNvPr id="5" name="圖片 9"/>
          <p:cNvPicPr>
            <a:picLocks noChangeAspect="1"/>
          </p:cNvPicPr>
          <p:nvPr/>
        </p:nvPicPr>
        <p:blipFill rotWithShape="1">
          <a:blip r:embed="rId2">
            <a:extLst>
              <a:ext uri="{28A0092B-C50C-407E-A947-70E740481C1C}">
                <a14:useLocalDpi xmlns:a14="http://schemas.microsoft.com/office/drawing/2010/main" xmlns="" val="0"/>
              </a:ext>
            </a:extLst>
          </a:blip>
          <a:srcRect l="3066" t="1" r="1504" b="2314"/>
          <a:stretch/>
        </p:blipFill>
        <p:spPr bwMode="auto">
          <a:xfrm>
            <a:off x="467544" y="1881224"/>
            <a:ext cx="4575580" cy="35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矩形 6"/>
          <p:cNvSpPr/>
          <p:nvPr/>
        </p:nvSpPr>
        <p:spPr>
          <a:xfrm>
            <a:off x="406243" y="1628800"/>
            <a:ext cx="4093749" cy="307777"/>
          </a:xfrm>
          <a:prstGeom prst="rect">
            <a:avLst/>
          </a:prstGeom>
        </p:spPr>
        <p:txBody>
          <a:bodyPr wrap="none">
            <a:spAutoFit/>
          </a:bodyPr>
          <a:lstStyle/>
          <a:p>
            <a:pPr algn="ctr"/>
            <a:r>
              <a:rPr lang="en-US" altLang="zh-TW" sz="1400" dirty="0" smtClean="0">
                <a:latin typeface="Times New Roman" panose="02020603050405020304" pitchFamily="18" charset="0"/>
                <a:cs typeface="Times New Roman" panose="02020603050405020304" pitchFamily="18" charset="0"/>
              </a:rPr>
              <a:t>YAG GCP:35Bi15Zn-borosilicate at 520</a:t>
            </a:r>
            <a:r>
              <a:rPr lang="en-US" altLang="zh-TW" sz="1400" baseline="30000" dirty="0" smtClean="0">
                <a:latin typeface="Times New Roman" panose="02020603050405020304" pitchFamily="18" charset="0"/>
                <a:cs typeface="Times New Roman" panose="02020603050405020304" pitchFamily="18" charset="0"/>
              </a:rPr>
              <a:t>o</a:t>
            </a:r>
            <a:r>
              <a:rPr lang="en-US" altLang="zh-TW" sz="1400" dirty="0" smtClean="0">
                <a:latin typeface="Times New Roman" panose="02020603050405020304" pitchFamily="18" charset="0"/>
                <a:cs typeface="Times New Roman" panose="02020603050405020304" pitchFamily="18" charset="0"/>
              </a:rPr>
              <a:t>C for 90 min</a:t>
            </a:r>
            <a:endParaRPr lang="zh-TW" altLang="en-US" sz="1400" dirty="0">
              <a:latin typeface="Times New Roman" panose="02020603050405020304" pitchFamily="18" charset="0"/>
              <a:cs typeface="Times New Roman" panose="02020603050405020304" pitchFamily="18" charset="0"/>
            </a:endParaRPr>
          </a:p>
        </p:txBody>
      </p:sp>
      <p:pic>
        <p:nvPicPr>
          <p:cNvPr id="8" name="內容版面配置區 3"/>
          <p:cNvPicPr>
            <a:picLocks noChangeAspect="1"/>
          </p:cNvPicPr>
          <p:nvPr/>
        </p:nvPicPr>
        <p:blipFill rotWithShape="1">
          <a:blip r:embed="rId3" cstate="print">
            <a:extLst>
              <a:ext uri="{28A0092B-C50C-407E-A947-70E740481C1C}">
                <a14:useLocalDpi xmlns:a14="http://schemas.microsoft.com/office/drawing/2010/main" xmlns="" val="0"/>
              </a:ext>
            </a:extLst>
          </a:blip>
          <a:srcRect t="7546" b="3875"/>
          <a:stretch/>
        </p:blipFill>
        <p:spPr>
          <a:xfrm>
            <a:off x="5436096" y="1611481"/>
            <a:ext cx="3003391" cy="3833743"/>
          </a:xfrm>
          <a:prstGeom prst="rect">
            <a:avLst/>
          </a:prstGeom>
          <a:effectLst>
            <a:outerShdw blurRad="25400" dir="17880000">
              <a:srgbClr val="000000">
                <a:alpha val="46000"/>
              </a:srgbClr>
            </a:outerShdw>
          </a:effectLst>
        </p:spPr>
      </p:pic>
      <p:sp>
        <p:nvSpPr>
          <p:cNvPr id="9" name="內容版面配置區 3"/>
          <p:cNvSpPr txBox="1">
            <a:spLocks/>
          </p:cNvSpPr>
          <p:nvPr/>
        </p:nvSpPr>
        <p:spPr>
          <a:xfrm>
            <a:off x="400250" y="5514528"/>
            <a:ext cx="5035846" cy="794792"/>
          </a:xfrm>
          <a:prstGeom prst="rect">
            <a:avLst/>
          </a:prstGeom>
        </p:spPr>
        <p:txBody>
          <a:bodyPr vert="horz">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altLang="zh-TW" sz="1800" dirty="0" smtClean="0">
                <a:ea typeface="Cambria Math" panose="02040503050406030204" pitchFamily="18" charset="0"/>
              </a:rPr>
              <a:t>EPMA color mapping: showing that YAG phosphor and glass substrate are stable without chemical reaction.</a:t>
            </a:r>
            <a:endParaRPr lang="zh-TW" altLang="en-US" sz="1800" dirty="0" smtClean="0"/>
          </a:p>
          <a:p>
            <a:endParaRPr lang="zh-TW" altLang="en-US" sz="1800" dirty="0"/>
          </a:p>
        </p:txBody>
      </p:sp>
    </p:spTree>
    <p:extLst>
      <p:ext uri="{BB962C8B-B14F-4D97-AF65-F5344CB8AC3E}">
        <p14:creationId xmlns:p14="http://schemas.microsoft.com/office/powerpoint/2010/main" xmlns="" val="2713015797"/>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GCP </a:t>
            </a:r>
            <a:r>
              <a:rPr lang="en-US" altLang="zh-TW" dirty="0" smtClean="0">
                <a:solidFill>
                  <a:srgbClr val="00B0F0"/>
                </a:solidFill>
              </a:rPr>
              <a:t>CIE coordinate</a:t>
            </a:r>
            <a:endParaRPr lang="zh-TW" altLang="en-US" dirty="0">
              <a:solidFill>
                <a:srgbClr val="00B0F0"/>
              </a:solidFill>
            </a:endParaRPr>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23</a:t>
            </a:fld>
            <a:endParaRPr lang="fr-CA"/>
          </a:p>
        </p:txBody>
      </p:sp>
      <p:sp>
        <p:nvSpPr>
          <p:cNvPr id="4" name="內容版面配置區 3"/>
          <p:cNvSpPr>
            <a:spLocks noGrp="1"/>
          </p:cNvSpPr>
          <p:nvPr>
            <p:ph sz="quarter" idx="1"/>
          </p:nvPr>
        </p:nvSpPr>
        <p:spPr>
          <a:xfrm>
            <a:off x="4292252" y="3606008"/>
            <a:ext cx="4493899" cy="2127248"/>
          </a:xfrm>
        </p:spPr>
        <p:txBody>
          <a:bodyPr>
            <a:normAutofit fontScale="92500" lnSpcReduction="10000"/>
          </a:bodyPr>
          <a:lstStyle/>
          <a:p>
            <a:pPr algn="just"/>
            <a:r>
              <a:rPr lang="en-US" altLang="zh-TW" sz="1800" dirty="0">
                <a:ea typeface="Cambria Math" panose="02040503050406030204" pitchFamily="18" charset="0"/>
              </a:rPr>
              <a:t>The emission lights were turned from blue, light blue and </a:t>
            </a:r>
            <a:r>
              <a:rPr lang="en-US" altLang="zh-TW" sz="1800" dirty="0" smtClean="0">
                <a:ea typeface="Cambria Math" panose="02040503050406030204" pitchFamily="18" charset="0"/>
              </a:rPr>
              <a:t>white according to </a:t>
            </a:r>
            <a:r>
              <a:rPr lang="en-US" altLang="zh-TW" sz="1800" dirty="0" smtClean="0">
                <a:solidFill>
                  <a:srgbClr val="0000FF"/>
                </a:solidFill>
                <a:ea typeface="Cambria Math" panose="02040503050406030204" pitchFamily="18" charset="0"/>
              </a:rPr>
              <a:t>phosphor</a:t>
            </a:r>
            <a:r>
              <a:rPr lang="en-US" altLang="zh-TW" sz="1800" dirty="0" smtClean="0">
                <a:ea typeface="Cambria Math" panose="02040503050406030204" pitchFamily="18" charset="0"/>
              </a:rPr>
              <a:t> driven-in </a:t>
            </a:r>
            <a:r>
              <a:rPr lang="en-US" altLang="zh-TW" sz="1800" dirty="0" smtClean="0">
                <a:solidFill>
                  <a:srgbClr val="0000FF"/>
                </a:solidFill>
                <a:ea typeface="Cambria Math" panose="02040503050406030204" pitchFamily="18" charset="0"/>
              </a:rPr>
              <a:t>depth and distribution</a:t>
            </a:r>
            <a:r>
              <a:rPr lang="en-US" altLang="zh-TW" sz="1800" dirty="0" smtClean="0">
                <a:ea typeface="Cambria Math" panose="02040503050406030204" pitchFamily="18" charset="0"/>
              </a:rPr>
              <a:t>.</a:t>
            </a:r>
            <a:endParaRPr lang="en-US" altLang="zh-TW" sz="1800" dirty="0">
              <a:ea typeface="Cambria Math" panose="02040503050406030204" pitchFamily="18" charset="0"/>
            </a:endParaRPr>
          </a:p>
          <a:p>
            <a:pPr algn="just"/>
            <a:r>
              <a:rPr lang="en-US" altLang="zh-TW" sz="1800" dirty="0">
                <a:ea typeface="Cambria Math" panose="02040503050406030204" pitchFamily="18" charset="0"/>
              </a:rPr>
              <a:t>The white light could be reached with the YAG embedded </a:t>
            </a:r>
            <a:r>
              <a:rPr lang="en-US" altLang="zh-TW" sz="1800" dirty="0" smtClean="0">
                <a:ea typeface="Cambria Math" panose="02040503050406030204" pitchFamily="18" charset="0"/>
              </a:rPr>
              <a:t>35Bi15Zn borosilicate </a:t>
            </a:r>
            <a:r>
              <a:rPr lang="en-US" altLang="zh-TW" sz="1800" dirty="0">
                <a:ea typeface="Cambria Math" panose="02040503050406030204" pitchFamily="18" charset="0"/>
              </a:rPr>
              <a:t>GCP and the emission light was adjustable by controlling </a:t>
            </a:r>
            <a:r>
              <a:rPr lang="en-US" altLang="zh-TW" sz="1800" dirty="0" smtClean="0">
                <a:solidFill>
                  <a:srgbClr val="0000FF"/>
                </a:solidFill>
                <a:ea typeface="Cambria Math" panose="02040503050406030204" pitchFamily="18" charset="0"/>
              </a:rPr>
              <a:t>heat </a:t>
            </a:r>
            <a:r>
              <a:rPr lang="en-US" altLang="zh-TW" sz="1800" dirty="0">
                <a:solidFill>
                  <a:srgbClr val="0000FF"/>
                </a:solidFill>
                <a:ea typeface="Cambria Math" panose="02040503050406030204" pitchFamily="18" charset="0"/>
              </a:rPr>
              <a:t>treatment time</a:t>
            </a:r>
            <a:r>
              <a:rPr lang="en-US" altLang="zh-TW" sz="1800" dirty="0">
                <a:ea typeface="Cambria Math" panose="02040503050406030204" pitchFamily="18" charset="0"/>
              </a:rPr>
              <a:t>.</a:t>
            </a:r>
            <a:endParaRPr lang="zh-TW" altLang="en-US" sz="1800" dirty="0"/>
          </a:p>
          <a:p>
            <a:endParaRPr lang="zh-TW" altLang="en-US" sz="1800" dirty="0"/>
          </a:p>
        </p:txBody>
      </p:sp>
      <p:pic>
        <p:nvPicPr>
          <p:cNvPr id="5" name="圖片 4" descr="C:\Users\Administrator.HVXV8HWYQXVU1O1\Desktop\35Bi15Zi 520 CI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190" y="1772816"/>
            <a:ext cx="4042786" cy="4396384"/>
          </a:xfrm>
          <a:prstGeom prst="rect">
            <a:avLst/>
          </a:prstGeom>
          <a:noFill/>
          <a:ln>
            <a:noFill/>
          </a:ln>
        </p:spPr>
      </p:pic>
      <p:sp>
        <p:nvSpPr>
          <p:cNvPr id="6" name="矩形 5"/>
          <p:cNvSpPr/>
          <p:nvPr/>
        </p:nvSpPr>
        <p:spPr>
          <a:xfrm>
            <a:off x="683568" y="1647490"/>
            <a:ext cx="3292248" cy="307777"/>
          </a:xfrm>
          <a:prstGeom prst="rect">
            <a:avLst/>
          </a:prstGeom>
        </p:spPr>
        <p:txBody>
          <a:bodyPr wrap="none">
            <a:spAutoFit/>
          </a:bodyPr>
          <a:lstStyle/>
          <a:p>
            <a:pPr algn="ctr"/>
            <a:r>
              <a:rPr lang="en-US" altLang="zh-TW" sz="1400" dirty="0" smtClean="0">
                <a:latin typeface="Times New Roman" panose="02020603050405020304" pitchFamily="18" charset="0"/>
                <a:cs typeface="Times New Roman" panose="02020603050405020304" pitchFamily="18" charset="0"/>
              </a:rPr>
              <a:t>YAG GCP:35Bi15Zn-borosilicate at 520</a:t>
            </a:r>
            <a:r>
              <a:rPr lang="en-US" altLang="zh-TW" sz="1400" baseline="30000" dirty="0" smtClean="0">
                <a:latin typeface="Times New Roman" panose="02020603050405020304" pitchFamily="18" charset="0"/>
                <a:cs typeface="Times New Roman" panose="02020603050405020304" pitchFamily="18" charset="0"/>
              </a:rPr>
              <a:t>o</a:t>
            </a:r>
            <a:r>
              <a:rPr lang="en-US" altLang="zh-TW" sz="1400" dirty="0" smtClean="0">
                <a:latin typeface="Times New Roman" panose="02020603050405020304" pitchFamily="18" charset="0"/>
                <a:cs typeface="Times New Roman" panose="02020603050405020304" pitchFamily="18" charset="0"/>
              </a:rPr>
              <a:t>C</a:t>
            </a:r>
            <a:endParaRPr lang="zh-TW" altLang="en-US" sz="1400" dirty="0">
              <a:latin typeface="Times New Roman" panose="02020603050405020304" pitchFamily="18" charset="0"/>
              <a:cs typeface="Times New Roman" panose="02020603050405020304" pitchFamily="18" charset="0"/>
            </a:endParaRPr>
          </a:p>
        </p:txBody>
      </p:sp>
      <p:pic>
        <p:nvPicPr>
          <p:cNvPr id="8" name="圖片 7"/>
          <p:cNvPicPr>
            <a:picLocks noChangeAspect="1"/>
          </p:cNvPicPr>
          <p:nvPr/>
        </p:nvPicPr>
        <p:blipFill>
          <a:blip r:embed="rId3"/>
          <a:stretch>
            <a:fillRect/>
          </a:stretch>
        </p:blipFill>
        <p:spPr>
          <a:xfrm>
            <a:off x="4283968" y="1962418"/>
            <a:ext cx="1511418" cy="1415072"/>
          </a:xfrm>
          <a:prstGeom prst="rect">
            <a:avLst/>
          </a:prstGeom>
        </p:spPr>
      </p:pic>
      <p:pic>
        <p:nvPicPr>
          <p:cNvPr id="9" name="圖片 8"/>
          <p:cNvPicPr>
            <a:picLocks noChangeAspect="1"/>
          </p:cNvPicPr>
          <p:nvPr/>
        </p:nvPicPr>
        <p:blipFill>
          <a:blip r:embed="rId4"/>
          <a:stretch>
            <a:fillRect/>
          </a:stretch>
        </p:blipFill>
        <p:spPr>
          <a:xfrm>
            <a:off x="5660404" y="1962418"/>
            <a:ext cx="1454380" cy="1415072"/>
          </a:xfrm>
          <a:prstGeom prst="rect">
            <a:avLst/>
          </a:prstGeom>
        </p:spPr>
      </p:pic>
      <p:sp>
        <p:nvSpPr>
          <p:cNvPr id="11" name="文字方塊 10"/>
          <p:cNvSpPr txBox="1"/>
          <p:nvPr/>
        </p:nvSpPr>
        <p:spPr>
          <a:xfrm>
            <a:off x="4292252" y="3143776"/>
            <a:ext cx="851942" cy="276999"/>
          </a:xfrm>
          <a:prstGeom prst="rect">
            <a:avLst/>
          </a:prstGeom>
          <a:noFill/>
        </p:spPr>
        <p:txBody>
          <a:bodyPr wrap="square" rtlCol="0">
            <a:spAutoFit/>
          </a:bodyPr>
          <a:lstStyle/>
          <a:p>
            <a:r>
              <a:rPr lang="en-US" altLang="zh-TW" sz="1200" dirty="0" smtClean="0">
                <a:solidFill>
                  <a:srgbClr val="FFFF00"/>
                </a:solidFill>
                <a:latin typeface="Times New Roman" panose="02020603050405020304" pitchFamily="18" charset="0"/>
                <a:cs typeface="Times New Roman" panose="02020603050405020304" pitchFamily="18" charset="0"/>
              </a:rPr>
              <a:t>YAG GCP</a:t>
            </a:r>
            <a:endParaRPr lang="en-US" altLang="zh-TW" sz="1200" dirty="0">
              <a:solidFill>
                <a:srgbClr val="FFFF00"/>
              </a:solidFill>
              <a:latin typeface="Times New Roman" panose="02020603050405020304" pitchFamily="18" charset="0"/>
              <a:cs typeface="Times New Roman" panose="02020603050405020304" pitchFamily="18" charset="0"/>
            </a:endParaRPr>
          </a:p>
        </p:txBody>
      </p:sp>
      <p:pic>
        <p:nvPicPr>
          <p:cNvPr id="13" name="圖片 12"/>
          <p:cNvPicPr>
            <a:picLocks noChangeAspect="1"/>
          </p:cNvPicPr>
          <p:nvPr/>
        </p:nvPicPr>
        <p:blipFill rotWithShape="1">
          <a:blip r:embed="rId5"/>
          <a:srcRect r="34394"/>
          <a:stretch/>
        </p:blipFill>
        <p:spPr>
          <a:xfrm>
            <a:off x="7076227" y="1962418"/>
            <a:ext cx="1464497" cy="1409840"/>
          </a:xfrm>
          <a:prstGeom prst="rect">
            <a:avLst/>
          </a:prstGeom>
        </p:spPr>
      </p:pic>
      <p:sp>
        <p:nvSpPr>
          <p:cNvPr id="14" name="文字方塊 13"/>
          <p:cNvSpPr txBox="1"/>
          <p:nvPr/>
        </p:nvSpPr>
        <p:spPr>
          <a:xfrm>
            <a:off x="4203676" y="1628800"/>
            <a:ext cx="3680692" cy="307777"/>
          </a:xfrm>
          <a:prstGeom prst="rect">
            <a:avLst/>
          </a:prstGeom>
          <a:noFill/>
        </p:spPr>
        <p:txBody>
          <a:bodyPr wrap="square" rtlCol="0">
            <a:spAutoFit/>
          </a:bodyPr>
          <a:lstStyle/>
          <a:p>
            <a:r>
              <a:rPr lang="en-US" altLang="zh-TW" sz="1400" dirty="0" smtClean="0">
                <a:latin typeface="Times New Roman" panose="02020603050405020304" pitchFamily="18" charset="0"/>
                <a:cs typeface="Times New Roman" panose="02020603050405020304" pitchFamily="18" charset="0"/>
              </a:rPr>
              <a:t>35Bi15Zn-borocilicate at 520</a:t>
            </a:r>
            <a:r>
              <a:rPr lang="en-US" altLang="zh-TW" sz="1400" baseline="30000" dirty="0" smtClean="0">
                <a:latin typeface="Times New Roman" panose="02020603050405020304" pitchFamily="18" charset="0"/>
                <a:cs typeface="Times New Roman" panose="02020603050405020304" pitchFamily="18" charset="0"/>
              </a:rPr>
              <a:t>o</a:t>
            </a:r>
            <a:r>
              <a:rPr lang="en-US" altLang="zh-TW" sz="1400" dirty="0" smtClean="0">
                <a:latin typeface="Times New Roman" panose="02020603050405020304" pitchFamily="18" charset="0"/>
                <a:cs typeface="Times New Roman" panose="02020603050405020304" pitchFamily="18" charset="0"/>
              </a:rPr>
              <a:t>C for 90min</a:t>
            </a:r>
            <a:endParaRPr lang="zh-TW" altLang="en-US" sz="1400"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a:off x="5674624" y="3143776"/>
            <a:ext cx="1152128" cy="276999"/>
          </a:xfrm>
          <a:prstGeom prst="rect">
            <a:avLst/>
          </a:prstGeom>
          <a:noFill/>
        </p:spPr>
        <p:txBody>
          <a:bodyPr wrap="square" rtlCol="0">
            <a:spAutoFit/>
          </a:bodyPr>
          <a:lstStyle/>
          <a:p>
            <a:r>
              <a:rPr lang="en-US" altLang="zh-TW" sz="1200" dirty="0" smtClean="0">
                <a:solidFill>
                  <a:srgbClr val="FFFF00"/>
                </a:solidFill>
                <a:latin typeface="Times New Roman" panose="02020603050405020304" pitchFamily="18" charset="0"/>
                <a:cs typeface="Times New Roman" panose="02020603050405020304" pitchFamily="18" charset="0"/>
              </a:rPr>
              <a:t>Blue light on</a:t>
            </a:r>
            <a:endParaRPr lang="en-US" altLang="zh-TW" sz="1200" dirty="0">
              <a:solidFill>
                <a:srgbClr val="FFFF00"/>
              </a:solidFill>
              <a:latin typeface="Times New Roman" panose="02020603050405020304" pitchFamily="18" charset="0"/>
              <a:cs typeface="Times New Roman" panose="02020603050405020304" pitchFamily="18" charset="0"/>
            </a:endParaRPr>
          </a:p>
        </p:txBody>
      </p:sp>
      <p:sp>
        <p:nvSpPr>
          <p:cNvPr id="16" name="文字方塊 15"/>
          <p:cNvSpPr txBox="1"/>
          <p:nvPr/>
        </p:nvSpPr>
        <p:spPr>
          <a:xfrm>
            <a:off x="7460604" y="3143776"/>
            <a:ext cx="864096" cy="276999"/>
          </a:xfrm>
          <a:prstGeom prst="rect">
            <a:avLst/>
          </a:prstGeom>
          <a:noFill/>
        </p:spPr>
        <p:txBody>
          <a:bodyPr wrap="square" rtlCol="0">
            <a:spAutoFit/>
          </a:bodyPr>
          <a:lstStyle/>
          <a:p>
            <a:r>
              <a:rPr lang="en-US" altLang="zh-TW" sz="1200" dirty="0" smtClean="0">
                <a:solidFill>
                  <a:srgbClr val="0000FF"/>
                </a:solidFill>
                <a:latin typeface="Times New Roman" panose="02020603050405020304" pitchFamily="18" charset="0"/>
                <a:cs typeface="Times New Roman" panose="02020603050405020304" pitchFamily="18" charset="0"/>
              </a:rPr>
              <a:t>Side view</a:t>
            </a:r>
            <a:endParaRPr lang="en-US" altLang="zh-TW" sz="1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5156978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 Remarks</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24</a:t>
            </a:fld>
            <a:endParaRPr lang="fr-CA"/>
          </a:p>
        </p:txBody>
      </p:sp>
      <p:sp>
        <p:nvSpPr>
          <p:cNvPr id="4" name="內容版面配置區 3"/>
          <p:cNvSpPr>
            <a:spLocks noGrp="1"/>
          </p:cNvSpPr>
          <p:nvPr>
            <p:ph sz="quarter" idx="1"/>
          </p:nvPr>
        </p:nvSpPr>
        <p:spPr/>
        <p:txBody>
          <a:bodyPr>
            <a:noAutofit/>
          </a:bodyPr>
          <a:lstStyle/>
          <a:p>
            <a:r>
              <a:rPr lang="en-US" altLang="zh-TW" sz="2000" dirty="0" smtClean="0"/>
              <a:t>The </a:t>
            </a:r>
            <a:r>
              <a:rPr lang="en-US" altLang="zh-TW" sz="2000" dirty="0"/>
              <a:t>developed borosilicate glasses with functional element incorporation, including </a:t>
            </a:r>
            <a:r>
              <a:rPr lang="en-US" altLang="zh-TW" sz="2000" dirty="0">
                <a:solidFill>
                  <a:srgbClr val="0000FF"/>
                </a:solidFill>
              </a:rPr>
              <a:t>Bi, Li, </a:t>
            </a:r>
            <a:r>
              <a:rPr lang="en-US" altLang="zh-TW" sz="2000" dirty="0" err="1" smtClean="0">
                <a:solidFill>
                  <a:srgbClr val="0000FF"/>
                </a:solidFill>
              </a:rPr>
              <a:t>Sr</a:t>
            </a:r>
            <a:r>
              <a:rPr lang="en-US" altLang="zh-TW" sz="2000" dirty="0" smtClean="0">
                <a:solidFill>
                  <a:srgbClr val="0000FF"/>
                </a:solidFill>
              </a:rPr>
              <a:t>, K, </a:t>
            </a:r>
            <a:r>
              <a:rPr lang="en-US" altLang="zh-TW" sz="2000" dirty="0" err="1" smtClean="0">
                <a:solidFill>
                  <a:srgbClr val="0000FF"/>
                </a:solidFill>
              </a:rPr>
              <a:t>Nb</a:t>
            </a:r>
            <a:r>
              <a:rPr lang="en-US" altLang="zh-TW" sz="2000" dirty="0" smtClean="0">
                <a:solidFill>
                  <a:srgbClr val="0000FF"/>
                </a:solidFill>
              </a:rPr>
              <a:t>, and </a:t>
            </a:r>
            <a:r>
              <a:rPr lang="en-US" altLang="zh-TW" sz="2000" dirty="0">
                <a:solidFill>
                  <a:srgbClr val="0000FF"/>
                </a:solidFill>
              </a:rPr>
              <a:t>Zn</a:t>
            </a:r>
            <a:r>
              <a:rPr lang="en-US" altLang="zh-TW" sz="2000" dirty="0"/>
              <a:t>, exhibit low characteristic temperature and high refractive index and are </a:t>
            </a:r>
            <a:r>
              <a:rPr lang="en-US" altLang="zh-TW" sz="2000" dirty="0">
                <a:solidFill>
                  <a:srgbClr val="0000FF"/>
                </a:solidFill>
              </a:rPr>
              <a:t>applicable in fabricating phosphor embedded glass ceramic layer </a:t>
            </a:r>
            <a:r>
              <a:rPr lang="en-US" altLang="zh-TW" sz="2000" dirty="0"/>
              <a:t>for Phosphor-Conversion LED lighting system</a:t>
            </a:r>
            <a:r>
              <a:rPr lang="en-US" altLang="zh-TW" sz="2000" dirty="0" smtClean="0"/>
              <a:t>.</a:t>
            </a:r>
          </a:p>
          <a:p>
            <a:r>
              <a:rPr lang="en-US" altLang="zh-TW" sz="2000" dirty="0" smtClean="0"/>
              <a:t>The </a:t>
            </a:r>
            <a:r>
              <a:rPr lang="en-US" altLang="zh-TW" sz="2000" dirty="0"/>
              <a:t>addition of Bi and Zn induces the relaxation of the borosilicate structure and lower down the characteristic temperatures.  Furthermore a large working temperature range of </a:t>
            </a:r>
            <a:r>
              <a:rPr lang="en-US" altLang="zh-TW" sz="2000" dirty="0" smtClean="0"/>
              <a:t>150</a:t>
            </a:r>
            <a:r>
              <a:rPr lang="en-US" altLang="zh-TW" sz="2000" dirty="0" smtClean="0">
                <a:latin typeface="Times New Roman"/>
                <a:cs typeface="Times New Roman"/>
              </a:rPr>
              <a:t>°</a:t>
            </a:r>
            <a:r>
              <a:rPr lang="en-US" altLang="zh-TW" sz="2000" dirty="0" smtClean="0"/>
              <a:t>C </a:t>
            </a:r>
            <a:r>
              <a:rPr lang="en-US" altLang="zh-TW" sz="2000" dirty="0"/>
              <a:t>and above can be obtained</a:t>
            </a:r>
            <a:r>
              <a:rPr lang="en-US" altLang="zh-TW" sz="2000" dirty="0" smtClean="0"/>
              <a:t>.</a:t>
            </a:r>
          </a:p>
          <a:p>
            <a:r>
              <a:rPr lang="en-US" altLang="zh-TW" sz="2000" dirty="0" smtClean="0"/>
              <a:t>The </a:t>
            </a:r>
            <a:r>
              <a:rPr lang="en-US" altLang="zh-TW" sz="2000" dirty="0"/>
              <a:t>phosphor-embedded glass layer with controllable phosphor distribution can be manipulated through </a:t>
            </a:r>
            <a:r>
              <a:rPr lang="en-US" altLang="zh-TW" sz="2000" dirty="0">
                <a:solidFill>
                  <a:srgbClr val="0000FF"/>
                </a:solidFill>
              </a:rPr>
              <a:t>heat treatment temperature and time </a:t>
            </a:r>
            <a:r>
              <a:rPr lang="en-US" altLang="zh-TW" sz="2000" dirty="0"/>
              <a:t>design associated with the softening temperatures of the glass </a:t>
            </a:r>
            <a:r>
              <a:rPr lang="en-US" altLang="zh-TW" sz="2000" dirty="0" smtClean="0"/>
              <a:t>systems.</a:t>
            </a:r>
          </a:p>
          <a:p>
            <a:r>
              <a:rPr lang="en-US" altLang="zh-TW" sz="2000" dirty="0" smtClean="0"/>
              <a:t>The </a:t>
            </a:r>
            <a:r>
              <a:rPr lang="en-US" altLang="zh-TW" sz="2000" dirty="0"/>
              <a:t>feasibility of the glass ceramic phosphor, GCP, layer on LED lighting package is verified.  </a:t>
            </a:r>
            <a:r>
              <a:rPr lang="en-US" altLang="zh-TW" sz="2000" dirty="0">
                <a:solidFill>
                  <a:srgbClr val="0000FF"/>
                </a:solidFill>
              </a:rPr>
              <a:t>White light </a:t>
            </a:r>
            <a:r>
              <a:rPr lang="en-US" altLang="zh-TW" sz="2000" dirty="0"/>
              <a:t>can be approached using </a:t>
            </a:r>
            <a:r>
              <a:rPr lang="en-US" altLang="zh-TW" sz="2000" dirty="0">
                <a:solidFill>
                  <a:srgbClr val="0000FF"/>
                </a:solidFill>
              </a:rPr>
              <a:t>GCP/blue-LED with designed phosphor distributed glass system</a:t>
            </a:r>
            <a:r>
              <a:rPr lang="en-US" altLang="zh-TW" sz="2000" dirty="0"/>
              <a:t>.</a:t>
            </a:r>
            <a:endParaRPr lang="zh-TW" altLang="en-US" sz="2000" dirty="0"/>
          </a:p>
        </p:txBody>
      </p:sp>
    </p:spTree>
    <p:extLst>
      <p:ext uri="{BB962C8B-B14F-4D97-AF65-F5344CB8AC3E}">
        <p14:creationId xmlns:p14="http://schemas.microsoft.com/office/powerpoint/2010/main" xmlns="" val="71268307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Acknowledgement</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25</a:t>
            </a:fld>
            <a:endParaRPr lang="fr-CA"/>
          </a:p>
        </p:txBody>
      </p:sp>
      <p:sp>
        <p:nvSpPr>
          <p:cNvPr id="4" name="內容版面配置區 3"/>
          <p:cNvSpPr>
            <a:spLocks noGrp="1"/>
          </p:cNvSpPr>
          <p:nvPr>
            <p:ph sz="quarter" idx="1"/>
          </p:nvPr>
        </p:nvSpPr>
        <p:spPr>
          <a:xfrm>
            <a:off x="612648" y="1600200"/>
            <a:ext cx="8153400" cy="1828800"/>
          </a:xfrm>
        </p:spPr>
        <p:txBody>
          <a:bodyPr>
            <a:noAutofit/>
          </a:bodyPr>
          <a:lstStyle/>
          <a:p>
            <a:r>
              <a:rPr lang="en-US" altLang="zh-TW" sz="2000" dirty="0" smtClean="0"/>
              <a:t>This study funded by Ministry of Science and Technology, MOST,  Taiwan under contract No. MOST-102-2221-E-239-006-MY3.</a:t>
            </a:r>
          </a:p>
          <a:p>
            <a:r>
              <a:rPr lang="en-US" altLang="zh-TW" sz="2000" dirty="0" smtClean="0"/>
              <a:t>The great efforts from </a:t>
            </a:r>
            <a:r>
              <a:rPr lang="en-US" altLang="zh-TW" sz="2000" dirty="0"/>
              <a:t>l</a:t>
            </a:r>
            <a:r>
              <a:rPr lang="en-US" altLang="zh-TW" sz="2000" dirty="0" smtClean="0"/>
              <a:t>ab group and partner, C.K Chang, Y.R. Chung, J.H. Liao, Y.H. Tsai, C.Y. Huang, and Prof. H.W. Yang, are highly appreciated.</a:t>
            </a:r>
            <a:endParaRPr lang="zh-TW" altLang="en-US" sz="2000" dirty="0"/>
          </a:p>
        </p:txBody>
      </p:sp>
      <p:sp>
        <p:nvSpPr>
          <p:cNvPr id="5" name="標題 1"/>
          <p:cNvSpPr txBox="1">
            <a:spLocks/>
          </p:cNvSpPr>
          <p:nvPr/>
        </p:nvSpPr>
        <p:spPr>
          <a:xfrm>
            <a:off x="2483768" y="3429000"/>
            <a:ext cx="6281192" cy="990600"/>
          </a:xfrm>
          <a:prstGeom prst="rect">
            <a:avLst/>
          </a:prstGeom>
        </p:spPr>
        <p:txBody>
          <a:bodyPr vert="horz" anchor="ctr">
            <a:normAutofit/>
          </a:bodyPr>
          <a:lstStyle>
            <a:lvl1pPr algn="l" rtl="0" eaLnBrk="1" latinLnBrk="0" hangingPunct="1">
              <a:spcBef>
                <a:spcPct val="0"/>
              </a:spcBef>
              <a:buNone/>
              <a:defRPr kumimoji="0" sz="4400" kern="1200">
                <a:solidFill>
                  <a:schemeClr val="accent5">
                    <a:lumMod val="50000"/>
                  </a:schemeClr>
                </a:solidFill>
                <a:latin typeface="+mj-lt"/>
                <a:ea typeface="+mj-ea"/>
                <a:cs typeface="+mj-cs"/>
              </a:defRPr>
            </a:lvl1pPr>
          </a:lstStyle>
          <a:p>
            <a:r>
              <a:rPr lang="en-US" altLang="zh-TW" dirty="0" smtClean="0"/>
              <a:t>and Thank You!</a:t>
            </a:r>
            <a:endParaRPr lang="zh-TW" altLang="en-US" dirty="0"/>
          </a:p>
        </p:txBody>
      </p:sp>
    </p:spTree>
    <p:extLst>
      <p:ext uri="{BB962C8B-B14F-4D97-AF65-F5344CB8AC3E}">
        <p14:creationId xmlns:p14="http://schemas.microsoft.com/office/powerpoint/2010/main" xmlns="" val="351109096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428625"/>
            <a:ext cx="8186737"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rPr>
              <a:t>http</a:t>
            </a:r>
            <a:r>
              <a:rPr lang="en-US" sz="2800" dirty="0">
                <a:effectLst>
                  <a:outerShdw blurRad="38100" dist="38100" dir="2700000" algn="tl">
                    <a:srgbClr val="000000">
                      <a:alpha val="43137"/>
                    </a:srgbClr>
                  </a:outerShdw>
                </a:effectLst>
                <a:latin typeface="Georgia" pitchFamily="18" charset="0"/>
              </a:rPr>
              <a:t>://materialsscience.conferenceseries.com</a:t>
            </a:r>
            <a:r>
              <a:rPr lang="en-US" sz="2800" dirty="0" smtClean="0">
                <a:effectLst>
                  <a:outerShdw blurRad="38100" dist="38100" dir="2700000" algn="tl">
                    <a:srgbClr val="000000">
                      <a:alpha val="43137"/>
                    </a:srgbClr>
                  </a:outerShdw>
                </a:effectLst>
                <a:latin typeface="Georgia" pitchFamily="18" charset="0"/>
              </a:rPr>
              <a:t>/</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rPr>
              <a:t>materialsscience.conference@omicsgroup.us</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rPr>
              <a:t>materialsscience@omicsgroup.com</a:t>
            </a: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31640" y="1196752"/>
            <a:ext cx="7342584" cy="1470025"/>
          </a:xfrm>
        </p:spPr>
        <p:txBody>
          <a:bodyPr>
            <a:noAutofit/>
          </a:bodyPr>
          <a:lstStyle/>
          <a:p>
            <a:pPr algn="r"/>
            <a:r>
              <a:rPr lang="en-US" altLang="zh-TW" sz="4000" b="1" i="1" dirty="0">
                <a:solidFill>
                  <a:srgbClr val="0000FF"/>
                </a:solidFill>
                <a:latin typeface="+mn-lt"/>
              </a:rPr>
              <a:t>Low Characteristic Temperature </a:t>
            </a:r>
            <a:r>
              <a:rPr lang="en-US" altLang="zh-TW" sz="4000" b="1" i="1" dirty="0" smtClean="0">
                <a:solidFill>
                  <a:srgbClr val="0000FF"/>
                </a:solidFill>
                <a:latin typeface="+mn-lt"/>
              </a:rPr>
              <a:t/>
            </a:r>
            <a:br>
              <a:rPr lang="en-US" altLang="zh-TW" sz="4000" b="1" i="1" dirty="0" smtClean="0">
                <a:solidFill>
                  <a:srgbClr val="0000FF"/>
                </a:solidFill>
                <a:latin typeface="+mn-lt"/>
              </a:rPr>
            </a:br>
            <a:r>
              <a:rPr lang="en-US" altLang="zh-TW" sz="4000" b="1" i="1" dirty="0" smtClean="0">
                <a:solidFill>
                  <a:srgbClr val="0000FF"/>
                </a:solidFill>
                <a:latin typeface="+mn-lt"/>
              </a:rPr>
              <a:t>Glass </a:t>
            </a:r>
            <a:r>
              <a:rPr lang="en-US" altLang="zh-TW" sz="4000" b="1" i="1" dirty="0">
                <a:solidFill>
                  <a:srgbClr val="0000FF"/>
                </a:solidFill>
                <a:latin typeface="+mn-lt"/>
              </a:rPr>
              <a:t>Ceramic for LED Lighting</a:t>
            </a:r>
            <a:endParaRPr lang="zh-TW" altLang="en-US" sz="4000" b="1" i="1" dirty="0">
              <a:solidFill>
                <a:srgbClr val="0000FF"/>
              </a:solidFill>
              <a:latin typeface="+mn-lt"/>
              <a:cs typeface="Calibri" pitchFamily="34" charset="0"/>
            </a:endParaRPr>
          </a:p>
        </p:txBody>
      </p:sp>
      <p:sp>
        <p:nvSpPr>
          <p:cNvPr id="3" name="副標題 2"/>
          <p:cNvSpPr>
            <a:spLocks noGrp="1"/>
          </p:cNvSpPr>
          <p:nvPr>
            <p:ph type="subTitle" idx="1"/>
          </p:nvPr>
        </p:nvSpPr>
        <p:spPr>
          <a:xfrm>
            <a:off x="3499792" y="2924944"/>
            <a:ext cx="5104656" cy="2160240"/>
          </a:xfrm>
        </p:spPr>
        <p:txBody>
          <a:bodyPr>
            <a:normAutofit fontScale="92500" lnSpcReduction="10000"/>
          </a:bodyPr>
          <a:lstStyle/>
          <a:p>
            <a:pPr algn="r">
              <a:spcBef>
                <a:spcPct val="0"/>
              </a:spcBef>
            </a:pPr>
            <a:r>
              <a:rPr lang="en-US" altLang="zh-TW" sz="3600" b="1" i="1" dirty="0" smtClean="0">
                <a:solidFill>
                  <a:schemeClr val="tx2">
                    <a:lumMod val="90000"/>
                    <a:lumOff val="10000"/>
                  </a:schemeClr>
                </a:solidFill>
                <a:latin typeface="Calibri" pitchFamily="34" charset="0"/>
                <a:ea typeface="+mj-ea"/>
                <a:cs typeface="Calibri" pitchFamily="34" charset="0"/>
              </a:rPr>
              <a:t>Fan-Bean Wu</a:t>
            </a:r>
            <a:endParaRPr lang="en-US" altLang="zh-TW" sz="3600" b="1" i="1" dirty="0">
              <a:solidFill>
                <a:schemeClr val="tx2">
                  <a:lumMod val="90000"/>
                  <a:lumOff val="10000"/>
                </a:schemeClr>
              </a:solidFill>
              <a:latin typeface="Calibri" pitchFamily="34" charset="0"/>
              <a:ea typeface="+mj-ea"/>
              <a:cs typeface="Calibri" pitchFamily="34" charset="0"/>
            </a:endParaRPr>
          </a:p>
          <a:p>
            <a:pPr algn="r">
              <a:spcBef>
                <a:spcPct val="0"/>
              </a:spcBef>
            </a:pPr>
            <a:r>
              <a:rPr lang="en-US" altLang="zh-TW" sz="2400" i="1" dirty="0" smtClean="0">
                <a:solidFill>
                  <a:schemeClr val="tx1"/>
                </a:solidFill>
                <a:latin typeface="Calibri" pitchFamily="34" charset="0"/>
                <a:ea typeface="+mj-ea"/>
                <a:cs typeface="Calibri" pitchFamily="34" charset="0"/>
              </a:rPr>
              <a:t>Associate Professor and Chairperson</a:t>
            </a:r>
          </a:p>
          <a:p>
            <a:pPr algn="r">
              <a:spcBef>
                <a:spcPct val="0"/>
              </a:spcBef>
            </a:pPr>
            <a:r>
              <a:rPr lang="en-US" altLang="zh-TW" sz="2400" i="1" dirty="0" smtClean="0">
                <a:solidFill>
                  <a:schemeClr val="tx1"/>
                </a:solidFill>
                <a:latin typeface="Calibri" pitchFamily="34" charset="0"/>
                <a:ea typeface="+mj-ea"/>
                <a:cs typeface="Calibri" pitchFamily="34" charset="0"/>
              </a:rPr>
              <a:t>Materials Science and Engineering</a:t>
            </a:r>
          </a:p>
          <a:p>
            <a:pPr algn="r">
              <a:spcBef>
                <a:spcPct val="0"/>
              </a:spcBef>
            </a:pPr>
            <a:r>
              <a:rPr lang="en-US" altLang="zh-TW" sz="2400" i="1" dirty="0" smtClean="0">
                <a:solidFill>
                  <a:schemeClr val="tx1"/>
                </a:solidFill>
                <a:latin typeface="Calibri" pitchFamily="34" charset="0"/>
                <a:ea typeface="+mj-ea"/>
                <a:cs typeface="Calibri" pitchFamily="34" charset="0"/>
              </a:rPr>
              <a:t>National United University</a:t>
            </a:r>
          </a:p>
          <a:p>
            <a:pPr algn="r">
              <a:spcBef>
                <a:spcPct val="0"/>
              </a:spcBef>
            </a:pPr>
            <a:r>
              <a:rPr lang="en-US" altLang="zh-TW" sz="2400" i="1" dirty="0" err="1" smtClean="0">
                <a:solidFill>
                  <a:schemeClr val="tx1"/>
                </a:solidFill>
                <a:latin typeface="Calibri" pitchFamily="34" charset="0"/>
                <a:ea typeface="+mj-ea"/>
                <a:cs typeface="Calibri" pitchFamily="34" charset="0"/>
              </a:rPr>
              <a:t>Miaoli</a:t>
            </a:r>
            <a:r>
              <a:rPr lang="en-US" altLang="zh-TW" sz="2400" i="1" dirty="0" smtClean="0">
                <a:solidFill>
                  <a:schemeClr val="tx1"/>
                </a:solidFill>
                <a:latin typeface="Calibri" pitchFamily="34" charset="0"/>
                <a:ea typeface="+mj-ea"/>
                <a:cs typeface="Calibri" pitchFamily="34" charset="0"/>
              </a:rPr>
              <a:t>, TAIWAN</a:t>
            </a:r>
          </a:p>
          <a:p>
            <a:pPr algn="r">
              <a:spcBef>
                <a:spcPct val="0"/>
              </a:spcBef>
            </a:pPr>
            <a:r>
              <a:rPr lang="en-US" altLang="zh-TW" sz="2400" i="1" dirty="0" smtClean="0">
                <a:solidFill>
                  <a:schemeClr val="tx1"/>
                </a:solidFill>
                <a:latin typeface="Calibri" pitchFamily="34" charset="0"/>
                <a:ea typeface="+mj-ea"/>
                <a:cs typeface="Calibri" pitchFamily="34" charset="0"/>
              </a:rPr>
              <a:t>fbwu@nuu.edu.tw</a:t>
            </a:r>
            <a:endParaRPr lang="zh-TW" altLang="en-US" sz="2400" i="1" dirty="0">
              <a:solidFill>
                <a:schemeClr val="tx1"/>
              </a:solidFill>
              <a:latin typeface="Calibri" pitchFamily="34" charset="0"/>
              <a:ea typeface="+mj-ea"/>
              <a:cs typeface="Calibri" pitchFamily="34" charset="0"/>
            </a:endParaRPr>
          </a:p>
        </p:txBody>
      </p:sp>
      <p:pic>
        <p:nvPicPr>
          <p:cNvPr id="1026" name="Picture 2" descr="D:\Users\Chen Chi-Liang\Downloads\logo3\G.t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5940152" y="260648"/>
            <a:ext cx="2664296" cy="600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6671169"/>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標題 1"/>
          <p:cNvSpPr>
            <a:spLocks noGrp="1"/>
          </p:cNvSpPr>
          <p:nvPr>
            <p:ph type="title"/>
          </p:nvPr>
        </p:nvSpPr>
        <p:spPr>
          <a:xfrm>
            <a:off x="1979712" y="274638"/>
            <a:ext cx="6707088" cy="1143000"/>
          </a:xfrm>
        </p:spPr>
        <p:txBody>
          <a:bodyPr/>
          <a:lstStyle/>
          <a:p>
            <a:r>
              <a:rPr lang="en-US" altLang="zh-TW" dirty="0">
                <a:solidFill>
                  <a:schemeClr val="accent3">
                    <a:lumMod val="50000"/>
                  </a:schemeClr>
                </a:solidFill>
              </a:rPr>
              <a:t>Outline</a:t>
            </a:r>
          </a:p>
        </p:txBody>
      </p:sp>
      <p:sp>
        <p:nvSpPr>
          <p:cNvPr id="2" name="投影片編號版面配置區 1"/>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4</a:t>
            </a:fld>
            <a:endParaRPr lang="fr-CA"/>
          </a:p>
        </p:txBody>
      </p:sp>
      <p:sp>
        <p:nvSpPr>
          <p:cNvPr id="5" name="內容版面配置區 2"/>
          <p:cNvSpPr>
            <a:spLocks noGrp="1"/>
          </p:cNvSpPr>
          <p:nvPr>
            <p:ph sz="quarter" idx="1"/>
          </p:nvPr>
        </p:nvSpPr>
        <p:spPr>
          <a:xfrm>
            <a:off x="1979712" y="1600202"/>
            <a:ext cx="6707088" cy="4525963"/>
          </a:xfrm>
        </p:spPr>
        <p:txBody>
          <a:bodyPr/>
          <a:lstStyle/>
          <a:p>
            <a:r>
              <a:rPr lang="en-US" altLang="zh-TW" dirty="0">
                <a:solidFill>
                  <a:schemeClr val="accent3">
                    <a:lumMod val="50000"/>
                  </a:schemeClr>
                </a:solidFill>
              </a:rPr>
              <a:t>Introduction</a:t>
            </a:r>
          </a:p>
          <a:p>
            <a:r>
              <a:rPr lang="en-US" altLang="zh-TW" dirty="0" smtClean="0">
                <a:solidFill>
                  <a:schemeClr val="accent3">
                    <a:lumMod val="50000"/>
                  </a:schemeClr>
                </a:solidFill>
              </a:rPr>
              <a:t>Experimental Procedure</a:t>
            </a:r>
          </a:p>
          <a:p>
            <a:pPr lvl="1"/>
            <a:r>
              <a:rPr lang="en-US" altLang="zh-TW" dirty="0" smtClean="0">
                <a:solidFill>
                  <a:srgbClr val="0000FF"/>
                </a:solidFill>
              </a:rPr>
              <a:t>Phosphor embedding into softened glass</a:t>
            </a:r>
            <a:endParaRPr lang="en-US" altLang="zh-TW" dirty="0">
              <a:solidFill>
                <a:srgbClr val="0000FF"/>
              </a:solidFill>
            </a:endParaRPr>
          </a:p>
          <a:p>
            <a:r>
              <a:rPr lang="en-US" altLang="zh-TW" dirty="0">
                <a:solidFill>
                  <a:schemeClr val="accent3">
                    <a:lumMod val="50000"/>
                  </a:schemeClr>
                </a:solidFill>
              </a:rPr>
              <a:t>Results and </a:t>
            </a:r>
            <a:r>
              <a:rPr lang="en-US" altLang="zh-TW" dirty="0" smtClean="0">
                <a:solidFill>
                  <a:schemeClr val="accent3">
                    <a:lumMod val="50000"/>
                  </a:schemeClr>
                </a:solidFill>
              </a:rPr>
              <a:t>Discussion</a:t>
            </a:r>
          </a:p>
          <a:p>
            <a:pPr lvl="1"/>
            <a:r>
              <a:rPr lang="en-US" altLang="zh-TW" dirty="0" smtClean="0">
                <a:solidFill>
                  <a:srgbClr val="0000FF"/>
                </a:solidFill>
              </a:rPr>
              <a:t>Low characteristic temperatures</a:t>
            </a:r>
          </a:p>
          <a:p>
            <a:pPr lvl="1"/>
            <a:r>
              <a:rPr lang="en-US" altLang="zh-TW" dirty="0" smtClean="0">
                <a:solidFill>
                  <a:srgbClr val="0000FF"/>
                </a:solidFill>
              </a:rPr>
              <a:t>Glass structure and bonding</a:t>
            </a:r>
          </a:p>
          <a:p>
            <a:pPr lvl="1"/>
            <a:r>
              <a:rPr lang="en-US" altLang="zh-TW" dirty="0" smtClean="0">
                <a:solidFill>
                  <a:srgbClr val="0000FF"/>
                </a:solidFill>
              </a:rPr>
              <a:t>Optical performance</a:t>
            </a:r>
            <a:endParaRPr lang="en-US" altLang="zh-TW" dirty="0">
              <a:solidFill>
                <a:srgbClr val="0000FF"/>
              </a:solidFill>
            </a:endParaRPr>
          </a:p>
          <a:p>
            <a:r>
              <a:rPr lang="en-US" altLang="zh-TW" dirty="0" smtClean="0">
                <a:solidFill>
                  <a:schemeClr val="accent3">
                    <a:lumMod val="50000"/>
                  </a:schemeClr>
                </a:solidFill>
              </a:rPr>
              <a:t>Conclusion</a:t>
            </a:r>
            <a:endParaRPr lang="en-US" altLang="zh-TW" dirty="0">
              <a:solidFill>
                <a:schemeClr val="accent3">
                  <a:lumMod val="50000"/>
                </a:schemeClr>
              </a:solidFill>
            </a:endParaRPr>
          </a:p>
        </p:txBody>
      </p:sp>
    </p:spTree>
    <p:extLst>
      <p:ext uri="{BB962C8B-B14F-4D97-AF65-F5344CB8AC3E}">
        <p14:creationId xmlns:p14="http://schemas.microsoft.com/office/powerpoint/2010/main" xmlns="" val="402793336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標題 1"/>
          <p:cNvSpPr>
            <a:spLocks noGrp="1"/>
          </p:cNvSpPr>
          <p:nvPr>
            <p:ph type="title"/>
          </p:nvPr>
        </p:nvSpPr>
        <p:spPr>
          <a:xfrm>
            <a:off x="1979712" y="274638"/>
            <a:ext cx="6707088" cy="1143000"/>
          </a:xfrm>
        </p:spPr>
        <p:txBody>
          <a:bodyPr/>
          <a:lstStyle/>
          <a:p>
            <a:r>
              <a:rPr lang="en-US" altLang="zh-TW" dirty="0" smtClean="0">
                <a:solidFill>
                  <a:schemeClr val="accent3">
                    <a:lumMod val="50000"/>
                  </a:schemeClr>
                </a:solidFill>
              </a:rPr>
              <a:t>Introduction</a:t>
            </a:r>
            <a:endParaRPr lang="en-US" altLang="zh-TW" dirty="0">
              <a:solidFill>
                <a:schemeClr val="accent3">
                  <a:lumMod val="50000"/>
                </a:schemeClr>
              </a:solidFill>
            </a:endParaRPr>
          </a:p>
        </p:txBody>
      </p:sp>
      <p:sp>
        <p:nvSpPr>
          <p:cNvPr id="5" name="內容版面配置區 2"/>
          <p:cNvSpPr>
            <a:spLocks noGrp="1"/>
          </p:cNvSpPr>
          <p:nvPr>
            <p:ph sz="quarter" idx="1"/>
          </p:nvPr>
        </p:nvSpPr>
        <p:spPr>
          <a:xfrm>
            <a:off x="1979712" y="1600202"/>
            <a:ext cx="3816424" cy="4525963"/>
          </a:xfrm>
        </p:spPr>
        <p:txBody>
          <a:bodyPr>
            <a:noAutofit/>
          </a:bodyPr>
          <a:lstStyle/>
          <a:p>
            <a:r>
              <a:rPr lang="en-US" altLang="zh-TW" sz="2000" dirty="0">
                <a:ea typeface="Cambria Math" panose="02040503050406030204" pitchFamily="18" charset="0"/>
              </a:rPr>
              <a:t>Long life time (~10</a:t>
            </a:r>
            <a:r>
              <a:rPr lang="en-US" altLang="zh-TW" sz="2000" baseline="30000" dirty="0">
                <a:ea typeface="Cambria Math" panose="02040503050406030204" pitchFamily="18" charset="0"/>
              </a:rPr>
              <a:t>5</a:t>
            </a:r>
            <a:r>
              <a:rPr lang="en-US" altLang="zh-TW" sz="2000" dirty="0">
                <a:ea typeface="Cambria Math" panose="02040503050406030204" pitchFamily="18" charset="0"/>
              </a:rPr>
              <a:t> hours, even at 50</a:t>
            </a:r>
            <a:r>
              <a:rPr lang="en-US" altLang="zh-TW" sz="2000" baseline="30000" dirty="0">
                <a:ea typeface="Cambria Math" panose="02040503050406030204" pitchFamily="18" charset="0"/>
              </a:rPr>
              <a:t>o</a:t>
            </a:r>
            <a:r>
              <a:rPr lang="en-US" altLang="zh-TW" sz="2000" dirty="0">
                <a:ea typeface="Cambria Math" panose="02040503050406030204" pitchFamily="18" charset="0"/>
              </a:rPr>
              <a:t>C still has 4*10</a:t>
            </a:r>
            <a:r>
              <a:rPr lang="en-US" altLang="zh-TW" sz="2000" baseline="30000" dirty="0">
                <a:ea typeface="Cambria Math" panose="02040503050406030204" pitchFamily="18" charset="0"/>
              </a:rPr>
              <a:t>4</a:t>
            </a:r>
            <a:r>
              <a:rPr lang="en-US" altLang="zh-TW" sz="2000" dirty="0">
                <a:ea typeface="Cambria Math" panose="02040503050406030204" pitchFamily="18" charset="0"/>
              </a:rPr>
              <a:t> hour)</a:t>
            </a:r>
          </a:p>
          <a:p>
            <a:r>
              <a:rPr lang="en-US" altLang="zh-TW" sz="2000" dirty="0">
                <a:ea typeface="Cambria Math" panose="02040503050406030204" pitchFamily="18" charset="0"/>
              </a:rPr>
              <a:t>Low on/off time (~10</a:t>
            </a:r>
            <a:r>
              <a:rPr lang="en-US" altLang="zh-TW" sz="2000" baseline="30000" dirty="0">
                <a:ea typeface="Cambria Math" panose="02040503050406030204" pitchFamily="18" charset="0"/>
              </a:rPr>
              <a:t>-9</a:t>
            </a:r>
            <a:r>
              <a:rPr lang="en-US" altLang="zh-TW" sz="2000" dirty="0">
                <a:ea typeface="Cambria Math" panose="02040503050406030204" pitchFamily="18" charset="0"/>
              </a:rPr>
              <a:t> sec)</a:t>
            </a:r>
          </a:p>
          <a:p>
            <a:r>
              <a:rPr lang="en-US" altLang="zh-TW" sz="2000" dirty="0">
                <a:ea typeface="Cambria Math" panose="02040503050406030204" pitchFamily="18" charset="0"/>
              </a:rPr>
              <a:t>Low power loss</a:t>
            </a:r>
          </a:p>
          <a:p>
            <a:r>
              <a:rPr lang="en-US" altLang="zh-TW" sz="2000" dirty="0">
                <a:ea typeface="Cambria Math" panose="02040503050406030204" pitchFamily="18" charset="0"/>
              </a:rPr>
              <a:t>High shock resistant</a:t>
            </a:r>
          </a:p>
          <a:p>
            <a:r>
              <a:rPr lang="en-US" altLang="zh-TW" sz="2000" dirty="0">
                <a:ea typeface="Cambria Math" panose="02040503050406030204" pitchFamily="18" charset="0"/>
              </a:rPr>
              <a:t>Small size (less than 2 mm)</a:t>
            </a:r>
          </a:p>
          <a:p>
            <a:r>
              <a:rPr lang="en-US" altLang="zh-TW" sz="2000" dirty="0">
                <a:ea typeface="Cambria Math" panose="02040503050406030204" pitchFamily="18" charset="0"/>
              </a:rPr>
              <a:t>Easy focus</a:t>
            </a:r>
          </a:p>
          <a:p>
            <a:r>
              <a:rPr lang="en-US" altLang="zh-TW" sz="2000" dirty="0">
                <a:ea typeface="Cambria Math" panose="02040503050406030204" pitchFamily="18" charset="0"/>
              </a:rPr>
              <a:t>Low flicker</a:t>
            </a:r>
          </a:p>
          <a:p>
            <a:r>
              <a:rPr lang="en-US" altLang="zh-TW" sz="2000" dirty="0">
                <a:ea typeface="Cambria Math" panose="02040503050406030204" pitchFamily="18" charset="0"/>
              </a:rPr>
              <a:t>No pollution</a:t>
            </a:r>
          </a:p>
          <a:p>
            <a:r>
              <a:rPr lang="en-US" altLang="zh-TW" sz="2000" dirty="0">
                <a:ea typeface="Cambria Math" panose="02040503050406030204" pitchFamily="18" charset="0"/>
              </a:rPr>
              <a:t>High monochromatic</a:t>
            </a:r>
            <a:endParaRPr lang="zh-TW" altLang="en-US" sz="2000" dirty="0"/>
          </a:p>
        </p:txBody>
      </p:sp>
      <p:sp>
        <p:nvSpPr>
          <p:cNvPr id="2" name="投影片編號版面配置區 1"/>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5</a:t>
            </a:fld>
            <a:endParaRPr lang="fr-CA"/>
          </a:p>
        </p:txBody>
      </p:sp>
      <p:pic>
        <p:nvPicPr>
          <p:cNvPr id="6" name="圖片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40152" y="1687383"/>
            <a:ext cx="2464219" cy="1839951"/>
          </a:xfrm>
          <a:prstGeom prst="rect">
            <a:avLst/>
          </a:prstGeom>
          <a:ln>
            <a:noFill/>
          </a:ln>
          <a:effectLst>
            <a:softEdge rad="112500"/>
          </a:effectLst>
        </p:spPr>
      </p:pic>
      <p:pic>
        <p:nvPicPr>
          <p:cNvPr id="8" name="圖片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40152" y="3415575"/>
            <a:ext cx="2464218" cy="1848163"/>
          </a:xfrm>
          <a:prstGeom prst="rect">
            <a:avLst/>
          </a:prstGeom>
          <a:ln>
            <a:noFill/>
          </a:ln>
          <a:effectLst>
            <a:softEdge rad="112500"/>
          </a:effectLst>
        </p:spPr>
      </p:pic>
      <p:sp>
        <p:nvSpPr>
          <p:cNvPr id="9" name="矩形 8"/>
          <p:cNvSpPr/>
          <p:nvPr/>
        </p:nvSpPr>
        <p:spPr>
          <a:xfrm>
            <a:off x="5508104" y="5261138"/>
            <a:ext cx="3239990" cy="400110"/>
          </a:xfrm>
          <a:prstGeom prst="rect">
            <a:avLst/>
          </a:prstGeom>
        </p:spPr>
        <p:txBody>
          <a:bodyPr wrap="none">
            <a:spAutoFit/>
          </a:bodyPr>
          <a:lstStyle/>
          <a:p>
            <a:pPr algn="ct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Source:</a:t>
            </a:r>
            <a:r>
              <a:rPr lang="en-US" altLang="zh-TW"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hlinkClick r:id="rId5"/>
              </a:rPr>
              <a:t>http://</a:t>
            </a:r>
            <a:r>
              <a:rPr lang="en-US" altLang="zh-TW" sz="1000" dirty="0" smtClean="0">
                <a:latin typeface="Times New Roman" panose="02020603050405020304" pitchFamily="18" charset="0"/>
                <a:cs typeface="Times New Roman" panose="02020603050405020304" pitchFamily="18" charset="0"/>
                <a:hlinkClick r:id="rId5"/>
              </a:rPr>
              <a:t>www.digitalversus.com</a:t>
            </a:r>
            <a:endParaRPr lang="en-US" altLang="zh-TW" sz="1000" dirty="0" smtClean="0">
              <a:latin typeface="Times New Roman" panose="02020603050405020304" pitchFamily="18" charset="0"/>
              <a:cs typeface="Times New Roman" panose="02020603050405020304" pitchFamily="18" charset="0"/>
            </a:endParaRPr>
          </a:p>
          <a:p>
            <a:pPr algn="ctr"/>
            <a:r>
              <a:rPr lang="en-US" altLang="zh-TW" sz="1000" dirty="0" smtClean="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Low energy consumption: how to choose your LED lights</a:t>
            </a:r>
          </a:p>
        </p:txBody>
      </p:sp>
    </p:spTree>
    <p:extLst>
      <p:ext uri="{BB962C8B-B14F-4D97-AF65-F5344CB8AC3E}">
        <p14:creationId xmlns:p14="http://schemas.microsoft.com/office/powerpoint/2010/main" xmlns="" val="243929183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標題 1"/>
          <p:cNvSpPr>
            <a:spLocks noGrp="1"/>
          </p:cNvSpPr>
          <p:nvPr>
            <p:ph type="title"/>
          </p:nvPr>
        </p:nvSpPr>
        <p:spPr>
          <a:xfrm>
            <a:off x="1979712" y="274638"/>
            <a:ext cx="6707088" cy="1143000"/>
          </a:xfrm>
        </p:spPr>
        <p:txBody>
          <a:bodyPr/>
          <a:lstStyle/>
          <a:p>
            <a:r>
              <a:rPr lang="en-US" altLang="zh-TW" dirty="0">
                <a:solidFill>
                  <a:schemeClr val="accent3">
                    <a:lumMod val="50000"/>
                  </a:schemeClr>
                </a:solidFill>
              </a:rPr>
              <a:t>Introduction</a:t>
            </a:r>
          </a:p>
        </p:txBody>
      </p:sp>
      <p:sp>
        <p:nvSpPr>
          <p:cNvPr id="2" name="投影片編號版面配置區 1"/>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6</a:t>
            </a:fld>
            <a:endParaRPr lang="fr-CA"/>
          </a:p>
        </p:txBody>
      </p:sp>
      <p:sp>
        <p:nvSpPr>
          <p:cNvPr id="5" name="內容版面配置區 2"/>
          <p:cNvSpPr>
            <a:spLocks noGrp="1"/>
          </p:cNvSpPr>
          <p:nvPr>
            <p:ph sz="quarter" idx="1"/>
          </p:nvPr>
        </p:nvSpPr>
        <p:spPr>
          <a:xfrm>
            <a:off x="2017900" y="1628800"/>
            <a:ext cx="6840760" cy="4525963"/>
          </a:xfrm>
        </p:spPr>
        <p:txBody>
          <a:bodyPr>
            <a:normAutofit/>
          </a:bodyPr>
          <a:lstStyle/>
          <a:p>
            <a:pPr algn="just"/>
            <a:r>
              <a:rPr lang="en-US" altLang="zh-TW" sz="2400" dirty="0">
                <a:ea typeface="Cambria Math" panose="02040503050406030204" pitchFamily="18" charset="0"/>
              </a:rPr>
              <a:t>White light” usually means a multi-color mixed light.</a:t>
            </a:r>
          </a:p>
          <a:p>
            <a:pPr marL="457189" indent="-457189" algn="just">
              <a:buFont typeface="+mj-lt"/>
              <a:buAutoNum type="arabicPeriod"/>
            </a:pPr>
            <a:r>
              <a:rPr lang="en-US" altLang="zh-TW" sz="2400" dirty="0" smtClean="0">
                <a:solidFill>
                  <a:srgbClr val="339933"/>
                </a:solidFill>
                <a:ea typeface="Cambria Math" panose="02040503050406030204" pitchFamily="18" charset="0"/>
              </a:rPr>
              <a:t>To </a:t>
            </a:r>
            <a:r>
              <a:rPr lang="en-US" altLang="zh-TW" sz="2400" dirty="0">
                <a:solidFill>
                  <a:srgbClr val="339933"/>
                </a:solidFill>
                <a:ea typeface="Cambria Math" panose="02040503050406030204" pitchFamily="18" charset="0"/>
              </a:rPr>
              <a:t>mix red, green, blue </a:t>
            </a:r>
            <a:endParaRPr lang="en-US" altLang="zh-TW" sz="2400" dirty="0" smtClean="0">
              <a:solidFill>
                <a:srgbClr val="339933"/>
              </a:solidFill>
              <a:ea typeface="Cambria Math" panose="02040503050406030204" pitchFamily="18" charset="0"/>
            </a:endParaRPr>
          </a:p>
          <a:p>
            <a:pPr marL="0" indent="0" algn="just">
              <a:buNone/>
            </a:pPr>
            <a:r>
              <a:rPr lang="en-US" altLang="zh-TW" sz="2400" dirty="0">
                <a:solidFill>
                  <a:srgbClr val="339933"/>
                </a:solidFill>
                <a:ea typeface="Cambria Math" panose="02040503050406030204" pitchFamily="18" charset="0"/>
              </a:rPr>
              <a:t> </a:t>
            </a:r>
            <a:r>
              <a:rPr lang="en-US" altLang="zh-TW" sz="2400" dirty="0" smtClean="0">
                <a:solidFill>
                  <a:srgbClr val="339933"/>
                </a:solidFill>
                <a:ea typeface="Cambria Math" panose="02040503050406030204" pitchFamily="18" charset="0"/>
              </a:rPr>
              <a:t>     and </a:t>
            </a:r>
            <a:r>
              <a:rPr lang="en-US" altLang="zh-TW" sz="2400" dirty="0">
                <a:solidFill>
                  <a:srgbClr val="339933"/>
                </a:solidFill>
                <a:ea typeface="Cambria Math" panose="02040503050406030204" pitchFamily="18" charset="0"/>
              </a:rPr>
              <a:t>light to get a </a:t>
            </a:r>
            <a:r>
              <a:rPr lang="en-US" altLang="zh-TW" sz="2400" dirty="0" smtClean="0">
                <a:solidFill>
                  <a:srgbClr val="339933"/>
                </a:solidFill>
                <a:ea typeface="Cambria Math" panose="02040503050406030204" pitchFamily="18" charset="0"/>
              </a:rPr>
              <a:t>tri-chromatic  </a:t>
            </a:r>
            <a:r>
              <a:rPr lang="en-US" altLang="zh-TW" sz="2400" dirty="0">
                <a:solidFill>
                  <a:srgbClr val="339933"/>
                </a:solidFill>
                <a:ea typeface="Cambria Math" panose="02040503050406030204" pitchFamily="18" charset="0"/>
              </a:rPr>
              <a:t>white light</a:t>
            </a:r>
            <a:r>
              <a:rPr lang="en-US" altLang="zh-TW" sz="2400" dirty="0" smtClean="0">
                <a:solidFill>
                  <a:srgbClr val="339933"/>
                </a:solidFill>
                <a:ea typeface="Cambria Math" panose="02040503050406030204" pitchFamily="18" charset="0"/>
              </a:rPr>
              <a:t>.</a:t>
            </a:r>
            <a:endParaRPr lang="en-US" altLang="zh-TW" sz="2400" dirty="0">
              <a:solidFill>
                <a:srgbClr val="339933"/>
              </a:solidFill>
              <a:ea typeface="Cambria Math" panose="02040503050406030204" pitchFamily="18" charset="0"/>
            </a:endParaRPr>
          </a:p>
          <a:p>
            <a:pPr marL="457189" indent="-457189" algn="just">
              <a:buFont typeface="+mj-lt"/>
              <a:buAutoNum type="arabicPeriod"/>
            </a:pPr>
            <a:r>
              <a:rPr lang="en-US" altLang="zh-TW" sz="2400" dirty="0">
                <a:solidFill>
                  <a:srgbClr val="339933"/>
                </a:solidFill>
                <a:ea typeface="Cambria Math" panose="02040503050406030204" pitchFamily="18" charset="0"/>
              </a:rPr>
              <a:t>Using blue light and yellow light to obtain a di-chromatic white light, two complementary colors combine to form white light.</a:t>
            </a:r>
            <a:endParaRPr lang="zh-TW" altLang="en-US" sz="2400" dirty="0">
              <a:solidFill>
                <a:srgbClr val="339933"/>
              </a:solidFill>
            </a:endParaRPr>
          </a:p>
          <a:p>
            <a:pPr marL="457189" indent="-457189" algn="just">
              <a:buFont typeface="+mj-lt"/>
              <a:buAutoNum type="arabicPeriod"/>
            </a:pPr>
            <a:endParaRPr lang="en-US" altLang="zh-TW" sz="2800" dirty="0">
              <a:ea typeface="Cambria Math" panose="02040503050406030204" pitchFamily="18" charset="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77419" y="4255076"/>
            <a:ext cx="1728192" cy="1728192"/>
          </a:xfrm>
          <a:prstGeom prst="rect">
            <a:avLst/>
          </a:prstGeom>
        </p:spPr>
      </p:pic>
      <p:sp>
        <p:nvSpPr>
          <p:cNvPr id="8" name="矩形 7"/>
          <p:cNvSpPr/>
          <p:nvPr/>
        </p:nvSpPr>
        <p:spPr>
          <a:xfrm>
            <a:off x="2776910" y="5983268"/>
            <a:ext cx="1329210" cy="254044"/>
          </a:xfrm>
          <a:prstGeom prst="rect">
            <a:avLst/>
          </a:prstGeom>
        </p:spPr>
        <p:txBody>
          <a:bodyPr wrap="none">
            <a:spAutoFit/>
          </a:bodyPr>
          <a:lstStyle/>
          <a:p>
            <a:r>
              <a:rPr lang="en-US" altLang="zh-TW" sz="1051" dirty="0">
                <a:solidFill>
                  <a:srgbClr val="FF0000"/>
                </a:solidFill>
                <a:latin typeface="Times New Roman" panose="02020603050405020304" pitchFamily="18" charset="0"/>
                <a:cs typeface="Times New Roman" panose="02020603050405020304" pitchFamily="18" charset="0"/>
              </a:rPr>
              <a:t>Source: BPI COLOR</a:t>
            </a:r>
            <a:endParaRPr lang="zh-TW" altLang="en-US" sz="1051" dirty="0">
              <a:solidFill>
                <a:srgbClr val="FF0000"/>
              </a:solidFill>
              <a:latin typeface="Times New Roman" panose="02020603050405020304" pitchFamily="18" charset="0"/>
              <a:cs typeface="Times New Roman" panose="02020603050405020304" pitchFamily="18" charset="0"/>
            </a:endParaRPr>
          </a:p>
        </p:txBody>
      </p:sp>
      <p:grpSp>
        <p:nvGrpSpPr>
          <p:cNvPr id="9" name="群組 8"/>
          <p:cNvGrpSpPr/>
          <p:nvPr/>
        </p:nvGrpSpPr>
        <p:grpSpPr>
          <a:xfrm>
            <a:off x="4716016" y="4272754"/>
            <a:ext cx="3972682" cy="956446"/>
            <a:chOff x="4511287" y="5549468"/>
            <a:chExt cx="3972682" cy="956446"/>
          </a:xfrm>
        </p:grpSpPr>
        <p:sp>
          <p:nvSpPr>
            <p:cNvPr id="10" name="矩形 9"/>
            <p:cNvSpPr/>
            <p:nvPr/>
          </p:nvSpPr>
          <p:spPr>
            <a:xfrm>
              <a:off x="6025479" y="5549469"/>
              <a:ext cx="971912" cy="95644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511287" y="5549468"/>
              <a:ext cx="971912" cy="956441"/>
            </a:xfrm>
            <a:prstGeom prst="rect">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7512057" y="5549473"/>
              <a:ext cx="971912" cy="9564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5511909" y="5704525"/>
              <a:ext cx="851339" cy="646331"/>
            </a:xfrm>
            <a:prstGeom prst="rect">
              <a:avLst/>
            </a:prstGeom>
            <a:noFill/>
          </p:spPr>
          <p:txBody>
            <a:bodyPr wrap="square" rtlCol="0">
              <a:spAutoFit/>
            </a:bodyPr>
            <a:lstStyle/>
            <a:p>
              <a:r>
                <a:rPr lang="en-US" altLang="zh-TW" sz="3600" dirty="0">
                  <a:latin typeface="Times New Roman" panose="02020603050405020304" pitchFamily="18" charset="0"/>
                  <a:cs typeface="Times New Roman" panose="02020603050405020304" pitchFamily="18" charset="0"/>
                </a:rPr>
                <a:t>+</a:t>
              </a:r>
              <a:endParaRPr lang="zh-TW" altLang="en-US" sz="3600"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a:off x="6997391" y="5726861"/>
              <a:ext cx="851339" cy="646331"/>
            </a:xfrm>
            <a:prstGeom prst="rect">
              <a:avLst/>
            </a:prstGeom>
            <a:noFill/>
          </p:spPr>
          <p:txBody>
            <a:bodyPr wrap="square" rtlCol="0">
              <a:spAutoFit/>
            </a:bodyPr>
            <a:lstStyle/>
            <a:p>
              <a:r>
                <a:rPr lang="en-US" altLang="zh-TW" sz="3600" dirty="0">
                  <a:latin typeface="Times New Roman" panose="02020603050405020304" pitchFamily="18" charset="0"/>
                  <a:cs typeface="Times New Roman" panose="02020603050405020304" pitchFamily="18" charset="0"/>
                </a:rPr>
                <a:t>=</a:t>
              </a:r>
              <a:endParaRPr lang="zh-TW" altLang="en-US" sz="3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65624723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Critical issues</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7</a:t>
            </a:fld>
            <a:endParaRPr lang="fr-CA"/>
          </a:p>
        </p:txBody>
      </p:sp>
      <p:sp>
        <p:nvSpPr>
          <p:cNvPr id="4" name="內容版面配置區 3"/>
          <p:cNvSpPr>
            <a:spLocks noGrp="1"/>
          </p:cNvSpPr>
          <p:nvPr>
            <p:ph sz="quarter" idx="1"/>
          </p:nvPr>
        </p:nvSpPr>
        <p:spPr>
          <a:xfrm>
            <a:off x="4860032" y="3393281"/>
            <a:ext cx="4110223" cy="1979935"/>
          </a:xfrm>
        </p:spPr>
        <p:txBody>
          <a:bodyPr>
            <a:normAutofit lnSpcReduction="10000"/>
          </a:bodyPr>
          <a:lstStyle/>
          <a:p>
            <a:pPr algn="just"/>
            <a:r>
              <a:rPr lang="en-US" altLang="zh-TW" sz="1800" dirty="0">
                <a:solidFill>
                  <a:srgbClr val="339933"/>
                </a:solidFill>
                <a:ea typeface="Cambria Math" panose="02040503050406030204" pitchFamily="18" charset="0"/>
              </a:rPr>
              <a:t>The blue LED chip excite light making the temperature of chip increase. </a:t>
            </a:r>
          </a:p>
          <a:p>
            <a:pPr algn="just"/>
            <a:r>
              <a:rPr lang="en-US" altLang="zh-TW" sz="1800" dirty="0">
                <a:solidFill>
                  <a:srgbClr val="339933"/>
                </a:solidFill>
                <a:ea typeface="Cambria Math" panose="02040503050406030204" pitchFamily="18" charset="0"/>
              </a:rPr>
              <a:t>The epoxy </a:t>
            </a:r>
            <a:r>
              <a:rPr lang="en-US" altLang="zh-TW" sz="1800" dirty="0" smtClean="0">
                <a:solidFill>
                  <a:srgbClr val="339933"/>
                </a:solidFill>
                <a:ea typeface="Cambria Math" panose="02040503050406030204" pitchFamily="18" charset="0"/>
              </a:rPr>
              <a:t>degenerated significantly </a:t>
            </a:r>
            <a:r>
              <a:rPr lang="en-US" altLang="zh-TW" sz="1800" dirty="0">
                <a:solidFill>
                  <a:srgbClr val="339933"/>
                </a:solidFill>
                <a:ea typeface="Cambria Math" panose="02040503050406030204" pitchFamily="18" charset="0"/>
              </a:rPr>
              <a:t>due to </a:t>
            </a:r>
            <a:r>
              <a:rPr lang="en-US" altLang="zh-TW" sz="1800" dirty="0" smtClean="0">
                <a:solidFill>
                  <a:srgbClr val="339933"/>
                </a:solidFill>
                <a:ea typeface="Cambria Math" panose="02040503050406030204" pitchFamily="18" charset="0"/>
              </a:rPr>
              <a:t>thermal annealing, </a:t>
            </a:r>
            <a:r>
              <a:rPr lang="en-US" altLang="zh-TW" sz="1800" dirty="0">
                <a:solidFill>
                  <a:srgbClr val="339933"/>
                </a:solidFill>
                <a:ea typeface="Cambria Math" panose="02040503050406030204" pitchFamily="18" charset="0"/>
              </a:rPr>
              <a:t>leading to decrease the life time and luminous efficiency.</a:t>
            </a:r>
            <a:endParaRPr lang="zh-TW" altLang="en-US" sz="1800" dirty="0">
              <a:solidFill>
                <a:srgbClr val="339933"/>
              </a:solidFill>
            </a:endParaRPr>
          </a:p>
          <a:p>
            <a:endParaRPr lang="zh-TW" altLang="en-US" sz="2000" dirty="0">
              <a:solidFill>
                <a:srgbClr val="339933"/>
              </a:solidFill>
            </a:endParaRPr>
          </a:p>
        </p:txBody>
      </p:sp>
      <p:grpSp>
        <p:nvGrpSpPr>
          <p:cNvPr id="5" name="群組 4"/>
          <p:cNvGrpSpPr>
            <a:grpSpLocks noChangeAspect="1"/>
          </p:cNvGrpSpPr>
          <p:nvPr/>
        </p:nvGrpSpPr>
        <p:grpSpPr>
          <a:xfrm>
            <a:off x="266702" y="1610465"/>
            <a:ext cx="4554531" cy="4625364"/>
            <a:chOff x="3033712" y="319087"/>
            <a:chExt cx="6124575" cy="6219825"/>
          </a:xfrm>
        </p:grpSpPr>
        <p:pic>
          <p:nvPicPr>
            <p:cNvPr id="6" name="圖片 5"/>
            <p:cNvPicPr>
              <a:picLocks noChangeAspect="1"/>
            </p:cNvPicPr>
            <p:nvPr/>
          </p:nvPicPr>
          <p:blipFill>
            <a:blip r:embed="rId2"/>
            <a:stretch>
              <a:fillRect/>
            </a:stretch>
          </p:blipFill>
          <p:spPr>
            <a:xfrm>
              <a:off x="3033712" y="319087"/>
              <a:ext cx="6124575" cy="6219825"/>
            </a:xfrm>
            <a:prstGeom prst="rect">
              <a:avLst/>
            </a:prstGeom>
          </p:spPr>
        </p:pic>
        <p:pic>
          <p:nvPicPr>
            <p:cNvPr id="7" name="圖片 6"/>
            <p:cNvPicPr>
              <a:picLocks noChangeAspect="1"/>
            </p:cNvPicPr>
            <p:nvPr/>
          </p:nvPicPr>
          <p:blipFill>
            <a:blip r:embed="rId3"/>
            <a:stretch>
              <a:fillRect/>
            </a:stretch>
          </p:blipFill>
          <p:spPr>
            <a:xfrm>
              <a:off x="6079473" y="4471915"/>
              <a:ext cx="3078814" cy="2066997"/>
            </a:xfrm>
            <a:prstGeom prst="rect">
              <a:avLst/>
            </a:prstGeom>
          </p:spPr>
        </p:pic>
      </p:grpSp>
      <p:pic>
        <p:nvPicPr>
          <p:cNvPr id="8" name="圖片 1"/>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8643" r="7897" b="33881"/>
          <a:stretch/>
        </p:blipFill>
        <p:spPr bwMode="auto">
          <a:xfrm>
            <a:off x="4895868" y="1610467"/>
            <a:ext cx="4143048" cy="1458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矩形 8"/>
          <p:cNvSpPr/>
          <p:nvPr/>
        </p:nvSpPr>
        <p:spPr>
          <a:xfrm>
            <a:off x="4964532" y="3068960"/>
            <a:ext cx="4005723" cy="246221"/>
          </a:xfrm>
          <a:prstGeom prst="rect">
            <a:avLst/>
          </a:prstGeom>
        </p:spPr>
        <p:txBody>
          <a:bodyPr wrap="square">
            <a:spAutoFit/>
          </a:bodyPr>
          <a:lstStyle/>
          <a:p>
            <a:r>
              <a:rPr lang="en-US" altLang="zh-TW" sz="1000" dirty="0">
                <a:latin typeface="Times New Roman" panose="02020603050405020304" pitchFamily="18" charset="0"/>
                <a:ea typeface="新細明體" panose="02020500000000000000" pitchFamily="18" charset="-120"/>
                <a:cs typeface="Times New Roman" panose="02020603050405020304" pitchFamily="18" charset="0"/>
              </a:rPr>
              <a:t>Source : F. </a:t>
            </a:r>
            <a:r>
              <a:rPr lang="en-US" altLang="zh-TW" sz="1000" dirty="0" err="1">
                <a:latin typeface="Times New Roman" panose="02020603050405020304" pitchFamily="18" charset="0"/>
                <a:ea typeface="新細明體" panose="02020500000000000000" pitchFamily="18" charset="-120"/>
                <a:cs typeface="Times New Roman" panose="02020603050405020304" pitchFamily="18" charset="0"/>
              </a:rPr>
              <a:t>Shunsuke</a:t>
            </a:r>
            <a:r>
              <a:rPr lang="en-US" altLang="zh-TW" sz="1000" dirty="0">
                <a:latin typeface="Times New Roman" panose="02020603050405020304" pitchFamily="18" charset="0"/>
                <a:ea typeface="新細明體" panose="02020500000000000000" pitchFamily="18" charset="-120"/>
                <a:cs typeface="Times New Roman" panose="02020603050405020304" pitchFamily="18" charset="0"/>
              </a:rPr>
              <a:t>, YAG glass-ceramic phosphor for white LED (I)</a:t>
            </a:r>
            <a:endParaRPr lang="zh-TW" altLang="en-US" sz="1000" dirty="0">
              <a:ea typeface="新細明體" panose="02020500000000000000" pitchFamily="18" charset="-120"/>
              <a:cs typeface="Times New Roman" panose="02020603050405020304" pitchFamily="18" charset="0"/>
            </a:endParaRPr>
          </a:p>
        </p:txBody>
      </p:sp>
      <p:sp>
        <p:nvSpPr>
          <p:cNvPr id="10" name="矩形 9"/>
          <p:cNvSpPr/>
          <p:nvPr/>
        </p:nvSpPr>
        <p:spPr>
          <a:xfrm>
            <a:off x="4848321" y="5694720"/>
            <a:ext cx="3808541" cy="553998"/>
          </a:xfrm>
          <a:prstGeom prst="rect">
            <a:avLst/>
          </a:prstGeom>
        </p:spPr>
        <p:txBody>
          <a:bodyPr wrap="square">
            <a:spAutoFit/>
          </a:bodyPr>
          <a:lstStyle/>
          <a:p>
            <a:pPr algn="just"/>
            <a:r>
              <a:rPr lang="en-US" altLang="zh-TW" sz="1000" dirty="0">
                <a:latin typeface="Times New Roman" panose="02020603050405020304" pitchFamily="18" charset="0"/>
                <a:ea typeface="新細明體" panose="02020500000000000000" pitchFamily="18" charset="-120"/>
                <a:cs typeface="Times New Roman" panose="02020603050405020304" pitchFamily="18" charset="0"/>
              </a:rPr>
              <a:t>Source :C.C Tsai, The Reliability Study of   Optical Power and Radiation Pattern for High-Power Light-Emitting Diodes Modules in Aging Test</a:t>
            </a:r>
            <a:endParaRPr lang="zh-TW" altLang="en-US" sz="1000" dirty="0">
              <a:ea typeface="新細明體" panose="02020500000000000000" pitchFamily="18" charset="-120"/>
              <a:cs typeface="Times New Roman" panose="02020603050405020304" pitchFamily="18" charset="0"/>
            </a:endParaRPr>
          </a:p>
        </p:txBody>
      </p:sp>
      <p:sp>
        <p:nvSpPr>
          <p:cNvPr id="11" name="文字方塊 10"/>
          <p:cNvSpPr txBox="1"/>
          <p:nvPr/>
        </p:nvSpPr>
        <p:spPr>
          <a:xfrm>
            <a:off x="4008643" y="1609055"/>
            <a:ext cx="779381" cy="307777"/>
          </a:xfrm>
          <a:prstGeom prst="rect">
            <a:avLst/>
          </a:prstGeom>
          <a:solidFill>
            <a:schemeClr val="bg1"/>
          </a:solidFill>
        </p:spPr>
        <p:txBody>
          <a:bodyPr wrap="none" rtlCol="0">
            <a:spAutoFit/>
          </a:bodyPr>
          <a:lstStyle/>
          <a:p>
            <a:r>
              <a:rPr lang="en-US" altLang="zh-TW" sz="1400" dirty="0" smtClean="0"/>
              <a:t>1496hrs</a:t>
            </a:r>
            <a:endParaRPr lang="zh-TW" altLang="en-US" sz="1400" dirty="0"/>
          </a:p>
        </p:txBody>
      </p:sp>
      <p:sp>
        <p:nvSpPr>
          <p:cNvPr id="12" name="文字方塊 11"/>
          <p:cNvSpPr txBox="1"/>
          <p:nvPr/>
        </p:nvSpPr>
        <p:spPr>
          <a:xfrm>
            <a:off x="4008643" y="3193231"/>
            <a:ext cx="779381" cy="307777"/>
          </a:xfrm>
          <a:prstGeom prst="rect">
            <a:avLst/>
          </a:prstGeom>
          <a:solidFill>
            <a:schemeClr val="bg1"/>
          </a:solidFill>
        </p:spPr>
        <p:txBody>
          <a:bodyPr wrap="none" rtlCol="0">
            <a:spAutoFit/>
          </a:bodyPr>
          <a:lstStyle/>
          <a:p>
            <a:r>
              <a:rPr lang="en-US" altLang="zh-TW" sz="1400" dirty="0" smtClean="0"/>
              <a:t>3569hrs</a:t>
            </a:r>
            <a:endParaRPr lang="zh-TW" altLang="en-US" sz="1400" dirty="0"/>
          </a:p>
        </p:txBody>
      </p:sp>
      <p:sp>
        <p:nvSpPr>
          <p:cNvPr id="13" name="文字方塊 12"/>
          <p:cNvSpPr txBox="1"/>
          <p:nvPr/>
        </p:nvSpPr>
        <p:spPr>
          <a:xfrm>
            <a:off x="1776395" y="3184376"/>
            <a:ext cx="779381" cy="307777"/>
          </a:xfrm>
          <a:prstGeom prst="rect">
            <a:avLst/>
          </a:prstGeom>
          <a:solidFill>
            <a:schemeClr val="bg1"/>
          </a:solidFill>
        </p:spPr>
        <p:txBody>
          <a:bodyPr wrap="none" rtlCol="0">
            <a:spAutoFit/>
          </a:bodyPr>
          <a:lstStyle/>
          <a:p>
            <a:r>
              <a:rPr lang="en-US" altLang="zh-TW" sz="1400" dirty="0" smtClean="0"/>
              <a:t>2249hrs</a:t>
            </a:r>
            <a:endParaRPr lang="zh-TW" altLang="en-US" sz="1400" dirty="0"/>
          </a:p>
        </p:txBody>
      </p:sp>
      <p:sp>
        <p:nvSpPr>
          <p:cNvPr id="14" name="文字方塊 13"/>
          <p:cNvSpPr txBox="1"/>
          <p:nvPr/>
        </p:nvSpPr>
        <p:spPr>
          <a:xfrm>
            <a:off x="1752296" y="4706229"/>
            <a:ext cx="779381" cy="307777"/>
          </a:xfrm>
          <a:prstGeom prst="rect">
            <a:avLst/>
          </a:prstGeom>
          <a:solidFill>
            <a:schemeClr val="bg1"/>
          </a:solidFill>
        </p:spPr>
        <p:txBody>
          <a:bodyPr wrap="none" rtlCol="0">
            <a:spAutoFit/>
          </a:bodyPr>
          <a:lstStyle/>
          <a:p>
            <a:r>
              <a:rPr lang="en-US" altLang="zh-TW" sz="1400" dirty="0" smtClean="0"/>
              <a:t>3844hrs</a:t>
            </a:r>
            <a:endParaRPr lang="zh-TW" altLang="en-US" sz="1400" dirty="0"/>
          </a:p>
        </p:txBody>
      </p:sp>
      <p:sp>
        <p:nvSpPr>
          <p:cNvPr id="15" name="文字方塊 14"/>
          <p:cNvSpPr txBox="1"/>
          <p:nvPr/>
        </p:nvSpPr>
        <p:spPr>
          <a:xfrm>
            <a:off x="4247364" y="4714039"/>
            <a:ext cx="612668" cy="307777"/>
          </a:xfrm>
          <a:prstGeom prst="rect">
            <a:avLst/>
          </a:prstGeom>
          <a:solidFill>
            <a:schemeClr val="bg1"/>
          </a:solidFill>
        </p:spPr>
        <p:txBody>
          <a:bodyPr wrap="none" rtlCol="0">
            <a:spAutoFit/>
          </a:bodyPr>
          <a:lstStyle/>
          <a:p>
            <a:r>
              <a:rPr lang="en-US" altLang="zh-TW" sz="1400" dirty="0" smtClean="0"/>
              <a:t>failed</a:t>
            </a:r>
            <a:endParaRPr lang="zh-TW" altLang="en-US" sz="1400" dirty="0"/>
          </a:p>
        </p:txBody>
      </p:sp>
      <p:sp>
        <p:nvSpPr>
          <p:cNvPr id="16" name="文字方塊 15"/>
          <p:cNvSpPr txBox="1"/>
          <p:nvPr/>
        </p:nvSpPr>
        <p:spPr>
          <a:xfrm>
            <a:off x="1691680" y="1610467"/>
            <a:ext cx="888385" cy="307777"/>
          </a:xfrm>
          <a:prstGeom prst="rect">
            <a:avLst/>
          </a:prstGeom>
          <a:solidFill>
            <a:schemeClr val="bg1"/>
          </a:solidFill>
        </p:spPr>
        <p:txBody>
          <a:bodyPr wrap="none" rtlCol="0">
            <a:spAutoFit/>
          </a:bodyPr>
          <a:lstStyle/>
          <a:p>
            <a:r>
              <a:rPr lang="en-US" altLang="zh-TW" sz="1400" dirty="0" smtClean="0"/>
              <a:t>beginning</a:t>
            </a:r>
            <a:endParaRPr lang="zh-TW" altLang="en-US" sz="1400" dirty="0"/>
          </a:p>
        </p:txBody>
      </p:sp>
    </p:spTree>
    <p:extLst>
      <p:ext uri="{BB962C8B-B14F-4D97-AF65-F5344CB8AC3E}">
        <p14:creationId xmlns:p14="http://schemas.microsoft.com/office/powerpoint/2010/main" xmlns="" val="42753319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Critical </a:t>
            </a:r>
            <a:r>
              <a:rPr lang="en-US" altLang="zh-TW" dirty="0" smtClean="0"/>
              <a:t>issues  </a:t>
            </a:r>
            <a:r>
              <a:rPr lang="en-US" altLang="zh-TW" dirty="0" smtClean="0">
                <a:solidFill>
                  <a:srgbClr val="0000FF"/>
                </a:solidFill>
              </a:rPr>
              <a:t>Materials</a:t>
            </a:r>
            <a:endParaRPr lang="zh-TW" altLang="en-US" dirty="0">
              <a:solidFill>
                <a:srgbClr val="0000FF"/>
              </a:solidFill>
            </a:endParaRPr>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8</a:t>
            </a:fld>
            <a:endParaRPr lang="fr-CA"/>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2049" name="Picture 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8011"/>
          <a:stretch/>
        </p:blipFill>
        <p:spPr bwMode="auto">
          <a:xfrm>
            <a:off x="179512" y="2996952"/>
            <a:ext cx="8817164" cy="3024336"/>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向下箭號 18"/>
          <p:cNvSpPr/>
          <p:nvPr/>
        </p:nvSpPr>
        <p:spPr>
          <a:xfrm rot="10800000">
            <a:off x="4084038" y="2708920"/>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1835696" y="1988840"/>
            <a:ext cx="5990935" cy="707886"/>
          </a:xfrm>
          <a:prstGeom prst="rect">
            <a:avLst/>
          </a:prstGeom>
          <a:noFill/>
        </p:spPr>
        <p:txBody>
          <a:bodyPr wrap="none" rtlCol="0">
            <a:spAutoFit/>
          </a:bodyPr>
          <a:lstStyle/>
          <a:p>
            <a:r>
              <a:rPr lang="en-US" altLang="zh-TW" sz="2000" dirty="0" smtClean="0">
                <a:solidFill>
                  <a:srgbClr val="FF0000"/>
                </a:solidFill>
              </a:rPr>
              <a:t>Higher Power, Enhanced Efficiency, elongated Lifetime …</a:t>
            </a:r>
          </a:p>
          <a:p>
            <a:r>
              <a:rPr lang="en-US" altLang="zh-TW" sz="2000" dirty="0" smtClean="0">
                <a:solidFill>
                  <a:srgbClr val="FF0000"/>
                </a:solidFill>
              </a:rPr>
              <a:t>Applications, like Car, Building, Spotlight, Lighthouse…</a:t>
            </a:r>
            <a:endParaRPr lang="zh-TW" altLang="en-US" sz="2000" dirty="0">
              <a:solidFill>
                <a:srgbClr val="FF0000"/>
              </a:solidFill>
            </a:endParaRPr>
          </a:p>
        </p:txBody>
      </p:sp>
      <p:sp>
        <p:nvSpPr>
          <p:cNvPr id="21" name="圓角矩形 20"/>
          <p:cNvSpPr/>
          <p:nvPr/>
        </p:nvSpPr>
        <p:spPr>
          <a:xfrm>
            <a:off x="6084168" y="5229200"/>
            <a:ext cx="2736304" cy="93610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smtClean="0">
                <a:solidFill>
                  <a:srgbClr val="0000FF"/>
                </a:solidFill>
              </a:rPr>
              <a:t>The replacement of polymer-based encapsulate by quality </a:t>
            </a:r>
          </a:p>
          <a:p>
            <a:r>
              <a:rPr lang="en-US" altLang="zh-TW" sz="1600" b="1" dirty="0" smtClean="0">
                <a:solidFill>
                  <a:schemeClr val="tx1"/>
                </a:solidFill>
              </a:rPr>
              <a:t>”glass materials”</a:t>
            </a:r>
            <a:endParaRPr lang="zh-TW" altLang="en-US" sz="1600" b="1" dirty="0">
              <a:solidFill>
                <a:schemeClr val="tx1"/>
              </a:solidFill>
            </a:endParaRPr>
          </a:p>
        </p:txBody>
      </p:sp>
    </p:spTree>
    <p:extLst>
      <p:ext uri="{BB962C8B-B14F-4D97-AF65-F5344CB8AC3E}">
        <p14:creationId xmlns:p14="http://schemas.microsoft.com/office/powerpoint/2010/main" xmlns="" val="1069618407"/>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Challenges</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fontAlgn="base">
              <a:spcBef>
                <a:spcPct val="0"/>
              </a:spcBef>
              <a:spcAft>
                <a:spcPct val="0"/>
              </a:spcAft>
            </a:pPr>
            <a:fld id="{1E85CE29-75C4-48EC-9C48-288BEB966563}" type="slidenum">
              <a:rPr lang="fr-CA" smtClean="0"/>
              <a:pPr fontAlgn="base">
                <a:spcBef>
                  <a:spcPct val="0"/>
                </a:spcBef>
                <a:spcAft>
                  <a:spcPct val="0"/>
                </a:spcAft>
              </a:pPr>
              <a:t>9</a:t>
            </a:fld>
            <a:endParaRPr lang="fr-C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l="18889" t="16000" r="16112" b="12889"/>
          <a:stretch>
            <a:fillRect/>
          </a:stretch>
        </p:blipFill>
        <p:spPr bwMode="auto">
          <a:xfrm>
            <a:off x="4430870" y="2132856"/>
            <a:ext cx="4484619" cy="3066515"/>
          </a:xfrm>
          <a:prstGeom prst="rect">
            <a:avLst/>
          </a:prstGeom>
          <a:noFill/>
          <a:ln w="38100">
            <a:solidFill>
              <a:schemeClr val="accent2"/>
            </a:solidFill>
          </a:ln>
          <a:extLst>
            <a:ext uri="{909E8E84-426E-40DD-AFC4-6F175D3DCCD1}">
              <a14:hiddenFill xmlns:a14="http://schemas.microsoft.com/office/drawing/2010/main" xmlns="">
                <a:solidFill>
                  <a:srgbClr val="BBE0E3"/>
                </a:solidFill>
              </a14:hiddenFill>
            </a:ext>
          </a:extLst>
        </p:spPr>
      </p:pic>
      <p:pic>
        <p:nvPicPr>
          <p:cNvPr id="3075" name="Picture 3" descr="cavity sphere"/>
          <p:cNvPicPr>
            <a:picLocks noChangeAspect="1" noChangeArrowheads="1"/>
          </p:cNvPicPr>
          <p:nvPr/>
        </p:nvPicPr>
        <p:blipFill>
          <a:blip r:embed="rId3">
            <a:extLst>
              <a:ext uri="{28A0092B-C50C-407E-A947-70E740481C1C}">
                <a14:useLocalDpi xmlns:a14="http://schemas.microsoft.com/office/drawing/2010/main" xmlns="" val="0"/>
              </a:ext>
            </a:extLst>
          </a:blip>
          <a:srcRect l="4828" t="26982" r="4420" b="24898"/>
          <a:stretch>
            <a:fillRect/>
          </a:stretch>
        </p:blipFill>
        <p:spPr bwMode="auto">
          <a:xfrm>
            <a:off x="251520" y="2065637"/>
            <a:ext cx="3975971" cy="158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橢圓 5"/>
          <p:cNvSpPr/>
          <p:nvPr/>
        </p:nvSpPr>
        <p:spPr>
          <a:xfrm>
            <a:off x="1907704" y="2348880"/>
            <a:ext cx="720080" cy="72008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手繪多邊形 6"/>
          <p:cNvSpPr/>
          <p:nvPr/>
        </p:nvSpPr>
        <p:spPr>
          <a:xfrm>
            <a:off x="2205209" y="3071004"/>
            <a:ext cx="2294783" cy="933071"/>
          </a:xfrm>
          <a:custGeom>
            <a:avLst/>
            <a:gdLst>
              <a:gd name="connsiteX0" fmla="*/ 37659 w 2168383"/>
              <a:gd name="connsiteY0" fmla="*/ 0 h 933071"/>
              <a:gd name="connsiteX1" fmla="*/ 287825 w 2168383"/>
              <a:gd name="connsiteY1" fmla="*/ 785004 h 933071"/>
              <a:gd name="connsiteX2" fmla="*/ 2168383 w 2168383"/>
              <a:gd name="connsiteY2" fmla="*/ 931653 h 933071"/>
            </a:gdLst>
            <a:ahLst/>
            <a:cxnLst>
              <a:cxn ang="0">
                <a:pos x="connsiteX0" y="connsiteY0"/>
              </a:cxn>
              <a:cxn ang="0">
                <a:pos x="connsiteX1" y="connsiteY1"/>
              </a:cxn>
              <a:cxn ang="0">
                <a:pos x="connsiteX2" y="connsiteY2"/>
              </a:cxn>
            </a:cxnLst>
            <a:rect l="l" t="t" r="r" b="b"/>
            <a:pathLst>
              <a:path w="2168383" h="933071">
                <a:moveTo>
                  <a:pt x="37659" y="0"/>
                </a:moveTo>
                <a:cubicBezTo>
                  <a:pt x="-14819" y="314864"/>
                  <a:pt x="-67296" y="629729"/>
                  <a:pt x="287825" y="785004"/>
                </a:cubicBezTo>
                <a:cubicBezTo>
                  <a:pt x="642946" y="940280"/>
                  <a:pt x="1405664" y="935966"/>
                  <a:pt x="2168383" y="931653"/>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文字方塊 7"/>
          <p:cNvSpPr txBox="1"/>
          <p:nvPr/>
        </p:nvSpPr>
        <p:spPr>
          <a:xfrm>
            <a:off x="357521" y="4154304"/>
            <a:ext cx="5900461" cy="1938992"/>
          </a:xfrm>
          <a:prstGeom prst="rect">
            <a:avLst/>
          </a:prstGeom>
          <a:noFill/>
        </p:spPr>
        <p:txBody>
          <a:bodyPr wrap="none" rtlCol="0">
            <a:spAutoFit/>
          </a:bodyPr>
          <a:lstStyle/>
          <a:p>
            <a:r>
              <a:rPr lang="en-US" altLang="zh-TW" sz="2400" dirty="0" smtClean="0">
                <a:solidFill>
                  <a:srgbClr val="0000FF"/>
                </a:solidFill>
              </a:rPr>
              <a:t>? Sheet (tape) phosphor/glass</a:t>
            </a:r>
          </a:p>
          <a:p>
            <a:r>
              <a:rPr lang="en-US" altLang="zh-TW" sz="2400" dirty="0" smtClean="0">
                <a:solidFill>
                  <a:srgbClr val="0000FF"/>
                </a:solidFill>
              </a:rPr>
              <a:t>? High process temperature</a:t>
            </a:r>
          </a:p>
          <a:p>
            <a:r>
              <a:rPr lang="en-US" altLang="zh-TW" sz="2400" dirty="0" smtClean="0">
                <a:solidFill>
                  <a:srgbClr val="0000FF"/>
                </a:solidFill>
              </a:rPr>
              <a:t>? Phosphor “in” glass</a:t>
            </a:r>
          </a:p>
          <a:p>
            <a:r>
              <a:rPr lang="en-US" altLang="zh-TW" sz="2400" dirty="0" smtClean="0">
                <a:solidFill>
                  <a:srgbClr val="0000FF"/>
                </a:solidFill>
              </a:rPr>
              <a:t>? Match in physical/thermal/optical properties</a:t>
            </a:r>
          </a:p>
          <a:p>
            <a:r>
              <a:rPr lang="en-US" altLang="zh-TW" sz="2400" dirty="0" smtClean="0">
                <a:solidFill>
                  <a:srgbClr val="0000FF"/>
                </a:solidFill>
              </a:rPr>
              <a:t> like Density, CTE, </a:t>
            </a:r>
            <a:r>
              <a:rPr lang="en-US" altLang="zh-TW" sz="2400" dirty="0">
                <a:solidFill>
                  <a:srgbClr val="0000FF"/>
                </a:solidFill>
              </a:rPr>
              <a:t>R</a:t>
            </a:r>
            <a:r>
              <a:rPr lang="en-US" altLang="zh-TW" sz="2400" dirty="0" smtClean="0">
                <a:solidFill>
                  <a:srgbClr val="0000FF"/>
                </a:solidFill>
              </a:rPr>
              <a:t>efractive Index…</a:t>
            </a:r>
            <a:endParaRPr lang="zh-TW" altLang="en-US" sz="2400" dirty="0">
              <a:solidFill>
                <a:srgbClr val="0000FF"/>
              </a:solidFill>
            </a:endParaRPr>
          </a:p>
        </p:txBody>
      </p:sp>
    </p:spTree>
    <p:extLst>
      <p:ext uri="{BB962C8B-B14F-4D97-AF65-F5344CB8AC3E}">
        <p14:creationId xmlns:p14="http://schemas.microsoft.com/office/powerpoint/2010/main" xmlns="" val="33848041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佈景主題">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自訂 2">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7248</TotalTime>
  <Words>1451</Words>
  <Application>Microsoft Office PowerPoint</Application>
  <PresentationFormat>On-screen Show (4:3)</PresentationFormat>
  <Paragraphs>397</Paragraphs>
  <Slides>26</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Office 佈景主題</vt:lpstr>
      <vt:lpstr>中庸</vt:lpstr>
      <vt:lpstr>1_中庸</vt:lpstr>
      <vt:lpstr>Graph</vt:lpstr>
      <vt:lpstr>About OMICS Group</vt:lpstr>
      <vt:lpstr>About OMICS Group Conferences</vt:lpstr>
      <vt:lpstr>Low Characteristic Temperature  Glass Ceramic for LED Lighting</vt:lpstr>
      <vt:lpstr>Outline</vt:lpstr>
      <vt:lpstr>Introduction</vt:lpstr>
      <vt:lpstr>Introduction</vt:lpstr>
      <vt:lpstr>Critical issues</vt:lpstr>
      <vt:lpstr>Critical issues  Materials</vt:lpstr>
      <vt:lpstr>Challenges</vt:lpstr>
      <vt:lpstr>Experimental Design for Glass</vt:lpstr>
      <vt:lpstr>Experimental procedures</vt:lpstr>
      <vt:lpstr>YAG GCP under Blue light</vt:lpstr>
      <vt:lpstr>YAG GCP by Various Glass Systems</vt:lpstr>
      <vt:lpstr>YAG GCP by Various Glass Systems</vt:lpstr>
      <vt:lpstr>Designed Glass systems</vt:lpstr>
      <vt:lpstr>Glass structure FTIR spectra </vt:lpstr>
      <vt:lpstr>Molecular absorption spectrometry</vt:lpstr>
      <vt:lpstr>Glass structure Raman spectra </vt:lpstr>
      <vt:lpstr>Structure of Glass systems</vt:lpstr>
      <vt:lpstr>GCP Appearances</vt:lpstr>
      <vt:lpstr>GCP Cross-sectional SEM view</vt:lpstr>
      <vt:lpstr>GCP Chemical and Phase Stability</vt:lpstr>
      <vt:lpstr>GCP CIE coordinate</vt:lpstr>
      <vt:lpstr>Conclusion Remarks</vt:lpstr>
      <vt:lpstr>Acknowledgement</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Chen Chi-Liang</dc:creator>
  <cp:lastModifiedBy>swetha-g</cp:lastModifiedBy>
  <cp:revision>557</cp:revision>
  <dcterms:created xsi:type="dcterms:W3CDTF">2011-07-05T12:52:29Z</dcterms:created>
  <dcterms:modified xsi:type="dcterms:W3CDTF">2014-11-17T16:19:41Z</dcterms:modified>
</cp:coreProperties>
</file>