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83" r:id="rId2"/>
    <p:sldMasterId id="2147483690" r:id="rId3"/>
    <p:sldMasterId id="2147483697" r:id="rId4"/>
  </p:sldMasterIdLst>
  <p:notesMasterIdLst>
    <p:notesMasterId r:id="rId39"/>
  </p:notesMasterIdLst>
  <p:sldIdLst>
    <p:sldId id="262" r:id="rId5"/>
    <p:sldId id="540" r:id="rId6"/>
    <p:sldId id="589" r:id="rId7"/>
    <p:sldId id="542" r:id="rId8"/>
    <p:sldId id="543" r:id="rId9"/>
    <p:sldId id="544" r:id="rId10"/>
    <p:sldId id="545" r:id="rId11"/>
    <p:sldId id="546" r:id="rId12"/>
    <p:sldId id="547" r:id="rId13"/>
    <p:sldId id="583" r:id="rId14"/>
    <p:sldId id="552" r:id="rId15"/>
    <p:sldId id="553" r:id="rId16"/>
    <p:sldId id="590" r:id="rId17"/>
    <p:sldId id="584" r:id="rId18"/>
    <p:sldId id="559" r:id="rId19"/>
    <p:sldId id="560" r:id="rId20"/>
    <p:sldId id="561" r:id="rId21"/>
    <p:sldId id="562" r:id="rId22"/>
    <p:sldId id="563" r:id="rId23"/>
    <p:sldId id="564" r:id="rId24"/>
    <p:sldId id="565" r:id="rId25"/>
    <p:sldId id="566" r:id="rId26"/>
    <p:sldId id="567" r:id="rId27"/>
    <p:sldId id="568" r:id="rId28"/>
    <p:sldId id="570" r:id="rId29"/>
    <p:sldId id="571" r:id="rId30"/>
    <p:sldId id="580" r:id="rId31"/>
    <p:sldId id="581" r:id="rId32"/>
    <p:sldId id="582" r:id="rId33"/>
    <p:sldId id="588" r:id="rId34"/>
    <p:sldId id="555" r:id="rId35"/>
    <p:sldId id="556" r:id="rId36"/>
    <p:sldId id="574" r:id="rId37"/>
    <p:sldId id="585" r:id="rId38"/>
  </p:sldIdLst>
  <p:sldSz cx="8640763" cy="6480175"/>
  <p:notesSz cx="6794500" cy="9906000"/>
  <p:defaultTextStyle>
    <a:defPPr>
      <a:defRPr lang="de-DE"/>
    </a:defPPr>
    <a:lvl1pPr algn="l" defTabSz="863600" rtl="0" fontAlgn="base">
      <a:spcBef>
        <a:spcPct val="0"/>
      </a:spcBef>
      <a:spcAft>
        <a:spcPct val="0"/>
      </a:spcAft>
      <a:defRPr sz="1700" i="1" kern="1200">
        <a:solidFill>
          <a:schemeClr val="tx1"/>
        </a:solidFill>
        <a:latin typeface="Arial" charset="0"/>
        <a:ea typeface="+mn-ea"/>
        <a:cs typeface="Arial" charset="0"/>
      </a:defRPr>
    </a:lvl1pPr>
    <a:lvl2pPr marL="431800" indent="25400" algn="l" defTabSz="863600" rtl="0" fontAlgn="base">
      <a:spcBef>
        <a:spcPct val="0"/>
      </a:spcBef>
      <a:spcAft>
        <a:spcPct val="0"/>
      </a:spcAft>
      <a:defRPr sz="1700" i="1" kern="1200">
        <a:solidFill>
          <a:schemeClr val="tx1"/>
        </a:solidFill>
        <a:latin typeface="Arial" charset="0"/>
        <a:ea typeface="+mn-ea"/>
        <a:cs typeface="Arial" charset="0"/>
      </a:defRPr>
    </a:lvl2pPr>
    <a:lvl3pPr marL="863600" indent="50800" algn="l" defTabSz="863600" rtl="0" fontAlgn="base">
      <a:spcBef>
        <a:spcPct val="0"/>
      </a:spcBef>
      <a:spcAft>
        <a:spcPct val="0"/>
      </a:spcAft>
      <a:defRPr sz="1700" i="1" kern="1200">
        <a:solidFill>
          <a:schemeClr val="tx1"/>
        </a:solidFill>
        <a:latin typeface="Arial" charset="0"/>
        <a:ea typeface="+mn-ea"/>
        <a:cs typeface="Arial" charset="0"/>
      </a:defRPr>
    </a:lvl3pPr>
    <a:lvl4pPr marL="1295400" indent="76200" algn="l" defTabSz="863600" rtl="0" fontAlgn="base">
      <a:spcBef>
        <a:spcPct val="0"/>
      </a:spcBef>
      <a:spcAft>
        <a:spcPct val="0"/>
      </a:spcAft>
      <a:defRPr sz="1700" i="1" kern="1200">
        <a:solidFill>
          <a:schemeClr val="tx1"/>
        </a:solidFill>
        <a:latin typeface="Arial" charset="0"/>
        <a:ea typeface="+mn-ea"/>
        <a:cs typeface="Arial" charset="0"/>
      </a:defRPr>
    </a:lvl4pPr>
    <a:lvl5pPr marL="1727200" indent="101600" algn="l" defTabSz="863600" rtl="0" fontAlgn="base">
      <a:spcBef>
        <a:spcPct val="0"/>
      </a:spcBef>
      <a:spcAft>
        <a:spcPct val="0"/>
      </a:spcAft>
      <a:defRPr sz="1700" i="1" kern="1200">
        <a:solidFill>
          <a:schemeClr val="tx1"/>
        </a:solidFill>
        <a:latin typeface="Arial" charset="0"/>
        <a:ea typeface="+mn-ea"/>
        <a:cs typeface="Arial" charset="0"/>
      </a:defRPr>
    </a:lvl5pPr>
    <a:lvl6pPr marL="2286000" algn="l" defTabSz="914400" rtl="0" eaLnBrk="1" latinLnBrk="0" hangingPunct="1">
      <a:defRPr sz="1700" i="1" kern="1200">
        <a:solidFill>
          <a:schemeClr val="tx1"/>
        </a:solidFill>
        <a:latin typeface="Arial" charset="0"/>
        <a:ea typeface="+mn-ea"/>
        <a:cs typeface="Arial" charset="0"/>
      </a:defRPr>
    </a:lvl6pPr>
    <a:lvl7pPr marL="2743200" algn="l" defTabSz="914400" rtl="0" eaLnBrk="1" latinLnBrk="0" hangingPunct="1">
      <a:defRPr sz="1700" i="1" kern="1200">
        <a:solidFill>
          <a:schemeClr val="tx1"/>
        </a:solidFill>
        <a:latin typeface="Arial" charset="0"/>
        <a:ea typeface="+mn-ea"/>
        <a:cs typeface="Arial" charset="0"/>
      </a:defRPr>
    </a:lvl7pPr>
    <a:lvl8pPr marL="3200400" algn="l" defTabSz="914400" rtl="0" eaLnBrk="1" latinLnBrk="0" hangingPunct="1">
      <a:defRPr sz="1700" i="1" kern="1200">
        <a:solidFill>
          <a:schemeClr val="tx1"/>
        </a:solidFill>
        <a:latin typeface="Arial" charset="0"/>
        <a:ea typeface="+mn-ea"/>
        <a:cs typeface="Arial" charset="0"/>
      </a:defRPr>
    </a:lvl8pPr>
    <a:lvl9pPr marL="3657600" algn="l" defTabSz="914400" rtl="0" eaLnBrk="1" latinLnBrk="0" hangingPunct="1">
      <a:defRPr sz="1700" i="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tires-Alj, Mohamed" initials="MB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F7F"/>
    <a:srgbClr val="64637F"/>
    <a:srgbClr val="742C7F"/>
    <a:srgbClr val="FFFF00"/>
    <a:srgbClr val="DEE5E6"/>
    <a:srgbClr val="ECF0F0"/>
    <a:srgbClr val="003399"/>
    <a:srgbClr val="000099"/>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8" autoAdjust="0"/>
    <p:restoredTop sz="75827" autoAdjust="0"/>
  </p:normalViewPr>
  <p:slideViewPr>
    <p:cSldViewPr>
      <p:cViewPr varScale="1">
        <p:scale>
          <a:sx n="108" d="100"/>
          <a:sy n="108" d="100"/>
        </p:scale>
        <p:origin x="-1568" y="-112"/>
      </p:cViewPr>
      <p:guideLst>
        <p:guide orient="horz" pos="4081"/>
        <p:guide orient="horz" pos="771"/>
        <p:guide orient="horz" pos="3901"/>
        <p:guide orient="horz" pos="159"/>
        <p:guide orient="horz" pos="1225"/>
        <p:guide orient="horz" pos="249"/>
        <p:guide/>
        <p:guide pos="5261"/>
        <p:guide pos="4059"/>
        <p:guide pos="340"/>
        <p:guide pos="54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283" cy="495300"/>
          </a:xfrm>
          <a:prstGeom prst="rect">
            <a:avLst/>
          </a:prstGeom>
        </p:spPr>
        <p:txBody>
          <a:bodyPr vert="horz" lIns="92382" tIns="46191" rIns="92382" bIns="46191" rtlCol="0"/>
          <a:lstStyle>
            <a:lvl1pPr algn="l" defTabSz="872916" fontAlgn="auto">
              <a:spcBef>
                <a:spcPts val="0"/>
              </a:spcBef>
              <a:spcAft>
                <a:spcPts val="0"/>
              </a:spcAft>
              <a:defRPr sz="1200" i="0">
                <a:latin typeface="Arial" pitchFamily="34" charset="0"/>
                <a:cs typeface="+mn-cs"/>
              </a:defRPr>
            </a:lvl1pPr>
          </a:lstStyle>
          <a:p>
            <a:pPr>
              <a:defRPr/>
            </a:pPr>
            <a:endParaRPr lang="de-CH"/>
          </a:p>
        </p:txBody>
      </p:sp>
      <p:sp>
        <p:nvSpPr>
          <p:cNvPr id="3" name="Datumsplatzhalter 2"/>
          <p:cNvSpPr>
            <a:spLocks noGrp="1"/>
          </p:cNvSpPr>
          <p:nvPr>
            <p:ph type="dt" idx="1"/>
          </p:nvPr>
        </p:nvSpPr>
        <p:spPr>
          <a:xfrm>
            <a:off x="3848644" y="1"/>
            <a:ext cx="2944283" cy="495300"/>
          </a:xfrm>
          <a:prstGeom prst="rect">
            <a:avLst/>
          </a:prstGeom>
        </p:spPr>
        <p:txBody>
          <a:bodyPr vert="horz" lIns="92382" tIns="46191" rIns="92382" bIns="46191" rtlCol="0"/>
          <a:lstStyle>
            <a:lvl1pPr algn="r" defTabSz="872916" fontAlgn="auto">
              <a:spcBef>
                <a:spcPts val="0"/>
              </a:spcBef>
              <a:spcAft>
                <a:spcPts val="0"/>
              </a:spcAft>
              <a:defRPr sz="1200" i="0">
                <a:latin typeface="Arial" pitchFamily="34" charset="0"/>
                <a:cs typeface="+mn-cs"/>
              </a:defRPr>
            </a:lvl1pPr>
          </a:lstStyle>
          <a:p>
            <a:pPr>
              <a:defRPr/>
            </a:pPr>
            <a:fld id="{E1733F41-FCD3-4E0B-ADD8-4D38EEEEE64F}" type="datetimeFigureOut">
              <a:rPr lang="de-DE"/>
              <a:pPr>
                <a:defRPr/>
              </a:pPr>
              <a:t>05.08.15</a:t>
            </a:fld>
            <a:endParaRPr lang="de-CH" dirty="0"/>
          </a:p>
        </p:txBody>
      </p:sp>
      <p:sp>
        <p:nvSpPr>
          <p:cNvPr id="4" name="Folienbildplatzhalt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2382" tIns="46191" rIns="92382" bIns="46191" rtlCol="0" anchor="ctr"/>
          <a:lstStyle/>
          <a:p>
            <a:pPr lvl="0"/>
            <a:endParaRPr lang="de-CH" noProof="0" dirty="0"/>
          </a:p>
        </p:txBody>
      </p:sp>
      <p:sp>
        <p:nvSpPr>
          <p:cNvPr id="5" name="Notizenplatzhalter 4"/>
          <p:cNvSpPr>
            <a:spLocks noGrp="1"/>
          </p:cNvSpPr>
          <p:nvPr>
            <p:ph type="body" sz="quarter" idx="3"/>
          </p:nvPr>
        </p:nvSpPr>
        <p:spPr>
          <a:xfrm>
            <a:off x="679450" y="4705351"/>
            <a:ext cx="5435600" cy="4457700"/>
          </a:xfrm>
          <a:prstGeom prst="rect">
            <a:avLst/>
          </a:prstGeom>
        </p:spPr>
        <p:txBody>
          <a:bodyPr vert="horz" lIns="92382" tIns="46191" rIns="92382" bIns="46191" rtlCol="0">
            <a:norm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CH" noProof="0" dirty="0"/>
          </a:p>
        </p:txBody>
      </p:sp>
      <p:sp>
        <p:nvSpPr>
          <p:cNvPr id="6" name="Fußzeilenplatzhalter 5"/>
          <p:cNvSpPr>
            <a:spLocks noGrp="1"/>
          </p:cNvSpPr>
          <p:nvPr>
            <p:ph type="ftr" sz="quarter" idx="4"/>
          </p:nvPr>
        </p:nvSpPr>
        <p:spPr>
          <a:xfrm>
            <a:off x="0" y="9408982"/>
            <a:ext cx="2944283" cy="495300"/>
          </a:xfrm>
          <a:prstGeom prst="rect">
            <a:avLst/>
          </a:prstGeom>
        </p:spPr>
        <p:txBody>
          <a:bodyPr vert="horz" lIns="92382" tIns="46191" rIns="92382" bIns="46191" rtlCol="0" anchor="b"/>
          <a:lstStyle>
            <a:lvl1pPr algn="l" defTabSz="872916" fontAlgn="auto">
              <a:spcBef>
                <a:spcPts val="0"/>
              </a:spcBef>
              <a:spcAft>
                <a:spcPts val="0"/>
              </a:spcAft>
              <a:defRPr sz="1200" i="0">
                <a:latin typeface="Arial" pitchFamily="34" charset="0"/>
                <a:cs typeface="+mn-cs"/>
              </a:defRPr>
            </a:lvl1pPr>
          </a:lstStyle>
          <a:p>
            <a:pPr>
              <a:defRPr/>
            </a:pPr>
            <a:endParaRPr lang="de-CH"/>
          </a:p>
        </p:txBody>
      </p:sp>
      <p:sp>
        <p:nvSpPr>
          <p:cNvPr id="7" name="Foliennummernplatzhalter 6"/>
          <p:cNvSpPr>
            <a:spLocks noGrp="1"/>
          </p:cNvSpPr>
          <p:nvPr>
            <p:ph type="sldNum" sz="quarter" idx="5"/>
          </p:nvPr>
        </p:nvSpPr>
        <p:spPr>
          <a:xfrm>
            <a:off x="3848644" y="9408982"/>
            <a:ext cx="2944283" cy="495300"/>
          </a:xfrm>
          <a:prstGeom prst="rect">
            <a:avLst/>
          </a:prstGeom>
        </p:spPr>
        <p:txBody>
          <a:bodyPr vert="horz" lIns="92382" tIns="46191" rIns="92382" bIns="46191" rtlCol="0" anchor="b"/>
          <a:lstStyle>
            <a:lvl1pPr algn="r" defTabSz="872916" fontAlgn="auto">
              <a:spcBef>
                <a:spcPts val="0"/>
              </a:spcBef>
              <a:spcAft>
                <a:spcPts val="0"/>
              </a:spcAft>
              <a:defRPr sz="1200" i="0">
                <a:latin typeface="Arial" pitchFamily="34" charset="0"/>
                <a:cs typeface="+mn-cs"/>
              </a:defRPr>
            </a:lvl1pPr>
          </a:lstStyle>
          <a:p>
            <a:pPr>
              <a:defRPr/>
            </a:pPr>
            <a:fld id="{76CAD8A9-BCB8-43DA-BDD6-3CC47E01C913}" type="slidenum">
              <a:rPr lang="de-CH"/>
              <a:pPr>
                <a:defRPr/>
              </a:pPr>
              <a:t>‹#›</a:t>
            </a:fld>
            <a:endParaRPr lang="de-CH" dirty="0"/>
          </a:p>
        </p:txBody>
      </p:sp>
    </p:spTree>
    <p:extLst>
      <p:ext uri="{BB962C8B-B14F-4D97-AF65-F5344CB8AC3E}">
        <p14:creationId xmlns:p14="http://schemas.microsoft.com/office/powerpoint/2010/main" val="3505461766"/>
      </p:ext>
    </p:extLst>
  </p:cSld>
  <p:clrMap bg1="lt1" tx1="dk1" bg2="lt2" tx2="dk2" accent1="accent1" accent2="accent2" accent3="accent3" accent4="accent4" accent5="accent5" accent6="accent6" hlink="hlink" folHlink="folHlink"/>
  <p:notesStyle>
    <a:lvl1pPr algn="l" defTabSz="863600" rtl="0" eaLnBrk="0" fontAlgn="base" hangingPunct="0">
      <a:spcBef>
        <a:spcPct val="30000"/>
      </a:spcBef>
      <a:spcAft>
        <a:spcPct val="0"/>
      </a:spcAft>
      <a:defRPr sz="1100" kern="1200">
        <a:solidFill>
          <a:schemeClr val="tx1"/>
        </a:solidFill>
        <a:latin typeface="Arial" pitchFamily="34" charset="0"/>
        <a:ea typeface="+mn-ea"/>
        <a:cs typeface="+mn-cs"/>
      </a:defRPr>
    </a:lvl1pPr>
    <a:lvl2pPr marL="431800" algn="l" defTabSz="863600" rtl="0" eaLnBrk="0" fontAlgn="base" hangingPunct="0">
      <a:spcBef>
        <a:spcPct val="30000"/>
      </a:spcBef>
      <a:spcAft>
        <a:spcPct val="0"/>
      </a:spcAft>
      <a:defRPr sz="1100" kern="1200">
        <a:solidFill>
          <a:schemeClr val="tx1"/>
        </a:solidFill>
        <a:latin typeface="Arial" pitchFamily="34" charset="0"/>
        <a:ea typeface="+mn-ea"/>
        <a:cs typeface="+mn-cs"/>
      </a:defRPr>
    </a:lvl2pPr>
    <a:lvl3pPr marL="863600" algn="l" defTabSz="863600" rtl="0" eaLnBrk="0" fontAlgn="base" hangingPunct="0">
      <a:spcBef>
        <a:spcPct val="30000"/>
      </a:spcBef>
      <a:spcAft>
        <a:spcPct val="0"/>
      </a:spcAft>
      <a:defRPr sz="1100" kern="1200">
        <a:solidFill>
          <a:schemeClr val="tx1"/>
        </a:solidFill>
        <a:latin typeface="Arial" pitchFamily="34" charset="0"/>
        <a:ea typeface="+mn-ea"/>
        <a:cs typeface="+mn-cs"/>
      </a:defRPr>
    </a:lvl3pPr>
    <a:lvl4pPr marL="1295400" algn="l" defTabSz="863600" rtl="0" eaLnBrk="0" fontAlgn="base" hangingPunct="0">
      <a:spcBef>
        <a:spcPct val="30000"/>
      </a:spcBef>
      <a:spcAft>
        <a:spcPct val="0"/>
      </a:spcAft>
      <a:defRPr sz="1100" kern="1200">
        <a:solidFill>
          <a:schemeClr val="tx1"/>
        </a:solidFill>
        <a:latin typeface="Arial" pitchFamily="34" charset="0"/>
        <a:ea typeface="+mn-ea"/>
        <a:cs typeface="+mn-cs"/>
      </a:defRPr>
    </a:lvl4pPr>
    <a:lvl5pPr marL="1727200" algn="l" defTabSz="863600" rtl="0" eaLnBrk="0" fontAlgn="base" hangingPunct="0">
      <a:spcBef>
        <a:spcPct val="30000"/>
      </a:spcBef>
      <a:spcAft>
        <a:spcPct val="0"/>
      </a:spcAft>
      <a:defRPr sz="1100" kern="1200">
        <a:solidFill>
          <a:schemeClr val="tx1"/>
        </a:solidFill>
        <a:latin typeface="Arial" pitchFamily="34" charset="0"/>
        <a:ea typeface="+mn-ea"/>
        <a:cs typeface="+mn-cs"/>
      </a:defRPr>
    </a:lvl5pPr>
    <a:lvl6pPr marL="2160041" algn="l" defTabSz="864017" rtl="0" eaLnBrk="1" latinLnBrk="0" hangingPunct="1">
      <a:defRPr sz="1100" kern="1200">
        <a:solidFill>
          <a:schemeClr val="tx1"/>
        </a:solidFill>
        <a:latin typeface="+mn-lt"/>
        <a:ea typeface="+mn-ea"/>
        <a:cs typeface="+mn-cs"/>
      </a:defRPr>
    </a:lvl6pPr>
    <a:lvl7pPr marL="2592050" algn="l" defTabSz="864017" rtl="0" eaLnBrk="1" latinLnBrk="0" hangingPunct="1">
      <a:defRPr sz="1100" kern="1200">
        <a:solidFill>
          <a:schemeClr val="tx1"/>
        </a:solidFill>
        <a:latin typeface="+mn-lt"/>
        <a:ea typeface="+mn-ea"/>
        <a:cs typeface="+mn-cs"/>
      </a:defRPr>
    </a:lvl7pPr>
    <a:lvl8pPr marL="3024058" algn="l" defTabSz="864017" rtl="0" eaLnBrk="1" latinLnBrk="0" hangingPunct="1">
      <a:defRPr sz="1100" kern="1200">
        <a:solidFill>
          <a:schemeClr val="tx1"/>
        </a:solidFill>
        <a:latin typeface="+mn-lt"/>
        <a:ea typeface="+mn-ea"/>
        <a:cs typeface="+mn-cs"/>
      </a:defRPr>
    </a:lvl8pPr>
    <a:lvl9pPr marL="3456066" algn="l" defTabSz="86401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bwMode="auto">
          <a:noFill/>
          <a:ln>
            <a:solidFill>
              <a:srgbClr val="000000"/>
            </a:solidFill>
            <a:miter lim="800000"/>
            <a:headEnd/>
            <a:tailEnd/>
          </a:ln>
        </p:spPr>
      </p:sp>
      <p:sp>
        <p:nvSpPr>
          <p:cNvPr id="3379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CH" smtClean="0">
              <a:latin typeface="Arial" charset="0"/>
            </a:endParaRPr>
          </a:p>
        </p:txBody>
      </p:sp>
      <p:sp>
        <p:nvSpPr>
          <p:cNvPr id="3379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EA85C9AB-A84E-4C11-9393-729A5B41BBE6}" type="slidenum">
              <a:rPr lang="de-CH" smtClean="0">
                <a:latin typeface="Arial" charset="0"/>
                <a:cs typeface="Arial" charset="0"/>
              </a:rPr>
              <a:pPr defTabSz="872495" fontAlgn="base">
                <a:spcBef>
                  <a:spcPct val="0"/>
                </a:spcBef>
                <a:spcAft>
                  <a:spcPct val="0"/>
                </a:spcAft>
              </a:pPr>
              <a:t>1</a:t>
            </a:fld>
            <a:endParaRPr lang="de-CH"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This slide illustrates the</a:t>
            </a:r>
            <a:r>
              <a:rPr lang="de-CH" baseline="0" dirty="0" smtClean="0"/>
              <a:t> parturition protocol used in the subsequent experiments unless stated otherwise. Mice were mated when 42 days old, </a:t>
            </a:r>
            <a:r>
              <a:rPr lang="de-CH" b="1" baseline="0" dirty="0" smtClean="0"/>
              <a:t>which is very young for mice. This age was chosen to model the early pregnancy scenario. </a:t>
            </a:r>
            <a:r>
              <a:rPr lang="de-CH" baseline="0" dirty="0" smtClean="0"/>
              <a:t>The mice underwent gestation for 21 days. They were allowed to lactate their pups for 21 days, and 40 days were allocated until cell harvest to allow for complete involution. All parous mice were compared to age-matched virgin control animals. </a:t>
            </a:r>
          </a:p>
          <a:p>
            <a:endParaRPr lang="de-CH" baseline="0" dirty="0" smtClean="0"/>
          </a:p>
          <a:p>
            <a:r>
              <a:rPr lang="de-CH" baseline="0" dirty="0" smtClean="0"/>
              <a:t>In the lower part you can see the fluorescence activated cell sorting strategy for the isolation of mammary epithelial cell subpopulations in parous mice. The same gates were used as for the age-matched virgin control mice. Notably, the adopted experimental procedure permitted the isolation of all epithelial cell subpopulations from parous mice at levels adequate for transcriptomic and functional analyses. </a:t>
            </a:r>
          </a:p>
          <a:p>
            <a:endParaRPr lang="de-CH" baseline="0" dirty="0" smtClean="0"/>
          </a:p>
          <a:p>
            <a:r>
              <a:rPr lang="de-CH" baseline="0" dirty="0" smtClean="0"/>
              <a:t>Representative flow cytometry pseudocolor plot. </a:t>
            </a:r>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10</a:t>
            </a:fld>
            <a:endParaRPr lang="de-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de-CH" dirty="0" smtClean="0"/>
              <a:t>This leads me to the results section which is divided</a:t>
            </a:r>
            <a:r>
              <a:rPr lang="de-CH" baseline="0" dirty="0" smtClean="0"/>
              <a:t> </a:t>
            </a:r>
            <a:r>
              <a:rPr lang="de-CH" baseline="0" smtClean="0"/>
              <a:t>into four </a:t>
            </a:r>
            <a:r>
              <a:rPr lang="de-CH" baseline="0" dirty="0" smtClean="0"/>
              <a:t>parts: </a:t>
            </a:r>
            <a:endParaRPr lang="de-CH" dirty="0" smtClean="0"/>
          </a:p>
          <a:p>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11</a:t>
            </a:fld>
            <a:endParaRPr lang="de-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IE" sz="1100" b="0" i="0" dirty="0" smtClean="0"/>
              <a:t>As</a:t>
            </a:r>
            <a:r>
              <a:rPr lang="en-IE" sz="1100" b="0" i="0" baseline="0" dirty="0" smtClean="0"/>
              <a:t> you can see here on the left, there were changes in gene expression in all epithelial cell subpopulations, but not in the </a:t>
            </a:r>
            <a:r>
              <a:rPr lang="en-IE" sz="1100" b="0" i="0" baseline="0" dirty="0" err="1" smtClean="0"/>
              <a:t>stroma</a:t>
            </a:r>
            <a:r>
              <a:rPr lang="en-IE" sz="1100" b="0" i="0" baseline="0" dirty="0" smtClean="0"/>
              <a:t>. Amongst the various mammary epithelial cell subpopulations, by far the greatest number of genes with changed expression was observed for </a:t>
            </a:r>
            <a:r>
              <a:rPr lang="en-IE" sz="1100" i="0" dirty="0" smtClean="0">
                <a:latin typeface="Arial" pitchFamily="34" charset="0"/>
                <a:cs typeface="Arial" pitchFamily="34" charset="0"/>
              </a:rPr>
              <a:t>the basal stem/progenitor cell subpopulation. When analysing the genes with changed expression in basal stem/progenitor cells, </a:t>
            </a:r>
            <a:r>
              <a:rPr lang="en-IE" sz="1100" i="0" baseline="0" dirty="0" smtClean="0">
                <a:latin typeface="Arial" pitchFamily="34" charset="0"/>
                <a:cs typeface="Arial" pitchFamily="34" charset="0"/>
              </a:rPr>
              <a:t>we found an </a:t>
            </a:r>
            <a:r>
              <a:rPr lang="en-IE" sz="1100" i="0" baseline="0" dirty="0" err="1" smtClean="0">
                <a:latin typeface="Arial" pitchFamily="34" charset="0"/>
                <a:cs typeface="Arial" pitchFamily="34" charset="0"/>
              </a:rPr>
              <a:t>upregulation</a:t>
            </a:r>
            <a:r>
              <a:rPr lang="en-IE" sz="1100" i="0" baseline="0" dirty="0" smtClean="0">
                <a:latin typeface="Arial" pitchFamily="34" charset="0"/>
                <a:cs typeface="Arial" pitchFamily="34" charset="0"/>
              </a:rPr>
              <a:t> of differentiation genes – shown in blue - , a decrease in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 shown in green - , and an increase in Notch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 shown in orange. In brackets, you can see the average fold changes from the microarray analyses. For example, the differentiation gene casein alpha was </a:t>
            </a:r>
            <a:r>
              <a:rPr lang="en-IE" sz="1100" i="0" baseline="0" dirty="0" err="1" smtClean="0">
                <a:latin typeface="Arial" pitchFamily="34" charset="0"/>
                <a:cs typeface="Arial" pitchFamily="34" charset="0"/>
              </a:rPr>
              <a:t>upregulated</a:t>
            </a:r>
            <a:r>
              <a:rPr lang="en-IE" sz="1100" i="0" baseline="0" dirty="0" smtClean="0">
                <a:latin typeface="Arial" pitchFamily="34" charset="0"/>
                <a:cs typeface="Arial" pitchFamily="34" charset="0"/>
              </a:rPr>
              <a:t> 41 fold, whereas the classic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target </a:t>
            </a:r>
            <a:r>
              <a:rPr lang="en-IE" sz="1100" i="0" baseline="0" dirty="0" err="1" smtClean="0">
                <a:latin typeface="Arial" pitchFamily="34" charset="0"/>
                <a:cs typeface="Arial" pitchFamily="34" charset="0"/>
              </a:rPr>
              <a:t>versican</a:t>
            </a:r>
            <a:r>
              <a:rPr lang="en-IE" sz="1100" i="0" baseline="0" dirty="0" smtClean="0">
                <a:latin typeface="Arial" pitchFamily="34" charset="0"/>
                <a:cs typeface="Arial" pitchFamily="34" charset="0"/>
              </a:rPr>
              <a:t> was </a:t>
            </a:r>
            <a:r>
              <a:rPr lang="en-IE" sz="1100" i="0" baseline="0" dirty="0" err="1" smtClean="0">
                <a:latin typeface="Arial" pitchFamily="34" charset="0"/>
                <a:cs typeface="Arial" pitchFamily="34" charset="0"/>
              </a:rPr>
              <a:t>downregulated</a:t>
            </a:r>
            <a:r>
              <a:rPr lang="en-IE" sz="1100" i="0" baseline="0" dirty="0" smtClean="0">
                <a:latin typeface="Arial" pitchFamily="34" charset="0"/>
                <a:cs typeface="Arial" pitchFamily="34" charset="0"/>
              </a:rPr>
              <a:t> 13 fold and the Notch co-activator Maml2 was </a:t>
            </a:r>
            <a:r>
              <a:rPr lang="en-IE" sz="1100" i="0" baseline="0" dirty="0" err="1" smtClean="0">
                <a:latin typeface="Arial" pitchFamily="34" charset="0"/>
                <a:cs typeface="Arial" pitchFamily="34" charset="0"/>
              </a:rPr>
              <a:t>upregulated</a:t>
            </a:r>
            <a:r>
              <a:rPr lang="en-IE" sz="1100" i="0" baseline="0" dirty="0" smtClean="0">
                <a:latin typeface="Arial" pitchFamily="34" charset="0"/>
                <a:cs typeface="Arial" pitchFamily="34" charset="0"/>
              </a:rPr>
              <a:t> 5 fold in basal stem/progenitor cells from </a:t>
            </a:r>
            <a:r>
              <a:rPr lang="en-IE" sz="1100" i="0" baseline="0" dirty="0" err="1" smtClean="0">
                <a:latin typeface="Arial" pitchFamily="34" charset="0"/>
                <a:cs typeface="Arial" pitchFamily="34" charset="0"/>
              </a:rPr>
              <a:t>parous</a:t>
            </a:r>
            <a:r>
              <a:rPr lang="en-IE" sz="1100" i="0" baseline="0" dirty="0" smtClean="0">
                <a:latin typeface="Arial" pitchFamily="34" charset="0"/>
                <a:cs typeface="Arial" pitchFamily="34" charset="0"/>
              </a:rPr>
              <a:t> mice as compared to the same cells from age-matched virgin control mice. The genes were validated by quantitative PCR. </a:t>
            </a:r>
          </a:p>
          <a:p>
            <a:pPr marL="0" marR="0" indent="0" algn="l" defTabSz="863600" rtl="0" eaLnBrk="0" fontAlgn="base" latinLnBrk="0" hangingPunct="0">
              <a:lnSpc>
                <a:spcPct val="100000"/>
              </a:lnSpc>
              <a:spcBef>
                <a:spcPct val="30000"/>
              </a:spcBef>
              <a:spcAft>
                <a:spcPct val="0"/>
              </a:spcAft>
              <a:buClrTx/>
              <a:buSzTx/>
              <a:buFontTx/>
              <a:buNone/>
              <a:tabLst/>
              <a:defRPr/>
            </a:pPr>
            <a:endParaRPr lang="en-IE" sz="1100" i="0" baseline="0" dirty="0" smtClean="0">
              <a:latin typeface="Arial" pitchFamily="34" charset="0"/>
              <a:cs typeface="Arial" pitchFamily="34" charset="0"/>
            </a:endParaRPr>
          </a:p>
          <a:p>
            <a:pPr marL="0" marR="0" indent="0" algn="l" defTabSz="863600" rtl="0" eaLnBrk="0" fontAlgn="base" latinLnBrk="0" hangingPunct="0">
              <a:lnSpc>
                <a:spcPct val="100000"/>
              </a:lnSpc>
              <a:spcBef>
                <a:spcPct val="30000"/>
              </a:spcBef>
              <a:spcAft>
                <a:spcPct val="0"/>
              </a:spcAft>
              <a:buClrTx/>
              <a:buSzTx/>
              <a:buFontTx/>
              <a:buNone/>
              <a:tabLst/>
              <a:defRPr/>
            </a:pPr>
            <a:r>
              <a:rPr lang="en-IE" sz="1100" i="0" baseline="0" dirty="0" smtClean="0">
                <a:latin typeface="Arial" pitchFamily="34" charset="0"/>
                <a:cs typeface="Arial" pitchFamily="34" charset="0"/>
              </a:rPr>
              <a:t>To those of us who are not familiar with cellular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pathways in the mammary gland: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and Notch are major cell fate determining pathways, whereby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has been linked to cell proliferation and carcinogenesis in basal stem/progenitor cells in the mammary gland whereas Notch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has been linked to reduced proliferation in basal stem/progenitor cells in the mammary gland. </a:t>
            </a:r>
            <a:endParaRPr lang="en-US" sz="1100" i="0" dirty="0" smtClean="0"/>
          </a:p>
          <a:p>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12</a:t>
            </a:fld>
            <a:endParaRPr lang="de-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IE" sz="1100" b="0" i="0" dirty="0" smtClean="0"/>
              <a:t>As</a:t>
            </a:r>
            <a:r>
              <a:rPr lang="en-IE" sz="1100" b="0" i="0" baseline="0" dirty="0" smtClean="0"/>
              <a:t> you can see here on the left, there were changes in gene expression in all epithelial cell subpopulations, but not in the </a:t>
            </a:r>
            <a:r>
              <a:rPr lang="en-IE" sz="1100" b="0" i="0" baseline="0" dirty="0" err="1" smtClean="0"/>
              <a:t>stroma</a:t>
            </a:r>
            <a:r>
              <a:rPr lang="en-IE" sz="1100" b="0" i="0" baseline="0" dirty="0" smtClean="0"/>
              <a:t>. Amongst the various mammary epithelial cell subpopulations, by far the greatest number of genes with changed expression was observed for </a:t>
            </a:r>
            <a:r>
              <a:rPr lang="en-IE" sz="1100" i="0" dirty="0" smtClean="0">
                <a:latin typeface="Arial" pitchFamily="34" charset="0"/>
                <a:cs typeface="Arial" pitchFamily="34" charset="0"/>
              </a:rPr>
              <a:t>the basal stem/progenitor cell subpopulation. When analysing the genes with changed expression in basal stem/progenitor cells, </a:t>
            </a:r>
            <a:r>
              <a:rPr lang="en-IE" sz="1100" i="0" baseline="0" dirty="0" smtClean="0">
                <a:latin typeface="Arial" pitchFamily="34" charset="0"/>
                <a:cs typeface="Arial" pitchFamily="34" charset="0"/>
              </a:rPr>
              <a:t>we found an </a:t>
            </a:r>
            <a:r>
              <a:rPr lang="en-IE" sz="1100" i="0" baseline="0" dirty="0" err="1" smtClean="0">
                <a:latin typeface="Arial" pitchFamily="34" charset="0"/>
                <a:cs typeface="Arial" pitchFamily="34" charset="0"/>
              </a:rPr>
              <a:t>upregulation</a:t>
            </a:r>
            <a:r>
              <a:rPr lang="en-IE" sz="1100" i="0" baseline="0" dirty="0" smtClean="0">
                <a:latin typeface="Arial" pitchFamily="34" charset="0"/>
                <a:cs typeface="Arial" pitchFamily="34" charset="0"/>
              </a:rPr>
              <a:t> of differentiation genes – shown in blue - , a decrease in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 shown in green - , and an increase in Notch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 shown in orange. In brackets, you can see the average fold changes from the microarray analyses. For example, the differentiation gene casein alpha was </a:t>
            </a:r>
            <a:r>
              <a:rPr lang="en-IE" sz="1100" i="0" baseline="0" dirty="0" err="1" smtClean="0">
                <a:latin typeface="Arial" pitchFamily="34" charset="0"/>
                <a:cs typeface="Arial" pitchFamily="34" charset="0"/>
              </a:rPr>
              <a:t>upregulated</a:t>
            </a:r>
            <a:r>
              <a:rPr lang="en-IE" sz="1100" i="0" baseline="0" dirty="0" smtClean="0">
                <a:latin typeface="Arial" pitchFamily="34" charset="0"/>
                <a:cs typeface="Arial" pitchFamily="34" charset="0"/>
              </a:rPr>
              <a:t> 41 fold, whereas the classic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target </a:t>
            </a:r>
            <a:r>
              <a:rPr lang="en-IE" sz="1100" i="0" baseline="0" dirty="0" err="1" smtClean="0">
                <a:latin typeface="Arial" pitchFamily="34" charset="0"/>
                <a:cs typeface="Arial" pitchFamily="34" charset="0"/>
              </a:rPr>
              <a:t>versican</a:t>
            </a:r>
            <a:r>
              <a:rPr lang="en-IE" sz="1100" i="0" baseline="0" dirty="0" smtClean="0">
                <a:latin typeface="Arial" pitchFamily="34" charset="0"/>
                <a:cs typeface="Arial" pitchFamily="34" charset="0"/>
              </a:rPr>
              <a:t> was </a:t>
            </a:r>
            <a:r>
              <a:rPr lang="en-IE" sz="1100" i="0" baseline="0" dirty="0" err="1" smtClean="0">
                <a:latin typeface="Arial" pitchFamily="34" charset="0"/>
                <a:cs typeface="Arial" pitchFamily="34" charset="0"/>
              </a:rPr>
              <a:t>downregulated</a:t>
            </a:r>
            <a:r>
              <a:rPr lang="en-IE" sz="1100" i="0" baseline="0" dirty="0" smtClean="0">
                <a:latin typeface="Arial" pitchFamily="34" charset="0"/>
                <a:cs typeface="Arial" pitchFamily="34" charset="0"/>
              </a:rPr>
              <a:t> 13 fold and the Notch co-activator Maml2 was </a:t>
            </a:r>
            <a:r>
              <a:rPr lang="en-IE" sz="1100" i="0" baseline="0" dirty="0" err="1" smtClean="0">
                <a:latin typeface="Arial" pitchFamily="34" charset="0"/>
                <a:cs typeface="Arial" pitchFamily="34" charset="0"/>
              </a:rPr>
              <a:t>upregulated</a:t>
            </a:r>
            <a:r>
              <a:rPr lang="en-IE" sz="1100" i="0" baseline="0" dirty="0" smtClean="0">
                <a:latin typeface="Arial" pitchFamily="34" charset="0"/>
                <a:cs typeface="Arial" pitchFamily="34" charset="0"/>
              </a:rPr>
              <a:t> 5 fold in basal stem/progenitor cells from </a:t>
            </a:r>
            <a:r>
              <a:rPr lang="en-IE" sz="1100" i="0" baseline="0" dirty="0" err="1" smtClean="0">
                <a:latin typeface="Arial" pitchFamily="34" charset="0"/>
                <a:cs typeface="Arial" pitchFamily="34" charset="0"/>
              </a:rPr>
              <a:t>parous</a:t>
            </a:r>
            <a:r>
              <a:rPr lang="en-IE" sz="1100" i="0" baseline="0" dirty="0" smtClean="0">
                <a:latin typeface="Arial" pitchFamily="34" charset="0"/>
                <a:cs typeface="Arial" pitchFamily="34" charset="0"/>
              </a:rPr>
              <a:t> mice as compared to the same cells from age-matched virgin control mice. The genes were validated by quantitative PCR. </a:t>
            </a:r>
          </a:p>
          <a:p>
            <a:pPr marL="0" marR="0" indent="0" algn="l" defTabSz="863600" rtl="0" eaLnBrk="0" fontAlgn="base" latinLnBrk="0" hangingPunct="0">
              <a:lnSpc>
                <a:spcPct val="100000"/>
              </a:lnSpc>
              <a:spcBef>
                <a:spcPct val="30000"/>
              </a:spcBef>
              <a:spcAft>
                <a:spcPct val="0"/>
              </a:spcAft>
              <a:buClrTx/>
              <a:buSzTx/>
              <a:buFontTx/>
              <a:buNone/>
              <a:tabLst/>
              <a:defRPr/>
            </a:pPr>
            <a:endParaRPr lang="en-IE" sz="1100" i="0" baseline="0" dirty="0" smtClean="0">
              <a:latin typeface="Arial" pitchFamily="34" charset="0"/>
              <a:cs typeface="Arial" pitchFamily="34" charset="0"/>
            </a:endParaRPr>
          </a:p>
          <a:p>
            <a:pPr marL="0" marR="0" indent="0" algn="l" defTabSz="863600" rtl="0" eaLnBrk="0" fontAlgn="base" latinLnBrk="0" hangingPunct="0">
              <a:lnSpc>
                <a:spcPct val="100000"/>
              </a:lnSpc>
              <a:spcBef>
                <a:spcPct val="30000"/>
              </a:spcBef>
              <a:spcAft>
                <a:spcPct val="0"/>
              </a:spcAft>
              <a:buClrTx/>
              <a:buSzTx/>
              <a:buFontTx/>
              <a:buNone/>
              <a:tabLst/>
              <a:defRPr/>
            </a:pPr>
            <a:r>
              <a:rPr lang="en-IE" sz="1100" i="0" baseline="0" dirty="0" smtClean="0">
                <a:latin typeface="Arial" pitchFamily="34" charset="0"/>
                <a:cs typeface="Arial" pitchFamily="34" charset="0"/>
              </a:rPr>
              <a:t>To those of us who are not familiar with cellular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pathways in the mammary gland: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and Notch are major cell fate determining pathways, whereby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has been linked to cell proliferation and carcinogenesis in basal stem/progenitor cells in the mammary gland whereas Notch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has been linked to reduced proliferation in basal stem/progenitor cells in the mammary gland. </a:t>
            </a:r>
            <a:endParaRPr lang="en-US" sz="1100" i="0" dirty="0" smtClean="0"/>
          </a:p>
          <a:p>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13</a:t>
            </a:fld>
            <a:endParaRPr lang="de-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IE" sz="1100" b="0" i="0" dirty="0" smtClean="0"/>
              <a:t>As</a:t>
            </a:r>
            <a:r>
              <a:rPr lang="en-IE" sz="1100" b="0" i="0" baseline="0" dirty="0" smtClean="0"/>
              <a:t> you can see here on the left, there were changes in gene expression in all epithelial cell subpopulations, but not in the </a:t>
            </a:r>
            <a:r>
              <a:rPr lang="en-IE" sz="1100" b="0" i="0" baseline="0" dirty="0" err="1" smtClean="0"/>
              <a:t>stroma</a:t>
            </a:r>
            <a:r>
              <a:rPr lang="en-IE" sz="1100" b="0" i="0" baseline="0" dirty="0" smtClean="0"/>
              <a:t>. Amongst the various mammary epithelial cell subpopulations, by far the greatest number of genes with changed expression was observed for </a:t>
            </a:r>
            <a:r>
              <a:rPr lang="en-IE" sz="1100" i="0" dirty="0" smtClean="0">
                <a:latin typeface="Arial" pitchFamily="34" charset="0"/>
                <a:cs typeface="Arial" pitchFamily="34" charset="0"/>
              </a:rPr>
              <a:t>the basal stem/progenitor cell subpopulation. When analysing the genes with changed expression in basal stem/progenitor cells, </a:t>
            </a:r>
            <a:r>
              <a:rPr lang="en-IE" sz="1100" i="0" baseline="0" dirty="0" smtClean="0">
                <a:latin typeface="Arial" pitchFamily="34" charset="0"/>
                <a:cs typeface="Arial" pitchFamily="34" charset="0"/>
              </a:rPr>
              <a:t>we found an </a:t>
            </a:r>
            <a:r>
              <a:rPr lang="en-IE" sz="1100" i="0" baseline="0" dirty="0" err="1" smtClean="0">
                <a:latin typeface="Arial" pitchFamily="34" charset="0"/>
                <a:cs typeface="Arial" pitchFamily="34" charset="0"/>
              </a:rPr>
              <a:t>upregulation</a:t>
            </a:r>
            <a:r>
              <a:rPr lang="en-IE" sz="1100" i="0" baseline="0" dirty="0" smtClean="0">
                <a:latin typeface="Arial" pitchFamily="34" charset="0"/>
                <a:cs typeface="Arial" pitchFamily="34" charset="0"/>
              </a:rPr>
              <a:t> of differentiation genes – shown in blue - , a decrease in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 shown in green - , and an increase in Notch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 shown in orange. In brackets, you can see the average fold changes from the microarray analyses. For example, the differentiation gene casein alpha was </a:t>
            </a:r>
            <a:r>
              <a:rPr lang="en-IE" sz="1100" i="0" baseline="0" dirty="0" err="1" smtClean="0">
                <a:latin typeface="Arial" pitchFamily="34" charset="0"/>
                <a:cs typeface="Arial" pitchFamily="34" charset="0"/>
              </a:rPr>
              <a:t>upregulated</a:t>
            </a:r>
            <a:r>
              <a:rPr lang="en-IE" sz="1100" i="0" baseline="0" dirty="0" smtClean="0">
                <a:latin typeface="Arial" pitchFamily="34" charset="0"/>
                <a:cs typeface="Arial" pitchFamily="34" charset="0"/>
              </a:rPr>
              <a:t> 41 fold, whereas the classic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target </a:t>
            </a:r>
            <a:r>
              <a:rPr lang="en-IE" sz="1100" i="0" baseline="0" dirty="0" err="1" smtClean="0">
                <a:latin typeface="Arial" pitchFamily="34" charset="0"/>
                <a:cs typeface="Arial" pitchFamily="34" charset="0"/>
              </a:rPr>
              <a:t>versican</a:t>
            </a:r>
            <a:r>
              <a:rPr lang="en-IE" sz="1100" i="0" baseline="0" dirty="0" smtClean="0">
                <a:latin typeface="Arial" pitchFamily="34" charset="0"/>
                <a:cs typeface="Arial" pitchFamily="34" charset="0"/>
              </a:rPr>
              <a:t> was </a:t>
            </a:r>
            <a:r>
              <a:rPr lang="en-IE" sz="1100" i="0" baseline="0" dirty="0" err="1" smtClean="0">
                <a:latin typeface="Arial" pitchFamily="34" charset="0"/>
                <a:cs typeface="Arial" pitchFamily="34" charset="0"/>
              </a:rPr>
              <a:t>downregulated</a:t>
            </a:r>
            <a:r>
              <a:rPr lang="en-IE" sz="1100" i="0" baseline="0" dirty="0" smtClean="0">
                <a:latin typeface="Arial" pitchFamily="34" charset="0"/>
                <a:cs typeface="Arial" pitchFamily="34" charset="0"/>
              </a:rPr>
              <a:t> 13 fold and the Notch co-activator Maml2 was </a:t>
            </a:r>
            <a:r>
              <a:rPr lang="en-IE" sz="1100" i="0" baseline="0" dirty="0" err="1" smtClean="0">
                <a:latin typeface="Arial" pitchFamily="34" charset="0"/>
                <a:cs typeface="Arial" pitchFamily="34" charset="0"/>
              </a:rPr>
              <a:t>upregulated</a:t>
            </a:r>
            <a:r>
              <a:rPr lang="en-IE" sz="1100" i="0" baseline="0" dirty="0" smtClean="0">
                <a:latin typeface="Arial" pitchFamily="34" charset="0"/>
                <a:cs typeface="Arial" pitchFamily="34" charset="0"/>
              </a:rPr>
              <a:t> 5 fold in basal stem/progenitor cells from </a:t>
            </a:r>
            <a:r>
              <a:rPr lang="en-IE" sz="1100" i="0" baseline="0" dirty="0" err="1" smtClean="0">
                <a:latin typeface="Arial" pitchFamily="34" charset="0"/>
                <a:cs typeface="Arial" pitchFamily="34" charset="0"/>
              </a:rPr>
              <a:t>parous</a:t>
            </a:r>
            <a:r>
              <a:rPr lang="en-IE" sz="1100" i="0" baseline="0" dirty="0" smtClean="0">
                <a:latin typeface="Arial" pitchFamily="34" charset="0"/>
                <a:cs typeface="Arial" pitchFamily="34" charset="0"/>
              </a:rPr>
              <a:t> mice as compared to the same cells from age-matched virgin control mice. The genes were validated by quantitative PCR. </a:t>
            </a:r>
          </a:p>
          <a:p>
            <a:pPr marL="0" marR="0" indent="0" algn="l" defTabSz="863600" rtl="0" eaLnBrk="0" fontAlgn="base" latinLnBrk="0" hangingPunct="0">
              <a:lnSpc>
                <a:spcPct val="100000"/>
              </a:lnSpc>
              <a:spcBef>
                <a:spcPct val="30000"/>
              </a:spcBef>
              <a:spcAft>
                <a:spcPct val="0"/>
              </a:spcAft>
              <a:buClrTx/>
              <a:buSzTx/>
              <a:buFontTx/>
              <a:buNone/>
              <a:tabLst/>
              <a:defRPr/>
            </a:pPr>
            <a:endParaRPr lang="en-IE" sz="1100" i="0" baseline="0" dirty="0" smtClean="0">
              <a:latin typeface="Arial" pitchFamily="34" charset="0"/>
              <a:cs typeface="Arial" pitchFamily="34" charset="0"/>
            </a:endParaRPr>
          </a:p>
          <a:p>
            <a:pPr marL="0" marR="0" indent="0" algn="l" defTabSz="863600" rtl="0" eaLnBrk="0" fontAlgn="base" latinLnBrk="0" hangingPunct="0">
              <a:lnSpc>
                <a:spcPct val="100000"/>
              </a:lnSpc>
              <a:spcBef>
                <a:spcPct val="30000"/>
              </a:spcBef>
              <a:spcAft>
                <a:spcPct val="0"/>
              </a:spcAft>
              <a:buClrTx/>
              <a:buSzTx/>
              <a:buFontTx/>
              <a:buNone/>
              <a:tabLst/>
              <a:defRPr/>
            </a:pPr>
            <a:r>
              <a:rPr lang="en-IE" sz="1100" i="0" baseline="0" dirty="0" smtClean="0">
                <a:latin typeface="Arial" pitchFamily="34" charset="0"/>
                <a:cs typeface="Arial" pitchFamily="34" charset="0"/>
              </a:rPr>
              <a:t>To those of us who are not familiar with cellular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pathways in the mammary gland: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and Notch are major cell fate determining pathways, whereby </a:t>
            </a:r>
            <a:r>
              <a:rPr lang="en-IE" sz="1100" i="0" baseline="0" dirty="0" err="1" smtClean="0">
                <a:latin typeface="Arial" pitchFamily="34" charset="0"/>
                <a:cs typeface="Arial" pitchFamily="34" charset="0"/>
              </a:rPr>
              <a:t>Wnt</a:t>
            </a:r>
            <a:r>
              <a:rPr lang="en-IE" sz="1100" i="0" baseline="0" dirty="0" smtClean="0">
                <a:latin typeface="Arial" pitchFamily="34" charset="0"/>
                <a:cs typeface="Arial" pitchFamily="34" charset="0"/>
              </a:rPr>
              <a:t>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has been linked to cell proliferation and carcinogenesis in basal stem/progenitor cells in the mammary gland whereas Notch </a:t>
            </a:r>
            <a:r>
              <a:rPr lang="en-IE" sz="1100" i="0" baseline="0" dirty="0" err="1" smtClean="0">
                <a:latin typeface="Arial" pitchFamily="34" charset="0"/>
                <a:cs typeface="Arial" pitchFamily="34" charset="0"/>
              </a:rPr>
              <a:t>signaling</a:t>
            </a:r>
            <a:r>
              <a:rPr lang="en-IE" sz="1100" i="0" baseline="0" dirty="0" smtClean="0">
                <a:latin typeface="Arial" pitchFamily="34" charset="0"/>
                <a:cs typeface="Arial" pitchFamily="34" charset="0"/>
              </a:rPr>
              <a:t> has been linked to reduced proliferation in basal stem/progenitor cells in the mammary gland. </a:t>
            </a:r>
            <a:endParaRPr lang="en-US" sz="1100" i="0" dirty="0" smtClean="0"/>
          </a:p>
          <a:p>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14</a:t>
            </a:fld>
            <a:endParaRPr lang="de-C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de-CH" dirty="0" smtClean="0"/>
              <a:t>This leads me to the results section which is divided</a:t>
            </a:r>
            <a:r>
              <a:rPr lang="de-CH" baseline="0" dirty="0" smtClean="0"/>
              <a:t> into four parts: </a:t>
            </a:r>
            <a:endParaRPr lang="de-CH" dirty="0" smtClean="0"/>
          </a:p>
          <a:p>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15</a:t>
            </a:fld>
            <a:endParaRPr lang="de-C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p:cNvSpPr>
          <p:nvPr>
            <p:ph type="sldImg"/>
          </p:nvPr>
        </p:nvSpPr>
        <p:spPr bwMode="auto">
          <a:noFill/>
          <a:ln>
            <a:solidFill>
              <a:srgbClr val="000000"/>
            </a:solidFill>
            <a:miter lim="800000"/>
            <a:headEnd/>
            <a:tailEnd/>
          </a:ln>
        </p:spPr>
      </p:sp>
      <p:sp>
        <p:nvSpPr>
          <p:cNvPr id="501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baseline="0" dirty="0" smtClean="0">
                <a:latin typeface="Arial" charset="0"/>
              </a:rPr>
              <a:t>Having observed major changes in cell fate determining signaling pathways, we next assessed the effect of parity on the clonogenic potential of the mammary epithelial cell subtypes by performing colony forming assays. Here on the right you can see representative examples of colonies grown from the various cell subpopulations from age-matched virgins on the left and from parous mice on the right. Here on the left you can see the quantification of the number of colonies grown per well. Consistent with the decrease in the Wnt/Notch signaling ratio in basal stem/progenitor cells, parity decreases the number of cells with colony formation capacity to the greatest extent in basal stem/progenitor cells. </a:t>
            </a:r>
          </a:p>
          <a:p>
            <a:pPr eaLnBrk="1" hangingPunct="1">
              <a:spcBef>
                <a:spcPct val="0"/>
              </a:spcBef>
            </a:pPr>
            <a:endParaRPr lang="de-CH" baseline="0" dirty="0" smtClean="0">
              <a:latin typeface="Arial" charset="0"/>
            </a:endParaRPr>
          </a:p>
        </p:txBody>
      </p:sp>
      <p:sp>
        <p:nvSpPr>
          <p:cNvPr id="5017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8A2442B0-0AB8-4D43-9566-622EDCED46A2}" type="slidenum">
              <a:rPr lang="de-CH" smtClean="0">
                <a:latin typeface="Arial" charset="0"/>
                <a:cs typeface="Arial" charset="0"/>
              </a:rPr>
              <a:pPr defTabSz="872495" fontAlgn="base">
                <a:spcBef>
                  <a:spcPct val="0"/>
                </a:spcBef>
                <a:spcAft>
                  <a:spcPct val="0"/>
                </a:spcAft>
              </a:pPr>
              <a:t>16</a:t>
            </a:fld>
            <a:endParaRPr lang="de-CH"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Next, we investigated the effect</a:t>
            </a:r>
            <a:r>
              <a:rPr lang="de-CH" baseline="0" dirty="0" smtClean="0">
                <a:latin typeface="Arial" charset="0"/>
              </a:rPr>
              <a:t> of parity on the in vivo reconstitution capacity of isolated basal stem/progenitor cells. On the top is an illustration of the procedure. </a:t>
            </a:r>
            <a:r>
              <a:rPr lang="de-CH" b="1" baseline="0" dirty="0" smtClean="0">
                <a:latin typeface="Arial" charset="0"/>
              </a:rPr>
              <a:t>In 3-week old mammary glands where the epithelium has not yet invaded beyond the lymph node, the epithelial structures are surgically removed.</a:t>
            </a:r>
            <a:r>
              <a:rPr lang="de-CH" baseline="0" dirty="0" smtClean="0">
                <a:latin typeface="Arial" charset="0"/>
              </a:rPr>
              <a:t> This results in the so-called Cleared Fat Pads. Basal stem/progenitor cells are then transplanted into the cleared fat pads, and 8 weeks are allocated for reconstitution of the epithelial structures. On the bottom are the results from limiting dilution transplantations. On the left you can see the results for outgrowths greater than 25% of fat pad filled. On the right you can see the results for outgrowths greater than 3% of fat pad filled. A significant decrease in the frequency of large outgrowths was observed in basal stem/progenitor cells from parous mice, but no significant difference was seen in the frequency of small or rudimentary outgrowths. Hence, parity decreases the in vivo reconstitution efficiency but not the number of mammary repopulating units of the basal stem/progenitor cell subpopulation. (Concept of seeding)</a:t>
            </a:r>
            <a:endParaRPr lang="de-CH" dirty="0" smtClean="0">
              <a:latin typeface="Arial" charset="0"/>
            </a:endParaRPr>
          </a:p>
        </p:txBody>
      </p:sp>
      <p:sp>
        <p:nvSpPr>
          <p:cNvPr id="542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D605373-113B-450B-9BDB-E5B172AA9A80}" type="slidenum">
              <a:rPr lang="de-CH" smtClean="0">
                <a:latin typeface="Arial" charset="0"/>
                <a:cs typeface="Arial" charset="0"/>
              </a:rPr>
              <a:pPr defTabSz="872495" fontAlgn="base">
                <a:spcBef>
                  <a:spcPct val="0"/>
                </a:spcBef>
                <a:spcAft>
                  <a:spcPct val="0"/>
                </a:spcAft>
              </a:pPr>
              <a:t>17</a:t>
            </a:fld>
            <a:endParaRPr lang="de-CH"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Next, we investigated the effect</a:t>
            </a:r>
            <a:r>
              <a:rPr lang="de-CH" baseline="0" dirty="0" smtClean="0">
                <a:latin typeface="Arial" charset="0"/>
              </a:rPr>
              <a:t> of parity on the in vivo reconstitution capacity of isolated basal stem/progenitor cells. On the top is an illustration of the procedure. </a:t>
            </a:r>
            <a:r>
              <a:rPr lang="de-CH" b="1" baseline="0" dirty="0" smtClean="0">
                <a:latin typeface="Arial" charset="0"/>
              </a:rPr>
              <a:t>In 3-week old mammary glands where the epithelium has not yet invaded beyond the lymph node, the epithelial structures are surgically removed.</a:t>
            </a:r>
            <a:r>
              <a:rPr lang="de-CH" baseline="0" dirty="0" smtClean="0">
                <a:latin typeface="Arial" charset="0"/>
              </a:rPr>
              <a:t> This results in the so-called Cleared Fat Pads. Basal stem/progenitor cells are then transplanted into the cleared fat pads, and 8 weeks are allocated for reconstitution of the epithelial structures. On the bottom are the results from limiting dilution transplantations. On the left you can see the results for outgrowths greater than 25% of fat pad filled. On the right you can see the results for outgrowths greater than 3% of fat pad filled. A significant decrease in the frequency of large outgrowths was observed in basal stem/progenitor cells from parous mice, but no significant difference was seen in the frequency of small or rudimentary outgrowths. Hence, parity decreases the in vivo reconstitution efficiency but not the number of mammary repopulating units of the basal stem/progenitor cell subpopulation. (Concept of seeding)</a:t>
            </a:r>
            <a:endParaRPr lang="de-CH" dirty="0" smtClean="0">
              <a:latin typeface="Arial" charset="0"/>
            </a:endParaRPr>
          </a:p>
        </p:txBody>
      </p:sp>
      <p:sp>
        <p:nvSpPr>
          <p:cNvPr id="542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D605373-113B-450B-9BDB-E5B172AA9A80}" type="slidenum">
              <a:rPr lang="de-CH" smtClean="0">
                <a:latin typeface="Arial" charset="0"/>
                <a:cs typeface="Arial" charset="0"/>
              </a:rPr>
              <a:pPr defTabSz="872495" fontAlgn="base">
                <a:spcBef>
                  <a:spcPct val="0"/>
                </a:spcBef>
                <a:spcAft>
                  <a:spcPct val="0"/>
                </a:spcAft>
              </a:pPr>
              <a:t>18</a:t>
            </a:fld>
            <a:endParaRPr lang="de-CH"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Next, we investigated the effect</a:t>
            </a:r>
            <a:r>
              <a:rPr lang="de-CH" baseline="0" dirty="0" smtClean="0">
                <a:latin typeface="Arial" charset="0"/>
              </a:rPr>
              <a:t> of parity on the in vivo reconstitution capacity of isolated basal stem/progenitor cells. On the top is an illustration of the procedure. </a:t>
            </a:r>
            <a:r>
              <a:rPr lang="de-CH" b="1" baseline="0" dirty="0" smtClean="0">
                <a:latin typeface="Arial" charset="0"/>
              </a:rPr>
              <a:t>In 3-week old mammary glands where the epithelium has not yet invaded beyond the lymph node, the epithelial structures are surgically removed.</a:t>
            </a:r>
            <a:r>
              <a:rPr lang="de-CH" baseline="0" dirty="0" smtClean="0">
                <a:latin typeface="Arial" charset="0"/>
              </a:rPr>
              <a:t> This results in the so-called Cleared Fat Pads. Basal stem/progenitor cells are then transplanted into the cleared fat pads, and 8 weeks are allocated for reconstitution of the epithelial structures. On the bottom are the results from limiting dilution transplantations. On the left you can see the results for outgrowths greater than 25% of fat pad filled. On the right you can see the results for outgrowths greater than 3% of fat pad filled. A significant decrease in the frequency of large outgrowths was observed in basal stem/progenitor cells from parous mice, but no significant difference was seen in the frequency of small or rudimentary outgrowths. Hence, parity decreases the in vivo reconstitution efficiency but not the number of mammary repopulating units of the basal stem/progenitor cell subpopulation. (Concept of seeding)</a:t>
            </a:r>
            <a:endParaRPr lang="de-CH" dirty="0" smtClean="0">
              <a:latin typeface="Arial" charset="0"/>
            </a:endParaRPr>
          </a:p>
        </p:txBody>
      </p:sp>
      <p:sp>
        <p:nvSpPr>
          <p:cNvPr id="542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D605373-113B-450B-9BDB-E5B172AA9A80}" type="slidenum">
              <a:rPr lang="de-CH" smtClean="0">
                <a:latin typeface="Arial" charset="0"/>
                <a:cs typeface="Arial" charset="0"/>
              </a:rPr>
              <a:pPr defTabSz="872495" fontAlgn="base">
                <a:spcBef>
                  <a:spcPct val="0"/>
                </a:spcBef>
                <a:spcAft>
                  <a:spcPct val="0"/>
                </a:spcAft>
              </a:pPr>
              <a:t>19</a:t>
            </a:fld>
            <a:endParaRPr lang="de-CH"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It</a:t>
            </a:r>
            <a:r>
              <a:rPr lang="de-CH" baseline="0" dirty="0" smtClean="0">
                <a:latin typeface="Arial" charset="0"/>
              </a:rPr>
              <a:t> is well established that early pregnancy protects against breast cancer. Numerous epidemiological studies have shown that a first full-term pregnancy occurring before the age of 20 years leads to a 50% decrease in a woman’s life-time risk to develop breast cancer. This is shown in yellow with the relative breast cancer risk compared to age-matched nulliparous individuals on the y-axis and age on the x-axis. Interestingly, immediately following parturition, there is an increase in breast cancer risk. But most importantly, as the age at first full-term pregnancy increases, the life-long protective effect of pregnancy decreases. This is shown in green. And if the age at first full-term pregnancy is greater than 35 years, then there is even an increase in the life-time breast cancer risk. This is shown in red. Given the trend in the developed world to delay childbirth until later and later, ways to mimic the breast cancer protective effect of an early pregnancy are warranted. For this we need to understand the </a:t>
            </a:r>
            <a:r>
              <a:rPr lang="de-CH" b="1" baseline="0" dirty="0" smtClean="0">
                <a:latin typeface="Arial" charset="0"/>
              </a:rPr>
              <a:t>underlying cellular and molecular mechanisms</a:t>
            </a:r>
            <a:r>
              <a:rPr lang="de-CH" baseline="0" dirty="0" smtClean="0">
                <a:latin typeface="Arial" charset="0"/>
              </a:rPr>
              <a:t>. And even though this phenomenon was known for hundreds of years – breast cancer used to be called ‘nun’s disease’ – so despite that, little is known about </a:t>
            </a:r>
            <a:r>
              <a:rPr lang="de-CH" b="1" baseline="0" dirty="0" smtClean="0">
                <a:latin typeface="Arial" charset="0"/>
              </a:rPr>
              <a:t>putative cellular and molecular mechanisms</a:t>
            </a:r>
            <a:r>
              <a:rPr lang="de-CH" baseline="0" dirty="0" smtClean="0">
                <a:latin typeface="Arial" charset="0"/>
              </a:rPr>
              <a:t> that can explain the breast cancer protective effect of early pregnancy. </a:t>
            </a:r>
          </a:p>
          <a:p>
            <a:pPr eaLnBrk="1" hangingPunct="1">
              <a:spcBef>
                <a:spcPct val="0"/>
              </a:spcBef>
            </a:pPr>
            <a:endParaRPr lang="de-CH" baseline="0" dirty="0" smtClean="0">
              <a:latin typeface="Arial" charset="0"/>
            </a:endParaRPr>
          </a:p>
          <a:p>
            <a:pPr eaLnBrk="1" hangingPunct="1">
              <a:spcBef>
                <a:spcPct val="0"/>
              </a:spcBef>
            </a:pPr>
            <a:r>
              <a:rPr lang="de-CH" baseline="0" dirty="0" smtClean="0">
                <a:latin typeface="Arial" charset="0"/>
              </a:rPr>
              <a:t>Interestingly, a similar cancer protective effect of early pregnancy is observed in rodents. Experimental studies in mice and rats have shown an over 75% protective effect of full-term pregnancy against mammary tumors. (both carcinogen administration and genetic models) Hence, rodents can be used as model systems to study the </a:t>
            </a:r>
            <a:r>
              <a:rPr lang="de-CH" b="1" baseline="0" dirty="0" smtClean="0">
                <a:latin typeface="Arial" charset="0"/>
              </a:rPr>
              <a:t>cellular and molecular mechanism </a:t>
            </a:r>
            <a:r>
              <a:rPr lang="de-CH" baseline="0" dirty="0" smtClean="0">
                <a:latin typeface="Arial" charset="0"/>
              </a:rPr>
              <a:t>underlying the breast cancer protective effect of early pregnancy. </a:t>
            </a:r>
            <a:endParaRPr lang="de-CH" dirty="0" smtClean="0">
              <a:latin typeface="Arial" charset="0"/>
            </a:endParaRPr>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A044B81-51E1-4601-858D-E46EAA8CC159}" type="slidenum">
              <a:rPr lang="de-CH" smtClean="0">
                <a:latin typeface="Arial" charset="0"/>
                <a:cs typeface="Arial" charset="0"/>
              </a:rPr>
              <a:pPr defTabSz="872495" fontAlgn="base">
                <a:spcBef>
                  <a:spcPct val="0"/>
                </a:spcBef>
                <a:spcAft>
                  <a:spcPct val="0"/>
                </a:spcAft>
              </a:pPr>
              <a:t>2</a:t>
            </a:fld>
            <a:endParaRPr lang="de-CH"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Next, we investigated the effect</a:t>
            </a:r>
            <a:r>
              <a:rPr lang="de-CH" baseline="0" dirty="0" smtClean="0">
                <a:latin typeface="Arial" charset="0"/>
              </a:rPr>
              <a:t> of parity on the in vivo reconstitution capacity of isolated basal stem/progenitor cells. On the top is an illustration of the procedure. </a:t>
            </a:r>
            <a:r>
              <a:rPr lang="de-CH" b="1" baseline="0" dirty="0" smtClean="0">
                <a:latin typeface="Arial" charset="0"/>
              </a:rPr>
              <a:t>In 3-week old mammary glands where the epithelium has not yet invaded beyond the lymph node, the epithelial structures are surgically removed.</a:t>
            </a:r>
            <a:r>
              <a:rPr lang="de-CH" baseline="0" dirty="0" smtClean="0">
                <a:latin typeface="Arial" charset="0"/>
              </a:rPr>
              <a:t> This results in the so-called Cleared Fat Pads. Basal stem/progenitor cells are then transplanted into the cleared fat pads, and 8 weeks are allocated for reconstitution of the epithelial structures. On the bottom are the results from limiting dilution transplantations. On the left you can see the results for outgrowths greater than 25% of fat pad filled. On the right you can see the results for outgrowths greater than 3% of fat pad filled. A significant decrease in the frequency of large outgrowths was observed in basal stem/progenitor cells from parous mice, but no significant difference was seen in the frequency of small or rudimentary outgrowths. Hence, parity decreases the in vivo reconstitution efficiency but not the number of mammary repopulating units of the basal stem/progenitor cell subpopulation. (Concept of seeding)</a:t>
            </a:r>
            <a:endParaRPr lang="de-CH" dirty="0" smtClean="0">
              <a:latin typeface="Arial" charset="0"/>
            </a:endParaRPr>
          </a:p>
        </p:txBody>
      </p:sp>
      <p:sp>
        <p:nvSpPr>
          <p:cNvPr id="542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D605373-113B-450B-9BDB-E5B172AA9A80}" type="slidenum">
              <a:rPr lang="de-CH" smtClean="0">
                <a:latin typeface="Arial" charset="0"/>
                <a:cs typeface="Arial" charset="0"/>
              </a:rPr>
              <a:pPr defTabSz="872495" fontAlgn="base">
                <a:spcBef>
                  <a:spcPct val="0"/>
                </a:spcBef>
                <a:spcAft>
                  <a:spcPct val="0"/>
                </a:spcAft>
              </a:pPr>
              <a:t>20</a:t>
            </a:fld>
            <a:endParaRPr lang="de-CH"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Next, we investigated the effect</a:t>
            </a:r>
            <a:r>
              <a:rPr lang="de-CH" baseline="0" dirty="0" smtClean="0">
                <a:latin typeface="Arial" charset="0"/>
              </a:rPr>
              <a:t> of parity on the in vivo reconstitution capacity of isolated basal stem/progenitor cells. On the top is an illustration of the procedure. </a:t>
            </a:r>
            <a:r>
              <a:rPr lang="de-CH" b="1" baseline="0" dirty="0" smtClean="0">
                <a:latin typeface="Arial" charset="0"/>
              </a:rPr>
              <a:t>In 3-week old mammary glands where the epithelium has not yet invaded beyond the lymph node, the epithelial structures are surgically removed.</a:t>
            </a:r>
            <a:r>
              <a:rPr lang="de-CH" baseline="0" dirty="0" smtClean="0">
                <a:latin typeface="Arial" charset="0"/>
              </a:rPr>
              <a:t> This results in the so-called Cleared Fat Pads. Basal stem/progenitor cells are then transplanted into the cleared fat pads, and 8 weeks are allocated for reconstitution of the epithelial structures. On the bottom are the results from limiting dilution transplantations. On the left you can see the results for outgrowths greater than 25% of fat pad filled. On the right you can see the results for outgrowths greater than 3% of fat pad filled. A significant decrease in the frequency of large outgrowths was observed in basal stem/progenitor cells from parous mice, but no significant difference was seen in the frequency of small or rudimentary outgrowths. Hence, parity decreases the in vivo reconstitution efficiency but not the number of mammary repopulating units of the basal stem/progenitor cell subpopulation. (Concept of seeding)</a:t>
            </a:r>
            <a:endParaRPr lang="de-CH" dirty="0" smtClean="0">
              <a:latin typeface="Arial" charset="0"/>
            </a:endParaRPr>
          </a:p>
        </p:txBody>
      </p:sp>
      <p:sp>
        <p:nvSpPr>
          <p:cNvPr id="542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D605373-113B-450B-9BDB-E5B172AA9A80}" type="slidenum">
              <a:rPr lang="de-CH" smtClean="0">
                <a:latin typeface="Arial" charset="0"/>
                <a:cs typeface="Arial" charset="0"/>
              </a:rPr>
              <a:pPr defTabSz="872495" fontAlgn="base">
                <a:spcBef>
                  <a:spcPct val="0"/>
                </a:spcBef>
                <a:spcAft>
                  <a:spcPct val="0"/>
                </a:spcAft>
              </a:pPr>
              <a:t>21</a:t>
            </a:fld>
            <a:endParaRPr lang="de-CH"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de-CH" dirty="0" smtClean="0"/>
              <a:t>This leads me to the results section which is divided</a:t>
            </a:r>
            <a:r>
              <a:rPr lang="de-CH" baseline="0" dirty="0" smtClean="0"/>
              <a:t> into four parts: </a:t>
            </a:r>
            <a:endParaRPr lang="de-CH" dirty="0" smtClean="0"/>
          </a:p>
          <a:p>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22</a:t>
            </a:fld>
            <a:endParaRPr lang="de-CH"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p:cNvSpPr>
          <p:nvPr>
            <p:ph type="sldImg"/>
          </p:nvPr>
        </p:nvSpPr>
        <p:spPr bwMode="auto">
          <a:noFill/>
          <a:ln>
            <a:solidFill>
              <a:srgbClr val="000000"/>
            </a:solidFill>
            <a:miter lim="800000"/>
            <a:headEnd/>
            <a:tailEnd/>
          </a:ln>
        </p:spPr>
      </p:sp>
      <p:sp>
        <p:nvSpPr>
          <p:cNvPr id="5837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When looking at the gene expression profile of total mammary cell suspensions, then we observed a greater</a:t>
            </a:r>
            <a:r>
              <a:rPr lang="de-CH" baseline="0" dirty="0" smtClean="0">
                <a:latin typeface="Arial" charset="0"/>
              </a:rPr>
              <a:t> than three</a:t>
            </a:r>
            <a:r>
              <a:rPr lang="de-CH" dirty="0" smtClean="0">
                <a:latin typeface="Arial" charset="0"/>
              </a:rPr>
              <a:t>-fold decrease in Wnt ligand Wnt4</a:t>
            </a:r>
            <a:r>
              <a:rPr lang="de-CH" baseline="0" dirty="0" smtClean="0">
                <a:latin typeface="Arial" charset="0"/>
              </a:rPr>
              <a:t> gene expression in cell suspensions from parous mice. Wnt4 is known to be secreted in response to progesterone by hormone-sensing luminal cells, thus </a:t>
            </a:r>
            <a:r>
              <a:rPr lang="de-CH" b="1" baseline="0" dirty="0" smtClean="0">
                <a:latin typeface="Arial" charset="0"/>
              </a:rPr>
              <a:t>inducing canonical Wnt signaling in mammary stem/progenitor cells. </a:t>
            </a:r>
          </a:p>
          <a:p>
            <a:pPr eaLnBrk="1" hangingPunct="1">
              <a:spcBef>
                <a:spcPct val="0"/>
              </a:spcBef>
            </a:pPr>
            <a:endParaRPr lang="de-CH" baseline="0" dirty="0" smtClean="0">
              <a:latin typeface="Arial" charset="0"/>
            </a:endParaRPr>
          </a:p>
          <a:p>
            <a:pPr eaLnBrk="1" hangingPunct="1">
              <a:spcBef>
                <a:spcPct val="0"/>
              </a:spcBef>
            </a:pPr>
            <a:r>
              <a:rPr lang="de-CH" dirty="0" smtClean="0">
                <a:latin typeface="Arial" charset="0"/>
              </a:rPr>
              <a:t>We</a:t>
            </a:r>
            <a:r>
              <a:rPr lang="de-CH" baseline="0" dirty="0" smtClean="0">
                <a:latin typeface="Arial" charset="0"/>
              </a:rPr>
              <a:t> next performed immunohistochemical analysis of mammary gland sections for progesterone receptor. On top, you can see representative images for progesterone receptor staining for virgins on the left and for parous mice on the right. In brown, you can see cells positive for progesterone receptor, in blue, you can see cells negative for progesterone receptor. Over here, you can see the quantification. Hence, parity leads ... </a:t>
            </a:r>
            <a:endParaRPr lang="de-CH" dirty="0" smtClean="0">
              <a:latin typeface="Arial" charset="0"/>
            </a:endParaRPr>
          </a:p>
          <a:p>
            <a:pPr eaLnBrk="1" hangingPunct="1">
              <a:spcBef>
                <a:spcPct val="0"/>
              </a:spcBef>
            </a:pPr>
            <a:endParaRPr lang="de-CH" dirty="0" smtClean="0">
              <a:latin typeface="Arial" charset="0"/>
            </a:endParaRPr>
          </a:p>
        </p:txBody>
      </p:sp>
      <p:sp>
        <p:nvSpPr>
          <p:cNvPr id="583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75CE4FA9-56BC-41D8-A908-96AE55EB527A}" type="slidenum">
              <a:rPr lang="de-CH" smtClean="0">
                <a:latin typeface="Arial" charset="0"/>
                <a:cs typeface="Arial" charset="0"/>
              </a:rPr>
              <a:pPr defTabSz="872495" fontAlgn="base">
                <a:spcBef>
                  <a:spcPct val="0"/>
                </a:spcBef>
                <a:spcAft>
                  <a:spcPct val="0"/>
                </a:spcAft>
              </a:pPr>
              <a:t>23</a:t>
            </a:fld>
            <a:endParaRPr lang="de-CH"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p:cNvSpPr>
          <p:nvPr>
            <p:ph type="sldImg"/>
          </p:nvPr>
        </p:nvSpPr>
        <p:spPr bwMode="auto">
          <a:noFill/>
          <a:ln>
            <a:solidFill>
              <a:srgbClr val="000000"/>
            </a:solidFill>
            <a:miter lim="800000"/>
            <a:headEnd/>
            <a:tailEnd/>
          </a:ln>
        </p:spPr>
      </p:sp>
      <p:sp>
        <p:nvSpPr>
          <p:cNvPr id="5837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When looking at the gene expression profile of total mammary cell suspensions, then we observed a greater</a:t>
            </a:r>
            <a:r>
              <a:rPr lang="de-CH" baseline="0" dirty="0" smtClean="0">
                <a:latin typeface="Arial" charset="0"/>
              </a:rPr>
              <a:t> than three</a:t>
            </a:r>
            <a:r>
              <a:rPr lang="de-CH" dirty="0" smtClean="0">
                <a:latin typeface="Arial" charset="0"/>
              </a:rPr>
              <a:t>-fold decrease in Wnt ligand Wnt4</a:t>
            </a:r>
            <a:r>
              <a:rPr lang="de-CH" baseline="0" dirty="0" smtClean="0">
                <a:latin typeface="Arial" charset="0"/>
              </a:rPr>
              <a:t> gene expression in cell suspensions from parous mice. Wnt4 is known to be secreted in response to progesterone by hormone-sensing luminal cells, thus </a:t>
            </a:r>
            <a:r>
              <a:rPr lang="de-CH" b="1" baseline="0" dirty="0" smtClean="0">
                <a:latin typeface="Arial" charset="0"/>
              </a:rPr>
              <a:t>inducing canonical Wnt signaling in mammary stem/progenitor cells. </a:t>
            </a:r>
          </a:p>
          <a:p>
            <a:pPr eaLnBrk="1" hangingPunct="1">
              <a:spcBef>
                <a:spcPct val="0"/>
              </a:spcBef>
            </a:pPr>
            <a:endParaRPr lang="de-CH" baseline="0" dirty="0" smtClean="0">
              <a:latin typeface="Arial" charset="0"/>
            </a:endParaRPr>
          </a:p>
          <a:p>
            <a:pPr eaLnBrk="1" hangingPunct="1">
              <a:spcBef>
                <a:spcPct val="0"/>
              </a:spcBef>
            </a:pPr>
            <a:r>
              <a:rPr lang="de-CH" dirty="0" smtClean="0">
                <a:latin typeface="Arial" charset="0"/>
              </a:rPr>
              <a:t>We</a:t>
            </a:r>
            <a:r>
              <a:rPr lang="de-CH" baseline="0" dirty="0" smtClean="0">
                <a:latin typeface="Arial" charset="0"/>
              </a:rPr>
              <a:t> next performed immunohistochemical analysis of mammary gland sections for progesterone receptor. On top, you can see representative images for progesterone receptor staining for virgins on the left and for parous mice on the right. In brown, you can see cells positive for progesterone receptor, in blue, you can see cells negative for progesterone receptor. Over here, you can see the quantification. Hence, parity leads ... </a:t>
            </a:r>
            <a:endParaRPr lang="de-CH" dirty="0" smtClean="0">
              <a:latin typeface="Arial" charset="0"/>
            </a:endParaRPr>
          </a:p>
          <a:p>
            <a:pPr eaLnBrk="1" hangingPunct="1">
              <a:spcBef>
                <a:spcPct val="0"/>
              </a:spcBef>
            </a:pPr>
            <a:endParaRPr lang="de-CH" dirty="0" smtClean="0">
              <a:latin typeface="Arial" charset="0"/>
            </a:endParaRPr>
          </a:p>
        </p:txBody>
      </p:sp>
      <p:sp>
        <p:nvSpPr>
          <p:cNvPr id="583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75CE4FA9-56BC-41D8-A908-96AE55EB527A}" type="slidenum">
              <a:rPr lang="de-CH" smtClean="0">
                <a:latin typeface="Arial" charset="0"/>
                <a:cs typeface="Arial" charset="0"/>
              </a:rPr>
              <a:pPr defTabSz="872495" fontAlgn="base">
                <a:spcBef>
                  <a:spcPct val="0"/>
                </a:spcBef>
                <a:spcAft>
                  <a:spcPct val="0"/>
                </a:spcAft>
              </a:pPr>
              <a:t>24</a:t>
            </a:fld>
            <a:endParaRPr lang="de-CH"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Taken together, our data support the following mechanistic model: The mammary gland of parous mice shows</a:t>
            </a:r>
            <a:r>
              <a:rPr lang="de-CH" baseline="0" dirty="0" smtClean="0"/>
              <a:t> reduced responsiveness to plasma progesterone because of decreased proportions of luminal hormone sensing cells. This manifests in reduced expression of the progesterone target Wnt4. Decreased Wnt4 expression in luminal cells leads to reduced Wnt signaling in basal stem/progenitor cells, which in turn leads to a concurrent increase in Notch signaling. The decrease in the Wnt/Notch signaling ratio in basal stem/progenitor cells causes a differentiated phenotype, a reduced proliferation potential in vitro and in vivo, and a decreased tumorigenic potential. </a:t>
            </a:r>
          </a:p>
          <a:p>
            <a:endParaRPr lang="de-CH" baseline="0" dirty="0" smtClean="0"/>
          </a:p>
          <a:p>
            <a:r>
              <a:rPr lang="de-CH" b="1" baseline="0" dirty="0" smtClean="0"/>
              <a:t>However, two open questions remained: ...</a:t>
            </a:r>
            <a:endParaRPr lang="de-CH" b="1"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25</a:t>
            </a:fld>
            <a:endParaRPr lang="de-CH"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de-CH" dirty="0" smtClean="0"/>
              <a:t>This leads me to the results section which is divided</a:t>
            </a:r>
            <a:r>
              <a:rPr lang="de-CH" baseline="0" dirty="0" smtClean="0"/>
              <a:t> into four parts: </a:t>
            </a:r>
            <a:endParaRPr lang="de-CH" dirty="0" smtClean="0"/>
          </a:p>
          <a:p>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26</a:t>
            </a:fld>
            <a:endParaRPr lang="de-CH"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1"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27</a:t>
            </a:fld>
            <a:endParaRPr lang="de-CH"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The decrease … Having said</a:t>
            </a:r>
            <a:r>
              <a:rPr lang="en-US" baseline="0" dirty="0" smtClean="0"/>
              <a:t> this, studies in humans have shown a decrease in PRA positive cells in humans following pregnancy. This suggests that the same mechanism occurs in humans. </a:t>
            </a:r>
            <a:endParaRPr lang="en-US" dirty="0" smtClean="0"/>
          </a:p>
          <a:p>
            <a:pPr marL="0" marR="0" indent="0" algn="l" defTabSz="8636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These data shed light on the long term consequences of an early pregnancy and open the door to future studies assessing whether inhibitors of the </a:t>
            </a:r>
            <a:r>
              <a:rPr lang="en-US" dirty="0" err="1" smtClean="0"/>
              <a:t>Wnt</a:t>
            </a:r>
            <a:r>
              <a:rPr lang="en-US" dirty="0" smtClean="0"/>
              <a:t> pathway might be useful to mimic the parity-induced protective effect against breast cancer. </a:t>
            </a:r>
          </a:p>
          <a:p>
            <a:pPr marL="0" marR="0" indent="0" algn="l" defTabSz="8636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Several </a:t>
            </a:r>
            <a:r>
              <a:rPr lang="en-US" dirty="0" err="1" smtClean="0"/>
              <a:t>Wnt</a:t>
            </a:r>
            <a:r>
              <a:rPr lang="en-US" dirty="0" smtClean="0"/>
              <a:t> inhibitors are in development and at least two have entered Phase I </a:t>
            </a:r>
            <a:r>
              <a:rPr lang="en-US" smtClean="0"/>
              <a:t>clinical trials. </a:t>
            </a:r>
            <a:endParaRPr lang="en-US" dirty="0" smtClean="0"/>
          </a:p>
          <a:p>
            <a:pPr marL="0" marR="0" indent="0" algn="l" defTabSz="8636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Parts</a:t>
            </a:r>
            <a:r>
              <a:rPr lang="en-US" baseline="0" dirty="0" smtClean="0"/>
              <a:t> of this study were recently published in Breast Cancer Research and were featured by Prof. Dan Medina. </a:t>
            </a:r>
          </a:p>
          <a:p>
            <a:pPr marL="0" marR="0" indent="0" algn="l" defTabSz="8636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Further experiments: </a:t>
            </a:r>
          </a:p>
          <a:p>
            <a:pPr marL="0" marR="0" indent="0" algn="l" defTabSz="8636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63600" rtl="0" eaLnBrk="0" fontAlgn="base" latinLnBrk="0" hangingPunct="0">
              <a:lnSpc>
                <a:spcPct val="100000"/>
              </a:lnSpc>
              <a:spcBef>
                <a:spcPct val="30000"/>
              </a:spcBef>
              <a:spcAft>
                <a:spcPct val="0"/>
              </a:spcAft>
              <a:buClrTx/>
              <a:buSzTx/>
              <a:buFontTx/>
              <a:buNone/>
              <a:tabLst/>
              <a:defRPr/>
            </a:pPr>
            <a:r>
              <a:rPr lang="en-US" b="1" dirty="0" smtClean="0"/>
              <a:t>Mimicking breast cancer protective effect with </a:t>
            </a:r>
            <a:r>
              <a:rPr lang="en-US" b="1" dirty="0" err="1" smtClean="0"/>
              <a:t>Wnt</a:t>
            </a:r>
            <a:r>
              <a:rPr lang="en-US" b="1" dirty="0" smtClean="0"/>
              <a:t> inhibitors. </a:t>
            </a:r>
          </a:p>
          <a:p>
            <a:pPr marL="0" marR="0" indent="0" algn="l" defTabSz="8636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863600" rtl="0" eaLnBrk="0" fontAlgn="base" latinLnBrk="0" hangingPunct="0">
              <a:lnSpc>
                <a:spcPct val="100000"/>
              </a:lnSpc>
              <a:spcBef>
                <a:spcPct val="30000"/>
              </a:spcBef>
              <a:spcAft>
                <a:spcPct val="0"/>
              </a:spcAft>
              <a:buClrTx/>
              <a:buSzTx/>
              <a:buFontTx/>
              <a:buNone/>
              <a:tabLst/>
              <a:defRPr/>
            </a:pPr>
            <a:r>
              <a:rPr lang="en-US" b="1" dirty="0" smtClean="0"/>
              <a:t>Epigenetic changes.</a:t>
            </a:r>
          </a:p>
          <a:p>
            <a:pPr marL="0" marR="0" indent="0" algn="l" defTabSz="8636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863600" rtl="0" eaLnBrk="0" fontAlgn="base" latinLnBrk="0" hangingPunct="0">
              <a:lnSpc>
                <a:spcPct val="100000"/>
              </a:lnSpc>
              <a:spcBef>
                <a:spcPct val="30000"/>
              </a:spcBef>
              <a:spcAft>
                <a:spcPct val="0"/>
              </a:spcAft>
              <a:buClrTx/>
              <a:buSzTx/>
              <a:buFontTx/>
              <a:buNone/>
              <a:tabLst/>
              <a:defRPr/>
            </a:pPr>
            <a:r>
              <a:rPr lang="en-US" b="1" dirty="0" smtClean="0"/>
              <a:t>Same findings</a:t>
            </a:r>
            <a:r>
              <a:rPr lang="en-US" b="1" baseline="0" dirty="0" smtClean="0"/>
              <a:t> in humans. Initial studies suggest yes, but it’s difficult to control for confounding factors in humans and </a:t>
            </a:r>
            <a:r>
              <a:rPr lang="en-US" b="1" baseline="0" dirty="0" err="1" smtClean="0"/>
              <a:t>noice</a:t>
            </a:r>
            <a:r>
              <a:rPr lang="en-US" b="1" baseline="0" dirty="0" smtClean="0"/>
              <a:t> is </a:t>
            </a:r>
            <a:r>
              <a:rPr lang="en-US" b="1" baseline="0" dirty="0" err="1" smtClean="0"/>
              <a:t>substiantial</a:t>
            </a:r>
            <a:r>
              <a:rPr lang="en-US" b="1" baseline="0" dirty="0" smtClean="0"/>
              <a:t>. </a:t>
            </a:r>
            <a:endParaRPr lang="en-US" b="1" dirty="0" smtClean="0"/>
          </a:p>
          <a:p>
            <a:endParaRPr lang="de-CH" dirty="0"/>
          </a:p>
        </p:txBody>
      </p:sp>
      <p:sp>
        <p:nvSpPr>
          <p:cNvPr id="4" name="Foliennummernplatzhalter 3"/>
          <p:cNvSpPr>
            <a:spLocks noGrp="1"/>
          </p:cNvSpPr>
          <p:nvPr>
            <p:ph type="sldNum" sz="quarter" idx="10"/>
          </p:nvPr>
        </p:nvSpPr>
        <p:spPr/>
        <p:txBody>
          <a:bodyPr/>
          <a:lstStyle/>
          <a:p>
            <a:fld id="{152C1933-08A7-424A-9ED0-20CDF298D179}" type="slidenum">
              <a:rPr lang="de-CH" smtClean="0"/>
              <a:pPr/>
              <a:t>28</a:t>
            </a:fld>
            <a:endParaRPr lang="de-CH"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p:spPr>
      </p:sp>
      <p:sp>
        <p:nvSpPr>
          <p:cNvPr id="665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CH" dirty="0" smtClean="0">
              <a:latin typeface="Arial" charset="0"/>
            </a:endParaRPr>
          </a:p>
        </p:txBody>
      </p:sp>
      <p:sp>
        <p:nvSpPr>
          <p:cNvPr id="665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4E10666D-5DD7-4546-8282-1AA3EC8067D1}" type="slidenum">
              <a:rPr lang="de-CH" smtClean="0">
                <a:latin typeface="Arial" charset="0"/>
                <a:cs typeface="Arial" charset="0"/>
              </a:rPr>
              <a:pPr defTabSz="872495" fontAlgn="base">
                <a:spcBef>
                  <a:spcPct val="0"/>
                </a:spcBef>
                <a:spcAft>
                  <a:spcPct val="0"/>
                </a:spcAft>
              </a:pPr>
              <a:t>29</a:t>
            </a:fld>
            <a:endParaRPr lang="de-CH"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It</a:t>
            </a:r>
            <a:r>
              <a:rPr lang="de-CH" baseline="0" dirty="0" smtClean="0">
                <a:latin typeface="Arial" charset="0"/>
              </a:rPr>
              <a:t> is well established that early pregnancy protects against breast cancer. Numerous epidemiological studies have shown that a first full-term pregnancy occurring before the age of 20 years leads to a 50% decrease in a woman’s life-time risk to develop breast cancer. This is shown in yellow with the relative breast cancer risk compared to age-matched nulliparous individuals on the y-axis and age on the x-axis. Interestingly, immediately following parturition, there is an increase in breast cancer risk. But most importantly, as the age at first full-term pregnancy increases, the life-long protective effect of pregnancy decreases. This is shown in green. And if the age at first full-term pregnancy is greater than 35 years, then there is even an increase in the life-time breast cancer risk. This is shown in red. Given the trend in the developed world to delay childbirth until later and later, ways to mimic the breast cancer protective effect of an early pregnancy are warranted. For this we need to understand the </a:t>
            </a:r>
            <a:r>
              <a:rPr lang="de-CH" b="1" baseline="0" dirty="0" smtClean="0">
                <a:latin typeface="Arial" charset="0"/>
              </a:rPr>
              <a:t>underlying cellular and molecular mechanisms</a:t>
            </a:r>
            <a:r>
              <a:rPr lang="de-CH" baseline="0" dirty="0" smtClean="0">
                <a:latin typeface="Arial" charset="0"/>
              </a:rPr>
              <a:t>. And even though this phenomenon was known for hundreds of years – breast cancer used to be called ‘nun’s disease’ – so despite that, little is known about </a:t>
            </a:r>
            <a:r>
              <a:rPr lang="de-CH" b="1" baseline="0" dirty="0" smtClean="0">
                <a:latin typeface="Arial" charset="0"/>
              </a:rPr>
              <a:t>putative cellular and molecular mechanisms</a:t>
            </a:r>
            <a:r>
              <a:rPr lang="de-CH" baseline="0" dirty="0" smtClean="0">
                <a:latin typeface="Arial" charset="0"/>
              </a:rPr>
              <a:t> that can explain the breast cancer protective effect of early pregnancy. </a:t>
            </a:r>
          </a:p>
          <a:p>
            <a:pPr eaLnBrk="1" hangingPunct="1">
              <a:spcBef>
                <a:spcPct val="0"/>
              </a:spcBef>
            </a:pPr>
            <a:endParaRPr lang="de-CH" baseline="0" dirty="0" smtClean="0">
              <a:latin typeface="Arial" charset="0"/>
            </a:endParaRPr>
          </a:p>
          <a:p>
            <a:pPr eaLnBrk="1" hangingPunct="1">
              <a:spcBef>
                <a:spcPct val="0"/>
              </a:spcBef>
            </a:pPr>
            <a:r>
              <a:rPr lang="de-CH" baseline="0" dirty="0" smtClean="0">
                <a:latin typeface="Arial" charset="0"/>
              </a:rPr>
              <a:t>Interestingly, a similar cancer protective effect of early pregnancy is observed in rodents. Experimental studies in mice and rats have shown an over 75% protective effect of full-term pregnancy against mammary tumors. (both carcinogen administration and genetic models) Hence, rodents can be used as model systems to study the </a:t>
            </a:r>
            <a:r>
              <a:rPr lang="de-CH" b="1" baseline="0" dirty="0" smtClean="0">
                <a:latin typeface="Arial" charset="0"/>
              </a:rPr>
              <a:t>cellular and molecular mechanism </a:t>
            </a:r>
            <a:r>
              <a:rPr lang="de-CH" baseline="0" dirty="0" smtClean="0">
                <a:latin typeface="Arial" charset="0"/>
              </a:rPr>
              <a:t>underlying the breast cancer protective effect of early pregnancy. </a:t>
            </a:r>
            <a:endParaRPr lang="de-CH" dirty="0" smtClean="0">
              <a:latin typeface="Arial" charset="0"/>
            </a:endParaRPr>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A044B81-51E1-4601-858D-E46EAA8CC159}" type="slidenum">
              <a:rPr lang="de-CH" smtClean="0">
                <a:latin typeface="Arial" charset="0"/>
                <a:cs typeface="Arial" charset="0"/>
              </a:rPr>
              <a:pPr defTabSz="872495" fontAlgn="base">
                <a:spcBef>
                  <a:spcPct val="0"/>
                </a:spcBef>
                <a:spcAft>
                  <a:spcPct val="0"/>
                </a:spcAft>
              </a:pPr>
              <a:t>3</a:t>
            </a:fld>
            <a:endParaRPr lang="de-CH"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p:spPr>
      </p:sp>
      <p:sp>
        <p:nvSpPr>
          <p:cNvPr id="665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CH" dirty="0" smtClean="0">
              <a:latin typeface="Arial" charset="0"/>
            </a:endParaRPr>
          </a:p>
        </p:txBody>
      </p:sp>
      <p:sp>
        <p:nvSpPr>
          <p:cNvPr id="665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4E10666D-5DD7-4546-8282-1AA3EC8067D1}" type="slidenum">
              <a:rPr lang="de-CH" smtClean="0">
                <a:latin typeface="Arial" charset="0"/>
                <a:cs typeface="Arial" charset="0"/>
              </a:rPr>
              <a:pPr defTabSz="872495" fontAlgn="base">
                <a:spcBef>
                  <a:spcPct val="0"/>
                </a:spcBef>
                <a:spcAft>
                  <a:spcPct val="0"/>
                </a:spcAft>
              </a:pPr>
              <a:t>30</a:t>
            </a:fld>
            <a:endParaRPr lang="de-CH"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lienbildplatzhalter 1"/>
          <p:cNvSpPr>
            <a:spLocks noGrp="1" noRot="1" noChangeAspect="1"/>
          </p:cNvSpPr>
          <p:nvPr>
            <p:ph type="sldImg"/>
          </p:nvPr>
        </p:nvSpPr>
        <p:spPr bwMode="auto">
          <a:noFill/>
          <a:ln>
            <a:solidFill>
              <a:srgbClr val="000000"/>
            </a:solidFill>
            <a:miter lim="800000"/>
            <a:headEnd/>
            <a:tailEnd/>
          </a:ln>
        </p:spPr>
      </p:sp>
      <p:sp>
        <p:nvSpPr>
          <p:cNvPr id="88066"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863600" rtl="0" eaLnBrk="1" fontAlgn="base" latinLnBrk="0" hangingPunct="1">
              <a:lnSpc>
                <a:spcPct val="100000"/>
              </a:lnSpc>
              <a:spcBef>
                <a:spcPct val="0"/>
              </a:spcBef>
              <a:spcAft>
                <a:spcPct val="0"/>
              </a:spcAft>
              <a:buClrTx/>
              <a:buSzTx/>
              <a:buFontTx/>
              <a:buNone/>
              <a:tabLst/>
              <a:defRPr/>
            </a:pPr>
            <a:r>
              <a:rPr lang="en-IE" sz="1100" i="0" dirty="0" smtClean="0"/>
              <a:t>Validation on the protein level comes from IHC studies for the classical </a:t>
            </a:r>
            <a:r>
              <a:rPr lang="en-IE" sz="1100" i="0" dirty="0" err="1" smtClean="0"/>
              <a:t>Wnt</a:t>
            </a:r>
            <a:r>
              <a:rPr lang="en-IE" sz="1100" i="0" dirty="0" smtClean="0"/>
              <a:t> target </a:t>
            </a:r>
            <a:r>
              <a:rPr lang="en-IE" sz="1100" i="0" dirty="0" err="1" smtClean="0"/>
              <a:t>versican</a:t>
            </a:r>
            <a:r>
              <a:rPr lang="en-IE" sz="1100" i="0" dirty="0" smtClean="0"/>
              <a:t>.</a:t>
            </a:r>
            <a:r>
              <a:rPr lang="en-IE" sz="1100" i="0" baseline="0" dirty="0" smtClean="0"/>
              <a:t> This is shown over here. Parity led to a dramatic decrease in the mean expression of </a:t>
            </a:r>
            <a:r>
              <a:rPr lang="en-IE" sz="1100" i="0" baseline="0" dirty="0" err="1" smtClean="0"/>
              <a:t>versican</a:t>
            </a:r>
            <a:r>
              <a:rPr lang="en-IE" sz="1100" i="0" baseline="0" dirty="0" smtClean="0"/>
              <a:t> protein in the mammary epithelium. </a:t>
            </a:r>
          </a:p>
          <a:p>
            <a:pPr marL="0" marR="0" indent="0" algn="l" defTabSz="863600" rtl="0" eaLnBrk="1" fontAlgn="base" latinLnBrk="0" hangingPunct="1">
              <a:lnSpc>
                <a:spcPct val="100000"/>
              </a:lnSpc>
              <a:spcBef>
                <a:spcPct val="0"/>
              </a:spcBef>
              <a:spcAft>
                <a:spcPct val="0"/>
              </a:spcAft>
              <a:buClrTx/>
              <a:buSzTx/>
              <a:buFontTx/>
              <a:buNone/>
              <a:tabLst/>
              <a:defRPr/>
            </a:pPr>
            <a:endParaRPr lang="en-IE" sz="1100" i="0" baseline="0" dirty="0" smtClean="0"/>
          </a:p>
          <a:p>
            <a:pPr marL="0" marR="0" indent="0" algn="l" defTabSz="863600" rtl="0" eaLnBrk="1" fontAlgn="base" latinLnBrk="0" hangingPunct="1">
              <a:lnSpc>
                <a:spcPct val="100000"/>
              </a:lnSpc>
              <a:spcBef>
                <a:spcPct val="0"/>
              </a:spcBef>
              <a:spcAft>
                <a:spcPct val="0"/>
              </a:spcAft>
              <a:buClrTx/>
              <a:buSzTx/>
              <a:buFontTx/>
              <a:buNone/>
              <a:tabLst/>
              <a:defRPr/>
            </a:pPr>
            <a:r>
              <a:rPr lang="en-IE" sz="1100" i="0" baseline="0" dirty="0" smtClean="0"/>
              <a:t>Furthermore, staining for nuclear beta catenin, an essential pre-requisite for active </a:t>
            </a:r>
            <a:r>
              <a:rPr lang="en-IE" sz="1100" i="0" baseline="0" dirty="0" err="1" smtClean="0"/>
              <a:t>Wnt</a:t>
            </a:r>
            <a:r>
              <a:rPr lang="en-IE" sz="1100" i="0" baseline="0" dirty="0" smtClean="0"/>
              <a:t> </a:t>
            </a:r>
            <a:r>
              <a:rPr lang="en-IE" sz="1100" i="0" baseline="0" dirty="0" err="1" smtClean="0"/>
              <a:t>signaling</a:t>
            </a:r>
            <a:r>
              <a:rPr lang="en-IE" sz="1100" i="0" baseline="0" dirty="0" smtClean="0"/>
              <a:t>, showed a three-fold decrease in the percentage of mammary epithelial cells with nuclear beta catenin in </a:t>
            </a:r>
            <a:r>
              <a:rPr lang="en-IE" sz="1100" i="0" baseline="0" dirty="0" err="1" smtClean="0"/>
              <a:t>parous</a:t>
            </a:r>
            <a:r>
              <a:rPr lang="en-IE" sz="1100" i="0" baseline="0" dirty="0" smtClean="0"/>
              <a:t> mice. Here you can see representative images from age-matched virgins on the top and from </a:t>
            </a:r>
            <a:r>
              <a:rPr lang="en-IE" sz="1100" i="0" baseline="0" dirty="0" err="1" smtClean="0"/>
              <a:t>parous</a:t>
            </a:r>
            <a:r>
              <a:rPr lang="en-IE" sz="1100" i="0" baseline="0" dirty="0" smtClean="0"/>
              <a:t> mice on the bottom. Full arrows depict basal mammary epithelial cells with nuclear beta catenin, whereas arrowheads depict basal mammary epithelial cells devoid of </a:t>
            </a:r>
            <a:r>
              <a:rPr lang="en-IE" sz="1100" i="0" baseline="0" dirty="0" err="1" smtClean="0"/>
              <a:t>nulcear</a:t>
            </a:r>
            <a:r>
              <a:rPr lang="en-IE" sz="1100" i="0" baseline="0" dirty="0" smtClean="0"/>
              <a:t> beta catenin. </a:t>
            </a:r>
          </a:p>
          <a:p>
            <a:pPr marL="0" marR="0" indent="0" algn="l" defTabSz="863600" rtl="0" eaLnBrk="1" fontAlgn="base" latinLnBrk="0" hangingPunct="1">
              <a:lnSpc>
                <a:spcPct val="100000"/>
              </a:lnSpc>
              <a:spcBef>
                <a:spcPct val="0"/>
              </a:spcBef>
              <a:spcAft>
                <a:spcPct val="0"/>
              </a:spcAft>
              <a:buClrTx/>
              <a:buSzTx/>
              <a:buFontTx/>
              <a:buNone/>
              <a:tabLst/>
              <a:defRPr/>
            </a:pPr>
            <a:endParaRPr lang="en-IE" sz="1100" i="0" baseline="0" dirty="0" smtClean="0"/>
          </a:p>
          <a:p>
            <a:pPr marL="0" marR="0" indent="0" algn="l" defTabSz="863600" rtl="0" eaLnBrk="1" fontAlgn="base" latinLnBrk="0" hangingPunct="1">
              <a:lnSpc>
                <a:spcPct val="100000"/>
              </a:lnSpc>
              <a:spcBef>
                <a:spcPct val="0"/>
              </a:spcBef>
              <a:spcAft>
                <a:spcPct val="0"/>
              </a:spcAft>
              <a:buClrTx/>
              <a:buSzTx/>
              <a:buFontTx/>
              <a:buNone/>
              <a:tabLst/>
              <a:defRPr/>
            </a:pPr>
            <a:r>
              <a:rPr lang="en-IE" sz="1100" i="0" baseline="0" dirty="0" smtClean="0"/>
              <a:t>These results further validate the </a:t>
            </a:r>
            <a:r>
              <a:rPr lang="en-IE" sz="1100" i="0" baseline="0" dirty="0" err="1" smtClean="0"/>
              <a:t>transcriptome</a:t>
            </a:r>
            <a:r>
              <a:rPr lang="en-IE" sz="1100" i="0" baseline="0" dirty="0" smtClean="0"/>
              <a:t> data. </a:t>
            </a:r>
            <a:endParaRPr lang="de-CH" dirty="0" smtClean="0">
              <a:latin typeface="Arial" charset="0"/>
            </a:endParaRPr>
          </a:p>
          <a:p>
            <a:pPr eaLnBrk="1" hangingPunct="1">
              <a:spcBef>
                <a:spcPct val="0"/>
              </a:spcBef>
            </a:pPr>
            <a:endParaRPr lang="de-CH" dirty="0" smtClean="0">
              <a:latin typeface="Arial" charset="0"/>
            </a:endParaRPr>
          </a:p>
        </p:txBody>
      </p:sp>
      <p:sp>
        <p:nvSpPr>
          <p:cNvPr id="880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2D8ECA4A-5E08-4AF8-BBF8-CB48B5F653E8}" type="slidenum">
              <a:rPr lang="de-CH" smtClean="0">
                <a:latin typeface="Arial" charset="0"/>
                <a:cs typeface="Arial" charset="0"/>
              </a:rPr>
              <a:pPr defTabSz="872495" fontAlgn="base">
                <a:spcBef>
                  <a:spcPct val="0"/>
                </a:spcBef>
                <a:spcAft>
                  <a:spcPct val="0"/>
                </a:spcAft>
              </a:pPr>
              <a:t>31</a:t>
            </a:fld>
            <a:endParaRPr lang="de-CH"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lienbildplatzhalter 1"/>
          <p:cNvSpPr>
            <a:spLocks noGrp="1" noRot="1" noChangeAspect="1"/>
          </p:cNvSpPr>
          <p:nvPr>
            <p:ph type="sldImg"/>
          </p:nvPr>
        </p:nvSpPr>
        <p:spPr bwMode="auto">
          <a:noFill/>
          <a:ln>
            <a:solidFill>
              <a:srgbClr val="000000"/>
            </a:solidFill>
            <a:miter lim="800000"/>
            <a:headEnd/>
            <a:tailEnd/>
          </a:ln>
        </p:spPr>
      </p:sp>
      <p:sp>
        <p:nvSpPr>
          <p:cNvPr id="88066"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863600" rtl="0" eaLnBrk="1" fontAlgn="base" latinLnBrk="0" hangingPunct="1">
              <a:lnSpc>
                <a:spcPct val="100000"/>
              </a:lnSpc>
              <a:spcBef>
                <a:spcPct val="0"/>
              </a:spcBef>
              <a:spcAft>
                <a:spcPct val="0"/>
              </a:spcAft>
              <a:buClrTx/>
              <a:buSzTx/>
              <a:buFontTx/>
              <a:buNone/>
              <a:tabLst/>
              <a:defRPr/>
            </a:pPr>
            <a:r>
              <a:rPr lang="en-IE" sz="1100" i="0" dirty="0" smtClean="0"/>
              <a:t>Validation on the protein level comes from IHC studies for the classical </a:t>
            </a:r>
            <a:r>
              <a:rPr lang="en-IE" sz="1100" i="0" dirty="0" err="1" smtClean="0"/>
              <a:t>Wnt</a:t>
            </a:r>
            <a:r>
              <a:rPr lang="en-IE" sz="1100" i="0" dirty="0" smtClean="0"/>
              <a:t> target </a:t>
            </a:r>
            <a:r>
              <a:rPr lang="en-IE" sz="1100" i="0" dirty="0" err="1" smtClean="0"/>
              <a:t>versican</a:t>
            </a:r>
            <a:r>
              <a:rPr lang="en-IE" sz="1100" i="0" dirty="0" smtClean="0"/>
              <a:t>.</a:t>
            </a:r>
            <a:r>
              <a:rPr lang="en-IE" sz="1100" i="0" baseline="0" dirty="0" smtClean="0"/>
              <a:t> This is shown over here. Parity led to a dramatic decrease in the mean expression of </a:t>
            </a:r>
            <a:r>
              <a:rPr lang="en-IE" sz="1100" i="0" baseline="0" dirty="0" err="1" smtClean="0"/>
              <a:t>versican</a:t>
            </a:r>
            <a:r>
              <a:rPr lang="en-IE" sz="1100" i="0" baseline="0" dirty="0" smtClean="0"/>
              <a:t> protein in the mammary epithelium. </a:t>
            </a:r>
          </a:p>
          <a:p>
            <a:pPr marL="0" marR="0" indent="0" algn="l" defTabSz="863600" rtl="0" eaLnBrk="1" fontAlgn="base" latinLnBrk="0" hangingPunct="1">
              <a:lnSpc>
                <a:spcPct val="100000"/>
              </a:lnSpc>
              <a:spcBef>
                <a:spcPct val="0"/>
              </a:spcBef>
              <a:spcAft>
                <a:spcPct val="0"/>
              </a:spcAft>
              <a:buClrTx/>
              <a:buSzTx/>
              <a:buFontTx/>
              <a:buNone/>
              <a:tabLst/>
              <a:defRPr/>
            </a:pPr>
            <a:endParaRPr lang="en-IE" sz="1100" i="0" baseline="0" dirty="0" smtClean="0"/>
          </a:p>
          <a:p>
            <a:pPr marL="0" marR="0" indent="0" algn="l" defTabSz="863600" rtl="0" eaLnBrk="1" fontAlgn="base" latinLnBrk="0" hangingPunct="1">
              <a:lnSpc>
                <a:spcPct val="100000"/>
              </a:lnSpc>
              <a:spcBef>
                <a:spcPct val="0"/>
              </a:spcBef>
              <a:spcAft>
                <a:spcPct val="0"/>
              </a:spcAft>
              <a:buClrTx/>
              <a:buSzTx/>
              <a:buFontTx/>
              <a:buNone/>
              <a:tabLst/>
              <a:defRPr/>
            </a:pPr>
            <a:r>
              <a:rPr lang="en-IE" sz="1100" i="0" baseline="0" dirty="0" smtClean="0"/>
              <a:t>Furthermore, staining for nuclear beta catenin, an essential pre-requisite for active </a:t>
            </a:r>
            <a:r>
              <a:rPr lang="en-IE" sz="1100" i="0" baseline="0" dirty="0" err="1" smtClean="0"/>
              <a:t>Wnt</a:t>
            </a:r>
            <a:r>
              <a:rPr lang="en-IE" sz="1100" i="0" baseline="0" dirty="0" smtClean="0"/>
              <a:t> </a:t>
            </a:r>
            <a:r>
              <a:rPr lang="en-IE" sz="1100" i="0" baseline="0" dirty="0" err="1" smtClean="0"/>
              <a:t>signaling</a:t>
            </a:r>
            <a:r>
              <a:rPr lang="en-IE" sz="1100" i="0" baseline="0" dirty="0" smtClean="0"/>
              <a:t>, showed a three-fold decrease in the percentage of mammary epithelial cells with nuclear beta catenin in </a:t>
            </a:r>
            <a:r>
              <a:rPr lang="en-IE" sz="1100" i="0" baseline="0" dirty="0" err="1" smtClean="0"/>
              <a:t>parous</a:t>
            </a:r>
            <a:r>
              <a:rPr lang="en-IE" sz="1100" i="0" baseline="0" dirty="0" smtClean="0"/>
              <a:t> mice. Here you can see representative images from age-matched virgins on the top and from </a:t>
            </a:r>
            <a:r>
              <a:rPr lang="en-IE" sz="1100" i="0" baseline="0" dirty="0" err="1" smtClean="0"/>
              <a:t>parous</a:t>
            </a:r>
            <a:r>
              <a:rPr lang="en-IE" sz="1100" i="0" baseline="0" dirty="0" smtClean="0"/>
              <a:t> mice on the bottom. Full arrows depict basal mammary epithelial cells with nuclear beta catenin, whereas arrowheads depict basal mammary epithelial cells devoid of </a:t>
            </a:r>
            <a:r>
              <a:rPr lang="en-IE" sz="1100" i="0" baseline="0" dirty="0" err="1" smtClean="0"/>
              <a:t>nulcear</a:t>
            </a:r>
            <a:r>
              <a:rPr lang="en-IE" sz="1100" i="0" baseline="0" dirty="0" smtClean="0"/>
              <a:t> beta catenin. </a:t>
            </a:r>
          </a:p>
          <a:p>
            <a:pPr marL="0" marR="0" indent="0" algn="l" defTabSz="863600" rtl="0" eaLnBrk="1" fontAlgn="base" latinLnBrk="0" hangingPunct="1">
              <a:lnSpc>
                <a:spcPct val="100000"/>
              </a:lnSpc>
              <a:spcBef>
                <a:spcPct val="0"/>
              </a:spcBef>
              <a:spcAft>
                <a:spcPct val="0"/>
              </a:spcAft>
              <a:buClrTx/>
              <a:buSzTx/>
              <a:buFontTx/>
              <a:buNone/>
              <a:tabLst/>
              <a:defRPr/>
            </a:pPr>
            <a:endParaRPr lang="en-IE" sz="1100" i="0" baseline="0" dirty="0" smtClean="0"/>
          </a:p>
          <a:p>
            <a:pPr marL="0" marR="0" indent="0" algn="l" defTabSz="863600" rtl="0" eaLnBrk="1" fontAlgn="base" latinLnBrk="0" hangingPunct="1">
              <a:lnSpc>
                <a:spcPct val="100000"/>
              </a:lnSpc>
              <a:spcBef>
                <a:spcPct val="0"/>
              </a:spcBef>
              <a:spcAft>
                <a:spcPct val="0"/>
              </a:spcAft>
              <a:buClrTx/>
              <a:buSzTx/>
              <a:buFontTx/>
              <a:buNone/>
              <a:tabLst/>
              <a:defRPr/>
            </a:pPr>
            <a:r>
              <a:rPr lang="en-IE" sz="1100" i="0" baseline="0" dirty="0" smtClean="0"/>
              <a:t>These results further validate the </a:t>
            </a:r>
            <a:r>
              <a:rPr lang="en-IE" sz="1100" i="0" baseline="0" dirty="0" err="1" smtClean="0"/>
              <a:t>transcriptome</a:t>
            </a:r>
            <a:r>
              <a:rPr lang="en-IE" sz="1100" i="0" baseline="0" dirty="0" smtClean="0"/>
              <a:t> data. </a:t>
            </a:r>
            <a:endParaRPr lang="de-CH" dirty="0" smtClean="0">
              <a:latin typeface="Arial" charset="0"/>
            </a:endParaRPr>
          </a:p>
          <a:p>
            <a:pPr eaLnBrk="1" hangingPunct="1">
              <a:spcBef>
                <a:spcPct val="0"/>
              </a:spcBef>
            </a:pPr>
            <a:endParaRPr lang="de-CH" dirty="0" smtClean="0">
              <a:latin typeface="Arial" charset="0"/>
            </a:endParaRPr>
          </a:p>
        </p:txBody>
      </p:sp>
      <p:sp>
        <p:nvSpPr>
          <p:cNvPr id="880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2D8ECA4A-5E08-4AF8-BBF8-CB48B5F653E8}" type="slidenum">
              <a:rPr lang="de-CH" smtClean="0">
                <a:latin typeface="Arial" charset="0"/>
                <a:cs typeface="Arial" charset="0"/>
              </a:rPr>
              <a:pPr defTabSz="872495" fontAlgn="base">
                <a:spcBef>
                  <a:spcPct val="0"/>
                </a:spcBef>
                <a:spcAft>
                  <a:spcPct val="0"/>
                </a:spcAft>
              </a:pPr>
              <a:t>32</a:t>
            </a:fld>
            <a:endParaRPr lang="de-CH"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shows the results. Here you can see staining for</a:t>
            </a:r>
            <a:r>
              <a:rPr lang="en-US" baseline="0" dirty="0" smtClean="0"/>
              <a:t> PR, a representative image from virgin postmenopausal mice on the left and from </a:t>
            </a:r>
            <a:r>
              <a:rPr lang="en-US" baseline="0" dirty="0" err="1" smtClean="0"/>
              <a:t>parous</a:t>
            </a:r>
            <a:r>
              <a:rPr lang="en-US" baseline="0" dirty="0" smtClean="0"/>
              <a:t> postmenopausal mice on the right. Again, cells positive for PR are brown, whereas cells negative for PR are blue. As you can see from the quantification here on the right, the early pregnancy-induced reduction in PR positive cells was of life-long duration. </a:t>
            </a:r>
          </a:p>
          <a:p>
            <a:endParaRPr lang="en-US" baseline="0" dirty="0" smtClean="0"/>
          </a:p>
          <a:p>
            <a:r>
              <a:rPr lang="en-US" baseline="0" dirty="0" smtClean="0"/>
              <a:t>Similarly, when staining for the </a:t>
            </a:r>
            <a:r>
              <a:rPr lang="en-US" baseline="0" dirty="0" err="1" smtClean="0"/>
              <a:t>Wnt</a:t>
            </a:r>
            <a:r>
              <a:rPr lang="en-US" baseline="0" dirty="0" smtClean="0"/>
              <a:t> targets </a:t>
            </a:r>
            <a:r>
              <a:rPr lang="en-US" baseline="0" dirty="0" err="1" smtClean="0"/>
              <a:t>versican</a:t>
            </a:r>
            <a:r>
              <a:rPr lang="en-US" baseline="0" dirty="0" smtClean="0"/>
              <a:t> and keratin 15, then the early pregnancy-induced reduction in </a:t>
            </a:r>
            <a:r>
              <a:rPr lang="en-US" baseline="0" dirty="0" err="1" smtClean="0"/>
              <a:t>versican</a:t>
            </a:r>
            <a:r>
              <a:rPr lang="en-US" baseline="0" dirty="0" smtClean="0"/>
              <a:t> and keratin 15 expression was found to be of life-long duration. Here are representative images and here is the quantification. </a:t>
            </a:r>
          </a:p>
          <a:p>
            <a:endParaRPr lang="en-US" baseline="0" dirty="0" smtClean="0"/>
          </a:p>
          <a:p>
            <a:r>
              <a:rPr lang="en-US" baseline="0" dirty="0" smtClean="0"/>
              <a:t>These results were further verified by </a:t>
            </a:r>
            <a:r>
              <a:rPr lang="en-US" baseline="0" dirty="0" err="1" smtClean="0"/>
              <a:t>qPCR</a:t>
            </a:r>
            <a:r>
              <a:rPr lang="en-US" baseline="0" dirty="0" smtClean="0"/>
              <a:t> and by immunohistochemistry for nuclear beta catenin.</a:t>
            </a:r>
          </a:p>
          <a:p>
            <a:endParaRPr lang="en-US" baseline="0" dirty="0" smtClean="0"/>
          </a:p>
          <a:p>
            <a:r>
              <a:rPr lang="en-US" baseline="0" dirty="0" smtClean="0"/>
              <a:t>Scale bar, 50 um. For progesterone, quantitative data represent the mean </a:t>
            </a:r>
            <a:r>
              <a:rPr lang="en-US" sz="1100" dirty="0" smtClean="0"/>
              <a:t>± </a:t>
            </a:r>
            <a:r>
              <a:rPr lang="en-US" sz="1100" dirty="0" err="1" smtClean="0"/>
              <a:t>s.d.</a:t>
            </a:r>
            <a:r>
              <a:rPr lang="en-US" sz="1100" baseline="0" dirty="0" smtClean="0"/>
              <a:t>, counting 500 cells per mouse from 5 virgin and 5 </a:t>
            </a:r>
            <a:r>
              <a:rPr lang="en-US" sz="1100" baseline="0" dirty="0" err="1" smtClean="0"/>
              <a:t>parous</a:t>
            </a:r>
            <a:r>
              <a:rPr lang="en-US" sz="1100" baseline="0" dirty="0" smtClean="0"/>
              <a:t> mice.</a:t>
            </a:r>
            <a:r>
              <a:rPr lang="en-US" sz="1100" dirty="0" smtClean="0"/>
              <a:t> </a:t>
            </a:r>
            <a:r>
              <a:rPr lang="en-US" baseline="0" dirty="0" smtClean="0"/>
              <a:t>For </a:t>
            </a:r>
            <a:r>
              <a:rPr lang="en-US" baseline="0" dirty="0" err="1" smtClean="0"/>
              <a:t>versican</a:t>
            </a:r>
            <a:r>
              <a:rPr lang="en-US" baseline="0" dirty="0" smtClean="0"/>
              <a:t>, quantitative data represent the mean </a:t>
            </a:r>
            <a:r>
              <a:rPr lang="en-US" sz="1100" dirty="0" smtClean="0"/>
              <a:t>± </a:t>
            </a:r>
            <a:r>
              <a:rPr lang="en-US" sz="1100" dirty="0" err="1" smtClean="0"/>
              <a:t>s.e.m</a:t>
            </a:r>
            <a:r>
              <a:rPr lang="en-US" sz="1100" dirty="0" smtClean="0"/>
              <a:t>. from</a:t>
            </a:r>
            <a:r>
              <a:rPr lang="en-US" sz="1100" baseline="0" dirty="0" smtClean="0"/>
              <a:t> 70 randomly selected images from 5 virgin and 5 </a:t>
            </a:r>
            <a:r>
              <a:rPr lang="en-US" sz="1100" baseline="0" dirty="0" err="1" smtClean="0"/>
              <a:t>parous</a:t>
            </a:r>
            <a:r>
              <a:rPr lang="en-US" sz="1100" baseline="0" dirty="0" smtClean="0"/>
              <a:t> mice. For keratin 15, quantitative data represent the mean </a:t>
            </a:r>
            <a:r>
              <a:rPr lang="en-US" sz="1100" dirty="0" smtClean="0"/>
              <a:t>± </a:t>
            </a:r>
            <a:r>
              <a:rPr lang="en-US" sz="1100" dirty="0" err="1" smtClean="0"/>
              <a:t>s.d.</a:t>
            </a:r>
            <a:r>
              <a:rPr lang="en-US" sz="1100" baseline="0" dirty="0" smtClean="0"/>
              <a:t>, counting 500 cells per mouse from 3 virgin and 3 </a:t>
            </a:r>
            <a:r>
              <a:rPr lang="en-US" sz="1100" baseline="0" dirty="0" err="1" smtClean="0"/>
              <a:t>parous</a:t>
            </a:r>
            <a:r>
              <a:rPr lang="en-US" sz="1100" baseline="0" dirty="0" smtClean="0"/>
              <a:t> mice.</a:t>
            </a:r>
            <a:r>
              <a:rPr lang="en-US" sz="1100" dirty="0" smtClean="0"/>
              <a:t> </a:t>
            </a:r>
            <a:endParaRPr lang="en-US" baseline="0" dirty="0" smtClean="0"/>
          </a:p>
        </p:txBody>
      </p:sp>
      <p:sp>
        <p:nvSpPr>
          <p:cNvPr id="4" name="Slide Number Placeholder 3"/>
          <p:cNvSpPr>
            <a:spLocks noGrp="1"/>
          </p:cNvSpPr>
          <p:nvPr>
            <p:ph type="sldNum" sz="quarter" idx="10"/>
          </p:nvPr>
        </p:nvSpPr>
        <p:spPr/>
        <p:txBody>
          <a:bodyPr/>
          <a:lstStyle/>
          <a:p>
            <a:pPr>
              <a:defRPr/>
            </a:pPr>
            <a:fld id="{76CAD8A9-BCB8-43DA-BDD6-3CC47E01C913}" type="slidenum">
              <a:rPr lang="de-CH" smtClean="0"/>
              <a:pPr>
                <a:defRPr/>
              </a:pPr>
              <a:t>33</a:t>
            </a:fld>
            <a:endParaRPr lang="de-CH" dirty="0"/>
          </a:p>
        </p:txBody>
      </p:sp>
    </p:spTree>
    <p:extLst>
      <p:ext uri="{BB962C8B-B14F-4D97-AF65-F5344CB8AC3E}">
        <p14:creationId xmlns:p14="http://schemas.microsoft.com/office/powerpoint/2010/main" val="242545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shows the results for mice which had undergone pregnancy at 24 </a:t>
            </a:r>
            <a:r>
              <a:rPr lang="en-US" dirty="0" err="1" smtClean="0"/>
              <a:t>wks</a:t>
            </a:r>
            <a:r>
              <a:rPr lang="en-US" dirty="0" smtClean="0"/>
              <a:t> and whose glands had been harvested 40 days after weaning</a:t>
            </a:r>
            <a:r>
              <a:rPr lang="en-US" baseline="0" dirty="0" smtClean="0"/>
              <a:t>. The top panel shows again staining for PR. As you can see from the quantification here on the right, late pregnancy did not lead to discernible changes in the percentage of PR positive cells. Similarly, late pregnancy did not decrease the expression of the </a:t>
            </a:r>
            <a:r>
              <a:rPr lang="en-US" baseline="0" dirty="0" err="1" smtClean="0"/>
              <a:t>Wnt</a:t>
            </a:r>
            <a:r>
              <a:rPr lang="en-US" baseline="0" dirty="0" smtClean="0"/>
              <a:t> targets </a:t>
            </a:r>
            <a:r>
              <a:rPr lang="en-US" baseline="0" dirty="0" err="1" smtClean="0"/>
              <a:t>versican</a:t>
            </a:r>
            <a:r>
              <a:rPr lang="en-US" baseline="0" dirty="0" smtClean="0"/>
              <a:t> and keratin 15 significantly.</a:t>
            </a:r>
          </a:p>
          <a:p>
            <a:endParaRPr lang="en-US" dirty="0" smtClean="0"/>
          </a:p>
          <a:p>
            <a:pPr marL="0" marR="0" indent="0" algn="l" defTabSz="863600" rtl="0" eaLnBrk="0" fontAlgn="base" latinLnBrk="0" hangingPunct="0">
              <a:lnSpc>
                <a:spcPct val="100000"/>
              </a:lnSpc>
              <a:spcBef>
                <a:spcPct val="30000"/>
              </a:spcBef>
              <a:spcAft>
                <a:spcPct val="0"/>
              </a:spcAft>
              <a:buClrTx/>
              <a:buSzTx/>
              <a:buFontTx/>
              <a:buNone/>
              <a:tabLst/>
              <a:defRPr/>
            </a:pPr>
            <a:r>
              <a:rPr lang="en-US" dirty="0" smtClean="0"/>
              <a:t>Again,</a:t>
            </a:r>
            <a:r>
              <a:rPr lang="en-US" baseline="0" dirty="0" smtClean="0"/>
              <a:t> these results were further verified by </a:t>
            </a:r>
            <a:r>
              <a:rPr lang="en-US" baseline="0" dirty="0" err="1" smtClean="0"/>
              <a:t>qPCR</a:t>
            </a:r>
            <a:r>
              <a:rPr lang="en-US" baseline="0" dirty="0" smtClean="0"/>
              <a:t> and by immunohistochemistry for nuclear beta catenin.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CAD8A9-BCB8-43DA-BDD6-3CC47E01C913}" type="slidenum">
              <a:rPr lang="de-CH" smtClean="0"/>
              <a:pPr>
                <a:defRPr/>
              </a:pPr>
              <a:t>34</a:t>
            </a:fld>
            <a:endParaRPr lang="de-CH" dirty="0"/>
          </a:p>
        </p:txBody>
      </p:sp>
    </p:spTree>
    <p:extLst>
      <p:ext uri="{BB962C8B-B14F-4D97-AF65-F5344CB8AC3E}">
        <p14:creationId xmlns:p14="http://schemas.microsoft.com/office/powerpoint/2010/main" val="242545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Regarding the hypothetical </a:t>
            </a:r>
            <a:r>
              <a:rPr lang="de-CH" b="1" dirty="0" smtClean="0">
                <a:latin typeface="Arial" charset="0"/>
              </a:rPr>
              <a:t>cellular and molecular mechanisms </a:t>
            </a:r>
            <a:r>
              <a:rPr lang="de-CH" dirty="0" smtClean="0">
                <a:latin typeface="Arial" charset="0"/>
              </a:rPr>
              <a:t>that underly this phenomenon, several suggestions</a:t>
            </a:r>
            <a:r>
              <a:rPr lang="de-CH" baseline="0" dirty="0" smtClean="0">
                <a:latin typeface="Arial" charset="0"/>
              </a:rPr>
              <a:t> have been made. It was proposed that changes in the proliferation and differentiation potential of specific mammary epithelial cells are responsible for the breast cancer protective effect of an early pregnancy. </a:t>
            </a:r>
            <a:r>
              <a:rPr lang="de-CH" b="1" baseline="0" dirty="0" smtClean="0">
                <a:latin typeface="Arial" charset="0"/>
              </a:rPr>
              <a:t>Data supporting this hypothesis were provided by one study, but questioned by another study. </a:t>
            </a:r>
            <a:r>
              <a:rPr lang="de-CH" baseline="0" dirty="0" smtClean="0">
                <a:latin typeface="Arial" charset="0"/>
              </a:rPr>
              <a:t>Alternative hypotheses include systemic changes in circulating hormones, as well as changes in the composition of the mammary gland stroma and its extracellular matrix. Importantly, these hypotheses are </a:t>
            </a:r>
            <a:r>
              <a:rPr lang="de-CH" b="1" baseline="0" dirty="0" smtClean="0">
                <a:latin typeface="Arial" charset="0"/>
              </a:rPr>
              <a:t>not mutually exclusive!!! </a:t>
            </a:r>
            <a:r>
              <a:rPr lang="de-CH" b="0" baseline="0" dirty="0" smtClean="0">
                <a:latin typeface="Arial" charset="0"/>
              </a:rPr>
              <a:t>And probably, several mechanisms act together to bring about the full breast cancer protective effect of early pregnancy. </a:t>
            </a:r>
            <a:endParaRPr lang="de-CH" b="1" dirty="0" smtClean="0">
              <a:latin typeface="Arial" charset="0"/>
            </a:endParaRPr>
          </a:p>
        </p:txBody>
      </p:sp>
      <p:sp>
        <p:nvSpPr>
          <p:cNvPr id="358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A044B81-51E1-4601-858D-E46EAA8CC159}" type="slidenum">
              <a:rPr lang="de-CH" smtClean="0">
                <a:latin typeface="Arial" charset="0"/>
                <a:cs typeface="Arial" charset="0"/>
              </a:rPr>
              <a:pPr defTabSz="872495" fontAlgn="base">
                <a:spcBef>
                  <a:spcPct val="0"/>
                </a:spcBef>
                <a:spcAft>
                  <a:spcPct val="0"/>
                </a:spcAft>
              </a:pPr>
              <a:t>4</a:t>
            </a:fld>
            <a:endParaRPr lang="de-CH"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So it is well established that an early pregnancy protects. But the mechanism is unclear.</a:t>
            </a:r>
            <a:r>
              <a:rPr lang="de-CH" baseline="0" dirty="0" smtClean="0">
                <a:latin typeface="Arial" charset="0"/>
              </a:rPr>
              <a:t> </a:t>
            </a:r>
            <a:endParaRPr lang="de-CH" dirty="0" smtClean="0">
              <a:latin typeface="Arial" charset="0"/>
            </a:endParaRPr>
          </a:p>
          <a:p>
            <a:pPr eaLnBrk="1" hangingPunct="1">
              <a:spcBef>
                <a:spcPct val="0"/>
              </a:spcBef>
            </a:pPr>
            <a:r>
              <a:rPr lang="de-CH" dirty="0" smtClean="0">
                <a:latin typeface="Arial" charset="0"/>
              </a:rPr>
              <a:t>In</a:t>
            </a:r>
            <a:r>
              <a:rPr lang="de-CH" baseline="0" dirty="0" smtClean="0">
                <a:latin typeface="Arial" charset="0"/>
              </a:rPr>
              <a:t> our study, we addressed this by investigating the effects of an early pregnancy on the various mammary epithelial cell subpopulations in mice, since these are the cells that give rise to mammary cancer. Specifically, we looked at the effect of an early pregnancy on the gene expression profile and on the proliferation and differentiation potential of the specific cell subpopulations. </a:t>
            </a:r>
            <a:endParaRPr lang="de-CH" dirty="0" smtClean="0">
              <a:latin typeface="Arial" charset="0"/>
            </a:endParaRPr>
          </a:p>
        </p:txBody>
      </p:sp>
      <p:sp>
        <p:nvSpPr>
          <p:cNvPr id="378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F49F6A27-789F-4A4B-9963-80C20F0E56AD}" type="slidenum">
              <a:rPr lang="de-CH" smtClean="0">
                <a:latin typeface="Arial" charset="0"/>
                <a:cs typeface="Arial" charset="0"/>
              </a:rPr>
              <a:pPr defTabSz="872495" fontAlgn="base">
                <a:spcBef>
                  <a:spcPct val="0"/>
                </a:spcBef>
                <a:spcAft>
                  <a:spcPct val="0"/>
                </a:spcAft>
              </a:pPr>
              <a:t>5</a:t>
            </a:fld>
            <a:endParaRPr lang="de-CH"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Before going</a:t>
            </a:r>
            <a:r>
              <a:rPr lang="de-CH" baseline="0" dirty="0" smtClean="0">
                <a:latin typeface="Arial" charset="0"/>
              </a:rPr>
              <a:t> into the details of our project, I’d like to give a brief overview of the mammary cell type hierarchy. The breast contains acinar structures as well as ducts. This is shown here. Over here you can see a cross-section through one of the mammary acini. Lining the lumen is the luminal compartment. It is surrounded by the basal compartment. Together, the luminal and the basal compartment form the mammary epithelium. The luminal compartment contains cells that are responsible for milk production and secretion. The basal compartment contains cells that are responsible for milk ejection. A basement membrane separates the mammary epithelium from the stroma. </a:t>
            </a:r>
          </a:p>
          <a:p>
            <a:pPr eaLnBrk="1" hangingPunct="1">
              <a:spcBef>
                <a:spcPct val="0"/>
              </a:spcBef>
            </a:pPr>
            <a:endParaRPr lang="de-CH" baseline="0" dirty="0" smtClean="0">
              <a:latin typeface="Arial" charset="0"/>
            </a:endParaRPr>
          </a:p>
          <a:p>
            <a:pPr eaLnBrk="1" hangingPunct="1">
              <a:spcBef>
                <a:spcPct val="0"/>
              </a:spcBef>
            </a:pPr>
            <a:r>
              <a:rPr lang="de-CH" baseline="0" dirty="0" smtClean="0">
                <a:latin typeface="Arial" charset="0"/>
              </a:rPr>
              <a:t>On the bottom, you can see a cross-section through the mammary epithelium with the luminal compartment shown in green and the basal compartment shown in red or orange. </a:t>
            </a:r>
          </a:p>
          <a:p>
            <a:pPr eaLnBrk="1" hangingPunct="1">
              <a:spcBef>
                <a:spcPct val="0"/>
              </a:spcBef>
            </a:pPr>
            <a:r>
              <a:rPr lang="de-CH" baseline="0" dirty="0" smtClean="0">
                <a:latin typeface="Arial" charset="0"/>
              </a:rPr>
              <a:t>Within the luminal compartment, there are differentiated luminal cells, luminal estrogen and progesterone sensing cells, and luminal progenitor cells. Within the basal compartment, there are differentiated myoepithelial cells and basal stem and progenitor cells. </a:t>
            </a:r>
            <a:r>
              <a:rPr lang="de-CH" b="1" baseline="0" dirty="0" smtClean="0">
                <a:latin typeface="Arial" charset="0"/>
              </a:rPr>
              <a:t>In mice</a:t>
            </a:r>
            <a:r>
              <a:rPr lang="de-CH" baseline="0" dirty="0" smtClean="0">
                <a:latin typeface="Arial" charset="0"/>
              </a:rPr>
              <a:t>, the marker Krt18 labels luminal cells, whereas Krt14 labels basal cells. Similarly, CD24 expression allows to discriminate between luminal and basal cells. Sca1 expression characterizes cells enriched in hormone sensing cells, whereas CD49f expression characterizes cells enriched in basal stem and progenitor cells. </a:t>
            </a:r>
            <a:endParaRPr lang="de-CH" dirty="0" smtClean="0">
              <a:latin typeface="Arial" charset="0"/>
            </a:endParaRPr>
          </a:p>
        </p:txBody>
      </p:sp>
      <p:sp>
        <p:nvSpPr>
          <p:cNvPr id="378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F49F6A27-789F-4A4B-9963-80C20F0E56AD}" type="slidenum">
              <a:rPr lang="de-CH" smtClean="0">
                <a:latin typeface="Arial" charset="0"/>
                <a:cs typeface="Arial" charset="0"/>
              </a:rPr>
              <a:pPr defTabSz="872495" fontAlgn="base">
                <a:spcBef>
                  <a:spcPct val="0"/>
                </a:spcBef>
                <a:spcAft>
                  <a:spcPct val="0"/>
                </a:spcAft>
              </a:pPr>
              <a:t>6</a:t>
            </a:fld>
            <a:endParaRPr lang="de-CH"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Before going</a:t>
            </a:r>
            <a:r>
              <a:rPr lang="de-CH" baseline="0" dirty="0" smtClean="0">
                <a:latin typeface="Arial" charset="0"/>
              </a:rPr>
              <a:t> into the details of our project, I’d like to give a brief overview of the mammary cell type hierarchy. The breast contains acinar structures as well as ducts. This is shown here. Over here you can see a cross-section through one of the mammary acini. Lining the lumen is the luminal compartment. It is surrounded by the basal compartment. Together, the luminal and the basal compartment form the mammary epithelium. The luminal compartment contains cells that are responsible for milk production and secretion. The basal compartment contains cells that are responsible for milk ejection. A basement membrane separates the mammary epithelium from the stroma. </a:t>
            </a:r>
          </a:p>
          <a:p>
            <a:pPr eaLnBrk="1" hangingPunct="1">
              <a:spcBef>
                <a:spcPct val="0"/>
              </a:spcBef>
            </a:pPr>
            <a:endParaRPr lang="de-CH" baseline="0" dirty="0" smtClean="0">
              <a:latin typeface="Arial" charset="0"/>
            </a:endParaRPr>
          </a:p>
          <a:p>
            <a:pPr eaLnBrk="1" hangingPunct="1">
              <a:spcBef>
                <a:spcPct val="0"/>
              </a:spcBef>
            </a:pPr>
            <a:r>
              <a:rPr lang="de-CH" baseline="0" dirty="0" smtClean="0">
                <a:latin typeface="Arial" charset="0"/>
              </a:rPr>
              <a:t>On the bottom, you can see a cross-section through the mammary epithelium with the luminal compartment shown in green and the basal compartment shown in red or orange. </a:t>
            </a:r>
          </a:p>
          <a:p>
            <a:pPr eaLnBrk="1" hangingPunct="1">
              <a:spcBef>
                <a:spcPct val="0"/>
              </a:spcBef>
            </a:pPr>
            <a:r>
              <a:rPr lang="de-CH" baseline="0" dirty="0" smtClean="0">
                <a:latin typeface="Arial" charset="0"/>
              </a:rPr>
              <a:t>Within the luminal compartment, there are differentiated luminal cells, luminal estrogen and progesterone sensing cells, and luminal progenitor cells. Within the basal compartment, there are differentiated myoepithelial cells and basal stem and progenitor cells. </a:t>
            </a:r>
            <a:r>
              <a:rPr lang="de-CH" b="1" baseline="0" dirty="0" smtClean="0">
                <a:latin typeface="Arial" charset="0"/>
              </a:rPr>
              <a:t>In mice</a:t>
            </a:r>
            <a:r>
              <a:rPr lang="de-CH" baseline="0" dirty="0" smtClean="0">
                <a:latin typeface="Arial" charset="0"/>
              </a:rPr>
              <a:t>, the marker Krt18 labels luminal cells, whereas Krt14 labels basal cells. Similarly, CD24 expression allows to discriminate between luminal and basal cells. Sca1 expression characterizes cells enriched in hormone sensing cells, whereas CD49f expression characterizes cells enriched in basal stem and progenitor cells. </a:t>
            </a:r>
            <a:endParaRPr lang="de-CH" dirty="0" smtClean="0">
              <a:latin typeface="Arial" charset="0"/>
            </a:endParaRPr>
          </a:p>
        </p:txBody>
      </p:sp>
      <p:sp>
        <p:nvSpPr>
          <p:cNvPr id="378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F49F6A27-789F-4A4B-9963-80C20F0E56AD}" type="slidenum">
              <a:rPr lang="de-CH" smtClean="0">
                <a:latin typeface="Arial" charset="0"/>
                <a:cs typeface="Arial" charset="0"/>
              </a:rPr>
              <a:pPr defTabSz="872495" fontAlgn="base">
                <a:spcBef>
                  <a:spcPct val="0"/>
                </a:spcBef>
                <a:spcAft>
                  <a:spcPct val="0"/>
                </a:spcAft>
              </a:pPr>
              <a:t>7</a:t>
            </a:fld>
            <a:endParaRPr lang="de-CH"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Before going</a:t>
            </a:r>
            <a:r>
              <a:rPr lang="de-CH" baseline="0" dirty="0" smtClean="0">
                <a:latin typeface="Arial" charset="0"/>
              </a:rPr>
              <a:t> into the details of our project, I’d like to give a brief overview of the mammary cell type hierarchy. The breast contains acinar structures as well as ducts. This is shown here. Over here you can see a cross-section through one of the mammary acini. Lining the lumen is the luminal compartment. It is surrounded by the basal compartment. Together, the luminal and the basal compartment form the mammary epithelium. The luminal compartment contains cells that are responsible for milk production and secretion. The basal compartment contains cells that are responsible for milk ejection. A basement membrane separates the mammary epithelium from the stroma. </a:t>
            </a:r>
          </a:p>
          <a:p>
            <a:pPr eaLnBrk="1" hangingPunct="1">
              <a:spcBef>
                <a:spcPct val="0"/>
              </a:spcBef>
            </a:pPr>
            <a:endParaRPr lang="de-CH" baseline="0" dirty="0" smtClean="0">
              <a:latin typeface="Arial" charset="0"/>
            </a:endParaRPr>
          </a:p>
          <a:p>
            <a:pPr eaLnBrk="1" hangingPunct="1">
              <a:spcBef>
                <a:spcPct val="0"/>
              </a:spcBef>
            </a:pPr>
            <a:r>
              <a:rPr lang="de-CH" baseline="0" dirty="0" smtClean="0">
                <a:latin typeface="Arial" charset="0"/>
              </a:rPr>
              <a:t>On the bottom, you can see a cross-section through the mammary epithelium with the luminal compartment shown in green and the basal compartment shown in red or orange. </a:t>
            </a:r>
          </a:p>
          <a:p>
            <a:pPr eaLnBrk="1" hangingPunct="1">
              <a:spcBef>
                <a:spcPct val="0"/>
              </a:spcBef>
            </a:pPr>
            <a:r>
              <a:rPr lang="de-CH" baseline="0" dirty="0" smtClean="0">
                <a:latin typeface="Arial" charset="0"/>
              </a:rPr>
              <a:t>Within the luminal compartment, there are differentiated luminal cells, luminal estrogen and progesterone sensing cells, and luminal progenitor cells. Within the basal compartment, there are differentiated myoepithelial cells and basal stem and progenitor cells. </a:t>
            </a:r>
            <a:r>
              <a:rPr lang="de-CH" b="1" baseline="0" dirty="0" smtClean="0">
                <a:latin typeface="Arial" charset="0"/>
              </a:rPr>
              <a:t>In mice</a:t>
            </a:r>
            <a:r>
              <a:rPr lang="de-CH" baseline="0" dirty="0" smtClean="0">
                <a:latin typeface="Arial" charset="0"/>
              </a:rPr>
              <a:t>, the marker Krt18 labels luminal cells, whereas Krt14 labels basal cells. Similarly, CD24 expression allows to discriminate between luminal and basal cells. Sca1 expression characterizes cells enriched in hormone sensing cells, whereas CD49f expression characterizes cells enriched in basal stem and progenitor cells. </a:t>
            </a:r>
            <a:endParaRPr lang="de-CH" dirty="0" smtClean="0">
              <a:latin typeface="Arial" charset="0"/>
            </a:endParaRPr>
          </a:p>
          <a:p>
            <a:pPr eaLnBrk="1" hangingPunct="1">
              <a:spcBef>
                <a:spcPct val="0"/>
              </a:spcBef>
            </a:pPr>
            <a:endParaRPr lang="de-CH" dirty="0" smtClean="0">
              <a:latin typeface="Arial" charset="0"/>
            </a:endParaRPr>
          </a:p>
        </p:txBody>
      </p:sp>
      <p:sp>
        <p:nvSpPr>
          <p:cNvPr id="378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F49F6A27-789F-4A4B-9963-80C20F0E56AD}" type="slidenum">
              <a:rPr lang="de-CH" smtClean="0">
                <a:latin typeface="Arial" charset="0"/>
                <a:cs typeface="Arial" charset="0"/>
              </a:rPr>
              <a:pPr defTabSz="872495" fontAlgn="base">
                <a:spcBef>
                  <a:spcPct val="0"/>
                </a:spcBef>
                <a:spcAft>
                  <a:spcPct val="0"/>
                </a:spcAft>
              </a:pPr>
              <a:t>8</a:t>
            </a:fld>
            <a:endParaRPr lang="de-CH"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p:cNvSpPr>
          <p:nvPr>
            <p:ph type="sldImg"/>
          </p:nvPr>
        </p:nvSpPr>
        <p:spPr bwMode="auto">
          <a:noFill/>
          <a:ln>
            <a:solidFill>
              <a:srgbClr val="000000"/>
            </a:solidFill>
            <a:miter lim="800000"/>
            <a:headEnd/>
            <a:tailEnd/>
          </a:ln>
        </p:spPr>
      </p:sp>
      <p:sp>
        <p:nvSpPr>
          <p:cNvPr id="3993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CH" dirty="0" smtClean="0">
                <a:latin typeface="Arial" charset="0"/>
              </a:rPr>
              <a:t>The following methods were</a:t>
            </a:r>
            <a:r>
              <a:rPr lang="de-CH" baseline="0" dirty="0" smtClean="0">
                <a:latin typeface="Arial" charset="0"/>
              </a:rPr>
              <a:t> used in my study. Mammary epithelial cell subpopulations were isolated by fluorescence activated cell sorting or </a:t>
            </a:r>
            <a:r>
              <a:rPr lang="de-CH" dirty="0" smtClean="0">
                <a:latin typeface="Arial" charset="0"/>
              </a:rPr>
              <a:t>FACS using the previously mentioned</a:t>
            </a:r>
            <a:r>
              <a:rPr lang="de-CH" baseline="0" dirty="0" smtClean="0">
                <a:latin typeface="Arial" charset="0"/>
              </a:rPr>
              <a:t> markers. Then transcriptome and bioinformatic transcription factor activity analyses were performed, the results of which were validated by qPCR and IHC. This was followed by further trancription factor and signaling pathway analyses with Ingenuity and gene set enrichment analysis. Functional studies were performed including colony formation and mammary gland reconstitution assays. Immunohistochemical analyses were carried out for progesterone receptor. And rescue experiments were performed with recombinant proteins. </a:t>
            </a:r>
            <a:endParaRPr lang="de-CH" dirty="0" smtClean="0">
              <a:latin typeface="Arial" charset="0"/>
            </a:endParaRPr>
          </a:p>
        </p:txBody>
      </p:sp>
      <p:sp>
        <p:nvSpPr>
          <p:cNvPr id="3993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2495" fontAlgn="base">
              <a:spcBef>
                <a:spcPct val="0"/>
              </a:spcBef>
              <a:spcAft>
                <a:spcPct val="0"/>
              </a:spcAft>
            </a:pPr>
            <a:fld id="{3AE4AA84-5CC9-416D-B6B0-83100D49AB43}" type="slidenum">
              <a:rPr lang="de-CH" smtClean="0">
                <a:latin typeface="Arial" charset="0"/>
                <a:cs typeface="Arial" charset="0"/>
              </a:rPr>
              <a:pPr defTabSz="872495" fontAlgn="base">
                <a:spcBef>
                  <a:spcPct val="0"/>
                </a:spcBef>
                <a:spcAft>
                  <a:spcPct val="0"/>
                </a:spcAft>
              </a:pPr>
              <a:t>9</a:t>
            </a:fld>
            <a:endParaRPr lang="de-CH"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pic>
        <p:nvPicPr>
          <p:cNvPr id="4" name="Grafik 11" descr="RainbowTranssynapticTools2_213.jpg"/>
          <p:cNvPicPr>
            <a:picLocks noChangeAspect="1"/>
          </p:cNvPicPr>
          <p:nvPr userDrawn="1"/>
        </p:nvPicPr>
        <p:blipFill>
          <a:blip r:embed="rId2"/>
          <a:srcRect/>
          <a:stretch>
            <a:fillRect/>
          </a:stretch>
        </p:blipFill>
        <p:spPr bwMode="auto">
          <a:xfrm>
            <a:off x="0" y="1223963"/>
            <a:ext cx="8640763" cy="900112"/>
          </a:xfrm>
          <a:prstGeom prst="rect">
            <a:avLst/>
          </a:prstGeom>
          <a:noFill/>
          <a:ln w="9525">
            <a:noFill/>
            <a:miter lim="800000"/>
            <a:headEnd/>
            <a:tailEnd/>
          </a:ln>
        </p:spPr>
      </p:pic>
      <p:sp>
        <p:nvSpPr>
          <p:cNvPr id="5" name="Rechteck 8"/>
          <p:cNvSpPr/>
          <p:nvPr userDrawn="1"/>
        </p:nvSpPr>
        <p:spPr>
          <a:xfrm>
            <a:off x="-7938" y="1079500"/>
            <a:ext cx="6848476" cy="142875"/>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6" name="Rechteck 9"/>
          <p:cNvSpPr/>
          <p:nvPr userDrawn="1"/>
        </p:nvSpPr>
        <p:spPr>
          <a:xfrm>
            <a:off x="6840538" y="1079500"/>
            <a:ext cx="1811337" cy="142875"/>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7" name="Rechteck 12"/>
          <p:cNvSpPr/>
          <p:nvPr userDrawn="1"/>
        </p:nvSpPr>
        <p:spPr>
          <a:xfrm>
            <a:off x="0" y="0"/>
            <a:ext cx="6840538"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2" name="Titel 1"/>
          <p:cNvSpPr>
            <a:spLocks noGrp="1"/>
          </p:cNvSpPr>
          <p:nvPr>
            <p:ph type="ctrTitle"/>
          </p:nvPr>
        </p:nvSpPr>
        <p:spPr>
          <a:xfrm>
            <a:off x="539750" y="2458602"/>
            <a:ext cx="6300788" cy="461665"/>
          </a:xfrm>
        </p:spPr>
        <p:txBody>
          <a:bodyPr/>
          <a:lstStyle>
            <a:lvl1pPr>
              <a:defRPr sz="3000" baseline="0">
                <a:solidFill>
                  <a:schemeClr val="tx2"/>
                </a:solidFill>
              </a:defRPr>
            </a:lvl1pPr>
          </a:lstStyle>
          <a:p>
            <a:r>
              <a:rPr lang="en-US" dirty="0" smtClean="0"/>
              <a:t>Titelmasterformat durch Klicken bearbeiten</a:t>
            </a:r>
            <a:endParaRPr lang="de-CH" dirty="0"/>
          </a:p>
        </p:txBody>
      </p:sp>
      <p:sp>
        <p:nvSpPr>
          <p:cNvPr id="3" name="Untertitel 2"/>
          <p:cNvSpPr>
            <a:spLocks noGrp="1"/>
          </p:cNvSpPr>
          <p:nvPr>
            <p:ph type="subTitle" idx="1"/>
          </p:nvPr>
        </p:nvSpPr>
        <p:spPr>
          <a:xfrm>
            <a:off x="539750" y="3842766"/>
            <a:ext cx="6300788" cy="308482"/>
          </a:xfrm>
        </p:spPr>
        <p:txBody>
          <a:bodyPr/>
          <a:lstStyle>
            <a:lvl1pPr marL="0" indent="0" algn="l">
              <a:lnSpc>
                <a:spcPct val="100000"/>
              </a:lnSpc>
              <a:spcBef>
                <a:spcPts val="0"/>
              </a:spcBef>
              <a:spcAft>
                <a:spcPts val="0"/>
              </a:spcAft>
              <a:buNone/>
              <a:defRPr sz="2000" b="1" cap="none" baseline="0">
                <a:solidFill>
                  <a:schemeClr val="tx2"/>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r>
              <a:rPr lang="en-US" smtClean="0"/>
              <a:t>Click to edit Master subtitle style</a:t>
            </a:r>
            <a:endParaRPr lang="de-DE"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2"/>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layout w/ log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layout w/o logo">
    <p:spTree>
      <p:nvGrpSpPr>
        <p:cNvPr id="1" name=""/>
        <p:cNvGrpSpPr/>
        <p:nvPr/>
      </p:nvGrpSpPr>
      <p:grpSpPr>
        <a:xfrm>
          <a:off x="0" y="0"/>
          <a:ext cx="0" cy="0"/>
          <a:chOff x="0" y="0"/>
          <a:chExt cx="0" cy="0"/>
        </a:xfrm>
      </p:grpSpPr>
      <p:sp>
        <p:nvSpPr>
          <p:cNvPr id="5" name="Rechteck 4"/>
          <p:cNvSpPr/>
          <p:nvPr userDrawn="1"/>
        </p:nvSpPr>
        <p:spPr>
          <a:xfrm>
            <a:off x="0" y="0"/>
            <a:ext cx="8640763" cy="5868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600" i="0" dirty="0" err="1">
              <a:cs typeface="Arial" pitchFamily="34" charset="0"/>
            </a:endParaRPr>
          </a:p>
        </p:txBody>
      </p:sp>
      <p:pic>
        <p:nvPicPr>
          <p:cNvPr id="6" name="Picture 2" descr="C:\Users\mascheronir\Documents\Daten\Geschäft\Dateien für transfer neuer PC\FMI\PPT Jun 11\FMI_Switzerland_grau.png"/>
          <p:cNvPicPr>
            <a:picLocks noChangeAspect="1" noChangeArrowheads="1"/>
          </p:cNvPicPr>
          <p:nvPr userDrawn="1"/>
        </p:nvPicPr>
        <p:blipFill>
          <a:blip r:embed="rId2"/>
          <a:srcRect/>
          <a:stretch>
            <a:fillRect/>
          </a:stretch>
        </p:blipFill>
        <p:spPr bwMode="auto">
          <a:xfrm>
            <a:off x="515938" y="6165850"/>
            <a:ext cx="2706687" cy="128588"/>
          </a:xfrm>
          <a:prstGeom prst="rect">
            <a:avLst/>
          </a:prstGeom>
          <a:noFill/>
          <a:ln w="9525">
            <a:noFill/>
            <a:miter lim="800000"/>
            <a:headEnd/>
            <a:tailEnd/>
          </a:ln>
        </p:spPr>
      </p:pic>
      <p:sp>
        <p:nvSpPr>
          <p:cNvPr id="2" name="Titel 1"/>
          <p:cNvSpPr>
            <a:spLocks noGrp="1"/>
          </p:cNvSpPr>
          <p:nvPr>
            <p:ph type="title"/>
          </p:nvPr>
        </p:nvSpPr>
        <p:spPr>
          <a:xfrm>
            <a:off x="539749" y="314471"/>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072050"/>
            <a:ext cx="7812088" cy="208756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fik 7" descr="MP8_GFP_MSC_DsRed2_35d_006_mergecont.jpg"/>
          <p:cNvPicPr>
            <a:picLocks noChangeAspect="1"/>
          </p:cNvPicPr>
          <p:nvPr userDrawn="1"/>
        </p:nvPicPr>
        <p:blipFill>
          <a:blip r:embed="rId2"/>
          <a:srcRect/>
          <a:stretch>
            <a:fillRect/>
          </a:stretch>
        </p:blipFill>
        <p:spPr bwMode="auto">
          <a:xfrm>
            <a:off x="1588" y="1223963"/>
            <a:ext cx="8639175" cy="900112"/>
          </a:xfrm>
          <a:prstGeom prst="rect">
            <a:avLst/>
          </a:prstGeom>
          <a:noFill/>
          <a:ln w="9525">
            <a:noFill/>
            <a:miter lim="800000"/>
            <a:headEnd/>
            <a:tailEnd/>
          </a:ln>
        </p:spPr>
      </p:pic>
      <p:sp>
        <p:nvSpPr>
          <p:cNvPr id="5" name="Rechteck 8"/>
          <p:cNvSpPr/>
          <p:nvPr userDrawn="1"/>
        </p:nvSpPr>
        <p:spPr>
          <a:xfrm>
            <a:off x="-7938" y="1079500"/>
            <a:ext cx="6848476" cy="142875"/>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6" name="Rechteck 9"/>
          <p:cNvSpPr/>
          <p:nvPr userDrawn="1"/>
        </p:nvSpPr>
        <p:spPr>
          <a:xfrm>
            <a:off x="6840538" y="1079500"/>
            <a:ext cx="1811337" cy="142875"/>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7" name="Rechteck 12"/>
          <p:cNvSpPr/>
          <p:nvPr userDrawn="1"/>
        </p:nvSpPr>
        <p:spPr>
          <a:xfrm>
            <a:off x="0" y="0"/>
            <a:ext cx="6840538"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2" name="Titel 1"/>
          <p:cNvSpPr>
            <a:spLocks noGrp="1"/>
          </p:cNvSpPr>
          <p:nvPr>
            <p:ph type="ctrTitle"/>
          </p:nvPr>
        </p:nvSpPr>
        <p:spPr>
          <a:xfrm>
            <a:off x="539750" y="2458602"/>
            <a:ext cx="6300788" cy="461665"/>
          </a:xfrm>
        </p:spPr>
        <p:txBody>
          <a:bodyPr/>
          <a:lstStyle>
            <a:lvl1pPr>
              <a:defRPr sz="3000" baseline="0">
                <a:solidFill>
                  <a:schemeClr val="tx2"/>
                </a:solidFill>
              </a:defRPr>
            </a:lvl1pPr>
          </a:lstStyle>
          <a:p>
            <a:r>
              <a:rPr lang="en-US" dirty="0" smtClean="0"/>
              <a:t>Titelmasterformat durch Klicken bearbeiten</a:t>
            </a:r>
            <a:endParaRPr lang="de-CH" dirty="0"/>
          </a:p>
        </p:txBody>
      </p:sp>
      <p:sp>
        <p:nvSpPr>
          <p:cNvPr id="3" name="Untertitel 2"/>
          <p:cNvSpPr>
            <a:spLocks noGrp="1"/>
          </p:cNvSpPr>
          <p:nvPr>
            <p:ph type="subTitle" idx="1"/>
          </p:nvPr>
        </p:nvSpPr>
        <p:spPr>
          <a:xfrm>
            <a:off x="539750" y="3842766"/>
            <a:ext cx="6300788" cy="308482"/>
          </a:xfrm>
        </p:spPr>
        <p:txBody>
          <a:bodyPr/>
          <a:lstStyle>
            <a:lvl1pPr marL="0" indent="0" algn="l">
              <a:lnSpc>
                <a:spcPct val="100000"/>
              </a:lnSpc>
              <a:spcBef>
                <a:spcPts val="0"/>
              </a:spcBef>
              <a:spcAft>
                <a:spcPts val="0"/>
              </a:spcAft>
              <a:buNone/>
              <a:defRPr sz="2000" b="1" cap="none" baseline="0">
                <a:solidFill>
                  <a:schemeClr val="tx2"/>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endParaRPr lang="de-DE"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mp; bullets">
    <p:spTree>
      <p:nvGrpSpPr>
        <p:cNvPr id="1" name=""/>
        <p:cNvGrpSpPr/>
        <p:nvPr/>
      </p:nvGrpSpPr>
      <p:grpSpPr>
        <a:xfrm>
          <a:off x="0" y="0"/>
          <a:ext cx="0" cy="0"/>
          <a:chOff x="0" y="0"/>
          <a:chExt cx="0" cy="0"/>
        </a:xfrm>
      </p:grpSpPr>
      <p:sp>
        <p:nvSpPr>
          <p:cNvPr id="2" name="Titel 1"/>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897336"/>
            <a:ext cx="7812088" cy="1318310"/>
          </a:xfrm>
        </p:spPr>
        <p:txBody>
          <a:bodyPr/>
          <a:lstStyle>
            <a:lvl1pPr marL="285750" indent="-285750">
              <a:lnSpc>
                <a:spcPct val="100000"/>
              </a:lnSpc>
              <a:buClr>
                <a:schemeClr val="accent1"/>
              </a:buClr>
              <a:buFont typeface="Wingdings 2" pitchFamily="18" charset="2"/>
              <a:buChar char="¾"/>
              <a:defRPr/>
            </a:lvl1pPr>
            <a:lvl3pPr>
              <a:lnSpc>
                <a:spcPct val="100000"/>
              </a:lnSpc>
              <a:defRPr lang="de-DE" sz="1600" kern="1200" dirty="0" smtClean="0">
                <a:solidFill>
                  <a:schemeClr val="tx1"/>
                </a:solidFill>
                <a:latin typeface="Arial" pitchFamily="34" charset="0"/>
                <a:ea typeface="+mn-ea"/>
                <a:cs typeface="+mn-cs"/>
              </a:defRPr>
            </a:lvl3pPr>
            <a:lvl4pPr>
              <a:lnSpc>
                <a:spcPct val="100000"/>
              </a:lnSpc>
              <a:defRPr/>
            </a:lvl4pPr>
            <a:lvl5pPr>
              <a:lnSpc>
                <a:spcPct val="100000"/>
              </a:lnSpc>
              <a:defRPr/>
            </a:lvl5pPr>
          </a:lstStyle>
          <a:p>
            <a:pPr lvl="0"/>
            <a:r>
              <a:rPr lang="de-DE" dirty="0" smtClean="0"/>
              <a:t>Textmasterformate durch Klicken bearbeiten</a:t>
            </a:r>
          </a:p>
          <a:p>
            <a:pPr lvl="2"/>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el 1"/>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897336"/>
            <a:ext cx="7812088" cy="208756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2"/>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layout w/ logo">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 layout w/o logo">
    <p:spTree>
      <p:nvGrpSpPr>
        <p:cNvPr id="1" name=""/>
        <p:cNvGrpSpPr/>
        <p:nvPr/>
      </p:nvGrpSpPr>
      <p:grpSpPr>
        <a:xfrm>
          <a:off x="0" y="0"/>
          <a:ext cx="0" cy="0"/>
          <a:chOff x="0" y="0"/>
          <a:chExt cx="0" cy="0"/>
        </a:xfrm>
      </p:grpSpPr>
      <p:sp>
        <p:nvSpPr>
          <p:cNvPr id="5" name="Rechteck 4"/>
          <p:cNvSpPr/>
          <p:nvPr userDrawn="1"/>
        </p:nvSpPr>
        <p:spPr>
          <a:xfrm>
            <a:off x="0" y="0"/>
            <a:ext cx="8640763" cy="5868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600" i="0" dirty="0" err="1">
              <a:cs typeface="Arial" pitchFamily="34" charset="0"/>
            </a:endParaRPr>
          </a:p>
        </p:txBody>
      </p:sp>
      <p:pic>
        <p:nvPicPr>
          <p:cNvPr id="6" name="Picture 2" descr="C:\Users\mascheronir\Documents\Daten\Geschäft\Dateien für transfer neuer PC\FMI\PPT Jun 11\FMI_Switzerland_grau.png"/>
          <p:cNvPicPr>
            <a:picLocks noChangeAspect="1" noChangeArrowheads="1"/>
          </p:cNvPicPr>
          <p:nvPr userDrawn="1"/>
        </p:nvPicPr>
        <p:blipFill>
          <a:blip r:embed="rId2"/>
          <a:srcRect/>
          <a:stretch>
            <a:fillRect/>
          </a:stretch>
        </p:blipFill>
        <p:spPr bwMode="auto">
          <a:xfrm>
            <a:off x="515938" y="6165850"/>
            <a:ext cx="2706687" cy="128588"/>
          </a:xfrm>
          <a:prstGeom prst="rect">
            <a:avLst/>
          </a:prstGeom>
          <a:noFill/>
          <a:ln w="9525">
            <a:noFill/>
            <a:miter lim="800000"/>
            <a:headEnd/>
            <a:tailEnd/>
          </a:ln>
        </p:spPr>
      </p:pic>
      <p:sp>
        <p:nvSpPr>
          <p:cNvPr id="2" name="Titel 1"/>
          <p:cNvSpPr>
            <a:spLocks noGrp="1"/>
          </p:cNvSpPr>
          <p:nvPr>
            <p:ph type="title"/>
          </p:nvPr>
        </p:nvSpPr>
        <p:spPr>
          <a:xfrm>
            <a:off x="539749" y="314471"/>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072050"/>
            <a:ext cx="7812088" cy="208756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984250"/>
            <a:ext cx="7812088" cy="923925"/>
          </a:xfrm>
        </p:spPr>
        <p:txBody>
          <a:bodyPr/>
          <a:lstStyle/>
          <a:p>
            <a:r>
              <a:rPr lang="en-US"/>
              <a:t>Titelmasterformat durch Klicken bearbeiten</a:t>
            </a:r>
          </a:p>
        </p:txBody>
      </p:sp>
      <p:sp>
        <p:nvSpPr>
          <p:cNvPr id="3" name="Inhaltsplatzhalter 2"/>
          <p:cNvSpPr>
            <a:spLocks noGrp="1"/>
          </p:cNvSpPr>
          <p:nvPr>
            <p:ph idx="1"/>
          </p:nvPr>
        </p:nvSpPr>
        <p:spPr>
          <a:xfrm>
            <a:off x="539750" y="1895475"/>
            <a:ext cx="7812088" cy="1230313"/>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amp; bullets">
    <p:spTree>
      <p:nvGrpSpPr>
        <p:cNvPr id="1" name=""/>
        <p:cNvGrpSpPr/>
        <p:nvPr/>
      </p:nvGrpSpPr>
      <p:grpSpPr>
        <a:xfrm>
          <a:off x="0" y="0"/>
          <a:ext cx="0" cy="0"/>
          <a:chOff x="0" y="0"/>
          <a:chExt cx="0" cy="0"/>
        </a:xfrm>
      </p:grpSpPr>
      <p:sp>
        <p:nvSpPr>
          <p:cNvPr id="2" name="Titel 1"/>
          <p:cNvSpPr>
            <a:spLocks noGrp="1"/>
          </p:cNvSpPr>
          <p:nvPr>
            <p:ph type="title"/>
          </p:nvPr>
        </p:nvSpPr>
        <p:spPr>
          <a:xfrm>
            <a:off x="539749" y="980302"/>
            <a:ext cx="7812089" cy="369332"/>
          </a:xfrm>
        </p:spPr>
        <p:txBody>
          <a:bodyPr/>
          <a:lstStyle>
            <a:lvl1pPr>
              <a:defRPr sz="2400"/>
            </a:lvl1pPr>
          </a:lstStyle>
          <a:p>
            <a:r>
              <a:rPr lang="en-US" smtClean="0"/>
              <a:t>Click to edit Master title style</a:t>
            </a:r>
            <a:endParaRPr lang="de-CH" dirty="0"/>
          </a:p>
        </p:txBody>
      </p:sp>
      <p:sp>
        <p:nvSpPr>
          <p:cNvPr id="4" name="Inhaltsplatzhalter 3"/>
          <p:cNvSpPr>
            <a:spLocks noGrp="1"/>
          </p:cNvSpPr>
          <p:nvPr>
            <p:ph sz="quarter" idx="10"/>
          </p:nvPr>
        </p:nvSpPr>
        <p:spPr>
          <a:xfrm>
            <a:off x="539750" y="1897336"/>
            <a:ext cx="7812088" cy="1318310"/>
          </a:xfrm>
        </p:spPr>
        <p:txBody>
          <a:bodyPr/>
          <a:lstStyle>
            <a:lvl1pPr marL="285750" indent="-285750">
              <a:lnSpc>
                <a:spcPct val="100000"/>
              </a:lnSpc>
              <a:buClr>
                <a:schemeClr val="accent1"/>
              </a:buClr>
              <a:buFont typeface="Wingdings 2" pitchFamily="18" charset="2"/>
              <a:buChar char="¾"/>
              <a:defRPr/>
            </a:lvl1pPr>
            <a:lvl3pPr>
              <a:lnSpc>
                <a:spcPct val="100000"/>
              </a:lnSpc>
              <a:defRPr lang="de-DE" sz="1600" kern="1200" dirty="0" smtClean="0">
                <a:solidFill>
                  <a:schemeClr val="tx1"/>
                </a:solidFill>
                <a:latin typeface="Arial" pitchFamily="34" charset="0"/>
                <a:ea typeface="+mn-ea"/>
                <a:cs typeface="+mn-cs"/>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fik 11" descr="RainbowTranssynapticTools2_213.jpg"/>
          <p:cNvPicPr>
            <a:picLocks noChangeAspect="1"/>
          </p:cNvPicPr>
          <p:nvPr userDrawn="1"/>
        </p:nvPicPr>
        <p:blipFill>
          <a:blip r:embed="rId2"/>
          <a:srcRect/>
          <a:stretch>
            <a:fillRect/>
          </a:stretch>
        </p:blipFill>
        <p:spPr bwMode="auto">
          <a:xfrm>
            <a:off x="0" y="1223963"/>
            <a:ext cx="8640763" cy="900112"/>
          </a:xfrm>
          <a:prstGeom prst="rect">
            <a:avLst/>
          </a:prstGeom>
          <a:noFill/>
          <a:ln w="9525">
            <a:noFill/>
            <a:miter lim="800000"/>
            <a:headEnd/>
            <a:tailEnd/>
          </a:ln>
        </p:spPr>
      </p:pic>
      <p:sp>
        <p:nvSpPr>
          <p:cNvPr id="5" name="Rechteck 8"/>
          <p:cNvSpPr/>
          <p:nvPr userDrawn="1"/>
        </p:nvSpPr>
        <p:spPr>
          <a:xfrm>
            <a:off x="-7938" y="1079500"/>
            <a:ext cx="6848476" cy="14287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6" name="Rechteck 9"/>
          <p:cNvSpPr/>
          <p:nvPr userDrawn="1"/>
        </p:nvSpPr>
        <p:spPr>
          <a:xfrm>
            <a:off x="6840538" y="1079500"/>
            <a:ext cx="1811337" cy="142875"/>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7" name="Rechteck 12"/>
          <p:cNvSpPr/>
          <p:nvPr userDrawn="1"/>
        </p:nvSpPr>
        <p:spPr>
          <a:xfrm>
            <a:off x="0" y="0"/>
            <a:ext cx="6840538"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2" name="Titel 1"/>
          <p:cNvSpPr>
            <a:spLocks noGrp="1"/>
          </p:cNvSpPr>
          <p:nvPr>
            <p:ph type="ctrTitle"/>
          </p:nvPr>
        </p:nvSpPr>
        <p:spPr>
          <a:xfrm>
            <a:off x="539750" y="2458602"/>
            <a:ext cx="6300788" cy="461665"/>
          </a:xfrm>
        </p:spPr>
        <p:txBody>
          <a:bodyPr/>
          <a:lstStyle>
            <a:lvl1pPr>
              <a:defRPr sz="3000" baseline="0">
                <a:solidFill>
                  <a:schemeClr val="tx2"/>
                </a:solidFill>
              </a:defRPr>
            </a:lvl1pPr>
          </a:lstStyle>
          <a:p>
            <a:r>
              <a:rPr lang="en-US" dirty="0" smtClean="0"/>
              <a:t>Titelmasterformat durch Klicken bearbeiten</a:t>
            </a:r>
            <a:endParaRPr lang="de-CH" dirty="0"/>
          </a:p>
        </p:txBody>
      </p:sp>
      <p:sp>
        <p:nvSpPr>
          <p:cNvPr id="3" name="Untertitel 2"/>
          <p:cNvSpPr>
            <a:spLocks noGrp="1"/>
          </p:cNvSpPr>
          <p:nvPr>
            <p:ph type="subTitle" idx="1"/>
          </p:nvPr>
        </p:nvSpPr>
        <p:spPr>
          <a:xfrm>
            <a:off x="539750" y="3842766"/>
            <a:ext cx="6300788" cy="308482"/>
          </a:xfrm>
        </p:spPr>
        <p:txBody>
          <a:bodyPr/>
          <a:lstStyle>
            <a:lvl1pPr marL="0" indent="0" algn="l">
              <a:lnSpc>
                <a:spcPct val="100000"/>
              </a:lnSpc>
              <a:spcBef>
                <a:spcPts val="0"/>
              </a:spcBef>
              <a:spcAft>
                <a:spcPts val="0"/>
              </a:spcAft>
              <a:buNone/>
              <a:defRPr sz="2000" b="1" cap="none" baseline="0">
                <a:solidFill>
                  <a:schemeClr val="tx2"/>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endParaRPr lang="de-DE" dirty="0"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mp; bullets">
    <p:spTree>
      <p:nvGrpSpPr>
        <p:cNvPr id="1" name=""/>
        <p:cNvGrpSpPr/>
        <p:nvPr/>
      </p:nvGrpSpPr>
      <p:grpSpPr>
        <a:xfrm>
          <a:off x="0" y="0"/>
          <a:ext cx="0" cy="0"/>
          <a:chOff x="0" y="0"/>
          <a:chExt cx="0" cy="0"/>
        </a:xfrm>
      </p:grpSpPr>
      <p:sp>
        <p:nvSpPr>
          <p:cNvPr id="2" name="Titel 1"/>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897336"/>
            <a:ext cx="7812088" cy="1318310"/>
          </a:xfrm>
        </p:spPr>
        <p:txBody>
          <a:bodyPr/>
          <a:lstStyle>
            <a:lvl1pPr marL="285750" indent="-285750">
              <a:lnSpc>
                <a:spcPct val="100000"/>
              </a:lnSpc>
              <a:buClr>
                <a:schemeClr val="accent1"/>
              </a:buClr>
              <a:buFont typeface="Wingdings 2" pitchFamily="18" charset="2"/>
              <a:buChar char="¾"/>
              <a:defRPr/>
            </a:lvl1pPr>
            <a:lvl3pPr>
              <a:lnSpc>
                <a:spcPct val="100000"/>
              </a:lnSpc>
              <a:defRPr lang="de-DE" sz="1600" kern="1200" dirty="0" smtClean="0">
                <a:solidFill>
                  <a:schemeClr val="tx1"/>
                </a:solidFill>
                <a:latin typeface="Arial" pitchFamily="34" charset="0"/>
                <a:ea typeface="+mn-ea"/>
                <a:cs typeface="+mn-cs"/>
              </a:defRPr>
            </a:lvl3pPr>
            <a:lvl4pPr>
              <a:lnSpc>
                <a:spcPct val="100000"/>
              </a:lnSpc>
              <a:defRPr/>
            </a:lvl4pPr>
            <a:lvl5pPr>
              <a:lnSpc>
                <a:spcPct val="100000"/>
              </a:lnSpc>
              <a:defRPr/>
            </a:lvl5pPr>
          </a:lstStyle>
          <a:p>
            <a:pPr lvl="0"/>
            <a:r>
              <a:rPr lang="de-DE" dirty="0" smtClean="0"/>
              <a:t>Textmasterformate durch Klicken bearbeiten</a:t>
            </a:r>
          </a:p>
          <a:p>
            <a:pPr lvl="2"/>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el 1"/>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897336"/>
            <a:ext cx="7812088" cy="208756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2"/>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layout w/ logo">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layout w/o logo">
    <p:spTree>
      <p:nvGrpSpPr>
        <p:cNvPr id="1" name=""/>
        <p:cNvGrpSpPr/>
        <p:nvPr/>
      </p:nvGrpSpPr>
      <p:grpSpPr>
        <a:xfrm>
          <a:off x="0" y="0"/>
          <a:ext cx="0" cy="0"/>
          <a:chOff x="0" y="0"/>
          <a:chExt cx="0" cy="0"/>
        </a:xfrm>
      </p:grpSpPr>
      <p:sp>
        <p:nvSpPr>
          <p:cNvPr id="5" name="Rechteck 4"/>
          <p:cNvSpPr/>
          <p:nvPr userDrawn="1"/>
        </p:nvSpPr>
        <p:spPr>
          <a:xfrm>
            <a:off x="0" y="0"/>
            <a:ext cx="8640763" cy="5868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600" i="0" dirty="0" err="1">
              <a:cs typeface="Arial" pitchFamily="34" charset="0"/>
            </a:endParaRPr>
          </a:p>
        </p:txBody>
      </p:sp>
      <p:pic>
        <p:nvPicPr>
          <p:cNvPr id="6" name="Picture 2" descr="C:\Users\mascheronir\Documents\Daten\Geschäft\Dateien für transfer neuer PC\FMI\PPT Jun 11\FMI_Switzerland_weiss.png"/>
          <p:cNvPicPr>
            <a:picLocks noChangeAspect="1" noChangeArrowheads="1"/>
          </p:cNvPicPr>
          <p:nvPr userDrawn="1"/>
        </p:nvPicPr>
        <p:blipFill>
          <a:blip r:embed="rId2"/>
          <a:srcRect/>
          <a:stretch>
            <a:fillRect/>
          </a:stretch>
        </p:blipFill>
        <p:spPr bwMode="auto">
          <a:xfrm>
            <a:off x="514350" y="6167438"/>
            <a:ext cx="2708275" cy="127000"/>
          </a:xfrm>
          <a:prstGeom prst="rect">
            <a:avLst/>
          </a:prstGeom>
          <a:noFill/>
          <a:ln w="9525">
            <a:noFill/>
            <a:miter lim="800000"/>
            <a:headEnd/>
            <a:tailEnd/>
          </a:ln>
        </p:spPr>
      </p:pic>
      <p:sp>
        <p:nvSpPr>
          <p:cNvPr id="2" name="Titel 1"/>
          <p:cNvSpPr>
            <a:spLocks noGrp="1"/>
          </p:cNvSpPr>
          <p:nvPr>
            <p:ph type="title"/>
          </p:nvPr>
        </p:nvSpPr>
        <p:spPr>
          <a:xfrm>
            <a:off x="539749" y="314471"/>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072050"/>
            <a:ext cx="7812088" cy="208756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2" name="Titel 1"/>
          <p:cNvSpPr>
            <a:spLocks noGrp="1"/>
          </p:cNvSpPr>
          <p:nvPr>
            <p:ph type="title"/>
          </p:nvPr>
        </p:nvSpPr>
        <p:spPr>
          <a:xfrm>
            <a:off x="539749" y="980302"/>
            <a:ext cx="7812089" cy="369332"/>
          </a:xfrm>
        </p:spPr>
        <p:txBody>
          <a:bodyPr/>
          <a:lstStyle>
            <a:lvl1pPr>
              <a:defRPr sz="2400"/>
            </a:lvl1pPr>
          </a:lstStyle>
          <a:p>
            <a:r>
              <a:rPr lang="en-US" smtClean="0"/>
              <a:t>Click to edit Master title style</a:t>
            </a:r>
            <a:endParaRPr lang="de-CH" dirty="0"/>
          </a:p>
        </p:txBody>
      </p:sp>
      <p:sp>
        <p:nvSpPr>
          <p:cNvPr id="4" name="Inhaltsplatzhalter 3"/>
          <p:cNvSpPr>
            <a:spLocks noGrp="1"/>
          </p:cNvSpPr>
          <p:nvPr>
            <p:ph sz="quarter" idx="10"/>
          </p:nvPr>
        </p:nvSpPr>
        <p:spPr>
          <a:xfrm>
            <a:off x="539750" y="1898006"/>
            <a:ext cx="7812088"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2"/>
          <p:cNvSpPr>
            <a:spLocks noGrp="1"/>
          </p:cNvSpPr>
          <p:nvPr>
            <p:ph type="title"/>
          </p:nvPr>
        </p:nvSpPr>
        <p:spPr>
          <a:xfrm>
            <a:off x="539749" y="980302"/>
            <a:ext cx="7812089" cy="369332"/>
          </a:xfrm>
        </p:spPr>
        <p:txBody>
          <a:bodyPr/>
          <a:lstStyle>
            <a:lvl1pPr>
              <a:defRPr sz="2400"/>
            </a:lvl1pPr>
          </a:lstStyle>
          <a:p>
            <a:r>
              <a:rPr lang="en-US" smtClean="0"/>
              <a:t>Click to edit Master title style</a:t>
            </a:r>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ty layout w/ logo">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layout w/o logo">
    <p:spTree>
      <p:nvGrpSpPr>
        <p:cNvPr id="1" name=""/>
        <p:cNvGrpSpPr/>
        <p:nvPr/>
      </p:nvGrpSpPr>
      <p:grpSpPr>
        <a:xfrm>
          <a:off x="0" y="0"/>
          <a:ext cx="0" cy="0"/>
          <a:chOff x="0" y="0"/>
          <a:chExt cx="0" cy="0"/>
        </a:xfrm>
      </p:grpSpPr>
      <p:sp>
        <p:nvSpPr>
          <p:cNvPr id="5" name="Rechteck 4"/>
          <p:cNvSpPr/>
          <p:nvPr userDrawn="1"/>
        </p:nvSpPr>
        <p:spPr>
          <a:xfrm>
            <a:off x="-1588" y="0"/>
            <a:ext cx="8640763" cy="5868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600" i="0" dirty="0" err="1">
              <a:cs typeface="Arial" pitchFamily="34" charset="0"/>
            </a:endParaRPr>
          </a:p>
        </p:txBody>
      </p:sp>
      <p:pic>
        <p:nvPicPr>
          <p:cNvPr id="6" name="Picture 2" descr="C:\Users\mascheronir\Documents\Daten\Geschäft\Dateien für transfer neuer PC\FMI\PPT Jun 11\FMI_Switzerland_grau.png"/>
          <p:cNvPicPr>
            <a:picLocks noChangeAspect="1" noChangeArrowheads="1"/>
          </p:cNvPicPr>
          <p:nvPr userDrawn="1"/>
        </p:nvPicPr>
        <p:blipFill>
          <a:blip r:embed="rId2"/>
          <a:srcRect/>
          <a:stretch>
            <a:fillRect/>
          </a:stretch>
        </p:blipFill>
        <p:spPr bwMode="auto">
          <a:xfrm>
            <a:off x="515938" y="6165850"/>
            <a:ext cx="2706687" cy="128588"/>
          </a:xfrm>
          <a:prstGeom prst="rect">
            <a:avLst/>
          </a:prstGeom>
          <a:noFill/>
          <a:ln w="9525">
            <a:noFill/>
            <a:miter lim="800000"/>
            <a:headEnd/>
            <a:tailEnd/>
          </a:ln>
        </p:spPr>
      </p:pic>
      <p:sp>
        <p:nvSpPr>
          <p:cNvPr id="2" name="Titel 1"/>
          <p:cNvSpPr>
            <a:spLocks noGrp="1"/>
          </p:cNvSpPr>
          <p:nvPr>
            <p:ph type="title"/>
          </p:nvPr>
        </p:nvSpPr>
        <p:spPr>
          <a:xfrm>
            <a:off x="539749" y="323763"/>
            <a:ext cx="7812089" cy="369332"/>
          </a:xfrm>
        </p:spPr>
        <p:txBody>
          <a:bodyPr/>
          <a:lstStyle>
            <a:lvl1pPr>
              <a:defRPr sz="2400"/>
            </a:lvl1pPr>
          </a:lstStyle>
          <a:p>
            <a:r>
              <a:rPr lang="en-US" smtClean="0"/>
              <a:t>Click to edit Master title style</a:t>
            </a:r>
            <a:endParaRPr lang="de-CH" dirty="0"/>
          </a:p>
        </p:txBody>
      </p:sp>
      <p:sp>
        <p:nvSpPr>
          <p:cNvPr id="4" name="Inhaltsplatzhalter 3"/>
          <p:cNvSpPr>
            <a:spLocks noGrp="1"/>
          </p:cNvSpPr>
          <p:nvPr>
            <p:ph sz="quarter" idx="10"/>
          </p:nvPr>
        </p:nvSpPr>
        <p:spPr>
          <a:xfrm>
            <a:off x="539750" y="1072050"/>
            <a:ext cx="7812088"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fik 7" descr="C_elegans.jpg"/>
          <p:cNvPicPr>
            <a:picLocks noChangeAspect="1"/>
          </p:cNvPicPr>
          <p:nvPr userDrawn="1"/>
        </p:nvPicPr>
        <p:blipFill>
          <a:blip r:embed="rId2"/>
          <a:srcRect/>
          <a:stretch>
            <a:fillRect/>
          </a:stretch>
        </p:blipFill>
        <p:spPr bwMode="auto">
          <a:xfrm>
            <a:off x="0" y="1223963"/>
            <a:ext cx="8640763" cy="900112"/>
          </a:xfrm>
          <a:prstGeom prst="rect">
            <a:avLst/>
          </a:prstGeom>
          <a:noFill/>
          <a:ln w="9525">
            <a:noFill/>
            <a:miter lim="800000"/>
            <a:headEnd/>
            <a:tailEnd/>
          </a:ln>
        </p:spPr>
      </p:pic>
      <p:sp>
        <p:nvSpPr>
          <p:cNvPr id="5" name="Rechteck 8"/>
          <p:cNvSpPr/>
          <p:nvPr userDrawn="1"/>
        </p:nvSpPr>
        <p:spPr>
          <a:xfrm>
            <a:off x="-7938" y="1079500"/>
            <a:ext cx="6848476" cy="142875"/>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6" name="Rechteck 9"/>
          <p:cNvSpPr/>
          <p:nvPr userDrawn="1"/>
        </p:nvSpPr>
        <p:spPr>
          <a:xfrm>
            <a:off x="6840538" y="1079500"/>
            <a:ext cx="1811337" cy="142875"/>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7" name="Rechteck 12"/>
          <p:cNvSpPr/>
          <p:nvPr userDrawn="1"/>
        </p:nvSpPr>
        <p:spPr>
          <a:xfrm>
            <a:off x="0" y="0"/>
            <a:ext cx="6840538"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2" name="Titel 1"/>
          <p:cNvSpPr>
            <a:spLocks noGrp="1"/>
          </p:cNvSpPr>
          <p:nvPr>
            <p:ph type="ctrTitle"/>
          </p:nvPr>
        </p:nvSpPr>
        <p:spPr>
          <a:xfrm>
            <a:off x="539750" y="2458602"/>
            <a:ext cx="6300788" cy="461665"/>
          </a:xfrm>
        </p:spPr>
        <p:txBody>
          <a:bodyPr/>
          <a:lstStyle>
            <a:lvl1pPr>
              <a:defRPr sz="3000" baseline="0">
                <a:solidFill>
                  <a:schemeClr val="tx2"/>
                </a:solidFill>
              </a:defRPr>
            </a:lvl1pPr>
          </a:lstStyle>
          <a:p>
            <a:r>
              <a:rPr lang="en-US" dirty="0" smtClean="0"/>
              <a:t>Titelmasterformat durch Klicken bearbeiten</a:t>
            </a:r>
            <a:endParaRPr lang="de-CH" dirty="0"/>
          </a:p>
        </p:txBody>
      </p:sp>
      <p:sp>
        <p:nvSpPr>
          <p:cNvPr id="3" name="Untertitel 2"/>
          <p:cNvSpPr>
            <a:spLocks noGrp="1"/>
          </p:cNvSpPr>
          <p:nvPr>
            <p:ph type="subTitle" idx="1"/>
          </p:nvPr>
        </p:nvSpPr>
        <p:spPr>
          <a:xfrm>
            <a:off x="539750" y="3842766"/>
            <a:ext cx="6300788" cy="308482"/>
          </a:xfrm>
        </p:spPr>
        <p:txBody>
          <a:bodyPr/>
          <a:lstStyle>
            <a:lvl1pPr marL="0" indent="0" algn="l">
              <a:lnSpc>
                <a:spcPct val="100000"/>
              </a:lnSpc>
              <a:spcBef>
                <a:spcPts val="0"/>
              </a:spcBef>
              <a:spcAft>
                <a:spcPts val="0"/>
              </a:spcAft>
              <a:buNone/>
              <a:defRPr sz="2000" b="1" cap="none" baseline="0">
                <a:solidFill>
                  <a:schemeClr val="tx2"/>
                </a:solidFill>
              </a:defRPr>
            </a:lvl1pPr>
            <a:lvl2pPr marL="432008" indent="0" algn="ctr">
              <a:buNone/>
              <a:defRPr>
                <a:solidFill>
                  <a:schemeClr val="tx1">
                    <a:tint val="75000"/>
                  </a:schemeClr>
                </a:solidFill>
              </a:defRPr>
            </a:lvl2pPr>
            <a:lvl3pPr marL="864017" indent="0" algn="ctr">
              <a:buNone/>
              <a:defRPr>
                <a:solidFill>
                  <a:schemeClr val="tx1">
                    <a:tint val="75000"/>
                  </a:schemeClr>
                </a:solidFill>
              </a:defRPr>
            </a:lvl3pPr>
            <a:lvl4pPr marL="1296025" indent="0" algn="ctr">
              <a:buNone/>
              <a:defRPr>
                <a:solidFill>
                  <a:schemeClr val="tx1">
                    <a:tint val="75000"/>
                  </a:schemeClr>
                </a:solidFill>
              </a:defRPr>
            </a:lvl4pPr>
            <a:lvl5pPr marL="1728033" indent="0" algn="ctr">
              <a:buNone/>
              <a:defRPr>
                <a:solidFill>
                  <a:schemeClr val="tx1">
                    <a:tint val="75000"/>
                  </a:schemeClr>
                </a:solidFill>
              </a:defRPr>
            </a:lvl5pPr>
            <a:lvl6pPr marL="2160041" indent="0" algn="ctr">
              <a:buNone/>
              <a:defRPr>
                <a:solidFill>
                  <a:schemeClr val="tx1">
                    <a:tint val="75000"/>
                  </a:schemeClr>
                </a:solidFill>
              </a:defRPr>
            </a:lvl6pPr>
            <a:lvl7pPr marL="2592050" indent="0" algn="ctr">
              <a:buNone/>
              <a:defRPr>
                <a:solidFill>
                  <a:schemeClr val="tx1">
                    <a:tint val="75000"/>
                  </a:schemeClr>
                </a:solidFill>
              </a:defRPr>
            </a:lvl7pPr>
            <a:lvl8pPr marL="3024058" indent="0" algn="ctr">
              <a:buNone/>
              <a:defRPr>
                <a:solidFill>
                  <a:schemeClr val="tx1">
                    <a:tint val="75000"/>
                  </a:schemeClr>
                </a:solidFill>
              </a:defRPr>
            </a:lvl8pPr>
            <a:lvl9pPr marL="3456066" indent="0" algn="ctr">
              <a:buNone/>
              <a:defRPr>
                <a:solidFill>
                  <a:schemeClr val="tx1">
                    <a:tint val="75000"/>
                  </a:schemeClr>
                </a:solidFill>
              </a:defRPr>
            </a:lvl9pPr>
          </a:lstStyle>
          <a:p>
            <a:endParaRPr lang="de-DE"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 &amp; bullets">
    <p:spTree>
      <p:nvGrpSpPr>
        <p:cNvPr id="1" name=""/>
        <p:cNvGrpSpPr/>
        <p:nvPr/>
      </p:nvGrpSpPr>
      <p:grpSpPr>
        <a:xfrm>
          <a:off x="0" y="0"/>
          <a:ext cx="0" cy="0"/>
          <a:chOff x="0" y="0"/>
          <a:chExt cx="0" cy="0"/>
        </a:xfrm>
      </p:grpSpPr>
      <p:sp>
        <p:nvSpPr>
          <p:cNvPr id="2" name="Titel 1"/>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897336"/>
            <a:ext cx="7812088" cy="1318310"/>
          </a:xfrm>
        </p:spPr>
        <p:txBody>
          <a:bodyPr/>
          <a:lstStyle>
            <a:lvl1pPr marL="285750" indent="-285750">
              <a:lnSpc>
                <a:spcPct val="100000"/>
              </a:lnSpc>
              <a:buClr>
                <a:schemeClr val="accent1"/>
              </a:buClr>
              <a:buFont typeface="Wingdings 2" pitchFamily="18" charset="2"/>
              <a:buChar char="¾"/>
              <a:defRPr/>
            </a:lvl1pPr>
            <a:lvl3pPr>
              <a:lnSpc>
                <a:spcPct val="100000"/>
              </a:lnSpc>
              <a:defRPr lang="de-DE" sz="1600" kern="1200" dirty="0" smtClean="0">
                <a:solidFill>
                  <a:schemeClr val="tx1"/>
                </a:solidFill>
                <a:latin typeface="Arial" pitchFamily="34" charset="0"/>
                <a:ea typeface="+mn-ea"/>
                <a:cs typeface="+mn-cs"/>
              </a:defRPr>
            </a:lvl3pPr>
            <a:lvl4pPr>
              <a:lnSpc>
                <a:spcPct val="100000"/>
              </a:lnSpc>
              <a:defRPr/>
            </a:lvl4pPr>
            <a:lvl5pPr>
              <a:lnSpc>
                <a:spcPct val="100000"/>
              </a:lnSpc>
              <a:defRPr/>
            </a:lvl5pPr>
          </a:lstStyle>
          <a:p>
            <a:pPr lvl="0"/>
            <a:r>
              <a:rPr lang="de-DE" dirty="0" smtClean="0"/>
              <a:t>Textmasterformate durch Klicken bearbeiten</a:t>
            </a:r>
          </a:p>
          <a:p>
            <a:pPr lvl="2"/>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2" name="Titel 1"/>
          <p:cNvSpPr>
            <a:spLocks noGrp="1"/>
          </p:cNvSpPr>
          <p:nvPr>
            <p:ph type="title"/>
          </p:nvPr>
        </p:nvSpPr>
        <p:spPr>
          <a:xfrm>
            <a:off x="539749" y="984697"/>
            <a:ext cx="7812089" cy="369332"/>
          </a:xfrm>
        </p:spPr>
        <p:txBody>
          <a:bodyPr/>
          <a:lstStyle>
            <a:lvl1pPr>
              <a:defRPr sz="2400"/>
            </a:lvl1pPr>
          </a:lstStyle>
          <a:p>
            <a:r>
              <a:rPr lang="de-DE" dirty="0" smtClean="0"/>
              <a:t>Titelmasterformat durch Klicken bearbeiten</a:t>
            </a:r>
            <a:endParaRPr lang="de-CH" dirty="0"/>
          </a:p>
        </p:txBody>
      </p:sp>
      <p:sp>
        <p:nvSpPr>
          <p:cNvPr id="4" name="Inhaltsplatzhalter 3"/>
          <p:cNvSpPr>
            <a:spLocks noGrp="1"/>
          </p:cNvSpPr>
          <p:nvPr>
            <p:ph sz="quarter" idx="10"/>
          </p:nvPr>
        </p:nvSpPr>
        <p:spPr>
          <a:xfrm>
            <a:off x="539750" y="1897336"/>
            <a:ext cx="7812088" cy="208756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3.xml"/><Relationship Id="rId10" Type="http://schemas.openxmlformats.org/officeDocument/2006/relationships/image" Target="../media/image1.jpeg"/><Relationship Id="rId11"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theme" Target="../theme/theme4.xml"/><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539750" y="1892300"/>
            <a:ext cx="7812088" cy="1231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smtClean="0"/>
          </a:p>
        </p:txBody>
      </p:sp>
      <p:sp>
        <p:nvSpPr>
          <p:cNvPr id="1027" name="Titelplatzhalter 1"/>
          <p:cNvSpPr>
            <a:spLocks noGrp="1"/>
          </p:cNvSpPr>
          <p:nvPr>
            <p:ph type="title"/>
          </p:nvPr>
        </p:nvSpPr>
        <p:spPr bwMode="auto">
          <a:xfrm>
            <a:off x="539750" y="981075"/>
            <a:ext cx="7812088" cy="9223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Titelmasterformat durch Klicken bearbeiten</a:t>
            </a:r>
            <a:endParaRPr lang="de-CH" smtClean="0"/>
          </a:p>
        </p:txBody>
      </p:sp>
      <p:sp>
        <p:nvSpPr>
          <p:cNvPr id="12" name="Rechteck 11"/>
          <p:cNvSpPr/>
          <p:nvPr/>
        </p:nvSpPr>
        <p:spPr>
          <a:xfrm>
            <a:off x="-11113" y="242888"/>
            <a:ext cx="4654551" cy="142875"/>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13" name="Rechteck 12"/>
          <p:cNvSpPr/>
          <p:nvPr/>
        </p:nvSpPr>
        <p:spPr>
          <a:xfrm>
            <a:off x="4643438" y="242888"/>
            <a:ext cx="1801812" cy="142875"/>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pic>
        <p:nvPicPr>
          <p:cNvPr id="1030" name="Grafik 16" descr="Part_of_Line.jpg"/>
          <p:cNvPicPr>
            <a:picLocks noChangeAspect="1"/>
          </p:cNvPicPr>
          <p:nvPr/>
        </p:nvPicPr>
        <p:blipFill>
          <a:blip r:embed="rId8"/>
          <a:srcRect/>
          <a:stretch>
            <a:fillRect/>
          </a:stretch>
        </p:blipFill>
        <p:spPr bwMode="auto">
          <a:xfrm>
            <a:off x="6823075" y="6135688"/>
            <a:ext cx="1595438" cy="158750"/>
          </a:xfrm>
          <a:prstGeom prst="rect">
            <a:avLst/>
          </a:prstGeom>
          <a:noFill/>
          <a:ln w="9525">
            <a:noFill/>
            <a:miter lim="800000"/>
            <a:headEnd/>
            <a:tailEnd/>
          </a:ln>
        </p:spPr>
      </p:pic>
      <p:pic>
        <p:nvPicPr>
          <p:cNvPr id="1031" name="Grafik 18" descr="FMI_logo_rgb_def.png"/>
          <p:cNvPicPr>
            <a:picLocks noChangeAspect="1"/>
          </p:cNvPicPr>
          <p:nvPr/>
        </p:nvPicPr>
        <p:blipFill>
          <a:blip r:embed="rId9"/>
          <a:srcRect/>
          <a:stretch>
            <a:fillRect/>
          </a:stretch>
        </p:blipFill>
        <p:spPr bwMode="auto">
          <a:xfrm>
            <a:off x="6850063" y="252413"/>
            <a:ext cx="1501775"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06" r:id="rId2"/>
    <p:sldLayoutId id="2147483707" r:id="rId3"/>
    <p:sldLayoutId id="2147483708" r:id="rId4"/>
    <p:sldLayoutId id="2147483709" r:id="rId5"/>
    <p:sldLayoutId id="2147483725" r:id="rId6"/>
  </p:sldLayoutIdLst>
  <p:hf sldNum="0" hdr="0" ftr="0" dt="0"/>
  <p:txStyles>
    <p:titleStyle>
      <a:lvl1pPr algn="l" defTabSz="863600" rtl="0" eaLnBrk="0" fontAlgn="base" hangingPunct="0">
        <a:spcBef>
          <a:spcPct val="0"/>
        </a:spcBef>
        <a:spcAft>
          <a:spcPct val="0"/>
        </a:spcAft>
        <a:defRPr sz="3000" b="1" kern="1200">
          <a:solidFill>
            <a:schemeClr val="tx1"/>
          </a:solidFill>
          <a:latin typeface="Arial" pitchFamily="34" charset="0"/>
          <a:ea typeface="+mj-ea"/>
          <a:cs typeface="+mj-cs"/>
        </a:defRPr>
      </a:lvl1pPr>
      <a:lvl2pPr algn="l" defTabSz="863600" rtl="0" eaLnBrk="0" fontAlgn="base" hangingPunct="0">
        <a:spcBef>
          <a:spcPct val="0"/>
        </a:spcBef>
        <a:spcAft>
          <a:spcPct val="0"/>
        </a:spcAft>
        <a:defRPr sz="3000" b="1">
          <a:solidFill>
            <a:schemeClr val="tx1"/>
          </a:solidFill>
          <a:latin typeface="Arial" charset="0"/>
        </a:defRPr>
      </a:lvl2pPr>
      <a:lvl3pPr algn="l" defTabSz="863600" rtl="0" eaLnBrk="0" fontAlgn="base" hangingPunct="0">
        <a:spcBef>
          <a:spcPct val="0"/>
        </a:spcBef>
        <a:spcAft>
          <a:spcPct val="0"/>
        </a:spcAft>
        <a:defRPr sz="3000" b="1">
          <a:solidFill>
            <a:schemeClr val="tx1"/>
          </a:solidFill>
          <a:latin typeface="Arial" charset="0"/>
        </a:defRPr>
      </a:lvl3pPr>
      <a:lvl4pPr algn="l" defTabSz="863600" rtl="0" eaLnBrk="0" fontAlgn="base" hangingPunct="0">
        <a:spcBef>
          <a:spcPct val="0"/>
        </a:spcBef>
        <a:spcAft>
          <a:spcPct val="0"/>
        </a:spcAft>
        <a:defRPr sz="3000" b="1">
          <a:solidFill>
            <a:schemeClr val="tx1"/>
          </a:solidFill>
          <a:latin typeface="Arial" charset="0"/>
        </a:defRPr>
      </a:lvl4pPr>
      <a:lvl5pPr algn="l" defTabSz="863600" rtl="0" eaLnBrk="0" fontAlgn="base" hangingPunct="0">
        <a:spcBef>
          <a:spcPct val="0"/>
        </a:spcBef>
        <a:spcAft>
          <a:spcPct val="0"/>
        </a:spcAft>
        <a:defRPr sz="3000" b="1">
          <a:solidFill>
            <a:schemeClr val="tx1"/>
          </a:solidFill>
          <a:latin typeface="Arial" charset="0"/>
        </a:defRPr>
      </a:lvl5pPr>
      <a:lvl6pPr marL="457200" algn="l" defTabSz="863600" rtl="0" fontAlgn="base">
        <a:spcBef>
          <a:spcPct val="0"/>
        </a:spcBef>
        <a:spcAft>
          <a:spcPct val="0"/>
        </a:spcAft>
        <a:defRPr sz="3000" b="1">
          <a:solidFill>
            <a:schemeClr val="tx1"/>
          </a:solidFill>
          <a:latin typeface="Arial" charset="0"/>
        </a:defRPr>
      </a:lvl6pPr>
      <a:lvl7pPr marL="914400" algn="l" defTabSz="863600" rtl="0" fontAlgn="base">
        <a:spcBef>
          <a:spcPct val="0"/>
        </a:spcBef>
        <a:spcAft>
          <a:spcPct val="0"/>
        </a:spcAft>
        <a:defRPr sz="3000" b="1">
          <a:solidFill>
            <a:schemeClr val="tx1"/>
          </a:solidFill>
          <a:latin typeface="Arial" charset="0"/>
        </a:defRPr>
      </a:lvl7pPr>
      <a:lvl8pPr marL="1371600" algn="l" defTabSz="863600" rtl="0" fontAlgn="base">
        <a:spcBef>
          <a:spcPct val="0"/>
        </a:spcBef>
        <a:spcAft>
          <a:spcPct val="0"/>
        </a:spcAft>
        <a:defRPr sz="3000" b="1">
          <a:solidFill>
            <a:schemeClr val="tx1"/>
          </a:solidFill>
          <a:latin typeface="Arial" charset="0"/>
        </a:defRPr>
      </a:lvl8pPr>
      <a:lvl9pPr marL="1828800" algn="l" defTabSz="863600" rtl="0" fontAlgn="base">
        <a:spcBef>
          <a:spcPct val="0"/>
        </a:spcBef>
        <a:spcAft>
          <a:spcPct val="0"/>
        </a:spcAft>
        <a:defRPr sz="3000" b="1">
          <a:solidFill>
            <a:schemeClr val="tx1"/>
          </a:solidFill>
          <a:latin typeface="Arial" charset="0"/>
        </a:defRPr>
      </a:lvl9pPr>
    </p:titleStyle>
    <p:bodyStyle>
      <a:lvl1pPr marL="342900" indent="-342900" algn="l" defTabSz="863600" rtl="0" eaLnBrk="0" fontAlgn="base" hangingPunct="0">
        <a:spcBef>
          <a:spcPct val="0"/>
        </a:spcBef>
        <a:spcAft>
          <a:spcPct val="0"/>
        </a:spcAft>
        <a:buSzPct val="90000"/>
        <a:buFont typeface="Wingdings 2" pitchFamily="18" charset="2"/>
        <a:defRPr sz="1600" kern="1200">
          <a:solidFill>
            <a:schemeClr val="tx1"/>
          </a:solidFill>
          <a:latin typeface="Arial" pitchFamily="34" charset="0"/>
          <a:ea typeface="+mn-ea"/>
          <a:cs typeface="+mn-cs"/>
        </a:defRPr>
      </a:lvl1pPr>
      <a:lvl2pPr marL="285750" indent="-285750" algn="l" defTabSz="863600" rtl="0" eaLnBrk="0" fontAlgn="base" hangingPunct="0">
        <a:spcBef>
          <a:spcPct val="0"/>
        </a:spcBef>
        <a:spcAft>
          <a:spcPct val="0"/>
        </a:spcAft>
        <a:buClr>
          <a:schemeClr val="accent1"/>
        </a:buClr>
        <a:buSzPct val="90000"/>
        <a:buFont typeface="Wingdings 2" pitchFamily="18" charset="2"/>
        <a:buChar char="¾"/>
        <a:defRPr sz="1600" kern="1200">
          <a:solidFill>
            <a:schemeClr val="tx1"/>
          </a:solidFill>
          <a:latin typeface="Arial" pitchFamily="34" charset="0"/>
          <a:ea typeface="+mn-ea"/>
          <a:cs typeface="+mn-cs"/>
        </a:defRPr>
      </a:lvl2pPr>
      <a:lvl3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3pPr>
      <a:lvl4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4pPr>
      <a:lvl5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5pPr>
      <a:lvl6pPr marL="2376046"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64017" rtl="0" eaLnBrk="1" latinLnBrk="0" hangingPunct="1">
        <a:defRPr sz="1700" kern="1200">
          <a:solidFill>
            <a:schemeClr val="tx1"/>
          </a:solidFill>
          <a:latin typeface="+mn-lt"/>
          <a:ea typeface="+mn-ea"/>
          <a:cs typeface="+mn-cs"/>
        </a:defRPr>
      </a:lvl1pPr>
      <a:lvl2pPr marL="432008" algn="l" defTabSz="864017" rtl="0" eaLnBrk="1" latinLnBrk="0" hangingPunct="1">
        <a:defRPr sz="1700" kern="1200">
          <a:solidFill>
            <a:schemeClr val="tx1"/>
          </a:solidFill>
          <a:latin typeface="+mn-lt"/>
          <a:ea typeface="+mn-ea"/>
          <a:cs typeface="+mn-cs"/>
        </a:defRPr>
      </a:lvl2pPr>
      <a:lvl3pPr marL="864017" algn="l" defTabSz="864017" rtl="0" eaLnBrk="1" latinLnBrk="0" hangingPunct="1">
        <a:defRPr sz="1700" kern="1200">
          <a:solidFill>
            <a:schemeClr val="tx1"/>
          </a:solidFill>
          <a:latin typeface="+mn-lt"/>
          <a:ea typeface="+mn-ea"/>
          <a:cs typeface="+mn-cs"/>
        </a:defRPr>
      </a:lvl3pPr>
      <a:lvl4pPr marL="1296025" algn="l" defTabSz="864017" rtl="0" eaLnBrk="1" latinLnBrk="0" hangingPunct="1">
        <a:defRPr sz="1700" kern="1200">
          <a:solidFill>
            <a:schemeClr val="tx1"/>
          </a:solidFill>
          <a:latin typeface="+mn-lt"/>
          <a:ea typeface="+mn-ea"/>
          <a:cs typeface="+mn-cs"/>
        </a:defRPr>
      </a:lvl4pPr>
      <a:lvl5pPr marL="1728033" algn="l" defTabSz="864017" rtl="0" eaLnBrk="1" latinLnBrk="0" hangingPunct="1">
        <a:defRPr sz="1700" kern="1200">
          <a:solidFill>
            <a:schemeClr val="tx1"/>
          </a:solidFill>
          <a:latin typeface="+mn-lt"/>
          <a:ea typeface="+mn-ea"/>
          <a:cs typeface="+mn-cs"/>
        </a:defRPr>
      </a:lvl5pPr>
      <a:lvl6pPr marL="2160041" algn="l" defTabSz="864017" rtl="0" eaLnBrk="1" latinLnBrk="0" hangingPunct="1">
        <a:defRPr sz="1700" kern="1200">
          <a:solidFill>
            <a:schemeClr val="tx1"/>
          </a:solidFill>
          <a:latin typeface="+mn-lt"/>
          <a:ea typeface="+mn-ea"/>
          <a:cs typeface="+mn-cs"/>
        </a:defRPr>
      </a:lvl6pPr>
      <a:lvl7pPr marL="2592050" algn="l" defTabSz="864017" rtl="0" eaLnBrk="1" latinLnBrk="0" hangingPunct="1">
        <a:defRPr sz="1700" kern="1200">
          <a:solidFill>
            <a:schemeClr val="tx1"/>
          </a:solidFill>
          <a:latin typeface="+mn-lt"/>
          <a:ea typeface="+mn-ea"/>
          <a:cs typeface="+mn-cs"/>
        </a:defRPr>
      </a:lvl7pPr>
      <a:lvl8pPr marL="3024058" algn="l" defTabSz="864017" rtl="0" eaLnBrk="1" latinLnBrk="0" hangingPunct="1">
        <a:defRPr sz="1700" kern="1200">
          <a:solidFill>
            <a:schemeClr val="tx1"/>
          </a:solidFill>
          <a:latin typeface="+mn-lt"/>
          <a:ea typeface="+mn-ea"/>
          <a:cs typeface="+mn-cs"/>
        </a:defRPr>
      </a:lvl8pPr>
      <a:lvl9pPr marL="3456066" algn="l" defTabSz="864017"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539750" y="1895475"/>
            <a:ext cx="7812088" cy="1230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smtClean="0"/>
          </a:p>
        </p:txBody>
      </p:sp>
      <p:sp>
        <p:nvSpPr>
          <p:cNvPr id="8195" name="Titelplatzhalter 1"/>
          <p:cNvSpPr>
            <a:spLocks noGrp="1"/>
          </p:cNvSpPr>
          <p:nvPr>
            <p:ph type="title"/>
          </p:nvPr>
        </p:nvSpPr>
        <p:spPr bwMode="auto">
          <a:xfrm>
            <a:off x="539750" y="984250"/>
            <a:ext cx="7812088" cy="9239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Titelmasterformat durch Klicken bearbeiten</a:t>
            </a:r>
            <a:endParaRPr lang="de-CH" smtClean="0"/>
          </a:p>
        </p:txBody>
      </p:sp>
      <p:sp>
        <p:nvSpPr>
          <p:cNvPr id="12" name="Rechteck 11"/>
          <p:cNvSpPr/>
          <p:nvPr/>
        </p:nvSpPr>
        <p:spPr>
          <a:xfrm>
            <a:off x="-11113" y="242888"/>
            <a:ext cx="4654551" cy="142875"/>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13" name="Rechteck 12"/>
          <p:cNvSpPr/>
          <p:nvPr/>
        </p:nvSpPr>
        <p:spPr>
          <a:xfrm>
            <a:off x="4643438" y="242888"/>
            <a:ext cx="1801812" cy="142875"/>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pic>
        <p:nvPicPr>
          <p:cNvPr id="8198" name="Grafik 16" descr="Part_of_Line.jpg"/>
          <p:cNvPicPr>
            <a:picLocks noChangeAspect="1"/>
          </p:cNvPicPr>
          <p:nvPr/>
        </p:nvPicPr>
        <p:blipFill>
          <a:blip r:embed="rId8"/>
          <a:srcRect/>
          <a:stretch>
            <a:fillRect/>
          </a:stretch>
        </p:blipFill>
        <p:spPr bwMode="auto">
          <a:xfrm>
            <a:off x="6823075" y="6135688"/>
            <a:ext cx="1595438" cy="158750"/>
          </a:xfrm>
          <a:prstGeom prst="rect">
            <a:avLst/>
          </a:prstGeom>
          <a:noFill/>
          <a:ln w="9525">
            <a:noFill/>
            <a:miter lim="800000"/>
            <a:headEnd/>
            <a:tailEnd/>
          </a:ln>
        </p:spPr>
      </p:pic>
      <p:pic>
        <p:nvPicPr>
          <p:cNvPr id="8199" name="Grafik 18" descr="FMI_logo_rgb_def.png"/>
          <p:cNvPicPr>
            <a:picLocks noChangeAspect="1"/>
          </p:cNvPicPr>
          <p:nvPr/>
        </p:nvPicPr>
        <p:blipFill>
          <a:blip r:embed="rId9"/>
          <a:srcRect/>
          <a:stretch>
            <a:fillRect/>
          </a:stretch>
        </p:blipFill>
        <p:spPr bwMode="auto">
          <a:xfrm>
            <a:off x="6850063" y="252413"/>
            <a:ext cx="1501775"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10" r:id="rId2"/>
    <p:sldLayoutId id="2147483711" r:id="rId3"/>
    <p:sldLayoutId id="2147483712" r:id="rId4"/>
    <p:sldLayoutId id="2147483713" r:id="rId5"/>
    <p:sldLayoutId id="2147483727" r:id="rId6"/>
  </p:sldLayoutIdLst>
  <p:hf sldNum="0" hdr="0" ftr="0" dt="0"/>
  <p:txStyles>
    <p:titleStyle>
      <a:lvl1pPr algn="l" defTabSz="863600" rtl="0" eaLnBrk="0" fontAlgn="base" hangingPunct="0">
        <a:spcBef>
          <a:spcPct val="0"/>
        </a:spcBef>
        <a:spcAft>
          <a:spcPct val="0"/>
        </a:spcAft>
        <a:defRPr sz="3000" b="1" kern="1200">
          <a:solidFill>
            <a:schemeClr val="tx1"/>
          </a:solidFill>
          <a:latin typeface="Arial" pitchFamily="34" charset="0"/>
          <a:ea typeface="+mj-ea"/>
          <a:cs typeface="+mj-cs"/>
        </a:defRPr>
      </a:lvl1pPr>
      <a:lvl2pPr algn="l" defTabSz="863600" rtl="0" eaLnBrk="0" fontAlgn="base" hangingPunct="0">
        <a:spcBef>
          <a:spcPct val="0"/>
        </a:spcBef>
        <a:spcAft>
          <a:spcPct val="0"/>
        </a:spcAft>
        <a:defRPr sz="3000" b="1">
          <a:solidFill>
            <a:schemeClr val="tx1"/>
          </a:solidFill>
          <a:latin typeface="Arial" charset="0"/>
        </a:defRPr>
      </a:lvl2pPr>
      <a:lvl3pPr algn="l" defTabSz="863600" rtl="0" eaLnBrk="0" fontAlgn="base" hangingPunct="0">
        <a:spcBef>
          <a:spcPct val="0"/>
        </a:spcBef>
        <a:spcAft>
          <a:spcPct val="0"/>
        </a:spcAft>
        <a:defRPr sz="3000" b="1">
          <a:solidFill>
            <a:schemeClr val="tx1"/>
          </a:solidFill>
          <a:latin typeface="Arial" charset="0"/>
        </a:defRPr>
      </a:lvl3pPr>
      <a:lvl4pPr algn="l" defTabSz="863600" rtl="0" eaLnBrk="0" fontAlgn="base" hangingPunct="0">
        <a:spcBef>
          <a:spcPct val="0"/>
        </a:spcBef>
        <a:spcAft>
          <a:spcPct val="0"/>
        </a:spcAft>
        <a:defRPr sz="3000" b="1">
          <a:solidFill>
            <a:schemeClr val="tx1"/>
          </a:solidFill>
          <a:latin typeface="Arial" charset="0"/>
        </a:defRPr>
      </a:lvl4pPr>
      <a:lvl5pPr algn="l" defTabSz="863600" rtl="0" eaLnBrk="0" fontAlgn="base" hangingPunct="0">
        <a:spcBef>
          <a:spcPct val="0"/>
        </a:spcBef>
        <a:spcAft>
          <a:spcPct val="0"/>
        </a:spcAft>
        <a:defRPr sz="3000" b="1">
          <a:solidFill>
            <a:schemeClr val="tx1"/>
          </a:solidFill>
          <a:latin typeface="Arial" charset="0"/>
        </a:defRPr>
      </a:lvl5pPr>
      <a:lvl6pPr marL="457200" algn="l" defTabSz="863600" rtl="0" fontAlgn="base">
        <a:spcBef>
          <a:spcPct val="0"/>
        </a:spcBef>
        <a:spcAft>
          <a:spcPct val="0"/>
        </a:spcAft>
        <a:defRPr sz="3000" b="1">
          <a:solidFill>
            <a:schemeClr val="tx1"/>
          </a:solidFill>
          <a:latin typeface="Arial" charset="0"/>
        </a:defRPr>
      </a:lvl6pPr>
      <a:lvl7pPr marL="914400" algn="l" defTabSz="863600" rtl="0" fontAlgn="base">
        <a:spcBef>
          <a:spcPct val="0"/>
        </a:spcBef>
        <a:spcAft>
          <a:spcPct val="0"/>
        </a:spcAft>
        <a:defRPr sz="3000" b="1">
          <a:solidFill>
            <a:schemeClr val="tx1"/>
          </a:solidFill>
          <a:latin typeface="Arial" charset="0"/>
        </a:defRPr>
      </a:lvl7pPr>
      <a:lvl8pPr marL="1371600" algn="l" defTabSz="863600" rtl="0" fontAlgn="base">
        <a:spcBef>
          <a:spcPct val="0"/>
        </a:spcBef>
        <a:spcAft>
          <a:spcPct val="0"/>
        </a:spcAft>
        <a:defRPr sz="3000" b="1">
          <a:solidFill>
            <a:schemeClr val="tx1"/>
          </a:solidFill>
          <a:latin typeface="Arial" charset="0"/>
        </a:defRPr>
      </a:lvl8pPr>
      <a:lvl9pPr marL="1828800" algn="l" defTabSz="863600" rtl="0" fontAlgn="base">
        <a:spcBef>
          <a:spcPct val="0"/>
        </a:spcBef>
        <a:spcAft>
          <a:spcPct val="0"/>
        </a:spcAft>
        <a:defRPr sz="3000" b="1">
          <a:solidFill>
            <a:schemeClr val="tx1"/>
          </a:solidFill>
          <a:latin typeface="Arial" charset="0"/>
        </a:defRPr>
      </a:lvl9pPr>
    </p:titleStyle>
    <p:bodyStyle>
      <a:lvl1pPr marL="342900" indent="-342900" algn="l" defTabSz="863600" rtl="0" eaLnBrk="0" fontAlgn="base" hangingPunct="0">
        <a:spcBef>
          <a:spcPct val="0"/>
        </a:spcBef>
        <a:spcAft>
          <a:spcPct val="0"/>
        </a:spcAft>
        <a:buSzPct val="90000"/>
        <a:buFont typeface="Wingdings 2" pitchFamily="18" charset="2"/>
        <a:defRPr sz="1600" kern="1200">
          <a:solidFill>
            <a:schemeClr val="tx1"/>
          </a:solidFill>
          <a:latin typeface="Arial" pitchFamily="34" charset="0"/>
          <a:ea typeface="+mn-ea"/>
          <a:cs typeface="+mn-cs"/>
        </a:defRPr>
      </a:lvl1pPr>
      <a:lvl2pPr marL="285750" indent="-285750" algn="l" defTabSz="863600" rtl="0" eaLnBrk="0" fontAlgn="base" hangingPunct="0">
        <a:spcBef>
          <a:spcPct val="0"/>
        </a:spcBef>
        <a:spcAft>
          <a:spcPct val="0"/>
        </a:spcAft>
        <a:buClr>
          <a:schemeClr val="accent1"/>
        </a:buClr>
        <a:buSzPct val="90000"/>
        <a:buFont typeface="Wingdings 2" pitchFamily="18" charset="2"/>
        <a:buChar char="¾"/>
        <a:defRPr sz="1600" kern="1200">
          <a:solidFill>
            <a:schemeClr val="tx1"/>
          </a:solidFill>
          <a:latin typeface="Arial" pitchFamily="34" charset="0"/>
          <a:ea typeface="+mn-ea"/>
          <a:cs typeface="+mn-cs"/>
        </a:defRPr>
      </a:lvl2pPr>
      <a:lvl3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3pPr>
      <a:lvl4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4pPr>
      <a:lvl5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5pPr>
      <a:lvl6pPr marL="2376046"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64017" rtl="0" eaLnBrk="1" latinLnBrk="0" hangingPunct="1">
        <a:defRPr sz="1700" kern="1200">
          <a:solidFill>
            <a:schemeClr val="tx1"/>
          </a:solidFill>
          <a:latin typeface="+mn-lt"/>
          <a:ea typeface="+mn-ea"/>
          <a:cs typeface="+mn-cs"/>
        </a:defRPr>
      </a:lvl1pPr>
      <a:lvl2pPr marL="432008" algn="l" defTabSz="864017" rtl="0" eaLnBrk="1" latinLnBrk="0" hangingPunct="1">
        <a:defRPr sz="1700" kern="1200">
          <a:solidFill>
            <a:schemeClr val="tx1"/>
          </a:solidFill>
          <a:latin typeface="+mn-lt"/>
          <a:ea typeface="+mn-ea"/>
          <a:cs typeface="+mn-cs"/>
        </a:defRPr>
      </a:lvl2pPr>
      <a:lvl3pPr marL="864017" algn="l" defTabSz="864017" rtl="0" eaLnBrk="1" latinLnBrk="0" hangingPunct="1">
        <a:defRPr sz="1700" kern="1200">
          <a:solidFill>
            <a:schemeClr val="tx1"/>
          </a:solidFill>
          <a:latin typeface="+mn-lt"/>
          <a:ea typeface="+mn-ea"/>
          <a:cs typeface="+mn-cs"/>
        </a:defRPr>
      </a:lvl3pPr>
      <a:lvl4pPr marL="1296025" algn="l" defTabSz="864017" rtl="0" eaLnBrk="1" latinLnBrk="0" hangingPunct="1">
        <a:defRPr sz="1700" kern="1200">
          <a:solidFill>
            <a:schemeClr val="tx1"/>
          </a:solidFill>
          <a:latin typeface="+mn-lt"/>
          <a:ea typeface="+mn-ea"/>
          <a:cs typeface="+mn-cs"/>
        </a:defRPr>
      </a:lvl4pPr>
      <a:lvl5pPr marL="1728033" algn="l" defTabSz="864017" rtl="0" eaLnBrk="1" latinLnBrk="0" hangingPunct="1">
        <a:defRPr sz="1700" kern="1200">
          <a:solidFill>
            <a:schemeClr val="tx1"/>
          </a:solidFill>
          <a:latin typeface="+mn-lt"/>
          <a:ea typeface="+mn-ea"/>
          <a:cs typeface="+mn-cs"/>
        </a:defRPr>
      </a:lvl5pPr>
      <a:lvl6pPr marL="2160041" algn="l" defTabSz="864017" rtl="0" eaLnBrk="1" latinLnBrk="0" hangingPunct="1">
        <a:defRPr sz="1700" kern="1200">
          <a:solidFill>
            <a:schemeClr val="tx1"/>
          </a:solidFill>
          <a:latin typeface="+mn-lt"/>
          <a:ea typeface="+mn-ea"/>
          <a:cs typeface="+mn-cs"/>
        </a:defRPr>
      </a:lvl6pPr>
      <a:lvl7pPr marL="2592050" algn="l" defTabSz="864017" rtl="0" eaLnBrk="1" latinLnBrk="0" hangingPunct="1">
        <a:defRPr sz="1700" kern="1200">
          <a:solidFill>
            <a:schemeClr val="tx1"/>
          </a:solidFill>
          <a:latin typeface="+mn-lt"/>
          <a:ea typeface="+mn-ea"/>
          <a:cs typeface="+mn-cs"/>
        </a:defRPr>
      </a:lvl7pPr>
      <a:lvl8pPr marL="3024058" algn="l" defTabSz="864017" rtl="0" eaLnBrk="1" latinLnBrk="0" hangingPunct="1">
        <a:defRPr sz="1700" kern="1200">
          <a:solidFill>
            <a:schemeClr val="tx1"/>
          </a:solidFill>
          <a:latin typeface="+mn-lt"/>
          <a:ea typeface="+mn-ea"/>
          <a:cs typeface="+mn-cs"/>
        </a:defRPr>
      </a:lvl8pPr>
      <a:lvl9pPr marL="3456066" algn="l" defTabSz="864017"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extplatzhalter 2"/>
          <p:cNvSpPr>
            <a:spLocks noGrp="1"/>
          </p:cNvSpPr>
          <p:nvPr>
            <p:ph type="body" idx="1"/>
          </p:nvPr>
        </p:nvSpPr>
        <p:spPr bwMode="auto">
          <a:xfrm>
            <a:off x="539750" y="1895475"/>
            <a:ext cx="7812088" cy="1230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smtClean="0"/>
          </a:p>
        </p:txBody>
      </p:sp>
      <p:sp>
        <p:nvSpPr>
          <p:cNvPr id="15363" name="Titelplatzhalter 1"/>
          <p:cNvSpPr>
            <a:spLocks noGrp="1"/>
          </p:cNvSpPr>
          <p:nvPr>
            <p:ph type="title"/>
          </p:nvPr>
        </p:nvSpPr>
        <p:spPr bwMode="auto">
          <a:xfrm>
            <a:off x="539750" y="984250"/>
            <a:ext cx="7812088" cy="9239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Titelmasterformat durch Klicken bearbeiten</a:t>
            </a:r>
            <a:endParaRPr lang="de-CH" smtClean="0"/>
          </a:p>
        </p:txBody>
      </p:sp>
      <p:sp>
        <p:nvSpPr>
          <p:cNvPr id="12" name="Rechteck 11"/>
          <p:cNvSpPr/>
          <p:nvPr/>
        </p:nvSpPr>
        <p:spPr>
          <a:xfrm>
            <a:off x="-11113" y="242888"/>
            <a:ext cx="4654551" cy="142875"/>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13" name="Rechteck 12"/>
          <p:cNvSpPr/>
          <p:nvPr/>
        </p:nvSpPr>
        <p:spPr>
          <a:xfrm>
            <a:off x="4643438" y="242888"/>
            <a:ext cx="1801812" cy="142875"/>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pic>
        <p:nvPicPr>
          <p:cNvPr id="15366" name="Grafik 16" descr="Part_of_Line.jpg"/>
          <p:cNvPicPr>
            <a:picLocks noChangeAspect="1"/>
          </p:cNvPicPr>
          <p:nvPr/>
        </p:nvPicPr>
        <p:blipFill>
          <a:blip r:embed="rId10"/>
          <a:srcRect/>
          <a:stretch>
            <a:fillRect/>
          </a:stretch>
        </p:blipFill>
        <p:spPr bwMode="auto">
          <a:xfrm>
            <a:off x="6823075" y="6135688"/>
            <a:ext cx="1595438" cy="158750"/>
          </a:xfrm>
          <a:prstGeom prst="rect">
            <a:avLst/>
          </a:prstGeom>
          <a:noFill/>
          <a:ln w="9525">
            <a:noFill/>
            <a:miter lim="800000"/>
            <a:headEnd/>
            <a:tailEnd/>
          </a:ln>
        </p:spPr>
      </p:pic>
      <p:pic>
        <p:nvPicPr>
          <p:cNvPr id="15367" name="Grafik 18" descr="FMI_logo_rgb_def.png"/>
          <p:cNvPicPr>
            <a:picLocks noChangeAspect="1"/>
          </p:cNvPicPr>
          <p:nvPr/>
        </p:nvPicPr>
        <p:blipFill>
          <a:blip r:embed="rId11"/>
          <a:srcRect/>
          <a:stretch>
            <a:fillRect/>
          </a:stretch>
        </p:blipFill>
        <p:spPr bwMode="auto">
          <a:xfrm>
            <a:off x="6850063" y="252413"/>
            <a:ext cx="1501775"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14" r:id="rId2"/>
    <p:sldLayoutId id="2147483715" r:id="rId3"/>
    <p:sldLayoutId id="2147483716" r:id="rId4"/>
    <p:sldLayoutId id="2147483717" r:id="rId5"/>
    <p:sldLayoutId id="2147483729" r:id="rId6"/>
    <p:sldLayoutId id="2147483718" r:id="rId7"/>
    <p:sldLayoutId id="2147483719" r:id="rId8"/>
  </p:sldLayoutIdLst>
  <p:hf sldNum="0" hdr="0" ftr="0" dt="0"/>
  <p:txStyles>
    <p:titleStyle>
      <a:lvl1pPr algn="l" defTabSz="863600" rtl="0" eaLnBrk="0" fontAlgn="base" hangingPunct="0">
        <a:spcBef>
          <a:spcPct val="0"/>
        </a:spcBef>
        <a:spcAft>
          <a:spcPct val="0"/>
        </a:spcAft>
        <a:defRPr sz="3000" b="1" kern="1200">
          <a:solidFill>
            <a:schemeClr val="tx1"/>
          </a:solidFill>
          <a:latin typeface="Arial" pitchFamily="34" charset="0"/>
          <a:ea typeface="+mj-ea"/>
          <a:cs typeface="+mj-cs"/>
        </a:defRPr>
      </a:lvl1pPr>
      <a:lvl2pPr algn="l" defTabSz="863600" rtl="0" eaLnBrk="0" fontAlgn="base" hangingPunct="0">
        <a:spcBef>
          <a:spcPct val="0"/>
        </a:spcBef>
        <a:spcAft>
          <a:spcPct val="0"/>
        </a:spcAft>
        <a:defRPr sz="3000" b="1">
          <a:solidFill>
            <a:schemeClr val="tx1"/>
          </a:solidFill>
          <a:latin typeface="Arial" charset="0"/>
        </a:defRPr>
      </a:lvl2pPr>
      <a:lvl3pPr algn="l" defTabSz="863600" rtl="0" eaLnBrk="0" fontAlgn="base" hangingPunct="0">
        <a:spcBef>
          <a:spcPct val="0"/>
        </a:spcBef>
        <a:spcAft>
          <a:spcPct val="0"/>
        </a:spcAft>
        <a:defRPr sz="3000" b="1">
          <a:solidFill>
            <a:schemeClr val="tx1"/>
          </a:solidFill>
          <a:latin typeface="Arial" charset="0"/>
        </a:defRPr>
      </a:lvl3pPr>
      <a:lvl4pPr algn="l" defTabSz="863600" rtl="0" eaLnBrk="0" fontAlgn="base" hangingPunct="0">
        <a:spcBef>
          <a:spcPct val="0"/>
        </a:spcBef>
        <a:spcAft>
          <a:spcPct val="0"/>
        </a:spcAft>
        <a:defRPr sz="3000" b="1">
          <a:solidFill>
            <a:schemeClr val="tx1"/>
          </a:solidFill>
          <a:latin typeface="Arial" charset="0"/>
        </a:defRPr>
      </a:lvl4pPr>
      <a:lvl5pPr algn="l" defTabSz="863600" rtl="0" eaLnBrk="0" fontAlgn="base" hangingPunct="0">
        <a:spcBef>
          <a:spcPct val="0"/>
        </a:spcBef>
        <a:spcAft>
          <a:spcPct val="0"/>
        </a:spcAft>
        <a:defRPr sz="3000" b="1">
          <a:solidFill>
            <a:schemeClr val="tx1"/>
          </a:solidFill>
          <a:latin typeface="Arial" charset="0"/>
        </a:defRPr>
      </a:lvl5pPr>
      <a:lvl6pPr marL="457200" algn="l" defTabSz="863600" rtl="0" fontAlgn="base">
        <a:spcBef>
          <a:spcPct val="0"/>
        </a:spcBef>
        <a:spcAft>
          <a:spcPct val="0"/>
        </a:spcAft>
        <a:defRPr sz="3000" b="1">
          <a:solidFill>
            <a:schemeClr val="tx1"/>
          </a:solidFill>
          <a:latin typeface="Arial" charset="0"/>
        </a:defRPr>
      </a:lvl6pPr>
      <a:lvl7pPr marL="914400" algn="l" defTabSz="863600" rtl="0" fontAlgn="base">
        <a:spcBef>
          <a:spcPct val="0"/>
        </a:spcBef>
        <a:spcAft>
          <a:spcPct val="0"/>
        </a:spcAft>
        <a:defRPr sz="3000" b="1">
          <a:solidFill>
            <a:schemeClr val="tx1"/>
          </a:solidFill>
          <a:latin typeface="Arial" charset="0"/>
        </a:defRPr>
      </a:lvl7pPr>
      <a:lvl8pPr marL="1371600" algn="l" defTabSz="863600" rtl="0" fontAlgn="base">
        <a:spcBef>
          <a:spcPct val="0"/>
        </a:spcBef>
        <a:spcAft>
          <a:spcPct val="0"/>
        </a:spcAft>
        <a:defRPr sz="3000" b="1">
          <a:solidFill>
            <a:schemeClr val="tx1"/>
          </a:solidFill>
          <a:latin typeface="Arial" charset="0"/>
        </a:defRPr>
      </a:lvl8pPr>
      <a:lvl9pPr marL="1828800" algn="l" defTabSz="863600" rtl="0" fontAlgn="base">
        <a:spcBef>
          <a:spcPct val="0"/>
        </a:spcBef>
        <a:spcAft>
          <a:spcPct val="0"/>
        </a:spcAft>
        <a:defRPr sz="3000" b="1">
          <a:solidFill>
            <a:schemeClr val="tx1"/>
          </a:solidFill>
          <a:latin typeface="Arial" charset="0"/>
        </a:defRPr>
      </a:lvl9pPr>
    </p:titleStyle>
    <p:bodyStyle>
      <a:lvl1pPr marL="342900" indent="-342900" algn="l" defTabSz="863600" rtl="0" eaLnBrk="0" fontAlgn="base" hangingPunct="0">
        <a:spcBef>
          <a:spcPct val="0"/>
        </a:spcBef>
        <a:spcAft>
          <a:spcPct val="0"/>
        </a:spcAft>
        <a:buSzPct val="90000"/>
        <a:buFont typeface="Wingdings 2" pitchFamily="18" charset="2"/>
        <a:defRPr sz="1600" kern="1200">
          <a:solidFill>
            <a:schemeClr val="tx1"/>
          </a:solidFill>
          <a:latin typeface="Arial" pitchFamily="34" charset="0"/>
          <a:ea typeface="+mn-ea"/>
          <a:cs typeface="+mn-cs"/>
        </a:defRPr>
      </a:lvl1pPr>
      <a:lvl2pPr marL="285750" indent="-285750" algn="l" defTabSz="863600" rtl="0" eaLnBrk="0" fontAlgn="base" hangingPunct="0">
        <a:spcBef>
          <a:spcPct val="0"/>
        </a:spcBef>
        <a:spcAft>
          <a:spcPct val="0"/>
        </a:spcAft>
        <a:buClr>
          <a:schemeClr val="accent1"/>
        </a:buClr>
        <a:buSzPct val="90000"/>
        <a:buFont typeface="Wingdings 2" pitchFamily="18" charset="2"/>
        <a:buChar char="¾"/>
        <a:defRPr sz="1600" kern="1200">
          <a:solidFill>
            <a:schemeClr val="tx1"/>
          </a:solidFill>
          <a:latin typeface="Arial" pitchFamily="34" charset="0"/>
          <a:ea typeface="+mn-ea"/>
          <a:cs typeface="+mn-cs"/>
        </a:defRPr>
      </a:lvl2pPr>
      <a:lvl3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3pPr>
      <a:lvl4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4pPr>
      <a:lvl5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5pPr>
      <a:lvl6pPr marL="2376046"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64017" rtl="0" eaLnBrk="1" latinLnBrk="0" hangingPunct="1">
        <a:defRPr sz="1700" kern="1200">
          <a:solidFill>
            <a:schemeClr val="tx1"/>
          </a:solidFill>
          <a:latin typeface="+mn-lt"/>
          <a:ea typeface="+mn-ea"/>
          <a:cs typeface="+mn-cs"/>
        </a:defRPr>
      </a:lvl1pPr>
      <a:lvl2pPr marL="432008" algn="l" defTabSz="864017" rtl="0" eaLnBrk="1" latinLnBrk="0" hangingPunct="1">
        <a:defRPr sz="1700" kern="1200">
          <a:solidFill>
            <a:schemeClr val="tx1"/>
          </a:solidFill>
          <a:latin typeface="+mn-lt"/>
          <a:ea typeface="+mn-ea"/>
          <a:cs typeface="+mn-cs"/>
        </a:defRPr>
      </a:lvl2pPr>
      <a:lvl3pPr marL="864017" algn="l" defTabSz="864017" rtl="0" eaLnBrk="1" latinLnBrk="0" hangingPunct="1">
        <a:defRPr sz="1700" kern="1200">
          <a:solidFill>
            <a:schemeClr val="tx1"/>
          </a:solidFill>
          <a:latin typeface="+mn-lt"/>
          <a:ea typeface="+mn-ea"/>
          <a:cs typeface="+mn-cs"/>
        </a:defRPr>
      </a:lvl3pPr>
      <a:lvl4pPr marL="1296025" algn="l" defTabSz="864017" rtl="0" eaLnBrk="1" latinLnBrk="0" hangingPunct="1">
        <a:defRPr sz="1700" kern="1200">
          <a:solidFill>
            <a:schemeClr val="tx1"/>
          </a:solidFill>
          <a:latin typeface="+mn-lt"/>
          <a:ea typeface="+mn-ea"/>
          <a:cs typeface="+mn-cs"/>
        </a:defRPr>
      </a:lvl4pPr>
      <a:lvl5pPr marL="1728033" algn="l" defTabSz="864017" rtl="0" eaLnBrk="1" latinLnBrk="0" hangingPunct="1">
        <a:defRPr sz="1700" kern="1200">
          <a:solidFill>
            <a:schemeClr val="tx1"/>
          </a:solidFill>
          <a:latin typeface="+mn-lt"/>
          <a:ea typeface="+mn-ea"/>
          <a:cs typeface="+mn-cs"/>
        </a:defRPr>
      </a:lvl5pPr>
      <a:lvl6pPr marL="2160041" algn="l" defTabSz="864017" rtl="0" eaLnBrk="1" latinLnBrk="0" hangingPunct="1">
        <a:defRPr sz="1700" kern="1200">
          <a:solidFill>
            <a:schemeClr val="tx1"/>
          </a:solidFill>
          <a:latin typeface="+mn-lt"/>
          <a:ea typeface="+mn-ea"/>
          <a:cs typeface="+mn-cs"/>
        </a:defRPr>
      </a:lvl6pPr>
      <a:lvl7pPr marL="2592050" algn="l" defTabSz="864017" rtl="0" eaLnBrk="1" latinLnBrk="0" hangingPunct="1">
        <a:defRPr sz="1700" kern="1200">
          <a:solidFill>
            <a:schemeClr val="tx1"/>
          </a:solidFill>
          <a:latin typeface="+mn-lt"/>
          <a:ea typeface="+mn-ea"/>
          <a:cs typeface="+mn-cs"/>
        </a:defRPr>
      </a:lvl7pPr>
      <a:lvl8pPr marL="3024058" algn="l" defTabSz="864017" rtl="0" eaLnBrk="1" latinLnBrk="0" hangingPunct="1">
        <a:defRPr sz="1700" kern="1200">
          <a:solidFill>
            <a:schemeClr val="tx1"/>
          </a:solidFill>
          <a:latin typeface="+mn-lt"/>
          <a:ea typeface="+mn-ea"/>
          <a:cs typeface="+mn-cs"/>
        </a:defRPr>
      </a:lvl8pPr>
      <a:lvl9pPr marL="3456066" algn="l" defTabSz="864017"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8"/>
          <a:srcRect/>
          <a:stretch>
            <a:fillRect/>
          </a:stretch>
        </p:blipFill>
        <p:spPr bwMode="auto">
          <a:xfrm>
            <a:off x="6791325" y="6137275"/>
            <a:ext cx="1619250" cy="157163"/>
          </a:xfrm>
          <a:prstGeom prst="rect">
            <a:avLst/>
          </a:prstGeom>
          <a:noFill/>
          <a:ln w="9525">
            <a:noFill/>
            <a:miter lim="800000"/>
            <a:headEnd/>
            <a:tailEnd/>
          </a:ln>
        </p:spPr>
      </p:pic>
      <p:pic>
        <p:nvPicPr>
          <p:cNvPr id="24579" name="Grafik 7" descr="FMI_logo_neg_def.png"/>
          <p:cNvPicPr>
            <a:picLocks noChangeAspect="1"/>
          </p:cNvPicPr>
          <p:nvPr/>
        </p:nvPicPr>
        <p:blipFill>
          <a:blip r:embed="rId9"/>
          <a:srcRect/>
          <a:stretch>
            <a:fillRect/>
          </a:stretch>
        </p:blipFill>
        <p:spPr bwMode="auto">
          <a:xfrm>
            <a:off x="6853238" y="252413"/>
            <a:ext cx="1500187" cy="647700"/>
          </a:xfrm>
          <a:prstGeom prst="rect">
            <a:avLst/>
          </a:prstGeom>
          <a:noFill/>
          <a:ln w="9525">
            <a:noFill/>
            <a:miter lim="800000"/>
            <a:headEnd/>
            <a:tailEnd/>
          </a:ln>
        </p:spPr>
      </p:pic>
      <p:sp>
        <p:nvSpPr>
          <p:cNvPr id="24580" name="Textplatzhalter 2"/>
          <p:cNvSpPr>
            <a:spLocks noGrp="1"/>
          </p:cNvSpPr>
          <p:nvPr>
            <p:ph type="body" idx="1"/>
          </p:nvPr>
        </p:nvSpPr>
        <p:spPr bwMode="auto">
          <a:xfrm>
            <a:off x="539750" y="1895475"/>
            <a:ext cx="7812088" cy="1230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smtClean="0"/>
          </a:p>
        </p:txBody>
      </p:sp>
      <p:sp>
        <p:nvSpPr>
          <p:cNvPr id="24581" name="Titelplatzhalter 1"/>
          <p:cNvSpPr>
            <a:spLocks noGrp="1"/>
          </p:cNvSpPr>
          <p:nvPr>
            <p:ph type="title"/>
          </p:nvPr>
        </p:nvSpPr>
        <p:spPr bwMode="auto">
          <a:xfrm>
            <a:off x="539750" y="984250"/>
            <a:ext cx="7812088" cy="9239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Titelmasterformat durch Klicken bearbeiten</a:t>
            </a:r>
            <a:endParaRPr lang="de-CH" smtClean="0"/>
          </a:p>
        </p:txBody>
      </p:sp>
      <p:sp>
        <p:nvSpPr>
          <p:cNvPr id="12" name="Rechteck 11"/>
          <p:cNvSpPr/>
          <p:nvPr/>
        </p:nvSpPr>
        <p:spPr>
          <a:xfrm>
            <a:off x="-11113" y="242888"/>
            <a:ext cx="4654551" cy="14287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
        <p:nvSpPr>
          <p:cNvPr id="13" name="Rechteck 12"/>
          <p:cNvSpPr/>
          <p:nvPr/>
        </p:nvSpPr>
        <p:spPr>
          <a:xfrm>
            <a:off x="4643438" y="242888"/>
            <a:ext cx="1801812" cy="142875"/>
          </a:xfrm>
          <a:prstGeom prst="rect">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ctr" defTabSz="864017" fontAlgn="auto">
              <a:spcBef>
                <a:spcPts val="0"/>
              </a:spcBef>
              <a:spcAft>
                <a:spcPts val="0"/>
              </a:spcAft>
              <a:defRPr/>
            </a:pPr>
            <a:endParaRPr lang="de-CH" sz="1000" i="0" dirty="0" err="1">
              <a:cs typeface="Arial"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 id="2147483720" r:id="rId2"/>
    <p:sldLayoutId id="2147483721" r:id="rId3"/>
    <p:sldLayoutId id="2147483722" r:id="rId4"/>
    <p:sldLayoutId id="2147483723" r:id="rId5"/>
    <p:sldLayoutId id="2147483731" r:id="rId6"/>
  </p:sldLayoutIdLst>
  <p:hf sldNum="0" hdr="0" ftr="0" dt="0"/>
  <p:txStyles>
    <p:titleStyle>
      <a:lvl1pPr algn="l" defTabSz="863600" rtl="0" eaLnBrk="0" fontAlgn="base" hangingPunct="0">
        <a:spcBef>
          <a:spcPct val="0"/>
        </a:spcBef>
        <a:spcAft>
          <a:spcPct val="0"/>
        </a:spcAft>
        <a:defRPr sz="3000" b="1" kern="1200">
          <a:solidFill>
            <a:schemeClr val="tx1"/>
          </a:solidFill>
          <a:latin typeface="Arial" pitchFamily="34" charset="0"/>
          <a:ea typeface="+mj-ea"/>
          <a:cs typeface="+mj-cs"/>
        </a:defRPr>
      </a:lvl1pPr>
      <a:lvl2pPr algn="l" defTabSz="863600" rtl="0" eaLnBrk="0" fontAlgn="base" hangingPunct="0">
        <a:spcBef>
          <a:spcPct val="0"/>
        </a:spcBef>
        <a:spcAft>
          <a:spcPct val="0"/>
        </a:spcAft>
        <a:defRPr sz="3000" b="1">
          <a:solidFill>
            <a:schemeClr val="tx1"/>
          </a:solidFill>
          <a:latin typeface="Arial" charset="0"/>
        </a:defRPr>
      </a:lvl2pPr>
      <a:lvl3pPr algn="l" defTabSz="863600" rtl="0" eaLnBrk="0" fontAlgn="base" hangingPunct="0">
        <a:spcBef>
          <a:spcPct val="0"/>
        </a:spcBef>
        <a:spcAft>
          <a:spcPct val="0"/>
        </a:spcAft>
        <a:defRPr sz="3000" b="1">
          <a:solidFill>
            <a:schemeClr val="tx1"/>
          </a:solidFill>
          <a:latin typeface="Arial" charset="0"/>
        </a:defRPr>
      </a:lvl3pPr>
      <a:lvl4pPr algn="l" defTabSz="863600" rtl="0" eaLnBrk="0" fontAlgn="base" hangingPunct="0">
        <a:spcBef>
          <a:spcPct val="0"/>
        </a:spcBef>
        <a:spcAft>
          <a:spcPct val="0"/>
        </a:spcAft>
        <a:defRPr sz="3000" b="1">
          <a:solidFill>
            <a:schemeClr val="tx1"/>
          </a:solidFill>
          <a:latin typeface="Arial" charset="0"/>
        </a:defRPr>
      </a:lvl4pPr>
      <a:lvl5pPr algn="l" defTabSz="863600" rtl="0" eaLnBrk="0" fontAlgn="base" hangingPunct="0">
        <a:spcBef>
          <a:spcPct val="0"/>
        </a:spcBef>
        <a:spcAft>
          <a:spcPct val="0"/>
        </a:spcAft>
        <a:defRPr sz="3000" b="1">
          <a:solidFill>
            <a:schemeClr val="tx1"/>
          </a:solidFill>
          <a:latin typeface="Arial" charset="0"/>
        </a:defRPr>
      </a:lvl5pPr>
      <a:lvl6pPr marL="457200" algn="l" defTabSz="863600" rtl="0" fontAlgn="base">
        <a:spcBef>
          <a:spcPct val="0"/>
        </a:spcBef>
        <a:spcAft>
          <a:spcPct val="0"/>
        </a:spcAft>
        <a:defRPr sz="3000" b="1">
          <a:solidFill>
            <a:schemeClr val="tx1"/>
          </a:solidFill>
          <a:latin typeface="Arial" charset="0"/>
        </a:defRPr>
      </a:lvl6pPr>
      <a:lvl7pPr marL="914400" algn="l" defTabSz="863600" rtl="0" fontAlgn="base">
        <a:spcBef>
          <a:spcPct val="0"/>
        </a:spcBef>
        <a:spcAft>
          <a:spcPct val="0"/>
        </a:spcAft>
        <a:defRPr sz="3000" b="1">
          <a:solidFill>
            <a:schemeClr val="tx1"/>
          </a:solidFill>
          <a:latin typeface="Arial" charset="0"/>
        </a:defRPr>
      </a:lvl7pPr>
      <a:lvl8pPr marL="1371600" algn="l" defTabSz="863600" rtl="0" fontAlgn="base">
        <a:spcBef>
          <a:spcPct val="0"/>
        </a:spcBef>
        <a:spcAft>
          <a:spcPct val="0"/>
        </a:spcAft>
        <a:defRPr sz="3000" b="1">
          <a:solidFill>
            <a:schemeClr val="tx1"/>
          </a:solidFill>
          <a:latin typeface="Arial" charset="0"/>
        </a:defRPr>
      </a:lvl8pPr>
      <a:lvl9pPr marL="1828800" algn="l" defTabSz="863600" rtl="0" fontAlgn="base">
        <a:spcBef>
          <a:spcPct val="0"/>
        </a:spcBef>
        <a:spcAft>
          <a:spcPct val="0"/>
        </a:spcAft>
        <a:defRPr sz="3000" b="1">
          <a:solidFill>
            <a:schemeClr val="tx1"/>
          </a:solidFill>
          <a:latin typeface="Arial" charset="0"/>
        </a:defRPr>
      </a:lvl9pPr>
    </p:titleStyle>
    <p:bodyStyle>
      <a:lvl1pPr marL="342900" indent="-342900" algn="l" defTabSz="863600" rtl="0" eaLnBrk="0" fontAlgn="base" hangingPunct="0">
        <a:spcBef>
          <a:spcPct val="0"/>
        </a:spcBef>
        <a:spcAft>
          <a:spcPct val="0"/>
        </a:spcAft>
        <a:buSzPct val="90000"/>
        <a:buFont typeface="Wingdings 2" pitchFamily="18" charset="2"/>
        <a:defRPr sz="1600" kern="1200">
          <a:solidFill>
            <a:schemeClr val="tx1"/>
          </a:solidFill>
          <a:latin typeface="Arial" pitchFamily="34" charset="0"/>
          <a:ea typeface="+mn-ea"/>
          <a:cs typeface="+mn-cs"/>
        </a:defRPr>
      </a:lvl1pPr>
      <a:lvl2pPr marL="285750" indent="-285750" algn="l" defTabSz="863600" rtl="0" eaLnBrk="0" fontAlgn="base" hangingPunct="0">
        <a:spcBef>
          <a:spcPct val="0"/>
        </a:spcBef>
        <a:spcAft>
          <a:spcPct val="0"/>
        </a:spcAft>
        <a:buClr>
          <a:schemeClr val="accent1"/>
        </a:buClr>
        <a:buSzPct val="90000"/>
        <a:buFont typeface="Wingdings 2" pitchFamily="18" charset="2"/>
        <a:buChar char="¾"/>
        <a:defRPr sz="1600" kern="1200">
          <a:solidFill>
            <a:schemeClr val="tx1"/>
          </a:solidFill>
          <a:latin typeface="Arial" pitchFamily="34" charset="0"/>
          <a:ea typeface="+mn-ea"/>
          <a:cs typeface="+mn-cs"/>
        </a:defRPr>
      </a:lvl2pPr>
      <a:lvl3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3pPr>
      <a:lvl4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4pPr>
      <a:lvl5pPr marL="508000" indent="-211138" algn="l" defTabSz="863600" rtl="0" eaLnBrk="0" fontAlgn="base" hangingPunct="0">
        <a:spcBef>
          <a:spcPct val="0"/>
        </a:spcBef>
        <a:spcAft>
          <a:spcPct val="0"/>
        </a:spcAft>
        <a:buFont typeface="Symbol" pitchFamily="18" charset="2"/>
        <a:buChar char="-"/>
        <a:defRPr sz="1600" kern="1200">
          <a:solidFill>
            <a:schemeClr val="tx1"/>
          </a:solidFill>
          <a:latin typeface="Arial" pitchFamily="34" charset="0"/>
          <a:ea typeface="+mn-ea"/>
          <a:cs typeface="+mn-cs"/>
        </a:defRPr>
      </a:lvl5pPr>
      <a:lvl6pPr marL="2376046"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64017" rtl="0" eaLnBrk="1" latinLnBrk="0" hangingPunct="1">
        <a:defRPr sz="1700" kern="1200">
          <a:solidFill>
            <a:schemeClr val="tx1"/>
          </a:solidFill>
          <a:latin typeface="+mn-lt"/>
          <a:ea typeface="+mn-ea"/>
          <a:cs typeface="+mn-cs"/>
        </a:defRPr>
      </a:lvl1pPr>
      <a:lvl2pPr marL="432008" algn="l" defTabSz="864017" rtl="0" eaLnBrk="1" latinLnBrk="0" hangingPunct="1">
        <a:defRPr sz="1700" kern="1200">
          <a:solidFill>
            <a:schemeClr val="tx1"/>
          </a:solidFill>
          <a:latin typeface="+mn-lt"/>
          <a:ea typeface="+mn-ea"/>
          <a:cs typeface="+mn-cs"/>
        </a:defRPr>
      </a:lvl2pPr>
      <a:lvl3pPr marL="864017" algn="l" defTabSz="864017" rtl="0" eaLnBrk="1" latinLnBrk="0" hangingPunct="1">
        <a:defRPr sz="1700" kern="1200">
          <a:solidFill>
            <a:schemeClr val="tx1"/>
          </a:solidFill>
          <a:latin typeface="+mn-lt"/>
          <a:ea typeface="+mn-ea"/>
          <a:cs typeface="+mn-cs"/>
        </a:defRPr>
      </a:lvl3pPr>
      <a:lvl4pPr marL="1296025" algn="l" defTabSz="864017" rtl="0" eaLnBrk="1" latinLnBrk="0" hangingPunct="1">
        <a:defRPr sz="1700" kern="1200">
          <a:solidFill>
            <a:schemeClr val="tx1"/>
          </a:solidFill>
          <a:latin typeface="+mn-lt"/>
          <a:ea typeface="+mn-ea"/>
          <a:cs typeface="+mn-cs"/>
        </a:defRPr>
      </a:lvl4pPr>
      <a:lvl5pPr marL="1728033" algn="l" defTabSz="864017" rtl="0" eaLnBrk="1" latinLnBrk="0" hangingPunct="1">
        <a:defRPr sz="1700" kern="1200">
          <a:solidFill>
            <a:schemeClr val="tx1"/>
          </a:solidFill>
          <a:latin typeface="+mn-lt"/>
          <a:ea typeface="+mn-ea"/>
          <a:cs typeface="+mn-cs"/>
        </a:defRPr>
      </a:lvl5pPr>
      <a:lvl6pPr marL="2160041" algn="l" defTabSz="864017" rtl="0" eaLnBrk="1" latinLnBrk="0" hangingPunct="1">
        <a:defRPr sz="1700" kern="1200">
          <a:solidFill>
            <a:schemeClr val="tx1"/>
          </a:solidFill>
          <a:latin typeface="+mn-lt"/>
          <a:ea typeface="+mn-ea"/>
          <a:cs typeface="+mn-cs"/>
        </a:defRPr>
      </a:lvl6pPr>
      <a:lvl7pPr marL="2592050" algn="l" defTabSz="864017" rtl="0" eaLnBrk="1" latinLnBrk="0" hangingPunct="1">
        <a:defRPr sz="1700" kern="1200">
          <a:solidFill>
            <a:schemeClr val="tx1"/>
          </a:solidFill>
          <a:latin typeface="+mn-lt"/>
          <a:ea typeface="+mn-ea"/>
          <a:cs typeface="+mn-cs"/>
        </a:defRPr>
      </a:lvl7pPr>
      <a:lvl8pPr marL="3024058" algn="l" defTabSz="864017" rtl="0" eaLnBrk="1" latinLnBrk="0" hangingPunct="1">
        <a:defRPr sz="1700" kern="1200">
          <a:solidFill>
            <a:schemeClr val="tx1"/>
          </a:solidFill>
          <a:latin typeface="+mn-lt"/>
          <a:ea typeface="+mn-ea"/>
          <a:cs typeface="+mn-cs"/>
        </a:defRPr>
      </a:lvl8pPr>
      <a:lvl9pPr marL="3456066" algn="l" defTabSz="86401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10.png"/><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37.png"/><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gif"/><Relationship Id="rId5"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ChangeArrowheads="1"/>
          </p:cNvSpPr>
          <p:nvPr/>
        </p:nvSpPr>
        <p:spPr bwMode="auto">
          <a:xfrm>
            <a:off x="431800" y="3776672"/>
            <a:ext cx="7561263" cy="759559"/>
          </a:xfrm>
          <a:prstGeom prst="rect">
            <a:avLst/>
          </a:prstGeom>
          <a:solidFill>
            <a:schemeClr val="tx2">
              <a:lumMod val="20000"/>
              <a:lumOff val="80000"/>
            </a:schemeClr>
          </a:solidFill>
          <a:ln w="38100">
            <a:solidFill>
              <a:schemeClr val="accent1"/>
            </a:solidFill>
            <a:miter lim="800000"/>
            <a:headEnd/>
            <a:tailEnd/>
          </a:ln>
        </p:spPr>
        <p:txBody>
          <a:bodyPr wrap="none" anchor="ctr"/>
          <a:lstStyle/>
          <a:p>
            <a:endParaRPr lang="en-US"/>
          </a:p>
        </p:txBody>
      </p:sp>
      <p:sp>
        <p:nvSpPr>
          <p:cNvPr id="32771" name="Untertitel 2"/>
          <p:cNvSpPr>
            <a:spLocks noGrp="1"/>
          </p:cNvSpPr>
          <p:nvPr>
            <p:ph type="subTitle" idx="1"/>
          </p:nvPr>
        </p:nvSpPr>
        <p:spPr>
          <a:xfrm>
            <a:off x="511564" y="5020542"/>
            <a:ext cx="7337209" cy="307777"/>
          </a:xfrm>
        </p:spPr>
        <p:txBody>
          <a:bodyPr/>
          <a:lstStyle/>
          <a:p>
            <a:pPr eaLnBrk="1" hangingPunct="1">
              <a:spcBef>
                <a:spcPct val="0"/>
              </a:spcBef>
              <a:spcAft>
                <a:spcPct val="0"/>
              </a:spcAft>
            </a:pPr>
            <a:r>
              <a:rPr lang="en-IE" dirty="0" err="1" smtClean="0">
                <a:latin typeface="Arial" charset="0"/>
              </a:rPr>
              <a:t>Fabienne</a:t>
            </a:r>
            <a:r>
              <a:rPr lang="en-IE" dirty="0" smtClean="0">
                <a:latin typeface="Arial" charset="0"/>
              </a:rPr>
              <a:t> Meier-Abt, MD PhD</a:t>
            </a:r>
          </a:p>
        </p:txBody>
      </p:sp>
      <p:sp>
        <p:nvSpPr>
          <p:cNvPr id="32772" name="Text Box 4"/>
          <p:cNvSpPr txBox="1">
            <a:spLocks noChangeArrowheads="1"/>
          </p:cNvSpPr>
          <p:nvPr/>
        </p:nvSpPr>
        <p:spPr bwMode="auto">
          <a:xfrm>
            <a:off x="503238" y="3744143"/>
            <a:ext cx="6801862" cy="1200329"/>
          </a:xfrm>
          <a:prstGeom prst="rect">
            <a:avLst/>
          </a:prstGeom>
          <a:noFill/>
          <a:ln w="9525">
            <a:noFill/>
            <a:miter lim="800000"/>
            <a:headEnd/>
            <a:tailEnd/>
          </a:ln>
        </p:spPr>
        <p:txBody>
          <a:bodyPr wrap="none">
            <a:spAutoFit/>
          </a:bodyPr>
          <a:lstStyle/>
          <a:p>
            <a:pPr defTabSz="914400"/>
            <a:r>
              <a:rPr lang="de-CH" sz="2400" b="1" dirty="0"/>
              <a:t>How pregnancy at early age protects against </a:t>
            </a:r>
          </a:p>
          <a:p>
            <a:pPr defTabSz="914400"/>
            <a:r>
              <a:rPr lang="de-CH" sz="2400" b="1" dirty="0"/>
              <a:t>breast cancer</a:t>
            </a:r>
            <a:endParaRPr lang="de-DE" sz="2400" b="1" dirty="0"/>
          </a:p>
          <a:p>
            <a:pPr defTabSz="914400"/>
            <a:endParaRPr lang="de-DE" sz="2400" b="1" dirty="0"/>
          </a:p>
        </p:txBody>
      </p:sp>
      <p:sp>
        <p:nvSpPr>
          <p:cNvPr id="6" name="Title 2"/>
          <p:cNvSpPr txBox="1">
            <a:spLocks/>
          </p:cNvSpPr>
          <p:nvPr/>
        </p:nvSpPr>
        <p:spPr bwMode="auto">
          <a:xfrm>
            <a:off x="467865" y="2447999"/>
            <a:ext cx="7668940" cy="923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863600" rtl="0" eaLnBrk="0" fontAlgn="base" hangingPunct="0">
              <a:spcBef>
                <a:spcPct val="0"/>
              </a:spcBef>
              <a:spcAft>
                <a:spcPct val="0"/>
              </a:spcAft>
              <a:defRPr sz="3000" b="1" kern="1200" baseline="0">
                <a:solidFill>
                  <a:schemeClr val="tx2"/>
                </a:solidFill>
                <a:latin typeface="Arial" pitchFamily="34" charset="0"/>
                <a:ea typeface="+mj-ea"/>
                <a:cs typeface="+mj-cs"/>
              </a:defRPr>
            </a:lvl1pPr>
            <a:lvl2pPr algn="l" defTabSz="863600" rtl="0" eaLnBrk="0" fontAlgn="base" hangingPunct="0">
              <a:spcBef>
                <a:spcPct val="0"/>
              </a:spcBef>
              <a:spcAft>
                <a:spcPct val="0"/>
              </a:spcAft>
              <a:defRPr sz="3000" b="1">
                <a:solidFill>
                  <a:schemeClr val="tx1"/>
                </a:solidFill>
                <a:latin typeface="Arial" charset="0"/>
              </a:defRPr>
            </a:lvl2pPr>
            <a:lvl3pPr algn="l" defTabSz="863600" rtl="0" eaLnBrk="0" fontAlgn="base" hangingPunct="0">
              <a:spcBef>
                <a:spcPct val="0"/>
              </a:spcBef>
              <a:spcAft>
                <a:spcPct val="0"/>
              </a:spcAft>
              <a:defRPr sz="3000" b="1">
                <a:solidFill>
                  <a:schemeClr val="tx1"/>
                </a:solidFill>
                <a:latin typeface="Arial" charset="0"/>
              </a:defRPr>
            </a:lvl3pPr>
            <a:lvl4pPr algn="l" defTabSz="863600" rtl="0" eaLnBrk="0" fontAlgn="base" hangingPunct="0">
              <a:spcBef>
                <a:spcPct val="0"/>
              </a:spcBef>
              <a:spcAft>
                <a:spcPct val="0"/>
              </a:spcAft>
              <a:defRPr sz="3000" b="1">
                <a:solidFill>
                  <a:schemeClr val="tx1"/>
                </a:solidFill>
                <a:latin typeface="Arial" charset="0"/>
              </a:defRPr>
            </a:lvl4pPr>
            <a:lvl5pPr algn="l" defTabSz="863600" rtl="0" eaLnBrk="0" fontAlgn="base" hangingPunct="0">
              <a:spcBef>
                <a:spcPct val="0"/>
              </a:spcBef>
              <a:spcAft>
                <a:spcPct val="0"/>
              </a:spcAft>
              <a:defRPr sz="3000" b="1">
                <a:solidFill>
                  <a:schemeClr val="tx1"/>
                </a:solidFill>
                <a:latin typeface="Arial" charset="0"/>
              </a:defRPr>
            </a:lvl5pPr>
            <a:lvl6pPr marL="457200" algn="l" defTabSz="863600" rtl="0" fontAlgn="base">
              <a:spcBef>
                <a:spcPct val="0"/>
              </a:spcBef>
              <a:spcAft>
                <a:spcPct val="0"/>
              </a:spcAft>
              <a:defRPr sz="3000" b="1">
                <a:solidFill>
                  <a:schemeClr val="tx1"/>
                </a:solidFill>
                <a:latin typeface="Arial" charset="0"/>
              </a:defRPr>
            </a:lvl6pPr>
            <a:lvl7pPr marL="914400" algn="l" defTabSz="863600" rtl="0" fontAlgn="base">
              <a:spcBef>
                <a:spcPct val="0"/>
              </a:spcBef>
              <a:spcAft>
                <a:spcPct val="0"/>
              </a:spcAft>
              <a:defRPr sz="3000" b="1">
                <a:solidFill>
                  <a:schemeClr val="tx1"/>
                </a:solidFill>
                <a:latin typeface="Arial" charset="0"/>
              </a:defRPr>
            </a:lvl7pPr>
            <a:lvl8pPr marL="1371600" algn="l" defTabSz="863600" rtl="0" fontAlgn="base">
              <a:spcBef>
                <a:spcPct val="0"/>
              </a:spcBef>
              <a:spcAft>
                <a:spcPct val="0"/>
              </a:spcAft>
              <a:defRPr sz="3000" b="1">
                <a:solidFill>
                  <a:schemeClr val="tx1"/>
                </a:solidFill>
                <a:latin typeface="Arial" charset="0"/>
              </a:defRPr>
            </a:lvl8pPr>
            <a:lvl9pPr marL="1828800" algn="l" defTabSz="863600" rtl="0" fontAlgn="base">
              <a:spcBef>
                <a:spcPct val="0"/>
              </a:spcBef>
              <a:spcAft>
                <a:spcPct val="0"/>
              </a:spcAft>
              <a:defRPr sz="3000" b="1">
                <a:solidFill>
                  <a:schemeClr val="tx1"/>
                </a:solidFill>
                <a:latin typeface="Arial" charset="0"/>
              </a:defRPr>
            </a:lvl9pPr>
          </a:lstStyle>
          <a:p>
            <a:r>
              <a:rPr lang="en-US" i="0" dirty="0" smtClean="0"/>
              <a:t>World Congress on Breast Cancer          05.08.2015</a:t>
            </a:r>
            <a:endParaRPr lang="en-US" i="0" dirty="0"/>
          </a:p>
        </p:txBody>
      </p:sp>
      <p:pic>
        <p:nvPicPr>
          <p:cNvPr id="7" name="Picture 6" descr="320px-Logo_Universitätsspital_Bas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69" y="215751"/>
            <a:ext cx="3048000" cy="6191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87486" y="647799"/>
            <a:ext cx="3240807" cy="936104"/>
            <a:chOff x="0" y="272"/>
            <a:chExt cx="2767" cy="334"/>
          </a:xfrm>
        </p:grpSpPr>
        <p:sp>
          <p:nvSpPr>
            <p:cNvPr id="10" name="Rectangle 6"/>
            <p:cNvSpPr>
              <a:spLocks noChangeArrowheads="1"/>
            </p:cNvSpPr>
            <p:nvPr/>
          </p:nvSpPr>
          <p:spPr bwMode="auto">
            <a:xfrm>
              <a:off x="0" y="272"/>
              <a:ext cx="2767" cy="334"/>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1" name="Rectangle 5"/>
            <p:cNvSpPr>
              <a:spLocks noChangeArrowheads="1"/>
            </p:cNvSpPr>
            <p:nvPr/>
          </p:nvSpPr>
          <p:spPr bwMode="auto">
            <a:xfrm>
              <a:off x="0" y="272"/>
              <a:ext cx="2767" cy="226"/>
            </a:xfrm>
            <a:prstGeom prst="rect">
              <a:avLst/>
            </a:prstGeom>
            <a:noFill/>
            <a:ln w="9525">
              <a:noFill/>
              <a:miter lim="800000"/>
              <a:headEnd/>
              <a:tailEnd/>
            </a:ln>
          </p:spPr>
          <p:txBody>
            <a:bodyPr wrap="square">
              <a:spAutoFit/>
            </a:bodyPr>
            <a:lstStyle/>
            <a:p>
              <a:pPr defTabSz="914400"/>
              <a:r>
                <a:rPr lang="de-CH" sz="1800" b="1" dirty="0"/>
                <a:t>Methods: </a:t>
              </a:r>
            </a:p>
            <a:p>
              <a:pPr defTabSz="914400"/>
              <a:endParaRPr lang="de-CH" sz="1400" b="1" dirty="0"/>
            </a:p>
            <a:p>
              <a:pPr defTabSz="914400"/>
              <a:r>
                <a:rPr lang="en-IE" sz="1600" b="1" i="0" dirty="0" smtClean="0"/>
                <a:t>Early age parturition protocol</a:t>
              </a:r>
              <a:endParaRPr lang="en-IE" sz="1600" b="1" i="0" dirty="0"/>
            </a:p>
          </p:txBody>
        </p:sp>
      </p:grpSp>
      <p:grpSp>
        <p:nvGrpSpPr>
          <p:cNvPr id="7" name="Group 6"/>
          <p:cNvGrpSpPr/>
          <p:nvPr/>
        </p:nvGrpSpPr>
        <p:grpSpPr>
          <a:xfrm>
            <a:off x="525576" y="2736031"/>
            <a:ext cx="7251189" cy="2232248"/>
            <a:chOff x="431949" y="1799927"/>
            <a:chExt cx="7251189" cy="2232248"/>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0830"/>
            <a:stretch/>
          </p:blipFill>
          <p:spPr bwMode="auto">
            <a:xfrm>
              <a:off x="647973" y="1799927"/>
              <a:ext cx="7035165" cy="122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31949" y="3312095"/>
              <a:ext cx="72008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IE" sz="1600" dirty="0" err="1" smtClean="0">
                <a:latin typeface="Arial" pitchFamily="34" charset="0"/>
                <a:cs typeface="Arial" pitchFamily="34" charset="0"/>
              </a:endParaRPr>
            </a:p>
          </p:txBody>
        </p:sp>
      </p:grpSp>
    </p:spTree>
    <p:extLst>
      <p:ext uri="{BB962C8B-B14F-4D97-AF65-F5344CB8AC3E}">
        <p14:creationId xmlns:p14="http://schemas.microsoft.com/office/powerpoint/2010/main" val="18656644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4597" y="3597093"/>
            <a:ext cx="1728192" cy="22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IE" sz="1600" dirty="0" err="1" smtClean="0">
              <a:latin typeface="Arial" pitchFamily="34" charset="0"/>
              <a:cs typeface="Arial" pitchFamily="34" charset="0"/>
            </a:endParaRPr>
          </a:p>
        </p:txBody>
      </p:sp>
      <p:grpSp>
        <p:nvGrpSpPr>
          <p:cNvPr id="11" name="Group 10"/>
          <p:cNvGrpSpPr>
            <a:grpSpLocks/>
          </p:cNvGrpSpPr>
          <p:nvPr/>
        </p:nvGrpSpPr>
        <p:grpSpPr bwMode="auto">
          <a:xfrm>
            <a:off x="287486" y="647799"/>
            <a:ext cx="1080567" cy="432048"/>
            <a:chOff x="0" y="272"/>
            <a:chExt cx="2767" cy="318"/>
          </a:xfrm>
        </p:grpSpPr>
        <p:sp>
          <p:nvSpPr>
            <p:cNvPr id="12"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8" name="Rectangle 5"/>
            <p:cNvSpPr>
              <a:spLocks noChangeArrowheads="1"/>
            </p:cNvSpPr>
            <p:nvPr/>
          </p:nvSpPr>
          <p:spPr bwMode="auto">
            <a:xfrm>
              <a:off x="0" y="272"/>
              <a:ext cx="2767" cy="109"/>
            </a:xfrm>
            <a:prstGeom prst="rect">
              <a:avLst/>
            </a:prstGeom>
            <a:noFill/>
            <a:ln w="9525">
              <a:noFill/>
              <a:miter lim="800000"/>
              <a:headEnd/>
              <a:tailEnd/>
            </a:ln>
          </p:spPr>
          <p:txBody>
            <a:bodyPr wrap="square">
              <a:spAutoFit/>
            </a:bodyPr>
            <a:lstStyle/>
            <a:p>
              <a:pPr defTabSz="914400"/>
              <a:r>
                <a:rPr lang="de-CH" sz="1800" b="1" dirty="0" smtClean="0"/>
                <a:t>Results</a:t>
              </a:r>
              <a:endParaRPr lang="de-CH" sz="1400" b="1" i="0" dirty="0"/>
            </a:p>
          </p:txBody>
        </p:sp>
      </p:grpSp>
      <p:sp>
        <p:nvSpPr>
          <p:cNvPr id="7" name="TextBox 1"/>
          <p:cNvSpPr txBox="1">
            <a:spLocks noChangeArrowheads="1"/>
          </p:cNvSpPr>
          <p:nvPr/>
        </p:nvSpPr>
        <p:spPr bwMode="auto">
          <a:xfrm>
            <a:off x="431949" y="1655911"/>
            <a:ext cx="7781131" cy="4031873"/>
          </a:xfrm>
          <a:prstGeom prst="rect">
            <a:avLst/>
          </a:prstGeom>
          <a:noFill/>
          <a:ln w="9525">
            <a:noFill/>
            <a:miter lim="800000"/>
            <a:headEnd/>
            <a:tailEnd/>
          </a:ln>
        </p:spPr>
        <p:txBody>
          <a:bodyPr wrap="square">
            <a:spAutoFit/>
          </a:bodyPr>
          <a:lstStyle/>
          <a:p>
            <a:r>
              <a:rPr lang="en-IE" sz="1600" b="1" i="0" dirty="0" smtClean="0">
                <a:solidFill>
                  <a:srgbClr val="FF0000"/>
                </a:solidFill>
              </a:rPr>
              <a:t>I     –     </a:t>
            </a:r>
            <a:r>
              <a:rPr lang="en-IE" sz="1600" b="1" i="0" dirty="0" err="1" smtClean="0">
                <a:solidFill>
                  <a:srgbClr val="FF0000"/>
                </a:solidFill>
              </a:rPr>
              <a:t>Transcriptome</a:t>
            </a:r>
            <a:r>
              <a:rPr lang="en-IE" sz="1600" b="1" i="0" dirty="0" smtClean="0">
                <a:solidFill>
                  <a:srgbClr val="FF0000"/>
                </a:solidFill>
              </a:rPr>
              <a:t> analysis in mammary </a:t>
            </a:r>
            <a:r>
              <a:rPr lang="en-IE" sz="1600" b="1" i="0" dirty="0">
                <a:solidFill>
                  <a:srgbClr val="FF0000"/>
                </a:solidFill>
              </a:rPr>
              <a:t>e</a:t>
            </a:r>
            <a:r>
              <a:rPr lang="en-IE" sz="1600" b="1" i="0" dirty="0" smtClean="0">
                <a:solidFill>
                  <a:srgbClr val="FF0000"/>
                </a:solidFill>
              </a:rPr>
              <a:t>pithelial cell subpopulations</a:t>
            </a:r>
          </a:p>
          <a:p>
            <a:r>
              <a:rPr lang="en-IE" sz="1600" b="1" i="0" dirty="0" smtClean="0">
                <a:solidFill>
                  <a:srgbClr val="FF0000"/>
                </a:solidFill>
              </a:rPr>
              <a:t>             from </a:t>
            </a:r>
            <a:r>
              <a:rPr lang="en-IE" sz="1600" b="1" i="0" dirty="0" err="1" smtClean="0">
                <a:solidFill>
                  <a:srgbClr val="FF0000"/>
                </a:solidFill>
              </a:rPr>
              <a:t>parous</a:t>
            </a:r>
            <a:r>
              <a:rPr lang="en-IE" sz="1600" b="1" i="0" dirty="0" smtClean="0">
                <a:solidFill>
                  <a:srgbClr val="FF0000"/>
                </a:solidFill>
              </a:rPr>
              <a:t> and age-matched virgin control mice</a:t>
            </a:r>
          </a:p>
          <a:p>
            <a:endParaRPr lang="en-IE" sz="1600" b="1" i="0" dirty="0"/>
          </a:p>
          <a:p>
            <a:endParaRPr lang="en-IE" sz="1600" b="1" i="0" dirty="0" smtClean="0"/>
          </a:p>
          <a:p>
            <a:endParaRPr lang="en-IE" sz="1600" b="1" i="0" dirty="0"/>
          </a:p>
          <a:p>
            <a:r>
              <a:rPr lang="en-IE" sz="1600" b="1" i="0" dirty="0" smtClean="0"/>
              <a:t>II    –     </a:t>
            </a:r>
            <a:r>
              <a:rPr lang="en-IE" sz="1600" b="1" i="0" dirty="0"/>
              <a:t>Effects of </a:t>
            </a:r>
            <a:r>
              <a:rPr lang="en-IE" sz="1600" b="1" i="0" dirty="0" smtClean="0"/>
              <a:t>early parity </a:t>
            </a:r>
            <a:r>
              <a:rPr lang="en-IE" sz="1600" b="1" i="0" dirty="0"/>
              <a:t>on the </a:t>
            </a:r>
            <a:r>
              <a:rPr lang="en-IE" sz="1600" b="1" i="0" dirty="0" err="1"/>
              <a:t>clonogenic</a:t>
            </a:r>
            <a:r>
              <a:rPr lang="en-IE" sz="1600" b="1" i="0" dirty="0"/>
              <a:t> and proliferation potential </a:t>
            </a:r>
            <a:r>
              <a:rPr lang="en-IE" sz="1600" b="1" i="0" dirty="0" smtClean="0"/>
              <a:t>of</a:t>
            </a:r>
          </a:p>
          <a:p>
            <a:r>
              <a:rPr lang="en-IE" sz="1600" b="1" i="0" dirty="0"/>
              <a:t> </a:t>
            </a:r>
            <a:r>
              <a:rPr lang="en-IE" sz="1600" b="1" i="0" dirty="0" smtClean="0"/>
              <a:t>            basal stem/progenitor </a:t>
            </a:r>
            <a:r>
              <a:rPr lang="en-IE" sz="1600" b="1" i="0" dirty="0"/>
              <a:t>cells</a:t>
            </a:r>
          </a:p>
          <a:p>
            <a:endParaRPr lang="en-IE" sz="1600" b="1" i="0" dirty="0"/>
          </a:p>
          <a:p>
            <a:endParaRPr lang="en-IE" sz="1600" b="1" i="0" dirty="0" smtClean="0"/>
          </a:p>
          <a:p>
            <a:endParaRPr lang="en-IE" sz="1600" b="1" i="0" dirty="0"/>
          </a:p>
          <a:p>
            <a:r>
              <a:rPr lang="en-IE" sz="1600" b="1" i="0" dirty="0" smtClean="0"/>
              <a:t>III   –     Putative mechanism of early parity-induced </a:t>
            </a:r>
            <a:r>
              <a:rPr lang="en-IE" sz="1600" b="1" i="0" dirty="0" err="1" smtClean="0"/>
              <a:t>biofunctional</a:t>
            </a:r>
            <a:r>
              <a:rPr lang="en-IE" sz="1600" b="1" i="0" dirty="0" smtClean="0"/>
              <a:t> alterations</a:t>
            </a:r>
          </a:p>
          <a:p>
            <a:r>
              <a:rPr lang="en-IE" sz="1600" b="1" i="0" dirty="0"/>
              <a:t> </a:t>
            </a:r>
            <a:r>
              <a:rPr lang="en-IE" sz="1600" b="1" i="0" dirty="0" smtClean="0"/>
              <a:t>            in basal mammary stem/progenitor cells</a:t>
            </a:r>
          </a:p>
          <a:p>
            <a:endParaRPr lang="en-IE" sz="1600" b="1" i="0" dirty="0"/>
          </a:p>
          <a:p>
            <a:endParaRPr lang="en-IE" sz="1600" b="1" i="0" dirty="0"/>
          </a:p>
          <a:p>
            <a:endParaRPr lang="en-IE" sz="1600" b="1" i="0" dirty="0"/>
          </a:p>
          <a:p>
            <a:r>
              <a:rPr lang="en-IE" sz="1600" b="1" i="0" dirty="0"/>
              <a:t>IV   –     Duration and age dependency of early </a:t>
            </a:r>
            <a:r>
              <a:rPr lang="en-IE" sz="1600" b="1" i="0" dirty="0" smtClean="0"/>
              <a:t>parity-induced </a:t>
            </a:r>
            <a:r>
              <a:rPr lang="en-IE" sz="1600" b="1" i="0" dirty="0"/>
              <a:t>changes</a:t>
            </a:r>
          </a:p>
        </p:txBody>
      </p:sp>
    </p:spTree>
    <p:extLst>
      <p:ext uri="{BB962C8B-B14F-4D97-AF65-F5344CB8AC3E}">
        <p14:creationId xmlns:p14="http://schemas.microsoft.com/office/powerpoint/2010/main" val="5768489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41" y="2375991"/>
            <a:ext cx="3274695"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10"/>
          <p:cNvGrpSpPr>
            <a:grpSpLocks/>
          </p:cNvGrpSpPr>
          <p:nvPr/>
        </p:nvGrpSpPr>
        <p:grpSpPr bwMode="auto">
          <a:xfrm>
            <a:off x="287486" y="647799"/>
            <a:ext cx="7986230" cy="1306710"/>
            <a:chOff x="0" y="272"/>
            <a:chExt cx="2767" cy="318"/>
          </a:xfrm>
        </p:grpSpPr>
        <p:sp>
          <p:nvSpPr>
            <p:cNvPr id="14"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5" name="Rectangle 5"/>
            <p:cNvSpPr>
              <a:spLocks noChangeArrowheads="1"/>
            </p:cNvSpPr>
            <p:nvPr/>
          </p:nvSpPr>
          <p:spPr bwMode="auto">
            <a:xfrm>
              <a:off x="0" y="272"/>
              <a:ext cx="2767" cy="262"/>
            </a:xfrm>
            <a:prstGeom prst="rect">
              <a:avLst/>
            </a:prstGeom>
            <a:noFill/>
            <a:ln w="9525">
              <a:noFill/>
              <a:miter lim="800000"/>
              <a:headEnd/>
              <a:tailEnd/>
            </a:ln>
          </p:spPr>
          <p:txBody>
            <a:bodyPr wrap="square">
              <a:spAutoFit/>
            </a:bodyPr>
            <a:lstStyle/>
            <a:p>
              <a:pPr defTabSz="914400"/>
              <a:r>
                <a:rPr lang="de-CH" sz="1800" b="1" dirty="0" smtClean="0"/>
                <a:t>Results I: </a:t>
              </a:r>
            </a:p>
            <a:p>
              <a:pPr defTabSz="914400"/>
              <a:endParaRPr lang="de-CH" sz="1400" b="1" dirty="0" smtClean="0"/>
            </a:p>
            <a:p>
              <a:pPr defTabSz="914400"/>
              <a:r>
                <a:rPr lang="en-IE" sz="1600" b="1" i="0" dirty="0" smtClean="0"/>
                <a:t>Early age pregnancy-induced changes in gene expression in murine mammary epithelial cell subpopulations.</a:t>
              </a:r>
              <a:endParaRPr lang="en-IE" sz="1600" b="1" i="0" dirty="0"/>
            </a:p>
          </p:txBody>
        </p:sp>
      </p:grpSp>
    </p:spTree>
    <p:extLst>
      <p:ext uri="{BB962C8B-B14F-4D97-AF65-F5344CB8AC3E}">
        <p14:creationId xmlns:p14="http://schemas.microsoft.com/office/powerpoint/2010/main" val="864808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673" y="2847999"/>
            <a:ext cx="454914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a:grpSpLocks/>
          </p:cNvGrpSpPr>
          <p:nvPr/>
        </p:nvGrpSpPr>
        <p:grpSpPr bwMode="auto">
          <a:xfrm>
            <a:off x="287486" y="647799"/>
            <a:ext cx="7986230" cy="1323147"/>
            <a:chOff x="0" y="272"/>
            <a:chExt cx="2767" cy="322"/>
          </a:xfrm>
        </p:grpSpPr>
        <p:sp>
          <p:nvSpPr>
            <p:cNvPr id="12"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3" name="Rectangle 5"/>
            <p:cNvSpPr>
              <a:spLocks noChangeArrowheads="1"/>
            </p:cNvSpPr>
            <p:nvPr/>
          </p:nvSpPr>
          <p:spPr bwMode="auto">
            <a:xfrm>
              <a:off x="0" y="272"/>
              <a:ext cx="2767" cy="322"/>
            </a:xfrm>
            <a:prstGeom prst="rect">
              <a:avLst/>
            </a:prstGeom>
            <a:noFill/>
            <a:ln w="9525">
              <a:noFill/>
              <a:miter lim="800000"/>
              <a:headEnd/>
              <a:tailEnd/>
            </a:ln>
          </p:spPr>
          <p:txBody>
            <a:bodyPr wrap="square">
              <a:spAutoFit/>
            </a:bodyPr>
            <a:lstStyle/>
            <a:p>
              <a:pPr defTabSz="914400"/>
              <a:r>
                <a:rPr lang="de-CH" sz="1800" b="1" dirty="0" smtClean="0"/>
                <a:t>Results I: </a:t>
              </a:r>
            </a:p>
            <a:p>
              <a:pPr defTabSz="914400"/>
              <a:endParaRPr lang="de-CH" sz="1400" b="1" dirty="0" smtClean="0"/>
            </a:p>
            <a:p>
              <a:pPr defTabSz="914400"/>
              <a:r>
                <a:rPr lang="en-IE" sz="1600" b="1" i="0" dirty="0" err="1" smtClean="0"/>
                <a:t>Upregulation</a:t>
              </a:r>
              <a:r>
                <a:rPr lang="en-IE" sz="1600" b="1" i="0" dirty="0" smtClean="0"/>
                <a:t> </a:t>
              </a:r>
              <a:r>
                <a:rPr lang="en-IE" sz="1600" b="1" i="0" dirty="0"/>
                <a:t>of differentiation genes </a:t>
              </a:r>
              <a:r>
                <a:rPr lang="en-IE" sz="1600" b="1" i="0" dirty="0" smtClean="0"/>
                <a:t>(blue), </a:t>
              </a:r>
              <a:r>
                <a:rPr lang="en-IE" sz="1600" b="1" i="0" dirty="0"/>
                <a:t>decreased </a:t>
              </a:r>
              <a:r>
                <a:rPr lang="en-IE" sz="1600" b="1" i="0" dirty="0" err="1"/>
                <a:t>Wnt</a:t>
              </a:r>
              <a:r>
                <a:rPr lang="en-IE" sz="1600" b="1" i="0" dirty="0"/>
                <a:t> </a:t>
              </a:r>
              <a:r>
                <a:rPr lang="en-IE" sz="1600" b="1" i="0" dirty="0" err="1"/>
                <a:t>signaling</a:t>
              </a:r>
              <a:r>
                <a:rPr lang="en-IE" sz="1600" b="1" i="0" dirty="0"/>
                <a:t> (green</a:t>
              </a:r>
              <a:r>
                <a:rPr lang="en-IE" sz="1600" b="1" i="0" dirty="0" smtClean="0"/>
                <a:t>) and </a:t>
              </a:r>
              <a:r>
                <a:rPr lang="en-IE" sz="1600" b="1" i="0" dirty="0"/>
                <a:t>increased Notch </a:t>
              </a:r>
              <a:r>
                <a:rPr lang="en-IE" sz="1600" b="1" i="0" dirty="0" err="1"/>
                <a:t>signaling</a:t>
              </a:r>
              <a:r>
                <a:rPr lang="en-IE" sz="1600" b="1" i="0" dirty="0"/>
                <a:t> (orange) </a:t>
              </a:r>
              <a:r>
                <a:rPr lang="en-IE" sz="1600" b="1" i="0" dirty="0" smtClean="0"/>
                <a:t>in basal </a:t>
              </a:r>
              <a:r>
                <a:rPr lang="en-IE" sz="1600" b="1" i="0" dirty="0"/>
                <a:t>stem/progenitor cells from </a:t>
              </a:r>
              <a:r>
                <a:rPr lang="en-IE" sz="1600" b="1" i="0" dirty="0" err="1"/>
                <a:t>parous</a:t>
              </a:r>
              <a:r>
                <a:rPr lang="en-IE" sz="1600" b="1" i="0" dirty="0"/>
                <a:t> </a:t>
              </a:r>
              <a:r>
                <a:rPr lang="en-IE" sz="1600" b="1" i="0" dirty="0" smtClean="0"/>
                <a:t>mice.</a:t>
              </a:r>
              <a:endParaRPr lang="en-IE" sz="1600" b="1" i="0" dirty="0"/>
            </a:p>
          </p:txBody>
        </p:sp>
      </p:grpSp>
      <p:sp>
        <p:nvSpPr>
          <p:cNvPr id="2" name="TextBox 1"/>
          <p:cNvSpPr txBox="1"/>
          <p:nvPr/>
        </p:nvSpPr>
        <p:spPr>
          <a:xfrm>
            <a:off x="1080021" y="5328319"/>
            <a:ext cx="3312368" cy="707886"/>
          </a:xfrm>
          <a:prstGeom prst="rect">
            <a:avLst/>
          </a:prstGeom>
          <a:noFill/>
        </p:spPr>
        <p:txBody>
          <a:bodyPr wrap="square" rtlCol="0">
            <a:spAutoFit/>
          </a:bodyPr>
          <a:lstStyle/>
          <a:p>
            <a:pPr>
              <a:lnSpc>
                <a:spcPts val="1600"/>
              </a:lnSpc>
              <a:buClr>
                <a:schemeClr val="accent1"/>
              </a:buClr>
              <a:buSzPct val="90000"/>
            </a:pPr>
            <a:r>
              <a:rPr lang="en-US" sz="1400" dirty="0" smtClean="0">
                <a:latin typeface="Arial" pitchFamily="34" charset="0"/>
                <a:cs typeface="Arial" pitchFamily="34" charset="0"/>
              </a:rPr>
              <a:t>Gene expression in basal stem/progenitor cells from </a:t>
            </a:r>
            <a:r>
              <a:rPr lang="en-US" sz="1400" dirty="0" err="1" smtClean="0">
                <a:latin typeface="Arial" pitchFamily="34" charset="0"/>
                <a:cs typeface="Arial" pitchFamily="34" charset="0"/>
              </a:rPr>
              <a:t>parous</a:t>
            </a:r>
            <a:r>
              <a:rPr lang="en-US" sz="1400" dirty="0" smtClean="0">
                <a:latin typeface="Arial" pitchFamily="34" charset="0"/>
                <a:cs typeface="Arial" pitchFamily="34" charset="0"/>
              </a:rPr>
              <a:t> mice as compared to virgin control mice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41" y="2375991"/>
            <a:ext cx="3274695"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2077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673" y="2847999"/>
            <a:ext cx="454914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a:grpSpLocks/>
          </p:cNvGrpSpPr>
          <p:nvPr/>
        </p:nvGrpSpPr>
        <p:grpSpPr bwMode="auto">
          <a:xfrm>
            <a:off x="287486" y="647799"/>
            <a:ext cx="7986230" cy="1323147"/>
            <a:chOff x="0" y="272"/>
            <a:chExt cx="2767" cy="322"/>
          </a:xfrm>
        </p:grpSpPr>
        <p:sp>
          <p:nvSpPr>
            <p:cNvPr id="12"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3" name="Rectangle 5"/>
            <p:cNvSpPr>
              <a:spLocks noChangeArrowheads="1"/>
            </p:cNvSpPr>
            <p:nvPr/>
          </p:nvSpPr>
          <p:spPr bwMode="auto">
            <a:xfrm>
              <a:off x="0" y="272"/>
              <a:ext cx="2767" cy="322"/>
            </a:xfrm>
            <a:prstGeom prst="rect">
              <a:avLst/>
            </a:prstGeom>
            <a:noFill/>
            <a:ln w="9525">
              <a:noFill/>
              <a:miter lim="800000"/>
              <a:headEnd/>
              <a:tailEnd/>
            </a:ln>
          </p:spPr>
          <p:txBody>
            <a:bodyPr wrap="square">
              <a:spAutoFit/>
            </a:bodyPr>
            <a:lstStyle/>
            <a:p>
              <a:pPr defTabSz="914400"/>
              <a:r>
                <a:rPr lang="de-CH" sz="1800" b="1" dirty="0" smtClean="0"/>
                <a:t>Results I: </a:t>
              </a:r>
            </a:p>
            <a:p>
              <a:pPr defTabSz="914400"/>
              <a:endParaRPr lang="de-CH" sz="1400" b="1" dirty="0" smtClean="0"/>
            </a:p>
            <a:p>
              <a:pPr defTabSz="914400"/>
              <a:r>
                <a:rPr lang="en-IE" sz="1600" b="1" i="0" dirty="0" err="1" smtClean="0"/>
                <a:t>Upregulation</a:t>
              </a:r>
              <a:r>
                <a:rPr lang="en-IE" sz="1600" b="1" i="0" dirty="0" smtClean="0"/>
                <a:t> </a:t>
              </a:r>
              <a:r>
                <a:rPr lang="en-IE" sz="1600" b="1" i="0" dirty="0"/>
                <a:t>of differentiation genes </a:t>
              </a:r>
              <a:r>
                <a:rPr lang="en-IE" sz="1600" b="1" i="0" dirty="0" smtClean="0"/>
                <a:t>(blue), </a:t>
              </a:r>
              <a:r>
                <a:rPr lang="en-IE" sz="1600" b="1" i="0" dirty="0"/>
                <a:t>decreased </a:t>
              </a:r>
              <a:r>
                <a:rPr lang="en-IE" sz="1600" b="1" i="0" dirty="0" err="1"/>
                <a:t>Wnt</a:t>
              </a:r>
              <a:r>
                <a:rPr lang="en-IE" sz="1600" b="1" i="0" dirty="0"/>
                <a:t> </a:t>
              </a:r>
              <a:r>
                <a:rPr lang="en-IE" sz="1600" b="1" i="0" dirty="0" err="1"/>
                <a:t>signaling</a:t>
              </a:r>
              <a:r>
                <a:rPr lang="en-IE" sz="1600" b="1" i="0" dirty="0"/>
                <a:t> (green</a:t>
              </a:r>
              <a:r>
                <a:rPr lang="en-IE" sz="1600" b="1" i="0" dirty="0" smtClean="0"/>
                <a:t>) and </a:t>
              </a:r>
              <a:r>
                <a:rPr lang="en-IE" sz="1600" b="1" i="0" dirty="0"/>
                <a:t>increased Notch </a:t>
              </a:r>
              <a:r>
                <a:rPr lang="en-IE" sz="1600" b="1" i="0" dirty="0" err="1"/>
                <a:t>signaling</a:t>
              </a:r>
              <a:r>
                <a:rPr lang="en-IE" sz="1600" b="1" i="0" dirty="0"/>
                <a:t> (orange) </a:t>
              </a:r>
              <a:r>
                <a:rPr lang="en-IE" sz="1600" b="1" i="0" dirty="0" smtClean="0"/>
                <a:t>in basal </a:t>
              </a:r>
              <a:r>
                <a:rPr lang="en-IE" sz="1600" b="1" i="0" dirty="0"/>
                <a:t>stem/progenitor cells from </a:t>
              </a:r>
              <a:r>
                <a:rPr lang="en-IE" sz="1600" b="1" i="0" dirty="0" err="1"/>
                <a:t>parous</a:t>
              </a:r>
              <a:r>
                <a:rPr lang="en-IE" sz="1600" b="1" i="0" dirty="0"/>
                <a:t> </a:t>
              </a:r>
              <a:r>
                <a:rPr lang="en-IE" sz="1600" b="1" i="0" dirty="0" smtClean="0"/>
                <a:t>mice.</a:t>
              </a:r>
              <a:endParaRPr lang="en-IE" sz="1600" b="1" i="0" dirty="0"/>
            </a:p>
          </p:txBody>
        </p:sp>
      </p:grpSp>
      <p:sp>
        <p:nvSpPr>
          <p:cNvPr id="2" name="TextBox 1"/>
          <p:cNvSpPr txBox="1"/>
          <p:nvPr/>
        </p:nvSpPr>
        <p:spPr>
          <a:xfrm>
            <a:off x="1080021" y="5328319"/>
            <a:ext cx="3312368" cy="707886"/>
          </a:xfrm>
          <a:prstGeom prst="rect">
            <a:avLst/>
          </a:prstGeom>
          <a:noFill/>
        </p:spPr>
        <p:txBody>
          <a:bodyPr wrap="square" rtlCol="0">
            <a:spAutoFit/>
          </a:bodyPr>
          <a:lstStyle/>
          <a:p>
            <a:pPr>
              <a:lnSpc>
                <a:spcPts val="1600"/>
              </a:lnSpc>
              <a:buClr>
                <a:schemeClr val="accent1"/>
              </a:buClr>
              <a:buSzPct val="90000"/>
            </a:pPr>
            <a:r>
              <a:rPr lang="en-US" sz="1400" dirty="0" smtClean="0">
                <a:latin typeface="Arial" pitchFamily="34" charset="0"/>
                <a:cs typeface="Arial" pitchFamily="34" charset="0"/>
              </a:rPr>
              <a:t>Gene expression in basal stem/progenitor cells from </a:t>
            </a:r>
            <a:r>
              <a:rPr lang="en-US" sz="1400" dirty="0" err="1" smtClean="0">
                <a:latin typeface="Arial" pitchFamily="34" charset="0"/>
                <a:cs typeface="Arial" pitchFamily="34" charset="0"/>
              </a:rPr>
              <a:t>parous</a:t>
            </a:r>
            <a:r>
              <a:rPr lang="en-US" sz="1400" dirty="0" smtClean="0">
                <a:latin typeface="Arial" pitchFamily="34" charset="0"/>
                <a:cs typeface="Arial" pitchFamily="34" charset="0"/>
              </a:rPr>
              <a:t> mice as compared to virgin control mice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41" y="2375991"/>
            <a:ext cx="3274695"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7"/>
          <p:cNvGrpSpPr>
            <a:grpSpLocks/>
          </p:cNvGrpSpPr>
          <p:nvPr/>
        </p:nvGrpSpPr>
        <p:grpSpPr bwMode="auto">
          <a:xfrm>
            <a:off x="287486" y="3384103"/>
            <a:ext cx="7986230" cy="2016224"/>
            <a:chOff x="0" y="272"/>
            <a:chExt cx="2767" cy="318"/>
          </a:xfrm>
        </p:grpSpPr>
        <p:sp>
          <p:nvSpPr>
            <p:cNvPr id="18"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9" name="Rectangle 5"/>
            <p:cNvSpPr>
              <a:spLocks noChangeArrowheads="1"/>
            </p:cNvSpPr>
            <p:nvPr/>
          </p:nvSpPr>
          <p:spPr bwMode="auto">
            <a:xfrm>
              <a:off x="0" y="272"/>
              <a:ext cx="2767" cy="294"/>
            </a:xfrm>
            <a:prstGeom prst="rect">
              <a:avLst/>
            </a:prstGeom>
            <a:noFill/>
            <a:ln w="9525">
              <a:noFill/>
              <a:miter lim="800000"/>
              <a:headEnd/>
              <a:tailEnd/>
            </a:ln>
          </p:spPr>
          <p:txBody>
            <a:bodyPr wrap="square">
              <a:spAutoFit/>
            </a:bodyPr>
            <a:lstStyle/>
            <a:p>
              <a:pPr defTabSz="914400"/>
              <a:r>
                <a:rPr lang="de-CH" sz="1600" b="1" dirty="0" smtClean="0"/>
                <a:t>Wnt signaling: </a:t>
              </a:r>
            </a:p>
            <a:p>
              <a:pPr defTabSz="914400"/>
              <a:r>
                <a:rPr lang="de-CH" sz="1600" b="1" i="0" dirty="0" smtClean="0"/>
                <a:t>major cell fate determining pathway linked to cell proliferation and carcinogenesis in basal stem/progenitor cells in the mammary gland</a:t>
              </a:r>
            </a:p>
            <a:p>
              <a:pPr defTabSz="914400"/>
              <a:endParaRPr lang="de-CH" sz="1600" b="1" dirty="0"/>
            </a:p>
            <a:p>
              <a:pPr defTabSz="914400"/>
              <a:endParaRPr lang="de-CH" sz="1600" b="1" dirty="0" smtClean="0"/>
            </a:p>
            <a:p>
              <a:pPr defTabSz="914400"/>
              <a:r>
                <a:rPr lang="de-CH" sz="1600" b="1" dirty="0" smtClean="0"/>
                <a:t>Notch signaling: </a:t>
              </a:r>
            </a:p>
            <a:p>
              <a:pPr defTabSz="914400"/>
              <a:r>
                <a:rPr lang="de-CH" sz="1600" b="1" i="0" dirty="0" smtClean="0"/>
                <a:t>major cell fate determining pathway linked to reduced proliferation in basal stem/progenitor cells in the mammary gland</a:t>
              </a:r>
            </a:p>
          </p:txBody>
        </p:sp>
      </p:grpSp>
    </p:spTree>
    <p:extLst>
      <p:ext uri="{BB962C8B-B14F-4D97-AF65-F5344CB8AC3E}">
        <p14:creationId xmlns:p14="http://schemas.microsoft.com/office/powerpoint/2010/main" val="2543945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4597" y="3597093"/>
            <a:ext cx="1728192" cy="22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IE" sz="1600" dirty="0" err="1" smtClean="0">
              <a:latin typeface="Arial" pitchFamily="34" charset="0"/>
              <a:cs typeface="Arial" pitchFamily="34" charset="0"/>
            </a:endParaRPr>
          </a:p>
        </p:txBody>
      </p:sp>
      <p:grpSp>
        <p:nvGrpSpPr>
          <p:cNvPr id="11" name="Group 10"/>
          <p:cNvGrpSpPr>
            <a:grpSpLocks/>
          </p:cNvGrpSpPr>
          <p:nvPr/>
        </p:nvGrpSpPr>
        <p:grpSpPr bwMode="auto">
          <a:xfrm>
            <a:off x="287486" y="647799"/>
            <a:ext cx="1080567" cy="432048"/>
            <a:chOff x="0" y="272"/>
            <a:chExt cx="2767" cy="318"/>
          </a:xfrm>
        </p:grpSpPr>
        <p:sp>
          <p:nvSpPr>
            <p:cNvPr id="12"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8" name="Rectangle 5"/>
            <p:cNvSpPr>
              <a:spLocks noChangeArrowheads="1"/>
            </p:cNvSpPr>
            <p:nvPr/>
          </p:nvSpPr>
          <p:spPr bwMode="auto">
            <a:xfrm>
              <a:off x="0" y="272"/>
              <a:ext cx="2767" cy="109"/>
            </a:xfrm>
            <a:prstGeom prst="rect">
              <a:avLst/>
            </a:prstGeom>
            <a:noFill/>
            <a:ln w="9525">
              <a:noFill/>
              <a:miter lim="800000"/>
              <a:headEnd/>
              <a:tailEnd/>
            </a:ln>
          </p:spPr>
          <p:txBody>
            <a:bodyPr wrap="square">
              <a:spAutoFit/>
            </a:bodyPr>
            <a:lstStyle/>
            <a:p>
              <a:pPr defTabSz="914400"/>
              <a:r>
                <a:rPr lang="de-CH" sz="1800" b="1" dirty="0" smtClean="0"/>
                <a:t>Results</a:t>
              </a:r>
              <a:endParaRPr lang="de-CH" sz="1400" b="1" i="0" dirty="0"/>
            </a:p>
          </p:txBody>
        </p:sp>
      </p:grpSp>
      <p:sp>
        <p:nvSpPr>
          <p:cNvPr id="7" name="TextBox 1"/>
          <p:cNvSpPr txBox="1">
            <a:spLocks noChangeArrowheads="1"/>
          </p:cNvSpPr>
          <p:nvPr/>
        </p:nvSpPr>
        <p:spPr bwMode="auto">
          <a:xfrm>
            <a:off x="431949" y="1655911"/>
            <a:ext cx="7781131" cy="4031873"/>
          </a:xfrm>
          <a:prstGeom prst="rect">
            <a:avLst/>
          </a:prstGeom>
          <a:noFill/>
          <a:ln w="9525">
            <a:noFill/>
            <a:miter lim="800000"/>
            <a:headEnd/>
            <a:tailEnd/>
          </a:ln>
        </p:spPr>
        <p:txBody>
          <a:bodyPr wrap="square">
            <a:spAutoFit/>
          </a:bodyPr>
          <a:lstStyle/>
          <a:p>
            <a:r>
              <a:rPr lang="en-IE" sz="1600" b="1" i="0" dirty="0" smtClean="0"/>
              <a:t>I     –     </a:t>
            </a:r>
            <a:r>
              <a:rPr lang="en-IE" sz="1600" b="1" i="0" dirty="0" err="1" smtClean="0"/>
              <a:t>Transcriptome</a:t>
            </a:r>
            <a:r>
              <a:rPr lang="en-IE" sz="1600" b="1" i="0" dirty="0" smtClean="0"/>
              <a:t> analysis in mammary </a:t>
            </a:r>
            <a:r>
              <a:rPr lang="en-IE" sz="1600" b="1" i="0" dirty="0"/>
              <a:t>e</a:t>
            </a:r>
            <a:r>
              <a:rPr lang="en-IE" sz="1600" b="1" i="0" dirty="0" smtClean="0"/>
              <a:t>pithelial cell subpopulations</a:t>
            </a:r>
          </a:p>
          <a:p>
            <a:r>
              <a:rPr lang="en-IE" sz="1600" b="1" i="0" dirty="0" smtClean="0"/>
              <a:t>             from </a:t>
            </a:r>
            <a:r>
              <a:rPr lang="en-IE" sz="1600" b="1" i="0" dirty="0" err="1" smtClean="0"/>
              <a:t>parous</a:t>
            </a:r>
            <a:r>
              <a:rPr lang="en-IE" sz="1600" b="1" i="0" dirty="0" smtClean="0"/>
              <a:t> and age-matched virgin control mice</a:t>
            </a:r>
          </a:p>
          <a:p>
            <a:endParaRPr lang="en-IE" sz="1600" b="1" i="0" dirty="0"/>
          </a:p>
          <a:p>
            <a:endParaRPr lang="en-IE" sz="1600" b="1" i="0" dirty="0" smtClean="0"/>
          </a:p>
          <a:p>
            <a:endParaRPr lang="en-IE" sz="1600" b="1" i="0" dirty="0"/>
          </a:p>
          <a:p>
            <a:r>
              <a:rPr lang="en-IE" sz="1600" b="1" i="0" dirty="0" smtClean="0">
                <a:solidFill>
                  <a:srgbClr val="FF0000"/>
                </a:solidFill>
              </a:rPr>
              <a:t>II    –     </a:t>
            </a:r>
            <a:r>
              <a:rPr lang="en-IE" sz="1600" b="1" i="0" dirty="0">
                <a:solidFill>
                  <a:srgbClr val="FF0000"/>
                </a:solidFill>
              </a:rPr>
              <a:t>Effects of </a:t>
            </a:r>
            <a:r>
              <a:rPr lang="en-IE" sz="1600" b="1" i="0" dirty="0" smtClean="0">
                <a:solidFill>
                  <a:srgbClr val="FF0000"/>
                </a:solidFill>
              </a:rPr>
              <a:t>early parity </a:t>
            </a:r>
            <a:r>
              <a:rPr lang="en-IE" sz="1600" b="1" i="0" dirty="0">
                <a:solidFill>
                  <a:srgbClr val="FF0000"/>
                </a:solidFill>
              </a:rPr>
              <a:t>on the </a:t>
            </a:r>
            <a:r>
              <a:rPr lang="en-IE" sz="1600" b="1" i="0" dirty="0" err="1">
                <a:solidFill>
                  <a:srgbClr val="FF0000"/>
                </a:solidFill>
              </a:rPr>
              <a:t>clonogenic</a:t>
            </a:r>
            <a:r>
              <a:rPr lang="en-IE" sz="1600" b="1" i="0" dirty="0">
                <a:solidFill>
                  <a:srgbClr val="FF0000"/>
                </a:solidFill>
              </a:rPr>
              <a:t> and proliferation potential </a:t>
            </a:r>
            <a:r>
              <a:rPr lang="en-IE" sz="1600" b="1" i="0" dirty="0" smtClean="0">
                <a:solidFill>
                  <a:srgbClr val="FF0000"/>
                </a:solidFill>
              </a:rPr>
              <a:t>of</a:t>
            </a:r>
          </a:p>
          <a:p>
            <a:r>
              <a:rPr lang="en-IE" sz="1600" b="1" i="0" dirty="0">
                <a:solidFill>
                  <a:srgbClr val="FF0000"/>
                </a:solidFill>
              </a:rPr>
              <a:t> </a:t>
            </a:r>
            <a:r>
              <a:rPr lang="en-IE" sz="1600" b="1" i="0" dirty="0" smtClean="0">
                <a:solidFill>
                  <a:srgbClr val="FF0000"/>
                </a:solidFill>
              </a:rPr>
              <a:t>            basal stem/progenitor </a:t>
            </a:r>
            <a:r>
              <a:rPr lang="en-IE" sz="1600" b="1" i="0" dirty="0">
                <a:solidFill>
                  <a:srgbClr val="FF0000"/>
                </a:solidFill>
              </a:rPr>
              <a:t>cells</a:t>
            </a:r>
          </a:p>
          <a:p>
            <a:endParaRPr lang="en-IE" sz="1600" b="1" i="0" dirty="0"/>
          </a:p>
          <a:p>
            <a:endParaRPr lang="en-IE" sz="1600" b="1" i="0" dirty="0" smtClean="0"/>
          </a:p>
          <a:p>
            <a:endParaRPr lang="en-IE" sz="1600" b="1" i="0" dirty="0"/>
          </a:p>
          <a:p>
            <a:r>
              <a:rPr lang="en-IE" sz="1600" b="1" i="0" dirty="0" smtClean="0"/>
              <a:t>III   –     Putative mechanism of early parity-induced </a:t>
            </a:r>
            <a:r>
              <a:rPr lang="en-IE" sz="1600" b="1" i="0" dirty="0" err="1" smtClean="0"/>
              <a:t>biofunctional</a:t>
            </a:r>
            <a:r>
              <a:rPr lang="en-IE" sz="1600" b="1" i="0" dirty="0" smtClean="0"/>
              <a:t> alterations</a:t>
            </a:r>
          </a:p>
          <a:p>
            <a:r>
              <a:rPr lang="en-IE" sz="1600" b="1" i="0" dirty="0"/>
              <a:t> </a:t>
            </a:r>
            <a:r>
              <a:rPr lang="en-IE" sz="1600" b="1" i="0" dirty="0" smtClean="0"/>
              <a:t>            in basal mammary stem/progenitor cells</a:t>
            </a:r>
          </a:p>
          <a:p>
            <a:endParaRPr lang="en-IE" sz="1600" b="1" i="0" dirty="0"/>
          </a:p>
          <a:p>
            <a:endParaRPr lang="en-IE" sz="1600" b="1" i="0" dirty="0"/>
          </a:p>
          <a:p>
            <a:endParaRPr lang="en-IE" sz="1600" b="1" i="0" dirty="0"/>
          </a:p>
          <a:p>
            <a:r>
              <a:rPr lang="en-IE" sz="1600" b="1" i="0" dirty="0"/>
              <a:t>IV   –     Duration and age dependency of early </a:t>
            </a:r>
            <a:r>
              <a:rPr lang="en-IE" sz="1600" b="1" i="0" dirty="0" smtClean="0"/>
              <a:t>parity-induced </a:t>
            </a:r>
            <a:r>
              <a:rPr lang="en-IE" sz="1600" b="1" i="0" dirty="0"/>
              <a:t>changes</a:t>
            </a:r>
          </a:p>
        </p:txBody>
      </p:sp>
    </p:spTree>
    <p:extLst>
      <p:ext uri="{BB962C8B-B14F-4D97-AF65-F5344CB8AC3E}">
        <p14:creationId xmlns:p14="http://schemas.microsoft.com/office/powerpoint/2010/main" val="35113369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pic>
        <p:nvPicPr>
          <p:cNvPr id="1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97" y="2656928"/>
            <a:ext cx="4133850"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557" y="467394"/>
            <a:ext cx="2263140" cy="131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8844" y="1828670"/>
            <a:ext cx="2259330" cy="130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4557" y="3181582"/>
            <a:ext cx="2255520" cy="131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2413" y="4538304"/>
            <a:ext cx="2266950" cy="132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r="18189"/>
          <a:stretch/>
        </p:blipFill>
        <p:spPr bwMode="auto">
          <a:xfrm>
            <a:off x="5902413" y="5940002"/>
            <a:ext cx="2154626"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a:grpSpLocks/>
          </p:cNvGrpSpPr>
          <p:nvPr/>
        </p:nvGrpSpPr>
        <p:grpSpPr bwMode="auto">
          <a:xfrm>
            <a:off x="287486" y="647799"/>
            <a:ext cx="5329039" cy="1322957"/>
            <a:chOff x="0" y="272"/>
            <a:chExt cx="2767" cy="322"/>
          </a:xfrm>
        </p:grpSpPr>
        <p:sp>
          <p:nvSpPr>
            <p:cNvPr id="19"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22" name="Rectangle 5"/>
            <p:cNvSpPr>
              <a:spLocks noChangeArrowheads="1"/>
            </p:cNvSpPr>
            <p:nvPr/>
          </p:nvSpPr>
          <p:spPr bwMode="auto">
            <a:xfrm>
              <a:off x="0" y="272"/>
              <a:ext cx="2767" cy="322"/>
            </a:xfrm>
            <a:prstGeom prst="rect">
              <a:avLst/>
            </a:prstGeom>
            <a:noFill/>
            <a:ln w="9525">
              <a:noFill/>
              <a:miter lim="800000"/>
              <a:headEnd/>
              <a:tailEnd/>
            </a:ln>
          </p:spPr>
          <p:txBody>
            <a:bodyPr wrap="square">
              <a:spAutoFit/>
            </a:bodyPr>
            <a:lstStyle/>
            <a:p>
              <a:pPr defTabSz="914400"/>
              <a:r>
                <a:rPr lang="de-CH" sz="1800" b="1" dirty="0" smtClean="0"/>
                <a:t>Results II: </a:t>
              </a:r>
            </a:p>
            <a:p>
              <a:pPr defTabSz="914400"/>
              <a:endParaRPr lang="de-CH" sz="1400" b="1" dirty="0" smtClean="0"/>
            </a:p>
            <a:p>
              <a:r>
                <a:rPr lang="en-US" sz="1600" b="1" i="0" dirty="0" smtClean="0"/>
                <a:t>Early parity </a:t>
              </a:r>
              <a:r>
                <a:rPr lang="en-US" sz="1600" b="1" i="0" dirty="0"/>
                <a:t>decreases the number of cells with colony formation capacity with the most prominent effect in basal </a:t>
              </a:r>
              <a:r>
                <a:rPr lang="en-US" sz="1600" b="1" i="0" dirty="0" smtClean="0"/>
                <a:t>stem/progenitor </a:t>
              </a:r>
              <a:r>
                <a:rPr lang="en-US" sz="1600" b="1" i="0" dirty="0"/>
                <a:t>cells.</a:t>
              </a:r>
            </a:p>
          </p:txBody>
        </p:sp>
      </p:grpSp>
      <p:sp>
        <p:nvSpPr>
          <p:cNvPr id="2" name="TextBox 1"/>
          <p:cNvSpPr txBox="1"/>
          <p:nvPr/>
        </p:nvSpPr>
        <p:spPr>
          <a:xfrm>
            <a:off x="3456285" y="5847641"/>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 P </a:t>
            </a:r>
            <a:r>
              <a:rPr lang="en-US" sz="1200" i="0" dirty="0" smtClean="0">
                <a:latin typeface="Arial" pitchFamily="34" charset="0"/>
                <a:cs typeface="Arial" pitchFamily="34" charset="0"/>
              </a:rPr>
              <a:t>&lt;0.015</a:t>
            </a:r>
          </a:p>
        </p:txBody>
      </p:sp>
    </p:spTree>
    <p:extLst>
      <p:ext uri="{BB962C8B-B14F-4D97-AF65-F5344CB8AC3E}">
        <p14:creationId xmlns:p14="http://schemas.microsoft.com/office/powerpoint/2010/main" val="18071026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elay 10"/>
          <p:cNvSpPr/>
          <p:nvPr/>
        </p:nvSpPr>
        <p:spPr bwMode="auto">
          <a:xfrm>
            <a:off x="1206426" y="2410570"/>
            <a:ext cx="118705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2" name="Flowchart: Delay 11"/>
          <p:cNvSpPr/>
          <p:nvPr/>
        </p:nvSpPr>
        <p:spPr bwMode="auto">
          <a:xfrm rot="10800000">
            <a:off x="503957" y="2410570"/>
            <a:ext cx="118824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4" name="TextBox 36"/>
          <p:cNvSpPr txBox="1">
            <a:spLocks noChangeArrowheads="1"/>
          </p:cNvSpPr>
          <p:nvPr/>
        </p:nvSpPr>
        <p:spPr bwMode="auto">
          <a:xfrm>
            <a:off x="512526" y="3076907"/>
            <a:ext cx="1881394" cy="523220"/>
          </a:xfrm>
          <a:prstGeom prst="rect">
            <a:avLst/>
          </a:prstGeom>
          <a:noFill/>
          <a:ln w="9525">
            <a:noFill/>
            <a:miter lim="800000"/>
            <a:headEnd/>
            <a:tailEnd/>
          </a:ln>
        </p:spPr>
        <p:txBody>
          <a:bodyPr>
            <a:spAutoFit/>
          </a:bodyPr>
          <a:lstStyle/>
          <a:p>
            <a:r>
              <a:rPr lang="en-IE" sz="1400" i="0" dirty="0"/>
              <a:t>3-week old mammary gland</a:t>
            </a:r>
          </a:p>
        </p:txBody>
      </p:sp>
      <p:sp>
        <p:nvSpPr>
          <p:cNvPr id="44" name="TextBox 36"/>
          <p:cNvSpPr txBox="1">
            <a:spLocks noChangeArrowheads="1"/>
          </p:cNvSpPr>
          <p:nvPr/>
        </p:nvSpPr>
        <p:spPr bwMode="auto">
          <a:xfrm>
            <a:off x="1934931" y="1904451"/>
            <a:ext cx="1881394" cy="307777"/>
          </a:xfrm>
          <a:prstGeom prst="rect">
            <a:avLst/>
          </a:prstGeom>
          <a:noFill/>
          <a:ln w="9525">
            <a:noFill/>
            <a:miter lim="800000"/>
            <a:headEnd/>
            <a:tailEnd/>
          </a:ln>
        </p:spPr>
        <p:txBody>
          <a:bodyPr>
            <a:spAutoFit/>
          </a:bodyPr>
          <a:lstStyle/>
          <a:p>
            <a:r>
              <a:rPr lang="en-IE" sz="1400" i="0" dirty="0"/>
              <a:t>f</a:t>
            </a:r>
            <a:r>
              <a:rPr lang="en-IE" sz="1400" i="0" dirty="0" smtClean="0"/>
              <a:t>at pad</a:t>
            </a:r>
            <a:endParaRPr lang="en-IE" sz="1400" i="0" dirty="0"/>
          </a:p>
        </p:txBody>
      </p:sp>
      <p:cxnSp>
        <p:nvCxnSpPr>
          <p:cNvPr id="45" name="Straight Arrow Connector 44"/>
          <p:cNvCxnSpPr>
            <a:stCxn id="44" idx="1"/>
          </p:cNvCxnSpPr>
          <p:nvPr/>
        </p:nvCxnSpPr>
        <p:spPr bwMode="auto">
          <a:xfrm flipH="1">
            <a:off x="1584078" y="2058340"/>
            <a:ext cx="350853" cy="3367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bwMode="auto">
          <a:xfrm>
            <a:off x="503957" y="2540347"/>
            <a:ext cx="196453" cy="115491"/>
          </a:xfrm>
          <a:custGeom>
            <a:avLst/>
            <a:gdLst>
              <a:gd name="connsiteX0" fmla="*/ 0 w 261257"/>
              <a:gd name="connsiteY0" fmla="*/ 141515 h 154339"/>
              <a:gd name="connsiteX1" fmla="*/ 152400 w 261257"/>
              <a:gd name="connsiteY1" fmla="*/ 141515 h 154339"/>
              <a:gd name="connsiteX2" fmla="*/ 174171 w 261257"/>
              <a:gd name="connsiteY2" fmla="*/ 119743 h 154339"/>
              <a:gd name="connsiteX3" fmla="*/ 217714 w 261257"/>
              <a:gd name="connsiteY3" fmla="*/ 54429 h 154339"/>
              <a:gd name="connsiteX4" fmla="*/ 239485 w 261257"/>
              <a:gd name="connsiteY4" fmla="*/ 21772 h 154339"/>
              <a:gd name="connsiteX5" fmla="*/ 261257 w 261257"/>
              <a:gd name="connsiteY5" fmla="*/ 0 h 15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54339">
                <a:moveTo>
                  <a:pt x="0" y="141515"/>
                </a:moveTo>
                <a:cubicBezTo>
                  <a:pt x="64247" y="154364"/>
                  <a:pt x="75823" y="162399"/>
                  <a:pt x="152400" y="141515"/>
                </a:cubicBezTo>
                <a:cubicBezTo>
                  <a:pt x="162302" y="138815"/>
                  <a:pt x="168013" y="127954"/>
                  <a:pt x="174171" y="119743"/>
                </a:cubicBezTo>
                <a:cubicBezTo>
                  <a:pt x="189870" y="98810"/>
                  <a:pt x="203200" y="76200"/>
                  <a:pt x="217714" y="54429"/>
                </a:cubicBezTo>
                <a:cubicBezTo>
                  <a:pt x="224971" y="43543"/>
                  <a:pt x="230234" y="31023"/>
                  <a:pt x="239485" y="21772"/>
                </a:cubicBez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3" name="Freeform 22"/>
          <p:cNvSpPr/>
          <p:nvPr/>
        </p:nvSpPr>
        <p:spPr bwMode="auto">
          <a:xfrm>
            <a:off x="512291" y="2646313"/>
            <a:ext cx="228600" cy="147638"/>
          </a:xfrm>
          <a:custGeom>
            <a:avLst/>
            <a:gdLst>
              <a:gd name="connsiteX0" fmla="*/ 0 w 304800"/>
              <a:gd name="connsiteY0" fmla="*/ 0 h 195943"/>
              <a:gd name="connsiteX1" fmla="*/ 54429 w 304800"/>
              <a:gd name="connsiteY1" fmla="*/ 10885 h 195943"/>
              <a:gd name="connsiteX2" fmla="*/ 174172 w 304800"/>
              <a:gd name="connsiteY2" fmla="*/ 32657 h 195943"/>
              <a:gd name="connsiteX3" fmla="*/ 185058 w 304800"/>
              <a:gd name="connsiteY3" fmla="*/ 65314 h 195943"/>
              <a:gd name="connsiteX4" fmla="*/ 195943 w 304800"/>
              <a:gd name="connsiteY4" fmla="*/ 108857 h 195943"/>
              <a:gd name="connsiteX5" fmla="*/ 272143 w 304800"/>
              <a:gd name="connsiteY5" fmla="*/ 163285 h 195943"/>
              <a:gd name="connsiteX6" fmla="*/ 304800 w 304800"/>
              <a:gd name="connsiteY6" fmla="*/ 195943 h 19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95943">
                <a:moveTo>
                  <a:pt x="0" y="0"/>
                </a:moveTo>
                <a:cubicBezTo>
                  <a:pt x="18143" y="3628"/>
                  <a:pt x="36142" y="8072"/>
                  <a:pt x="54429" y="10885"/>
                </a:cubicBezTo>
                <a:cubicBezTo>
                  <a:pt x="168722" y="28468"/>
                  <a:pt x="107556" y="10451"/>
                  <a:pt x="174172" y="32657"/>
                </a:cubicBezTo>
                <a:cubicBezTo>
                  <a:pt x="177801" y="43543"/>
                  <a:pt x="181906" y="54281"/>
                  <a:pt x="185058" y="65314"/>
                </a:cubicBezTo>
                <a:cubicBezTo>
                  <a:pt x="189168" y="79699"/>
                  <a:pt x="188014" y="96170"/>
                  <a:pt x="195943" y="108857"/>
                </a:cubicBezTo>
                <a:cubicBezTo>
                  <a:pt x="223131" y="152358"/>
                  <a:pt x="233691" y="150469"/>
                  <a:pt x="272143" y="163285"/>
                </a:cubicBezTo>
                <a:lnTo>
                  <a:pt x="30480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 name="Oval 1"/>
          <p:cNvSpPr/>
          <p:nvPr/>
        </p:nvSpPr>
        <p:spPr>
          <a:xfrm>
            <a:off x="936005" y="2625077"/>
            <a:ext cx="270421" cy="143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sp>
        <p:nvSpPr>
          <p:cNvPr id="16" name="Freeform 15"/>
          <p:cNvSpPr/>
          <p:nvPr/>
        </p:nvSpPr>
        <p:spPr bwMode="auto">
          <a:xfrm>
            <a:off x="643260" y="2639169"/>
            <a:ext cx="122634" cy="65484"/>
          </a:xfrm>
          <a:custGeom>
            <a:avLst/>
            <a:gdLst>
              <a:gd name="connsiteX0" fmla="*/ 163286 w 163286"/>
              <a:gd name="connsiteY0" fmla="*/ 0 h 87496"/>
              <a:gd name="connsiteX1" fmla="*/ 87086 w 163286"/>
              <a:gd name="connsiteY1" fmla="*/ 10886 h 87496"/>
              <a:gd name="connsiteX2" fmla="*/ 76200 w 163286"/>
              <a:gd name="connsiteY2" fmla="*/ 43543 h 87496"/>
              <a:gd name="connsiteX3" fmla="*/ 0 w 163286"/>
              <a:gd name="connsiteY3" fmla="*/ 87086 h 87496"/>
            </a:gdLst>
            <a:ahLst/>
            <a:cxnLst>
              <a:cxn ang="0">
                <a:pos x="connsiteX0" y="connsiteY0"/>
              </a:cxn>
              <a:cxn ang="0">
                <a:pos x="connsiteX1" y="connsiteY1"/>
              </a:cxn>
              <a:cxn ang="0">
                <a:pos x="connsiteX2" y="connsiteY2"/>
              </a:cxn>
              <a:cxn ang="0">
                <a:pos x="connsiteX3" y="connsiteY3"/>
              </a:cxn>
            </a:cxnLst>
            <a:rect l="l" t="t" r="r" b="b"/>
            <a:pathLst>
              <a:path w="163286" h="87496">
                <a:moveTo>
                  <a:pt x="163286" y="0"/>
                </a:moveTo>
                <a:cubicBezTo>
                  <a:pt x="137886" y="3629"/>
                  <a:pt x="110035" y="-589"/>
                  <a:pt x="87086" y="10886"/>
                </a:cubicBezTo>
                <a:cubicBezTo>
                  <a:pt x="76823" y="16018"/>
                  <a:pt x="82869" y="34206"/>
                  <a:pt x="76200" y="43543"/>
                </a:cubicBezTo>
                <a:cubicBezTo>
                  <a:pt x="39599" y="94783"/>
                  <a:pt x="45419" y="87086"/>
                  <a:pt x="0" y="870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grpSp>
        <p:nvGrpSpPr>
          <p:cNvPr id="34" name="Group 33"/>
          <p:cNvGrpSpPr>
            <a:grpSpLocks/>
          </p:cNvGrpSpPr>
          <p:nvPr/>
        </p:nvGrpSpPr>
        <p:grpSpPr bwMode="auto">
          <a:xfrm>
            <a:off x="287486" y="647798"/>
            <a:ext cx="7986230" cy="1292770"/>
            <a:chOff x="0" y="272"/>
            <a:chExt cx="2767" cy="383"/>
          </a:xfrm>
        </p:grpSpPr>
        <p:sp>
          <p:nvSpPr>
            <p:cNvPr id="36"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39" name="Rectangle 5"/>
            <p:cNvSpPr>
              <a:spLocks noChangeArrowheads="1"/>
            </p:cNvSpPr>
            <p:nvPr/>
          </p:nvSpPr>
          <p:spPr bwMode="auto">
            <a:xfrm>
              <a:off x="0" y="272"/>
              <a:ext cx="2767" cy="383"/>
            </a:xfrm>
            <a:prstGeom prst="rect">
              <a:avLst/>
            </a:prstGeom>
            <a:noFill/>
            <a:ln w="9525">
              <a:noFill/>
              <a:miter lim="800000"/>
              <a:headEnd/>
              <a:tailEnd/>
            </a:ln>
          </p:spPr>
          <p:txBody>
            <a:bodyPr wrap="square">
              <a:spAutoFit/>
            </a:bodyPr>
            <a:lstStyle/>
            <a:p>
              <a:pPr defTabSz="914400"/>
              <a:r>
                <a:rPr lang="de-CH" sz="1800" b="1" dirty="0" smtClean="0"/>
                <a:t>Results II: </a:t>
              </a:r>
            </a:p>
            <a:p>
              <a:pPr defTabSz="914400"/>
              <a:endParaRPr lang="de-CH" sz="1400" b="1" dirty="0" smtClean="0"/>
            </a:p>
            <a:p>
              <a:pPr>
                <a:defRPr/>
              </a:pPr>
              <a:r>
                <a:rPr lang="en-US" sz="1600" b="1" i="0" dirty="0" smtClean="0"/>
                <a:t>Early parity </a:t>
              </a:r>
              <a:r>
                <a:rPr lang="en-US" sz="1600" b="1" i="0" dirty="0"/>
                <a:t>decreases the </a:t>
              </a:r>
              <a:r>
                <a:rPr lang="en-US" sz="1600" b="1" dirty="0"/>
                <a:t>in vivo</a:t>
              </a:r>
              <a:r>
                <a:rPr lang="en-US" sz="1600" b="1" i="0" dirty="0"/>
                <a:t> reconstitution efficiency but not the number of mammary repopulating units (MRUs) of </a:t>
              </a:r>
              <a:r>
                <a:rPr lang="en-US" sz="1600" b="1" i="0" dirty="0" smtClean="0"/>
                <a:t>basal </a:t>
              </a:r>
              <a:r>
                <a:rPr lang="en-US" sz="1600" b="1" i="0" dirty="0"/>
                <a:t>stem/progenitor </a:t>
              </a:r>
              <a:r>
                <a:rPr lang="en-US" sz="1600" b="1" i="0" dirty="0" smtClean="0"/>
                <a:t>cells.  </a:t>
              </a:r>
              <a:endParaRPr lang="en-IE" sz="1600" b="1" i="0" dirty="0"/>
            </a:p>
            <a:p>
              <a:pPr>
                <a:defRPr/>
              </a:pPr>
              <a:r>
                <a:rPr lang="en-US" sz="1400" b="1" i="0" dirty="0" smtClean="0"/>
                <a:t> </a:t>
              </a:r>
              <a:endParaRPr lang="en-IE" sz="1400" b="1" i="0" dirty="0"/>
            </a:p>
          </p:txBody>
        </p:sp>
      </p:grpSp>
    </p:spTree>
    <p:extLst>
      <p:ext uri="{BB962C8B-B14F-4D97-AF65-F5344CB8AC3E}">
        <p14:creationId xmlns:p14="http://schemas.microsoft.com/office/powerpoint/2010/main" val="36981975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elay 10"/>
          <p:cNvSpPr/>
          <p:nvPr/>
        </p:nvSpPr>
        <p:spPr bwMode="auto">
          <a:xfrm>
            <a:off x="1206426" y="2410570"/>
            <a:ext cx="118705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2" name="Flowchart: Delay 11"/>
          <p:cNvSpPr/>
          <p:nvPr/>
        </p:nvSpPr>
        <p:spPr bwMode="auto">
          <a:xfrm rot="10800000">
            <a:off x="503957" y="2410570"/>
            <a:ext cx="118824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3" name="Flowchart: Delay 12"/>
          <p:cNvSpPr/>
          <p:nvPr/>
        </p:nvSpPr>
        <p:spPr bwMode="auto">
          <a:xfrm>
            <a:off x="2844106" y="2395091"/>
            <a:ext cx="1188244" cy="48696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4" name="TextBox 36"/>
          <p:cNvSpPr txBox="1">
            <a:spLocks noChangeArrowheads="1"/>
          </p:cNvSpPr>
          <p:nvPr/>
        </p:nvSpPr>
        <p:spPr bwMode="auto">
          <a:xfrm>
            <a:off x="512526" y="3076907"/>
            <a:ext cx="1881394" cy="523220"/>
          </a:xfrm>
          <a:prstGeom prst="rect">
            <a:avLst/>
          </a:prstGeom>
          <a:noFill/>
          <a:ln w="9525">
            <a:noFill/>
            <a:miter lim="800000"/>
            <a:headEnd/>
            <a:tailEnd/>
          </a:ln>
        </p:spPr>
        <p:txBody>
          <a:bodyPr>
            <a:spAutoFit/>
          </a:bodyPr>
          <a:lstStyle/>
          <a:p>
            <a:r>
              <a:rPr lang="en-IE" sz="1400" i="0" dirty="0"/>
              <a:t>3-week old mammary gland</a:t>
            </a:r>
          </a:p>
        </p:txBody>
      </p:sp>
      <p:sp>
        <p:nvSpPr>
          <p:cNvPr id="25" name="TextBox 37"/>
          <p:cNvSpPr txBox="1">
            <a:spLocks noChangeArrowheads="1"/>
          </p:cNvSpPr>
          <p:nvPr/>
        </p:nvSpPr>
        <p:spPr bwMode="auto">
          <a:xfrm>
            <a:off x="2772393" y="3076905"/>
            <a:ext cx="1403972" cy="307777"/>
          </a:xfrm>
          <a:prstGeom prst="rect">
            <a:avLst/>
          </a:prstGeom>
          <a:noFill/>
          <a:ln w="9525">
            <a:noFill/>
            <a:miter lim="800000"/>
            <a:headEnd/>
            <a:tailEnd/>
          </a:ln>
        </p:spPr>
        <p:txBody>
          <a:bodyPr>
            <a:spAutoFit/>
          </a:bodyPr>
          <a:lstStyle/>
          <a:p>
            <a:r>
              <a:rPr lang="en-IE" sz="1400" i="0" dirty="0"/>
              <a:t>Cleared fat pad</a:t>
            </a:r>
          </a:p>
        </p:txBody>
      </p:sp>
      <p:cxnSp>
        <p:nvCxnSpPr>
          <p:cNvPr id="30" name="Straight Arrow Connector 29"/>
          <p:cNvCxnSpPr/>
          <p:nvPr/>
        </p:nvCxnSpPr>
        <p:spPr bwMode="auto">
          <a:xfrm>
            <a:off x="2448248" y="2645123"/>
            <a:ext cx="287957" cy="1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36"/>
          <p:cNvSpPr txBox="1">
            <a:spLocks noChangeArrowheads="1"/>
          </p:cNvSpPr>
          <p:nvPr/>
        </p:nvSpPr>
        <p:spPr bwMode="auto">
          <a:xfrm>
            <a:off x="1934931" y="1904451"/>
            <a:ext cx="1881394" cy="307777"/>
          </a:xfrm>
          <a:prstGeom prst="rect">
            <a:avLst/>
          </a:prstGeom>
          <a:noFill/>
          <a:ln w="9525">
            <a:noFill/>
            <a:miter lim="800000"/>
            <a:headEnd/>
            <a:tailEnd/>
          </a:ln>
        </p:spPr>
        <p:txBody>
          <a:bodyPr>
            <a:spAutoFit/>
          </a:bodyPr>
          <a:lstStyle/>
          <a:p>
            <a:r>
              <a:rPr lang="en-IE" sz="1400" i="0" dirty="0"/>
              <a:t>f</a:t>
            </a:r>
            <a:r>
              <a:rPr lang="en-IE" sz="1400" i="0" dirty="0" smtClean="0"/>
              <a:t>at pad</a:t>
            </a:r>
            <a:endParaRPr lang="en-IE" sz="1400" i="0" dirty="0"/>
          </a:p>
        </p:txBody>
      </p:sp>
      <p:cxnSp>
        <p:nvCxnSpPr>
          <p:cNvPr id="45" name="Straight Arrow Connector 44"/>
          <p:cNvCxnSpPr>
            <a:stCxn id="44" idx="1"/>
          </p:cNvCxnSpPr>
          <p:nvPr/>
        </p:nvCxnSpPr>
        <p:spPr bwMode="auto">
          <a:xfrm flipH="1">
            <a:off x="1584078" y="2058340"/>
            <a:ext cx="350853" cy="3367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bwMode="auto">
          <a:xfrm>
            <a:off x="503957" y="2540347"/>
            <a:ext cx="196453" cy="115491"/>
          </a:xfrm>
          <a:custGeom>
            <a:avLst/>
            <a:gdLst>
              <a:gd name="connsiteX0" fmla="*/ 0 w 261257"/>
              <a:gd name="connsiteY0" fmla="*/ 141515 h 154339"/>
              <a:gd name="connsiteX1" fmla="*/ 152400 w 261257"/>
              <a:gd name="connsiteY1" fmla="*/ 141515 h 154339"/>
              <a:gd name="connsiteX2" fmla="*/ 174171 w 261257"/>
              <a:gd name="connsiteY2" fmla="*/ 119743 h 154339"/>
              <a:gd name="connsiteX3" fmla="*/ 217714 w 261257"/>
              <a:gd name="connsiteY3" fmla="*/ 54429 h 154339"/>
              <a:gd name="connsiteX4" fmla="*/ 239485 w 261257"/>
              <a:gd name="connsiteY4" fmla="*/ 21772 h 154339"/>
              <a:gd name="connsiteX5" fmla="*/ 261257 w 261257"/>
              <a:gd name="connsiteY5" fmla="*/ 0 h 15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54339">
                <a:moveTo>
                  <a:pt x="0" y="141515"/>
                </a:moveTo>
                <a:cubicBezTo>
                  <a:pt x="64247" y="154364"/>
                  <a:pt x="75823" y="162399"/>
                  <a:pt x="152400" y="141515"/>
                </a:cubicBezTo>
                <a:cubicBezTo>
                  <a:pt x="162302" y="138815"/>
                  <a:pt x="168013" y="127954"/>
                  <a:pt x="174171" y="119743"/>
                </a:cubicBezTo>
                <a:cubicBezTo>
                  <a:pt x="189870" y="98810"/>
                  <a:pt x="203200" y="76200"/>
                  <a:pt x="217714" y="54429"/>
                </a:cubicBezTo>
                <a:cubicBezTo>
                  <a:pt x="224971" y="43543"/>
                  <a:pt x="230234" y="31023"/>
                  <a:pt x="239485" y="21772"/>
                </a:cubicBez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3" name="Freeform 22"/>
          <p:cNvSpPr/>
          <p:nvPr/>
        </p:nvSpPr>
        <p:spPr bwMode="auto">
          <a:xfrm>
            <a:off x="512291" y="2646313"/>
            <a:ext cx="228600" cy="147638"/>
          </a:xfrm>
          <a:custGeom>
            <a:avLst/>
            <a:gdLst>
              <a:gd name="connsiteX0" fmla="*/ 0 w 304800"/>
              <a:gd name="connsiteY0" fmla="*/ 0 h 195943"/>
              <a:gd name="connsiteX1" fmla="*/ 54429 w 304800"/>
              <a:gd name="connsiteY1" fmla="*/ 10885 h 195943"/>
              <a:gd name="connsiteX2" fmla="*/ 174172 w 304800"/>
              <a:gd name="connsiteY2" fmla="*/ 32657 h 195943"/>
              <a:gd name="connsiteX3" fmla="*/ 185058 w 304800"/>
              <a:gd name="connsiteY3" fmla="*/ 65314 h 195943"/>
              <a:gd name="connsiteX4" fmla="*/ 195943 w 304800"/>
              <a:gd name="connsiteY4" fmla="*/ 108857 h 195943"/>
              <a:gd name="connsiteX5" fmla="*/ 272143 w 304800"/>
              <a:gd name="connsiteY5" fmla="*/ 163285 h 195943"/>
              <a:gd name="connsiteX6" fmla="*/ 304800 w 304800"/>
              <a:gd name="connsiteY6" fmla="*/ 195943 h 19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95943">
                <a:moveTo>
                  <a:pt x="0" y="0"/>
                </a:moveTo>
                <a:cubicBezTo>
                  <a:pt x="18143" y="3628"/>
                  <a:pt x="36142" y="8072"/>
                  <a:pt x="54429" y="10885"/>
                </a:cubicBezTo>
                <a:cubicBezTo>
                  <a:pt x="168722" y="28468"/>
                  <a:pt x="107556" y="10451"/>
                  <a:pt x="174172" y="32657"/>
                </a:cubicBezTo>
                <a:cubicBezTo>
                  <a:pt x="177801" y="43543"/>
                  <a:pt x="181906" y="54281"/>
                  <a:pt x="185058" y="65314"/>
                </a:cubicBezTo>
                <a:cubicBezTo>
                  <a:pt x="189168" y="79699"/>
                  <a:pt x="188014" y="96170"/>
                  <a:pt x="195943" y="108857"/>
                </a:cubicBezTo>
                <a:cubicBezTo>
                  <a:pt x="223131" y="152358"/>
                  <a:pt x="233691" y="150469"/>
                  <a:pt x="272143" y="163285"/>
                </a:cubicBezTo>
                <a:lnTo>
                  <a:pt x="30480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 name="Oval 1"/>
          <p:cNvSpPr/>
          <p:nvPr/>
        </p:nvSpPr>
        <p:spPr>
          <a:xfrm>
            <a:off x="936005" y="2625077"/>
            <a:ext cx="270421" cy="143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sp>
        <p:nvSpPr>
          <p:cNvPr id="16" name="Freeform 15"/>
          <p:cNvSpPr/>
          <p:nvPr/>
        </p:nvSpPr>
        <p:spPr bwMode="auto">
          <a:xfrm>
            <a:off x="643260" y="2639169"/>
            <a:ext cx="122634" cy="65484"/>
          </a:xfrm>
          <a:custGeom>
            <a:avLst/>
            <a:gdLst>
              <a:gd name="connsiteX0" fmla="*/ 163286 w 163286"/>
              <a:gd name="connsiteY0" fmla="*/ 0 h 87496"/>
              <a:gd name="connsiteX1" fmla="*/ 87086 w 163286"/>
              <a:gd name="connsiteY1" fmla="*/ 10886 h 87496"/>
              <a:gd name="connsiteX2" fmla="*/ 76200 w 163286"/>
              <a:gd name="connsiteY2" fmla="*/ 43543 h 87496"/>
              <a:gd name="connsiteX3" fmla="*/ 0 w 163286"/>
              <a:gd name="connsiteY3" fmla="*/ 87086 h 87496"/>
            </a:gdLst>
            <a:ahLst/>
            <a:cxnLst>
              <a:cxn ang="0">
                <a:pos x="connsiteX0" y="connsiteY0"/>
              </a:cxn>
              <a:cxn ang="0">
                <a:pos x="connsiteX1" y="connsiteY1"/>
              </a:cxn>
              <a:cxn ang="0">
                <a:pos x="connsiteX2" y="connsiteY2"/>
              </a:cxn>
              <a:cxn ang="0">
                <a:pos x="connsiteX3" y="connsiteY3"/>
              </a:cxn>
            </a:cxnLst>
            <a:rect l="l" t="t" r="r" b="b"/>
            <a:pathLst>
              <a:path w="163286" h="87496">
                <a:moveTo>
                  <a:pt x="163286" y="0"/>
                </a:moveTo>
                <a:cubicBezTo>
                  <a:pt x="137886" y="3629"/>
                  <a:pt x="110035" y="-589"/>
                  <a:pt x="87086" y="10886"/>
                </a:cubicBezTo>
                <a:cubicBezTo>
                  <a:pt x="76823" y="16018"/>
                  <a:pt x="82869" y="34206"/>
                  <a:pt x="76200" y="43543"/>
                </a:cubicBezTo>
                <a:cubicBezTo>
                  <a:pt x="39599" y="94783"/>
                  <a:pt x="45419" y="87086"/>
                  <a:pt x="0" y="870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grpSp>
        <p:nvGrpSpPr>
          <p:cNvPr id="34" name="Group 33"/>
          <p:cNvGrpSpPr>
            <a:grpSpLocks/>
          </p:cNvGrpSpPr>
          <p:nvPr/>
        </p:nvGrpSpPr>
        <p:grpSpPr bwMode="auto">
          <a:xfrm>
            <a:off x="287486" y="647798"/>
            <a:ext cx="7986230" cy="1292770"/>
            <a:chOff x="0" y="272"/>
            <a:chExt cx="2767" cy="383"/>
          </a:xfrm>
        </p:grpSpPr>
        <p:sp>
          <p:nvSpPr>
            <p:cNvPr id="36"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39" name="Rectangle 5"/>
            <p:cNvSpPr>
              <a:spLocks noChangeArrowheads="1"/>
            </p:cNvSpPr>
            <p:nvPr/>
          </p:nvSpPr>
          <p:spPr bwMode="auto">
            <a:xfrm>
              <a:off x="0" y="272"/>
              <a:ext cx="2767" cy="383"/>
            </a:xfrm>
            <a:prstGeom prst="rect">
              <a:avLst/>
            </a:prstGeom>
            <a:noFill/>
            <a:ln w="9525">
              <a:noFill/>
              <a:miter lim="800000"/>
              <a:headEnd/>
              <a:tailEnd/>
            </a:ln>
          </p:spPr>
          <p:txBody>
            <a:bodyPr wrap="square">
              <a:spAutoFit/>
            </a:bodyPr>
            <a:lstStyle/>
            <a:p>
              <a:pPr defTabSz="914400"/>
              <a:r>
                <a:rPr lang="de-CH" sz="1800" b="1" dirty="0" smtClean="0"/>
                <a:t>Results II: </a:t>
              </a:r>
            </a:p>
            <a:p>
              <a:pPr defTabSz="914400"/>
              <a:endParaRPr lang="de-CH" sz="1400" b="1" dirty="0" smtClean="0"/>
            </a:p>
            <a:p>
              <a:pPr>
                <a:defRPr/>
              </a:pPr>
              <a:r>
                <a:rPr lang="en-US" sz="1600" b="1" i="0" dirty="0" smtClean="0"/>
                <a:t>Early parity </a:t>
              </a:r>
              <a:r>
                <a:rPr lang="en-US" sz="1600" b="1" i="0" dirty="0"/>
                <a:t>decreases the </a:t>
              </a:r>
              <a:r>
                <a:rPr lang="en-US" sz="1600" b="1" dirty="0"/>
                <a:t>in vivo</a:t>
              </a:r>
              <a:r>
                <a:rPr lang="en-US" sz="1600" b="1" i="0" dirty="0"/>
                <a:t> reconstitution efficiency but not the number of mammary repopulating units (MRUs) of </a:t>
              </a:r>
              <a:r>
                <a:rPr lang="en-US" sz="1600" b="1" i="0" dirty="0" smtClean="0"/>
                <a:t>basal </a:t>
              </a:r>
              <a:r>
                <a:rPr lang="en-US" sz="1600" b="1" i="0" dirty="0"/>
                <a:t>stem/progenitor </a:t>
              </a:r>
              <a:r>
                <a:rPr lang="en-US" sz="1600" b="1" i="0" dirty="0" smtClean="0"/>
                <a:t>cells.  </a:t>
              </a:r>
              <a:endParaRPr lang="en-IE" sz="1600" b="1" i="0" dirty="0"/>
            </a:p>
            <a:p>
              <a:pPr>
                <a:defRPr/>
              </a:pPr>
              <a:r>
                <a:rPr lang="en-US" sz="1400" b="1" i="0" dirty="0" smtClean="0"/>
                <a:t> </a:t>
              </a:r>
              <a:endParaRPr lang="en-IE" sz="1400" b="1" i="0" dirty="0"/>
            </a:p>
          </p:txBody>
        </p:sp>
      </p:grpSp>
    </p:spTree>
    <p:extLst>
      <p:ext uri="{BB962C8B-B14F-4D97-AF65-F5344CB8AC3E}">
        <p14:creationId xmlns:p14="http://schemas.microsoft.com/office/powerpoint/2010/main" val="35940062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elay 10"/>
          <p:cNvSpPr/>
          <p:nvPr/>
        </p:nvSpPr>
        <p:spPr bwMode="auto">
          <a:xfrm>
            <a:off x="1206426" y="2410570"/>
            <a:ext cx="118705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2" name="Flowchart: Delay 11"/>
          <p:cNvSpPr/>
          <p:nvPr/>
        </p:nvSpPr>
        <p:spPr bwMode="auto">
          <a:xfrm rot="10800000">
            <a:off x="503957" y="2410570"/>
            <a:ext cx="118824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3" name="Flowchart: Delay 12"/>
          <p:cNvSpPr/>
          <p:nvPr/>
        </p:nvSpPr>
        <p:spPr bwMode="auto">
          <a:xfrm>
            <a:off x="2844106" y="2395091"/>
            <a:ext cx="1188244" cy="48696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4" name="Flowchart: Delay 13"/>
          <p:cNvSpPr/>
          <p:nvPr/>
        </p:nvSpPr>
        <p:spPr bwMode="auto">
          <a:xfrm>
            <a:off x="4428282" y="2410570"/>
            <a:ext cx="1188244" cy="485776"/>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4" name="TextBox 36"/>
          <p:cNvSpPr txBox="1">
            <a:spLocks noChangeArrowheads="1"/>
          </p:cNvSpPr>
          <p:nvPr/>
        </p:nvSpPr>
        <p:spPr bwMode="auto">
          <a:xfrm>
            <a:off x="512526" y="3076907"/>
            <a:ext cx="1881394" cy="523220"/>
          </a:xfrm>
          <a:prstGeom prst="rect">
            <a:avLst/>
          </a:prstGeom>
          <a:noFill/>
          <a:ln w="9525">
            <a:noFill/>
            <a:miter lim="800000"/>
            <a:headEnd/>
            <a:tailEnd/>
          </a:ln>
        </p:spPr>
        <p:txBody>
          <a:bodyPr>
            <a:spAutoFit/>
          </a:bodyPr>
          <a:lstStyle/>
          <a:p>
            <a:r>
              <a:rPr lang="en-IE" sz="1400" i="0" dirty="0"/>
              <a:t>3-week old mammary gland</a:t>
            </a:r>
          </a:p>
        </p:txBody>
      </p:sp>
      <p:sp>
        <p:nvSpPr>
          <p:cNvPr id="25" name="TextBox 37"/>
          <p:cNvSpPr txBox="1">
            <a:spLocks noChangeArrowheads="1"/>
          </p:cNvSpPr>
          <p:nvPr/>
        </p:nvSpPr>
        <p:spPr bwMode="auto">
          <a:xfrm>
            <a:off x="2772393" y="3076905"/>
            <a:ext cx="1403972" cy="307777"/>
          </a:xfrm>
          <a:prstGeom prst="rect">
            <a:avLst/>
          </a:prstGeom>
          <a:noFill/>
          <a:ln w="9525">
            <a:noFill/>
            <a:miter lim="800000"/>
            <a:headEnd/>
            <a:tailEnd/>
          </a:ln>
        </p:spPr>
        <p:txBody>
          <a:bodyPr>
            <a:spAutoFit/>
          </a:bodyPr>
          <a:lstStyle/>
          <a:p>
            <a:r>
              <a:rPr lang="en-IE" sz="1400" i="0" dirty="0"/>
              <a:t>Cleared fat pad</a:t>
            </a:r>
          </a:p>
        </p:txBody>
      </p:sp>
      <p:sp>
        <p:nvSpPr>
          <p:cNvPr id="26" name="TextBox 38"/>
          <p:cNvSpPr txBox="1">
            <a:spLocks noChangeArrowheads="1"/>
          </p:cNvSpPr>
          <p:nvPr/>
        </p:nvSpPr>
        <p:spPr bwMode="auto">
          <a:xfrm>
            <a:off x="4356569" y="3076905"/>
            <a:ext cx="1403972" cy="307777"/>
          </a:xfrm>
          <a:prstGeom prst="rect">
            <a:avLst/>
          </a:prstGeom>
          <a:noFill/>
          <a:ln w="9525">
            <a:noFill/>
            <a:miter lim="800000"/>
            <a:headEnd/>
            <a:tailEnd/>
          </a:ln>
        </p:spPr>
        <p:txBody>
          <a:bodyPr>
            <a:spAutoFit/>
          </a:bodyPr>
          <a:lstStyle/>
          <a:p>
            <a:r>
              <a:rPr lang="en-IE" sz="1400" i="0" dirty="0"/>
              <a:t>Transplantation</a:t>
            </a:r>
          </a:p>
        </p:txBody>
      </p:sp>
      <p:sp>
        <p:nvSpPr>
          <p:cNvPr id="28" name="TextBox 40"/>
          <p:cNvSpPr txBox="1">
            <a:spLocks noChangeArrowheads="1"/>
          </p:cNvSpPr>
          <p:nvPr/>
        </p:nvSpPr>
        <p:spPr bwMode="auto">
          <a:xfrm>
            <a:off x="4410794" y="2048467"/>
            <a:ext cx="3077940" cy="307777"/>
          </a:xfrm>
          <a:prstGeom prst="rect">
            <a:avLst/>
          </a:prstGeom>
          <a:noFill/>
          <a:ln w="9525">
            <a:noFill/>
            <a:miter lim="800000"/>
            <a:headEnd/>
            <a:tailEnd/>
          </a:ln>
        </p:spPr>
        <p:txBody>
          <a:bodyPr>
            <a:spAutoFit/>
          </a:bodyPr>
          <a:lstStyle/>
          <a:p>
            <a:r>
              <a:rPr lang="en-IE" sz="1400" i="0" dirty="0"/>
              <a:t>Basal stem/progenitor cells</a:t>
            </a:r>
          </a:p>
        </p:txBody>
      </p:sp>
      <p:cxnSp>
        <p:nvCxnSpPr>
          <p:cNvPr id="29" name="Straight Arrow Connector 28"/>
          <p:cNvCxnSpPr/>
          <p:nvPr/>
        </p:nvCxnSpPr>
        <p:spPr bwMode="auto">
          <a:xfrm>
            <a:off x="4725691" y="2284236"/>
            <a:ext cx="44277" cy="3144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a:off x="2448248" y="2645123"/>
            <a:ext cx="287957" cy="1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a:off x="4104358" y="2645123"/>
            <a:ext cx="270792" cy="1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36"/>
          <p:cNvSpPr txBox="1">
            <a:spLocks noChangeArrowheads="1"/>
          </p:cNvSpPr>
          <p:nvPr/>
        </p:nvSpPr>
        <p:spPr bwMode="auto">
          <a:xfrm>
            <a:off x="1934931" y="1904451"/>
            <a:ext cx="1881394" cy="307777"/>
          </a:xfrm>
          <a:prstGeom prst="rect">
            <a:avLst/>
          </a:prstGeom>
          <a:noFill/>
          <a:ln w="9525">
            <a:noFill/>
            <a:miter lim="800000"/>
            <a:headEnd/>
            <a:tailEnd/>
          </a:ln>
        </p:spPr>
        <p:txBody>
          <a:bodyPr>
            <a:spAutoFit/>
          </a:bodyPr>
          <a:lstStyle/>
          <a:p>
            <a:r>
              <a:rPr lang="en-IE" sz="1400" i="0" dirty="0"/>
              <a:t>f</a:t>
            </a:r>
            <a:r>
              <a:rPr lang="en-IE" sz="1400" i="0" dirty="0" smtClean="0"/>
              <a:t>at pad</a:t>
            </a:r>
            <a:endParaRPr lang="en-IE" sz="1400" i="0" dirty="0"/>
          </a:p>
        </p:txBody>
      </p:sp>
      <p:cxnSp>
        <p:nvCxnSpPr>
          <p:cNvPr id="45" name="Straight Arrow Connector 44"/>
          <p:cNvCxnSpPr>
            <a:stCxn id="44" idx="1"/>
          </p:cNvCxnSpPr>
          <p:nvPr/>
        </p:nvCxnSpPr>
        <p:spPr bwMode="auto">
          <a:xfrm flipH="1">
            <a:off x="1584078" y="2058340"/>
            <a:ext cx="350853" cy="3367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bwMode="auto">
          <a:xfrm>
            <a:off x="503957" y="2540347"/>
            <a:ext cx="196453" cy="115491"/>
          </a:xfrm>
          <a:custGeom>
            <a:avLst/>
            <a:gdLst>
              <a:gd name="connsiteX0" fmla="*/ 0 w 261257"/>
              <a:gd name="connsiteY0" fmla="*/ 141515 h 154339"/>
              <a:gd name="connsiteX1" fmla="*/ 152400 w 261257"/>
              <a:gd name="connsiteY1" fmla="*/ 141515 h 154339"/>
              <a:gd name="connsiteX2" fmla="*/ 174171 w 261257"/>
              <a:gd name="connsiteY2" fmla="*/ 119743 h 154339"/>
              <a:gd name="connsiteX3" fmla="*/ 217714 w 261257"/>
              <a:gd name="connsiteY3" fmla="*/ 54429 h 154339"/>
              <a:gd name="connsiteX4" fmla="*/ 239485 w 261257"/>
              <a:gd name="connsiteY4" fmla="*/ 21772 h 154339"/>
              <a:gd name="connsiteX5" fmla="*/ 261257 w 261257"/>
              <a:gd name="connsiteY5" fmla="*/ 0 h 15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54339">
                <a:moveTo>
                  <a:pt x="0" y="141515"/>
                </a:moveTo>
                <a:cubicBezTo>
                  <a:pt x="64247" y="154364"/>
                  <a:pt x="75823" y="162399"/>
                  <a:pt x="152400" y="141515"/>
                </a:cubicBezTo>
                <a:cubicBezTo>
                  <a:pt x="162302" y="138815"/>
                  <a:pt x="168013" y="127954"/>
                  <a:pt x="174171" y="119743"/>
                </a:cubicBezTo>
                <a:cubicBezTo>
                  <a:pt x="189870" y="98810"/>
                  <a:pt x="203200" y="76200"/>
                  <a:pt x="217714" y="54429"/>
                </a:cubicBezTo>
                <a:cubicBezTo>
                  <a:pt x="224971" y="43543"/>
                  <a:pt x="230234" y="31023"/>
                  <a:pt x="239485" y="21772"/>
                </a:cubicBez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3" name="Freeform 22"/>
          <p:cNvSpPr/>
          <p:nvPr/>
        </p:nvSpPr>
        <p:spPr bwMode="auto">
          <a:xfrm>
            <a:off x="512291" y="2646313"/>
            <a:ext cx="228600" cy="147638"/>
          </a:xfrm>
          <a:custGeom>
            <a:avLst/>
            <a:gdLst>
              <a:gd name="connsiteX0" fmla="*/ 0 w 304800"/>
              <a:gd name="connsiteY0" fmla="*/ 0 h 195943"/>
              <a:gd name="connsiteX1" fmla="*/ 54429 w 304800"/>
              <a:gd name="connsiteY1" fmla="*/ 10885 h 195943"/>
              <a:gd name="connsiteX2" fmla="*/ 174172 w 304800"/>
              <a:gd name="connsiteY2" fmla="*/ 32657 h 195943"/>
              <a:gd name="connsiteX3" fmla="*/ 185058 w 304800"/>
              <a:gd name="connsiteY3" fmla="*/ 65314 h 195943"/>
              <a:gd name="connsiteX4" fmla="*/ 195943 w 304800"/>
              <a:gd name="connsiteY4" fmla="*/ 108857 h 195943"/>
              <a:gd name="connsiteX5" fmla="*/ 272143 w 304800"/>
              <a:gd name="connsiteY5" fmla="*/ 163285 h 195943"/>
              <a:gd name="connsiteX6" fmla="*/ 304800 w 304800"/>
              <a:gd name="connsiteY6" fmla="*/ 195943 h 19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95943">
                <a:moveTo>
                  <a:pt x="0" y="0"/>
                </a:moveTo>
                <a:cubicBezTo>
                  <a:pt x="18143" y="3628"/>
                  <a:pt x="36142" y="8072"/>
                  <a:pt x="54429" y="10885"/>
                </a:cubicBezTo>
                <a:cubicBezTo>
                  <a:pt x="168722" y="28468"/>
                  <a:pt x="107556" y="10451"/>
                  <a:pt x="174172" y="32657"/>
                </a:cubicBezTo>
                <a:cubicBezTo>
                  <a:pt x="177801" y="43543"/>
                  <a:pt x="181906" y="54281"/>
                  <a:pt x="185058" y="65314"/>
                </a:cubicBezTo>
                <a:cubicBezTo>
                  <a:pt x="189168" y="79699"/>
                  <a:pt x="188014" y="96170"/>
                  <a:pt x="195943" y="108857"/>
                </a:cubicBezTo>
                <a:cubicBezTo>
                  <a:pt x="223131" y="152358"/>
                  <a:pt x="233691" y="150469"/>
                  <a:pt x="272143" y="163285"/>
                </a:cubicBezTo>
                <a:lnTo>
                  <a:pt x="30480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 name="Oval 1"/>
          <p:cNvSpPr/>
          <p:nvPr/>
        </p:nvSpPr>
        <p:spPr>
          <a:xfrm>
            <a:off x="936005" y="2625077"/>
            <a:ext cx="270421" cy="143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sp>
        <p:nvSpPr>
          <p:cNvPr id="16" name="Freeform 15"/>
          <p:cNvSpPr/>
          <p:nvPr/>
        </p:nvSpPr>
        <p:spPr bwMode="auto">
          <a:xfrm>
            <a:off x="643260" y="2639169"/>
            <a:ext cx="122634" cy="65484"/>
          </a:xfrm>
          <a:custGeom>
            <a:avLst/>
            <a:gdLst>
              <a:gd name="connsiteX0" fmla="*/ 163286 w 163286"/>
              <a:gd name="connsiteY0" fmla="*/ 0 h 87496"/>
              <a:gd name="connsiteX1" fmla="*/ 87086 w 163286"/>
              <a:gd name="connsiteY1" fmla="*/ 10886 h 87496"/>
              <a:gd name="connsiteX2" fmla="*/ 76200 w 163286"/>
              <a:gd name="connsiteY2" fmla="*/ 43543 h 87496"/>
              <a:gd name="connsiteX3" fmla="*/ 0 w 163286"/>
              <a:gd name="connsiteY3" fmla="*/ 87086 h 87496"/>
            </a:gdLst>
            <a:ahLst/>
            <a:cxnLst>
              <a:cxn ang="0">
                <a:pos x="connsiteX0" y="connsiteY0"/>
              </a:cxn>
              <a:cxn ang="0">
                <a:pos x="connsiteX1" y="connsiteY1"/>
              </a:cxn>
              <a:cxn ang="0">
                <a:pos x="connsiteX2" y="connsiteY2"/>
              </a:cxn>
              <a:cxn ang="0">
                <a:pos x="connsiteX3" y="connsiteY3"/>
              </a:cxn>
            </a:cxnLst>
            <a:rect l="l" t="t" r="r" b="b"/>
            <a:pathLst>
              <a:path w="163286" h="87496">
                <a:moveTo>
                  <a:pt x="163286" y="0"/>
                </a:moveTo>
                <a:cubicBezTo>
                  <a:pt x="137886" y="3629"/>
                  <a:pt x="110035" y="-589"/>
                  <a:pt x="87086" y="10886"/>
                </a:cubicBezTo>
                <a:cubicBezTo>
                  <a:pt x="76823" y="16018"/>
                  <a:pt x="82869" y="34206"/>
                  <a:pt x="76200" y="43543"/>
                </a:cubicBezTo>
                <a:cubicBezTo>
                  <a:pt x="39599" y="94783"/>
                  <a:pt x="45419" y="87086"/>
                  <a:pt x="0" y="870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grpSp>
        <p:nvGrpSpPr>
          <p:cNvPr id="34" name="Group 33"/>
          <p:cNvGrpSpPr>
            <a:grpSpLocks/>
          </p:cNvGrpSpPr>
          <p:nvPr/>
        </p:nvGrpSpPr>
        <p:grpSpPr bwMode="auto">
          <a:xfrm>
            <a:off x="287486" y="647798"/>
            <a:ext cx="7986230" cy="1292770"/>
            <a:chOff x="0" y="272"/>
            <a:chExt cx="2767" cy="383"/>
          </a:xfrm>
        </p:grpSpPr>
        <p:sp>
          <p:nvSpPr>
            <p:cNvPr id="36"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39" name="Rectangle 5"/>
            <p:cNvSpPr>
              <a:spLocks noChangeArrowheads="1"/>
            </p:cNvSpPr>
            <p:nvPr/>
          </p:nvSpPr>
          <p:spPr bwMode="auto">
            <a:xfrm>
              <a:off x="0" y="272"/>
              <a:ext cx="2767" cy="383"/>
            </a:xfrm>
            <a:prstGeom prst="rect">
              <a:avLst/>
            </a:prstGeom>
            <a:noFill/>
            <a:ln w="9525">
              <a:noFill/>
              <a:miter lim="800000"/>
              <a:headEnd/>
              <a:tailEnd/>
            </a:ln>
          </p:spPr>
          <p:txBody>
            <a:bodyPr wrap="square">
              <a:spAutoFit/>
            </a:bodyPr>
            <a:lstStyle/>
            <a:p>
              <a:pPr defTabSz="914400"/>
              <a:r>
                <a:rPr lang="de-CH" sz="1800" b="1" dirty="0" smtClean="0"/>
                <a:t>Results II: </a:t>
              </a:r>
            </a:p>
            <a:p>
              <a:pPr defTabSz="914400"/>
              <a:endParaRPr lang="de-CH" sz="1400" b="1" dirty="0" smtClean="0"/>
            </a:p>
            <a:p>
              <a:pPr>
                <a:defRPr/>
              </a:pPr>
              <a:r>
                <a:rPr lang="en-US" sz="1600" b="1" i="0" dirty="0" smtClean="0"/>
                <a:t>Early parity </a:t>
              </a:r>
              <a:r>
                <a:rPr lang="en-US" sz="1600" b="1" i="0" dirty="0"/>
                <a:t>decreases the </a:t>
              </a:r>
              <a:r>
                <a:rPr lang="en-US" sz="1600" b="1" dirty="0"/>
                <a:t>in vivo</a:t>
              </a:r>
              <a:r>
                <a:rPr lang="en-US" sz="1600" b="1" i="0" dirty="0"/>
                <a:t> reconstitution efficiency but not the number of mammary repopulating units (MRUs) of </a:t>
              </a:r>
              <a:r>
                <a:rPr lang="en-US" sz="1600" b="1" i="0" dirty="0" smtClean="0"/>
                <a:t>basal </a:t>
              </a:r>
              <a:r>
                <a:rPr lang="en-US" sz="1600" b="1" i="0" dirty="0"/>
                <a:t>stem/progenitor </a:t>
              </a:r>
              <a:r>
                <a:rPr lang="en-US" sz="1600" b="1" i="0" dirty="0" smtClean="0"/>
                <a:t>cells.  </a:t>
              </a:r>
              <a:endParaRPr lang="en-IE" sz="1600" b="1" i="0" dirty="0"/>
            </a:p>
            <a:p>
              <a:pPr>
                <a:defRPr/>
              </a:pPr>
              <a:r>
                <a:rPr lang="en-US" sz="1400" b="1" i="0" dirty="0" smtClean="0"/>
                <a:t> </a:t>
              </a:r>
              <a:endParaRPr lang="en-IE" sz="1400" b="1" i="0" dirty="0"/>
            </a:p>
          </p:txBody>
        </p:sp>
      </p:grpSp>
    </p:spTree>
    <p:extLst>
      <p:ext uri="{BB962C8B-B14F-4D97-AF65-F5344CB8AC3E}">
        <p14:creationId xmlns:p14="http://schemas.microsoft.com/office/powerpoint/2010/main" val="10007768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fabienne.F222L-466BCA\Documents\USB Präsentationen\graph for seminar1.png"/>
          <p:cNvPicPr>
            <a:picLocks noChangeAspect="1" noChangeArrowheads="1"/>
          </p:cNvPicPr>
          <p:nvPr/>
        </p:nvPicPr>
        <p:blipFill rotWithShape="1">
          <a:blip r:embed="rId3">
            <a:extLst>
              <a:ext uri="{28A0092B-C50C-407E-A947-70E740481C1C}">
                <a14:useLocalDpi xmlns:a14="http://schemas.microsoft.com/office/drawing/2010/main" val="0"/>
              </a:ext>
            </a:extLst>
          </a:blip>
          <a:srcRect t="13137"/>
          <a:stretch/>
        </p:blipFill>
        <p:spPr bwMode="auto">
          <a:xfrm>
            <a:off x="398145" y="2303983"/>
            <a:ext cx="8170708"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6445" y="5601930"/>
            <a:ext cx="3744416" cy="374461"/>
          </a:xfrm>
          <a:prstGeom prst="rect">
            <a:avLst/>
          </a:prstGeom>
          <a:noFill/>
        </p:spPr>
        <p:txBody>
          <a:bodyPr wrap="square" rtlCol="0">
            <a:spAutoFit/>
          </a:bodyPr>
          <a:lstStyle/>
          <a:p>
            <a:pPr>
              <a:lnSpc>
                <a:spcPts val="2200"/>
              </a:lnSpc>
              <a:buClr>
                <a:schemeClr val="accent1"/>
              </a:buClr>
              <a:buSzPct val="90000"/>
            </a:pPr>
            <a:r>
              <a:rPr lang="en-US" sz="1200" dirty="0" err="1" smtClean="0">
                <a:latin typeface="Arial" pitchFamily="34" charset="0"/>
                <a:cs typeface="Arial" pitchFamily="34" charset="0"/>
              </a:rPr>
              <a:t>MacMahon</a:t>
            </a:r>
            <a:r>
              <a:rPr lang="en-US" sz="1200" dirty="0" smtClean="0">
                <a:latin typeface="Arial" pitchFamily="34" charset="0"/>
                <a:cs typeface="Arial" pitchFamily="34" charset="0"/>
              </a:rPr>
              <a:t>, B. et al. 1970, </a:t>
            </a:r>
            <a:r>
              <a:rPr lang="en-US" sz="1200" dirty="0" err="1" smtClean="0">
                <a:latin typeface="Arial" pitchFamily="34" charset="0"/>
                <a:cs typeface="Arial" pitchFamily="34" charset="0"/>
              </a:rPr>
              <a:t>Lambe</a:t>
            </a:r>
            <a:r>
              <a:rPr lang="en-US" sz="1200" dirty="0" smtClean="0">
                <a:latin typeface="Arial" pitchFamily="34" charset="0"/>
                <a:cs typeface="Arial" pitchFamily="34" charset="0"/>
              </a:rPr>
              <a:t>, M. et al. 1996</a:t>
            </a:r>
          </a:p>
        </p:txBody>
      </p:sp>
      <p:grpSp>
        <p:nvGrpSpPr>
          <p:cNvPr id="12" name="Group 7"/>
          <p:cNvGrpSpPr>
            <a:grpSpLocks/>
          </p:cNvGrpSpPr>
          <p:nvPr/>
        </p:nvGrpSpPr>
        <p:grpSpPr bwMode="auto">
          <a:xfrm>
            <a:off x="287486" y="647799"/>
            <a:ext cx="5761087" cy="1061152"/>
            <a:chOff x="0" y="272"/>
            <a:chExt cx="2994" cy="318"/>
          </a:xfrm>
        </p:grpSpPr>
        <p:sp>
          <p:nvSpPr>
            <p:cNvPr id="13"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4" name="Rectangle 5"/>
            <p:cNvSpPr>
              <a:spLocks noChangeArrowheads="1"/>
            </p:cNvSpPr>
            <p:nvPr/>
          </p:nvSpPr>
          <p:spPr bwMode="auto">
            <a:xfrm>
              <a:off x="0" y="272"/>
              <a:ext cx="2994" cy="249"/>
            </a:xfrm>
            <a:prstGeom prst="rect">
              <a:avLst/>
            </a:prstGeom>
            <a:noFill/>
            <a:ln w="9525">
              <a:noFill/>
              <a:miter lim="800000"/>
              <a:headEnd/>
              <a:tailEnd/>
            </a:ln>
          </p:spPr>
          <p:txBody>
            <a:bodyPr>
              <a:spAutoFit/>
            </a:bodyPr>
            <a:lstStyle/>
            <a:p>
              <a:pPr defTabSz="914400"/>
              <a:r>
                <a:rPr lang="de-CH" sz="1800" b="1" dirty="0" smtClean="0"/>
                <a:t>Background: </a:t>
              </a:r>
            </a:p>
            <a:p>
              <a:pPr defTabSz="914400"/>
              <a:endParaRPr lang="de-CH" sz="1400" b="1" dirty="0" smtClean="0"/>
            </a:p>
            <a:p>
              <a:pPr defTabSz="914400"/>
              <a:r>
                <a:rPr lang="de-CH" sz="1600" b="1" i="0" dirty="0" smtClean="0"/>
                <a:t>Early </a:t>
              </a:r>
              <a:r>
                <a:rPr lang="de-CH" sz="1600" b="1" i="0" dirty="0" err="1" smtClean="0"/>
                <a:t>age</a:t>
              </a:r>
              <a:r>
                <a:rPr lang="de-CH" sz="1600" b="1" i="0" dirty="0" smtClean="0"/>
                <a:t> </a:t>
              </a:r>
              <a:r>
                <a:rPr lang="de-CH" sz="1600" b="1" i="0" dirty="0" err="1" smtClean="0"/>
                <a:t>pregnancy</a:t>
              </a:r>
              <a:r>
                <a:rPr lang="de-CH" sz="1600" b="1" i="0" dirty="0" smtClean="0"/>
                <a:t> protects against breast cancer.</a:t>
              </a:r>
            </a:p>
          </p:txBody>
        </p:sp>
      </p:grpSp>
      <p:pic>
        <p:nvPicPr>
          <p:cNvPr id="3076" name="Picture 4" descr="C:\Users\fabienne.F222L-466BCA\Documents\USB Präsentationen\graph for seminar1.png"/>
          <p:cNvPicPr>
            <a:picLocks noChangeAspect="1" noChangeArrowheads="1"/>
          </p:cNvPicPr>
          <p:nvPr/>
        </p:nvPicPr>
        <p:blipFill rotWithShape="1">
          <a:blip r:embed="rId3">
            <a:extLst>
              <a:ext uri="{28A0092B-C50C-407E-A947-70E740481C1C}">
                <a14:useLocalDpi xmlns:a14="http://schemas.microsoft.com/office/drawing/2010/main" val="0"/>
              </a:ext>
            </a:extLst>
          </a:blip>
          <a:srcRect l="36464" r="30513" b="79112"/>
          <a:stretch/>
        </p:blipFill>
        <p:spPr bwMode="auto">
          <a:xfrm>
            <a:off x="5776904" y="1007839"/>
            <a:ext cx="2539494" cy="7659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6245" y="2087959"/>
            <a:ext cx="268065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spTree>
    <p:extLst>
      <p:ext uri="{BB962C8B-B14F-4D97-AF65-F5344CB8AC3E}">
        <p14:creationId xmlns:p14="http://schemas.microsoft.com/office/powerpoint/2010/main" val="11477642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3957" y="1904451"/>
            <a:ext cx="7488832" cy="1695676"/>
            <a:chOff x="503957" y="1943943"/>
            <a:chExt cx="7488832" cy="1695676"/>
          </a:xfrm>
        </p:grpSpPr>
        <p:grpSp>
          <p:nvGrpSpPr>
            <p:cNvPr id="4" name="Group 3"/>
            <p:cNvGrpSpPr/>
            <p:nvPr/>
          </p:nvGrpSpPr>
          <p:grpSpPr>
            <a:xfrm>
              <a:off x="503957" y="1943943"/>
              <a:ext cx="7488832" cy="1695676"/>
              <a:chOff x="503957" y="1943943"/>
              <a:chExt cx="7488832" cy="1695676"/>
            </a:xfrm>
          </p:grpSpPr>
          <p:grpSp>
            <p:nvGrpSpPr>
              <p:cNvPr id="3" name="Group 2"/>
              <p:cNvGrpSpPr/>
              <p:nvPr/>
            </p:nvGrpSpPr>
            <p:grpSpPr>
              <a:xfrm>
                <a:off x="503957" y="1943943"/>
                <a:ext cx="7488832" cy="1695676"/>
                <a:chOff x="503957" y="1943943"/>
                <a:chExt cx="7488832" cy="1695676"/>
              </a:xfrm>
            </p:grpSpPr>
            <p:sp>
              <p:nvSpPr>
                <p:cNvPr id="11" name="Flowchart: Delay 10"/>
                <p:cNvSpPr/>
                <p:nvPr/>
              </p:nvSpPr>
              <p:spPr bwMode="auto">
                <a:xfrm>
                  <a:off x="1206426" y="2450062"/>
                  <a:ext cx="118705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2" name="Flowchart: Delay 11"/>
                <p:cNvSpPr/>
                <p:nvPr/>
              </p:nvSpPr>
              <p:spPr bwMode="auto">
                <a:xfrm rot="10800000">
                  <a:off x="503957" y="2450062"/>
                  <a:ext cx="118824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3" name="Flowchart: Delay 12"/>
                <p:cNvSpPr/>
                <p:nvPr/>
              </p:nvSpPr>
              <p:spPr bwMode="auto">
                <a:xfrm>
                  <a:off x="2844106" y="2434583"/>
                  <a:ext cx="1188244" cy="48696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4" name="Flowchart: Delay 13"/>
                <p:cNvSpPr/>
                <p:nvPr/>
              </p:nvSpPr>
              <p:spPr bwMode="auto">
                <a:xfrm>
                  <a:off x="4428282" y="2450062"/>
                  <a:ext cx="1188244" cy="485776"/>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5" name="Flowchart: Delay 14"/>
                <p:cNvSpPr/>
                <p:nvPr/>
              </p:nvSpPr>
              <p:spPr bwMode="auto">
                <a:xfrm>
                  <a:off x="6157663" y="2434583"/>
                  <a:ext cx="1187054" cy="48696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8" name="Freeform 17"/>
                <p:cNvSpPr/>
                <p:nvPr/>
              </p:nvSpPr>
              <p:spPr bwMode="auto">
                <a:xfrm>
                  <a:off x="6573390" y="2490543"/>
                  <a:ext cx="32148" cy="211932"/>
                </a:xfrm>
                <a:custGeom>
                  <a:avLst/>
                  <a:gdLst>
                    <a:gd name="connsiteX0" fmla="*/ 21771 w 43673"/>
                    <a:gd name="connsiteY0" fmla="*/ 283028 h 283028"/>
                    <a:gd name="connsiteX1" fmla="*/ 43543 w 43673"/>
                    <a:gd name="connsiteY1" fmla="*/ 228600 h 283028"/>
                    <a:gd name="connsiteX2" fmla="*/ 32657 w 43673"/>
                    <a:gd name="connsiteY2" fmla="*/ 195942 h 283028"/>
                    <a:gd name="connsiteX3" fmla="*/ 0 w 43673"/>
                    <a:gd name="connsiteY3" fmla="*/ 43542 h 283028"/>
                    <a:gd name="connsiteX4" fmla="*/ 10886 w 43673"/>
                    <a:gd name="connsiteY4" fmla="*/ 0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73" h="283028">
                      <a:moveTo>
                        <a:pt x="21771" y="283028"/>
                      </a:moveTo>
                      <a:cubicBezTo>
                        <a:pt x="29028" y="264885"/>
                        <a:pt x="41119" y="247989"/>
                        <a:pt x="43543" y="228600"/>
                      </a:cubicBezTo>
                      <a:cubicBezTo>
                        <a:pt x="44966" y="217214"/>
                        <a:pt x="34280" y="207302"/>
                        <a:pt x="32657" y="195942"/>
                      </a:cubicBezTo>
                      <a:cubicBezTo>
                        <a:pt x="11808" y="50002"/>
                        <a:pt x="46868" y="113847"/>
                        <a:pt x="0" y="43542"/>
                      </a:cubicBezTo>
                      <a:cubicBezTo>
                        <a:pt x="12033" y="7443"/>
                        <a:pt x="10886" y="22360"/>
                        <a:pt x="108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9" name="Freeform 18"/>
                <p:cNvSpPr/>
                <p:nvPr/>
              </p:nvSpPr>
              <p:spPr bwMode="auto">
                <a:xfrm>
                  <a:off x="6376937" y="2685806"/>
                  <a:ext cx="213121" cy="90488"/>
                </a:xfrm>
                <a:custGeom>
                  <a:avLst/>
                  <a:gdLst>
                    <a:gd name="connsiteX0" fmla="*/ 283028 w 283028"/>
                    <a:gd name="connsiteY0" fmla="*/ 0 h 120198"/>
                    <a:gd name="connsiteX1" fmla="*/ 174171 w 283028"/>
                    <a:gd name="connsiteY1" fmla="*/ 10885 h 120198"/>
                    <a:gd name="connsiteX2" fmla="*/ 141514 w 283028"/>
                    <a:gd name="connsiteY2" fmla="*/ 21771 h 120198"/>
                    <a:gd name="connsiteX3" fmla="*/ 130628 w 283028"/>
                    <a:gd name="connsiteY3" fmla="*/ 54428 h 120198"/>
                    <a:gd name="connsiteX4" fmla="*/ 108857 w 283028"/>
                    <a:gd name="connsiteY4" fmla="*/ 76200 h 120198"/>
                    <a:gd name="connsiteX5" fmla="*/ 0 w 283028"/>
                    <a:gd name="connsiteY5" fmla="*/ 119743 h 12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028" h="120198">
                      <a:moveTo>
                        <a:pt x="283028" y="0"/>
                      </a:moveTo>
                      <a:cubicBezTo>
                        <a:pt x="246742" y="3628"/>
                        <a:pt x="210214" y="5340"/>
                        <a:pt x="174171" y="10885"/>
                      </a:cubicBezTo>
                      <a:cubicBezTo>
                        <a:pt x="162830" y="12630"/>
                        <a:pt x="149628" y="13657"/>
                        <a:pt x="141514" y="21771"/>
                      </a:cubicBezTo>
                      <a:cubicBezTo>
                        <a:pt x="133400" y="29885"/>
                        <a:pt x="136532" y="44589"/>
                        <a:pt x="130628" y="54428"/>
                      </a:cubicBezTo>
                      <a:cubicBezTo>
                        <a:pt x="125348" y="63229"/>
                        <a:pt x="117067" y="70042"/>
                        <a:pt x="108857" y="76200"/>
                      </a:cubicBezTo>
                      <a:cubicBezTo>
                        <a:pt x="40066" y="127794"/>
                        <a:pt x="64939" y="119743"/>
                        <a:pt x="0" y="1197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0" name="Freeform 19"/>
                <p:cNvSpPr/>
                <p:nvPr/>
              </p:nvSpPr>
              <p:spPr bwMode="auto">
                <a:xfrm>
                  <a:off x="6590058" y="2702474"/>
                  <a:ext cx="171450" cy="98821"/>
                </a:xfrm>
                <a:custGeom>
                  <a:avLst/>
                  <a:gdLst>
                    <a:gd name="connsiteX0" fmla="*/ 0 w 228600"/>
                    <a:gd name="connsiteY0" fmla="*/ 0 h 131797"/>
                    <a:gd name="connsiteX1" fmla="*/ 10886 w 228600"/>
                    <a:gd name="connsiteY1" fmla="*/ 65314 h 131797"/>
                    <a:gd name="connsiteX2" fmla="*/ 32658 w 228600"/>
                    <a:gd name="connsiteY2" fmla="*/ 87086 h 131797"/>
                    <a:gd name="connsiteX3" fmla="*/ 108858 w 228600"/>
                    <a:gd name="connsiteY3" fmla="*/ 119743 h 131797"/>
                    <a:gd name="connsiteX4" fmla="*/ 141515 w 228600"/>
                    <a:gd name="connsiteY4" fmla="*/ 130629 h 131797"/>
                    <a:gd name="connsiteX5" fmla="*/ 228600 w 228600"/>
                    <a:gd name="connsiteY5" fmla="*/ 130629 h 13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131797">
                      <a:moveTo>
                        <a:pt x="0" y="0"/>
                      </a:moveTo>
                      <a:cubicBezTo>
                        <a:pt x="3629" y="21771"/>
                        <a:pt x="3136" y="44648"/>
                        <a:pt x="10886" y="65314"/>
                      </a:cubicBezTo>
                      <a:cubicBezTo>
                        <a:pt x="14490" y="74924"/>
                        <a:pt x="24644" y="80675"/>
                        <a:pt x="32658" y="87086"/>
                      </a:cubicBezTo>
                      <a:cubicBezTo>
                        <a:pt x="69484" y="116547"/>
                        <a:pt x="62091" y="106381"/>
                        <a:pt x="108858" y="119743"/>
                      </a:cubicBezTo>
                      <a:cubicBezTo>
                        <a:pt x="119891" y="122895"/>
                        <a:pt x="130088" y="129590"/>
                        <a:pt x="141515" y="130629"/>
                      </a:cubicBezTo>
                      <a:cubicBezTo>
                        <a:pt x="170424" y="133257"/>
                        <a:pt x="199572" y="130629"/>
                        <a:pt x="228600"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4" name="TextBox 36"/>
                <p:cNvSpPr txBox="1">
                  <a:spLocks noChangeArrowheads="1"/>
                </p:cNvSpPr>
                <p:nvPr/>
              </p:nvSpPr>
              <p:spPr bwMode="auto">
                <a:xfrm>
                  <a:off x="512526" y="3116399"/>
                  <a:ext cx="1881394" cy="523220"/>
                </a:xfrm>
                <a:prstGeom prst="rect">
                  <a:avLst/>
                </a:prstGeom>
                <a:noFill/>
                <a:ln w="9525">
                  <a:noFill/>
                  <a:miter lim="800000"/>
                  <a:headEnd/>
                  <a:tailEnd/>
                </a:ln>
              </p:spPr>
              <p:txBody>
                <a:bodyPr>
                  <a:spAutoFit/>
                </a:bodyPr>
                <a:lstStyle/>
                <a:p>
                  <a:r>
                    <a:rPr lang="en-IE" sz="1400" i="0" dirty="0"/>
                    <a:t>3-week old mammary gland</a:t>
                  </a:r>
                </a:p>
              </p:txBody>
            </p:sp>
            <p:sp>
              <p:nvSpPr>
                <p:cNvPr id="25" name="TextBox 37"/>
                <p:cNvSpPr txBox="1">
                  <a:spLocks noChangeArrowheads="1"/>
                </p:cNvSpPr>
                <p:nvPr/>
              </p:nvSpPr>
              <p:spPr bwMode="auto">
                <a:xfrm>
                  <a:off x="2772393" y="3116397"/>
                  <a:ext cx="1403972" cy="307777"/>
                </a:xfrm>
                <a:prstGeom prst="rect">
                  <a:avLst/>
                </a:prstGeom>
                <a:noFill/>
                <a:ln w="9525">
                  <a:noFill/>
                  <a:miter lim="800000"/>
                  <a:headEnd/>
                  <a:tailEnd/>
                </a:ln>
              </p:spPr>
              <p:txBody>
                <a:bodyPr>
                  <a:spAutoFit/>
                </a:bodyPr>
                <a:lstStyle/>
                <a:p>
                  <a:r>
                    <a:rPr lang="en-IE" sz="1400" i="0" dirty="0"/>
                    <a:t>Cleared fat pad</a:t>
                  </a:r>
                </a:p>
              </p:txBody>
            </p:sp>
            <p:sp>
              <p:nvSpPr>
                <p:cNvPr id="26" name="TextBox 38"/>
                <p:cNvSpPr txBox="1">
                  <a:spLocks noChangeArrowheads="1"/>
                </p:cNvSpPr>
                <p:nvPr/>
              </p:nvSpPr>
              <p:spPr bwMode="auto">
                <a:xfrm>
                  <a:off x="4356569" y="3116397"/>
                  <a:ext cx="1403972" cy="307777"/>
                </a:xfrm>
                <a:prstGeom prst="rect">
                  <a:avLst/>
                </a:prstGeom>
                <a:noFill/>
                <a:ln w="9525">
                  <a:noFill/>
                  <a:miter lim="800000"/>
                  <a:headEnd/>
                  <a:tailEnd/>
                </a:ln>
              </p:spPr>
              <p:txBody>
                <a:bodyPr>
                  <a:spAutoFit/>
                </a:bodyPr>
                <a:lstStyle/>
                <a:p>
                  <a:r>
                    <a:rPr lang="en-IE" sz="1400" i="0" dirty="0"/>
                    <a:t>Transplantation</a:t>
                  </a:r>
                </a:p>
              </p:txBody>
            </p:sp>
            <p:sp>
              <p:nvSpPr>
                <p:cNvPr id="27" name="TextBox 39"/>
                <p:cNvSpPr txBox="1">
                  <a:spLocks noChangeArrowheads="1"/>
                </p:cNvSpPr>
                <p:nvPr/>
              </p:nvSpPr>
              <p:spPr bwMode="auto">
                <a:xfrm>
                  <a:off x="6065931" y="3116399"/>
                  <a:ext cx="1926858" cy="523220"/>
                </a:xfrm>
                <a:prstGeom prst="rect">
                  <a:avLst/>
                </a:prstGeom>
                <a:noFill/>
                <a:ln w="9525">
                  <a:noFill/>
                  <a:miter lim="800000"/>
                  <a:headEnd/>
                  <a:tailEnd/>
                </a:ln>
              </p:spPr>
              <p:txBody>
                <a:bodyPr wrap="square">
                  <a:spAutoFit/>
                </a:bodyPr>
                <a:lstStyle/>
                <a:p>
                  <a:r>
                    <a:rPr lang="en-IE" sz="1400" i="0" dirty="0"/>
                    <a:t>Reconstituted mammary gland</a:t>
                  </a:r>
                </a:p>
              </p:txBody>
            </p:sp>
            <p:sp>
              <p:nvSpPr>
                <p:cNvPr id="28" name="TextBox 40"/>
                <p:cNvSpPr txBox="1">
                  <a:spLocks noChangeArrowheads="1"/>
                </p:cNvSpPr>
                <p:nvPr/>
              </p:nvSpPr>
              <p:spPr bwMode="auto">
                <a:xfrm>
                  <a:off x="4410794" y="2087959"/>
                  <a:ext cx="3077940" cy="307777"/>
                </a:xfrm>
                <a:prstGeom prst="rect">
                  <a:avLst/>
                </a:prstGeom>
                <a:noFill/>
                <a:ln w="9525">
                  <a:noFill/>
                  <a:miter lim="800000"/>
                  <a:headEnd/>
                  <a:tailEnd/>
                </a:ln>
              </p:spPr>
              <p:txBody>
                <a:bodyPr>
                  <a:spAutoFit/>
                </a:bodyPr>
                <a:lstStyle/>
                <a:p>
                  <a:r>
                    <a:rPr lang="en-IE" sz="1400" i="0" dirty="0"/>
                    <a:t>Basal stem/progenitor cells</a:t>
                  </a:r>
                </a:p>
              </p:txBody>
            </p:sp>
            <p:cxnSp>
              <p:nvCxnSpPr>
                <p:cNvPr id="29" name="Straight Arrow Connector 28"/>
                <p:cNvCxnSpPr/>
                <p:nvPr/>
              </p:nvCxnSpPr>
              <p:spPr bwMode="auto">
                <a:xfrm>
                  <a:off x="4725691" y="2323728"/>
                  <a:ext cx="44277" cy="3144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a:off x="2448248" y="2684615"/>
                  <a:ext cx="287957" cy="1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a:off x="5688534" y="2677470"/>
                  <a:ext cx="288032" cy="11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a:off x="4104358" y="2684615"/>
                  <a:ext cx="270792" cy="1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45"/>
                <p:cNvSpPr txBox="1">
                  <a:spLocks noChangeArrowheads="1"/>
                </p:cNvSpPr>
                <p:nvPr/>
              </p:nvSpPr>
              <p:spPr bwMode="auto">
                <a:xfrm>
                  <a:off x="5472509" y="2755776"/>
                  <a:ext cx="1101197" cy="307777"/>
                </a:xfrm>
                <a:prstGeom prst="rect">
                  <a:avLst/>
                </a:prstGeom>
                <a:noFill/>
                <a:ln w="9525">
                  <a:noFill/>
                  <a:miter lim="800000"/>
                  <a:headEnd/>
                  <a:tailEnd/>
                </a:ln>
              </p:spPr>
              <p:txBody>
                <a:bodyPr>
                  <a:spAutoFit/>
                </a:bodyPr>
                <a:lstStyle/>
                <a:p>
                  <a:r>
                    <a:rPr lang="en-IE" sz="1400" i="0" dirty="0"/>
                    <a:t>8 </a:t>
                  </a:r>
                  <a:r>
                    <a:rPr lang="en-IE" sz="1400" i="0" dirty="0" err="1" smtClean="0"/>
                    <a:t>wks</a:t>
                  </a:r>
                  <a:endParaRPr lang="en-IE" sz="1400" i="0" dirty="0"/>
                </a:p>
              </p:txBody>
            </p:sp>
            <p:sp>
              <p:nvSpPr>
                <p:cNvPr id="44" name="TextBox 36"/>
                <p:cNvSpPr txBox="1">
                  <a:spLocks noChangeArrowheads="1"/>
                </p:cNvSpPr>
                <p:nvPr/>
              </p:nvSpPr>
              <p:spPr bwMode="auto">
                <a:xfrm>
                  <a:off x="1934931" y="1943943"/>
                  <a:ext cx="1881394" cy="307777"/>
                </a:xfrm>
                <a:prstGeom prst="rect">
                  <a:avLst/>
                </a:prstGeom>
                <a:noFill/>
                <a:ln w="9525">
                  <a:noFill/>
                  <a:miter lim="800000"/>
                  <a:headEnd/>
                  <a:tailEnd/>
                </a:ln>
              </p:spPr>
              <p:txBody>
                <a:bodyPr>
                  <a:spAutoFit/>
                </a:bodyPr>
                <a:lstStyle/>
                <a:p>
                  <a:r>
                    <a:rPr lang="en-IE" sz="1400" i="0" dirty="0"/>
                    <a:t>f</a:t>
                  </a:r>
                  <a:r>
                    <a:rPr lang="en-IE" sz="1400" i="0" dirty="0" smtClean="0"/>
                    <a:t>at pad</a:t>
                  </a:r>
                  <a:endParaRPr lang="en-IE" sz="1400" i="0" dirty="0"/>
                </a:p>
              </p:txBody>
            </p:sp>
            <p:cxnSp>
              <p:nvCxnSpPr>
                <p:cNvPr id="45" name="Straight Arrow Connector 44"/>
                <p:cNvCxnSpPr>
                  <a:stCxn id="44" idx="1"/>
                </p:cNvCxnSpPr>
                <p:nvPr/>
              </p:nvCxnSpPr>
              <p:spPr bwMode="auto">
                <a:xfrm flipH="1">
                  <a:off x="1584078" y="2097832"/>
                  <a:ext cx="350853" cy="3367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Freeform 21"/>
              <p:cNvSpPr/>
              <p:nvPr/>
            </p:nvSpPr>
            <p:spPr bwMode="auto">
              <a:xfrm>
                <a:off x="503957" y="2579839"/>
                <a:ext cx="196453" cy="115491"/>
              </a:xfrm>
              <a:custGeom>
                <a:avLst/>
                <a:gdLst>
                  <a:gd name="connsiteX0" fmla="*/ 0 w 261257"/>
                  <a:gd name="connsiteY0" fmla="*/ 141515 h 154339"/>
                  <a:gd name="connsiteX1" fmla="*/ 152400 w 261257"/>
                  <a:gd name="connsiteY1" fmla="*/ 141515 h 154339"/>
                  <a:gd name="connsiteX2" fmla="*/ 174171 w 261257"/>
                  <a:gd name="connsiteY2" fmla="*/ 119743 h 154339"/>
                  <a:gd name="connsiteX3" fmla="*/ 217714 w 261257"/>
                  <a:gd name="connsiteY3" fmla="*/ 54429 h 154339"/>
                  <a:gd name="connsiteX4" fmla="*/ 239485 w 261257"/>
                  <a:gd name="connsiteY4" fmla="*/ 21772 h 154339"/>
                  <a:gd name="connsiteX5" fmla="*/ 261257 w 261257"/>
                  <a:gd name="connsiteY5" fmla="*/ 0 h 15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54339">
                    <a:moveTo>
                      <a:pt x="0" y="141515"/>
                    </a:moveTo>
                    <a:cubicBezTo>
                      <a:pt x="64247" y="154364"/>
                      <a:pt x="75823" y="162399"/>
                      <a:pt x="152400" y="141515"/>
                    </a:cubicBezTo>
                    <a:cubicBezTo>
                      <a:pt x="162302" y="138815"/>
                      <a:pt x="168013" y="127954"/>
                      <a:pt x="174171" y="119743"/>
                    </a:cubicBezTo>
                    <a:cubicBezTo>
                      <a:pt x="189870" y="98810"/>
                      <a:pt x="203200" y="76200"/>
                      <a:pt x="217714" y="54429"/>
                    </a:cubicBezTo>
                    <a:cubicBezTo>
                      <a:pt x="224971" y="43543"/>
                      <a:pt x="230234" y="31023"/>
                      <a:pt x="239485" y="21772"/>
                    </a:cubicBez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3" name="Freeform 22"/>
              <p:cNvSpPr/>
              <p:nvPr/>
            </p:nvSpPr>
            <p:spPr bwMode="auto">
              <a:xfrm>
                <a:off x="512291" y="2685805"/>
                <a:ext cx="228600" cy="147638"/>
              </a:xfrm>
              <a:custGeom>
                <a:avLst/>
                <a:gdLst>
                  <a:gd name="connsiteX0" fmla="*/ 0 w 304800"/>
                  <a:gd name="connsiteY0" fmla="*/ 0 h 195943"/>
                  <a:gd name="connsiteX1" fmla="*/ 54429 w 304800"/>
                  <a:gd name="connsiteY1" fmla="*/ 10885 h 195943"/>
                  <a:gd name="connsiteX2" fmla="*/ 174172 w 304800"/>
                  <a:gd name="connsiteY2" fmla="*/ 32657 h 195943"/>
                  <a:gd name="connsiteX3" fmla="*/ 185058 w 304800"/>
                  <a:gd name="connsiteY3" fmla="*/ 65314 h 195943"/>
                  <a:gd name="connsiteX4" fmla="*/ 195943 w 304800"/>
                  <a:gd name="connsiteY4" fmla="*/ 108857 h 195943"/>
                  <a:gd name="connsiteX5" fmla="*/ 272143 w 304800"/>
                  <a:gd name="connsiteY5" fmla="*/ 163285 h 195943"/>
                  <a:gd name="connsiteX6" fmla="*/ 304800 w 304800"/>
                  <a:gd name="connsiteY6" fmla="*/ 195943 h 19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95943">
                    <a:moveTo>
                      <a:pt x="0" y="0"/>
                    </a:moveTo>
                    <a:cubicBezTo>
                      <a:pt x="18143" y="3628"/>
                      <a:pt x="36142" y="8072"/>
                      <a:pt x="54429" y="10885"/>
                    </a:cubicBezTo>
                    <a:cubicBezTo>
                      <a:pt x="168722" y="28468"/>
                      <a:pt x="107556" y="10451"/>
                      <a:pt x="174172" y="32657"/>
                    </a:cubicBezTo>
                    <a:cubicBezTo>
                      <a:pt x="177801" y="43543"/>
                      <a:pt x="181906" y="54281"/>
                      <a:pt x="185058" y="65314"/>
                    </a:cubicBezTo>
                    <a:cubicBezTo>
                      <a:pt x="189168" y="79699"/>
                      <a:pt x="188014" y="96170"/>
                      <a:pt x="195943" y="108857"/>
                    </a:cubicBezTo>
                    <a:cubicBezTo>
                      <a:pt x="223131" y="152358"/>
                      <a:pt x="233691" y="150469"/>
                      <a:pt x="272143" y="163285"/>
                    </a:cubicBezTo>
                    <a:lnTo>
                      <a:pt x="30480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 name="Oval 1"/>
              <p:cNvSpPr/>
              <p:nvPr/>
            </p:nvSpPr>
            <p:spPr>
              <a:xfrm>
                <a:off x="936005" y="2664569"/>
                <a:ext cx="270421" cy="143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grpSp>
        <p:sp>
          <p:nvSpPr>
            <p:cNvPr id="16" name="Freeform 15"/>
            <p:cNvSpPr/>
            <p:nvPr/>
          </p:nvSpPr>
          <p:spPr bwMode="auto">
            <a:xfrm>
              <a:off x="643260" y="2678661"/>
              <a:ext cx="122634" cy="65484"/>
            </a:xfrm>
            <a:custGeom>
              <a:avLst/>
              <a:gdLst>
                <a:gd name="connsiteX0" fmla="*/ 163286 w 163286"/>
                <a:gd name="connsiteY0" fmla="*/ 0 h 87496"/>
                <a:gd name="connsiteX1" fmla="*/ 87086 w 163286"/>
                <a:gd name="connsiteY1" fmla="*/ 10886 h 87496"/>
                <a:gd name="connsiteX2" fmla="*/ 76200 w 163286"/>
                <a:gd name="connsiteY2" fmla="*/ 43543 h 87496"/>
                <a:gd name="connsiteX3" fmla="*/ 0 w 163286"/>
                <a:gd name="connsiteY3" fmla="*/ 87086 h 87496"/>
              </a:gdLst>
              <a:ahLst/>
              <a:cxnLst>
                <a:cxn ang="0">
                  <a:pos x="connsiteX0" y="connsiteY0"/>
                </a:cxn>
                <a:cxn ang="0">
                  <a:pos x="connsiteX1" y="connsiteY1"/>
                </a:cxn>
                <a:cxn ang="0">
                  <a:pos x="connsiteX2" y="connsiteY2"/>
                </a:cxn>
                <a:cxn ang="0">
                  <a:pos x="connsiteX3" y="connsiteY3"/>
                </a:cxn>
              </a:cxnLst>
              <a:rect l="l" t="t" r="r" b="b"/>
              <a:pathLst>
                <a:path w="163286" h="87496">
                  <a:moveTo>
                    <a:pt x="163286" y="0"/>
                  </a:moveTo>
                  <a:cubicBezTo>
                    <a:pt x="137886" y="3629"/>
                    <a:pt x="110035" y="-589"/>
                    <a:pt x="87086" y="10886"/>
                  </a:cubicBezTo>
                  <a:cubicBezTo>
                    <a:pt x="76823" y="16018"/>
                    <a:pt x="82869" y="34206"/>
                    <a:pt x="76200" y="43543"/>
                  </a:cubicBezTo>
                  <a:cubicBezTo>
                    <a:pt x="39599" y="94783"/>
                    <a:pt x="45419" y="87086"/>
                    <a:pt x="0" y="870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7" name="Freeform 16"/>
            <p:cNvSpPr/>
            <p:nvPr/>
          </p:nvSpPr>
          <p:spPr bwMode="auto">
            <a:xfrm>
              <a:off x="6344789" y="2613177"/>
              <a:ext cx="236934" cy="89297"/>
            </a:xfrm>
            <a:custGeom>
              <a:avLst/>
              <a:gdLst>
                <a:gd name="connsiteX0" fmla="*/ 315686 w 315686"/>
                <a:gd name="connsiteY0" fmla="*/ 119743 h 119743"/>
                <a:gd name="connsiteX1" fmla="*/ 272143 w 315686"/>
                <a:gd name="connsiteY1" fmla="*/ 10886 h 119743"/>
                <a:gd name="connsiteX2" fmla="*/ 0 w 315686"/>
                <a:gd name="connsiteY2" fmla="*/ 0 h 119743"/>
              </a:gdLst>
              <a:ahLst/>
              <a:cxnLst>
                <a:cxn ang="0">
                  <a:pos x="connsiteX0" y="connsiteY0"/>
                </a:cxn>
                <a:cxn ang="0">
                  <a:pos x="connsiteX1" y="connsiteY1"/>
                </a:cxn>
                <a:cxn ang="0">
                  <a:pos x="connsiteX2" y="connsiteY2"/>
                </a:cxn>
              </a:cxnLst>
              <a:rect l="l" t="t" r="r" b="b"/>
              <a:pathLst>
                <a:path w="315686" h="119743">
                  <a:moveTo>
                    <a:pt x="315686" y="119743"/>
                  </a:moveTo>
                  <a:cubicBezTo>
                    <a:pt x="312212" y="91955"/>
                    <a:pt x="325101" y="16560"/>
                    <a:pt x="272143" y="10886"/>
                  </a:cubicBezTo>
                  <a:cubicBezTo>
                    <a:pt x="181873" y="1214"/>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1" name="Freeform 20"/>
            <p:cNvSpPr/>
            <p:nvPr/>
          </p:nvSpPr>
          <p:spPr bwMode="auto">
            <a:xfrm>
              <a:off x="6581725" y="2588174"/>
              <a:ext cx="186928" cy="114300"/>
            </a:xfrm>
            <a:custGeom>
              <a:avLst/>
              <a:gdLst>
                <a:gd name="connsiteX0" fmla="*/ 0 w 250371"/>
                <a:gd name="connsiteY0" fmla="*/ 152400 h 152400"/>
                <a:gd name="connsiteX1" fmla="*/ 174171 w 250371"/>
                <a:gd name="connsiteY1" fmla="*/ 130629 h 152400"/>
                <a:gd name="connsiteX2" fmla="*/ 195943 w 250371"/>
                <a:gd name="connsiteY2" fmla="*/ 108857 h 152400"/>
                <a:gd name="connsiteX3" fmla="*/ 239485 w 250371"/>
                <a:gd name="connsiteY3" fmla="*/ 10886 h 152400"/>
                <a:gd name="connsiteX4" fmla="*/ 250371 w 250371"/>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71" h="152400">
                  <a:moveTo>
                    <a:pt x="0" y="152400"/>
                  </a:moveTo>
                  <a:cubicBezTo>
                    <a:pt x="722" y="152334"/>
                    <a:pt x="143893" y="143605"/>
                    <a:pt x="174171" y="130629"/>
                  </a:cubicBezTo>
                  <a:cubicBezTo>
                    <a:pt x="183605" y="126586"/>
                    <a:pt x="188686" y="116114"/>
                    <a:pt x="195943" y="108857"/>
                  </a:cubicBezTo>
                  <a:cubicBezTo>
                    <a:pt x="215799" y="49288"/>
                    <a:pt x="208435" y="52287"/>
                    <a:pt x="239485" y="10886"/>
                  </a:cubicBezTo>
                  <a:cubicBezTo>
                    <a:pt x="242564" y="6781"/>
                    <a:pt x="246742" y="3629"/>
                    <a:pt x="25037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grpSp>
      <p:grpSp>
        <p:nvGrpSpPr>
          <p:cNvPr id="34" name="Group 33"/>
          <p:cNvGrpSpPr>
            <a:grpSpLocks/>
          </p:cNvGrpSpPr>
          <p:nvPr/>
        </p:nvGrpSpPr>
        <p:grpSpPr bwMode="auto">
          <a:xfrm>
            <a:off x="287486" y="647798"/>
            <a:ext cx="7986230" cy="1292770"/>
            <a:chOff x="0" y="272"/>
            <a:chExt cx="2767" cy="383"/>
          </a:xfrm>
        </p:grpSpPr>
        <p:sp>
          <p:nvSpPr>
            <p:cNvPr id="36"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39" name="Rectangle 5"/>
            <p:cNvSpPr>
              <a:spLocks noChangeArrowheads="1"/>
            </p:cNvSpPr>
            <p:nvPr/>
          </p:nvSpPr>
          <p:spPr bwMode="auto">
            <a:xfrm>
              <a:off x="0" y="272"/>
              <a:ext cx="2767" cy="383"/>
            </a:xfrm>
            <a:prstGeom prst="rect">
              <a:avLst/>
            </a:prstGeom>
            <a:noFill/>
            <a:ln w="9525">
              <a:noFill/>
              <a:miter lim="800000"/>
              <a:headEnd/>
              <a:tailEnd/>
            </a:ln>
          </p:spPr>
          <p:txBody>
            <a:bodyPr wrap="square">
              <a:spAutoFit/>
            </a:bodyPr>
            <a:lstStyle/>
            <a:p>
              <a:pPr defTabSz="914400"/>
              <a:r>
                <a:rPr lang="de-CH" sz="1800" b="1" dirty="0" smtClean="0"/>
                <a:t>Results II: </a:t>
              </a:r>
            </a:p>
            <a:p>
              <a:pPr defTabSz="914400"/>
              <a:endParaRPr lang="de-CH" sz="1400" b="1" dirty="0" smtClean="0"/>
            </a:p>
            <a:p>
              <a:pPr>
                <a:defRPr/>
              </a:pPr>
              <a:r>
                <a:rPr lang="en-US" sz="1600" b="1" i="0" dirty="0" smtClean="0"/>
                <a:t>Early parity </a:t>
              </a:r>
              <a:r>
                <a:rPr lang="en-US" sz="1600" b="1" i="0" dirty="0"/>
                <a:t>decreases the </a:t>
              </a:r>
              <a:r>
                <a:rPr lang="en-US" sz="1600" b="1" dirty="0"/>
                <a:t>in vivo</a:t>
              </a:r>
              <a:r>
                <a:rPr lang="en-US" sz="1600" b="1" i="0" dirty="0"/>
                <a:t> reconstitution efficiency but not the number of mammary repopulating units (MRUs) of </a:t>
              </a:r>
              <a:r>
                <a:rPr lang="en-US" sz="1600" b="1" i="0" dirty="0" smtClean="0"/>
                <a:t>basal </a:t>
              </a:r>
              <a:r>
                <a:rPr lang="en-US" sz="1600" b="1" i="0" dirty="0"/>
                <a:t>stem/progenitor </a:t>
              </a:r>
              <a:r>
                <a:rPr lang="en-US" sz="1600" b="1" i="0" dirty="0" smtClean="0"/>
                <a:t>cells.  </a:t>
              </a:r>
              <a:endParaRPr lang="en-IE" sz="1600" b="1" i="0" dirty="0"/>
            </a:p>
            <a:p>
              <a:pPr>
                <a:defRPr/>
              </a:pPr>
              <a:r>
                <a:rPr lang="en-US" sz="1400" b="1" i="0" dirty="0" smtClean="0"/>
                <a:t> </a:t>
              </a:r>
              <a:endParaRPr lang="en-IE" sz="1400" b="1" i="0" dirty="0"/>
            </a:p>
          </p:txBody>
        </p:sp>
      </p:grpSp>
    </p:spTree>
    <p:extLst>
      <p:ext uri="{BB962C8B-B14F-4D97-AF65-F5344CB8AC3E}">
        <p14:creationId xmlns:p14="http://schemas.microsoft.com/office/powerpoint/2010/main" val="6595841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616"/>
          <a:stretch/>
        </p:blipFill>
        <p:spPr bwMode="auto">
          <a:xfrm>
            <a:off x="1944117" y="3672135"/>
            <a:ext cx="5113020" cy="242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503957" y="1904451"/>
            <a:ext cx="7488832" cy="1695676"/>
            <a:chOff x="503957" y="1943943"/>
            <a:chExt cx="7488832" cy="1695676"/>
          </a:xfrm>
        </p:grpSpPr>
        <p:grpSp>
          <p:nvGrpSpPr>
            <p:cNvPr id="4" name="Group 3"/>
            <p:cNvGrpSpPr/>
            <p:nvPr/>
          </p:nvGrpSpPr>
          <p:grpSpPr>
            <a:xfrm>
              <a:off x="503957" y="1943943"/>
              <a:ext cx="7488832" cy="1695676"/>
              <a:chOff x="503957" y="1943943"/>
              <a:chExt cx="7488832" cy="1695676"/>
            </a:xfrm>
          </p:grpSpPr>
          <p:grpSp>
            <p:nvGrpSpPr>
              <p:cNvPr id="3" name="Group 2"/>
              <p:cNvGrpSpPr/>
              <p:nvPr/>
            </p:nvGrpSpPr>
            <p:grpSpPr>
              <a:xfrm>
                <a:off x="503957" y="1943943"/>
                <a:ext cx="7488832" cy="1695676"/>
                <a:chOff x="503957" y="1943943"/>
                <a:chExt cx="7488832" cy="1695676"/>
              </a:xfrm>
            </p:grpSpPr>
            <p:sp>
              <p:nvSpPr>
                <p:cNvPr id="11" name="Flowchart: Delay 10"/>
                <p:cNvSpPr/>
                <p:nvPr/>
              </p:nvSpPr>
              <p:spPr bwMode="auto">
                <a:xfrm>
                  <a:off x="1206426" y="2450062"/>
                  <a:ext cx="118705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2" name="Flowchart: Delay 11"/>
                <p:cNvSpPr/>
                <p:nvPr/>
              </p:nvSpPr>
              <p:spPr bwMode="auto">
                <a:xfrm rot="10800000">
                  <a:off x="503957" y="2450062"/>
                  <a:ext cx="1188244" cy="48577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3" name="Flowchart: Delay 12"/>
                <p:cNvSpPr/>
                <p:nvPr/>
              </p:nvSpPr>
              <p:spPr bwMode="auto">
                <a:xfrm>
                  <a:off x="2844106" y="2434583"/>
                  <a:ext cx="1188244" cy="48696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4" name="Flowchart: Delay 13"/>
                <p:cNvSpPr/>
                <p:nvPr/>
              </p:nvSpPr>
              <p:spPr bwMode="auto">
                <a:xfrm>
                  <a:off x="4428282" y="2450062"/>
                  <a:ext cx="1188244" cy="485776"/>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5" name="Flowchart: Delay 14"/>
                <p:cNvSpPr/>
                <p:nvPr/>
              </p:nvSpPr>
              <p:spPr bwMode="auto">
                <a:xfrm>
                  <a:off x="6157663" y="2434583"/>
                  <a:ext cx="1187054" cy="48696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8" name="Freeform 17"/>
                <p:cNvSpPr/>
                <p:nvPr/>
              </p:nvSpPr>
              <p:spPr bwMode="auto">
                <a:xfrm>
                  <a:off x="6573390" y="2490543"/>
                  <a:ext cx="32148" cy="211932"/>
                </a:xfrm>
                <a:custGeom>
                  <a:avLst/>
                  <a:gdLst>
                    <a:gd name="connsiteX0" fmla="*/ 21771 w 43673"/>
                    <a:gd name="connsiteY0" fmla="*/ 283028 h 283028"/>
                    <a:gd name="connsiteX1" fmla="*/ 43543 w 43673"/>
                    <a:gd name="connsiteY1" fmla="*/ 228600 h 283028"/>
                    <a:gd name="connsiteX2" fmla="*/ 32657 w 43673"/>
                    <a:gd name="connsiteY2" fmla="*/ 195942 h 283028"/>
                    <a:gd name="connsiteX3" fmla="*/ 0 w 43673"/>
                    <a:gd name="connsiteY3" fmla="*/ 43542 h 283028"/>
                    <a:gd name="connsiteX4" fmla="*/ 10886 w 43673"/>
                    <a:gd name="connsiteY4" fmla="*/ 0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73" h="283028">
                      <a:moveTo>
                        <a:pt x="21771" y="283028"/>
                      </a:moveTo>
                      <a:cubicBezTo>
                        <a:pt x="29028" y="264885"/>
                        <a:pt x="41119" y="247989"/>
                        <a:pt x="43543" y="228600"/>
                      </a:cubicBezTo>
                      <a:cubicBezTo>
                        <a:pt x="44966" y="217214"/>
                        <a:pt x="34280" y="207302"/>
                        <a:pt x="32657" y="195942"/>
                      </a:cubicBezTo>
                      <a:cubicBezTo>
                        <a:pt x="11808" y="50002"/>
                        <a:pt x="46868" y="113847"/>
                        <a:pt x="0" y="43542"/>
                      </a:cubicBezTo>
                      <a:cubicBezTo>
                        <a:pt x="12033" y="7443"/>
                        <a:pt x="10886" y="22360"/>
                        <a:pt x="108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9" name="Freeform 18"/>
                <p:cNvSpPr/>
                <p:nvPr/>
              </p:nvSpPr>
              <p:spPr bwMode="auto">
                <a:xfrm>
                  <a:off x="6376937" y="2685806"/>
                  <a:ext cx="213121" cy="90488"/>
                </a:xfrm>
                <a:custGeom>
                  <a:avLst/>
                  <a:gdLst>
                    <a:gd name="connsiteX0" fmla="*/ 283028 w 283028"/>
                    <a:gd name="connsiteY0" fmla="*/ 0 h 120198"/>
                    <a:gd name="connsiteX1" fmla="*/ 174171 w 283028"/>
                    <a:gd name="connsiteY1" fmla="*/ 10885 h 120198"/>
                    <a:gd name="connsiteX2" fmla="*/ 141514 w 283028"/>
                    <a:gd name="connsiteY2" fmla="*/ 21771 h 120198"/>
                    <a:gd name="connsiteX3" fmla="*/ 130628 w 283028"/>
                    <a:gd name="connsiteY3" fmla="*/ 54428 h 120198"/>
                    <a:gd name="connsiteX4" fmla="*/ 108857 w 283028"/>
                    <a:gd name="connsiteY4" fmla="*/ 76200 h 120198"/>
                    <a:gd name="connsiteX5" fmla="*/ 0 w 283028"/>
                    <a:gd name="connsiteY5" fmla="*/ 119743 h 12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028" h="120198">
                      <a:moveTo>
                        <a:pt x="283028" y="0"/>
                      </a:moveTo>
                      <a:cubicBezTo>
                        <a:pt x="246742" y="3628"/>
                        <a:pt x="210214" y="5340"/>
                        <a:pt x="174171" y="10885"/>
                      </a:cubicBezTo>
                      <a:cubicBezTo>
                        <a:pt x="162830" y="12630"/>
                        <a:pt x="149628" y="13657"/>
                        <a:pt x="141514" y="21771"/>
                      </a:cubicBezTo>
                      <a:cubicBezTo>
                        <a:pt x="133400" y="29885"/>
                        <a:pt x="136532" y="44589"/>
                        <a:pt x="130628" y="54428"/>
                      </a:cubicBezTo>
                      <a:cubicBezTo>
                        <a:pt x="125348" y="63229"/>
                        <a:pt x="117067" y="70042"/>
                        <a:pt x="108857" y="76200"/>
                      </a:cubicBezTo>
                      <a:cubicBezTo>
                        <a:pt x="40066" y="127794"/>
                        <a:pt x="64939" y="119743"/>
                        <a:pt x="0" y="1197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0" name="Freeform 19"/>
                <p:cNvSpPr/>
                <p:nvPr/>
              </p:nvSpPr>
              <p:spPr bwMode="auto">
                <a:xfrm>
                  <a:off x="6590058" y="2702474"/>
                  <a:ext cx="171450" cy="98821"/>
                </a:xfrm>
                <a:custGeom>
                  <a:avLst/>
                  <a:gdLst>
                    <a:gd name="connsiteX0" fmla="*/ 0 w 228600"/>
                    <a:gd name="connsiteY0" fmla="*/ 0 h 131797"/>
                    <a:gd name="connsiteX1" fmla="*/ 10886 w 228600"/>
                    <a:gd name="connsiteY1" fmla="*/ 65314 h 131797"/>
                    <a:gd name="connsiteX2" fmla="*/ 32658 w 228600"/>
                    <a:gd name="connsiteY2" fmla="*/ 87086 h 131797"/>
                    <a:gd name="connsiteX3" fmla="*/ 108858 w 228600"/>
                    <a:gd name="connsiteY3" fmla="*/ 119743 h 131797"/>
                    <a:gd name="connsiteX4" fmla="*/ 141515 w 228600"/>
                    <a:gd name="connsiteY4" fmla="*/ 130629 h 131797"/>
                    <a:gd name="connsiteX5" fmla="*/ 228600 w 228600"/>
                    <a:gd name="connsiteY5" fmla="*/ 130629 h 13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131797">
                      <a:moveTo>
                        <a:pt x="0" y="0"/>
                      </a:moveTo>
                      <a:cubicBezTo>
                        <a:pt x="3629" y="21771"/>
                        <a:pt x="3136" y="44648"/>
                        <a:pt x="10886" y="65314"/>
                      </a:cubicBezTo>
                      <a:cubicBezTo>
                        <a:pt x="14490" y="74924"/>
                        <a:pt x="24644" y="80675"/>
                        <a:pt x="32658" y="87086"/>
                      </a:cubicBezTo>
                      <a:cubicBezTo>
                        <a:pt x="69484" y="116547"/>
                        <a:pt x="62091" y="106381"/>
                        <a:pt x="108858" y="119743"/>
                      </a:cubicBezTo>
                      <a:cubicBezTo>
                        <a:pt x="119891" y="122895"/>
                        <a:pt x="130088" y="129590"/>
                        <a:pt x="141515" y="130629"/>
                      </a:cubicBezTo>
                      <a:cubicBezTo>
                        <a:pt x="170424" y="133257"/>
                        <a:pt x="199572" y="130629"/>
                        <a:pt x="228600"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4" name="TextBox 36"/>
                <p:cNvSpPr txBox="1">
                  <a:spLocks noChangeArrowheads="1"/>
                </p:cNvSpPr>
                <p:nvPr/>
              </p:nvSpPr>
              <p:spPr bwMode="auto">
                <a:xfrm>
                  <a:off x="512526" y="3116399"/>
                  <a:ext cx="1881394" cy="523220"/>
                </a:xfrm>
                <a:prstGeom prst="rect">
                  <a:avLst/>
                </a:prstGeom>
                <a:noFill/>
                <a:ln w="9525">
                  <a:noFill/>
                  <a:miter lim="800000"/>
                  <a:headEnd/>
                  <a:tailEnd/>
                </a:ln>
              </p:spPr>
              <p:txBody>
                <a:bodyPr>
                  <a:spAutoFit/>
                </a:bodyPr>
                <a:lstStyle/>
                <a:p>
                  <a:r>
                    <a:rPr lang="en-IE" sz="1400" i="0" dirty="0"/>
                    <a:t>3-week old mammary gland</a:t>
                  </a:r>
                </a:p>
              </p:txBody>
            </p:sp>
            <p:sp>
              <p:nvSpPr>
                <p:cNvPr id="25" name="TextBox 37"/>
                <p:cNvSpPr txBox="1">
                  <a:spLocks noChangeArrowheads="1"/>
                </p:cNvSpPr>
                <p:nvPr/>
              </p:nvSpPr>
              <p:spPr bwMode="auto">
                <a:xfrm>
                  <a:off x="2772393" y="3116397"/>
                  <a:ext cx="1403972" cy="307777"/>
                </a:xfrm>
                <a:prstGeom prst="rect">
                  <a:avLst/>
                </a:prstGeom>
                <a:noFill/>
                <a:ln w="9525">
                  <a:noFill/>
                  <a:miter lim="800000"/>
                  <a:headEnd/>
                  <a:tailEnd/>
                </a:ln>
              </p:spPr>
              <p:txBody>
                <a:bodyPr>
                  <a:spAutoFit/>
                </a:bodyPr>
                <a:lstStyle/>
                <a:p>
                  <a:r>
                    <a:rPr lang="en-IE" sz="1400" i="0" dirty="0"/>
                    <a:t>Cleared fat pad</a:t>
                  </a:r>
                </a:p>
              </p:txBody>
            </p:sp>
            <p:sp>
              <p:nvSpPr>
                <p:cNvPr id="26" name="TextBox 38"/>
                <p:cNvSpPr txBox="1">
                  <a:spLocks noChangeArrowheads="1"/>
                </p:cNvSpPr>
                <p:nvPr/>
              </p:nvSpPr>
              <p:spPr bwMode="auto">
                <a:xfrm>
                  <a:off x="4356569" y="3116397"/>
                  <a:ext cx="1403972" cy="307777"/>
                </a:xfrm>
                <a:prstGeom prst="rect">
                  <a:avLst/>
                </a:prstGeom>
                <a:noFill/>
                <a:ln w="9525">
                  <a:noFill/>
                  <a:miter lim="800000"/>
                  <a:headEnd/>
                  <a:tailEnd/>
                </a:ln>
              </p:spPr>
              <p:txBody>
                <a:bodyPr>
                  <a:spAutoFit/>
                </a:bodyPr>
                <a:lstStyle/>
                <a:p>
                  <a:r>
                    <a:rPr lang="en-IE" sz="1400" i="0" dirty="0"/>
                    <a:t>Transplantation</a:t>
                  </a:r>
                </a:p>
              </p:txBody>
            </p:sp>
            <p:sp>
              <p:nvSpPr>
                <p:cNvPr id="27" name="TextBox 39"/>
                <p:cNvSpPr txBox="1">
                  <a:spLocks noChangeArrowheads="1"/>
                </p:cNvSpPr>
                <p:nvPr/>
              </p:nvSpPr>
              <p:spPr bwMode="auto">
                <a:xfrm>
                  <a:off x="6065931" y="3116399"/>
                  <a:ext cx="1926858" cy="523220"/>
                </a:xfrm>
                <a:prstGeom prst="rect">
                  <a:avLst/>
                </a:prstGeom>
                <a:noFill/>
                <a:ln w="9525">
                  <a:noFill/>
                  <a:miter lim="800000"/>
                  <a:headEnd/>
                  <a:tailEnd/>
                </a:ln>
              </p:spPr>
              <p:txBody>
                <a:bodyPr wrap="square">
                  <a:spAutoFit/>
                </a:bodyPr>
                <a:lstStyle/>
                <a:p>
                  <a:r>
                    <a:rPr lang="en-IE" sz="1400" i="0" dirty="0"/>
                    <a:t>Reconstituted mammary gland</a:t>
                  </a:r>
                </a:p>
              </p:txBody>
            </p:sp>
            <p:sp>
              <p:nvSpPr>
                <p:cNvPr id="28" name="TextBox 40"/>
                <p:cNvSpPr txBox="1">
                  <a:spLocks noChangeArrowheads="1"/>
                </p:cNvSpPr>
                <p:nvPr/>
              </p:nvSpPr>
              <p:spPr bwMode="auto">
                <a:xfrm>
                  <a:off x="4410794" y="2087959"/>
                  <a:ext cx="3077940" cy="307777"/>
                </a:xfrm>
                <a:prstGeom prst="rect">
                  <a:avLst/>
                </a:prstGeom>
                <a:noFill/>
                <a:ln w="9525">
                  <a:noFill/>
                  <a:miter lim="800000"/>
                  <a:headEnd/>
                  <a:tailEnd/>
                </a:ln>
              </p:spPr>
              <p:txBody>
                <a:bodyPr>
                  <a:spAutoFit/>
                </a:bodyPr>
                <a:lstStyle/>
                <a:p>
                  <a:r>
                    <a:rPr lang="en-IE" sz="1400" i="0" dirty="0"/>
                    <a:t>Basal stem/progenitor cells</a:t>
                  </a:r>
                </a:p>
              </p:txBody>
            </p:sp>
            <p:cxnSp>
              <p:nvCxnSpPr>
                <p:cNvPr id="29" name="Straight Arrow Connector 28"/>
                <p:cNvCxnSpPr/>
                <p:nvPr/>
              </p:nvCxnSpPr>
              <p:spPr bwMode="auto">
                <a:xfrm>
                  <a:off x="4725691" y="2323728"/>
                  <a:ext cx="44277" cy="3144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a:off x="2448248" y="2684615"/>
                  <a:ext cx="287957" cy="1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a:off x="5688534" y="2677470"/>
                  <a:ext cx="288032" cy="11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a:off x="4104358" y="2684615"/>
                  <a:ext cx="270792" cy="10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45"/>
                <p:cNvSpPr txBox="1">
                  <a:spLocks noChangeArrowheads="1"/>
                </p:cNvSpPr>
                <p:nvPr/>
              </p:nvSpPr>
              <p:spPr bwMode="auto">
                <a:xfrm>
                  <a:off x="5472509" y="2755776"/>
                  <a:ext cx="1101197" cy="307777"/>
                </a:xfrm>
                <a:prstGeom prst="rect">
                  <a:avLst/>
                </a:prstGeom>
                <a:noFill/>
                <a:ln w="9525">
                  <a:noFill/>
                  <a:miter lim="800000"/>
                  <a:headEnd/>
                  <a:tailEnd/>
                </a:ln>
              </p:spPr>
              <p:txBody>
                <a:bodyPr>
                  <a:spAutoFit/>
                </a:bodyPr>
                <a:lstStyle/>
                <a:p>
                  <a:r>
                    <a:rPr lang="en-IE" sz="1400" i="0" dirty="0"/>
                    <a:t>8 </a:t>
                  </a:r>
                  <a:r>
                    <a:rPr lang="en-IE" sz="1400" i="0" dirty="0" err="1" smtClean="0"/>
                    <a:t>wks</a:t>
                  </a:r>
                  <a:endParaRPr lang="en-IE" sz="1400" i="0" dirty="0"/>
                </a:p>
              </p:txBody>
            </p:sp>
            <p:sp>
              <p:nvSpPr>
                <p:cNvPr id="44" name="TextBox 36"/>
                <p:cNvSpPr txBox="1">
                  <a:spLocks noChangeArrowheads="1"/>
                </p:cNvSpPr>
                <p:nvPr/>
              </p:nvSpPr>
              <p:spPr bwMode="auto">
                <a:xfrm>
                  <a:off x="1934931" y="1943943"/>
                  <a:ext cx="1881394" cy="307777"/>
                </a:xfrm>
                <a:prstGeom prst="rect">
                  <a:avLst/>
                </a:prstGeom>
                <a:noFill/>
                <a:ln w="9525">
                  <a:noFill/>
                  <a:miter lim="800000"/>
                  <a:headEnd/>
                  <a:tailEnd/>
                </a:ln>
              </p:spPr>
              <p:txBody>
                <a:bodyPr>
                  <a:spAutoFit/>
                </a:bodyPr>
                <a:lstStyle/>
                <a:p>
                  <a:r>
                    <a:rPr lang="en-IE" sz="1400" i="0" dirty="0"/>
                    <a:t>f</a:t>
                  </a:r>
                  <a:r>
                    <a:rPr lang="en-IE" sz="1400" i="0" dirty="0" smtClean="0"/>
                    <a:t>at pad</a:t>
                  </a:r>
                  <a:endParaRPr lang="en-IE" sz="1400" i="0" dirty="0"/>
                </a:p>
              </p:txBody>
            </p:sp>
            <p:cxnSp>
              <p:nvCxnSpPr>
                <p:cNvPr id="45" name="Straight Arrow Connector 44"/>
                <p:cNvCxnSpPr>
                  <a:stCxn id="44" idx="1"/>
                </p:cNvCxnSpPr>
                <p:nvPr/>
              </p:nvCxnSpPr>
              <p:spPr bwMode="auto">
                <a:xfrm flipH="1">
                  <a:off x="1584078" y="2097832"/>
                  <a:ext cx="350853" cy="3367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Freeform 21"/>
              <p:cNvSpPr/>
              <p:nvPr/>
            </p:nvSpPr>
            <p:spPr bwMode="auto">
              <a:xfrm>
                <a:off x="503957" y="2579839"/>
                <a:ext cx="196453" cy="115491"/>
              </a:xfrm>
              <a:custGeom>
                <a:avLst/>
                <a:gdLst>
                  <a:gd name="connsiteX0" fmla="*/ 0 w 261257"/>
                  <a:gd name="connsiteY0" fmla="*/ 141515 h 154339"/>
                  <a:gd name="connsiteX1" fmla="*/ 152400 w 261257"/>
                  <a:gd name="connsiteY1" fmla="*/ 141515 h 154339"/>
                  <a:gd name="connsiteX2" fmla="*/ 174171 w 261257"/>
                  <a:gd name="connsiteY2" fmla="*/ 119743 h 154339"/>
                  <a:gd name="connsiteX3" fmla="*/ 217714 w 261257"/>
                  <a:gd name="connsiteY3" fmla="*/ 54429 h 154339"/>
                  <a:gd name="connsiteX4" fmla="*/ 239485 w 261257"/>
                  <a:gd name="connsiteY4" fmla="*/ 21772 h 154339"/>
                  <a:gd name="connsiteX5" fmla="*/ 261257 w 261257"/>
                  <a:gd name="connsiteY5" fmla="*/ 0 h 15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57" h="154339">
                    <a:moveTo>
                      <a:pt x="0" y="141515"/>
                    </a:moveTo>
                    <a:cubicBezTo>
                      <a:pt x="64247" y="154364"/>
                      <a:pt x="75823" y="162399"/>
                      <a:pt x="152400" y="141515"/>
                    </a:cubicBezTo>
                    <a:cubicBezTo>
                      <a:pt x="162302" y="138815"/>
                      <a:pt x="168013" y="127954"/>
                      <a:pt x="174171" y="119743"/>
                    </a:cubicBezTo>
                    <a:cubicBezTo>
                      <a:pt x="189870" y="98810"/>
                      <a:pt x="203200" y="76200"/>
                      <a:pt x="217714" y="54429"/>
                    </a:cubicBezTo>
                    <a:cubicBezTo>
                      <a:pt x="224971" y="43543"/>
                      <a:pt x="230234" y="31023"/>
                      <a:pt x="239485" y="21772"/>
                    </a:cubicBez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3" name="Freeform 22"/>
              <p:cNvSpPr/>
              <p:nvPr/>
            </p:nvSpPr>
            <p:spPr bwMode="auto">
              <a:xfrm>
                <a:off x="512291" y="2685805"/>
                <a:ext cx="228600" cy="147638"/>
              </a:xfrm>
              <a:custGeom>
                <a:avLst/>
                <a:gdLst>
                  <a:gd name="connsiteX0" fmla="*/ 0 w 304800"/>
                  <a:gd name="connsiteY0" fmla="*/ 0 h 195943"/>
                  <a:gd name="connsiteX1" fmla="*/ 54429 w 304800"/>
                  <a:gd name="connsiteY1" fmla="*/ 10885 h 195943"/>
                  <a:gd name="connsiteX2" fmla="*/ 174172 w 304800"/>
                  <a:gd name="connsiteY2" fmla="*/ 32657 h 195943"/>
                  <a:gd name="connsiteX3" fmla="*/ 185058 w 304800"/>
                  <a:gd name="connsiteY3" fmla="*/ 65314 h 195943"/>
                  <a:gd name="connsiteX4" fmla="*/ 195943 w 304800"/>
                  <a:gd name="connsiteY4" fmla="*/ 108857 h 195943"/>
                  <a:gd name="connsiteX5" fmla="*/ 272143 w 304800"/>
                  <a:gd name="connsiteY5" fmla="*/ 163285 h 195943"/>
                  <a:gd name="connsiteX6" fmla="*/ 304800 w 304800"/>
                  <a:gd name="connsiteY6" fmla="*/ 195943 h 19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95943">
                    <a:moveTo>
                      <a:pt x="0" y="0"/>
                    </a:moveTo>
                    <a:cubicBezTo>
                      <a:pt x="18143" y="3628"/>
                      <a:pt x="36142" y="8072"/>
                      <a:pt x="54429" y="10885"/>
                    </a:cubicBezTo>
                    <a:cubicBezTo>
                      <a:pt x="168722" y="28468"/>
                      <a:pt x="107556" y="10451"/>
                      <a:pt x="174172" y="32657"/>
                    </a:cubicBezTo>
                    <a:cubicBezTo>
                      <a:pt x="177801" y="43543"/>
                      <a:pt x="181906" y="54281"/>
                      <a:pt x="185058" y="65314"/>
                    </a:cubicBezTo>
                    <a:cubicBezTo>
                      <a:pt x="189168" y="79699"/>
                      <a:pt x="188014" y="96170"/>
                      <a:pt x="195943" y="108857"/>
                    </a:cubicBezTo>
                    <a:cubicBezTo>
                      <a:pt x="223131" y="152358"/>
                      <a:pt x="233691" y="150469"/>
                      <a:pt x="272143" y="163285"/>
                    </a:cubicBezTo>
                    <a:lnTo>
                      <a:pt x="304800" y="1959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 name="Oval 1"/>
              <p:cNvSpPr/>
              <p:nvPr/>
            </p:nvSpPr>
            <p:spPr>
              <a:xfrm>
                <a:off x="936005" y="2664569"/>
                <a:ext cx="270421" cy="143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grpSp>
        <p:sp>
          <p:nvSpPr>
            <p:cNvPr id="16" name="Freeform 15"/>
            <p:cNvSpPr/>
            <p:nvPr/>
          </p:nvSpPr>
          <p:spPr bwMode="auto">
            <a:xfrm>
              <a:off x="643260" y="2678661"/>
              <a:ext cx="122634" cy="65484"/>
            </a:xfrm>
            <a:custGeom>
              <a:avLst/>
              <a:gdLst>
                <a:gd name="connsiteX0" fmla="*/ 163286 w 163286"/>
                <a:gd name="connsiteY0" fmla="*/ 0 h 87496"/>
                <a:gd name="connsiteX1" fmla="*/ 87086 w 163286"/>
                <a:gd name="connsiteY1" fmla="*/ 10886 h 87496"/>
                <a:gd name="connsiteX2" fmla="*/ 76200 w 163286"/>
                <a:gd name="connsiteY2" fmla="*/ 43543 h 87496"/>
                <a:gd name="connsiteX3" fmla="*/ 0 w 163286"/>
                <a:gd name="connsiteY3" fmla="*/ 87086 h 87496"/>
              </a:gdLst>
              <a:ahLst/>
              <a:cxnLst>
                <a:cxn ang="0">
                  <a:pos x="connsiteX0" y="connsiteY0"/>
                </a:cxn>
                <a:cxn ang="0">
                  <a:pos x="connsiteX1" y="connsiteY1"/>
                </a:cxn>
                <a:cxn ang="0">
                  <a:pos x="connsiteX2" y="connsiteY2"/>
                </a:cxn>
                <a:cxn ang="0">
                  <a:pos x="connsiteX3" y="connsiteY3"/>
                </a:cxn>
              </a:cxnLst>
              <a:rect l="l" t="t" r="r" b="b"/>
              <a:pathLst>
                <a:path w="163286" h="87496">
                  <a:moveTo>
                    <a:pt x="163286" y="0"/>
                  </a:moveTo>
                  <a:cubicBezTo>
                    <a:pt x="137886" y="3629"/>
                    <a:pt x="110035" y="-589"/>
                    <a:pt x="87086" y="10886"/>
                  </a:cubicBezTo>
                  <a:cubicBezTo>
                    <a:pt x="76823" y="16018"/>
                    <a:pt x="82869" y="34206"/>
                    <a:pt x="76200" y="43543"/>
                  </a:cubicBezTo>
                  <a:cubicBezTo>
                    <a:pt x="39599" y="94783"/>
                    <a:pt x="45419" y="87086"/>
                    <a:pt x="0" y="870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17" name="Freeform 16"/>
            <p:cNvSpPr/>
            <p:nvPr/>
          </p:nvSpPr>
          <p:spPr bwMode="auto">
            <a:xfrm>
              <a:off x="6344789" y="2613177"/>
              <a:ext cx="236934" cy="89297"/>
            </a:xfrm>
            <a:custGeom>
              <a:avLst/>
              <a:gdLst>
                <a:gd name="connsiteX0" fmla="*/ 315686 w 315686"/>
                <a:gd name="connsiteY0" fmla="*/ 119743 h 119743"/>
                <a:gd name="connsiteX1" fmla="*/ 272143 w 315686"/>
                <a:gd name="connsiteY1" fmla="*/ 10886 h 119743"/>
                <a:gd name="connsiteX2" fmla="*/ 0 w 315686"/>
                <a:gd name="connsiteY2" fmla="*/ 0 h 119743"/>
              </a:gdLst>
              <a:ahLst/>
              <a:cxnLst>
                <a:cxn ang="0">
                  <a:pos x="connsiteX0" y="connsiteY0"/>
                </a:cxn>
                <a:cxn ang="0">
                  <a:pos x="connsiteX1" y="connsiteY1"/>
                </a:cxn>
                <a:cxn ang="0">
                  <a:pos x="connsiteX2" y="connsiteY2"/>
                </a:cxn>
              </a:cxnLst>
              <a:rect l="l" t="t" r="r" b="b"/>
              <a:pathLst>
                <a:path w="315686" h="119743">
                  <a:moveTo>
                    <a:pt x="315686" y="119743"/>
                  </a:moveTo>
                  <a:cubicBezTo>
                    <a:pt x="312212" y="91955"/>
                    <a:pt x="325101" y="16560"/>
                    <a:pt x="272143" y="10886"/>
                  </a:cubicBezTo>
                  <a:cubicBezTo>
                    <a:pt x="181873" y="1214"/>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sp>
          <p:nvSpPr>
            <p:cNvPr id="21" name="Freeform 20"/>
            <p:cNvSpPr/>
            <p:nvPr/>
          </p:nvSpPr>
          <p:spPr bwMode="auto">
            <a:xfrm>
              <a:off x="6581725" y="2588174"/>
              <a:ext cx="186928" cy="114300"/>
            </a:xfrm>
            <a:custGeom>
              <a:avLst/>
              <a:gdLst>
                <a:gd name="connsiteX0" fmla="*/ 0 w 250371"/>
                <a:gd name="connsiteY0" fmla="*/ 152400 h 152400"/>
                <a:gd name="connsiteX1" fmla="*/ 174171 w 250371"/>
                <a:gd name="connsiteY1" fmla="*/ 130629 h 152400"/>
                <a:gd name="connsiteX2" fmla="*/ 195943 w 250371"/>
                <a:gd name="connsiteY2" fmla="*/ 108857 h 152400"/>
                <a:gd name="connsiteX3" fmla="*/ 239485 w 250371"/>
                <a:gd name="connsiteY3" fmla="*/ 10886 h 152400"/>
                <a:gd name="connsiteX4" fmla="*/ 250371 w 250371"/>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71" h="152400">
                  <a:moveTo>
                    <a:pt x="0" y="152400"/>
                  </a:moveTo>
                  <a:cubicBezTo>
                    <a:pt x="722" y="152334"/>
                    <a:pt x="143893" y="143605"/>
                    <a:pt x="174171" y="130629"/>
                  </a:cubicBezTo>
                  <a:cubicBezTo>
                    <a:pt x="183605" y="126586"/>
                    <a:pt x="188686" y="116114"/>
                    <a:pt x="195943" y="108857"/>
                  </a:cubicBezTo>
                  <a:cubicBezTo>
                    <a:pt x="215799" y="49288"/>
                    <a:pt x="208435" y="52287"/>
                    <a:pt x="239485" y="10886"/>
                  </a:cubicBezTo>
                  <a:cubicBezTo>
                    <a:pt x="242564" y="6781"/>
                    <a:pt x="246742" y="3629"/>
                    <a:pt x="25037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4017" fontAlgn="auto">
                <a:spcBef>
                  <a:spcPts val="0"/>
                </a:spcBef>
                <a:spcAft>
                  <a:spcPts val="0"/>
                </a:spcAft>
                <a:defRPr/>
              </a:pPr>
              <a:endParaRPr lang="en-IE" i="0"/>
            </a:p>
          </p:txBody>
        </p:sp>
      </p:grpSp>
      <p:sp>
        <p:nvSpPr>
          <p:cNvPr id="35" name="TextBox 34"/>
          <p:cNvSpPr txBox="1"/>
          <p:nvPr/>
        </p:nvSpPr>
        <p:spPr>
          <a:xfrm>
            <a:off x="6192589" y="5745946"/>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 P </a:t>
            </a:r>
            <a:r>
              <a:rPr lang="en-US" sz="1200" i="0" dirty="0" smtClean="0">
                <a:latin typeface="Arial" pitchFamily="34" charset="0"/>
                <a:cs typeface="Arial" pitchFamily="34" charset="0"/>
              </a:rPr>
              <a:t>=0.0004</a:t>
            </a:r>
          </a:p>
        </p:txBody>
      </p:sp>
      <p:grpSp>
        <p:nvGrpSpPr>
          <p:cNvPr id="34" name="Group 33"/>
          <p:cNvGrpSpPr>
            <a:grpSpLocks/>
          </p:cNvGrpSpPr>
          <p:nvPr/>
        </p:nvGrpSpPr>
        <p:grpSpPr bwMode="auto">
          <a:xfrm>
            <a:off x="287486" y="647798"/>
            <a:ext cx="7986230" cy="1292770"/>
            <a:chOff x="0" y="272"/>
            <a:chExt cx="2767" cy="383"/>
          </a:xfrm>
        </p:grpSpPr>
        <p:sp>
          <p:nvSpPr>
            <p:cNvPr id="36"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39" name="Rectangle 5"/>
            <p:cNvSpPr>
              <a:spLocks noChangeArrowheads="1"/>
            </p:cNvSpPr>
            <p:nvPr/>
          </p:nvSpPr>
          <p:spPr bwMode="auto">
            <a:xfrm>
              <a:off x="0" y="272"/>
              <a:ext cx="2767" cy="383"/>
            </a:xfrm>
            <a:prstGeom prst="rect">
              <a:avLst/>
            </a:prstGeom>
            <a:noFill/>
            <a:ln w="9525">
              <a:noFill/>
              <a:miter lim="800000"/>
              <a:headEnd/>
              <a:tailEnd/>
            </a:ln>
          </p:spPr>
          <p:txBody>
            <a:bodyPr wrap="square">
              <a:spAutoFit/>
            </a:bodyPr>
            <a:lstStyle/>
            <a:p>
              <a:pPr defTabSz="914400"/>
              <a:r>
                <a:rPr lang="de-CH" sz="1800" b="1" dirty="0" smtClean="0"/>
                <a:t>Results II: </a:t>
              </a:r>
            </a:p>
            <a:p>
              <a:pPr defTabSz="914400"/>
              <a:endParaRPr lang="de-CH" sz="1400" b="1" dirty="0" smtClean="0"/>
            </a:p>
            <a:p>
              <a:pPr>
                <a:defRPr/>
              </a:pPr>
              <a:r>
                <a:rPr lang="en-US" sz="1600" b="1" i="0" dirty="0" smtClean="0"/>
                <a:t>Early parity </a:t>
              </a:r>
              <a:r>
                <a:rPr lang="en-US" sz="1600" b="1" i="0" dirty="0"/>
                <a:t>decreases the </a:t>
              </a:r>
              <a:r>
                <a:rPr lang="en-US" sz="1600" b="1" dirty="0"/>
                <a:t>in vivo</a:t>
              </a:r>
              <a:r>
                <a:rPr lang="en-US" sz="1600" b="1" i="0" dirty="0"/>
                <a:t> reconstitution efficiency but not the number of mammary repopulating units (MRUs) of </a:t>
              </a:r>
              <a:r>
                <a:rPr lang="en-US" sz="1600" b="1" i="0" dirty="0" smtClean="0"/>
                <a:t>basal </a:t>
              </a:r>
              <a:r>
                <a:rPr lang="en-US" sz="1600" b="1" i="0" dirty="0"/>
                <a:t>stem/progenitor </a:t>
              </a:r>
              <a:r>
                <a:rPr lang="en-US" sz="1600" b="1" i="0" dirty="0" smtClean="0"/>
                <a:t>cells.  </a:t>
              </a:r>
              <a:endParaRPr lang="en-IE" sz="1600" b="1" i="0" dirty="0"/>
            </a:p>
            <a:p>
              <a:pPr>
                <a:defRPr/>
              </a:pPr>
              <a:r>
                <a:rPr lang="en-US" sz="1400" b="1" i="0" dirty="0" smtClean="0"/>
                <a:t> </a:t>
              </a:r>
              <a:endParaRPr lang="en-IE" sz="1400" b="1" i="0" dirty="0"/>
            </a:p>
          </p:txBody>
        </p:sp>
      </p:grpSp>
    </p:spTree>
    <p:extLst>
      <p:ext uri="{BB962C8B-B14F-4D97-AF65-F5344CB8AC3E}">
        <p14:creationId xmlns:p14="http://schemas.microsoft.com/office/powerpoint/2010/main" val="35828482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4597" y="3597093"/>
            <a:ext cx="1728192" cy="22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IE" sz="1600" dirty="0" err="1" smtClean="0">
              <a:latin typeface="Arial" pitchFamily="34" charset="0"/>
              <a:cs typeface="Arial" pitchFamily="34" charset="0"/>
            </a:endParaRPr>
          </a:p>
        </p:txBody>
      </p:sp>
      <p:grpSp>
        <p:nvGrpSpPr>
          <p:cNvPr id="11" name="Group 10"/>
          <p:cNvGrpSpPr>
            <a:grpSpLocks/>
          </p:cNvGrpSpPr>
          <p:nvPr/>
        </p:nvGrpSpPr>
        <p:grpSpPr bwMode="auto">
          <a:xfrm>
            <a:off x="287486" y="647799"/>
            <a:ext cx="1080567" cy="432048"/>
            <a:chOff x="0" y="272"/>
            <a:chExt cx="2767" cy="318"/>
          </a:xfrm>
        </p:grpSpPr>
        <p:sp>
          <p:nvSpPr>
            <p:cNvPr id="12"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8" name="Rectangle 5"/>
            <p:cNvSpPr>
              <a:spLocks noChangeArrowheads="1"/>
            </p:cNvSpPr>
            <p:nvPr/>
          </p:nvSpPr>
          <p:spPr bwMode="auto">
            <a:xfrm>
              <a:off x="0" y="272"/>
              <a:ext cx="2767" cy="109"/>
            </a:xfrm>
            <a:prstGeom prst="rect">
              <a:avLst/>
            </a:prstGeom>
            <a:noFill/>
            <a:ln w="9525">
              <a:noFill/>
              <a:miter lim="800000"/>
              <a:headEnd/>
              <a:tailEnd/>
            </a:ln>
          </p:spPr>
          <p:txBody>
            <a:bodyPr wrap="square">
              <a:spAutoFit/>
            </a:bodyPr>
            <a:lstStyle/>
            <a:p>
              <a:pPr defTabSz="914400"/>
              <a:r>
                <a:rPr lang="de-CH" sz="1800" b="1" dirty="0" smtClean="0"/>
                <a:t>Results</a:t>
              </a:r>
              <a:endParaRPr lang="de-CH" sz="1400" b="1" i="0" dirty="0"/>
            </a:p>
          </p:txBody>
        </p:sp>
      </p:grpSp>
      <p:sp>
        <p:nvSpPr>
          <p:cNvPr id="7" name="TextBox 1"/>
          <p:cNvSpPr txBox="1">
            <a:spLocks noChangeArrowheads="1"/>
          </p:cNvSpPr>
          <p:nvPr/>
        </p:nvSpPr>
        <p:spPr bwMode="auto">
          <a:xfrm>
            <a:off x="431949" y="1655911"/>
            <a:ext cx="7781131" cy="4031873"/>
          </a:xfrm>
          <a:prstGeom prst="rect">
            <a:avLst/>
          </a:prstGeom>
          <a:noFill/>
          <a:ln w="9525">
            <a:noFill/>
            <a:miter lim="800000"/>
            <a:headEnd/>
            <a:tailEnd/>
          </a:ln>
        </p:spPr>
        <p:txBody>
          <a:bodyPr wrap="square">
            <a:spAutoFit/>
          </a:bodyPr>
          <a:lstStyle/>
          <a:p>
            <a:r>
              <a:rPr lang="en-IE" sz="1600" b="1" i="0" dirty="0" smtClean="0"/>
              <a:t>I     –     </a:t>
            </a:r>
            <a:r>
              <a:rPr lang="en-IE" sz="1600" b="1" i="0" dirty="0" err="1" smtClean="0"/>
              <a:t>Transcriptome</a:t>
            </a:r>
            <a:r>
              <a:rPr lang="en-IE" sz="1600" b="1" i="0" dirty="0" smtClean="0"/>
              <a:t> analysis in mammary </a:t>
            </a:r>
            <a:r>
              <a:rPr lang="en-IE" sz="1600" b="1" i="0" dirty="0"/>
              <a:t>e</a:t>
            </a:r>
            <a:r>
              <a:rPr lang="en-IE" sz="1600" b="1" i="0" dirty="0" smtClean="0"/>
              <a:t>pithelial cell subpopulations</a:t>
            </a:r>
          </a:p>
          <a:p>
            <a:r>
              <a:rPr lang="en-IE" sz="1600" b="1" i="0" dirty="0" smtClean="0"/>
              <a:t>             from </a:t>
            </a:r>
            <a:r>
              <a:rPr lang="en-IE" sz="1600" b="1" i="0" dirty="0" err="1" smtClean="0"/>
              <a:t>parous</a:t>
            </a:r>
            <a:r>
              <a:rPr lang="en-IE" sz="1600" b="1" i="0" dirty="0" smtClean="0"/>
              <a:t> and age-matched virgin control mice</a:t>
            </a:r>
          </a:p>
          <a:p>
            <a:endParaRPr lang="en-IE" sz="1600" b="1" i="0" dirty="0"/>
          </a:p>
          <a:p>
            <a:endParaRPr lang="en-IE" sz="1600" b="1" i="0" dirty="0" smtClean="0"/>
          </a:p>
          <a:p>
            <a:endParaRPr lang="en-IE" sz="1600" b="1" i="0" dirty="0"/>
          </a:p>
          <a:p>
            <a:r>
              <a:rPr lang="en-IE" sz="1600" b="1" i="0" dirty="0" smtClean="0"/>
              <a:t>II    –     </a:t>
            </a:r>
            <a:r>
              <a:rPr lang="en-IE" sz="1600" b="1" i="0" dirty="0"/>
              <a:t>Effects of </a:t>
            </a:r>
            <a:r>
              <a:rPr lang="en-IE" sz="1600" b="1" i="0" dirty="0" smtClean="0"/>
              <a:t>early parity </a:t>
            </a:r>
            <a:r>
              <a:rPr lang="en-IE" sz="1600" b="1" i="0" dirty="0"/>
              <a:t>on the </a:t>
            </a:r>
            <a:r>
              <a:rPr lang="en-IE" sz="1600" b="1" i="0" dirty="0" err="1"/>
              <a:t>clonogenic</a:t>
            </a:r>
            <a:r>
              <a:rPr lang="en-IE" sz="1600" b="1" i="0" dirty="0"/>
              <a:t> and proliferation potential </a:t>
            </a:r>
            <a:r>
              <a:rPr lang="en-IE" sz="1600" b="1" i="0" dirty="0" smtClean="0"/>
              <a:t>of</a:t>
            </a:r>
          </a:p>
          <a:p>
            <a:r>
              <a:rPr lang="en-IE" sz="1600" b="1" i="0" dirty="0"/>
              <a:t> </a:t>
            </a:r>
            <a:r>
              <a:rPr lang="en-IE" sz="1600" b="1" i="0" dirty="0" smtClean="0"/>
              <a:t>            basal stem/progenitor </a:t>
            </a:r>
            <a:r>
              <a:rPr lang="en-IE" sz="1600" b="1" i="0" dirty="0"/>
              <a:t>cells</a:t>
            </a:r>
          </a:p>
          <a:p>
            <a:endParaRPr lang="en-IE" sz="1600" b="1" i="0" dirty="0"/>
          </a:p>
          <a:p>
            <a:endParaRPr lang="en-IE" sz="1600" b="1" i="0" dirty="0" smtClean="0"/>
          </a:p>
          <a:p>
            <a:endParaRPr lang="en-IE" sz="1600" b="1" i="0" dirty="0"/>
          </a:p>
          <a:p>
            <a:r>
              <a:rPr lang="en-IE" sz="1600" b="1" i="0" dirty="0" smtClean="0">
                <a:solidFill>
                  <a:srgbClr val="FF0000"/>
                </a:solidFill>
              </a:rPr>
              <a:t>III   –     Putative mechanism of early parity-induced </a:t>
            </a:r>
            <a:r>
              <a:rPr lang="en-IE" sz="1600" b="1" i="0" dirty="0" err="1" smtClean="0">
                <a:solidFill>
                  <a:srgbClr val="FF0000"/>
                </a:solidFill>
              </a:rPr>
              <a:t>biofunctional</a:t>
            </a:r>
            <a:r>
              <a:rPr lang="en-IE" sz="1600" b="1" i="0" dirty="0" smtClean="0">
                <a:solidFill>
                  <a:srgbClr val="FF0000"/>
                </a:solidFill>
              </a:rPr>
              <a:t> alterations</a:t>
            </a:r>
          </a:p>
          <a:p>
            <a:r>
              <a:rPr lang="en-IE" sz="1600" b="1" i="0" dirty="0">
                <a:solidFill>
                  <a:srgbClr val="FF0000"/>
                </a:solidFill>
              </a:rPr>
              <a:t> </a:t>
            </a:r>
            <a:r>
              <a:rPr lang="en-IE" sz="1600" b="1" i="0" dirty="0" smtClean="0">
                <a:solidFill>
                  <a:srgbClr val="FF0000"/>
                </a:solidFill>
              </a:rPr>
              <a:t>            in basal mammary stem/progenitor cells</a:t>
            </a:r>
          </a:p>
          <a:p>
            <a:endParaRPr lang="en-IE" sz="1600" b="1" i="0" dirty="0"/>
          </a:p>
          <a:p>
            <a:endParaRPr lang="en-IE" sz="1600" b="1" i="0" dirty="0"/>
          </a:p>
          <a:p>
            <a:endParaRPr lang="en-IE" sz="1600" b="1" i="0" dirty="0"/>
          </a:p>
          <a:p>
            <a:r>
              <a:rPr lang="en-IE" sz="1600" b="1" i="0" dirty="0"/>
              <a:t>IV   –     Duration and age dependency of early </a:t>
            </a:r>
            <a:r>
              <a:rPr lang="en-IE" sz="1600" b="1" i="0" dirty="0" smtClean="0"/>
              <a:t>parity-induced </a:t>
            </a:r>
            <a:r>
              <a:rPr lang="en-IE" sz="1600" b="1" i="0" dirty="0"/>
              <a:t>changes</a:t>
            </a:r>
          </a:p>
        </p:txBody>
      </p:sp>
    </p:spTree>
    <p:extLst>
      <p:ext uri="{BB962C8B-B14F-4D97-AF65-F5344CB8AC3E}">
        <p14:creationId xmlns:p14="http://schemas.microsoft.com/office/powerpoint/2010/main" val="41231319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p:cNvGrpSpPr>
          <p:nvPr/>
        </p:nvGrpSpPr>
        <p:grpSpPr bwMode="auto">
          <a:xfrm>
            <a:off x="287486" y="647800"/>
            <a:ext cx="7986230" cy="1078410"/>
            <a:chOff x="0" y="272"/>
            <a:chExt cx="2767" cy="318"/>
          </a:xfrm>
        </p:grpSpPr>
        <p:sp>
          <p:nvSpPr>
            <p:cNvPr id="21"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22" name="Rectangle 5"/>
            <p:cNvSpPr>
              <a:spLocks noChangeArrowheads="1"/>
            </p:cNvSpPr>
            <p:nvPr/>
          </p:nvSpPr>
          <p:spPr bwMode="auto">
            <a:xfrm>
              <a:off x="0" y="272"/>
              <a:ext cx="2767" cy="245"/>
            </a:xfrm>
            <a:prstGeom prst="rect">
              <a:avLst/>
            </a:prstGeom>
            <a:noFill/>
            <a:ln w="9525">
              <a:noFill/>
              <a:miter lim="800000"/>
              <a:headEnd/>
              <a:tailEnd/>
            </a:ln>
          </p:spPr>
          <p:txBody>
            <a:bodyPr wrap="square">
              <a:spAutoFit/>
            </a:bodyPr>
            <a:lstStyle/>
            <a:p>
              <a:pPr defTabSz="914400"/>
              <a:r>
                <a:rPr lang="de-CH" sz="1800" b="1" dirty="0" smtClean="0"/>
                <a:t>Results III: </a:t>
              </a:r>
            </a:p>
            <a:p>
              <a:pPr defTabSz="914400"/>
              <a:endParaRPr lang="de-CH" sz="1400" b="1" dirty="0" smtClean="0"/>
            </a:p>
            <a:p>
              <a:r>
                <a:rPr lang="en-IE" sz="1600" b="1" i="0" dirty="0"/>
                <a:t>Parity leads to a </a:t>
              </a:r>
              <a:r>
                <a:rPr lang="en-IE" sz="1600" b="1" i="0" dirty="0" smtClean="0"/>
                <a:t>&gt;3-fold </a:t>
              </a:r>
              <a:r>
                <a:rPr lang="en-IE" sz="1600" b="1" i="0" dirty="0"/>
                <a:t>decrease in Wnt4 expression in total cell </a:t>
              </a:r>
              <a:r>
                <a:rPr lang="en-IE" sz="1600" b="1" i="0" dirty="0" smtClean="0"/>
                <a:t>suspensions</a:t>
              </a:r>
              <a:endParaRPr lang="en-US" sz="1600" b="1" i="0" dirty="0"/>
            </a:p>
          </p:txBody>
        </p:sp>
      </p:gr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165" y="2159967"/>
            <a:ext cx="1277207" cy="99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98748" y="2015951"/>
            <a:ext cx="3689585" cy="4029647"/>
            <a:chOff x="198748" y="2162768"/>
            <a:chExt cx="3689585" cy="4029647"/>
          </a:xfrm>
        </p:grpSpPr>
        <p:grpSp>
          <p:nvGrpSpPr>
            <p:cNvPr id="11" name="Group 10"/>
            <p:cNvGrpSpPr/>
            <p:nvPr/>
          </p:nvGrpSpPr>
          <p:grpSpPr>
            <a:xfrm>
              <a:off x="198748" y="2162768"/>
              <a:ext cx="3689585" cy="4029647"/>
              <a:chOff x="198748" y="2012462"/>
              <a:chExt cx="3689585" cy="4029647"/>
            </a:xfrm>
          </p:grpSpPr>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748" y="2012462"/>
                <a:ext cx="2193989" cy="402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448173" y="4536231"/>
                <a:ext cx="1440160" cy="350609"/>
              </a:xfrm>
              <a:prstGeom prst="rect">
                <a:avLst/>
              </a:prstGeom>
              <a:noFill/>
            </p:spPr>
            <p:txBody>
              <a:bodyPr wrap="square" rtlCol="0">
                <a:spAutoFit/>
              </a:bodyPr>
              <a:lstStyle/>
              <a:p>
                <a:pPr>
                  <a:lnSpc>
                    <a:spcPts val="2200"/>
                  </a:lnSpc>
                  <a:buClr>
                    <a:schemeClr val="accent1"/>
                  </a:buClr>
                  <a:buSzPct val="90000"/>
                </a:pPr>
                <a:r>
                  <a:rPr lang="en-US" sz="1600" b="1" i="0" dirty="0" smtClean="0">
                    <a:latin typeface="Arial" pitchFamily="34" charset="0"/>
                    <a:cs typeface="Arial" pitchFamily="34" charset="0"/>
                  </a:rPr>
                  <a:t>Wnt4</a:t>
                </a:r>
              </a:p>
            </p:txBody>
          </p:sp>
        </p:grpSp>
        <p:cxnSp>
          <p:nvCxnSpPr>
            <p:cNvPr id="12" name="Straight Arrow Connector 11"/>
            <p:cNvCxnSpPr/>
            <p:nvPr/>
          </p:nvCxnSpPr>
          <p:spPr>
            <a:xfrm flipH="1" flipV="1">
              <a:off x="2160141" y="4896270"/>
              <a:ext cx="28803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60099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p:cNvGrpSpPr>
          <p:nvPr/>
        </p:nvGrpSpPr>
        <p:grpSpPr bwMode="auto">
          <a:xfrm>
            <a:off x="287486" y="647800"/>
            <a:ext cx="7986230" cy="1078410"/>
            <a:chOff x="0" y="272"/>
            <a:chExt cx="2767" cy="318"/>
          </a:xfrm>
        </p:grpSpPr>
        <p:sp>
          <p:nvSpPr>
            <p:cNvPr id="21"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22" name="Rectangle 5"/>
            <p:cNvSpPr>
              <a:spLocks noChangeArrowheads="1"/>
            </p:cNvSpPr>
            <p:nvPr/>
          </p:nvSpPr>
          <p:spPr bwMode="auto">
            <a:xfrm>
              <a:off x="0" y="272"/>
              <a:ext cx="2767" cy="258"/>
            </a:xfrm>
            <a:prstGeom prst="rect">
              <a:avLst/>
            </a:prstGeom>
            <a:noFill/>
            <a:ln w="9525">
              <a:noFill/>
              <a:miter lim="800000"/>
              <a:headEnd/>
              <a:tailEnd/>
            </a:ln>
          </p:spPr>
          <p:txBody>
            <a:bodyPr wrap="square">
              <a:spAutoFit/>
            </a:bodyPr>
            <a:lstStyle/>
            <a:p>
              <a:pPr defTabSz="914400"/>
              <a:r>
                <a:rPr lang="de-CH" sz="1800" b="1" dirty="0" smtClean="0"/>
                <a:t>Results III: </a:t>
              </a:r>
            </a:p>
            <a:p>
              <a:pPr defTabSz="914400"/>
              <a:endParaRPr lang="de-CH" sz="1400" b="1" dirty="0" smtClean="0"/>
            </a:p>
            <a:p>
              <a:r>
                <a:rPr lang="en-IE" sz="1600" b="1" i="0" dirty="0"/>
                <a:t>Parity leads to a </a:t>
              </a:r>
              <a:r>
                <a:rPr lang="en-IE" sz="1600" b="1" i="0" dirty="0" smtClean="0"/>
                <a:t>&gt;3-fold </a:t>
              </a:r>
              <a:r>
                <a:rPr lang="en-IE" sz="1600" b="1" i="0" dirty="0"/>
                <a:t>decrease in Wnt4 expression in total cell </a:t>
              </a:r>
              <a:r>
                <a:rPr lang="en-IE" sz="1600" b="1" i="0" dirty="0" smtClean="0"/>
                <a:t>suspensions &amp; </a:t>
              </a:r>
              <a:r>
                <a:rPr lang="en-IE" sz="1600" b="1" i="0" dirty="0"/>
                <a:t>to a </a:t>
              </a:r>
              <a:r>
                <a:rPr lang="en-US" sz="1600" b="1" i="0" dirty="0"/>
                <a:t>3-fold decrease of PR </a:t>
              </a:r>
              <a:r>
                <a:rPr lang="en-IE" sz="1600" b="1" i="0" dirty="0"/>
                <a:t>positive </a:t>
              </a:r>
              <a:r>
                <a:rPr lang="en-IE" sz="1600" b="1" i="0" dirty="0" smtClean="0"/>
                <a:t>(Wnt4-secreting</a:t>
              </a:r>
              <a:r>
                <a:rPr lang="en-IE" sz="1600" b="1" i="0" dirty="0"/>
                <a:t>) mammary epithelial </a:t>
              </a:r>
              <a:r>
                <a:rPr lang="en-IE" sz="1600" b="1" i="0" dirty="0" smtClean="0"/>
                <a:t>cells</a:t>
              </a:r>
              <a:r>
                <a:rPr lang="en-US" sz="1600" b="1" i="0" dirty="0" smtClean="0"/>
                <a:t>.</a:t>
              </a:r>
              <a:endParaRPr lang="en-US" sz="1600" b="1" i="0" dirty="0"/>
            </a:p>
          </p:txBody>
        </p:sp>
      </p:grpSp>
      <p:sp>
        <p:nvSpPr>
          <p:cNvPr id="16" name="TextBox 15"/>
          <p:cNvSpPr txBox="1"/>
          <p:nvPr/>
        </p:nvSpPr>
        <p:spPr>
          <a:xfrm>
            <a:off x="7200701" y="5616351"/>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 P </a:t>
            </a:r>
            <a:r>
              <a:rPr lang="en-US" sz="1200" i="0" dirty="0" smtClean="0">
                <a:latin typeface="Arial" pitchFamily="34" charset="0"/>
                <a:cs typeface="Arial" pitchFamily="34" charset="0"/>
              </a:rPr>
              <a:t>=3.70E-07</a:t>
            </a:r>
          </a:p>
        </p:txBody>
      </p:sp>
      <p:pic>
        <p:nvPicPr>
          <p:cNvPr id="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165" y="2159967"/>
            <a:ext cx="1277207" cy="99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198748" y="2015951"/>
            <a:ext cx="3689585" cy="4029647"/>
            <a:chOff x="198748" y="2162768"/>
            <a:chExt cx="3689585" cy="4029647"/>
          </a:xfrm>
        </p:grpSpPr>
        <p:grpSp>
          <p:nvGrpSpPr>
            <p:cNvPr id="28" name="Group 27"/>
            <p:cNvGrpSpPr/>
            <p:nvPr/>
          </p:nvGrpSpPr>
          <p:grpSpPr>
            <a:xfrm>
              <a:off x="198748" y="2162768"/>
              <a:ext cx="3689585" cy="4029647"/>
              <a:chOff x="198748" y="2012462"/>
              <a:chExt cx="3689585" cy="4029647"/>
            </a:xfrm>
          </p:grpSpPr>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748" y="2012462"/>
                <a:ext cx="2193989" cy="402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2448173" y="4536231"/>
                <a:ext cx="1440160" cy="350609"/>
              </a:xfrm>
              <a:prstGeom prst="rect">
                <a:avLst/>
              </a:prstGeom>
              <a:noFill/>
            </p:spPr>
            <p:txBody>
              <a:bodyPr wrap="square" rtlCol="0">
                <a:spAutoFit/>
              </a:bodyPr>
              <a:lstStyle/>
              <a:p>
                <a:pPr>
                  <a:lnSpc>
                    <a:spcPts val="2200"/>
                  </a:lnSpc>
                  <a:buClr>
                    <a:schemeClr val="accent1"/>
                  </a:buClr>
                  <a:buSzPct val="90000"/>
                </a:pPr>
                <a:r>
                  <a:rPr lang="en-US" sz="1600" b="1" i="0" dirty="0" smtClean="0">
                    <a:latin typeface="Arial" pitchFamily="34" charset="0"/>
                    <a:cs typeface="Arial" pitchFamily="34" charset="0"/>
                  </a:rPr>
                  <a:t>Wnt4</a:t>
                </a:r>
              </a:p>
            </p:txBody>
          </p:sp>
        </p:grpSp>
        <p:cxnSp>
          <p:nvCxnSpPr>
            <p:cNvPr id="29" name="Straight Arrow Connector 28"/>
            <p:cNvCxnSpPr/>
            <p:nvPr/>
          </p:nvCxnSpPr>
          <p:spPr>
            <a:xfrm flipH="1" flipV="1">
              <a:off x="2160141" y="4896270"/>
              <a:ext cx="28803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6405" y="3888159"/>
            <a:ext cx="1621917" cy="226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4557" y="4176191"/>
            <a:ext cx="1561148" cy="47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357" y="2015951"/>
            <a:ext cx="4281107" cy="179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437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045" y="1439887"/>
            <a:ext cx="5478780" cy="433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8"/>
          <p:cNvGrpSpPr>
            <a:grpSpLocks/>
          </p:cNvGrpSpPr>
          <p:nvPr/>
        </p:nvGrpSpPr>
        <p:grpSpPr bwMode="auto">
          <a:xfrm>
            <a:off x="287486" y="647799"/>
            <a:ext cx="5833095" cy="584655"/>
            <a:chOff x="0" y="272"/>
            <a:chExt cx="2767" cy="550"/>
          </a:xfrm>
        </p:grpSpPr>
        <p:sp>
          <p:nvSpPr>
            <p:cNvPr id="8"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2" name="Rectangle 5"/>
            <p:cNvSpPr>
              <a:spLocks noChangeArrowheads="1"/>
            </p:cNvSpPr>
            <p:nvPr/>
          </p:nvSpPr>
          <p:spPr bwMode="auto">
            <a:xfrm>
              <a:off x="0" y="272"/>
              <a:ext cx="2767" cy="550"/>
            </a:xfrm>
            <a:prstGeom prst="rect">
              <a:avLst/>
            </a:prstGeom>
            <a:noFill/>
            <a:ln w="9525">
              <a:noFill/>
              <a:miter lim="800000"/>
              <a:headEnd/>
              <a:tailEnd/>
            </a:ln>
          </p:spPr>
          <p:txBody>
            <a:bodyPr wrap="square">
              <a:spAutoFit/>
            </a:bodyPr>
            <a:lstStyle/>
            <a:p>
              <a:r>
                <a:rPr lang="en-IE" sz="1600" b="1" dirty="0"/>
                <a:t>Mechanistic model of the effect of an early </a:t>
              </a:r>
              <a:r>
                <a:rPr lang="en-IE" sz="1600" b="1" dirty="0" smtClean="0"/>
                <a:t>age pregnancy</a:t>
              </a:r>
              <a:endParaRPr lang="en-IE" sz="1600" b="1" dirty="0"/>
            </a:p>
          </p:txBody>
        </p:sp>
      </p:grpSp>
    </p:spTree>
    <p:extLst>
      <p:ext uri="{BB962C8B-B14F-4D97-AF65-F5344CB8AC3E}">
        <p14:creationId xmlns:p14="http://schemas.microsoft.com/office/powerpoint/2010/main" val="38432948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4597" y="3597093"/>
            <a:ext cx="1728192" cy="22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IE" sz="1600" dirty="0" err="1" smtClean="0">
              <a:latin typeface="Arial" pitchFamily="34" charset="0"/>
              <a:cs typeface="Arial" pitchFamily="34" charset="0"/>
            </a:endParaRPr>
          </a:p>
        </p:txBody>
      </p:sp>
      <p:grpSp>
        <p:nvGrpSpPr>
          <p:cNvPr id="11" name="Group 10"/>
          <p:cNvGrpSpPr>
            <a:grpSpLocks/>
          </p:cNvGrpSpPr>
          <p:nvPr/>
        </p:nvGrpSpPr>
        <p:grpSpPr bwMode="auto">
          <a:xfrm>
            <a:off x="287486" y="647799"/>
            <a:ext cx="1080567" cy="432048"/>
            <a:chOff x="0" y="272"/>
            <a:chExt cx="2767" cy="318"/>
          </a:xfrm>
        </p:grpSpPr>
        <p:sp>
          <p:nvSpPr>
            <p:cNvPr id="12"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8" name="Rectangle 5"/>
            <p:cNvSpPr>
              <a:spLocks noChangeArrowheads="1"/>
            </p:cNvSpPr>
            <p:nvPr/>
          </p:nvSpPr>
          <p:spPr bwMode="auto">
            <a:xfrm>
              <a:off x="0" y="272"/>
              <a:ext cx="2767" cy="109"/>
            </a:xfrm>
            <a:prstGeom prst="rect">
              <a:avLst/>
            </a:prstGeom>
            <a:noFill/>
            <a:ln w="9525">
              <a:noFill/>
              <a:miter lim="800000"/>
              <a:headEnd/>
              <a:tailEnd/>
            </a:ln>
          </p:spPr>
          <p:txBody>
            <a:bodyPr wrap="square">
              <a:spAutoFit/>
            </a:bodyPr>
            <a:lstStyle/>
            <a:p>
              <a:pPr defTabSz="914400"/>
              <a:r>
                <a:rPr lang="de-CH" sz="1800" b="1" dirty="0" smtClean="0"/>
                <a:t>Results</a:t>
              </a:r>
              <a:endParaRPr lang="de-CH" sz="1400" b="1" i="0" dirty="0"/>
            </a:p>
          </p:txBody>
        </p:sp>
      </p:grpSp>
      <p:sp>
        <p:nvSpPr>
          <p:cNvPr id="7" name="TextBox 1"/>
          <p:cNvSpPr txBox="1">
            <a:spLocks noChangeArrowheads="1"/>
          </p:cNvSpPr>
          <p:nvPr/>
        </p:nvSpPr>
        <p:spPr bwMode="auto">
          <a:xfrm>
            <a:off x="431949" y="1655911"/>
            <a:ext cx="7781131" cy="4031873"/>
          </a:xfrm>
          <a:prstGeom prst="rect">
            <a:avLst/>
          </a:prstGeom>
          <a:noFill/>
          <a:ln w="9525">
            <a:noFill/>
            <a:miter lim="800000"/>
            <a:headEnd/>
            <a:tailEnd/>
          </a:ln>
        </p:spPr>
        <p:txBody>
          <a:bodyPr wrap="square">
            <a:spAutoFit/>
          </a:bodyPr>
          <a:lstStyle/>
          <a:p>
            <a:r>
              <a:rPr lang="en-IE" sz="1600" b="1" i="0" dirty="0" smtClean="0"/>
              <a:t>I     –     </a:t>
            </a:r>
            <a:r>
              <a:rPr lang="en-IE" sz="1600" b="1" i="0" dirty="0" err="1" smtClean="0"/>
              <a:t>Transcriptome</a:t>
            </a:r>
            <a:r>
              <a:rPr lang="en-IE" sz="1600" b="1" i="0" dirty="0" smtClean="0"/>
              <a:t> analysis in mammary </a:t>
            </a:r>
            <a:r>
              <a:rPr lang="en-IE" sz="1600" b="1" i="0" dirty="0"/>
              <a:t>e</a:t>
            </a:r>
            <a:r>
              <a:rPr lang="en-IE" sz="1600" b="1" i="0" dirty="0" smtClean="0"/>
              <a:t>pithelial cell subpopulations</a:t>
            </a:r>
          </a:p>
          <a:p>
            <a:r>
              <a:rPr lang="en-IE" sz="1600" b="1" i="0" dirty="0" smtClean="0"/>
              <a:t>             from </a:t>
            </a:r>
            <a:r>
              <a:rPr lang="en-IE" sz="1600" b="1" i="0" dirty="0" err="1" smtClean="0"/>
              <a:t>parous</a:t>
            </a:r>
            <a:r>
              <a:rPr lang="en-IE" sz="1600" b="1" i="0" dirty="0" smtClean="0"/>
              <a:t> and age-matched virgin control mice</a:t>
            </a:r>
          </a:p>
          <a:p>
            <a:endParaRPr lang="en-IE" sz="1600" b="1" i="0" dirty="0"/>
          </a:p>
          <a:p>
            <a:endParaRPr lang="en-IE" sz="1600" b="1" i="0" dirty="0" smtClean="0"/>
          </a:p>
          <a:p>
            <a:endParaRPr lang="en-IE" sz="1600" b="1" i="0" dirty="0"/>
          </a:p>
          <a:p>
            <a:r>
              <a:rPr lang="en-IE" sz="1600" b="1" i="0" dirty="0" smtClean="0"/>
              <a:t>II    –     </a:t>
            </a:r>
            <a:r>
              <a:rPr lang="en-IE" sz="1600" b="1" i="0" dirty="0"/>
              <a:t>Effects of </a:t>
            </a:r>
            <a:r>
              <a:rPr lang="en-IE" sz="1600" b="1" i="0" dirty="0" smtClean="0"/>
              <a:t>early parity </a:t>
            </a:r>
            <a:r>
              <a:rPr lang="en-IE" sz="1600" b="1" i="0" dirty="0"/>
              <a:t>on the </a:t>
            </a:r>
            <a:r>
              <a:rPr lang="en-IE" sz="1600" b="1" i="0" dirty="0" err="1"/>
              <a:t>clonogenic</a:t>
            </a:r>
            <a:r>
              <a:rPr lang="en-IE" sz="1600" b="1" i="0" dirty="0"/>
              <a:t> and proliferation potential </a:t>
            </a:r>
            <a:r>
              <a:rPr lang="en-IE" sz="1600" b="1" i="0" dirty="0" smtClean="0"/>
              <a:t>of</a:t>
            </a:r>
          </a:p>
          <a:p>
            <a:r>
              <a:rPr lang="en-IE" sz="1600" b="1" i="0" dirty="0"/>
              <a:t> </a:t>
            </a:r>
            <a:r>
              <a:rPr lang="en-IE" sz="1600" b="1" i="0" dirty="0" smtClean="0"/>
              <a:t>            basal stem/progenitor </a:t>
            </a:r>
            <a:r>
              <a:rPr lang="en-IE" sz="1600" b="1" i="0" dirty="0"/>
              <a:t>cells</a:t>
            </a:r>
          </a:p>
          <a:p>
            <a:endParaRPr lang="en-IE" sz="1600" b="1" i="0" dirty="0"/>
          </a:p>
          <a:p>
            <a:endParaRPr lang="en-IE" sz="1600" b="1" i="0" dirty="0" smtClean="0"/>
          </a:p>
          <a:p>
            <a:endParaRPr lang="en-IE" sz="1600" b="1" i="0" dirty="0"/>
          </a:p>
          <a:p>
            <a:r>
              <a:rPr lang="en-IE" sz="1600" b="1" i="0" dirty="0" smtClean="0"/>
              <a:t>III   –     Putative mechanism of early parity-induced </a:t>
            </a:r>
            <a:r>
              <a:rPr lang="en-IE" sz="1600" b="1" i="0" dirty="0" err="1" smtClean="0"/>
              <a:t>biofunctional</a:t>
            </a:r>
            <a:r>
              <a:rPr lang="en-IE" sz="1600" b="1" i="0" dirty="0" smtClean="0"/>
              <a:t> alterations</a:t>
            </a:r>
          </a:p>
          <a:p>
            <a:r>
              <a:rPr lang="en-IE" sz="1600" b="1" i="0" dirty="0"/>
              <a:t> </a:t>
            </a:r>
            <a:r>
              <a:rPr lang="en-IE" sz="1600" b="1" i="0" dirty="0" smtClean="0"/>
              <a:t>            in basal mammary stem/progenitor cells</a:t>
            </a:r>
          </a:p>
          <a:p>
            <a:endParaRPr lang="en-IE" sz="1600" b="1" i="0" dirty="0"/>
          </a:p>
          <a:p>
            <a:endParaRPr lang="en-IE" sz="1600" b="1" i="0" dirty="0"/>
          </a:p>
          <a:p>
            <a:endParaRPr lang="en-IE" sz="1600" b="1" i="0" dirty="0"/>
          </a:p>
          <a:p>
            <a:r>
              <a:rPr lang="en-IE" sz="1600" b="1" i="0" dirty="0">
                <a:solidFill>
                  <a:srgbClr val="FF0000"/>
                </a:solidFill>
              </a:rPr>
              <a:t>IV   –     Duration and age dependency of early </a:t>
            </a:r>
            <a:r>
              <a:rPr lang="en-IE" sz="1600" b="1" i="0" dirty="0" smtClean="0">
                <a:solidFill>
                  <a:srgbClr val="FF0000"/>
                </a:solidFill>
              </a:rPr>
              <a:t>parity-induced </a:t>
            </a:r>
            <a:r>
              <a:rPr lang="en-IE" sz="1600" b="1" i="0" dirty="0">
                <a:solidFill>
                  <a:srgbClr val="FF0000"/>
                </a:solidFill>
              </a:rPr>
              <a:t>changes</a:t>
            </a:r>
          </a:p>
        </p:txBody>
      </p:sp>
    </p:spTree>
    <p:extLst>
      <p:ext uri="{BB962C8B-B14F-4D97-AF65-F5344CB8AC3E}">
        <p14:creationId xmlns:p14="http://schemas.microsoft.com/office/powerpoint/2010/main" val="7121242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287486" y="1007840"/>
            <a:ext cx="7986230" cy="4154620"/>
            <a:chOff x="0" y="272"/>
            <a:chExt cx="2767" cy="852"/>
          </a:xfrm>
        </p:grpSpPr>
        <p:sp>
          <p:nvSpPr>
            <p:cNvPr id="6" name="Rectangle 6"/>
            <p:cNvSpPr>
              <a:spLocks noChangeArrowheads="1"/>
            </p:cNvSpPr>
            <p:nvPr/>
          </p:nvSpPr>
          <p:spPr bwMode="auto">
            <a:xfrm>
              <a:off x="0" y="272"/>
              <a:ext cx="2767" cy="852"/>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7" name="Rectangle 5"/>
            <p:cNvSpPr>
              <a:spLocks noChangeArrowheads="1"/>
            </p:cNvSpPr>
            <p:nvPr/>
          </p:nvSpPr>
          <p:spPr bwMode="auto">
            <a:xfrm>
              <a:off x="0" y="272"/>
              <a:ext cx="2767" cy="804"/>
            </a:xfrm>
            <a:prstGeom prst="rect">
              <a:avLst/>
            </a:prstGeom>
            <a:noFill/>
            <a:ln w="9525">
              <a:noFill/>
              <a:miter lim="800000"/>
              <a:headEnd/>
              <a:tailEnd/>
            </a:ln>
          </p:spPr>
          <p:txBody>
            <a:bodyPr wrap="square">
              <a:spAutoFit/>
            </a:bodyPr>
            <a:lstStyle/>
            <a:p>
              <a:pPr defTabSz="914400"/>
              <a:r>
                <a:rPr lang="de-CH" sz="1800" b="1" dirty="0" smtClean="0"/>
                <a:t>Summary:  </a:t>
              </a:r>
              <a:endParaRPr lang="de-CH" sz="1800" b="1" dirty="0"/>
            </a:p>
            <a:p>
              <a:pPr defTabSz="914400"/>
              <a:endParaRPr lang="de-CH" sz="1400" b="1" dirty="0"/>
            </a:p>
            <a:p>
              <a:pPr marL="0" indent="0">
                <a:buNone/>
              </a:pPr>
              <a:r>
                <a:rPr lang="en-IE" sz="1600" b="1" i="0" dirty="0"/>
                <a:t>Early parity </a:t>
              </a:r>
              <a:r>
                <a:rPr lang="en-IE" sz="1600" b="1" i="0" dirty="0" smtClean="0"/>
                <a:t>leads to the following changes in mammary cell subpopulations: </a:t>
              </a:r>
              <a:endParaRPr lang="en-IE" sz="1600" b="1" i="0" dirty="0"/>
            </a:p>
            <a:p>
              <a:pPr marL="0" indent="0">
                <a:buNone/>
              </a:pPr>
              <a:endParaRPr lang="en-IE" sz="1000" b="1" i="0" dirty="0"/>
            </a:p>
            <a:p>
              <a:r>
                <a:rPr lang="en-US" sz="1600" b="1" i="0" dirty="0"/>
                <a:t> </a:t>
              </a:r>
              <a:r>
                <a:rPr lang="en-US" sz="1600" b="1" i="0" dirty="0" smtClean="0"/>
                <a:t>  1. an </a:t>
              </a:r>
              <a:r>
                <a:rPr lang="en-US" sz="1600" b="1" i="0" dirty="0"/>
                <a:t>induction of differentiation and a </a:t>
              </a:r>
              <a:r>
                <a:rPr lang="en-US" sz="1600" b="1" i="0" dirty="0" err="1"/>
                <a:t>downregulation</a:t>
              </a:r>
              <a:r>
                <a:rPr lang="en-US" sz="1600" b="1" i="0" dirty="0"/>
                <a:t> of the </a:t>
              </a:r>
              <a:r>
                <a:rPr lang="en-US" sz="1600" b="1" i="0" dirty="0" err="1" smtClean="0"/>
                <a:t>Wnt</a:t>
              </a:r>
              <a:r>
                <a:rPr lang="en-US" sz="1600" b="1" i="0" dirty="0" smtClean="0"/>
                <a:t>/Notch</a:t>
              </a:r>
            </a:p>
            <a:p>
              <a:r>
                <a:rPr lang="en-US" sz="1600" b="1" i="0" dirty="0"/>
                <a:t> </a:t>
              </a:r>
              <a:r>
                <a:rPr lang="en-US" sz="1600" b="1" i="0" dirty="0" smtClean="0"/>
                <a:t>      </a:t>
              </a:r>
              <a:r>
                <a:rPr lang="en-US" sz="1600" b="1" i="0" dirty="0"/>
                <a:t>signaling ratio in </a:t>
              </a:r>
              <a:r>
                <a:rPr lang="en-US" sz="1600" b="1" i="0" dirty="0" smtClean="0"/>
                <a:t> basal </a:t>
              </a:r>
              <a:r>
                <a:rPr lang="en-US" sz="1600" b="1" i="0" dirty="0"/>
                <a:t>stem/progenitor cells</a:t>
              </a:r>
            </a:p>
            <a:p>
              <a:pPr marL="342900" indent="-342900">
                <a:buFontTx/>
                <a:buAutoNum type="arabicPeriod"/>
              </a:pPr>
              <a:endParaRPr lang="en-US" sz="1000" b="1" i="0" dirty="0"/>
            </a:p>
            <a:p>
              <a:r>
                <a:rPr lang="en-US" sz="1600" b="1" i="0" dirty="0" smtClean="0"/>
                <a:t>   2. a </a:t>
              </a:r>
              <a:r>
                <a:rPr lang="en-US" sz="1600" b="1" i="0" dirty="0" err="1"/>
                <a:t>downregulation</a:t>
              </a:r>
              <a:r>
                <a:rPr lang="en-US" sz="1600" b="1" i="0" dirty="0"/>
                <a:t> of </a:t>
              </a:r>
              <a:r>
                <a:rPr lang="en-US" sz="1600" b="1" i="0" dirty="0" smtClean="0"/>
                <a:t>potentially tumorigenic </a:t>
              </a:r>
              <a:r>
                <a:rPr lang="en-US" sz="1600" b="1" i="0" dirty="0" err="1"/>
                <a:t>biofunctions</a:t>
              </a:r>
              <a:r>
                <a:rPr lang="en-US" sz="1600" b="1" i="0" dirty="0"/>
                <a:t> in the </a:t>
              </a:r>
              <a:r>
                <a:rPr lang="en-US" sz="1600" b="1" i="0" dirty="0" smtClean="0"/>
                <a:t>basal</a:t>
              </a:r>
            </a:p>
            <a:p>
              <a:r>
                <a:rPr lang="en-US" sz="1600" b="1" i="0" dirty="0"/>
                <a:t> </a:t>
              </a:r>
              <a:r>
                <a:rPr lang="en-US" sz="1600" b="1" i="0" dirty="0" smtClean="0"/>
                <a:t>      </a:t>
              </a:r>
              <a:r>
                <a:rPr lang="en-US" sz="1600" b="1" i="0" dirty="0"/>
                <a:t>stem/progenitor cell subpopulation</a:t>
              </a:r>
            </a:p>
            <a:p>
              <a:pPr marL="342900" indent="-342900">
                <a:buAutoNum type="arabicPeriod"/>
              </a:pPr>
              <a:endParaRPr lang="en-US" sz="1000" b="1" i="0" dirty="0"/>
            </a:p>
            <a:p>
              <a:r>
                <a:rPr lang="en-US" sz="1600" b="1" i="0" dirty="0" smtClean="0"/>
                <a:t>   3. a decrease </a:t>
              </a:r>
              <a:r>
                <a:rPr lang="en-US" sz="1600" b="1" i="0" dirty="0"/>
                <a:t>in the </a:t>
              </a:r>
              <a:r>
                <a:rPr lang="en-US" sz="1600" b="1" dirty="0"/>
                <a:t>in vitro</a:t>
              </a:r>
              <a:r>
                <a:rPr lang="en-US" sz="1600" b="1" i="0" dirty="0"/>
                <a:t> </a:t>
              </a:r>
              <a:r>
                <a:rPr lang="en-US" sz="1600" b="1" i="0" dirty="0" smtClean="0"/>
                <a:t>and </a:t>
              </a:r>
              <a:r>
                <a:rPr lang="en-US" sz="1600" b="1" dirty="0" smtClean="0"/>
                <a:t>in </a:t>
              </a:r>
              <a:r>
                <a:rPr lang="en-US" sz="1600" b="1" dirty="0"/>
                <a:t>vivo</a:t>
              </a:r>
              <a:r>
                <a:rPr lang="en-US" sz="1600" b="1" i="0" dirty="0"/>
                <a:t> proliferation potential of isolated </a:t>
              </a:r>
              <a:r>
                <a:rPr lang="en-US" sz="1600" b="1" i="0" dirty="0" smtClean="0"/>
                <a:t>basal</a:t>
              </a:r>
            </a:p>
            <a:p>
              <a:r>
                <a:rPr lang="en-US" sz="1600" b="1" i="0" dirty="0"/>
                <a:t> </a:t>
              </a:r>
              <a:r>
                <a:rPr lang="en-US" sz="1600" b="1" i="0" dirty="0" smtClean="0"/>
                <a:t>      </a:t>
              </a:r>
              <a:r>
                <a:rPr lang="en-US" sz="1600" b="1" i="0" dirty="0"/>
                <a:t>stem/progenitor cells</a:t>
              </a:r>
            </a:p>
            <a:p>
              <a:pPr>
                <a:buAutoNum type="arabicPeriod"/>
              </a:pPr>
              <a:endParaRPr lang="en-US" sz="1000" b="1" i="0" dirty="0"/>
            </a:p>
            <a:p>
              <a:r>
                <a:rPr lang="en-US" sz="1600" b="1" i="0" dirty="0" smtClean="0"/>
                <a:t>   4. a </a:t>
              </a:r>
              <a:r>
                <a:rPr lang="en-US" sz="1600" b="1" i="0" dirty="0"/>
                <a:t>reduction in progesterone-responsive and Wnt4-secreting luminal </a:t>
              </a:r>
              <a:r>
                <a:rPr lang="en-US" sz="1600" b="1" i="0" dirty="0" smtClean="0"/>
                <a:t>cells</a:t>
              </a:r>
            </a:p>
            <a:p>
              <a:endParaRPr lang="en-US" sz="1600" b="1" i="0" dirty="0" smtClean="0"/>
            </a:p>
            <a:p>
              <a:r>
                <a:rPr lang="en-US" sz="1600" b="1" i="0" dirty="0" smtClean="0"/>
                <a:t>These early age pregnancy-induced changes are of life-long duration, and NOT induced by late age pregnancy. This is fully consistent with the life-long breast cancer protective effect of early but not late age pregnancy in women. </a:t>
              </a:r>
              <a:endParaRPr lang="en-US" sz="1600" b="1" i="0" dirty="0"/>
            </a:p>
          </p:txBody>
        </p:sp>
      </p:grpSp>
    </p:spTree>
    <p:extLst>
      <p:ext uri="{BB962C8B-B14F-4D97-AF65-F5344CB8AC3E}">
        <p14:creationId xmlns:p14="http://schemas.microsoft.com/office/powerpoint/2010/main" val="6957690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auto">
          <a:xfrm>
            <a:off x="287486" y="647799"/>
            <a:ext cx="7986230" cy="3282142"/>
            <a:chOff x="0" y="272"/>
            <a:chExt cx="2767" cy="852"/>
          </a:xfrm>
        </p:grpSpPr>
        <p:sp>
          <p:nvSpPr>
            <p:cNvPr id="11" name="Rectangle 6"/>
            <p:cNvSpPr>
              <a:spLocks noChangeArrowheads="1"/>
            </p:cNvSpPr>
            <p:nvPr/>
          </p:nvSpPr>
          <p:spPr bwMode="auto">
            <a:xfrm>
              <a:off x="0" y="272"/>
              <a:ext cx="2767" cy="852"/>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2" name="Rectangle 5"/>
            <p:cNvSpPr>
              <a:spLocks noChangeArrowheads="1"/>
            </p:cNvSpPr>
            <p:nvPr/>
          </p:nvSpPr>
          <p:spPr bwMode="auto">
            <a:xfrm>
              <a:off x="0" y="272"/>
              <a:ext cx="2767" cy="810"/>
            </a:xfrm>
            <a:prstGeom prst="rect">
              <a:avLst/>
            </a:prstGeom>
            <a:noFill/>
            <a:ln w="9525">
              <a:noFill/>
              <a:miter lim="800000"/>
              <a:headEnd/>
              <a:tailEnd/>
            </a:ln>
          </p:spPr>
          <p:txBody>
            <a:bodyPr wrap="square">
              <a:spAutoFit/>
            </a:bodyPr>
            <a:lstStyle/>
            <a:p>
              <a:pPr defTabSz="914400"/>
              <a:r>
                <a:rPr lang="de-CH" sz="1800" b="1" dirty="0" smtClean="0"/>
                <a:t>Conclusions and Perspectives:  </a:t>
              </a:r>
              <a:endParaRPr lang="de-CH" sz="1800" b="1" dirty="0"/>
            </a:p>
            <a:p>
              <a:pPr defTabSz="914400"/>
              <a:endParaRPr lang="de-CH" sz="1400" b="1" dirty="0" smtClean="0"/>
            </a:p>
            <a:p>
              <a:pPr defTabSz="914400"/>
              <a:r>
                <a:rPr lang="de-CH" sz="1600" b="1" i="0" dirty="0" smtClean="0"/>
                <a:t>Early </a:t>
              </a:r>
              <a:r>
                <a:rPr lang="de-CH" sz="1600" b="1" i="0" dirty="0" err="1" smtClean="0"/>
                <a:t>age</a:t>
              </a:r>
              <a:r>
                <a:rPr lang="de-CH" sz="1600" b="1" i="0" dirty="0" smtClean="0"/>
                <a:t> </a:t>
              </a:r>
              <a:r>
                <a:rPr lang="de-CH" sz="1600" b="1" i="0" dirty="0" err="1" smtClean="0"/>
                <a:t>pregnancy</a:t>
              </a:r>
              <a:r>
                <a:rPr lang="de-CH" sz="1600" b="1" i="0" dirty="0" smtClean="0"/>
                <a:t> induces life-long cellular and molecular changes in mammary glands of mice which potentially explain the breast cancer protective effect of </a:t>
              </a:r>
              <a:r>
                <a:rPr lang="de-CH" sz="1600" b="1" i="0" dirty="0" err="1" smtClean="0"/>
                <a:t>early</a:t>
              </a:r>
              <a:r>
                <a:rPr lang="de-CH" sz="1600" b="1" i="0" dirty="0" smtClean="0"/>
                <a:t> </a:t>
              </a:r>
              <a:r>
                <a:rPr lang="de-CH" sz="1600" b="1" i="0" dirty="0" err="1" smtClean="0"/>
                <a:t>age</a:t>
              </a:r>
              <a:r>
                <a:rPr lang="de-CH" sz="1600" b="1" i="0" dirty="0" smtClean="0"/>
                <a:t> </a:t>
              </a:r>
              <a:r>
                <a:rPr lang="de-CH" sz="1600" b="1" i="0" dirty="0" err="1" smtClean="0"/>
                <a:t>pregnancy</a:t>
              </a:r>
              <a:r>
                <a:rPr lang="de-CH" sz="1600" b="1" i="0" dirty="0" smtClean="0"/>
                <a:t>. </a:t>
              </a:r>
            </a:p>
            <a:p>
              <a:pPr defTabSz="914400"/>
              <a:endParaRPr lang="de-CH" sz="1600" b="1" i="0" dirty="0"/>
            </a:p>
            <a:p>
              <a:pPr defTabSz="914400"/>
              <a:r>
                <a:rPr lang="de-CH" sz="1600" b="1" i="0" dirty="0" smtClean="0"/>
                <a:t>The decrease in the Wnt/Notch signaling ratio in basal stem/progenitor cells has now been confirmed in humans but further validations in humans are warranted.</a:t>
              </a:r>
            </a:p>
            <a:p>
              <a:pPr defTabSz="914400"/>
              <a:endParaRPr lang="de-CH" sz="1600" b="1" i="0" dirty="0"/>
            </a:p>
            <a:p>
              <a:pPr eaLnBrk="0" hangingPunct="0">
                <a:spcBef>
                  <a:spcPct val="30000"/>
                </a:spcBef>
                <a:defRPr/>
              </a:pPr>
              <a:r>
                <a:rPr lang="de-CH" sz="1600" b="1" i="0" dirty="0" smtClean="0"/>
                <a:t>The results provide deeper understanding of the role of parity and </a:t>
              </a:r>
              <a:r>
                <a:rPr lang="en-US" sz="1600" b="1" i="0" dirty="0" smtClean="0"/>
                <a:t>open </a:t>
              </a:r>
              <a:r>
                <a:rPr lang="en-US" sz="1600" b="1" i="0" dirty="0"/>
                <a:t>the door to future studies assessing whether inhibitors of the </a:t>
              </a:r>
              <a:r>
                <a:rPr lang="en-US" sz="1600" b="1" i="0" dirty="0" err="1"/>
                <a:t>Wnt</a:t>
              </a:r>
              <a:r>
                <a:rPr lang="en-US" sz="1600" b="1" i="0" dirty="0"/>
                <a:t> pathway might be useful to mimic the </a:t>
              </a:r>
              <a:r>
                <a:rPr lang="en-US" sz="1600" b="1" i="0" dirty="0" smtClean="0"/>
                <a:t>early parity-induced </a:t>
              </a:r>
              <a:r>
                <a:rPr lang="en-US" sz="1600" b="1" i="0" dirty="0"/>
                <a:t>protective effect against breast cancer. </a:t>
              </a:r>
            </a:p>
          </p:txBody>
        </p:sp>
      </p:gr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01" t="15392" r="7593" b="2751"/>
          <a:stretch/>
        </p:blipFill>
        <p:spPr bwMode="auto">
          <a:xfrm>
            <a:off x="650995" y="4152612"/>
            <a:ext cx="1920243" cy="191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4157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287486" y="1295871"/>
            <a:ext cx="7986230" cy="4691574"/>
            <a:chOff x="0" y="272"/>
            <a:chExt cx="2767" cy="946"/>
          </a:xfrm>
        </p:grpSpPr>
        <p:sp>
          <p:nvSpPr>
            <p:cNvPr id="8" name="Rectangle 7"/>
            <p:cNvSpPr>
              <a:spLocks noChangeArrowheads="1"/>
            </p:cNvSpPr>
            <p:nvPr/>
          </p:nvSpPr>
          <p:spPr bwMode="auto">
            <a:xfrm>
              <a:off x="0" y="272"/>
              <a:ext cx="2767" cy="852"/>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0" name="Rectangle 5"/>
            <p:cNvSpPr>
              <a:spLocks noChangeArrowheads="1"/>
            </p:cNvSpPr>
            <p:nvPr/>
          </p:nvSpPr>
          <p:spPr bwMode="auto">
            <a:xfrm>
              <a:off x="0" y="272"/>
              <a:ext cx="2767" cy="946"/>
            </a:xfrm>
            <a:prstGeom prst="rect">
              <a:avLst/>
            </a:prstGeom>
            <a:noFill/>
            <a:ln w="9525">
              <a:noFill/>
              <a:miter lim="800000"/>
              <a:headEnd/>
              <a:tailEnd/>
            </a:ln>
          </p:spPr>
          <p:txBody>
            <a:bodyPr wrap="square">
              <a:spAutoFit/>
            </a:bodyPr>
            <a:lstStyle/>
            <a:p>
              <a:r>
                <a:rPr lang="en-US" sz="1800" b="1" dirty="0" smtClean="0"/>
                <a:t>Acknowledgements: </a:t>
              </a:r>
            </a:p>
            <a:p>
              <a:endParaRPr lang="en-US" sz="1400" b="1" i="0" dirty="0" smtClean="0"/>
            </a:p>
            <a:p>
              <a:endParaRPr lang="en-US" sz="1400" b="1" i="0" dirty="0" smtClean="0"/>
            </a:p>
            <a:p>
              <a:pPr marL="0" indent="0" eaLnBrk="1" hangingPunct="1"/>
              <a:r>
                <a:rPr lang="en-IE" sz="1600" b="1" i="0" dirty="0" smtClean="0"/>
                <a:t>M</a:t>
              </a:r>
              <a:r>
                <a:rPr lang="en-IE" sz="1600" b="1" i="0" dirty="0"/>
                <a:t>. </a:t>
              </a:r>
              <a:r>
                <a:rPr lang="en-IE" sz="1600" b="1" i="0" dirty="0" smtClean="0"/>
                <a:t>Bentires-Alj, S</a:t>
              </a:r>
              <a:r>
                <a:rPr lang="en-IE" sz="1600" b="1" i="0" dirty="0"/>
                <a:t>. Gasser</a:t>
              </a:r>
              <a:r>
                <a:rPr lang="en-IE" sz="1600" b="1" i="0" dirty="0" smtClean="0"/>
                <a:t>, C</a:t>
              </a:r>
              <a:r>
                <a:rPr lang="en-IE" sz="1600" b="1" i="0" dirty="0"/>
                <a:t>. Rochlitz</a:t>
              </a:r>
              <a:r>
                <a:rPr lang="en-IE" sz="1600" b="1" i="0" dirty="0" smtClean="0"/>
                <a:t>, </a:t>
              </a:r>
              <a:r>
                <a:rPr lang="en-IE" sz="1600" b="1" i="0" dirty="0"/>
                <a:t>D. </a:t>
              </a:r>
              <a:r>
                <a:rPr lang="en-IE" sz="1600" b="1" i="0" dirty="0" err="1"/>
                <a:t>Schübeler</a:t>
              </a:r>
              <a:r>
                <a:rPr lang="en-IE" sz="1600" b="1" i="0" dirty="0"/>
                <a:t>, M. Smalley</a:t>
              </a:r>
            </a:p>
            <a:p>
              <a:pPr marL="0" indent="0" eaLnBrk="1" hangingPunct="1"/>
              <a:endParaRPr lang="en-IE" sz="1600" b="1" i="0" dirty="0"/>
            </a:p>
            <a:p>
              <a:pPr marL="0" indent="0" eaLnBrk="1" hangingPunct="1"/>
              <a:r>
                <a:rPr lang="en-IE" sz="1600" b="1" i="0" dirty="0" smtClean="0"/>
                <a:t>Current and former Bentires-Alj lab </a:t>
              </a:r>
              <a:r>
                <a:rPr lang="en-IE" sz="1600" b="1" i="0" dirty="0"/>
                <a:t>m</a:t>
              </a:r>
              <a:r>
                <a:rPr lang="en-IE" sz="1600" b="1" i="0" dirty="0" smtClean="0"/>
                <a:t>embers</a:t>
              </a:r>
              <a:endParaRPr lang="en-IE" sz="1600" b="1" i="0" dirty="0"/>
            </a:p>
            <a:p>
              <a:pPr marL="0" indent="0" eaLnBrk="1" hangingPunct="1"/>
              <a:endParaRPr lang="en-IE" sz="1600" b="1" i="0" dirty="0"/>
            </a:p>
            <a:p>
              <a:pPr marL="0" indent="0" eaLnBrk="1" hangingPunct="1"/>
              <a:r>
                <a:rPr lang="en-IE" sz="1600" b="1" i="0" dirty="0"/>
                <a:t>Genomics Facility: Tim Roloff, Stéphane Thiry</a:t>
              </a:r>
            </a:p>
            <a:p>
              <a:pPr marL="0" indent="0" eaLnBrk="1" hangingPunct="1"/>
              <a:r>
                <a:rPr lang="en-IE" sz="1600" b="1" i="0" dirty="0"/>
                <a:t>Bioinformatics: Michael </a:t>
              </a:r>
              <a:r>
                <a:rPr lang="en-IE" sz="1600" b="1" i="0" dirty="0" smtClean="0"/>
                <a:t>Stadler, </a:t>
              </a:r>
              <a:r>
                <a:rPr lang="en-IE" sz="1600" b="1" i="0" dirty="0" err="1" smtClean="0"/>
                <a:t>Dimosthenis</a:t>
              </a:r>
              <a:r>
                <a:rPr lang="en-IE" sz="1600" b="1" i="0" dirty="0" smtClean="0"/>
                <a:t> </a:t>
              </a:r>
              <a:r>
                <a:rPr lang="en-IE" sz="1600" b="1" i="0" dirty="0" err="1" smtClean="0"/>
                <a:t>Gaidatzis</a:t>
              </a:r>
              <a:endParaRPr lang="en-IE" sz="1600" b="1" i="0" dirty="0"/>
            </a:p>
            <a:p>
              <a:pPr marL="0" indent="0" eaLnBrk="1" hangingPunct="1"/>
              <a:r>
                <a:rPr lang="en-IE" sz="1600" b="1" i="0" dirty="0"/>
                <a:t>MARA: </a:t>
              </a:r>
              <a:r>
                <a:rPr lang="en-IE" sz="1600" b="1" i="0" dirty="0" err="1"/>
                <a:t>Piotr</a:t>
              </a:r>
              <a:r>
                <a:rPr lang="en-IE" sz="1600" b="1" i="0" dirty="0"/>
                <a:t> </a:t>
              </a:r>
              <a:r>
                <a:rPr lang="en-IE" sz="1600" b="1" i="0" dirty="0" err="1"/>
                <a:t>Balwierz</a:t>
              </a:r>
              <a:r>
                <a:rPr lang="en-IE" sz="1600" b="1" i="0" dirty="0"/>
                <a:t>, Erik van </a:t>
              </a:r>
              <a:r>
                <a:rPr lang="en-IE" sz="1600" b="1" i="0" dirty="0" err="1"/>
                <a:t>Nimwegen</a:t>
              </a:r>
              <a:endParaRPr lang="en-IE" sz="1600" b="1" i="0" dirty="0"/>
            </a:p>
            <a:p>
              <a:pPr marL="0" indent="0" eaLnBrk="1" hangingPunct="1"/>
              <a:r>
                <a:rPr lang="en-IE" sz="1600" b="1" i="0" dirty="0"/>
                <a:t>FACS: Hubertus Kohler</a:t>
              </a:r>
            </a:p>
            <a:p>
              <a:pPr marL="0" indent="0" eaLnBrk="1" hangingPunct="1"/>
              <a:r>
                <a:rPr lang="en-IE" sz="1600" b="1" i="0" dirty="0"/>
                <a:t>Imaging: Laurent Gelman, Steven </a:t>
              </a:r>
              <a:r>
                <a:rPr lang="en-IE" sz="1600" b="1" i="0" dirty="0" smtClean="0"/>
                <a:t>Bourke, Raphael Thierry</a:t>
              </a:r>
            </a:p>
            <a:p>
              <a:pPr marL="0" indent="0" eaLnBrk="1" hangingPunct="1"/>
              <a:r>
                <a:rPr lang="en-IE" sz="1600" b="1" i="0" dirty="0" smtClean="0"/>
                <a:t>Histology: Sandrine  Bichet, </a:t>
              </a:r>
              <a:r>
                <a:rPr lang="en-IE" sz="1600" b="1" i="0" dirty="0" err="1" smtClean="0"/>
                <a:t>Augustyn</a:t>
              </a:r>
              <a:r>
                <a:rPr lang="en-IE" sz="1600" b="1" i="0" dirty="0" smtClean="0"/>
                <a:t> </a:t>
              </a:r>
              <a:r>
                <a:rPr lang="en-IE" sz="1600" b="1" i="0" dirty="0" err="1" smtClean="0"/>
                <a:t>Bogucki</a:t>
              </a:r>
              <a:endParaRPr lang="en-IE" sz="1600" b="1" i="0" dirty="0"/>
            </a:p>
            <a:p>
              <a:pPr marL="0" indent="0" eaLnBrk="1" hangingPunct="1"/>
              <a:endParaRPr lang="en-IE" sz="1600" b="1" i="0" dirty="0"/>
            </a:p>
            <a:p>
              <a:pPr marL="0" indent="0" eaLnBrk="1" hangingPunct="1"/>
              <a:endParaRPr lang="en-IE" sz="1600" b="1" i="0" dirty="0"/>
            </a:p>
            <a:p>
              <a:pPr marL="0" indent="0" eaLnBrk="1" hangingPunct="1"/>
              <a:r>
                <a:rPr lang="en-IE" sz="1600" b="1" i="0" dirty="0"/>
                <a:t>Funding: Swiss National Science Foundation, Novartis Research Foundation, European Research Council, Swiss Cancer League, </a:t>
              </a:r>
              <a:r>
                <a:rPr lang="en-IE" sz="1600" b="1" i="0" dirty="0" err="1"/>
                <a:t>Krebsliga</a:t>
              </a:r>
              <a:r>
                <a:rPr lang="en-IE" sz="1600" b="1" i="0" dirty="0"/>
                <a:t> </a:t>
              </a:r>
              <a:r>
                <a:rPr lang="en-IE" sz="1600" b="1" i="0" dirty="0" err="1"/>
                <a:t>beider</a:t>
              </a:r>
              <a:r>
                <a:rPr lang="en-IE" sz="1600" b="1" i="0" dirty="0"/>
                <a:t> Basel</a:t>
              </a:r>
            </a:p>
          </p:txBody>
        </p:sp>
      </p:grpSp>
      <p:pic>
        <p:nvPicPr>
          <p:cNvPr id="6" name="Picture 4" descr="C:\Users\nina\Pictures\IMG_1568.JPG"/>
          <p:cNvPicPr>
            <a:picLocks noChangeAspect="1" noChangeArrowheads="1"/>
          </p:cNvPicPr>
          <p:nvPr/>
        </p:nvPicPr>
        <p:blipFill>
          <a:blip r:embed="rId3" cstate="print"/>
          <a:srcRect l="10526" t="13168" r="17544" b="578"/>
          <a:stretch>
            <a:fillRect/>
          </a:stretch>
        </p:blipFill>
        <p:spPr bwMode="auto">
          <a:xfrm>
            <a:off x="5792902" y="2303983"/>
            <a:ext cx="2343903" cy="1872819"/>
          </a:xfrm>
          <a:prstGeom prst="rect">
            <a:avLst/>
          </a:prstGeom>
          <a:ln>
            <a:noFill/>
          </a:ln>
          <a:effectLst>
            <a:softEdge rad="112500"/>
          </a:effectLst>
        </p:spPr>
      </p:pic>
      <p:sp>
        <p:nvSpPr>
          <p:cNvPr id="16" name="Rectangle 15"/>
          <p:cNvSpPr/>
          <p:nvPr/>
        </p:nvSpPr>
        <p:spPr>
          <a:xfrm>
            <a:off x="-1" y="-273"/>
            <a:ext cx="6696645" cy="791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pic>
        <p:nvPicPr>
          <p:cNvPr id="17" name="Picture 16" descr="320px-Logo_Universitätsspital_Bas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69" y="287759"/>
            <a:ext cx="3048000" cy="619125"/>
          </a:xfrm>
          <a:prstGeom prst="rect">
            <a:avLst/>
          </a:prstGeom>
        </p:spPr>
      </p:pic>
    </p:spTree>
    <p:extLst>
      <p:ext uri="{BB962C8B-B14F-4D97-AF65-F5344CB8AC3E}">
        <p14:creationId xmlns:p14="http://schemas.microsoft.com/office/powerpoint/2010/main" val="19985194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fabienne.F222L-466BCA\Documents\USB Präsentationen\graph for seminar1.png"/>
          <p:cNvPicPr>
            <a:picLocks noChangeAspect="1" noChangeArrowheads="1"/>
          </p:cNvPicPr>
          <p:nvPr/>
        </p:nvPicPr>
        <p:blipFill rotWithShape="1">
          <a:blip r:embed="rId3">
            <a:extLst>
              <a:ext uri="{28A0092B-C50C-407E-A947-70E740481C1C}">
                <a14:useLocalDpi xmlns:a14="http://schemas.microsoft.com/office/drawing/2010/main" val="0"/>
              </a:ext>
            </a:extLst>
          </a:blip>
          <a:srcRect t="13137"/>
          <a:stretch/>
        </p:blipFill>
        <p:spPr bwMode="auto">
          <a:xfrm>
            <a:off x="398145" y="2303983"/>
            <a:ext cx="8170708"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6445" y="5601930"/>
            <a:ext cx="3744416" cy="374461"/>
          </a:xfrm>
          <a:prstGeom prst="rect">
            <a:avLst/>
          </a:prstGeom>
          <a:noFill/>
        </p:spPr>
        <p:txBody>
          <a:bodyPr wrap="square" rtlCol="0">
            <a:spAutoFit/>
          </a:bodyPr>
          <a:lstStyle/>
          <a:p>
            <a:pPr>
              <a:lnSpc>
                <a:spcPts val="2200"/>
              </a:lnSpc>
              <a:buClr>
                <a:schemeClr val="accent1"/>
              </a:buClr>
              <a:buSzPct val="90000"/>
            </a:pPr>
            <a:r>
              <a:rPr lang="en-US" sz="1200" dirty="0" err="1" smtClean="0">
                <a:latin typeface="Arial" pitchFamily="34" charset="0"/>
                <a:cs typeface="Arial" pitchFamily="34" charset="0"/>
              </a:rPr>
              <a:t>MacMahon</a:t>
            </a:r>
            <a:r>
              <a:rPr lang="en-US" sz="1200" dirty="0" smtClean="0">
                <a:latin typeface="Arial" pitchFamily="34" charset="0"/>
                <a:cs typeface="Arial" pitchFamily="34" charset="0"/>
              </a:rPr>
              <a:t>, B. et al. 1970, </a:t>
            </a:r>
            <a:r>
              <a:rPr lang="en-US" sz="1200" dirty="0" err="1" smtClean="0">
                <a:latin typeface="Arial" pitchFamily="34" charset="0"/>
                <a:cs typeface="Arial" pitchFamily="34" charset="0"/>
              </a:rPr>
              <a:t>Lambe</a:t>
            </a:r>
            <a:r>
              <a:rPr lang="en-US" sz="1200" dirty="0" smtClean="0">
                <a:latin typeface="Arial" pitchFamily="34" charset="0"/>
                <a:cs typeface="Arial" pitchFamily="34" charset="0"/>
              </a:rPr>
              <a:t>, M. et al. 1996</a:t>
            </a:r>
          </a:p>
        </p:txBody>
      </p:sp>
      <p:grpSp>
        <p:nvGrpSpPr>
          <p:cNvPr id="12" name="Group 7"/>
          <p:cNvGrpSpPr>
            <a:grpSpLocks/>
          </p:cNvGrpSpPr>
          <p:nvPr/>
        </p:nvGrpSpPr>
        <p:grpSpPr bwMode="auto">
          <a:xfrm>
            <a:off x="287486" y="647799"/>
            <a:ext cx="5761087" cy="1077837"/>
            <a:chOff x="0" y="272"/>
            <a:chExt cx="2994" cy="323"/>
          </a:xfrm>
        </p:grpSpPr>
        <p:sp>
          <p:nvSpPr>
            <p:cNvPr id="13"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4" name="Rectangle 5"/>
            <p:cNvSpPr>
              <a:spLocks noChangeArrowheads="1"/>
            </p:cNvSpPr>
            <p:nvPr/>
          </p:nvSpPr>
          <p:spPr bwMode="auto">
            <a:xfrm>
              <a:off x="0" y="272"/>
              <a:ext cx="2994" cy="323"/>
            </a:xfrm>
            <a:prstGeom prst="rect">
              <a:avLst/>
            </a:prstGeom>
            <a:noFill/>
            <a:ln w="9525">
              <a:noFill/>
              <a:miter lim="800000"/>
              <a:headEnd/>
              <a:tailEnd/>
            </a:ln>
          </p:spPr>
          <p:txBody>
            <a:bodyPr>
              <a:spAutoFit/>
            </a:bodyPr>
            <a:lstStyle/>
            <a:p>
              <a:pPr defTabSz="914400"/>
              <a:r>
                <a:rPr lang="de-CH" sz="1800" b="1" dirty="0" smtClean="0"/>
                <a:t>Background: </a:t>
              </a:r>
            </a:p>
            <a:p>
              <a:pPr defTabSz="914400"/>
              <a:endParaRPr lang="de-CH" sz="1400" b="1" dirty="0" smtClean="0"/>
            </a:p>
            <a:p>
              <a:pPr defTabSz="914400"/>
              <a:r>
                <a:rPr lang="de-CH" sz="1600" b="1" i="0" dirty="0" smtClean="0"/>
                <a:t>Early </a:t>
              </a:r>
              <a:r>
                <a:rPr lang="de-CH" sz="1600" b="1" i="0" dirty="0" err="1" smtClean="0"/>
                <a:t>age</a:t>
              </a:r>
              <a:r>
                <a:rPr lang="de-CH" sz="1600" b="1" i="0" dirty="0" smtClean="0"/>
                <a:t> </a:t>
              </a:r>
              <a:r>
                <a:rPr lang="de-CH" sz="1600" b="1" i="0" dirty="0" err="1" smtClean="0"/>
                <a:t>pregnancy</a:t>
              </a:r>
              <a:r>
                <a:rPr lang="de-CH" sz="1600" b="1" i="0" dirty="0" smtClean="0"/>
                <a:t> protects against breast </a:t>
              </a:r>
              <a:r>
                <a:rPr lang="de-CH" sz="1600" b="1" i="0" dirty="0" err="1" smtClean="0"/>
                <a:t>cancer</a:t>
              </a:r>
              <a:r>
                <a:rPr lang="de-CH" sz="1600" b="1" i="0" dirty="0" smtClean="0"/>
                <a:t>.</a:t>
              </a:r>
            </a:p>
            <a:p>
              <a:pPr defTabSz="914400"/>
              <a:r>
                <a:rPr lang="de-CH" sz="1600" b="1" i="0" dirty="0" err="1"/>
                <a:t>Rodents</a:t>
              </a:r>
              <a:r>
                <a:rPr lang="de-CH" sz="1600" b="1" i="0" dirty="0"/>
                <a:t> </a:t>
              </a:r>
              <a:r>
                <a:rPr lang="de-CH" sz="1600" b="1" i="0" dirty="0" err="1"/>
                <a:t>can</a:t>
              </a:r>
              <a:r>
                <a:rPr lang="de-CH" sz="1600" b="1" i="0" dirty="0"/>
                <a:t> </a:t>
              </a:r>
              <a:r>
                <a:rPr lang="de-CH" sz="1600" b="1" i="0" dirty="0" err="1"/>
                <a:t>be</a:t>
              </a:r>
              <a:r>
                <a:rPr lang="de-CH" sz="1600" b="1" i="0" dirty="0"/>
                <a:t> </a:t>
              </a:r>
              <a:r>
                <a:rPr lang="de-CH" sz="1600" b="1" i="0" dirty="0" err="1"/>
                <a:t>used</a:t>
              </a:r>
              <a:r>
                <a:rPr lang="de-CH" sz="1600" b="1" i="0" dirty="0"/>
                <a:t> </a:t>
              </a:r>
              <a:r>
                <a:rPr lang="de-CH" sz="1600" b="1" i="0" dirty="0" err="1"/>
                <a:t>as</a:t>
              </a:r>
              <a:r>
                <a:rPr lang="de-CH" sz="1600" b="1" i="0" dirty="0"/>
                <a:t> </a:t>
              </a:r>
              <a:r>
                <a:rPr lang="de-CH" sz="1600" b="1" i="0" dirty="0" err="1"/>
                <a:t>model</a:t>
              </a:r>
              <a:r>
                <a:rPr lang="de-CH" sz="1600" b="1" i="0" dirty="0"/>
                <a:t> </a:t>
              </a:r>
              <a:r>
                <a:rPr lang="de-CH" sz="1600" b="1" i="0" dirty="0" err="1"/>
                <a:t>system</a:t>
              </a:r>
              <a:r>
                <a:rPr lang="de-CH" sz="1600" b="1" i="0" dirty="0" smtClean="0"/>
                <a:t>.</a:t>
              </a:r>
              <a:endParaRPr lang="de-CH" sz="1600" b="1" i="0" dirty="0"/>
            </a:p>
          </p:txBody>
        </p:sp>
      </p:grpSp>
      <p:pic>
        <p:nvPicPr>
          <p:cNvPr id="3076" name="Picture 4" descr="C:\Users\fabienne.F222L-466BCA\Documents\USB Präsentationen\graph for seminar1.png"/>
          <p:cNvPicPr>
            <a:picLocks noChangeAspect="1" noChangeArrowheads="1"/>
          </p:cNvPicPr>
          <p:nvPr/>
        </p:nvPicPr>
        <p:blipFill rotWithShape="1">
          <a:blip r:embed="rId3">
            <a:extLst>
              <a:ext uri="{28A0092B-C50C-407E-A947-70E740481C1C}">
                <a14:useLocalDpi xmlns:a14="http://schemas.microsoft.com/office/drawing/2010/main" val="0"/>
              </a:ext>
            </a:extLst>
          </a:blip>
          <a:srcRect l="36464" r="30513" b="79112"/>
          <a:stretch/>
        </p:blipFill>
        <p:spPr bwMode="auto">
          <a:xfrm>
            <a:off x="5776904" y="1007839"/>
            <a:ext cx="2539494" cy="7659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6245" y="2087959"/>
            <a:ext cx="2680659"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grpSp>
        <p:nvGrpSpPr>
          <p:cNvPr id="9" name="Group 7"/>
          <p:cNvGrpSpPr/>
          <p:nvPr/>
        </p:nvGrpSpPr>
        <p:grpSpPr>
          <a:xfrm>
            <a:off x="287486" y="3312095"/>
            <a:ext cx="7986230" cy="1296144"/>
            <a:chOff x="287486" y="2880047"/>
            <a:chExt cx="7986230" cy="1296144"/>
          </a:xfrm>
        </p:grpSpPr>
        <p:grpSp>
          <p:nvGrpSpPr>
            <p:cNvPr id="10" name="Group 8"/>
            <p:cNvGrpSpPr>
              <a:grpSpLocks/>
            </p:cNvGrpSpPr>
            <p:nvPr/>
          </p:nvGrpSpPr>
          <p:grpSpPr bwMode="auto">
            <a:xfrm>
              <a:off x="287486" y="2880047"/>
              <a:ext cx="7986230" cy="1296144"/>
              <a:chOff x="0" y="272"/>
              <a:chExt cx="2767" cy="318"/>
            </a:xfrm>
          </p:grpSpPr>
          <p:sp>
            <p:nvSpPr>
              <p:cNvPr id="16"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7" name="Rectangle 5"/>
              <p:cNvSpPr>
                <a:spLocks noChangeArrowheads="1"/>
              </p:cNvSpPr>
              <p:nvPr/>
            </p:nvSpPr>
            <p:spPr bwMode="auto">
              <a:xfrm>
                <a:off x="0" y="272"/>
                <a:ext cx="2767" cy="229"/>
              </a:xfrm>
              <a:prstGeom prst="rect">
                <a:avLst/>
              </a:prstGeom>
              <a:noFill/>
              <a:ln w="9525">
                <a:noFill/>
                <a:miter lim="800000"/>
                <a:headEnd/>
                <a:tailEnd/>
              </a:ln>
            </p:spPr>
            <p:txBody>
              <a:bodyPr wrap="square">
                <a:spAutoFit/>
              </a:bodyPr>
              <a:lstStyle/>
              <a:p>
                <a:pPr defTabSz="914400"/>
                <a:endParaRPr lang="en-US" sz="1800" b="1" dirty="0" smtClean="0"/>
              </a:p>
              <a:p>
                <a:pPr>
                  <a:lnSpc>
                    <a:spcPts val="2200"/>
                  </a:lnSpc>
                  <a:buClr>
                    <a:schemeClr val="accent1"/>
                  </a:buClr>
                  <a:buSzPct val="90000"/>
                </a:pPr>
                <a:r>
                  <a:rPr lang="en-US" sz="1800" i="0" dirty="0">
                    <a:latin typeface="Arial" pitchFamily="34" charset="0"/>
                    <a:cs typeface="Arial" pitchFamily="34" charset="0"/>
                  </a:rPr>
                  <a:t>In rodents: early </a:t>
                </a:r>
                <a:r>
                  <a:rPr lang="en-US" sz="1800" i="0" dirty="0" smtClean="0">
                    <a:latin typeface="Arial" pitchFamily="34" charset="0"/>
                    <a:cs typeface="Arial" pitchFamily="34" charset="0"/>
                  </a:rPr>
                  <a:t>age pregnancy                     &gt;</a:t>
                </a:r>
                <a:r>
                  <a:rPr lang="en-US" sz="1800" i="0" dirty="0">
                    <a:latin typeface="Arial" pitchFamily="34" charset="0"/>
                    <a:cs typeface="Arial" pitchFamily="34" charset="0"/>
                  </a:rPr>
                  <a:t>75% protective </a:t>
                </a:r>
                <a:r>
                  <a:rPr lang="en-US" sz="1800" i="0" dirty="0" smtClean="0">
                    <a:latin typeface="Arial" pitchFamily="34" charset="0"/>
                    <a:cs typeface="Arial" pitchFamily="34" charset="0"/>
                  </a:rPr>
                  <a:t>effect against</a:t>
                </a:r>
              </a:p>
              <a:p>
                <a:pPr>
                  <a:lnSpc>
                    <a:spcPts val="2200"/>
                  </a:lnSpc>
                  <a:buClr>
                    <a:schemeClr val="accent1"/>
                  </a:buClr>
                  <a:buSzPct val="90000"/>
                </a:pPr>
                <a:r>
                  <a:rPr lang="en-US" sz="1800" i="0" dirty="0">
                    <a:latin typeface="Arial" pitchFamily="34" charset="0"/>
                    <a:cs typeface="Arial" pitchFamily="34" charset="0"/>
                  </a:rPr>
                  <a:t> </a:t>
                </a:r>
                <a:r>
                  <a:rPr lang="en-US" sz="1800" i="0" dirty="0" smtClean="0">
                    <a:latin typeface="Arial" pitchFamily="34" charset="0"/>
                    <a:cs typeface="Arial" pitchFamily="34" charset="0"/>
                  </a:rPr>
                  <a:t>                                                                       mammary tumors</a:t>
                </a:r>
                <a:endParaRPr lang="en-US" sz="1800" i="0" dirty="0">
                  <a:latin typeface="Arial" pitchFamily="34" charset="0"/>
                  <a:cs typeface="Arial" pitchFamily="34" charset="0"/>
                </a:endParaRPr>
              </a:p>
            </p:txBody>
          </p:sp>
        </p:grpSp>
        <p:sp>
          <p:nvSpPr>
            <p:cNvPr id="11" name="TextBox 9"/>
            <p:cNvSpPr txBox="1"/>
            <p:nvPr/>
          </p:nvSpPr>
          <p:spPr>
            <a:xfrm>
              <a:off x="6768653" y="3801730"/>
              <a:ext cx="1384203"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Medina, D. 2005</a:t>
              </a:r>
            </a:p>
          </p:txBody>
        </p:sp>
        <p:cxnSp>
          <p:nvCxnSpPr>
            <p:cNvPr id="15" name="Straight Arrow Connector 10"/>
            <p:cNvCxnSpPr/>
            <p:nvPr/>
          </p:nvCxnSpPr>
          <p:spPr>
            <a:xfrm>
              <a:off x="4032349" y="3312095"/>
              <a:ext cx="4320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35478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2448173" y="2664023"/>
            <a:ext cx="3528839" cy="864096"/>
            <a:chOff x="0" y="272"/>
            <a:chExt cx="2767" cy="852"/>
          </a:xfrm>
        </p:grpSpPr>
        <p:sp>
          <p:nvSpPr>
            <p:cNvPr id="8" name="Rectangle 7"/>
            <p:cNvSpPr>
              <a:spLocks noChangeArrowheads="1"/>
            </p:cNvSpPr>
            <p:nvPr/>
          </p:nvSpPr>
          <p:spPr bwMode="auto">
            <a:xfrm>
              <a:off x="0" y="272"/>
              <a:ext cx="2767" cy="852"/>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0" name="Rectangle 5"/>
            <p:cNvSpPr>
              <a:spLocks noChangeArrowheads="1"/>
            </p:cNvSpPr>
            <p:nvPr/>
          </p:nvSpPr>
          <p:spPr bwMode="auto">
            <a:xfrm>
              <a:off x="0" y="272"/>
              <a:ext cx="2767" cy="178"/>
            </a:xfrm>
            <a:prstGeom prst="rect">
              <a:avLst/>
            </a:prstGeom>
            <a:noFill/>
            <a:ln w="9525">
              <a:noFill/>
              <a:miter lim="800000"/>
              <a:headEnd/>
              <a:tailEnd/>
            </a:ln>
          </p:spPr>
          <p:txBody>
            <a:bodyPr wrap="square">
              <a:spAutoFit/>
            </a:bodyPr>
            <a:lstStyle/>
            <a:p>
              <a:r>
                <a:rPr lang="en-US" sz="4400" b="1" dirty="0" smtClean="0"/>
                <a:t>Thank you! </a:t>
              </a:r>
              <a:endParaRPr lang="en-IE" sz="4400" b="1" i="0" dirty="0"/>
            </a:p>
          </p:txBody>
        </p:sp>
      </p:grpSp>
      <p:sp>
        <p:nvSpPr>
          <p:cNvPr id="11" name="Rectangle 10"/>
          <p:cNvSpPr/>
          <p:nvPr/>
        </p:nvSpPr>
        <p:spPr>
          <a:xfrm>
            <a:off x="6847561" y="6041189"/>
            <a:ext cx="176409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sp>
        <p:nvSpPr>
          <p:cNvPr id="15" name="Rectangle 14"/>
          <p:cNvSpPr/>
          <p:nvPr/>
        </p:nvSpPr>
        <p:spPr>
          <a:xfrm>
            <a:off x="-1" y="-273"/>
            <a:ext cx="6696645" cy="791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pic>
        <p:nvPicPr>
          <p:cNvPr id="14" name="Picture 13" descr="320px-Logo_Universitätsspital_Bas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69" y="287759"/>
            <a:ext cx="3048000" cy="619125"/>
          </a:xfrm>
          <a:prstGeom prst="rect">
            <a:avLst/>
          </a:prstGeom>
        </p:spPr>
      </p:pic>
    </p:spTree>
    <p:extLst>
      <p:ext uri="{BB962C8B-B14F-4D97-AF65-F5344CB8AC3E}">
        <p14:creationId xmlns:p14="http://schemas.microsoft.com/office/powerpoint/2010/main" val="16815612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847561" y="6041189"/>
            <a:ext cx="176409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grpSp>
        <p:nvGrpSpPr>
          <p:cNvPr id="10" name="Group 9"/>
          <p:cNvGrpSpPr>
            <a:grpSpLocks/>
          </p:cNvGrpSpPr>
          <p:nvPr/>
        </p:nvGrpSpPr>
        <p:grpSpPr bwMode="auto">
          <a:xfrm>
            <a:off x="287486" y="647799"/>
            <a:ext cx="4680967" cy="1296144"/>
            <a:chOff x="0" y="272"/>
            <a:chExt cx="4276" cy="318"/>
          </a:xfrm>
        </p:grpSpPr>
        <p:sp>
          <p:nvSpPr>
            <p:cNvPr id="15" name="Rectangle 6"/>
            <p:cNvSpPr>
              <a:spLocks noChangeArrowheads="1"/>
            </p:cNvSpPr>
            <p:nvPr/>
          </p:nvSpPr>
          <p:spPr bwMode="auto">
            <a:xfrm>
              <a:off x="0" y="272"/>
              <a:ext cx="4276"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6" name="Rectangle 5"/>
            <p:cNvSpPr>
              <a:spLocks noChangeArrowheads="1"/>
            </p:cNvSpPr>
            <p:nvPr/>
          </p:nvSpPr>
          <p:spPr bwMode="auto">
            <a:xfrm>
              <a:off x="0" y="272"/>
              <a:ext cx="4276" cy="165"/>
            </a:xfrm>
            <a:prstGeom prst="rect">
              <a:avLst/>
            </a:prstGeom>
            <a:noFill/>
            <a:ln w="9525">
              <a:noFill/>
              <a:miter lim="800000"/>
              <a:headEnd/>
              <a:tailEnd/>
            </a:ln>
          </p:spPr>
          <p:txBody>
            <a:bodyPr wrap="square">
              <a:spAutoFit/>
            </a:bodyPr>
            <a:lstStyle/>
            <a:p>
              <a:pPr defTabSz="914400"/>
              <a:r>
                <a:rPr lang="de-CH" sz="1800" b="1" dirty="0" smtClean="0"/>
                <a:t>Results I: </a:t>
              </a:r>
            </a:p>
            <a:p>
              <a:pPr defTabSz="914400"/>
              <a:endParaRPr lang="de-CH" sz="1400" b="1" dirty="0" smtClean="0"/>
            </a:p>
            <a:p>
              <a:r>
                <a:rPr lang="en-IE" sz="1600" b="1" i="0" dirty="0" err="1" smtClean="0"/>
                <a:t>Wnt</a:t>
              </a:r>
              <a:r>
                <a:rPr lang="en-IE" sz="1600" b="1" i="0" dirty="0" smtClean="0"/>
                <a:t> targets are reduced on the protein level</a:t>
              </a:r>
              <a:endParaRPr lang="de-CH" sz="1600" b="1" dirty="0" smtClean="0"/>
            </a:p>
          </p:txBody>
        </p:sp>
      </p:grpSp>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44" r="24910"/>
          <a:stretch/>
        </p:blipFill>
        <p:spPr bwMode="auto">
          <a:xfrm>
            <a:off x="2659472" y="2736031"/>
            <a:ext cx="2389282" cy="211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911"/>
          <a:stretch/>
        </p:blipFill>
        <p:spPr bwMode="auto">
          <a:xfrm>
            <a:off x="254849" y="2736031"/>
            <a:ext cx="2404623" cy="211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15925" y="5256311"/>
            <a:ext cx="4616805" cy="784830"/>
          </a:xfrm>
          <a:prstGeom prst="rect">
            <a:avLst/>
          </a:prstGeom>
          <a:noFill/>
        </p:spPr>
        <p:txBody>
          <a:bodyPr wrap="square" rtlCol="0">
            <a:spAutoFit/>
          </a:bodyPr>
          <a:lstStyle/>
          <a:p>
            <a:pPr>
              <a:lnSpc>
                <a:spcPts val="1800"/>
              </a:lnSpc>
              <a:buClr>
                <a:schemeClr val="accent1"/>
              </a:buClr>
              <a:buSzPct val="90000"/>
            </a:pPr>
            <a:r>
              <a:rPr lang="en-US" sz="1400" i="0" dirty="0" smtClean="0">
                <a:latin typeface="Arial" pitchFamily="34" charset="0"/>
                <a:cs typeface="Arial" pitchFamily="34" charset="0"/>
              </a:rPr>
              <a:t>Mean number of </a:t>
            </a:r>
            <a:r>
              <a:rPr lang="en-US" sz="1400" i="0" dirty="0" err="1" smtClean="0">
                <a:latin typeface="Arial" pitchFamily="34" charset="0"/>
                <a:cs typeface="Arial" pitchFamily="34" charset="0"/>
              </a:rPr>
              <a:t>versican</a:t>
            </a:r>
            <a:r>
              <a:rPr lang="en-US" sz="1400" i="0" dirty="0" smtClean="0">
                <a:latin typeface="Arial" pitchFamily="34" charset="0"/>
                <a:cs typeface="Arial" pitchFamily="34" charset="0"/>
              </a:rPr>
              <a:t> (brown) pixels per image: </a:t>
            </a:r>
          </a:p>
          <a:p>
            <a:pPr>
              <a:lnSpc>
                <a:spcPts val="1800"/>
              </a:lnSpc>
              <a:buClr>
                <a:schemeClr val="accent1"/>
              </a:buClr>
              <a:buSzPct val="90000"/>
            </a:pPr>
            <a:r>
              <a:rPr lang="en-US" sz="1400" i="0" dirty="0" smtClean="0">
                <a:latin typeface="Arial" pitchFamily="34" charset="0"/>
                <a:cs typeface="Arial" pitchFamily="34" charset="0"/>
              </a:rPr>
              <a:t>Virgins: 38,700 ± 6954</a:t>
            </a:r>
          </a:p>
          <a:p>
            <a:pPr>
              <a:lnSpc>
                <a:spcPts val="1800"/>
              </a:lnSpc>
              <a:buClr>
                <a:schemeClr val="accent1"/>
              </a:buClr>
              <a:buSzPct val="90000"/>
            </a:pPr>
            <a:r>
              <a:rPr lang="en-US" sz="1400" i="0" dirty="0" err="1" smtClean="0">
                <a:latin typeface="Arial" pitchFamily="34" charset="0"/>
                <a:cs typeface="Arial" pitchFamily="34" charset="0"/>
              </a:rPr>
              <a:t>Parous</a:t>
            </a:r>
            <a:r>
              <a:rPr lang="en-US" sz="1400" i="0" dirty="0" smtClean="0">
                <a:latin typeface="Arial" pitchFamily="34" charset="0"/>
                <a:cs typeface="Arial" pitchFamily="34" charset="0"/>
              </a:rPr>
              <a:t>: 127 ± 33		</a:t>
            </a:r>
            <a:r>
              <a:rPr lang="en-US" sz="1400" dirty="0" smtClean="0">
                <a:latin typeface="Arial" pitchFamily="34" charset="0"/>
                <a:cs typeface="Arial" pitchFamily="34" charset="0"/>
              </a:rPr>
              <a:t>P</a:t>
            </a:r>
            <a:r>
              <a:rPr lang="en-US" sz="1400" i="0" dirty="0" smtClean="0">
                <a:latin typeface="Arial" pitchFamily="34" charset="0"/>
                <a:cs typeface="Arial" pitchFamily="34" charset="0"/>
              </a:rPr>
              <a:t>=5.48E-07</a:t>
            </a:r>
          </a:p>
        </p:txBody>
      </p:sp>
    </p:spTree>
    <p:extLst>
      <p:ext uri="{BB962C8B-B14F-4D97-AF65-F5344CB8AC3E}">
        <p14:creationId xmlns:p14="http://schemas.microsoft.com/office/powerpoint/2010/main" val="42796775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p:cNvGrpSpPr>
          <p:nvPr/>
        </p:nvGrpSpPr>
        <p:grpSpPr bwMode="auto">
          <a:xfrm>
            <a:off x="287486" y="647799"/>
            <a:ext cx="4680967" cy="1368152"/>
            <a:chOff x="0" y="272"/>
            <a:chExt cx="4276" cy="318"/>
          </a:xfrm>
        </p:grpSpPr>
        <p:sp>
          <p:nvSpPr>
            <p:cNvPr id="13" name="Rectangle 6"/>
            <p:cNvSpPr>
              <a:spLocks noChangeArrowheads="1"/>
            </p:cNvSpPr>
            <p:nvPr/>
          </p:nvSpPr>
          <p:spPr bwMode="auto">
            <a:xfrm>
              <a:off x="0" y="272"/>
              <a:ext cx="4276"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4" name="Rectangle 5"/>
            <p:cNvSpPr>
              <a:spLocks noChangeArrowheads="1"/>
            </p:cNvSpPr>
            <p:nvPr/>
          </p:nvSpPr>
          <p:spPr bwMode="auto">
            <a:xfrm>
              <a:off x="0" y="272"/>
              <a:ext cx="4276" cy="312"/>
            </a:xfrm>
            <a:prstGeom prst="rect">
              <a:avLst/>
            </a:prstGeom>
            <a:noFill/>
            <a:ln w="9525">
              <a:noFill/>
              <a:miter lim="800000"/>
              <a:headEnd/>
              <a:tailEnd/>
            </a:ln>
          </p:spPr>
          <p:txBody>
            <a:bodyPr wrap="square">
              <a:spAutoFit/>
            </a:bodyPr>
            <a:lstStyle/>
            <a:p>
              <a:pPr defTabSz="914400"/>
              <a:r>
                <a:rPr lang="de-CH" sz="1800" b="1" dirty="0" smtClean="0"/>
                <a:t>Results I: </a:t>
              </a:r>
            </a:p>
            <a:p>
              <a:pPr defTabSz="914400"/>
              <a:endParaRPr lang="de-CH" sz="1400" b="1" dirty="0" smtClean="0"/>
            </a:p>
            <a:p>
              <a:r>
                <a:rPr lang="en-IE" sz="1600" b="1" i="0" dirty="0" err="1" smtClean="0"/>
                <a:t>Wnt</a:t>
              </a:r>
              <a:r>
                <a:rPr lang="en-IE" sz="1600" b="1" i="0" dirty="0" smtClean="0"/>
                <a:t> targets are reduced on the protein level and nuclear </a:t>
              </a:r>
              <a:r>
                <a:rPr lang="el-GR" sz="1600" b="1" i="0" dirty="0" smtClean="0"/>
                <a:t>β</a:t>
              </a:r>
              <a:r>
                <a:rPr lang="en-US" sz="1600" b="1" i="0" dirty="0" smtClean="0"/>
                <a:t>-catenin is decreased in basal mammary epithelial cells from </a:t>
              </a:r>
              <a:r>
                <a:rPr lang="en-US" sz="1600" b="1" i="0" dirty="0" err="1" smtClean="0"/>
                <a:t>parous</a:t>
              </a:r>
              <a:r>
                <a:rPr lang="en-US" sz="1600" b="1" i="0" dirty="0" smtClean="0"/>
                <a:t> mice. </a:t>
              </a:r>
              <a:endParaRPr lang="en-IE" sz="1600" b="1" i="0" dirty="0" smtClean="0"/>
            </a:p>
            <a:p>
              <a:pPr defTabSz="914400"/>
              <a:endParaRPr lang="de-CH" sz="1600" b="1" dirty="0" smtClean="0"/>
            </a:p>
          </p:txBody>
        </p:sp>
      </p:grpSp>
      <p:sp>
        <p:nvSpPr>
          <p:cNvPr id="19" name="Rectangle 18"/>
          <p:cNvSpPr/>
          <p:nvPr/>
        </p:nvSpPr>
        <p:spPr>
          <a:xfrm>
            <a:off x="6847561" y="6041189"/>
            <a:ext cx="176409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endParaRPr lang="en-US" sz="1600" dirty="0" err="1" smtClean="0">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543" y="575791"/>
            <a:ext cx="3128963"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541" y="3994809"/>
            <a:ext cx="2518410" cy="205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244" r="24910"/>
          <a:stretch/>
        </p:blipFill>
        <p:spPr bwMode="auto">
          <a:xfrm>
            <a:off x="2659472" y="2736031"/>
            <a:ext cx="2389282" cy="211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1911"/>
          <a:stretch/>
        </p:blipFill>
        <p:spPr bwMode="auto">
          <a:xfrm>
            <a:off x="254849" y="2736031"/>
            <a:ext cx="2404623" cy="211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15925" y="5256311"/>
            <a:ext cx="4616805" cy="784830"/>
          </a:xfrm>
          <a:prstGeom prst="rect">
            <a:avLst/>
          </a:prstGeom>
          <a:noFill/>
        </p:spPr>
        <p:txBody>
          <a:bodyPr wrap="square" rtlCol="0">
            <a:spAutoFit/>
          </a:bodyPr>
          <a:lstStyle/>
          <a:p>
            <a:pPr>
              <a:lnSpc>
                <a:spcPts val="1800"/>
              </a:lnSpc>
              <a:buClr>
                <a:schemeClr val="accent1"/>
              </a:buClr>
              <a:buSzPct val="90000"/>
            </a:pPr>
            <a:r>
              <a:rPr lang="en-US" sz="1400" i="0" dirty="0" smtClean="0">
                <a:latin typeface="Arial" pitchFamily="34" charset="0"/>
                <a:cs typeface="Arial" pitchFamily="34" charset="0"/>
              </a:rPr>
              <a:t>Mean number of </a:t>
            </a:r>
            <a:r>
              <a:rPr lang="en-US" sz="1400" i="0" dirty="0" err="1" smtClean="0">
                <a:latin typeface="Arial" pitchFamily="34" charset="0"/>
                <a:cs typeface="Arial" pitchFamily="34" charset="0"/>
              </a:rPr>
              <a:t>versican</a:t>
            </a:r>
            <a:r>
              <a:rPr lang="en-US" sz="1400" i="0" dirty="0" smtClean="0">
                <a:latin typeface="Arial" pitchFamily="34" charset="0"/>
                <a:cs typeface="Arial" pitchFamily="34" charset="0"/>
              </a:rPr>
              <a:t> (brown) pixels per image: </a:t>
            </a:r>
          </a:p>
          <a:p>
            <a:pPr>
              <a:lnSpc>
                <a:spcPts val="1800"/>
              </a:lnSpc>
              <a:buClr>
                <a:schemeClr val="accent1"/>
              </a:buClr>
              <a:buSzPct val="90000"/>
            </a:pPr>
            <a:r>
              <a:rPr lang="en-US" sz="1400" i="0" dirty="0" smtClean="0">
                <a:latin typeface="Arial" pitchFamily="34" charset="0"/>
                <a:cs typeface="Arial" pitchFamily="34" charset="0"/>
              </a:rPr>
              <a:t>Virgins: 38,700 ± 6954</a:t>
            </a:r>
          </a:p>
          <a:p>
            <a:pPr>
              <a:lnSpc>
                <a:spcPts val="1800"/>
              </a:lnSpc>
              <a:buClr>
                <a:schemeClr val="accent1"/>
              </a:buClr>
              <a:buSzPct val="90000"/>
            </a:pPr>
            <a:r>
              <a:rPr lang="en-US" sz="1400" i="0" dirty="0" err="1" smtClean="0">
                <a:latin typeface="Arial" pitchFamily="34" charset="0"/>
                <a:cs typeface="Arial" pitchFamily="34" charset="0"/>
              </a:rPr>
              <a:t>Parous</a:t>
            </a:r>
            <a:r>
              <a:rPr lang="en-US" sz="1400" i="0" dirty="0" smtClean="0">
                <a:latin typeface="Arial" pitchFamily="34" charset="0"/>
                <a:cs typeface="Arial" pitchFamily="34" charset="0"/>
              </a:rPr>
              <a:t>: 127 ± 33		</a:t>
            </a:r>
            <a:r>
              <a:rPr lang="en-US" sz="1400" dirty="0" smtClean="0">
                <a:latin typeface="Arial" pitchFamily="34" charset="0"/>
                <a:cs typeface="Arial" pitchFamily="34" charset="0"/>
              </a:rPr>
              <a:t>P</a:t>
            </a:r>
            <a:r>
              <a:rPr lang="en-US" sz="1400" i="0" dirty="0" smtClean="0">
                <a:latin typeface="Arial" pitchFamily="34" charset="0"/>
                <a:cs typeface="Arial" pitchFamily="34" charset="0"/>
              </a:rPr>
              <a:t>=5.48E-07</a:t>
            </a:r>
          </a:p>
        </p:txBody>
      </p:sp>
    </p:spTree>
    <p:extLst>
      <p:ext uri="{BB962C8B-B14F-4D97-AF65-F5344CB8AC3E}">
        <p14:creationId xmlns:p14="http://schemas.microsoft.com/office/powerpoint/2010/main" val="37987414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09" y="1958388"/>
            <a:ext cx="8466201" cy="442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a:spLocks noChangeArrowheads="1"/>
          </p:cNvSpPr>
          <p:nvPr/>
        </p:nvSpPr>
        <p:spPr bwMode="auto">
          <a:xfrm>
            <a:off x="287486" y="647797"/>
            <a:ext cx="7986230" cy="1310591"/>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1" name="Rectangle 5"/>
          <p:cNvSpPr>
            <a:spLocks noChangeArrowheads="1"/>
          </p:cNvSpPr>
          <p:nvPr/>
        </p:nvSpPr>
        <p:spPr bwMode="auto">
          <a:xfrm>
            <a:off x="287933" y="647799"/>
            <a:ext cx="7986230" cy="1323439"/>
          </a:xfrm>
          <a:prstGeom prst="rect">
            <a:avLst/>
          </a:prstGeom>
          <a:noFill/>
          <a:ln w="9525">
            <a:noFill/>
            <a:miter lim="800000"/>
            <a:headEnd/>
            <a:tailEnd/>
          </a:ln>
        </p:spPr>
        <p:txBody>
          <a:bodyPr wrap="square">
            <a:spAutoFit/>
          </a:bodyPr>
          <a:lstStyle/>
          <a:p>
            <a:pPr defTabSz="914400"/>
            <a:r>
              <a:rPr lang="de-CH" sz="1800" b="1" dirty="0" smtClean="0"/>
              <a:t>Results: </a:t>
            </a:r>
            <a:endParaRPr lang="de-CH" sz="1800" b="1" dirty="0"/>
          </a:p>
          <a:p>
            <a:pPr defTabSz="914400"/>
            <a:endParaRPr lang="de-CH" sz="1400" b="1" dirty="0"/>
          </a:p>
          <a:p>
            <a:pPr defTabSz="914400"/>
            <a:r>
              <a:rPr lang="de-CH" sz="1600" b="1" i="0" dirty="0"/>
              <a:t>Early </a:t>
            </a:r>
            <a:r>
              <a:rPr lang="de-CH" sz="1600" b="1" i="0" dirty="0" err="1" smtClean="0"/>
              <a:t>age</a:t>
            </a:r>
            <a:r>
              <a:rPr lang="de-CH" sz="1600" b="1" i="0" dirty="0" smtClean="0"/>
              <a:t> </a:t>
            </a:r>
            <a:r>
              <a:rPr lang="de-CH" sz="1600" b="1" i="0" dirty="0" err="1" smtClean="0"/>
              <a:t>pregnancy-induced</a:t>
            </a:r>
            <a:r>
              <a:rPr lang="de-CH" sz="1600" b="1" i="0" dirty="0" smtClean="0"/>
              <a:t> </a:t>
            </a:r>
            <a:r>
              <a:rPr lang="de-CH" sz="1600" b="1" i="0" dirty="0"/>
              <a:t>decreases in progesterone receptor positive cells and Wnt target versican and keratin 15 expression persist in mammary glands of postmenopausal (22 months old) mice. </a:t>
            </a:r>
            <a:endParaRPr lang="de-CH" sz="1600" b="1" dirty="0"/>
          </a:p>
        </p:txBody>
      </p:sp>
      <p:sp>
        <p:nvSpPr>
          <p:cNvPr id="5" name="TextBox 4"/>
          <p:cNvSpPr txBox="1"/>
          <p:nvPr/>
        </p:nvSpPr>
        <p:spPr>
          <a:xfrm>
            <a:off x="7416725" y="2952055"/>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*P </a:t>
            </a:r>
            <a:r>
              <a:rPr lang="en-US" sz="1200" i="0" dirty="0" smtClean="0">
                <a:latin typeface="Arial" pitchFamily="34" charset="0"/>
                <a:cs typeface="Arial" pitchFamily="34" charset="0"/>
              </a:rPr>
              <a:t>=1.53E-04</a:t>
            </a:r>
          </a:p>
        </p:txBody>
      </p:sp>
      <p:sp>
        <p:nvSpPr>
          <p:cNvPr id="7" name="TextBox 6"/>
          <p:cNvSpPr txBox="1"/>
          <p:nvPr/>
        </p:nvSpPr>
        <p:spPr>
          <a:xfrm>
            <a:off x="7416725" y="4449802"/>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*P </a:t>
            </a:r>
            <a:r>
              <a:rPr lang="en-US" sz="1200" i="0" dirty="0" smtClean="0">
                <a:latin typeface="Arial" pitchFamily="34" charset="0"/>
                <a:cs typeface="Arial" pitchFamily="34" charset="0"/>
              </a:rPr>
              <a:t>=0.004</a:t>
            </a:r>
          </a:p>
        </p:txBody>
      </p:sp>
      <p:sp>
        <p:nvSpPr>
          <p:cNvPr id="8" name="TextBox 7"/>
          <p:cNvSpPr txBox="1"/>
          <p:nvPr/>
        </p:nvSpPr>
        <p:spPr>
          <a:xfrm>
            <a:off x="7416725" y="5889962"/>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*P </a:t>
            </a:r>
            <a:r>
              <a:rPr lang="en-US" sz="1200" i="0" dirty="0" smtClean="0">
                <a:latin typeface="Arial" pitchFamily="34" charset="0"/>
                <a:cs typeface="Arial" pitchFamily="34" charset="0"/>
              </a:rPr>
              <a:t>=0.0049</a:t>
            </a:r>
          </a:p>
        </p:txBody>
      </p:sp>
    </p:spTree>
    <p:extLst>
      <p:ext uri="{BB962C8B-B14F-4D97-AF65-F5344CB8AC3E}">
        <p14:creationId xmlns:p14="http://schemas.microsoft.com/office/powerpoint/2010/main" val="40341511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69" y="2026177"/>
            <a:ext cx="8440484" cy="438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776765" y="3168079"/>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P </a:t>
            </a:r>
            <a:r>
              <a:rPr lang="en-US" sz="1200" i="0" dirty="0">
                <a:latin typeface="Arial" pitchFamily="34" charset="0"/>
                <a:cs typeface="Arial" pitchFamily="34" charset="0"/>
              </a:rPr>
              <a:t>=</a:t>
            </a:r>
            <a:r>
              <a:rPr lang="en-US" sz="1200" i="0" dirty="0" smtClean="0">
                <a:latin typeface="Arial" pitchFamily="34" charset="0"/>
                <a:cs typeface="Arial" pitchFamily="34" charset="0"/>
              </a:rPr>
              <a:t>0.72</a:t>
            </a:r>
            <a:endParaRPr lang="en-US" sz="1200" i="0" dirty="0">
              <a:latin typeface="Arial" pitchFamily="34" charset="0"/>
              <a:cs typeface="Arial" pitchFamily="34" charset="0"/>
            </a:endParaRPr>
          </a:p>
        </p:txBody>
      </p:sp>
      <p:sp>
        <p:nvSpPr>
          <p:cNvPr id="18" name="TextBox 17"/>
          <p:cNvSpPr txBox="1"/>
          <p:nvPr/>
        </p:nvSpPr>
        <p:spPr>
          <a:xfrm>
            <a:off x="7776765" y="4629275"/>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P </a:t>
            </a:r>
            <a:r>
              <a:rPr lang="en-US" sz="1200" i="0" dirty="0">
                <a:latin typeface="Arial" pitchFamily="34" charset="0"/>
                <a:cs typeface="Arial" pitchFamily="34" charset="0"/>
              </a:rPr>
              <a:t>=</a:t>
            </a:r>
            <a:r>
              <a:rPr lang="en-US" sz="1200" i="0" dirty="0" smtClean="0">
                <a:latin typeface="Arial" pitchFamily="34" charset="0"/>
                <a:cs typeface="Arial" pitchFamily="34" charset="0"/>
              </a:rPr>
              <a:t>0.28</a:t>
            </a:r>
            <a:endParaRPr lang="en-US" sz="1200" i="0" dirty="0">
              <a:latin typeface="Arial" pitchFamily="34" charset="0"/>
              <a:cs typeface="Arial" pitchFamily="34" charset="0"/>
            </a:endParaRPr>
          </a:p>
        </p:txBody>
      </p:sp>
      <p:sp>
        <p:nvSpPr>
          <p:cNvPr id="19" name="TextBox 18"/>
          <p:cNvSpPr txBox="1"/>
          <p:nvPr/>
        </p:nvSpPr>
        <p:spPr>
          <a:xfrm>
            <a:off x="7776765" y="5997427"/>
            <a:ext cx="1656184" cy="374461"/>
          </a:xfrm>
          <a:prstGeom prst="rect">
            <a:avLst/>
          </a:prstGeom>
          <a:noFill/>
        </p:spPr>
        <p:txBody>
          <a:bodyPr wrap="square" rtlCol="0">
            <a:spAutoFit/>
          </a:bodyPr>
          <a:lstStyle/>
          <a:p>
            <a:pPr>
              <a:lnSpc>
                <a:spcPts val="2200"/>
              </a:lnSpc>
              <a:buClr>
                <a:schemeClr val="accent1"/>
              </a:buClr>
              <a:buSzPct val="90000"/>
            </a:pPr>
            <a:r>
              <a:rPr lang="en-US" sz="1200" dirty="0" smtClean="0">
                <a:latin typeface="Arial" pitchFamily="34" charset="0"/>
                <a:cs typeface="Arial" pitchFamily="34" charset="0"/>
              </a:rPr>
              <a:t>P </a:t>
            </a:r>
            <a:r>
              <a:rPr lang="en-US" sz="1200" i="0" dirty="0">
                <a:latin typeface="Arial" pitchFamily="34" charset="0"/>
                <a:cs typeface="Arial" pitchFamily="34" charset="0"/>
              </a:rPr>
              <a:t>=</a:t>
            </a:r>
            <a:r>
              <a:rPr lang="en-US" sz="1200" i="0" dirty="0" smtClean="0">
                <a:latin typeface="Arial" pitchFamily="34" charset="0"/>
                <a:cs typeface="Arial" pitchFamily="34" charset="0"/>
              </a:rPr>
              <a:t>0.71</a:t>
            </a:r>
            <a:endParaRPr lang="en-US" sz="1200" i="0" dirty="0">
              <a:latin typeface="Arial" pitchFamily="34" charset="0"/>
              <a:cs typeface="Arial" pitchFamily="34" charset="0"/>
            </a:endParaRPr>
          </a:p>
        </p:txBody>
      </p:sp>
      <p:grpSp>
        <p:nvGrpSpPr>
          <p:cNvPr id="10" name="Group 12"/>
          <p:cNvGrpSpPr>
            <a:grpSpLocks/>
          </p:cNvGrpSpPr>
          <p:nvPr/>
        </p:nvGrpSpPr>
        <p:grpSpPr bwMode="auto">
          <a:xfrm>
            <a:off x="287486" y="647798"/>
            <a:ext cx="7986230" cy="1077920"/>
            <a:chOff x="0" y="272"/>
            <a:chExt cx="2767" cy="323"/>
          </a:xfrm>
        </p:grpSpPr>
        <p:sp>
          <p:nvSpPr>
            <p:cNvPr id="11"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2" name="Rectangle 5"/>
            <p:cNvSpPr>
              <a:spLocks noChangeArrowheads="1"/>
            </p:cNvSpPr>
            <p:nvPr/>
          </p:nvSpPr>
          <p:spPr bwMode="auto">
            <a:xfrm>
              <a:off x="0" y="272"/>
              <a:ext cx="2767" cy="323"/>
            </a:xfrm>
            <a:prstGeom prst="rect">
              <a:avLst/>
            </a:prstGeom>
            <a:noFill/>
            <a:ln w="9525">
              <a:noFill/>
              <a:miter lim="800000"/>
              <a:headEnd/>
              <a:tailEnd/>
            </a:ln>
          </p:spPr>
          <p:txBody>
            <a:bodyPr wrap="square">
              <a:spAutoFit/>
            </a:bodyPr>
            <a:lstStyle/>
            <a:p>
              <a:pPr defTabSz="914400"/>
              <a:r>
                <a:rPr lang="de-CH" sz="1800" b="1" dirty="0" smtClean="0"/>
                <a:t>Results IV: </a:t>
              </a:r>
              <a:endParaRPr lang="de-CH" sz="1800" b="1" dirty="0"/>
            </a:p>
            <a:p>
              <a:pPr defTabSz="914400"/>
              <a:endParaRPr lang="de-CH" sz="1400" b="1" dirty="0"/>
            </a:p>
            <a:p>
              <a:pPr defTabSz="914400"/>
              <a:r>
                <a:rPr lang="de-CH" sz="1600" b="1" i="0" dirty="0" smtClean="0"/>
                <a:t>In contrast to early parity, late age pregnancy </a:t>
              </a:r>
              <a:r>
                <a:rPr lang="de-CH" sz="1600" b="1" i="0" dirty="0"/>
                <a:t>(24wks</a:t>
              </a:r>
              <a:r>
                <a:rPr lang="de-CH" sz="1600" b="1" i="0" dirty="0" smtClean="0"/>
                <a:t>) has NO effect on PR positive cells and on Wnt target versican and keratin 15 expression. </a:t>
              </a:r>
              <a:endParaRPr lang="de-CH" sz="1600" b="1" i="0" dirty="0"/>
            </a:p>
          </p:txBody>
        </p:sp>
      </p:grpSp>
    </p:spTree>
    <p:extLst>
      <p:ext uri="{BB962C8B-B14F-4D97-AF65-F5344CB8AC3E}">
        <p14:creationId xmlns:p14="http://schemas.microsoft.com/office/powerpoint/2010/main" val="11956579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7"/>
          <p:cNvGrpSpPr>
            <a:grpSpLocks/>
          </p:cNvGrpSpPr>
          <p:nvPr/>
        </p:nvGrpSpPr>
        <p:grpSpPr bwMode="auto">
          <a:xfrm>
            <a:off x="287486" y="647799"/>
            <a:ext cx="4752975" cy="852021"/>
            <a:chOff x="0" y="272"/>
            <a:chExt cx="2994" cy="318"/>
          </a:xfrm>
        </p:grpSpPr>
        <p:sp>
          <p:nvSpPr>
            <p:cNvPr id="34821"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34822" name="Rectangle 5"/>
            <p:cNvSpPr>
              <a:spLocks noChangeArrowheads="1"/>
            </p:cNvSpPr>
            <p:nvPr/>
          </p:nvSpPr>
          <p:spPr bwMode="auto">
            <a:xfrm>
              <a:off x="0" y="272"/>
              <a:ext cx="2994" cy="310"/>
            </a:xfrm>
            <a:prstGeom prst="rect">
              <a:avLst/>
            </a:prstGeom>
            <a:noFill/>
            <a:ln w="9525">
              <a:noFill/>
              <a:miter lim="800000"/>
              <a:headEnd/>
              <a:tailEnd/>
            </a:ln>
          </p:spPr>
          <p:txBody>
            <a:bodyPr>
              <a:spAutoFit/>
            </a:bodyPr>
            <a:lstStyle/>
            <a:p>
              <a:pPr defTabSz="914400"/>
              <a:r>
                <a:rPr lang="de-CH" sz="1800" b="1" dirty="0" smtClean="0"/>
                <a:t>Background: </a:t>
              </a:r>
            </a:p>
            <a:p>
              <a:pPr defTabSz="914400"/>
              <a:endParaRPr lang="de-CH" sz="1400" b="1" dirty="0" smtClean="0"/>
            </a:p>
            <a:p>
              <a:pPr defTabSz="914400"/>
              <a:r>
                <a:rPr lang="de-CH" sz="1600" b="1" i="0" dirty="0" smtClean="0"/>
                <a:t>Hypothetical mechanisms: </a:t>
              </a:r>
              <a:endParaRPr lang="de-DE" sz="1600" b="1" i="0" dirty="0"/>
            </a:p>
          </p:txBody>
        </p:sp>
      </p:grpSp>
      <p:sp>
        <p:nvSpPr>
          <p:cNvPr id="7" name="TextBox 6"/>
          <p:cNvSpPr txBox="1">
            <a:spLocks noChangeArrowheads="1"/>
          </p:cNvSpPr>
          <p:nvPr/>
        </p:nvSpPr>
        <p:spPr bwMode="auto">
          <a:xfrm>
            <a:off x="287933" y="1985748"/>
            <a:ext cx="7776864" cy="4062651"/>
          </a:xfrm>
          <a:prstGeom prst="rect">
            <a:avLst/>
          </a:prstGeom>
          <a:solidFill>
            <a:schemeClr val="tx2">
              <a:lumMod val="20000"/>
              <a:lumOff val="80000"/>
            </a:schemeClr>
          </a:solidFill>
          <a:ln w="25400">
            <a:noFill/>
            <a:miter lim="800000"/>
            <a:headEnd/>
            <a:tailEnd/>
          </a:ln>
        </p:spPr>
        <p:txBody>
          <a:bodyPr wrap="square">
            <a:spAutoFit/>
          </a:bodyPr>
          <a:lstStyle/>
          <a:p>
            <a:pPr marL="285750" indent="-285750">
              <a:buFontTx/>
              <a:buChar char="-"/>
              <a:defRPr/>
            </a:pPr>
            <a:r>
              <a:rPr lang="de-CH" i="0" dirty="0" smtClean="0">
                <a:cs typeface="Times New Roman" pitchFamily="18" charset="0"/>
              </a:rPr>
              <a:t>change in the proliferation/differentiation potential of specific mammary epithelial cells</a:t>
            </a:r>
            <a:endParaRPr lang="de-CH" sz="1600" i="0" dirty="0">
              <a:cs typeface="Times New Roman" pitchFamily="18" charset="0"/>
            </a:endParaRPr>
          </a:p>
          <a:p>
            <a:pPr algn="r">
              <a:defRPr/>
            </a:pPr>
            <a:r>
              <a:rPr lang="de-CH" sz="1600" dirty="0" smtClean="0">
                <a:cs typeface="Times New Roman" pitchFamily="18" charset="0"/>
              </a:rPr>
              <a:t>Russo, </a:t>
            </a:r>
            <a:r>
              <a:rPr lang="de-CH" sz="1600" dirty="0">
                <a:cs typeface="Times New Roman" pitchFamily="18" charset="0"/>
              </a:rPr>
              <a:t>J</a:t>
            </a:r>
            <a:r>
              <a:rPr lang="de-CH" sz="1600" dirty="0" smtClean="0">
                <a:cs typeface="Times New Roman" pitchFamily="18" charset="0"/>
              </a:rPr>
              <a:t>. </a:t>
            </a:r>
            <a:r>
              <a:rPr lang="de-CH" sz="1600" dirty="0">
                <a:cs typeface="Times New Roman" pitchFamily="18" charset="0"/>
              </a:rPr>
              <a:t>e</a:t>
            </a:r>
            <a:r>
              <a:rPr lang="de-CH" sz="1600" dirty="0" smtClean="0">
                <a:cs typeface="Times New Roman" pitchFamily="18" charset="0"/>
              </a:rPr>
              <a:t>t al. 2005</a:t>
            </a:r>
          </a:p>
          <a:p>
            <a:pPr algn="r">
              <a:defRPr/>
            </a:pPr>
            <a:r>
              <a:rPr lang="de-CH" sz="1600" dirty="0" smtClean="0">
                <a:cs typeface="Times New Roman" pitchFamily="18" charset="0"/>
              </a:rPr>
              <a:t>Siwko, S.K. </a:t>
            </a:r>
            <a:r>
              <a:rPr lang="de-CH" sz="1600" dirty="0">
                <a:cs typeface="Times New Roman" pitchFamily="18" charset="0"/>
              </a:rPr>
              <a:t>e</a:t>
            </a:r>
            <a:r>
              <a:rPr lang="de-CH" sz="1600" dirty="0" smtClean="0">
                <a:cs typeface="Times New Roman" pitchFamily="18" charset="0"/>
              </a:rPr>
              <a:t>t al. 2008</a:t>
            </a:r>
          </a:p>
          <a:p>
            <a:pPr algn="r">
              <a:defRPr/>
            </a:pPr>
            <a:r>
              <a:rPr lang="de-CH" sz="1600" dirty="0" smtClean="0">
                <a:cs typeface="Times New Roman" pitchFamily="18" charset="0"/>
              </a:rPr>
              <a:t>Britt, K.L. et al. 2009 </a:t>
            </a:r>
          </a:p>
          <a:p>
            <a:pPr algn="r">
              <a:defRPr/>
            </a:pPr>
            <a:endParaRPr lang="de-CH" sz="1600" dirty="0">
              <a:cs typeface="Times New Roman" pitchFamily="18" charset="0"/>
            </a:endParaRPr>
          </a:p>
          <a:p>
            <a:pPr marL="285750" indent="-285750">
              <a:buFontTx/>
              <a:buChar char="-"/>
              <a:defRPr/>
            </a:pPr>
            <a:r>
              <a:rPr lang="de-CH" sz="1600" i="0" dirty="0" smtClean="0">
                <a:cs typeface="Times New Roman" pitchFamily="18" charset="0"/>
              </a:rPr>
              <a:t>systemic </a:t>
            </a:r>
            <a:r>
              <a:rPr lang="de-CH" sz="1600" i="0" dirty="0">
                <a:cs typeface="Times New Roman" pitchFamily="18" charset="0"/>
              </a:rPr>
              <a:t>changes in circulating hormones </a:t>
            </a:r>
            <a:endParaRPr lang="de-CH" sz="1600" i="0" dirty="0" smtClean="0">
              <a:cs typeface="Times New Roman" pitchFamily="18" charset="0"/>
            </a:endParaRPr>
          </a:p>
          <a:p>
            <a:pPr algn="r">
              <a:defRPr/>
            </a:pPr>
            <a:r>
              <a:rPr lang="de-CH" sz="1600" dirty="0">
                <a:cs typeface="Times New Roman" pitchFamily="18" charset="0"/>
              </a:rPr>
              <a:t>Thordarson, G. et al. 1995</a:t>
            </a:r>
          </a:p>
          <a:p>
            <a:pPr>
              <a:defRPr/>
            </a:pPr>
            <a:endParaRPr lang="de-CH" sz="1600" i="0" dirty="0" smtClean="0">
              <a:cs typeface="Times New Roman" pitchFamily="18" charset="0"/>
            </a:endParaRPr>
          </a:p>
          <a:p>
            <a:pPr>
              <a:defRPr/>
            </a:pPr>
            <a:endParaRPr lang="de-CH" sz="1600" i="0" dirty="0" smtClean="0">
              <a:cs typeface="Times New Roman" pitchFamily="18" charset="0"/>
            </a:endParaRPr>
          </a:p>
          <a:p>
            <a:pPr>
              <a:defRPr/>
            </a:pPr>
            <a:endParaRPr lang="de-CH" sz="1600" i="0" dirty="0">
              <a:cs typeface="Times New Roman" pitchFamily="18" charset="0"/>
            </a:endParaRPr>
          </a:p>
          <a:p>
            <a:pPr>
              <a:defRPr/>
            </a:pPr>
            <a:endParaRPr lang="de-CH" sz="1600" i="0" dirty="0" smtClean="0">
              <a:cs typeface="Times New Roman" pitchFamily="18" charset="0"/>
            </a:endParaRPr>
          </a:p>
          <a:p>
            <a:pPr marL="285750" indent="-285750">
              <a:buFontTx/>
              <a:buChar char="-"/>
              <a:defRPr/>
            </a:pPr>
            <a:r>
              <a:rPr lang="de-CH" sz="1600" i="0" dirty="0" smtClean="0">
                <a:cs typeface="Times New Roman" pitchFamily="18" charset="0"/>
              </a:rPr>
              <a:t>changes </a:t>
            </a:r>
            <a:r>
              <a:rPr lang="de-CH" sz="1600" i="0" dirty="0">
                <a:cs typeface="Times New Roman" pitchFamily="18" charset="0"/>
              </a:rPr>
              <a:t>in the stromal composition of the mammary gland</a:t>
            </a:r>
          </a:p>
          <a:p>
            <a:pPr algn="r">
              <a:defRPr/>
            </a:pPr>
            <a:r>
              <a:rPr lang="de-CH" sz="1600" dirty="0" smtClean="0">
                <a:cs typeface="Times New Roman" pitchFamily="18" charset="0"/>
              </a:rPr>
              <a:t>Schedin</a:t>
            </a:r>
            <a:r>
              <a:rPr lang="de-CH" sz="1600" dirty="0">
                <a:cs typeface="Times New Roman" pitchFamily="18" charset="0"/>
              </a:rPr>
              <a:t>, P. et al. </a:t>
            </a:r>
            <a:r>
              <a:rPr lang="de-CH" sz="1600" dirty="0" smtClean="0">
                <a:cs typeface="Times New Roman" pitchFamily="18" charset="0"/>
              </a:rPr>
              <a:t>2004</a:t>
            </a:r>
          </a:p>
          <a:p>
            <a:pPr algn="r">
              <a:defRPr/>
            </a:pPr>
            <a:endParaRPr lang="de-CH" sz="1600" dirty="0">
              <a:cs typeface="Times New Roman" pitchFamily="18" charset="0"/>
            </a:endParaRPr>
          </a:p>
          <a:p>
            <a:pPr algn="r">
              <a:defRPr/>
            </a:pPr>
            <a:endParaRPr lang="de-CH" sz="1600" dirty="0">
              <a:cs typeface="Times New Roman" pitchFamily="18" charset="0"/>
            </a:endParaRPr>
          </a:p>
        </p:txBody>
      </p:sp>
      <p:pic>
        <p:nvPicPr>
          <p:cNvPr id="2050" name="Picture 2" descr="C:\Users\fabienne\Documents\PhD\cell differenti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789" y="1841732"/>
            <a:ext cx="2651541" cy="1331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abienne\Desktop\Steroid_hormones.gif"/>
          <p:cNvPicPr>
            <a:picLocks noChangeAspect="1" noChangeArrowheads="1"/>
          </p:cNvPicPr>
          <p:nvPr/>
        </p:nvPicPr>
        <p:blipFill rotWithShape="1">
          <a:blip r:embed="rId4">
            <a:extLst>
              <a:ext uri="{28A0092B-C50C-407E-A947-70E740481C1C}">
                <a14:useLocalDpi xmlns:a14="http://schemas.microsoft.com/office/drawing/2010/main" val="0"/>
              </a:ext>
            </a:extLst>
          </a:blip>
          <a:srcRect t="39091" r="62587" b="36036"/>
          <a:stretch/>
        </p:blipFill>
        <p:spPr bwMode="auto">
          <a:xfrm>
            <a:off x="3952188" y="3785948"/>
            <a:ext cx="1232289" cy="8292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abienne\Documents\PhD\EC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173" y="4730827"/>
            <a:ext cx="1729902" cy="128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840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87486" y="1367879"/>
            <a:ext cx="7986230" cy="1322102"/>
            <a:chOff x="0" y="272"/>
            <a:chExt cx="2767" cy="338"/>
          </a:xfrm>
        </p:grpSpPr>
        <p:sp>
          <p:nvSpPr>
            <p:cNvPr id="10" name="Rectangle 6"/>
            <p:cNvSpPr>
              <a:spLocks noChangeArrowheads="1"/>
            </p:cNvSpPr>
            <p:nvPr/>
          </p:nvSpPr>
          <p:spPr bwMode="auto">
            <a:xfrm>
              <a:off x="0" y="272"/>
              <a:ext cx="2767" cy="334"/>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11" name="Rectangle 5"/>
            <p:cNvSpPr>
              <a:spLocks noChangeArrowheads="1"/>
            </p:cNvSpPr>
            <p:nvPr/>
          </p:nvSpPr>
          <p:spPr bwMode="auto">
            <a:xfrm>
              <a:off x="0" y="272"/>
              <a:ext cx="2767" cy="338"/>
            </a:xfrm>
            <a:prstGeom prst="rect">
              <a:avLst/>
            </a:prstGeom>
            <a:noFill/>
            <a:ln w="9525">
              <a:noFill/>
              <a:miter lim="800000"/>
              <a:headEnd/>
              <a:tailEnd/>
            </a:ln>
          </p:spPr>
          <p:txBody>
            <a:bodyPr wrap="square">
              <a:spAutoFit/>
            </a:bodyPr>
            <a:lstStyle/>
            <a:p>
              <a:pPr lvl="0" defTabSz="914400"/>
              <a:r>
                <a:rPr lang="de-CH" sz="1800" b="1" dirty="0">
                  <a:solidFill>
                    <a:srgbClr val="000000"/>
                  </a:solidFill>
                </a:rPr>
                <a:t>Research Question:  </a:t>
              </a:r>
            </a:p>
            <a:p>
              <a:pPr lvl="0" defTabSz="914400"/>
              <a:endParaRPr lang="de-CH" sz="1400" b="1" dirty="0">
                <a:solidFill>
                  <a:srgbClr val="000000"/>
                </a:solidFill>
              </a:endParaRPr>
            </a:p>
            <a:p>
              <a:pPr lvl="0" defTabSz="914400"/>
              <a:r>
                <a:rPr lang="de-CH" sz="1600" b="1" i="0" dirty="0">
                  <a:solidFill>
                    <a:srgbClr val="000000"/>
                  </a:solidFill>
                </a:rPr>
                <a:t>What </a:t>
              </a:r>
              <a:r>
                <a:rPr lang="en-US" sz="1600" b="1" i="0" dirty="0">
                  <a:solidFill>
                    <a:srgbClr val="000000"/>
                  </a:solidFill>
                </a:rPr>
                <a:t>is the effect of an early pregnancy on the gene expression profile and on the proliferation/differentiation potential of the various mouse mammary epithelial cell subpopulations?</a:t>
              </a:r>
            </a:p>
          </p:txBody>
        </p:sp>
      </p:grpSp>
      <p:pic>
        <p:nvPicPr>
          <p:cNvPr id="4098" name="Picture 2" descr="C:\Users\fabienne\Documents\PhD\research question.png"/>
          <p:cNvPicPr>
            <a:picLocks noChangeAspect="1" noChangeArrowheads="1"/>
          </p:cNvPicPr>
          <p:nvPr/>
        </p:nvPicPr>
        <p:blipFill>
          <a:blip r:embed="rId3">
            <a:alphaModFix/>
            <a:extLst>
              <a:ext uri="{BEBA8EAE-BF5A-486C-A8C5-ECC9F3942E4B}">
                <a14:imgProps xmlns:a14="http://schemas.microsoft.com/office/drawing/2010/main">
                  <a14:imgLayer r:embed="rId4">
                    <a14:imgEffect>
                      <a14:brightnessContrast contrast="-70000"/>
                    </a14:imgEffect>
                  </a14:imgLayer>
                </a14:imgProps>
              </a:ext>
              <a:ext uri="{28A0092B-C50C-407E-A947-70E740481C1C}">
                <a14:useLocalDpi xmlns:a14="http://schemas.microsoft.com/office/drawing/2010/main" val="0"/>
              </a:ext>
            </a:extLst>
          </a:blip>
          <a:srcRect/>
          <a:stretch>
            <a:fillRect/>
          </a:stretch>
        </p:blipFill>
        <p:spPr bwMode="auto">
          <a:xfrm>
            <a:off x="1162620" y="3528119"/>
            <a:ext cx="55340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819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526851" y="1536054"/>
            <a:ext cx="950507" cy="437795"/>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20181" y="1998565"/>
            <a:ext cx="957177" cy="89394"/>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3075" name="Picture 3" descr="C:\Users\fabienne\Documents\PhD\brea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117" y="530924"/>
            <a:ext cx="998443" cy="24211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7"/>
          <p:cNvGrpSpPr>
            <a:grpSpLocks/>
          </p:cNvGrpSpPr>
          <p:nvPr/>
        </p:nvGrpSpPr>
        <p:grpSpPr bwMode="auto">
          <a:xfrm>
            <a:off x="287487" y="647799"/>
            <a:ext cx="4023369" cy="861398"/>
            <a:chOff x="0" y="272"/>
            <a:chExt cx="2994" cy="643"/>
          </a:xfrm>
        </p:grpSpPr>
        <p:sp>
          <p:nvSpPr>
            <p:cNvPr id="53"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56" name="Rectangle 5"/>
            <p:cNvSpPr>
              <a:spLocks noChangeArrowheads="1"/>
            </p:cNvSpPr>
            <p:nvPr/>
          </p:nvSpPr>
          <p:spPr bwMode="auto">
            <a:xfrm>
              <a:off x="0" y="272"/>
              <a:ext cx="2994" cy="643"/>
            </a:xfrm>
            <a:prstGeom prst="rect">
              <a:avLst/>
            </a:prstGeom>
            <a:noFill/>
            <a:ln w="9525">
              <a:noFill/>
              <a:miter lim="800000"/>
              <a:headEnd/>
              <a:tailEnd/>
            </a:ln>
          </p:spPr>
          <p:txBody>
            <a:bodyPr>
              <a:spAutoFit/>
            </a:bodyPr>
            <a:lstStyle/>
            <a:p>
              <a:pPr defTabSz="914400"/>
              <a:r>
                <a:rPr lang="de-CH" sz="1800" b="1" dirty="0" smtClean="0"/>
                <a:t>Mammary Cell Type Hierarchy: </a:t>
              </a:r>
            </a:p>
            <a:p>
              <a:pPr defTabSz="914400"/>
              <a:endParaRPr lang="de-CH" sz="1400" b="1" dirty="0" smtClean="0"/>
            </a:p>
          </p:txBody>
        </p:sp>
      </p:grpSp>
    </p:spTree>
    <p:extLst>
      <p:ext uri="{BB962C8B-B14F-4D97-AF65-F5344CB8AC3E}">
        <p14:creationId xmlns:p14="http://schemas.microsoft.com/office/powerpoint/2010/main" val="11717100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bienne\Documents\PhD\acinu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47" y="-273"/>
            <a:ext cx="2803380" cy="27492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528293" y="143743"/>
            <a:ext cx="5184576" cy="2520280"/>
            <a:chOff x="3046554" y="-41046"/>
            <a:chExt cx="6063834" cy="2947697"/>
          </a:xfrm>
        </p:grpSpPr>
        <p:sp>
          <p:nvSpPr>
            <p:cNvPr id="3" name="TextBox 2"/>
            <p:cNvSpPr txBox="1"/>
            <p:nvPr/>
          </p:nvSpPr>
          <p:spPr>
            <a:xfrm>
              <a:off x="3046554" y="1511895"/>
              <a:ext cx="1584176" cy="624018"/>
            </a:xfrm>
            <a:prstGeom prst="rect">
              <a:avLst/>
            </a:prstGeom>
            <a:noFill/>
          </p:spPr>
          <p:txBody>
            <a:bodyPr wrap="square" rtlCol="0">
              <a:spAutoFit/>
            </a:bodyPr>
            <a:lstStyle/>
            <a:p>
              <a:pPr>
                <a:lnSpc>
                  <a:spcPts val="2200"/>
                </a:lnSpc>
                <a:buClr>
                  <a:schemeClr val="accent1"/>
                </a:buClr>
                <a:buSzPct val="90000"/>
              </a:pPr>
              <a:r>
                <a:rPr lang="en-US" sz="1300" b="1" i="0" dirty="0" smtClean="0">
                  <a:latin typeface="Arial" pitchFamily="34" charset="0"/>
                  <a:cs typeface="Arial" pitchFamily="34" charset="0"/>
                </a:rPr>
                <a:t>Luminal compartment</a:t>
              </a:r>
            </a:p>
          </p:txBody>
        </p:sp>
        <p:sp>
          <p:nvSpPr>
            <p:cNvPr id="19" name="TextBox 18"/>
            <p:cNvSpPr txBox="1"/>
            <p:nvPr/>
          </p:nvSpPr>
          <p:spPr>
            <a:xfrm>
              <a:off x="7357772" y="2282632"/>
              <a:ext cx="1584176" cy="624019"/>
            </a:xfrm>
            <a:prstGeom prst="rect">
              <a:avLst/>
            </a:prstGeom>
            <a:noFill/>
          </p:spPr>
          <p:txBody>
            <a:bodyPr wrap="square" rtlCol="0">
              <a:spAutoFit/>
            </a:bodyPr>
            <a:lstStyle/>
            <a:p>
              <a:pPr>
                <a:lnSpc>
                  <a:spcPts val="2200"/>
                </a:lnSpc>
                <a:buClr>
                  <a:schemeClr val="accent1"/>
                </a:buClr>
                <a:buSzPct val="90000"/>
              </a:pPr>
              <a:r>
                <a:rPr lang="en-US" sz="1300" b="1" i="0" dirty="0" smtClean="0">
                  <a:latin typeface="Arial" pitchFamily="34" charset="0"/>
                  <a:cs typeface="Arial" pitchFamily="34" charset="0"/>
                </a:rPr>
                <a:t>Basement membrane</a:t>
              </a:r>
            </a:p>
          </p:txBody>
        </p:sp>
        <p:sp>
          <p:nvSpPr>
            <p:cNvPr id="20" name="TextBox 19"/>
            <p:cNvSpPr txBox="1"/>
            <p:nvPr/>
          </p:nvSpPr>
          <p:spPr>
            <a:xfrm>
              <a:off x="7526212" y="-41046"/>
              <a:ext cx="1584176" cy="624017"/>
            </a:xfrm>
            <a:prstGeom prst="rect">
              <a:avLst/>
            </a:prstGeom>
            <a:noFill/>
          </p:spPr>
          <p:txBody>
            <a:bodyPr wrap="square" rtlCol="0">
              <a:spAutoFit/>
            </a:bodyPr>
            <a:lstStyle/>
            <a:p>
              <a:pPr>
                <a:lnSpc>
                  <a:spcPts val="2200"/>
                </a:lnSpc>
                <a:buClr>
                  <a:schemeClr val="accent1"/>
                </a:buClr>
                <a:buSzPct val="90000"/>
              </a:pPr>
              <a:r>
                <a:rPr lang="en-US" sz="1300" b="1" i="0" dirty="0" smtClean="0">
                  <a:latin typeface="Arial" pitchFamily="34" charset="0"/>
                  <a:cs typeface="Arial" pitchFamily="34" charset="0"/>
                </a:rPr>
                <a:t>Basal compartment</a:t>
              </a:r>
            </a:p>
          </p:txBody>
        </p:sp>
        <p:cxnSp>
          <p:nvCxnSpPr>
            <p:cNvPr id="6" name="Straight Arrow Connector 5"/>
            <p:cNvCxnSpPr/>
            <p:nvPr/>
          </p:nvCxnSpPr>
          <p:spPr>
            <a:xfrm flipV="1">
              <a:off x="4345095" y="1583903"/>
              <a:ext cx="767326" cy="2043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1"/>
            </p:cNvCxnSpPr>
            <p:nvPr/>
          </p:nvCxnSpPr>
          <p:spPr>
            <a:xfrm flipH="1">
              <a:off x="6731693" y="270962"/>
              <a:ext cx="794518" cy="5114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1"/>
            </p:cNvCxnSpPr>
            <p:nvPr/>
          </p:nvCxnSpPr>
          <p:spPr>
            <a:xfrm flipH="1" flipV="1">
              <a:off x="6929337" y="1940767"/>
              <a:ext cx="428435" cy="6538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flipV="1">
            <a:off x="2526851" y="1536054"/>
            <a:ext cx="950507" cy="437795"/>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20181" y="1998565"/>
            <a:ext cx="957177" cy="89394"/>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3075" name="Picture 3" descr="C:\Users\fabienne\Documents\PhD\brea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4117" y="530924"/>
            <a:ext cx="998443" cy="24211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7"/>
          <p:cNvGrpSpPr>
            <a:grpSpLocks/>
          </p:cNvGrpSpPr>
          <p:nvPr/>
        </p:nvGrpSpPr>
        <p:grpSpPr bwMode="auto">
          <a:xfrm>
            <a:off x="287487" y="647799"/>
            <a:ext cx="4023369" cy="861398"/>
            <a:chOff x="0" y="272"/>
            <a:chExt cx="2994" cy="643"/>
          </a:xfrm>
        </p:grpSpPr>
        <p:sp>
          <p:nvSpPr>
            <p:cNvPr id="53"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56" name="Rectangle 5"/>
            <p:cNvSpPr>
              <a:spLocks noChangeArrowheads="1"/>
            </p:cNvSpPr>
            <p:nvPr/>
          </p:nvSpPr>
          <p:spPr bwMode="auto">
            <a:xfrm>
              <a:off x="0" y="272"/>
              <a:ext cx="2994" cy="643"/>
            </a:xfrm>
            <a:prstGeom prst="rect">
              <a:avLst/>
            </a:prstGeom>
            <a:noFill/>
            <a:ln w="9525">
              <a:noFill/>
              <a:miter lim="800000"/>
              <a:headEnd/>
              <a:tailEnd/>
            </a:ln>
          </p:spPr>
          <p:txBody>
            <a:bodyPr>
              <a:spAutoFit/>
            </a:bodyPr>
            <a:lstStyle/>
            <a:p>
              <a:pPr defTabSz="914400"/>
              <a:r>
                <a:rPr lang="de-CH" sz="1800" b="1" dirty="0" smtClean="0"/>
                <a:t>Mammary Cell Type Hierarchy: </a:t>
              </a:r>
            </a:p>
            <a:p>
              <a:pPr defTabSz="914400"/>
              <a:endParaRPr lang="de-CH" sz="1400" b="1" dirty="0" smtClean="0"/>
            </a:p>
          </p:txBody>
        </p:sp>
      </p:grpSp>
      <p:sp>
        <p:nvSpPr>
          <p:cNvPr id="24" name="TextBox 23"/>
          <p:cNvSpPr txBox="1"/>
          <p:nvPr/>
        </p:nvSpPr>
        <p:spPr>
          <a:xfrm>
            <a:off x="7718439" y="1156727"/>
            <a:ext cx="1354470" cy="341888"/>
          </a:xfrm>
          <a:prstGeom prst="rect">
            <a:avLst/>
          </a:prstGeom>
          <a:noFill/>
        </p:spPr>
        <p:txBody>
          <a:bodyPr wrap="square" rtlCol="0">
            <a:spAutoFit/>
          </a:bodyPr>
          <a:lstStyle/>
          <a:p>
            <a:pPr>
              <a:lnSpc>
                <a:spcPts val="2200"/>
              </a:lnSpc>
              <a:buClr>
                <a:schemeClr val="accent1"/>
              </a:buClr>
              <a:buSzPct val="90000"/>
            </a:pPr>
            <a:r>
              <a:rPr lang="en-US" sz="1300" b="1" i="0" dirty="0" err="1" smtClean="0">
                <a:latin typeface="Arial" pitchFamily="34" charset="0"/>
                <a:cs typeface="Arial" pitchFamily="34" charset="0"/>
              </a:rPr>
              <a:t>Stroma</a:t>
            </a:r>
            <a:endParaRPr lang="en-US" sz="1300" b="1" i="0" dirty="0" smtClean="0">
              <a:latin typeface="Arial" pitchFamily="34" charset="0"/>
              <a:cs typeface="Arial" pitchFamily="34" charset="0"/>
            </a:endParaRPr>
          </a:p>
        </p:txBody>
      </p:sp>
      <p:cxnSp>
        <p:nvCxnSpPr>
          <p:cNvPr id="25" name="Straight Arrow Connector 24"/>
          <p:cNvCxnSpPr>
            <a:stCxn id="24" idx="1"/>
            <a:endCxn id="1026" idx="3"/>
          </p:cNvCxnSpPr>
          <p:nvPr/>
        </p:nvCxnSpPr>
        <p:spPr>
          <a:xfrm flipH="1">
            <a:off x="7420027" y="1327671"/>
            <a:ext cx="298412" cy="4668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51278" y="1274325"/>
            <a:ext cx="1354470" cy="341888"/>
          </a:xfrm>
          <a:prstGeom prst="rect">
            <a:avLst/>
          </a:prstGeom>
          <a:noFill/>
        </p:spPr>
        <p:txBody>
          <a:bodyPr wrap="square" rtlCol="0">
            <a:spAutoFit/>
          </a:bodyPr>
          <a:lstStyle/>
          <a:p>
            <a:pPr>
              <a:lnSpc>
                <a:spcPts val="2200"/>
              </a:lnSpc>
              <a:buClr>
                <a:schemeClr val="accent1"/>
              </a:buClr>
              <a:buSzPct val="90000"/>
            </a:pPr>
            <a:r>
              <a:rPr lang="en-US" sz="1300" b="1" i="0" dirty="0" smtClean="0">
                <a:latin typeface="Arial" pitchFamily="34" charset="0"/>
                <a:cs typeface="Arial" pitchFamily="34" charset="0"/>
              </a:rPr>
              <a:t>Milk</a:t>
            </a:r>
          </a:p>
        </p:txBody>
      </p:sp>
      <p:cxnSp>
        <p:nvCxnSpPr>
          <p:cNvPr id="33" name="Straight Arrow Connector 32"/>
          <p:cNvCxnSpPr>
            <a:endCxn id="29" idx="1"/>
          </p:cNvCxnSpPr>
          <p:nvPr/>
        </p:nvCxnSpPr>
        <p:spPr>
          <a:xfrm flipV="1">
            <a:off x="5472509" y="1445269"/>
            <a:ext cx="378769" cy="26238"/>
          </a:xfrm>
          <a:prstGeom prst="straightConnector1">
            <a:avLst/>
          </a:prstGeom>
          <a:ln w="317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3069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bienne\Documents\PhD\acinu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47" y="-273"/>
            <a:ext cx="2803380" cy="27492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528293" y="143743"/>
            <a:ext cx="5184576" cy="2520279"/>
            <a:chOff x="3046554" y="-41046"/>
            <a:chExt cx="6063834" cy="2947697"/>
          </a:xfrm>
        </p:grpSpPr>
        <p:sp>
          <p:nvSpPr>
            <p:cNvPr id="3" name="TextBox 2"/>
            <p:cNvSpPr txBox="1"/>
            <p:nvPr/>
          </p:nvSpPr>
          <p:spPr>
            <a:xfrm>
              <a:off x="3046554" y="1511896"/>
              <a:ext cx="1584176" cy="624018"/>
            </a:xfrm>
            <a:prstGeom prst="rect">
              <a:avLst/>
            </a:prstGeom>
            <a:noFill/>
          </p:spPr>
          <p:txBody>
            <a:bodyPr wrap="square" rtlCol="0">
              <a:spAutoFit/>
            </a:bodyPr>
            <a:lstStyle/>
            <a:p>
              <a:pPr>
                <a:lnSpc>
                  <a:spcPts val="2200"/>
                </a:lnSpc>
                <a:buClr>
                  <a:schemeClr val="accent1"/>
                </a:buClr>
                <a:buSzPct val="90000"/>
              </a:pPr>
              <a:r>
                <a:rPr lang="en-US" sz="1300" b="1" i="0" dirty="0" smtClean="0">
                  <a:latin typeface="Arial" pitchFamily="34" charset="0"/>
                  <a:cs typeface="Arial" pitchFamily="34" charset="0"/>
                </a:rPr>
                <a:t>Luminal compartment</a:t>
              </a:r>
            </a:p>
          </p:txBody>
        </p:sp>
        <p:sp>
          <p:nvSpPr>
            <p:cNvPr id="19" name="TextBox 18"/>
            <p:cNvSpPr txBox="1"/>
            <p:nvPr/>
          </p:nvSpPr>
          <p:spPr>
            <a:xfrm>
              <a:off x="7357772" y="2282632"/>
              <a:ext cx="1584176" cy="624019"/>
            </a:xfrm>
            <a:prstGeom prst="rect">
              <a:avLst/>
            </a:prstGeom>
            <a:noFill/>
          </p:spPr>
          <p:txBody>
            <a:bodyPr wrap="square" rtlCol="0">
              <a:spAutoFit/>
            </a:bodyPr>
            <a:lstStyle/>
            <a:p>
              <a:pPr>
                <a:lnSpc>
                  <a:spcPts val="2200"/>
                </a:lnSpc>
                <a:buClr>
                  <a:schemeClr val="accent1"/>
                </a:buClr>
                <a:buSzPct val="90000"/>
              </a:pPr>
              <a:r>
                <a:rPr lang="en-US" sz="1300" b="1" i="0" dirty="0" smtClean="0">
                  <a:latin typeface="Arial" pitchFamily="34" charset="0"/>
                  <a:cs typeface="Arial" pitchFamily="34" charset="0"/>
                </a:rPr>
                <a:t>Basement membrane</a:t>
              </a:r>
            </a:p>
          </p:txBody>
        </p:sp>
        <p:sp>
          <p:nvSpPr>
            <p:cNvPr id="20" name="TextBox 19"/>
            <p:cNvSpPr txBox="1"/>
            <p:nvPr/>
          </p:nvSpPr>
          <p:spPr>
            <a:xfrm>
              <a:off x="7526212" y="-41046"/>
              <a:ext cx="1584176" cy="624017"/>
            </a:xfrm>
            <a:prstGeom prst="rect">
              <a:avLst/>
            </a:prstGeom>
            <a:noFill/>
          </p:spPr>
          <p:txBody>
            <a:bodyPr wrap="square" rtlCol="0">
              <a:spAutoFit/>
            </a:bodyPr>
            <a:lstStyle/>
            <a:p>
              <a:pPr>
                <a:lnSpc>
                  <a:spcPts val="2200"/>
                </a:lnSpc>
                <a:buClr>
                  <a:schemeClr val="accent1"/>
                </a:buClr>
                <a:buSzPct val="90000"/>
              </a:pPr>
              <a:r>
                <a:rPr lang="en-US" sz="1300" b="1" i="0" dirty="0" smtClean="0">
                  <a:latin typeface="Arial" pitchFamily="34" charset="0"/>
                  <a:cs typeface="Arial" pitchFamily="34" charset="0"/>
                </a:rPr>
                <a:t>Basal compartment</a:t>
              </a:r>
            </a:p>
          </p:txBody>
        </p:sp>
        <p:cxnSp>
          <p:nvCxnSpPr>
            <p:cNvPr id="6" name="Straight Arrow Connector 5"/>
            <p:cNvCxnSpPr/>
            <p:nvPr/>
          </p:nvCxnSpPr>
          <p:spPr>
            <a:xfrm flipV="1">
              <a:off x="4345095" y="1583903"/>
              <a:ext cx="767326" cy="2043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1"/>
            </p:cNvCxnSpPr>
            <p:nvPr/>
          </p:nvCxnSpPr>
          <p:spPr>
            <a:xfrm flipH="1">
              <a:off x="6731693" y="270962"/>
              <a:ext cx="794518" cy="5114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1"/>
            </p:cNvCxnSpPr>
            <p:nvPr/>
          </p:nvCxnSpPr>
          <p:spPr>
            <a:xfrm flipH="1" flipV="1">
              <a:off x="6929337" y="1940767"/>
              <a:ext cx="428435" cy="6538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flipV="1">
            <a:off x="2526851" y="1536054"/>
            <a:ext cx="950507" cy="437795"/>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20181" y="1998565"/>
            <a:ext cx="957177" cy="89394"/>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3075" name="Picture 3" descr="C:\Users\fabienne\Documents\PhD\brea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4117" y="530924"/>
            <a:ext cx="998443" cy="24211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7"/>
          <p:cNvGrpSpPr>
            <a:grpSpLocks/>
          </p:cNvGrpSpPr>
          <p:nvPr/>
        </p:nvGrpSpPr>
        <p:grpSpPr bwMode="auto">
          <a:xfrm>
            <a:off x="287487" y="647799"/>
            <a:ext cx="4023369" cy="861398"/>
            <a:chOff x="0" y="272"/>
            <a:chExt cx="2994" cy="643"/>
          </a:xfrm>
        </p:grpSpPr>
        <p:sp>
          <p:nvSpPr>
            <p:cNvPr id="53"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56" name="Rectangle 5"/>
            <p:cNvSpPr>
              <a:spLocks noChangeArrowheads="1"/>
            </p:cNvSpPr>
            <p:nvPr/>
          </p:nvSpPr>
          <p:spPr bwMode="auto">
            <a:xfrm>
              <a:off x="0" y="272"/>
              <a:ext cx="2994" cy="643"/>
            </a:xfrm>
            <a:prstGeom prst="rect">
              <a:avLst/>
            </a:prstGeom>
            <a:noFill/>
            <a:ln w="9525">
              <a:noFill/>
              <a:miter lim="800000"/>
              <a:headEnd/>
              <a:tailEnd/>
            </a:ln>
          </p:spPr>
          <p:txBody>
            <a:bodyPr>
              <a:spAutoFit/>
            </a:bodyPr>
            <a:lstStyle/>
            <a:p>
              <a:pPr defTabSz="914400"/>
              <a:r>
                <a:rPr lang="de-CH" sz="1800" b="1" dirty="0" smtClean="0"/>
                <a:t>Mammary Cell Type Hierarchy: </a:t>
              </a:r>
            </a:p>
            <a:p>
              <a:pPr defTabSz="914400"/>
              <a:endParaRPr lang="de-CH" sz="1400" b="1" dirty="0" smtClean="0"/>
            </a:p>
          </p:txBody>
        </p:sp>
      </p:grpSp>
      <p:pic>
        <p:nvPicPr>
          <p:cNvPr id="5122" name="Picture 2" descr="C:\Users\fabienne\Documents\PhD\cell hierarch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65" y="2990004"/>
            <a:ext cx="7607180" cy="334642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718439" y="1156727"/>
            <a:ext cx="1354470" cy="341888"/>
          </a:xfrm>
          <a:prstGeom prst="rect">
            <a:avLst/>
          </a:prstGeom>
          <a:noFill/>
        </p:spPr>
        <p:txBody>
          <a:bodyPr wrap="square" rtlCol="0">
            <a:spAutoFit/>
          </a:bodyPr>
          <a:lstStyle/>
          <a:p>
            <a:pPr>
              <a:lnSpc>
                <a:spcPts val="2200"/>
              </a:lnSpc>
              <a:buClr>
                <a:schemeClr val="accent1"/>
              </a:buClr>
              <a:buSzPct val="90000"/>
            </a:pPr>
            <a:r>
              <a:rPr lang="en-US" sz="1300" b="1" i="0" dirty="0" err="1" smtClean="0">
                <a:latin typeface="Arial" pitchFamily="34" charset="0"/>
                <a:cs typeface="Arial" pitchFamily="34" charset="0"/>
              </a:rPr>
              <a:t>Stroma</a:t>
            </a:r>
            <a:endParaRPr lang="en-US" sz="1300" b="1" i="0" dirty="0" smtClean="0">
              <a:latin typeface="Arial" pitchFamily="34" charset="0"/>
              <a:cs typeface="Arial" pitchFamily="34" charset="0"/>
            </a:endParaRPr>
          </a:p>
        </p:txBody>
      </p:sp>
      <p:cxnSp>
        <p:nvCxnSpPr>
          <p:cNvPr id="25" name="Straight Arrow Connector 24"/>
          <p:cNvCxnSpPr>
            <a:stCxn id="24" idx="1"/>
            <a:endCxn id="1026" idx="3"/>
          </p:cNvCxnSpPr>
          <p:nvPr/>
        </p:nvCxnSpPr>
        <p:spPr>
          <a:xfrm flipH="1">
            <a:off x="7420027" y="1327671"/>
            <a:ext cx="298412" cy="4668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51278" y="1274325"/>
            <a:ext cx="1354470" cy="341888"/>
          </a:xfrm>
          <a:prstGeom prst="rect">
            <a:avLst/>
          </a:prstGeom>
          <a:noFill/>
        </p:spPr>
        <p:txBody>
          <a:bodyPr wrap="square" rtlCol="0">
            <a:spAutoFit/>
          </a:bodyPr>
          <a:lstStyle/>
          <a:p>
            <a:pPr>
              <a:lnSpc>
                <a:spcPts val="2200"/>
              </a:lnSpc>
              <a:buClr>
                <a:schemeClr val="accent1"/>
              </a:buClr>
              <a:buSzPct val="90000"/>
            </a:pPr>
            <a:r>
              <a:rPr lang="en-US" sz="1300" b="1" i="0" dirty="0" smtClean="0">
                <a:latin typeface="Arial" pitchFamily="34" charset="0"/>
                <a:cs typeface="Arial" pitchFamily="34" charset="0"/>
              </a:rPr>
              <a:t>Milk</a:t>
            </a:r>
          </a:p>
        </p:txBody>
      </p:sp>
      <p:cxnSp>
        <p:nvCxnSpPr>
          <p:cNvPr id="33" name="Straight Arrow Connector 32"/>
          <p:cNvCxnSpPr>
            <a:endCxn id="29" idx="1"/>
          </p:cNvCxnSpPr>
          <p:nvPr/>
        </p:nvCxnSpPr>
        <p:spPr>
          <a:xfrm flipV="1">
            <a:off x="5472509" y="1445269"/>
            <a:ext cx="378769" cy="26238"/>
          </a:xfrm>
          <a:prstGeom prst="straightConnector1">
            <a:avLst/>
          </a:prstGeom>
          <a:ln w="317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5592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7"/>
          <p:cNvSpPr>
            <a:spLocks noGrp="1"/>
          </p:cNvSpPr>
          <p:nvPr>
            <p:ph sz="quarter" idx="10"/>
          </p:nvPr>
        </p:nvSpPr>
        <p:spPr>
          <a:xfrm>
            <a:off x="539750" y="2016621"/>
            <a:ext cx="7812088" cy="3200876"/>
          </a:xfrm>
        </p:spPr>
        <p:txBody>
          <a:bodyPr/>
          <a:lstStyle/>
          <a:p>
            <a:pPr marL="0" indent="0" eaLnBrk="1" hangingPunct="1">
              <a:buFont typeface="Wingdings 2" pitchFamily="18" charset="2"/>
              <a:buAutoNum type="arabicPeriod"/>
            </a:pPr>
            <a:r>
              <a:rPr lang="en-US" b="1" dirty="0" smtClean="0">
                <a:latin typeface="Arial" charset="0"/>
              </a:rPr>
              <a:t> Isolation of mammary epithelial cell subpopulations by FACS</a:t>
            </a:r>
            <a:endParaRPr lang="en-US" b="1" i="1" dirty="0" smtClean="0">
              <a:latin typeface="Arial" charset="0"/>
            </a:endParaRPr>
          </a:p>
          <a:p>
            <a:pPr marL="0" indent="0" eaLnBrk="1" hangingPunct="1">
              <a:buFont typeface="Wingdings 2" pitchFamily="18" charset="2"/>
              <a:buAutoNum type="arabicPeriod"/>
            </a:pPr>
            <a:endParaRPr lang="en-US" b="1" i="1" dirty="0" smtClean="0">
              <a:latin typeface="Arial" charset="0"/>
            </a:endParaRPr>
          </a:p>
          <a:p>
            <a:pPr marL="0" indent="0" eaLnBrk="1" hangingPunct="1"/>
            <a:r>
              <a:rPr lang="en-US" b="1" dirty="0" smtClean="0">
                <a:latin typeface="Arial" charset="0"/>
              </a:rPr>
              <a:t>2. </a:t>
            </a:r>
            <a:r>
              <a:rPr lang="en-US" b="1" dirty="0" err="1" smtClean="0">
                <a:latin typeface="Arial" charset="0"/>
              </a:rPr>
              <a:t>Transcriptome</a:t>
            </a:r>
            <a:r>
              <a:rPr lang="en-US" b="1" dirty="0" smtClean="0">
                <a:latin typeface="Arial" charset="0"/>
              </a:rPr>
              <a:t> and </a:t>
            </a:r>
            <a:r>
              <a:rPr lang="en-US" b="1" dirty="0" err="1" smtClean="0">
                <a:latin typeface="Arial" charset="0"/>
              </a:rPr>
              <a:t>bioinformatic</a:t>
            </a:r>
            <a:r>
              <a:rPr lang="en-US" b="1" dirty="0" smtClean="0">
                <a:latin typeface="Arial" charset="0"/>
              </a:rPr>
              <a:t> transcription factor activity analysis </a:t>
            </a:r>
          </a:p>
          <a:p>
            <a:pPr marL="0" indent="0" eaLnBrk="1" hangingPunct="1"/>
            <a:endParaRPr lang="en-US" b="1" dirty="0">
              <a:latin typeface="Arial" charset="0"/>
            </a:endParaRPr>
          </a:p>
          <a:p>
            <a:pPr marL="0" indent="0" eaLnBrk="1" hangingPunct="1"/>
            <a:r>
              <a:rPr lang="en-US" b="1" dirty="0" smtClean="0">
                <a:latin typeface="Arial" charset="0"/>
              </a:rPr>
              <a:t>3. Ingenuity IPA and GSEA analysis</a:t>
            </a:r>
          </a:p>
          <a:p>
            <a:pPr marL="0" indent="0" eaLnBrk="1" hangingPunct="1"/>
            <a:endParaRPr lang="en-US" b="1" i="1" dirty="0" smtClean="0">
              <a:latin typeface="Arial" charset="0"/>
            </a:endParaRPr>
          </a:p>
          <a:p>
            <a:pPr marL="0" indent="0" eaLnBrk="1" hangingPunct="1"/>
            <a:r>
              <a:rPr lang="en-US" b="1" dirty="0" smtClean="0">
                <a:latin typeface="Arial" charset="0"/>
              </a:rPr>
              <a:t>4. Colony formation assay</a:t>
            </a:r>
          </a:p>
          <a:p>
            <a:pPr marL="0" indent="0" eaLnBrk="1" hangingPunct="1"/>
            <a:endParaRPr lang="en-US" b="1" dirty="0" smtClean="0">
              <a:latin typeface="Arial" charset="0"/>
            </a:endParaRPr>
          </a:p>
          <a:p>
            <a:pPr marL="0" indent="0" eaLnBrk="1" hangingPunct="1"/>
            <a:r>
              <a:rPr lang="en-IE" b="1" dirty="0" smtClean="0">
                <a:latin typeface="Arial" charset="0"/>
              </a:rPr>
              <a:t>5. Mammary gland reconstitution assay</a:t>
            </a:r>
          </a:p>
          <a:p>
            <a:pPr marL="0" indent="0" eaLnBrk="1" hangingPunct="1"/>
            <a:endParaRPr lang="en-IE" b="1" dirty="0">
              <a:latin typeface="Arial" charset="0"/>
            </a:endParaRPr>
          </a:p>
          <a:p>
            <a:pPr marL="0" indent="0" eaLnBrk="1" hangingPunct="1"/>
            <a:r>
              <a:rPr lang="en-IE" b="1" dirty="0" smtClean="0">
                <a:latin typeface="Arial" charset="0"/>
              </a:rPr>
              <a:t>6. Immunohistochemistry for </a:t>
            </a:r>
            <a:r>
              <a:rPr lang="en-US" b="1" dirty="0" smtClean="0">
                <a:latin typeface="Arial" charset="0"/>
              </a:rPr>
              <a:t>progesterone receptor</a:t>
            </a:r>
          </a:p>
          <a:p>
            <a:pPr marL="0" indent="0" eaLnBrk="1" hangingPunct="1"/>
            <a:endParaRPr lang="en-US" b="1" dirty="0">
              <a:latin typeface="Arial" charset="0"/>
            </a:endParaRPr>
          </a:p>
          <a:p>
            <a:pPr marL="0" indent="0" eaLnBrk="1" hangingPunct="1"/>
            <a:r>
              <a:rPr lang="en-US" b="1" dirty="0" smtClean="0">
                <a:latin typeface="Arial" charset="0"/>
              </a:rPr>
              <a:t>7. Rescue experiments</a:t>
            </a:r>
            <a:endParaRPr lang="en-US" b="1" dirty="0">
              <a:latin typeface="Arial" charset="0"/>
            </a:endParaRPr>
          </a:p>
        </p:txBody>
      </p:sp>
      <p:grpSp>
        <p:nvGrpSpPr>
          <p:cNvPr id="18" name="Group 7"/>
          <p:cNvGrpSpPr>
            <a:grpSpLocks/>
          </p:cNvGrpSpPr>
          <p:nvPr/>
        </p:nvGrpSpPr>
        <p:grpSpPr bwMode="auto">
          <a:xfrm>
            <a:off x="287487" y="647799"/>
            <a:ext cx="3435996" cy="585429"/>
            <a:chOff x="0" y="272"/>
            <a:chExt cx="2994" cy="437"/>
          </a:xfrm>
        </p:grpSpPr>
        <p:sp>
          <p:nvSpPr>
            <p:cNvPr id="19" name="Rectangle 6"/>
            <p:cNvSpPr>
              <a:spLocks noChangeArrowheads="1"/>
            </p:cNvSpPr>
            <p:nvPr/>
          </p:nvSpPr>
          <p:spPr bwMode="auto">
            <a:xfrm>
              <a:off x="0" y="272"/>
              <a:ext cx="2767" cy="318"/>
            </a:xfrm>
            <a:prstGeom prst="rect">
              <a:avLst/>
            </a:prstGeom>
            <a:solidFill>
              <a:schemeClr val="tx2">
                <a:lumMod val="20000"/>
                <a:lumOff val="80000"/>
              </a:schemeClr>
            </a:solidFill>
            <a:ln w="28575">
              <a:solidFill>
                <a:schemeClr val="accent1"/>
              </a:solidFill>
              <a:miter lim="800000"/>
              <a:headEnd/>
              <a:tailEnd/>
            </a:ln>
          </p:spPr>
          <p:txBody>
            <a:bodyPr wrap="none" anchor="ctr"/>
            <a:lstStyle/>
            <a:p>
              <a:endParaRPr lang="en-US"/>
            </a:p>
          </p:txBody>
        </p:sp>
        <p:sp>
          <p:nvSpPr>
            <p:cNvPr id="20" name="Rectangle 5"/>
            <p:cNvSpPr>
              <a:spLocks noChangeArrowheads="1"/>
            </p:cNvSpPr>
            <p:nvPr/>
          </p:nvSpPr>
          <p:spPr bwMode="auto">
            <a:xfrm>
              <a:off x="0" y="272"/>
              <a:ext cx="2994" cy="437"/>
            </a:xfrm>
            <a:prstGeom prst="rect">
              <a:avLst/>
            </a:prstGeom>
            <a:noFill/>
            <a:ln w="9525">
              <a:noFill/>
              <a:miter lim="800000"/>
              <a:headEnd/>
              <a:tailEnd/>
            </a:ln>
          </p:spPr>
          <p:txBody>
            <a:bodyPr>
              <a:spAutoFit/>
            </a:bodyPr>
            <a:lstStyle/>
            <a:p>
              <a:pPr defTabSz="914400"/>
              <a:r>
                <a:rPr lang="de-CH" sz="1800" b="1" dirty="0" smtClean="0"/>
                <a:t>Methodology: </a:t>
              </a:r>
            </a:p>
            <a:p>
              <a:pPr defTabSz="914400"/>
              <a:endParaRPr lang="de-CH" sz="1400" b="1" dirty="0" smtClean="0"/>
            </a:p>
          </p:txBody>
        </p:sp>
      </p:grpSp>
    </p:spTree>
    <p:extLst>
      <p:ext uri="{BB962C8B-B14F-4D97-AF65-F5344CB8AC3E}">
        <p14:creationId xmlns:p14="http://schemas.microsoft.com/office/powerpoint/2010/main" val="3510103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MI_PPT Vorlage_final">
  <a:themeElements>
    <a:clrScheme name="FMI 1">
      <a:dk1>
        <a:srgbClr val="000000"/>
      </a:dk1>
      <a:lt1>
        <a:srgbClr val="FFFFFF"/>
      </a:lt1>
      <a:dk2>
        <a:srgbClr val="A0AFAE"/>
      </a:dk2>
      <a:lt2>
        <a:srgbClr val="FFFFFF"/>
      </a:lt2>
      <a:accent1>
        <a:srgbClr val="008A9B"/>
      </a:accent1>
      <a:accent2>
        <a:srgbClr val="40A7B4"/>
      </a:accent2>
      <a:accent3>
        <a:srgbClr val="80C4CD"/>
      </a:accent3>
      <a:accent4>
        <a:srgbClr val="BFE2E6"/>
      </a:accent4>
      <a:accent5>
        <a:srgbClr val="A0AFAE"/>
      </a:accent5>
      <a:accent6>
        <a:srgbClr val="000000"/>
      </a:accent6>
      <a:hlink>
        <a:srgbClr val="000000"/>
      </a:hlink>
      <a:folHlink>
        <a:srgbClr val="000000"/>
      </a:folHlink>
    </a:clrScheme>
    <a:fontScheme name="FM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marL="180975" indent="-180975" algn="ctr">
          <a:defRPr sz="16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09550" indent="-209550">
          <a:buClr>
            <a:schemeClr val="accent1"/>
          </a:buClr>
          <a:buSzPct val="90000"/>
          <a:buFont typeface="Wingdings 2" pitchFamily="18" charset="2"/>
          <a:buChar char="¾"/>
          <a:defRPr sz="1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Master FMI 2">
  <a:themeElements>
    <a:clrScheme name="FMI 2">
      <a:dk1>
        <a:srgbClr val="000000"/>
      </a:dk1>
      <a:lt1>
        <a:srgbClr val="FFFFFF"/>
      </a:lt1>
      <a:dk2>
        <a:srgbClr val="A0AFAE"/>
      </a:dk2>
      <a:lt2>
        <a:srgbClr val="FFFFFF"/>
      </a:lt2>
      <a:accent1>
        <a:srgbClr val="7993C1"/>
      </a:accent1>
      <a:accent2>
        <a:srgbClr val="9BAED1"/>
      </a:accent2>
      <a:accent3>
        <a:srgbClr val="BCC9E0"/>
      </a:accent3>
      <a:accent4>
        <a:srgbClr val="DEE4EF"/>
      </a:accent4>
      <a:accent5>
        <a:srgbClr val="A0AFAE"/>
      </a:accent5>
      <a:accent6>
        <a:srgbClr val="000000"/>
      </a:accent6>
      <a:hlink>
        <a:srgbClr val="000000"/>
      </a:hlink>
      <a:folHlink>
        <a:srgbClr val="000000"/>
      </a:folHlink>
    </a:clrScheme>
    <a:fontScheme name="FM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marL="180975" indent="-180975" algn="ctr">
          <a:defRPr sz="16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09550" indent="-209550">
          <a:lnSpc>
            <a:spcPts val="2200"/>
          </a:lnSpc>
          <a:buClr>
            <a:schemeClr val="accent1"/>
          </a:buClr>
          <a:buSzPct val="90000"/>
          <a:buFont typeface="Wingdings 2" pitchFamily="18" charset="2"/>
          <a:buChar char="¾"/>
          <a:defRPr sz="1600"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Master FMI 3">
  <a:themeElements>
    <a:clrScheme name="FMI 3">
      <a:dk1>
        <a:srgbClr val="000000"/>
      </a:dk1>
      <a:lt1>
        <a:srgbClr val="FFFFFF"/>
      </a:lt1>
      <a:dk2>
        <a:srgbClr val="A0AFAE"/>
      </a:dk2>
      <a:lt2>
        <a:srgbClr val="FFFFFF"/>
      </a:lt2>
      <a:accent1>
        <a:srgbClr val="776321"/>
      </a:accent1>
      <a:accent2>
        <a:srgbClr val="998A58"/>
      </a:accent2>
      <a:accent3>
        <a:srgbClr val="BBB190"/>
      </a:accent3>
      <a:accent4>
        <a:srgbClr val="DDD8C7"/>
      </a:accent4>
      <a:accent5>
        <a:srgbClr val="A0AFAE"/>
      </a:accent5>
      <a:accent6>
        <a:srgbClr val="000000"/>
      </a:accent6>
      <a:hlink>
        <a:srgbClr val="000000"/>
      </a:hlink>
      <a:folHlink>
        <a:srgbClr val="000000"/>
      </a:folHlink>
    </a:clrScheme>
    <a:fontScheme name="FM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marL="180975" indent="-180975" algn="ctr">
          <a:defRPr sz="16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09550" indent="-209550">
          <a:lnSpc>
            <a:spcPts val="2200"/>
          </a:lnSpc>
          <a:buClr>
            <a:schemeClr val="accent1"/>
          </a:buClr>
          <a:buSzPct val="90000"/>
          <a:buFont typeface="Wingdings 2" pitchFamily="18" charset="2"/>
          <a:buChar char="¾"/>
          <a:defRPr sz="1600" dirty="0" err="1"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Master FMI 4">
  <a:themeElements>
    <a:clrScheme name="FMI 4">
      <a:dk1>
        <a:srgbClr val="FFFFFF"/>
      </a:dk1>
      <a:lt1>
        <a:srgbClr val="000000"/>
      </a:lt1>
      <a:dk2>
        <a:srgbClr val="FFFFFF"/>
      </a:dk2>
      <a:lt2>
        <a:srgbClr val="FFFFFF"/>
      </a:lt2>
      <a:accent1>
        <a:srgbClr val="008A9B"/>
      </a:accent1>
      <a:accent2>
        <a:srgbClr val="40A7B4"/>
      </a:accent2>
      <a:accent3>
        <a:srgbClr val="80C4CD"/>
      </a:accent3>
      <a:accent4>
        <a:srgbClr val="BFE2E6"/>
      </a:accent4>
      <a:accent5>
        <a:srgbClr val="A0AFAE"/>
      </a:accent5>
      <a:accent6>
        <a:srgbClr val="000000"/>
      </a:accent6>
      <a:hlink>
        <a:srgbClr val="000000"/>
      </a:hlink>
      <a:folHlink>
        <a:srgbClr val="000000"/>
      </a:folHlink>
    </a:clrScheme>
    <a:fontScheme name="FM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marL="180975" indent="-180975" algn="ctr">
          <a:defRPr sz="16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09550" indent="-209550">
          <a:lnSpc>
            <a:spcPts val="2200"/>
          </a:lnSpc>
          <a:buClr>
            <a:schemeClr val="accent1"/>
          </a:buClr>
          <a:buSzPct val="90000"/>
          <a:buFont typeface="Wingdings 2" pitchFamily="18" charset="2"/>
          <a:buChar char="¾"/>
          <a:defRPr sz="1600" dirty="0" err="1"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FMI_PPT Vorlage_final</Template>
  <TotalTime>190</TotalTime>
  <Words>6606</Words>
  <Application>Microsoft Macintosh PowerPoint</Application>
  <PresentationFormat>Custom</PresentationFormat>
  <Paragraphs>398</Paragraphs>
  <Slides>34</Slides>
  <Notes>34</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FMI_PPT Vorlage_final</vt:lpstr>
      <vt:lpstr>Master FMI 2</vt:lpstr>
      <vt:lpstr>Master FMI 3</vt:lpstr>
      <vt:lpstr>Master FMI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&amp; Cell Signaling Progress Report</dc:title>
  <dc:creator>Meier-Abt, Fabienne</dc:creator>
  <cp:lastModifiedBy>Abt</cp:lastModifiedBy>
  <cp:revision>399</cp:revision>
  <cp:lastPrinted>2013-04-23T14:36:49Z</cp:lastPrinted>
  <dcterms:created xsi:type="dcterms:W3CDTF">2012-07-27T15:14:22Z</dcterms:created>
  <dcterms:modified xsi:type="dcterms:W3CDTF">2015-08-05T09:16:19Z</dcterms:modified>
</cp:coreProperties>
</file>