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16" r:id="rId2"/>
    <p:sldId id="319" r:id="rId3"/>
    <p:sldId id="320" r:id="rId4"/>
    <p:sldId id="280" r:id="rId5"/>
    <p:sldId id="323" r:id="rId6"/>
    <p:sldId id="324" r:id="rId7"/>
    <p:sldId id="297" r:id="rId8"/>
    <p:sldId id="295" r:id="rId9"/>
    <p:sldId id="282" r:id="rId10"/>
    <p:sldId id="283" r:id="rId11"/>
    <p:sldId id="284" r:id="rId12"/>
    <p:sldId id="285" r:id="rId13"/>
    <p:sldId id="286" r:id="rId14"/>
    <p:sldId id="287" r:id="rId15"/>
    <p:sldId id="289" r:id="rId16"/>
    <p:sldId id="290" r:id="rId17"/>
    <p:sldId id="291" r:id="rId18"/>
    <p:sldId id="292" r:id="rId19"/>
    <p:sldId id="321" r:id="rId20"/>
    <p:sldId id="322" r:id="rId21"/>
    <p:sldId id="314" r:id="rId22"/>
    <p:sldId id="310" r:id="rId23"/>
    <p:sldId id="298" r:id="rId24"/>
    <p:sldId id="279" r:id="rId25"/>
    <p:sldId id="299" r:id="rId26"/>
    <p:sldId id="300" r:id="rId27"/>
    <p:sldId id="301" r:id="rId28"/>
    <p:sldId id="302" r:id="rId29"/>
    <p:sldId id="325" r:id="rId30"/>
    <p:sldId id="334" r:id="rId31"/>
    <p:sldId id="303" r:id="rId32"/>
    <p:sldId id="304" r:id="rId33"/>
    <p:sldId id="308" r:id="rId34"/>
    <p:sldId id="306" r:id="rId35"/>
    <p:sldId id="317" r:id="rId36"/>
    <p:sldId id="260" r:id="rId37"/>
    <p:sldId id="261" r:id="rId38"/>
    <p:sldId id="318" r:id="rId39"/>
    <p:sldId id="328" r:id="rId40"/>
    <p:sldId id="329" r:id="rId41"/>
    <p:sldId id="330" r:id="rId42"/>
    <p:sldId id="331" r:id="rId43"/>
    <p:sldId id="332" r:id="rId44"/>
    <p:sldId id="333" r:id="rId45"/>
    <p:sldId id="27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CD0AD-4F7C-40B9-9B73-0D13CDDCF628}" type="datetimeFigureOut">
              <a:rPr lang="en-US" smtClean="0"/>
              <a:pPr/>
              <a:t>11/29/2015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D1948-D259-40E3-AB9F-D589B3331947}" type="slidenum">
              <a:rPr lang="en-US" smtClean="0"/>
              <a:pPr/>
              <a:t>‹#›</a:t>
            </a:fld>
            <a:endParaRPr lang="en-US"/>
          </a:p>
        </p:txBody>
      </p:sp>
    </p:spTree>
    <p:extLst>
      <p:ext uri="{BB962C8B-B14F-4D97-AF65-F5344CB8AC3E}">
        <p14:creationId xmlns="" xmlns:p14="http://schemas.microsoft.com/office/powerpoint/2010/main" val="383430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D1948-D259-40E3-AB9F-D589B3331947}"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Total days  evaluator worked 21 days  and  9 days delay basis were allowed for fast decision-making.</a:t>
            </a:r>
          </a:p>
          <a:p>
            <a:endParaRPr lang="en-US" dirty="0"/>
          </a:p>
        </p:txBody>
      </p:sp>
      <p:sp>
        <p:nvSpPr>
          <p:cNvPr id="4" name="Slide Number Placeholder 3"/>
          <p:cNvSpPr>
            <a:spLocks noGrp="1"/>
          </p:cNvSpPr>
          <p:nvPr>
            <p:ph type="sldNum" sz="quarter" idx="10"/>
          </p:nvPr>
        </p:nvSpPr>
        <p:spPr/>
        <p:txBody>
          <a:bodyPr/>
          <a:lstStyle/>
          <a:p>
            <a:fld id="{14FD1948-D259-40E3-AB9F-D589B3331947}" type="slidenum">
              <a:rPr lang="en-US" smtClean="0"/>
              <a:pPr/>
              <a:t>18</a:t>
            </a:fld>
            <a:endParaRPr lang="en-US"/>
          </a:p>
        </p:txBody>
      </p:sp>
    </p:spTree>
    <p:extLst>
      <p:ext uri="{BB962C8B-B14F-4D97-AF65-F5344CB8AC3E}">
        <p14:creationId xmlns="" xmlns:p14="http://schemas.microsoft.com/office/powerpoint/2010/main" val="358931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D1948-D259-40E3-AB9F-D589B3331947}"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75CC15-2A1F-49C4-B534-CF30AF676F1D}"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0928-8338-4B07-8784-EA09629E5B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5CC15-2A1F-49C4-B534-CF30AF676F1D}"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0928-8338-4B07-8784-EA09629E5B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5CC15-2A1F-49C4-B534-CF30AF676F1D}"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0928-8338-4B07-8784-EA09629E5B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5CC15-2A1F-49C4-B534-CF30AF676F1D}"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0928-8338-4B07-8784-EA09629E5B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75CC15-2A1F-49C4-B534-CF30AF676F1D}"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0928-8338-4B07-8784-EA09629E5B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75CC15-2A1F-49C4-B534-CF30AF676F1D}"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40928-8338-4B07-8784-EA09629E5B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75CC15-2A1F-49C4-B534-CF30AF676F1D}" type="datetimeFigureOut">
              <a:rPr lang="en-US" smtClean="0"/>
              <a:pPr/>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40928-8338-4B07-8784-EA09629E5B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75CC15-2A1F-49C4-B534-CF30AF676F1D}" type="datetimeFigureOut">
              <a:rPr lang="en-US" smtClean="0"/>
              <a:pPr/>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40928-8338-4B07-8784-EA09629E5B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5CC15-2A1F-49C4-B534-CF30AF676F1D}" type="datetimeFigureOut">
              <a:rPr lang="en-US" smtClean="0"/>
              <a:pPr/>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40928-8338-4B07-8784-EA09629E5B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5CC15-2A1F-49C4-B534-CF30AF676F1D}"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40928-8338-4B07-8784-EA09629E5B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5CC15-2A1F-49C4-B534-CF30AF676F1D}"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40928-8338-4B07-8784-EA09629E5B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5CC15-2A1F-49C4-B534-CF30AF676F1D}" type="datetimeFigureOut">
              <a:rPr lang="en-US" smtClean="0"/>
              <a:pPr/>
              <a:t>11/29/2015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40928-8338-4B07-8784-EA09629E5B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3124200"/>
          </a:xfrm>
        </p:spPr>
        <p:txBody>
          <a:bodyPr>
            <a:normAutofit fontScale="90000"/>
          </a:bodyPr>
          <a:lstStyle/>
          <a:p>
            <a:r>
              <a:rPr lang="en-US" b="1" dirty="0" smtClean="0"/>
              <a:t>Emphasizing Reproductive Health Issues,  HIV and AIDS Prevention to Youths from a Religious Perspective in </a:t>
            </a:r>
            <a:r>
              <a:rPr lang="en-US" b="1" dirty="0" err="1" smtClean="0"/>
              <a:t>Abia</a:t>
            </a:r>
            <a:r>
              <a:rPr lang="en-US" b="1" dirty="0" smtClean="0"/>
              <a:t> State</a:t>
            </a:r>
            <a:endParaRPr lang="en-US" dirty="0"/>
          </a:p>
        </p:txBody>
      </p:sp>
      <p:sp>
        <p:nvSpPr>
          <p:cNvPr id="3" name="Subtitle 2"/>
          <p:cNvSpPr>
            <a:spLocks noGrp="1"/>
          </p:cNvSpPr>
          <p:nvPr>
            <p:ph type="subTitle" idx="1"/>
          </p:nvPr>
        </p:nvSpPr>
        <p:spPr>
          <a:xfrm>
            <a:off x="1447800" y="4419600"/>
            <a:ext cx="6400800" cy="1752600"/>
          </a:xfrm>
        </p:spPr>
        <p:txBody>
          <a:bodyPr/>
          <a:lstStyle/>
          <a:p>
            <a:r>
              <a:rPr lang="en-US" b="1" dirty="0" smtClean="0"/>
              <a:t>E. E. </a:t>
            </a:r>
            <a:r>
              <a:rPr lang="en-US" b="1" dirty="0" err="1" smtClean="0"/>
              <a:t>Enwereji</a:t>
            </a:r>
            <a:r>
              <a:rPr lang="en-US" b="1" dirty="0" smtClean="0"/>
              <a:t> and R. A. Eke</a:t>
            </a:r>
          </a:p>
          <a:p>
            <a:r>
              <a:rPr lang="en-US" b="1" dirty="0" smtClean="0"/>
              <a:t>September 2013</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800" y="3810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Unlikely death of those infected</a:t>
            </a:r>
            <a:endParaRPr lang="en-US" sz="1600" dirty="0"/>
          </a:p>
        </p:txBody>
      </p:sp>
      <p:sp>
        <p:nvSpPr>
          <p:cNvPr id="5" name="Rectangle 4"/>
          <p:cNvSpPr/>
          <p:nvPr/>
        </p:nvSpPr>
        <p:spPr>
          <a:xfrm>
            <a:off x="3505200" y="289560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increase knowledge of HIV mode of prevention</a:t>
            </a:r>
            <a:endParaRPr lang="en-US" sz="1600" dirty="0"/>
          </a:p>
        </p:txBody>
      </p:sp>
      <p:sp>
        <p:nvSpPr>
          <p:cNvPr id="8" name="Rectangle 7"/>
          <p:cNvSpPr/>
          <p:nvPr/>
        </p:nvSpPr>
        <p:spPr>
          <a:xfrm>
            <a:off x="0" y="5715794"/>
            <a:ext cx="1752600" cy="913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Positive Attitude Of  Church Leaders  On HIV Positive Youth</a:t>
            </a:r>
            <a:endParaRPr lang="en-US" sz="1400" b="1" dirty="0"/>
          </a:p>
        </p:txBody>
      </p:sp>
      <p:sp>
        <p:nvSpPr>
          <p:cNvPr id="17" name="Rectangle 16"/>
          <p:cNvSpPr/>
          <p:nvPr/>
        </p:nvSpPr>
        <p:spPr>
          <a:xfrm>
            <a:off x="1905000" y="57150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Acceptance that Christians can be infected</a:t>
            </a:r>
            <a:endParaRPr lang="en-US" sz="1600" dirty="0"/>
          </a:p>
        </p:txBody>
      </p:sp>
      <p:sp>
        <p:nvSpPr>
          <p:cNvPr id="18" name="Rectangle 17"/>
          <p:cNvSpPr/>
          <p:nvPr/>
        </p:nvSpPr>
        <p:spPr>
          <a:xfrm>
            <a:off x="3505200" y="57150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increase advocacy</a:t>
            </a:r>
            <a:endParaRPr lang="en-US" sz="1600" dirty="0"/>
          </a:p>
        </p:txBody>
      </p:sp>
      <p:sp>
        <p:nvSpPr>
          <p:cNvPr id="19" name="Rectangle 18"/>
          <p:cNvSpPr/>
          <p:nvPr/>
        </p:nvSpPr>
        <p:spPr>
          <a:xfrm>
            <a:off x="4648200" y="57912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Activities to increase  care and support</a:t>
            </a:r>
            <a:endParaRPr lang="en-US" sz="1500" dirty="0"/>
          </a:p>
        </p:txBody>
      </p:sp>
      <p:sp>
        <p:nvSpPr>
          <p:cNvPr id="20" name="Rectangle 19"/>
          <p:cNvSpPr/>
          <p:nvPr/>
        </p:nvSpPr>
        <p:spPr>
          <a:xfrm>
            <a:off x="6096000" y="57150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high literacy among  youths</a:t>
            </a:r>
            <a:endParaRPr lang="en-US" sz="1600" dirty="0"/>
          </a:p>
        </p:txBody>
      </p:sp>
      <p:sp>
        <p:nvSpPr>
          <p:cNvPr id="21" name="Rectangle 20"/>
          <p:cNvSpPr/>
          <p:nvPr/>
        </p:nvSpPr>
        <p:spPr>
          <a:xfrm>
            <a:off x="7620000" y="5638800"/>
            <a:ext cx="1447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increase HIV enlightenment campaigns</a:t>
            </a:r>
            <a:endParaRPr lang="en-US" sz="1600" dirty="0"/>
          </a:p>
        </p:txBody>
      </p:sp>
      <p:sp>
        <p:nvSpPr>
          <p:cNvPr id="23" name="Rectangle 22"/>
          <p:cNvSpPr/>
          <p:nvPr/>
        </p:nvSpPr>
        <p:spPr>
          <a:xfrm>
            <a:off x="3733800" y="1752600"/>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Early disclosure of status</a:t>
            </a:r>
          </a:p>
        </p:txBody>
      </p:sp>
      <p:sp>
        <p:nvSpPr>
          <p:cNvPr id="24" name="Rectangle 23"/>
          <p:cNvSpPr/>
          <p:nvPr/>
        </p:nvSpPr>
        <p:spPr>
          <a:xfrm>
            <a:off x="1905000" y="44196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Correct perception of HIV infection</a:t>
            </a:r>
            <a:endParaRPr lang="en-US" sz="1600" dirty="0"/>
          </a:p>
        </p:txBody>
      </p:sp>
      <p:sp>
        <p:nvSpPr>
          <p:cNvPr id="25" name="Rectangle 24"/>
          <p:cNvSpPr/>
          <p:nvPr/>
        </p:nvSpPr>
        <p:spPr>
          <a:xfrm>
            <a:off x="6400800" y="44958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accessible and  relevant  information on HIV  infection</a:t>
            </a:r>
            <a:endParaRPr lang="en-US" sz="1600" dirty="0"/>
          </a:p>
        </p:txBody>
      </p:sp>
      <p:sp>
        <p:nvSpPr>
          <p:cNvPr id="26" name="Rectangle 25"/>
          <p:cNvSpPr/>
          <p:nvPr/>
        </p:nvSpPr>
        <p:spPr>
          <a:xfrm>
            <a:off x="3962400" y="44196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Increase participation in HIV prevention programs</a:t>
            </a:r>
            <a:endParaRPr lang="en-US" sz="1600" dirty="0"/>
          </a:p>
        </p:txBody>
      </p:sp>
      <p:sp>
        <p:nvSpPr>
          <p:cNvPr id="27" name="Rectangle 26"/>
          <p:cNvSpPr/>
          <p:nvPr/>
        </p:nvSpPr>
        <p:spPr>
          <a:xfrm>
            <a:off x="1828800" y="3810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Non discrimination and stigmatization</a:t>
            </a:r>
            <a:endParaRPr lang="en-US" sz="1600" dirty="0"/>
          </a:p>
        </p:txBody>
      </p:sp>
      <p:sp>
        <p:nvSpPr>
          <p:cNvPr id="28" name="Rectangle 27"/>
          <p:cNvSpPr/>
          <p:nvPr/>
        </p:nvSpPr>
        <p:spPr>
          <a:xfrm>
            <a:off x="3962400" y="3810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decreased new Infections </a:t>
            </a:r>
            <a:endParaRPr lang="en-US" sz="1600" dirty="0"/>
          </a:p>
        </p:txBody>
      </p:sp>
      <p:sp>
        <p:nvSpPr>
          <p:cNvPr id="37" name="TextBox 36"/>
          <p:cNvSpPr txBox="1"/>
          <p:nvPr/>
        </p:nvSpPr>
        <p:spPr>
          <a:xfrm>
            <a:off x="0" y="3048000"/>
            <a:ext cx="1828800" cy="369332"/>
          </a:xfrm>
          <a:prstGeom prst="rect">
            <a:avLst/>
          </a:prstGeom>
          <a:noFill/>
        </p:spPr>
        <p:txBody>
          <a:bodyPr wrap="square" rtlCol="0">
            <a:spAutoFit/>
          </a:bodyPr>
          <a:lstStyle/>
          <a:p>
            <a:r>
              <a:rPr lang="en-US" b="1" dirty="0" smtClean="0"/>
              <a:t>Objective Tree</a:t>
            </a:r>
          </a:p>
        </p:txBody>
      </p:sp>
      <p:cxnSp>
        <p:nvCxnSpPr>
          <p:cNvPr id="57" name="Straight Arrow Connector 56"/>
          <p:cNvCxnSpPr/>
          <p:nvPr/>
        </p:nvCxnSpPr>
        <p:spPr>
          <a:xfrm flipH="1" flipV="1">
            <a:off x="4652954" y="2667000"/>
            <a:ext cx="1186"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4115197" y="3123803"/>
            <a:ext cx="3048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4267597" y="3276203"/>
            <a:ext cx="3048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90800" y="1524000"/>
            <a:ext cx="457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066800" y="5486400"/>
            <a:ext cx="2057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877094" y="5828506"/>
            <a:ext cx="754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664459" y="53340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316788" y="5410200"/>
            <a:ext cx="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962400" y="54864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553200" y="5486400"/>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514600" y="4038600"/>
            <a:ext cx="4762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597739" y="1295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4648200" y="1295400"/>
            <a:ext cx="1588"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162800" y="1295400"/>
            <a:ext cx="0" cy="230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518570" y="4038600"/>
            <a:ext cx="5555" cy="377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5" idx="0"/>
          </p:cNvCxnSpPr>
          <p:nvPr/>
        </p:nvCxnSpPr>
        <p:spPr>
          <a:xfrm flipV="1">
            <a:off x="7277100" y="4038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3124200" y="5487988"/>
            <a:ext cx="0" cy="227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066800" y="5487195"/>
            <a:ext cx="0" cy="228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4663665" y="3800475"/>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24" idx="2"/>
          </p:cNvCxnSpPr>
          <p:nvPr/>
        </p:nvCxnSpPr>
        <p:spPr>
          <a:xfrm rot="5400000">
            <a:off x="2438400" y="5410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3963989" y="5487988"/>
            <a:ext cx="1589" cy="227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flipV="1">
            <a:off x="8305800" y="5486400"/>
            <a:ext cx="4930" cy="144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6553200" y="5486400"/>
            <a:ext cx="0" cy="218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5638800" y="5486400"/>
            <a:ext cx="1588"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 xmlns:p14="http://schemas.microsoft.com/office/powerpoint/2010/main" val="3230253346"/>
              </p:ext>
            </p:extLst>
          </p:nvPr>
        </p:nvGraphicFramePr>
        <p:xfrm>
          <a:off x="304800" y="684663"/>
          <a:ext cx="8534400" cy="6172200"/>
        </p:xfrm>
        <a:graphic>
          <a:graphicData uri="http://schemas.openxmlformats.org/drawingml/2006/table">
            <a:tbl>
              <a:tblPr firstRow="1" bandRow="1">
                <a:tableStyleId>{5C22544A-7EE6-4342-B048-85BDC9FD1C3A}</a:tableStyleId>
              </a:tblPr>
              <a:tblGrid>
                <a:gridCol w="912073"/>
                <a:gridCol w="2019591"/>
                <a:gridCol w="1563554"/>
                <a:gridCol w="2019591"/>
                <a:gridCol w="2019591"/>
              </a:tblGrid>
              <a:tr h="868403">
                <a:tc>
                  <a:txBody>
                    <a:bodyPr/>
                    <a:lstStyle/>
                    <a:p>
                      <a:endParaRPr lang="en-US" sz="1600" dirty="0"/>
                    </a:p>
                  </a:txBody>
                  <a:tcPr/>
                </a:tc>
                <a:tc>
                  <a:txBody>
                    <a:bodyPr/>
                    <a:lstStyle/>
                    <a:p>
                      <a:r>
                        <a:rPr lang="en-US" sz="1600" dirty="0" smtClean="0"/>
                        <a:t>Intervention</a:t>
                      </a:r>
                      <a:r>
                        <a:rPr lang="en-US" sz="1600" baseline="0" dirty="0" smtClean="0"/>
                        <a:t> logic</a:t>
                      </a:r>
                      <a:endParaRPr lang="en-US" sz="1600" dirty="0"/>
                    </a:p>
                  </a:txBody>
                  <a:tcPr/>
                </a:tc>
                <a:tc>
                  <a:txBody>
                    <a:bodyPr/>
                    <a:lstStyle/>
                    <a:p>
                      <a:r>
                        <a:rPr lang="en-US" sz="1600" dirty="0" smtClean="0"/>
                        <a:t>Objectively verifiable indicator</a:t>
                      </a:r>
                      <a:endParaRPr lang="en-US" sz="1600" dirty="0"/>
                    </a:p>
                  </a:txBody>
                  <a:tcPr/>
                </a:tc>
                <a:tc>
                  <a:txBody>
                    <a:bodyPr/>
                    <a:lstStyle/>
                    <a:p>
                      <a:r>
                        <a:rPr lang="en-US" sz="1600" dirty="0" smtClean="0"/>
                        <a:t>Means of verification</a:t>
                      </a:r>
                      <a:endParaRPr lang="en-US" sz="1600" dirty="0"/>
                    </a:p>
                  </a:txBody>
                  <a:tcPr/>
                </a:tc>
                <a:tc>
                  <a:txBody>
                    <a:bodyPr/>
                    <a:lstStyle/>
                    <a:p>
                      <a:r>
                        <a:rPr lang="en-US" sz="1600" dirty="0" smtClean="0"/>
                        <a:t>Assumption</a:t>
                      </a:r>
                      <a:endParaRPr lang="en-US" sz="1600" dirty="0"/>
                    </a:p>
                  </a:txBody>
                  <a:tcPr/>
                </a:tc>
              </a:tr>
              <a:tr h="3165169">
                <a:tc>
                  <a:txBody>
                    <a:bodyPr/>
                    <a:lstStyle/>
                    <a:p>
                      <a:r>
                        <a:rPr lang="en-US" sz="1600" dirty="0" smtClean="0"/>
                        <a:t>Overall  objective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1.2.1.To   increase the  proportion</a:t>
                      </a:r>
                      <a:r>
                        <a:rPr lang="en-US" sz="1600" baseline="0" dirty="0" smtClean="0"/>
                        <a:t> </a:t>
                      </a:r>
                      <a:r>
                        <a:rPr lang="en-US" sz="1600" dirty="0" smtClean="0"/>
                        <a:t>  of   youths with correct knowledge  of      HIV   mode of transmission   by four months. </a:t>
                      </a:r>
                      <a:r>
                        <a:rPr lang="en-US" sz="1600" baseline="0" dirty="0" smtClean="0"/>
                        <a:t> </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1.2.1. ability to correctly mention  at least two modes of HIV </a:t>
                      </a:r>
                      <a:r>
                        <a:rPr lang="en-US" sz="1600" baseline="0" dirty="0" smtClean="0"/>
                        <a:t> transmission</a:t>
                      </a:r>
                      <a:endParaRPr lang="en-US" sz="1600" dirty="0" smtClean="0"/>
                    </a:p>
                    <a:p>
                      <a:r>
                        <a:rPr lang="en-US" sz="1600" dirty="0" smtClean="0"/>
                        <a:t>1.2.2.proportion of youths  with  no risk</a:t>
                      </a:r>
                      <a:r>
                        <a:rPr lang="en-US" sz="1600" baseline="0" dirty="0" smtClean="0"/>
                        <a:t> behavior</a:t>
                      </a:r>
                      <a:endParaRPr lang="en-US" sz="1600" dirty="0"/>
                    </a:p>
                  </a:txBody>
                  <a:tcPr/>
                </a:tc>
                <a:tc>
                  <a:txBody>
                    <a:bodyPr/>
                    <a:lstStyle/>
                    <a:p>
                      <a:r>
                        <a:rPr lang="en-US" sz="1600" dirty="0" smtClean="0"/>
                        <a:t>1.3.1.Proportion</a:t>
                      </a:r>
                      <a:r>
                        <a:rPr lang="en-US" sz="1600" baseline="0" dirty="0" smtClean="0"/>
                        <a:t> of youths aware  of   correct  modes of HIV transmission</a:t>
                      </a:r>
                    </a:p>
                    <a:p>
                      <a:r>
                        <a:rPr lang="en-US" sz="1600" baseline="0" dirty="0" smtClean="0"/>
                        <a:t>1.3.2.Number of youths  successfully trained</a:t>
                      </a:r>
                    </a:p>
                    <a:p>
                      <a:r>
                        <a:rPr lang="en-US" sz="1600" baseline="0" dirty="0" smtClean="0"/>
                        <a:t>1.3.2.Pictures taken. </a:t>
                      </a:r>
                    </a:p>
                    <a:p>
                      <a:r>
                        <a:rPr lang="en-US" sz="1600" baseline="0" dirty="0" smtClean="0"/>
                        <a:t>1.3.3.Attendance sheet</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1.4 If the  youths  are  encouraged to attend the  HIV prevention  training</a:t>
                      </a:r>
                      <a:endParaRPr lang="en-US" sz="1600" dirty="0" smtClean="0"/>
                    </a:p>
                    <a:p>
                      <a:endParaRPr lang="en-US" sz="1600" dirty="0"/>
                    </a:p>
                  </a:txBody>
                  <a:tcPr/>
                </a:tc>
              </a:tr>
              <a:tr h="2138628">
                <a:tc>
                  <a:txBody>
                    <a:bodyPr/>
                    <a:lstStyle/>
                    <a:p>
                      <a:r>
                        <a:rPr lang="en-US" sz="1600" dirty="0" smtClean="0"/>
                        <a:t>Project</a:t>
                      </a:r>
                      <a:r>
                        <a:rPr lang="en-US" sz="1600" baseline="0" dirty="0" smtClean="0"/>
                        <a:t> purpose</a:t>
                      </a:r>
                      <a:endParaRPr lang="en-US" sz="1600" dirty="0"/>
                    </a:p>
                  </a:txBody>
                  <a:tcPr/>
                </a:tc>
                <a:tc>
                  <a:txBody>
                    <a:bodyPr/>
                    <a:lstStyle/>
                    <a:p>
                      <a:r>
                        <a:rPr lang="en-US" sz="1600" dirty="0" smtClean="0"/>
                        <a:t>2.1.reduce  the risk of      HIV transmission among youths</a:t>
                      </a:r>
                      <a:endParaRPr lang="en-US" sz="1600" dirty="0"/>
                    </a:p>
                  </a:txBody>
                  <a:tcPr/>
                </a:tc>
                <a:tc>
                  <a:txBody>
                    <a:bodyPr/>
                    <a:lstStyle/>
                    <a:p>
                      <a:r>
                        <a:rPr lang="en-US" sz="1600" dirty="0" smtClean="0"/>
                        <a:t>2.2.1 proportion  of youths with the correct</a:t>
                      </a:r>
                      <a:r>
                        <a:rPr lang="en-US" sz="1600" baseline="0" dirty="0" smtClean="0"/>
                        <a:t>  HIV knowledge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2.3.1 proportion  of youths that </a:t>
                      </a:r>
                      <a:r>
                        <a:rPr lang="en-US" sz="1600" baseline="0" dirty="0" smtClean="0"/>
                        <a:t> completed the training</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2.4.1.Risk: </a:t>
                      </a:r>
                      <a:r>
                        <a:rPr lang="en-US" sz="1600" baseline="0" dirty="0" smtClean="0"/>
                        <a:t> church elders could  threaten to excommunicate  youths who wish to attend the  training seminar</a:t>
                      </a:r>
                      <a:endParaRPr lang="en-US" sz="1600" dirty="0" smtClean="0"/>
                    </a:p>
                    <a:p>
                      <a:endParaRPr lang="en-US" sz="1600" dirty="0"/>
                    </a:p>
                  </a:txBody>
                  <a:tcPr/>
                </a:tc>
              </a:tr>
            </a:tbl>
          </a:graphicData>
        </a:graphic>
      </p:graphicFrame>
      <p:sp>
        <p:nvSpPr>
          <p:cNvPr id="3" name="TextBox 2"/>
          <p:cNvSpPr txBox="1"/>
          <p:nvPr/>
        </p:nvSpPr>
        <p:spPr>
          <a:xfrm>
            <a:off x="1143000" y="116427"/>
            <a:ext cx="6248400" cy="523220"/>
          </a:xfrm>
          <a:prstGeom prst="rect">
            <a:avLst/>
          </a:prstGeom>
          <a:noFill/>
        </p:spPr>
        <p:txBody>
          <a:bodyPr wrap="square" rtlCol="0">
            <a:spAutoFit/>
          </a:bodyPr>
          <a:lstStyle/>
          <a:p>
            <a:pPr algn="ctr"/>
            <a:r>
              <a:rPr lang="en-US" sz="2800" smtClean="0"/>
              <a:t>Logical framework     LFM </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907713252"/>
              </p:ext>
            </p:extLst>
          </p:nvPr>
        </p:nvGraphicFramePr>
        <p:xfrm>
          <a:off x="381000" y="228600"/>
          <a:ext cx="8534400" cy="5731042"/>
        </p:xfrm>
        <a:graphic>
          <a:graphicData uri="http://schemas.openxmlformats.org/drawingml/2006/table">
            <a:tbl>
              <a:tblPr firstRow="1" bandRow="1">
                <a:tableStyleId>{5C22544A-7EE6-4342-B048-85BDC9FD1C3A}</a:tableStyleId>
              </a:tblPr>
              <a:tblGrid>
                <a:gridCol w="835535"/>
                <a:gridCol w="2864694"/>
                <a:gridCol w="2014771"/>
                <a:gridCol w="1566097"/>
                <a:gridCol w="1253303"/>
              </a:tblGrid>
              <a:tr h="2225842">
                <a:tc>
                  <a:txBody>
                    <a:bodyPr/>
                    <a:lstStyle/>
                    <a:p>
                      <a:r>
                        <a:rPr lang="en-US" sz="1400" dirty="0" smtClean="0"/>
                        <a:t>Result (output)</a:t>
                      </a:r>
                      <a:endParaRPr lang="en-US" sz="1400" dirty="0"/>
                    </a:p>
                  </a:txBody>
                  <a:tcPr/>
                </a:tc>
                <a:tc>
                  <a:txBody>
                    <a:bodyPr/>
                    <a:lstStyle/>
                    <a:p>
                      <a:r>
                        <a:rPr lang="en-US" sz="1400" dirty="0" smtClean="0"/>
                        <a:t>3.1.1.70% of  the  youths   trained  </a:t>
                      </a:r>
                      <a:r>
                        <a:rPr lang="en-US" sz="1400" baseline="0" dirty="0" smtClean="0"/>
                        <a:t>   correctly  mention two modes of </a:t>
                      </a:r>
                      <a:r>
                        <a:rPr lang="en-US" sz="1400" dirty="0" smtClean="0"/>
                        <a:t>  HIV </a:t>
                      </a:r>
                      <a:r>
                        <a:rPr lang="en-US" sz="1400" baseline="0" dirty="0" smtClean="0"/>
                        <a:t> transmission</a:t>
                      </a:r>
                    </a:p>
                    <a:p>
                      <a:r>
                        <a:rPr lang="en-US" sz="1400" dirty="0" smtClean="0"/>
                        <a:t>3.1.2. 40% of youths after training begin to</a:t>
                      </a:r>
                      <a:r>
                        <a:rPr lang="en-US" sz="1400" baseline="0" dirty="0" smtClean="0"/>
                        <a:t> test for HIV</a:t>
                      </a:r>
                      <a:endParaRPr lang="en-US" sz="1400" dirty="0" smtClean="0"/>
                    </a:p>
                    <a:p>
                      <a:endParaRPr lang="en-US" sz="1400" dirty="0"/>
                    </a:p>
                  </a:txBody>
                  <a:tcPr/>
                </a:tc>
                <a:tc>
                  <a:txBody>
                    <a:bodyPr/>
                    <a:lstStyle/>
                    <a:p>
                      <a:r>
                        <a:rPr lang="en-US" sz="1400" dirty="0" smtClean="0"/>
                        <a:t>3.2. 1. number of  youths who are able to mention at least two  mode of  HIV transmission</a:t>
                      </a:r>
                    </a:p>
                    <a:p>
                      <a:r>
                        <a:rPr lang="en-US" sz="1400" dirty="0" smtClean="0"/>
                        <a:t> 3.2. 2 number of youths who  successfully completed the  training</a:t>
                      </a:r>
                    </a:p>
                    <a:p>
                      <a:r>
                        <a:rPr lang="en-US" sz="1400" dirty="0" smtClean="0"/>
                        <a:t>3.2.3 number of youths  attending  HTC </a:t>
                      </a:r>
                      <a:endParaRPr lang="en-US" sz="1400" dirty="0"/>
                    </a:p>
                  </a:txBody>
                  <a:tcPr/>
                </a:tc>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3.4.1.Assuming those trained   adopt the preventive measures</a:t>
                      </a:r>
                    </a:p>
                    <a:p>
                      <a:endParaRPr lang="en-US" sz="1400" dirty="0"/>
                    </a:p>
                  </a:txBody>
                  <a:tcPr/>
                </a:tc>
              </a:tr>
              <a:tr h="3412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Activities (process)</a:t>
                      </a:r>
                    </a:p>
                    <a:p>
                      <a:endParaRPr lang="en-US" sz="1400" dirty="0"/>
                    </a:p>
                  </a:txBody>
                  <a:tcPr/>
                </a:tc>
                <a:tc>
                  <a:txBody>
                    <a:bodyPr/>
                    <a:lstStyle/>
                    <a:p>
                      <a:r>
                        <a:rPr lang="en-US" sz="1400" baseline="0" dirty="0" smtClean="0"/>
                        <a:t>4.1.1. produce IEC materials  for training ,</a:t>
                      </a:r>
                    </a:p>
                    <a:p>
                      <a:r>
                        <a:rPr lang="en-US" sz="1400" baseline="0" dirty="0" smtClean="0"/>
                        <a:t>4.1.2.  carry out  advocacy visits to  church leaders , and mobilization of  youths to attend the training</a:t>
                      </a:r>
                    </a:p>
                    <a:p>
                      <a:r>
                        <a:rPr lang="en-US" sz="1400" baseline="0" dirty="0" smtClean="0"/>
                        <a:t>4.1.3. conduct  training workshop, using story telling, lectures, questions and answers, questionnaire, IEC materials</a:t>
                      </a:r>
                    </a:p>
                    <a:p>
                      <a:r>
                        <a:rPr lang="en-US" sz="1400" baseline="0" dirty="0" smtClean="0"/>
                        <a:t>4.1.4.Conduct pre- and post-test</a:t>
                      </a:r>
                    </a:p>
                    <a:p>
                      <a:r>
                        <a:rPr lang="en-US" sz="1400" baseline="0" dirty="0" smtClean="0"/>
                        <a:t>4.1.4.5   after the training, systematic observation using check-list will be carried out to note the extent  to which  youths are  likely to adopt the desired behavior change</a:t>
                      </a:r>
                      <a:endParaRPr lang="en-US" sz="1400" dirty="0" smtClean="0"/>
                    </a:p>
                    <a:p>
                      <a:endParaRPr lang="en-US" sz="1400" dirty="0"/>
                    </a:p>
                  </a:txBody>
                  <a:tcPr/>
                </a:tc>
                <a:tc>
                  <a:txBody>
                    <a:bodyPr/>
                    <a:lstStyle/>
                    <a:p>
                      <a:r>
                        <a:rPr lang="en-US" sz="1400" dirty="0" smtClean="0"/>
                        <a:t>4.2;1. number of advocacy visits successfully conducted,</a:t>
                      </a:r>
                    </a:p>
                    <a:p>
                      <a:r>
                        <a:rPr lang="en-US" sz="1400" dirty="0" smtClean="0"/>
                        <a:t>4.2.2.Production of good quality IEC</a:t>
                      </a:r>
                    </a:p>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
        <p:nvSpPr>
          <p:cNvPr id="6" name="Rectangle 5"/>
          <p:cNvSpPr/>
          <p:nvPr/>
        </p:nvSpPr>
        <p:spPr>
          <a:xfrm>
            <a:off x="6629400" y="6172200"/>
            <a:ext cx="2514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smtClean="0"/>
              <a:t>If the stakeholders approve the training</a:t>
            </a:r>
            <a:endParaRPr lang="en-US" sz="17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Resource Planning</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4214824215"/>
              </p:ext>
            </p:extLst>
          </p:nvPr>
        </p:nvGraphicFramePr>
        <p:xfrm>
          <a:off x="533400" y="914400"/>
          <a:ext cx="8229600" cy="49428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Means</a:t>
                      </a:r>
                      <a:endParaRPr lang="en-US" dirty="0"/>
                    </a:p>
                  </a:txBody>
                  <a:tcPr/>
                </a:tc>
                <a:tc>
                  <a:txBody>
                    <a:bodyPr/>
                    <a:lstStyle/>
                    <a:p>
                      <a:r>
                        <a:rPr lang="en-US" dirty="0" smtClean="0"/>
                        <a:t>Budget $= N160</a:t>
                      </a:r>
                      <a:endParaRPr lang="en-US" dirty="0"/>
                    </a:p>
                  </a:txBody>
                  <a:tcPr/>
                </a:tc>
              </a:tr>
              <a:tr h="370840">
                <a:tc>
                  <a:txBody>
                    <a:bodyPr/>
                    <a:lstStyle/>
                    <a:p>
                      <a:r>
                        <a:rPr lang="en-US" dirty="0" smtClean="0"/>
                        <a:t>Human resources( consultants  and facilitators to prepare IEC materials,)</a:t>
                      </a:r>
                      <a:endParaRPr lang="en-US" dirty="0"/>
                    </a:p>
                  </a:txBody>
                  <a:tcPr/>
                </a:tc>
                <a:tc>
                  <a:txBody>
                    <a:bodyPr/>
                    <a:lstStyle/>
                    <a:p>
                      <a:r>
                        <a:rPr lang="en-US" dirty="0" smtClean="0"/>
                        <a:t>Consultant </a:t>
                      </a:r>
                      <a:r>
                        <a:rPr lang="en-US" baseline="0" dirty="0" smtClean="0"/>
                        <a:t> for IEC production</a:t>
                      </a:r>
                      <a:r>
                        <a:rPr lang="en-US" dirty="0" smtClean="0"/>
                        <a:t> N64,000</a:t>
                      </a:r>
                      <a:r>
                        <a:rPr lang="en-US" baseline="0" dirty="0" smtClean="0"/>
                        <a:t> =$400, 2  Facilitators during the training  N120,000 =$ 750 , Consultant for computer processing of data N70,000=$437.5  </a:t>
                      </a:r>
                      <a:endParaRPr lang="en-US" dirty="0"/>
                    </a:p>
                  </a:txBody>
                  <a:tcPr/>
                </a:tc>
              </a:tr>
              <a:tr h="370840">
                <a:tc>
                  <a:txBody>
                    <a:bodyPr/>
                    <a:lstStyle/>
                    <a:p>
                      <a:r>
                        <a:rPr lang="en-US" dirty="0" smtClean="0"/>
                        <a:t>Material resources( training materials –paper, pen, bag, pencil, eraser)</a:t>
                      </a:r>
                      <a:endParaRPr lang="en-US" dirty="0"/>
                    </a:p>
                  </a:txBody>
                  <a:tcPr/>
                </a:tc>
                <a:tc>
                  <a:txBody>
                    <a:bodyPr/>
                    <a:lstStyle/>
                    <a:p>
                      <a:r>
                        <a:rPr lang="en-US" dirty="0" smtClean="0"/>
                        <a:t>Paper for 100 participants  at N50 =$.31 x 100 =50000= $30</a:t>
                      </a:r>
                      <a:endParaRPr lang="en-US" dirty="0"/>
                    </a:p>
                  </a:txBody>
                  <a:tcPr/>
                </a:tc>
              </a:tr>
              <a:tr h="370840">
                <a:tc>
                  <a:txBody>
                    <a:bodyPr/>
                    <a:lstStyle/>
                    <a:p>
                      <a:r>
                        <a:rPr lang="en-US" dirty="0" smtClean="0"/>
                        <a:t>Venue for training  </a:t>
                      </a:r>
                      <a:endParaRPr lang="en-US" dirty="0"/>
                    </a:p>
                  </a:txBody>
                  <a:tcPr/>
                </a:tc>
                <a:tc>
                  <a:txBody>
                    <a:bodyPr/>
                    <a:lstStyle/>
                    <a:p>
                      <a:r>
                        <a:rPr lang="en-US" dirty="0" smtClean="0"/>
                        <a:t> hired  accommodation at N 20,000 per day for 5 days =$375</a:t>
                      </a:r>
                      <a:endParaRPr lang="en-US" dirty="0"/>
                    </a:p>
                  </a:txBody>
                  <a:tcPr/>
                </a:tc>
              </a:tr>
              <a:tr h="370840">
                <a:tc>
                  <a:txBody>
                    <a:bodyPr/>
                    <a:lstStyle/>
                    <a:p>
                      <a:r>
                        <a:rPr lang="en-US" dirty="0" smtClean="0"/>
                        <a:t>Feeding for  participants</a:t>
                      </a:r>
                      <a:endParaRPr lang="en-US" dirty="0"/>
                    </a:p>
                  </a:txBody>
                  <a:tcPr/>
                </a:tc>
                <a:tc>
                  <a:txBody>
                    <a:bodyPr/>
                    <a:lstStyle/>
                    <a:p>
                      <a:r>
                        <a:rPr lang="en-US" dirty="0" smtClean="0"/>
                        <a:t>Snacks for 100</a:t>
                      </a:r>
                      <a:r>
                        <a:rPr lang="en-US" baseline="0" dirty="0" smtClean="0"/>
                        <a:t> participants at N100 each for  3 days=$187.5, lunch at N300 for 3days for 100 participants $562.5.</a:t>
                      </a:r>
                      <a:endParaRPr lang="en-US" dirty="0"/>
                    </a:p>
                  </a:txBody>
                  <a:tcPr/>
                </a:tc>
              </a:tr>
              <a:tr h="370840">
                <a:tc>
                  <a:txBody>
                    <a:bodyPr/>
                    <a:lstStyle/>
                    <a:p>
                      <a:r>
                        <a:rPr lang="en-US" dirty="0" smtClean="0"/>
                        <a:t>Paper for report writing</a:t>
                      </a:r>
                      <a:endParaRPr lang="en-US" dirty="0"/>
                    </a:p>
                  </a:txBody>
                  <a:tcPr/>
                </a:tc>
                <a:tc>
                  <a:txBody>
                    <a:bodyPr/>
                    <a:lstStyle/>
                    <a:p>
                      <a:r>
                        <a:rPr lang="en-US" dirty="0" smtClean="0"/>
                        <a:t> three reams of paper at N500  each  =$9.375</a:t>
                      </a:r>
                    </a:p>
                    <a:p>
                      <a:r>
                        <a:rPr lang="en-US" dirty="0" smtClean="0"/>
                        <a:t>Total =$3929.375 </a:t>
                      </a:r>
                      <a:r>
                        <a:rPr lang="en-US" dirty="0" err="1" smtClean="0"/>
                        <a:t>orN</a:t>
                      </a:r>
                      <a:r>
                        <a:rPr lang="en-US" dirty="0" smtClean="0"/>
                        <a:t> 628,700.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1887498846"/>
              </p:ext>
            </p:extLst>
          </p:nvPr>
        </p:nvGraphicFramePr>
        <p:xfrm>
          <a:off x="152400" y="533400"/>
          <a:ext cx="8915400" cy="6121400"/>
        </p:xfrm>
        <a:graphic>
          <a:graphicData uri="http://schemas.openxmlformats.org/drawingml/2006/table">
            <a:tbl>
              <a:tblPr firstRow="1" bandRow="1">
                <a:tableStyleId>{5C22544A-7EE6-4342-B048-85BDC9FD1C3A}</a:tableStyleId>
              </a:tblPr>
              <a:tblGrid>
                <a:gridCol w="1686698"/>
                <a:gridCol w="7228702"/>
              </a:tblGrid>
              <a:tr h="370840">
                <a:tc>
                  <a:txBody>
                    <a:bodyPr/>
                    <a:lstStyle/>
                    <a:p>
                      <a:r>
                        <a:rPr lang="en-US" sz="1700" dirty="0" smtClean="0"/>
                        <a:t>Parameters</a:t>
                      </a:r>
                      <a:endParaRPr lang="en-US" sz="1700" dirty="0"/>
                    </a:p>
                  </a:txBody>
                  <a:tcPr/>
                </a:tc>
                <a:tc>
                  <a:txBody>
                    <a:bodyPr/>
                    <a:lstStyle/>
                    <a:p>
                      <a:r>
                        <a:rPr lang="en-US" sz="1700" dirty="0" smtClean="0"/>
                        <a:t>Measures</a:t>
                      </a:r>
                      <a:r>
                        <a:rPr lang="en-US" sz="1700" baseline="0" dirty="0" smtClean="0"/>
                        <a:t> </a:t>
                      </a:r>
                      <a:r>
                        <a:rPr lang="en-US" sz="1700" dirty="0" smtClean="0"/>
                        <a:t>To Monitor</a:t>
                      </a:r>
                      <a:endParaRPr lang="en-US" sz="17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Information needed</a:t>
                      </a:r>
                    </a:p>
                    <a:p>
                      <a:endParaRPr lang="en-US" sz="1700"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700" dirty="0" smtClean="0"/>
                        <a:t>proportion  0f youths with correct knowledge of </a:t>
                      </a:r>
                      <a:r>
                        <a:rPr lang="en-US" sz="1700" baseline="0" dirty="0" smtClean="0"/>
                        <a:t> modes of HIV transmission</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700" dirty="0" smtClean="0"/>
                        <a:t> percentage  of youths </a:t>
                      </a:r>
                      <a:r>
                        <a:rPr lang="en-US" sz="1700" baseline="0" dirty="0" smtClean="0"/>
                        <a:t> without risky  behaviors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700" dirty="0" smtClean="0"/>
                        <a:t>Frequency of  sensitization  seminars   organized  for youths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700" dirty="0" smtClean="0"/>
                        <a:t>Types of   IEC materials  used for illustration  during trainings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700" dirty="0" smtClean="0"/>
                        <a:t> Proportion of </a:t>
                      </a:r>
                      <a:r>
                        <a:rPr lang="en-US" sz="1700" baseline="0" dirty="0" smtClean="0"/>
                        <a:t> participants  who  consistently attended the training</a:t>
                      </a:r>
                      <a:endParaRPr lang="en-US" sz="1700" dirty="0" smtClean="0"/>
                    </a:p>
                  </a:txBody>
                  <a:tcPr/>
                </a:tc>
              </a:tr>
              <a:tr h="370840">
                <a:tc>
                  <a:txBody>
                    <a:bodyPr/>
                    <a:lstStyle/>
                    <a:p>
                      <a:r>
                        <a:rPr lang="en-US" sz="1700" dirty="0" smtClean="0"/>
                        <a:t>Intended use</a:t>
                      </a:r>
                      <a:endParaRPr lang="en-US" sz="1700" dirty="0"/>
                    </a:p>
                  </a:txBody>
                  <a:tcPr/>
                </a:tc>
                <a:tc>
                  <a:txBody>
                    <a:bodyPr/>
                    <a:lstStyle/>
                    <a:p>
                      <a:r>
                        <a:rPr lang="en-US" sz="1700" dirty="0" smtClean="0"/>
                        <a:t>1.</a:t>
                      </a:r>
                      <a:r>
                        <a:rPr lang="en-US" sz="1700" baseline="0" dirty="0" smtClean="0"/>
                        <a:t> </a:t>
                      </a:r>
                      <a:r>
                        <a:rPr lang="en-US" sz="1700" dirty="0" smtClean="0"/>
                        <a:t> create awareness on the correct modes of HIV infection</a:t>
                      </a:r>
                    </a:p>
                    <a:p>
                      <a:r>
                        <a:rPr lang="en-US" sz="1700" dirty="0" smtClean="0"/>
                        <a:t>2. </a:t>
                      </a:r>
                      <a:r>
                        <a:rPr lang="en-US" sz="1700" baseline="0" dirty="0" smtClean="0"/>
                        <a:t> </a:t>
                      </a:r>
                      <a:r>
                        <a:rPr lang="en-US" sz="1700" dirty="0" smtClean="0"/>
                        <a:t> increase acceptance of people living positively with HIV among religious groups</a:t>
                      </a:r>
                    </a:p>
                    <a:p>
                      <a:r>
                        <a:rPr lang="en-US" sz="1700" dirty="0" smtClean="0"/>
                        <a:t>3. </a:t>
                      </a:r>
                      <a:r>
                        <a:rPr lang="en-US" sz="1700" baseline="0" dirty="0" smtClean="0"/>
                        <a:t> </a:t>
                      </a:r>
                      <a:r>
                        <a:rPr lang="en-US" sz="1700" dirty="0" smtClean="0"/>
                        <a:t> increase awareness for  HTC among Christian youths</a:t>
                      </a:r>
                    </a:p>
                    <a:p>
                      <a:r>
                        <a:rPr lang="en-US" sz="1700" dirty="0" smtClean="0"/>
                        <a:t>4. Sensitization of stakeholders on the need for care and support for youths</a:t>
                      </a:r>
                    </a:p>
                  </a:txBody>
                  <a:tcPr/>
                </a:tc>
              </a:tr>
              <a:tr h="370840">
                <a:tc>
                  <a:txBody>
                    <a:bodyPr/>
                    <a:lstStyle/>
                    <a:p>
                      <a:r>
                        <a:rPr lang="en-US" sz="1700" dirty="0" smtClean="0"/>
                        <a:t>Main users</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target groups</a:t>
                      </a:r>
                      <a:r>
                        <a:rPr lang="en-US" sz="1700" baseline="0" dirty="0" smtClean="0"/>
                        <a:t> ,  church s</a:t>
                      </a:r>
                      <a:r>
                        <a:rPr lang="en-US" sz="1700" dirty="0" smtClean="0"/>
                        <a:t>takeholders , and beneficiaries (youths) in the church</a:t>
                      </a:r>
                    </a:p>
                  </a:txBody>
                  <a:tcPr/>
                </a:tc>
              </a:tr>
              <a:tr h="370840">
                <a:tc>
                  <a:txBody>
                    <a:bodyPr/>
                    <a:lstStyle/>
                    <a:p>
                      <a:r>
                        <a:rPr lang="en-US" sz="1700" dirty="0" smtClean="0"/>
                        <a:t>Who collects the data</a:t>
                      </a:r>
                      <a:endParaRPr lang="en-US" sz="1700" dirty="0"/>
                    </a:p>
                  </a:txBody>
                  <a:tcPr/>
                </a:tc>
                <a:tc>
                  <a:txBody>
                    <a:bodyPr/>
                    <a:lstStyle/>
                    <a:p>
                      <a:r>
                        <a:rPr lang="en-US" sz="1700" baseline="0" dirty="0" smtClean="0"/>
                        <a:t> research  team (facilitators)</a:t>
                      </a:r>
                      <a:endParaRPr lang="en-US" sz="1700" dirty="0"/>
                    </a:p>
                  </a:txBody>
                  <a:tcPr/>
                </a:tc>
              </a:tr>
              <a:tr h="370840">
                <a:tc>
                  <a:txBody>
                    <a:bodyPr/>
                    <a:lstStyle/>
                    <a:p>
                      <a:r>
                        <a:rPr lang="en-US" sz="1700" dirty="0" smtClean="0"/>
                        <a:t>Sources</a:t>
                      </a:r>
                      <a:r>
                        <a:rPr lang="en-US" sz="1700" baseline="0" dirty="0" smtClean="0"/>
                        <a:t> of data</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Questionnaire, </a:t>
                      </a:r>
                      <a:r>
                        <a:rPr lang="en-US" sz="1700" kern="1200" baseline="0" dirty="0" smtClean="0">
                          <a:solidFill>
                            <a:schemeClr val="dk1"/>
                          </a:solidFill>
                          <a:latin typeface="+mn-lt"/>
                          <a:ea typeface="+mn-ea"/>
                          <a:cs typeface="+mn-cs"/>
                        </a:rPr>
                        <a:t>Semi-structured Interviews  and Systematic Observation  using check-list  to note  the  extent  to which the intervention  has effect. </a:t>
                      </a:r>
                      <a:endParaRPr lang="en-US" sz="17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baseline="0" dirty="0" smtClean="0">
                          <a:solidFill>
                            <a:schemeClr val="dk1"/>
                          </a:solidFill>
                          <a:latin typeface="+mn-lt"/>
                          <a:ea typeface="+mn-ea"/>
                          <a:cs typeface="+mn-cs"/>
                        </a:rPr>
                        <a:t>How the information will be collected from sources </a:t>
                      </a:r>
                      <a:endParaRPr lang="en-US" sz="1700" dirty="0" smtClean="0"/>
                    </a:p>
                    <a:p>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baseline="0" dirty="0" smtClean="0">
                          <a:solidFill>
                            <a:schemeClr val="dk1"/>
                          </a:solidFill>
                          <a:latin typeface="+mn-lt"/>
                          <a:ea typeface="+mn-ea"/>
                          <a:cs typeface="+mn-cs"/>
                        </a:rPr>
                        <a:t>combination of data collection  methods were used,   tape recording of  formal and  informal conversation with  stakeholders  and participants,  documentation of reviewed   records ,storytelling, lectures, question and answers.</a:t>
                      </a:r>
                      <a:endParaRPr lang="en-US" sz="1700" dirty="0" smtClean="0"/>
                    </a:p>
                    <a:p>
                      <a:endParaRPr lang="en-US" sz="1700" dirty="0"/>
                    </a:p>
                  </a:txBody>
                  <a:tcPr/>
                </a:tc>
              </a:tr>
            </a:tbl>
          </a:graphicData>
        </a:graphic>
      </p:graphicFrame>
      <p:sp>
        <p:nvSpPr>
          <p:cNvPr id="2" name="TextBox 1"/>
          <p:cNvSpPr txBox="1"/>
          <p:nvPr/>
        </p:nvSpPr>
        <p:spPr>
          <a:xfrm>
            <a:off x="914400" y="0"/>
            <a:ext cx="7086600" cy="461665"/>
          </a:xfrm>
          <a:prstGeom prst="rect">
            <a:avLst/>
          </a:prstGeom>
          <a:noFill/>
        </p:spPr>
        <p:txBody>
          <a:bodyPr wrap="square" rtlCol="0">
            <a:spAutoFit/>
          </a:bodyPr>
          <a:lstStyle/>
          <a:p>
            <a:pPr algn="ctr"/>
            <a:r>
              <a:rPr lang="en-US" sz="2400" b="1" dirty="0" smtClean="0"/>
              <a:t>Monitoring Plan</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603407900"/>
              </p:ext>
            </p:extLst>
          </p:nvPr>
        </p:nvGraphicFramePr>
        <p:xfrm>
          <a:off x="152400" y="838200"/>
          <a:ext cx="8839200" cy="4800600"/>
        </p:xfrm>
        <a:graphic>
          <a:graphicData uri="http://schemas.openxmlformats.org/drawingml/2006/table">
            <a:tbl>
              <a:tblPr firstRow="1" bandRow="1">
                <a:tableStyleId>{5C22544A-7EE6-4342-B048-85BDC9FD1C3A}</a:tableStyleId>
              </a:tblPr>
              <a:tblGrid>
                <a:gridCol w="2127955"/>
                <a:gridCol w="6711245"/>
              </a:tblGrid>
              <a:tr h="524617">
                <a:tc>
                  <a:txBody>
                    <a:bodyPr/>
                    <a:lstStyle/>
                    <a:p>
                      <a:r>
                        <a:rPr lang="en-US" dirty="0" smtClean="0"/>
                        <a:t>Parameters</a:t>
                      </a:r>
                      <a:endParaRPr lang="en-US" dirty="0"/>
                    </a:p>
                  </a:txBody>
                  <a:tcPr/>
                </a:tc>
                <a:tc>
                  <a:txBody>
                    <a:bodyPr/>
                    <a:lstStyle/>
                    <a:p>
                      <a:r>
                        <a:rPr lang="en-US" dirty="0" smtClean="0"/>
                        <a:t>Measures To Monitor</a:t>
                      </a:r>
                      <a:endParaRPr lang="en-US" dirty="0"/>
                    </a:p>
                  </a:txBody>
                  <a:tcPr/>
                </a:tc>
              </a:tr>
              <a:tr h="524617">
                <a:tc>
                  <a:txBody>
                    <a:bodyPr/>
                    <a:lstStyle/>
                    <a:p>
                      <a:r>
                        <a:rPr lang="en-US" sz="1800" kern="1200" baseline="0" dirty="0" smtClean="0">
                          <a:solidFill>
                            <a:schemeClr val="dk1"/>
                          </a:solidFill>
                          <a:latin typeface="+mn-lt"/>
                          <a:ea typeface="+mn-ea"/>
                          <a:cs typeface="+mn-cs"/>
                        </a:rPr>
                        <a:t>When </a:t>
                      </a:r>
                      <a:endParaRPr lang="en-US" dirty="0"/>
                    </a:p>
                  </a:txBody>
                  <a:tcPr/>
                </a:tc>
                <a:tc>
                  <a:txBody>
                    <a:bodyPr/>
                    <a:lstStyle/>
                    <a:p>
                      <a:r>
                        <a:rPr lang="en-US" dirty="0" smtClean="0"/>
                        <a:t>June-August</a:t>
                      </a:r>
                      <a:endParaRPr lang="en-US" dirty="0"/>
                    </a:p>
                  </a:txBody>
                  <a:tcPr/>
                </a:tc>
              </a:tr>
              <a:tr h="905502">
                <a:tc>
                  <a:txBody>
                    <a:bodyPr/>
                    <a:lstStyle/>
                    <a:p>
                      <a:r>
                        <a:rPr lang="en-US" sz="1800" kern="1200" baseline="0" dirty="0" smtClean="0">
                          <a:solidFill>
                            <a:schemeClr val="dk1"/>
                          </a:solidFill>
                          <a:latin typeface="+mn-lt"/>
                          <a:ea typeface="+mn-ea"/>
                          <a:cs typeface="+mn-cs"/>
                        </a:rPr>
                        <a:t>Cost of data collection </a:t>
                      </a:r>
                      <a:endParaRPr lang="en-US" dirty="0"/>
                    </a:p>
                  </a:txBody>
                  <a:tcPr/>
                </a:tc>
                <a:tc>
                  <a:txBody>
                    <a:bodyPr/>
                    <a:lstStyle/>
                    <a:p>
                      <a:r>
                        <a:rPr lang="en-US" dirty="0" smtClean="0"/>
                        <a:t>Total =$39,294 or 62,870</a:t>
                      </a:r>
                      <a:endParaRPr lang="en-US" dirty="0"/>
                    </a:p>
                  </a:txBody>
                  <a:tcPr/>
                </a:tc>
              </a:tr>
              <a:tr h="2845864">
                <a:tc>
                  <a:txBody>
                    <a:bodyPr/>
                    <a:lstStyle/>
                    <a:p>
                      <a:r>
                        <a:rPr lang="en-US" sz="1800" kern="1200" baseline="0" dirty="0" smtClean="0">
                          <a:solidFill>
                            <a:schemeClr val="dk1"/>
                          </a:solidFill>
                          <a:latin typeface="+mn-lt"/>
                          <a:ea typeface="+mn-ea"/>
                          <a:cs typeface="+mn-cs"/>
                        </a:rPr>
                        <a:t>How the researchers  made sure that the monitoring data and  lessons learned were fed into future planning .</a:t>
                      </a:r>
                      <a:endParaRPr lang="en-US" dirty="0"/>
                    </a:p>
                  </a:txBody>
                  <a:tcPr/>
                </a:tc>
                <a:tc>
                  <a:txBody>
                    <a:bodyPr/>
                    <a:lstStyle/>
                    <a:p>
                      <a:r>
                        <a:rPr lang="en-US" dirty="0" smtClean="0"/>
                        <a:t>The researchers    organized  three project </a:t>
                      </a:r>
                      <a:r>
                        <a:rPr lang="en-US" baseline="0" dirty="0" smtClean="0"/>
                        <a:t>  monitoring  meetings  with the  stakeholders of the Church. The meetings  enabled  the researchers  to  reflect on certain identified problems  that affected  the youth.  Lessons learned  were also  discussed during  the  meeting. Thereafter, the reports were compiled.  The  project support team and stakeholders  got the report. </a:t>
                      </a:r>
                      <a:r>
                        <a:rPr lang="en-US" dirty="0" smtClean="0"/>
                        <a:t>The project  report</a:t>
                      </a:r>
                      <a:r>
                        <a:rPr lang="en-US" baseline="0" dirty="0" smtClean="0"/>
                        <a:t>  </a:t>
                      </a:r>
                      <a:r>
                        <a:rPr lang="en-US" dirty="0" smtClean="0"/>
                        <a:t>was  then  reviewed during  </a:t>
                      </a:r>
                      <a:r>
                        <a:rPr lang="en-US" baseline="0" dirty="0" smtClean="0"/>
                        <a:t> C</a:t>
                      </a:r>
                      <a:r>
                        <a:rPr lang="en-US" dirty="0" smtClean="0"/>
                        <a:t>hurch  Board  meeting.</a:t>
                      </a:r>
                      <a:endParaRPr lang="en-US"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Evaluation: Terms of Reference</a:t>
            </a:r>
            <a:endParaRPr lang="en-US" dirty="0"/>
          </a:p>
        </p:txBody>
      </p:sp>
      <p:sp>
        <p:nvSpPr>
          <p:cNvPr id="3" name="Content Placeholder 2"/>
          <p:cNvSpPr>
            <a:spLocks noGrp="1"/>
          </p:cNvSpPr>
          <p:nvPr>
            <p:ph idx="1"/>
          </p:nvPr>
        </p:nvSpPr>
        <p:spPr>
          <a:xfrm>
            <a:off x="457200" y="1219200"/>
            <a:ext cx="8229600" cy="5211763"/>
          </a:xfrm>
        </p:spPr>
        <p:txBody>
          <a:bodyPr>
            <a:normAutofit fontScale="85000" lnSpcReduction="20000"/>
          </a:bodyPr>
          <a:lstStyle/>
          <a:p>
            <a:pPr algn="just">
              <a:buFont typeface="Wingdings" pitchFamily="2" charset="2"/>
              <a:buChar char="§"/>
            </a:pPr>
            <a:r>
              <a:rPr lang="en-US" dirty="0" smtClean="0"/>
              <a:t>An external evaluator  was used for the </a:t>
            </a:r>
            <a:r>
              <a:rPr lang="en-GB" dirty="0" smtClean="0"/>
              <a:t> desk review of relevant documents.</a:t>
            </a:r>
          </a:p>
          <a:p>
            <a:pPr algn="just">
              <a:buFont typeface="Wingdings" pitchFamily="2" charset="2"/>
              <a:buChar char="§"/>
            </a:pPr>
            <a:endParaRPr lang="en-GB" dirty="0" smtClean="0"/>
          </a:p>
          <a:p>
            <a:pPr algn="just">
              <a:buFont typeface="Wingdings" pitchFamily="2" charset="2"/>
              <a:buChar char="§"/>
            </a:pPr>
            <a:r>
              <a:rPr lang="en-GB" dirty="0" smtClean="0"/>
              <a:t>The evaluator   conducted  interviews with  church stakeholders and  effectively held </a:t>
            </a:r>
            <a:r>
              <a:rPr lang="en-US" dirty="0" smtClean="0"/>
              <a:t>meetings with them</a:t>
            </a:r>
            <a:r>
              <a:rPr lang="en-GB" dirty="0" smtClean="0"/>
              <a:t>. </a:t>
            </a:r>
            <a:r>
              <a:rPr lang="en-US" dirty="0" smtClean="0"/>
              <a:t>   He had solid expertise and impeccable experience in monitoring and evaluation   on HIV and AIDS for  more than  5 years.  </a:t>
            </a:r>
          </a:p>
          <a:p>
            <a:pPr algn="just">
              <a:buNone/>
            </a:pPr>
            <a:endParaRPr lang="en-US" dirty="0" smtClean="0"/>
          </a:p>
          <a:p>
            <a:pPr algn="just">
              <a:buFont typeface="Wingdings" pitchFamily="2" charset="2"/>
              <a:buChar char="§"/>
            </a:pPr>
            <a:r>
              <a:rPr lang="en-US" dirty="0" smtClean="0"/>
              <a:t>He had proven knowledge of   impact assessments,  and at the same time  was  proficient in English both  written and oral. He also had   strong  report writing skills.</a:t>
            </a:r>
          </a:p>
          <a:p>
            <a:pPr algn="just">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1219200"/>
            <a:ext cx="8229600" cy="5135563"/>
          </a:xfrm>
        </p:spPr>
        <p:txBody>
          <a:bodyPr>
            <a:normAutofit/>
          </a:bodyPr>
          <a:lstStyle/>
          <a:p>
            <a:pPr marL="0" indent="0">
              <a:buNone/>
            </a:pPr>
            <a:r>
              <a:rPr lang="en-GB" sz="3600" dirty="0"/>
              <a:t>T</a:t>
            </a:r>
            <a:r>
              <a:rPr lang="en-GB" sz="3600" dirty="0" smtClean="0"/>
              <a:t>hree  payments were made:</a:t>
            </a:r>
          </a:p>
          <a:p>
            <a:endParaRPr lang="en-US" sz="3600" dirty="0" smtClean="0"/>
          </a:p>
          <a:p>
            <a:r>
              <a:rPr lang="en-GB" sz="3600" dirty="0" smtClean="0"/>
              <a:t>20% upon signing of contract</a:t>
            </a:r>
          </a:p>
          <a:p>
            <a:endParaRPr lang="en-US" sz="3600" dirty="0" smtClean="0"/>
          </a:p>
          <a:p>
            <a:r>
              <a:rPr lang="en-GB" sz="3600" dirty="0" smtClean="0"/>
              <a:t>30% upon presentation of findings</a:t>
            </a:r>
          </a:p>
          <a:p>
            <a:endParaRPr lang="en-US" sz="3600" dirty="0" smtClean="0"/>
          </a:p>
          <a:p>
            <a:r>
              <a:rPr lang="en-GB" sz="3600" dirty="0" smtClean="0"/>
              <a:t>50% upon submission of final report</a:t>
            </a:r>
            <a:endParaRPr lang="en-US" sz="3600" dirty="0" smtClean="0"/>
          </a:p>
          <a:p>
            <a:endParaRPr lang="en-US" dirty="0"/>
          </a:p>
        </p:txBody>
      </p:sp>
      <p:sp>
        <p:nvSpPr>
          <p:cNvPr id="4" name="TextBox 3"/>
          <p:cNvSpPr txBox="1"/>
          <p:nvPr/>
        </p:nvSpPr>
        <p:spPr>
          <a:xfrm>
            <a:off x="685800" y="152400"/>
            <a:ext cx="8001000" cy="769441"/>
          </a:xfrm>
          <a:prstGeom prst="rect">
            <a:avLst/>
          </a:prstGeom>
          <a:noFill/>
        </p:spPr>
        <p:txBody>
          <a:bodyPr wrap="square" rtlCol="0">
            <a:spAutoFit/>
          </a:bodyPr>
          <a:lstStyle/>
          <a:p>
            <a:r>
              <a:rPr lang="en-GB" sz="4400" b="1" dirty="0">
                <a:solidFill>
                  <a:prstClr val="black"/>
                </a:solidFill>
              </a:rPr>
              <a:t>Terms  the  </a:t>
            </a:r>
            <a:r>
              <a:rPr lang="en-GB" sz="4400" b="1" dirty="0" smtClean="0">
                <a:solidFill>
                  <a:prstClr val="black"/>
                </a:solidFill>
              </a:rPr>
              <a:t>Evaluator </a:t>
            </a:r>
            <a:r>
              <a:rPr lang="en-GB" sz="4400" b="1" dirty="0">
                <a:solidFill>
                  <a:prstClr val="black"/>
                </a:solidFill>
              </a:rPr>
              <a:t>was paid</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099791832"/>
              </p:ext>
            </p:extLst>
          </p:nvPr>
        </p:nvGraphicFramePr>
        <p:xfrm>
          <a:off x="1600200" y="1447800"/>
          <a:ext cx="5760720" cy="5029200"/>
        </p:xfrm>
        <a:graphic>
          <a:graphicData uri="http://schemas.openxmlformats.org/drawingml/2006/table">
            <a:tbl>
              <a:tblPr firstRow="1" bandRow="1">
                <a:tableStyleId>{5C22544A-7EE6-4342-B048-85BDC9FD1C3A}</a:tableStyleId>
              </a:tblPr>
              <a:tblGrid>
                <a:gridCol w="864108"/>
                <a:gridCol w="2976372"/>
                <a:gridCol w="1920240"/>
              </a:tblGrid>
              <a:tr h="725558">
                <a:tc>
                  <a:txBody>
                    <a:bodyPr/>
                    <a:lstStyle/>
                    <a:p>
                      <a:r>
                        <a:rPr lang="en-US" sz="2400" dirty="0" smtClean="0"/>
                        <a:t>S/N</a:t>
                      </a:r>
                      <a:endParaRPr lang="en-US" sz="2400" dirty="0"/>
                    </a:p>
                  </a:txBody>
                  <a:tcPr/>
                </a:tc>
                <a:tc>
                  <a:txBody>
                    <a:bodyPr/>
                    <a:lstStyle/>
                    <a:p>
                      <a:r>
                        <a:rPr lang="en-US" sz="2400" dirty="0" smtClean="0"/>
                        <a:t>Activity</a:t>
                      </a:r>
                      <a:endParaRPr lang="en-US" sz="2400" dirty="0"/>
                    </a:p>
                  </a:txBody>
                  <a:tcPr/>
                </a:tc>
                <a:tc>
                  <a:txBody>
                    <a:bodyPr/>
                    <a:lstStyle/>
                    <a:p>
                      <a:r>
                        <a:rPr lang="en-US" sz="2400" dirty="0" smtClean="0"/>
                        <a:t>Duration</a:t>
                      </a:r>
                      <a:endParaRPr lang="en-US" sz="2400" dirty="0"/>
                    </a:p>
                  </a:txBody>
                  <a:tcPr/>
                </a:tc>
              </a:tr>
              <a:tr h="1789042">
                <a:tc>
                  <a:txBody>
                    <a:bodyPr/>
                    <a:lstStyle/>
                    <a:p>
                      <a:r>
                        <a:rPr lang="en-US" sz="2400" dirty="0" smtClean="0"/>
                        <a:t>1</a:t>
                      </a:r>
                      <a:endParaRPr lang="en-US" sz="2400" dirty="0"/>
                    </a:p>
                  </a:txBody>
                  <a:tcPr/>
                </a:tc>
                <a:tc>
                  <a:txBody>
                    <a:bodyPr/>
                    <a:lstStyle/>
                    <a:p>
                      <a:r>
                        <a:rPr lang="en-US" sz="2400" dirty="0" smtClean="0"/>
                        <a:t>Communication and  designing  Evaluation process </a:t>
                      </a:r>
                      <a:endParaRPr lang="en-US" sz="2400" dirty="0"/>
                    </a:p>
                  </a:txBody>
                  <a:tcPr/>
                </a:tc>
                <a:tc>
                  <a:txBody>
                    <a:bodyPr/>
                    <a:lstStyle/>
                    <a:p>
                      <a:r>
                        <a:rPr lang="en-US" sz="2400" dirty="0" smtClean="0"/>
                        <a:t>3 Days</a:t>
                      </a:r>
                      <a:endParaRPr lang="en-US" sz="2400" dirty="0"/>
                    </a:p>
                  </a:txBody>
                  <a:tcPr/>
                </a:tc>
              </a:tr>
              <a:tr h="725558">
                <a:tc>
                  <a:txBody>
                    <a:bodyPr/>
                    <a:lstStyle/>
                    <a:p>
                      <a:r>
                        <a:rPr lang="en-US" sz="2400" dirty="0" smtClean="0"/>
                        <a:t>2</a:t>
                      </a:r>
                      <a:endParaRPr lang="en-US" sz="2400" dirty="0"/>
                    </a:p>
                  </a:txBody>
                  <a:tcPr/>
                </a:tc>
                <a:tc>
                  <a:txBody>
                    <a:bodyPr/>
                    <a:lstStyle/>
                    <a:p>
                      <a:r>
                        <a:rPr lang="en-US" sz="2400" dirty="0" smtClean="0"/>
                        <a:t>Data Collection</a:t>
                      </a:r>
                      <a:endParaRPr lang="en-US" sz="2400" dirty="0"/>
                    </a:p>
                  </a:txBody>
                  <a:tcPr/>
                </a:tc>
                <a:tc>
                  <a:txBody>
                    <a:bodyPr/>
                    <a:lstStyle/>
                    <a:p>
                      <a:r>
                        <a:rPr lang="en-US" sz="2400" dirty="0" smtClean="0"/>
                        <a:t>10 Days</a:t>
                      </a:r>
                      <a:endParaRPr lang="en-US" sz="2400" dirty="0"/>
                    </a:p>
                  </a:txBody>
                  <a:tcPr/>
                </a:tc>
              </a:tr>
              <a:tr h="1789042">
                <a:tc>
                  <a:txBody>
                    <a:bodyPr/>
                    <a:lstStyle/>
                    <a:p>
                      <a:r>
                        <a:rPr lang="en-US" sz="2400" dirty="0" smtClean="0"/>
                        <a:t>3</a:t>
                      </a:r>
                      <a:endParaRPr lang="en-US" sz="2400" dirty="0"/>
                    </a:p>
                  </a:txBody>
                  <a:tcPr/>
                </a:tc>
                <a:tc>
                  <a:txBody>
                    <a:bodyPr/>
                    <a:lstStyle/>
                    <a:p>
                      <a:r>
                        <a:rPr lang="en-US" sz="2400" dirty="0" smtClean="0"/>
                        <a:t>Data Analysis,</a:t>
                      </a:r>
                      <a:r>
                        <a:rPr lang="en-US" sz="2400" baseline="0" dirty="0" smtClean="0"/>
                        <a:t> Presentation and Report Writing</a:t>
                      </a:r>
                      <a:endParaRPr lang="en-US" sz="2400" dirty="0"/>
                    </a:p>
                  </a:txBody>
                  <a:tcPr/>
                </a:tc>
                <a:tc>
                  <a:txBody>
                    <a:bodyPr/>
                    <a:lstStyle/>
                    <a:p>
                      <a:r>
                        <a:rPr lang="en-US" sz="2400" dirty="0" smtClean="0"/>
                        <a:t>6 Days</a:t>
                      </a:r>
                      <a:endParaRPr lang="en-US" sz="2400" dirty="0"/>
                    </a:p>
                  </a:txBody>
                  <a:tcPr/>
                </a:tc>
              </a:tr>
            </a:tbl>
          </a:graphicData>
        </a:graphic>
      </p:graphicFrame>
      <p:sp>
        <p:nvSpPr>
          <p:cNvPr id="4" name="Content Placeholder 2"/>
          <p:cNvSpPr txBox="1">
            <a:spLocks/>
          </p:cNvSpPr>
          <p:nvPr/>
        </p:nvSpPr>
        <p:spPr>
          <a:xfrm>
            <a:off x="494730" y="199599"/>
            <a:ext cx="8268269"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smtClean="0"/>
              <a:t>Time frame for the  Evaluator’s </a:t>
            </a:r>
            <a:r>
              <a:rPr lang="en-US" sz="4000" dirty="0"/>
              <a:t>W</a:t>
            </a:r>
            <a:r>
              <a:rPr lang="en-US" sz="4000" dirty="0" smtClean="0"/>
              <a:t>ork</a:t>
            </a:r>
            <a:endParaRPr lang="en-US"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dirty="0"/>
              <a:t>Work plan</a:t>
            </a:r>
          </a:p>
        </p:txBody>
      </p:sp>
      <p:graphicFrame>
        <p:nvGraphicFramePr>
          <p:cNvPr id="4" name="Table 3"/>
          <p:cNvGraphicFramePr>
            <a:graphicFrameLocks noGrp="1"/>
          </p:cNvGraphicFramePr>
          <p:nvPr>
            <p:extLst>
              <p:ext uri="{D42A27DB-BD31-4B8C-83A1-F6EECF244321}">
                <p14:modId xmlns="" xmlns:p14="http://schemas.microsoft.com/office/powerpoint/2010/main" val="3930901806"/>
              </p:ext>
            </p:extLst>
          </p:nvPr>
        </p:nvGraphicFramePr>
        <p:xfrm>
          <a:off x="152400" y="685800"/>
          <a:ext cx="8961121" cy="6062504"/>
        </p:xfrm>
        <a:graphic>
          <a:graphicData uri="http://schemas.openxmlformats.org/drawingml/2006/table">
            <a:tbl>
              <a:tblPr firstRow="1" bandRow="1">
                <a:tableStyleId>{5C22544A-7EE6-4342-B048-85BDC9FD1C3A}</a:tableStyleId>
              </a:tblPr>
              <a:tblGrid>
                <a:gridCol w="1295400"/>
                <a:gridCol w="1981200"/>
                <a:gridCol w="2286000"/>
                <a:gridCol w="381000"/>
                <a:gridCol w="457200"/>
                <a:gridCol w="381000"/>
                <a:gridCol w="381000"/>
                <a:gridCol w="228600"/>
                <a:gridCol w="914400"/>
                <a:gridCol w="655321"/>
              </a:tblGrid>
              <a:tr h="208876">
                <a:tc rowSpan="2">
                  <a:txBody>
                    <a:bodyPr/>
                    <a:lstStyle/>
                    <a:p>
                      <a:pPr algn="ctr" fontAlgn="t"/>
                      <a:r>
                        <a:rPr lang="en-US" sz="1600" u="none" strike="noStrike" dirty="0">
                          <a:effectLst/>
                        </a:rPr>
                        <a:t>Objective</a:t>
                      </a:r>
                      <a:endParaRPr lang="en-US" sz="1600" b="1" i="0" u="none" strike="noStrike" dirty="0">
                        <a:solidFill>
                          <a:srgbClr val="000000"/>
                        </a:solidFill>
                        <a:effectLst/>
                        <a:latin typeface="Calibri"/>
                      </a:endParaRPr>
                    </a:p>
                  </a:txBody>
                  <a:tcPr marL="5981" marR="5981" marT="5981" marB="0"/>
                </a:tc>
                <a:tc rowSpan="2">
                  <a:txBody>
                    <a:bodyPr/>
                    <a:lstStyle/>
                    <a:p>
                      <a:pPr algn="ctr" fontAlgn="t"/>
                      <a:r>
                        <a:rPr lang="en-US" sz="1600" u="none" strike="noStrike" dirty="0">
                          <a:effectLst/>
                        </a:rPr>
                        <a:t>Activity</a:t>
                      </a:r>
                      <a:endParaRPr lang="en-US" sz="1600" b="1" i="0" u="none" strike="noStrike" dirty="0">
                        <a:solidFill>
                          <a:srgbClr val="000000"/>
                        </a:solidFill>
                        <a:effectLst/>
                        <a:latin typeface="Calibri"/>
                      </a:endParaRPr>
                    </a:p>
                  </a:txBody>
                  <a:tcPr marL="5981" marR="5981" marT="5981" marB="0"/>
                </a:tc>
                <a:tc rowSpan="2">
                  <a:txBody>
                    <a:bodyPr/>
                    <a:lstStyle/>
                    <a:p>
                      <a:pPr algn="ctr" fontAlgn="t"/>
                      <a:r>
                        <a:rPr lang="en-US" sz="1600" u="none" strike="noStrike">
                          <a:effectLst/>
                        </a:rPr>
                        <a:t>Indicator</a:t>
                      </a:r>
                      <a:endParaRPr lang="en-US" sz="1600" b="1" i="0" u="none" strike="noStrike">
                        <a:solidFill>
                          <a:srgbClr val="000000"/>
                        </a:solidFill>
                        <a:effectLst/>
                        <a:latin typeface="Calibri"/>
                      </a:endParaRPr>
                    </a:p>
                  </a:txBody>
                  <a:tcPr marL="5981" marR="5981" marT="5981" marB="0"/>
                </a:tc>
                <a:tc gridSpan="5">
                  <a:txBody>
                    <a:bodyPr/>
                    <a:lstStyle/>
                    <a:p>
                      <a:pPr algn="ctr" fontAlgn="b"/>
                      <a:r>
                        <a:rPr lang="en-US" sz="1400" u="none" strike="noStrike">
                          <a:effectLst/>
                        </a:rPr>
                        <a:t>Period</a:t>
                      </a:r>
                      <a:endParaRPr lang="en-US" sz="1400" b="1" i="0" u="none" strike="noStrike">
                        <a:solidFill>
                          <a:srgbClr val="000000"/>
                        </a:solidFill>
                        <a:effectLst/>
                        <a:latin typeface="Calibri"/>
                      </a:endParaRPr>
                    </a:p>
                  </a:txBody>
                  <a:tcPr marL="5981" marR="5981" marT="598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1600" u="none" strike="noStrike">
                          <a:effectLst/>
                        </a:rPr>
                        <a:t>Responsible</a:t>
                      </a:r>
                      <a:endParaRPr lang="en-US" sz="1600" b="1" i="0" u="none" strike="noStrike">
                        <a:solidFill>
                          <a:srgbClr val="000000"/>
                        </a:solidFill>
                        <a:effectLst/>
                        <a:latin typeface="Calibri"/>
                      </a:endParaRPr>
                    </a:p>
                  </a:txBody>
                  <a:tcPr marL="5981" marR="5981" marT="5981" marB="0"/>
                </a:tc>
                <a:tc rowSpan="2">
                  <a:txBody>
                    <a:bodyPr/>
                    <a:lstStyle/>
                    <a:p>
                      <a:pPr algn="ctr" fontAlgn="t"/>
                      <a:r>
                        <a:rPr lang="en-US" sz="1600" u="none" strike="noStrike">
                          <a:effectLst/>
                        </a:rPr>
                        <a:t> Budget (N) </a:t>
                      </a:r>
                      <a:endParaRPr lang="en-US" sz="1600" b="1" i="0" u="none" strike="noStrike">
                        <a:solidFill>
                          <a:srgbClr val="000000"/>
                        </a:solidFill>
                        <a:effectLst/>
                        <a:latin typeface="Calibri"/>
                      </a:endParaRPr>
                    </a:p>
                  </a:txBody>
                  <a:tcPr marL="5981" marR="5981" marT="5981" marB="0"/>
                </a:tc>
              </a:tr>
              <a:tr h="2088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600" u="none" strike="noStrike">
                          <a:effectLst/>
                        </a:rPr>
                        <a:t>May   </a:t>
                      </a:r>
                      <a:endParaRPr lang="en-US" sz="1600" b="1"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June</a:t>
                      </a:r>
                      <a:endParaRPr lang="en-US" sz="1600" b="1"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July</a:t>
                      </a:r>
                      <a:endParaRPr lang="en-US" sz="1600" b="1"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Aug</a:t>
                      </a:r>
                      <a:endParaRPr lang="en-US" sz="1600" b="1" i="0" u="none" strike="noStrike">
                        <a:solidFill>
                          <a:srgbClr val="000000"/>
                        </a:solidFill>
                        <a:effectLst/>
                        <a:latin typeface="Calibri"/>
                      </a:endParaRPr>
                    </a:p>
                  </a:txBody>
                  <a:tcPr marL="5981" marR="5981" marT="5981" marB="0" anchor="b"/>
                </a:tc>
                <a:tc>
                  <a:txBody>
                    <a:bodyPr/>
                    <a:lstStyle/>
                    <a:p>
                      <a:pPr algn="l" fontAlgn="b"/>
                      <a:r>
                        <a:rPr lang="en-US" sz="1600" u="none" strike="noStrike" dirty="0">
                          <a:effectLst/>
                        </a:rPr>
                        <a:t>Sept</a:t>
                      </a:r>
                      <a:endParaRPr lang="en-US" sz="1600" b="1" i="0" u="none" strike="noStrike" dirty="0">
                        <a:solidFill>
                          <a:srgbClr val="000000"/>
                        </a:solidFill>
                        <a:effectLst/>
                        <a:latin typeface="Calibri"/>
                      </a:endParaRPr>
                    </a:p>
                  </a:txBody>
                  <a:tcPr marL="5981" marR="5981" marT="5981" marB="0" anchor="b"/>
                </a:tc>
                <a:tc vMerge="1">
                  <a:txBody>
                    <a:bodyPr/>
                    <a:lstStyle/>
                    <a:p>
                      <a:endParaRPr lang="en-US"/>
                    </a:p>
                  </a:txBody>
                  <a:tcPr/>
                </a:tc>
                <a:tc vMerge="1">
                  <a:txBody>
                    <a:bodyPr/>
                    <a:lstStyle/>
                    <a:p>
                      <a:endParaRPr lang="en-US"/>
                    </a:p>
                  </a:txBody>
                  <a:tcPr/>
                </a:tc>
              </a:tr>
              <a:tr h="960803">
                <a:tc rowSpan="6">
                  <a:txBody>
                    <a:bodyPr/>
                    <a:lstStyle/>
                    <a:p>
                      <a:pPr algn="l" fontAlgn="t"/>
                      <a:r>
                        <a:rPr lang="en-US" sz="1600" u="none" strike="noStrike" dirty="0">
                          <a:effectLst/>
                        </a:rPr>
                        <a:t>To increase the proportion of youths with correct knowledge of HIV mode of transmission</a:t>
                      </a:r>
                      <a:endParaRPr lang="en-US" sz="1600" b="0" i="0" u="none" strike="noStrike" dirty="0">
                        <a:solidFill>
                          <a:srgbClr val="000000"/>
                        </a:solidFill>
                        <a:effectLst/>
                        <a:latin typeface="Calibri"/>
                      </a:endParaRPr>
                    </a:p>
                  </a:txBody>
                  <a:tcPr marL="5981" marR="5981" marT="5981" marB="0"/>
                </a:tc>
                <a:tc rowSpan="3">
                  <a:txBody>
                    <a:bodyPr/>
                    <a:lstStyle/>
                    <a:p>
                      <a:pPr algn="l" fontAlgn="t"/>
                      <a:r>
                        <a:rPr lang="en-US" sz="1600" u="none" strike="noStrike" dirty="0">
                          <a:effectLst/>
                        </a:rPr>
                        <a:t>1.Advocacy visits to  Stakeholders in the church</a:t>
                      </a:r>
                      <a:endParaRPr lang="en-US" sz="1600" b="0" i="0" u="none" strike="noStrike" dirty="0">
                        <a:solidFill>
                          <a:srgbClr val="000000"/>
                        </a:solidFill>
                        <a:effectLst/>
                        <a:latin typeface="Calibri"/>
                      </a:endParaRPr>
                    </a:p>
                  </a:txBody>
                  <a:tcPr marL="5981" marR="5981" marT="5981" marB="0"/>
                </a:tc>
                <a:tc>
                  <a:txBody>
                    <a:bodyPr/>
                    <a:lstStyle/>
                    <a:p>
                      <a:pPr algn="l" fontAlgn="b"/>
                      <a:r>
                        <a:rPr lang="en-US" sz="1600" u="none" strike="noStrike" dirty="0">
                          <a:effectLst/>
                        </a:rPr>
                        <a:t>Proportion of youths who are allowed to attend the seminar. </a:t>
                      </a:r>
                      <a:endParaRPr lang="en-US" sz="1600" b="0" i="0" u="none" strike="noStrike" dirty="0">
                        <a:solidFill>
                          <a:srgbClr val="000000"/>
                        </a:solidFill>
                        <a:effectLst/>
                        <a:latin typeface="Calibri"/>
                      </a:endParaRPr>
                    </a:p>
                  </a:txBody>
                  <a:tcPr marL="5981" marR="5981" marT="5981" marB="0" anchor="b"/>
                </a:tc>
                <a:tc rowSpan="3">
                  <a:txBody>
                    <a:bodyPr/>
                    <a:lstStyle/>
                    <a:p>
                      <a:pPr algn="l" fontAlgn="ctr"/>
                      <a:r>
                        <a:rPr lang="en-US" sz="1600" u="none" strike="noStrike">
                          <a:effectLst/>
                        </a:rPr>
                        <a:t>X</a:t>
                      </a:r>
                      <a:endParaRPr lang="en-US" sz="1600" b="0" i="0" u="none" strike="noStrike">
                        <a:solidFill>
                          <a:srgbClr val="000000"/>
                        </a:solidFill>
                        <a:effectLst/>
                        <a:latin typeface="Calibri"/>
                      </a:endParaRPr>
                    </a:p>
                  </a:txBody>
                  <a:tcPr marL="5981" marR="5981" marT="5981" marB="0" anchor="ctr"/>
                </a:tc>
                <a:tc rowSpan="3">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rowSpan="3">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rowSpan="3">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rowSpan="3">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rowSpan="3">
                  <a:txBody>
                    <a:bodyPr/>
                    <a:lstStyle/>
                    <a:p>
                      <a:pPr algn="ctr" fontAlgn="b"/>
                      <a:r>
                        <a:rPr lang="en-US" sz="1600" u="none" strike="noStrike">
                          <a:effectLst/>
                        </a:rPr>
                        <a:t>Project Manager</a:t>
                      </a:r>
                      <a:endParaRPr lang="en-US" sz="1600" b="0" i="0" u="none" strike="noStrike">
                        <a:solidFill>
                          <a:srgbClr val="000000"/>
                        </a:solidFill>
                        <a:effectLst/>
                        <a:latin typeface="Calibri"/>
                      </a:endParaRPr>
                    </a:p>
                  </a:txBody>
                  <a:tcPr marL="5981" marR="5981" marT="5981" marB="0" anchor="b"/>
                </a:tc>
                <a:tc rowSpan="3">
                  <a:txBody>
                    <a:bodyPr/>
                    <a:lstStyle/>
                    <a:p>
                      <a:pPr algn="ctr" fontAlgn="b"/>
                      <a:r>
                        <a:rPr lang="en-US" sz="1600" u="none" strike="noStrike" dirty="0">
                          <a:effectLst/>
                        </a:rPr>
                        <a:t>         </a:t>
                      </a:r>
                      <a:r>
                        <a:rPr lang="en-US" sz="1600" u="none" strike="noStrike" dirty="0" smtClean="0">
                          <a:effectLst/>
                        </a:rPr>
                        <a:t>60,000</a:t>
                      </a:r>
                      <a:endParaRPr lang="en-US" sz="1600" b="0" i="0" u="none" strike="noStrike" dirty="0">
                        <a:solidFill>
                          <a:srgbClr val="000000"/>
                        </a:solidFill>
                        <a:effectLst/>
                        <a:latin typeface="Calibri"/>
                      </a:endParaRPr>
                    </a:p>
                  </a:txBody>
                  <a:tcPr marL="5981" marR="5981" marT="5981" marB="0" anchor="b"/>
                </a:tc>
              </a:tr>
              <a:tr h="400171">
                <a:tc vMerge="1">
                  <a:txBody>
                    <a:bodyPr/>
                    <a:lstStyle/>
                    <a:p>
                      <a:endParaRPr lang="en-US"/>
                    </a:p>
                  </a:txBody>
                  <a:tcPr/>
                </a:tc>
                <a:tc vMerge="1">
                  <a:txBody>
                    <a:bodyPr/>
                    <a:lstStyle/>
                    <a:p>
                      <a:endParaRPr lang="en-US"/>
                    </a:p>
                  </a:txBody>
                  <a:tcPr/>
                </a:tc>
                <a:tc>
                  <a:txBody>
                    <a:bodyPr/>
                    <a:lstStyle/>
                    <a:p>
                      <a:pPr algn="l" fontAlgn="b"/>
                      <a:r>
                        <a:rPr lang="en-US" sz="1600" u="none" strike="noStrike">
                          <a:effectLst/>
                        </a:rPr>
                        <a:t>Number of youths with correct information on HIV mode of transmission</a:t>
                      </a:r>
                      <a:endParaRPr lang="en-US" sz="1600" b="0" i="0" u="none" strike="noStrike">
                        <a:solidFill>
                          <a:srgbClr val="000000"/>
                        </a:solidFill>
                        <a:effectLst/>
                        <a:latin typeface="Calibri"/>
                      </a:endParaRPr>
                    </a:p>
                  </a:txBody>
                  <a:tcPr marL="5981" marR="5981" marT="5981"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08876">
                <a:tc vMerge="1">
                  <a:txBody>
                    <a:bodyPr/>
                    <a:lstStyle/>
                    <a:p>
                      <a:endParaRPr lang="en-US"/>
                    </a:p>
                  </a:txBody>
                  <a:tcPr/>
                </a:tc>
                <a:tc vMerge="1">
                  <a:txBody>
                    <a:bodyPr/>
                    <a:lstStyle/>
                    <a:p>
                      <a:endParaRPr lang="en-US"/>
                    </a:p>
                  </a:txBody>
                  <a:tcPr/>
                </a:tc>
                <a:tc>
                  <a:txBody>
                    <a:bodyPr/>
                    <a:lstStyle/>
                    <a:p>
                      <a:pPr algn="l" fontAlgn="b"/>
                      <a:r>
                        <a:rPr lang="en-US" sz="1600" u="none" strike="noStrike">
                          <a:effectLst/>
                        </a:rPr>
                        <a:t>Adequate materials available for the seminar</a:t>
                      </a:r>
                      <a:endParaRPr lang="en-US" sz="1600" b="0" i="0" u="none" strike="noStrike">
                        <a:solidFill>
                          <a:srgbClr val="000000"/>
                        </a:solidFill>
                        <a:effectLst/>
                        <a:latin typeface="Calibri"/>
                      </a:endParaRPr>
                    </a:p>
                  </a:txBody>
                  <a:tcPr marL="5981" marR="5981" marT="5981"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044346">
                <a:tc vMerge="1">
                  <a:txBody>
                    <a:bodyPr/>
                    <a:lstStyle/>
                    <a:p>
                      <a:endParaRPr lang="en-US"/>
                    </a:p>
                  </a:txBody>
                  <a:tcPr/>
                </a:tc>
                <a:tc>
                  <a:txBody>
                    <a:bodyPr/>
                    <a:lstStyle/>
                    <a:p>
                      <a:pPr algn="l" fontAlgn="b"/>
                      <a:r>
                        <a:rPr lang="en-US" sz="1600" u="none" strike="noStrike" dirty="0">
                          <a:effectLst/>
                        </a:rPr>
                        <a:t>2.Procurement of seminar materials (pen, paper, bags, </a:t>
                      </a:r>
                      <a:r>
                        <a:rPr lang="en-US" sz="1600" u="none" strike="noStrike" dirty="0" err="1">
                          <a:effectLst/>
                        </a:rPr>
                        <a:t>etc</a:t>
                      </a:r>
                      <a:r>
                        <a:rPr lang="en-US" sz="1600" u="none" strike="noStrike" dirty="0">
                          <a:effectLst/>
                        </a:rPr>
                        <a:t>)</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a:effectLst/>
                        </a:rPr>
                        <a:t>Good quality training materials  available</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X</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Project Manager</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r>
                        <a:rPr lang="en-US" sz="1600" u="none" strike="noStrike" dirty="0" smtClean="0">
                          <a:effectLst/>
                        </a:rPr>
                        <a:t>70,000</a:t>
                      </a:r>
                      <a:endParaRPr lang="en-US" sz="1600" b="0" i="0" u="none" strike="noStrike" dirty="0">
                        <a:solidFill>
                          <a:srgbClr val="000000"/>
                        </a:solidFill>
                        <a:effectLst/>
                        <a:latin typeface="Calibri"/>
                      </a:endParaRPr>
                    </a:p>
                  </a:txBody>
                  <a:tcPr marL="5981" marR="5981" marT="5981" marB="0" anchor="b"/>
                </a:tc>
              </a:tr>
              <a:tr h="1044346">
                <a:tc vMerge="1">
                  <a:txBody>
                    <a:bodyPr/>
                    <a:lstStyle/>
                    <a:p>
                      <a:endParaRPr lang="en-US"/>
                    </a:p>
                  </a:txBody>
                  <a:tcPr/>
                </a:tc>
                <a:tc>
                  <a:txBody>
                    <a:bodyPr/>
                    <a:lstStyle/>
                    <a:p>
                      <a:pPr algn="l" fontAlgn="b"/>
                      <a:r>
                        <a:rPr lang="en-US" sz="1600" u="none" strike="noStrike" dirty="0">
                          <a:effectLst/>
                        </a:rPr>
                        <a:t>3.Produce IEC materials for training</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a:effectLst/>
                        </a:rPr>
                        <a:t>X</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X</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Consultant</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5981" marR="5981" marT="5981" marB="0" anchor="b"/>
                </a:tc>
              </a:tr>
              <a:tr h="1044346">
                <a:tc vMerge="1">
                  <a:txBody>
                    <a:bodyPr/>
                    <a:lstStyle/>
                    <a:p>
                      <a:endParaRPr lang="en-US"/>
                    </a:p>
                  </a:txBody>
                  <a:tcPr/>
                </a:tc>
                <a:tc>
                  <a:txBody>
                    <a:bodyPr/>
                    <a:lstStyle/>
                    <a:p>
                      <a:pPr algn="l" fontAlgn="b"/>
                      <a:r>
                        <a:rPr lang="en-US" sz="1600" u="none" strike="noStrike">
                          <a:effectLst/>
                        </a:rPr>
                        <a:t>4. Construction , production and pre-testing  of questionnaire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dirty="0">
                          <a:effectLst/>
                        </a:rPr>
                        <a:t>X</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r>
                        <a:rPr lang="en-US" sz="1600" u="none" strike="noStrike" dirty="0" smtClean="0">
                          <a:effectLst/>
                        </a:rPr>
                        <a:t>60,000</a:t>
                      </a:r>
                      <a:endParaRPr lang="en-US" sz="1600" b="0" i="0" u="none" strike="noStrike" dirty="0">
                        <a:solidFill>
                          <a:srgbClr val="000000"/>
                        </a:solidFill>
                        <a:effectLst/>
                        <a:latin typeface="Calibri"/>
                      </a:endParaRPr>
                    </a:p>
                  </a:txBody>
                  <a:tcPr marL="5981" marR="5981" marT="5981" marB="0" anchor="b"/>
                </a:tc>
              </a:tr>
            </a:tbl>
          </a:graphicData>
        </a:graphic>
      </p:graphicFrame>
    </p:spTree>
    <p:extLst>
      <p:ext uri="{BB962C8B-B14F-4D97-AF65-F5344CB8AC3E}">
        <p14:creationId xmlns="" xmlns:p14="http://schemas.microsoft.com/office/powerpoint/2010/main" val="67791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lstStyle/>
          <a:p>
            <a:r>
              <a:rPr lang="en-US" dirty="0"/>
              <a:t>Religion shapes everyday beliefs and activities of individuals including that of youths. </a:t>
            </a:r>
            <a:endParaRPr lang="en-US" dirty="0" smtClean="0"/>
          </a:p>
          <a:p>
            <a:endParaRPr lang="en-US" dirty="0" smtClean="0"/>
          </a:p>
          <a:p>
            <a:pPr algn="just"/>
            <a:r>
              <a:rPr lang="en-US" dirty="0" smtClean="0"/>
              <a:t>Most </a:t>
            </a:r>
            <a:r>
              <a:rPr lang="en-US" dirty="0"/>
              <a:t>times, some religious groups do not want their members  to be  associated  with HIV prevention.</a:t>
            </a:r>
          </a:p>
        </p:txBody>
      </p:sp>
    </p:spTree>
    <p:extLst>
      <p:ext uri="{BB962C8B-B14F-4D97-AF65-F5344CB8AC3E}">
        <p14:creationId xmlns="" xmlns:p14="http://schemas.microsoft.com/office/powerpoint/2010/main" val="44976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936203027"/>
              </p:ext>
            </p:extLst>
          </p:nvPr>
        </p:nvGraphicFramePr>
        <p:xfrm>
          <a:off x="152400" y="1219200"/>
          <a:ext cx="8603937" cy="4114801"/>
        </p:xfrm>
        <a:graphic>
          <a:graphicData uri="http://schemas.openxmlformats.org/drawingml/2006/table">
            <a:tbl>
              <a:tblPr firstRow="1" bandRow="1">
                <a:tableStyleId>{5C22544A-7EE6-4342-B048-85BDC9FD1C3A}</a:tableStyleId>
              </a:tblPr>
              <a:tblGrid>
                <a:gridCol w="1752600"/>
                <a:gridCol w="1600200"/>
                <a:gridCol w="2133600"/>
                <a:gridCol w="304800"/>
                <a:gridCol w="381000"/>
                <a:gridCol w="228600"/>
                <a:gridCol w="381000"/>
                <a:gridCol w="248242"/>
                <a:gridCol w="818558"/>
                <a:gridCol w="755337"/>
              </a:tblGrid>
              <a:tr h="1659888">
                <a:tc rowSpan="2">
                  <a:txBody>
                    <a:bodyPr/>
                    <a:lstStyle/>
                    <a:p>
                      <a:pPr algn="l" fontAlgn="t"/>
                      <a:r>
                        <a:rPr lang="en-US" sz="1600" u="none" strike="noStrike" dirty="0">
                          <a:effectLst/>
                        </a:rPr>
                        <a:t>To increase the number of youths willing to undergo HIV testing </a:t>
                      </a:r>
                      <a:endParaRPr lang="en-US" sz="1600" b="0" i="0" u="none" strike="noStrike" dirty="0">
                        <a:solidFill>
                          <a:srgbClr val="000000"/>
                        </a:solidFill>
                        <a:effectLst/>
                        <a:latin typeface="Calibri"/>
                      </a:endParaRPr>
                    </a:p>
                  </a:txBody>
                  <a:tcPr marL="5981" marR="5981" marT="5981" marB="0"/>
                </a:tc>
                <a:tc>
                  <a:txBody>
                    <a:bodyPr/>
                    <a:lstStyle/>
                    <a:p>
                      <a:pPr algn="l" fontAlgn="b"/>
                      <a:r>
                        <a:rPr lang="en-US" sz="1600" u="none" strike="noStrike" dirty="0">
                          <a:effectLst/>
                        </a:rPr>
                        <a:t>Conduct training workshop and counseling </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a:effectLst/>
                        </a:rPr>
                        <a:t>Number of participant successfully trained and counseled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X</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dirty="0">
                          <a:effectLst/>
                        </a:rPr>
                        <a:t>Project Manager </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r>
                        <a:rPr lang="en-US" sz="1600" u="none" strike="noStrike" dirty="0" smtClean="0">
                          <a:effectLst/>
                        </a:rPr>
                        <a:t>100,000</a:t>
                      </a:r>
                      <a:endParaRPr lang="en-US" sz="1600" b="0" i="0" u="none" strike="noStrike" dirty="0">
                        <a:solidFill>
                          <a:srgbClr val="000000"/>
                        </a:solidFill>
                        <a:effectLst/>
                        <a:latin typeface="Calibri"/>
                      </a:endParaRPr>
                    </a:p>
                  </a:txBody>
                  <a:tcPr marL="5981" marR="5981" marT="5981" marB="0" anchor="b"/>
                </a:tc>
              </a:tr>
              <a:tr h="1659888">
                <a:tc vMerge="1">
                  <a:txBody>
                    <a:bodyPr/>
                    <a:lstStyle/>
                    <a:p>
                      <a:endParaRPr lang="en-US"/>
                    </a:p>
                  </a:txBody>
                  <a:tcPr/>
                </a:tc>
                <a:tc>
                  <a:txBody>
                    <a:bodyPr/>
                    <a:lstStyle/>
                    <a:p>
                      <a:pPr algn="l" fontAlgn="b"/>
                      <a:r>
                        <a:rPr lang="en-US" sz="1600" u="none" strike="noStrike">
                          <a:effectLst/>
                        </a:rPr>
                        <a:t>Evalute the outcome of Training/Workshop</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dirty="0">
                          <a:effectLst/>
                        </a:rPr>
                        <a:t>Number of youths undergoing regular testing</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X</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X</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X</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r>
              <a:tr h="795025">
                <a:tc>
                  <a:txBody>
                    <a:bodyPr/>
                    <a:lstStyle/>
                    <a:p>
                      <a:pPr algn="l" fontAlgn="b"/>
                      <a:r>
                        <a:rPr lang="en-US" sz="1600" u="none" strike="noStrike">
                          <a:effectLst/>
                        </a:rPr>
                        <a:t>Report writing</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X</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a:effectLst/>
                        </a:rPr>
                        <a:t>X</a:t>
                      </a:r>
                      <a:endParaRPr lang="en-US" sz="1600" b="0" i="0" u="none" strike="noStrike">
                        <a:solidFill>
                          <a:srgbClr val="000000"/>
                        </a:solidFill>
                        <a:effectLst/>
                        <a:latin typeface="Calibri"/>
                      </a:endParaRPr>
                    </a:p>
                  </a:txBody>
                  <a:tcPr marL="5981" marR="5981" marT="5981" marB="0" anchor="b"/>
                </a:tc>
                <a:tc>
                  <a:txBody>
                    <a:bodyPr/>
                    <a:lstStyle/>
                    <a:p>
                      <a:pPr algn="l" fontAlgn="b"/>
                      <a:r>
                        <a:rPr lang="en-US" sz="1600" u="none" strike="noStrike" dirty="0">
                          <a:effectLst/>
                        </a:rPr>
                        <a:t>Project Manager</a:t>
                      </a:r>
                      <a:endParaRPr lang="en-US" sz="1600" b="0" i="0" u="none" strike="noStrike" dirty="0">
                        <a:solidFill>
                          <a:srgbClr val="000000"/>
                        </a:solidFill>
                        <a:effectLst/>
                        <a:latin typeface="Calibri"/>
                      </a:endParaRPr>
                    </a:p>
                  </a:txBody>
                  <a:tcPr marL="5981" marR="5981" marT="5981"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5981" marR="5981" marT="5981" marB="0" anchor="b"/>
                </a:tc>
              </a:tr>
            </a:tbl>
          </a:graphicData>
        </a:graphic>
      </p:graphicFrame>
    </p:spTree>
    <p:extLst>
      <p:ext uri="{BB962C8B-B14F-4D97-AF65-F5344CB8AC3E}">
        <p14:creationId xmlns="" xmlns:p14="http://schemas.microsoft.com/office/powerpoint/2010/main" val="78806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p:txBody>
          <a:bodyPr/>
          <a:lstStyle/>
          <a:p>
            <a:pPr algn="just"/>
            <a:r>
              <a:rPr lang="en-US" dirty="0" smtClean="0"/>
              <a:t>The result of the pre-test showed that  21.45%  of the respondents were aware of  HIV  mode of transmission and only 13.9% had knowledge of the risk factors of HIV. Result of post-test  showed  that 64.4%  of the respondents  had improved knowledge  of HIV mode of transmission (taking into consideration confounding factors).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228600" y="1371600"/>
            <a:ext cx="8610600" cy="5059363"/>
          </a:xfrm>
        </p:spPr>
        <p:txBody>
          <a:bodyPr>
            <a:normAutofit/>
          </a:bodyPr>
          <a:lstStyle/>
          <a:p>
            <a:r>
              <a:rPr lang="en-US" dirty="0" smtClean="0"/>
              <a:t>The respondents’ socio-demographic variables were varied.</a:t>
            </a:r>
          </a:p>
          <a:p>
            <a:endParaRPr lang="en-US" b="1" dirty="0" smtClean="0"/>
          </a:p>
          <a:p>
            <a:r>
              <a:rPr lang="en-US" dirty="0" smtClean="0"/>
              <a:t>The greater number of the respondents 372(69.1%) were between the ages 20-30 years.</a:t>
            </a:r>
          </a:p>
          <a:p>
            <a:pPr marL="0" indent="0">
              <a:buNone/>
            </a:pPr>
            <a:r>
              <a:rPr lang="en-US" dirty="0" smtClean="0"/>
              <a:t> </a:t>
            </a:r>
          </a:p>
          <a:p>
            <a:r>
              <a:rPr lang="en-US" dirty="0" smtClean="0"/>
              <a:t>They were essentially students 245(45.6%) in both secondary and tertiary education.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b="1" dirty="0" smtClean="0"/>
              <a:t>Table 2: Respondents Knowledge on Causes of HIV Before Training</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a:xfrm>
            <a:off x="381000" y="914400"/>
            <a:ext cx="8229600" cy="448313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143000"/>
          </a:xfrm>
        </p:spPr>
        <p:txBody>
          <a:bodyPr>
            <a:normAutofit fontScale="90000"/>
          </a:bodyPr>
          <a:lstStyle/>
          <a:p>
            <a:r>
              <a:rPr lang="en-US" b="1" dirty="0" smtClean="0"/>
              <a:t>Table 3: Respondents Knowledge on Causes of HIV After Training</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33400" y="1066800"/>
            <a:ext cx="8229600" cy="482654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b="1" dirty="0" smtClean="0"/>
              <a:t>Table 4: Perception of Respondents about PLWHA Before Training</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09597" y="533400"/>
            <a:ext cx="7932254" cy="59436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690063"/>
            <a:ext cx="8229600" cy="1323439"/>
          </a:xfrm>
          <a:prstGeom prst="rect">
            <a:avLst/>
          </a:prstGeom>
        </p:spPr>
        <p:txBody>
          <a:bodyPr wrap="square">
            <a:spAutoFit/>
          </a:bodyPr>
          <a:lstStyle/>
          <a:p>
            <a:pPr algn="ctr"/>
            <a:r>
              <a:rPr lang="en-US" sz="4000" b="1" dirty="0">
                <a:solidFill>
                  <a:prstClr val="black"/>
                </a:solidFill>
                <a:ea typeface="+mj-ea"/>
                <a:cs typeface="+mj-cs"/>
              </a:rPr>
              <a:t>Table </a:t>
            </a:r>
            <a:r>
              <a:rPr lang="en-US" sz="4000" b="1" dirty="0" smtClean="0">
                <a:solidFill>
                  <a:prstClr val="black"/>
                </a:solidFill>
                <a:ea typeface="+mj-ea"/>
                <a:cs typeface="+mj-cs"/>
              </a:rPr>
              <a:t>5: </a:t>
            </a:r>
            <a:r>
              <a:rPr lang="en-US" sz="4000" b="1" dirty="0">
                <a:solidFill>
                  <a:prstClr val="black"/>
                </a:solidFill>
                <a:ea typeface="+mj-ea"/>
                <a:cs typeface="+mj-cs"/>
              </a:rPr>
              <a:t>Perception of Respondents about </a:t>
            </a:r>
            <a:r>
              <a:rPr lang="en-US" sz="4000" b="1" dirty="0" smtClean="0">
                <a:solidFill>
                  <a:prstClr val="black"/>
                </a:solidFill>
                <a:ea typeface="+mj-ea"/>
                <a:cs typeface="+mj-cs"/>
              </a:rPr>
              <a:t>PLWHA After </a:t>
            </a:r>
            <a:r>
              <a:rPr lang="en-US" sz="4000" b="1" dirty="0">
                <a:solidFill>
                  <a:prstClr val="black"/>
                </a:solidFill>
                <a:ea typeface="+mj-ea"/>
                <a:cs typeface="+mj-cs"/>
              </a:rPr>
              <a:t>Training</a:t>
            </a:r>
            <a:endParaRPr lang="en-US" sz="1600" dirty="0"/>
          </a:p>
        </p:txBody>
      </p:sp>
    </p:spTree>
    <p:extLst>
      <p:ext uri="{BB962C8B-B14F-4D97-AF65-F5344CB8AC3E}">
        <p14:creationId xmlns="" xmlns:p14="http://schemas.microsoft.com/office/powerpoint/2010/main" val="406879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The need to  use religious beliefs to enhance prevention of HIV and other sexually transmitted infections among youths in  the Church can not be overemphasized. </a:t>
            </a:r>
          </a:p>
          <a:p>
            <a:pPr algn="just"/>
            <a:r>
              <a:rPr lang="en-US" dirty="0"/>
              <a:t> In this study, the roles of religion in encouraging HIV prevention, discouraging HIV-related issues like stigma, discrimination and others were highlighted. </a:t>
            </a:r>
          </a:p>
          <a:p>
            <a:pPr algn="just"/>
            <a:r>
              <a:rPr lang="en-US" dirty="0"/>
              <a:t> Awareness was created on how to integrate   religious beliefs with HIV prevention to  ensure  compliance to HIV/AIDS  interventions.    </a:t>
            </a:r>
          </a:p>
          <a:p>
            <a:endParaRPr lang="en-US" dirty="0"/>
          </a:p>
        </p:txBody>
      </p:sp>
    </p:spTree>
    <p:extLst>
      <p:ext uri="{BB962C8B-B14F-4D97-AF65-F5344CB8AC3E}">
        <p14:creationId xmlns="" xmlns:p14="http://schemas.microsoft.com/office/powerpoint/2010/main" val="89293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304800" y="990600"/>
            <a:ext cx="8274538" cy="566928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858962"/>
          </a:xfrm>
        </p:spPr>
        <p:txBody>
          <a:bodyPr>
            <a:normAutofit fontScale="90000"/>
          </a:bodyPr>
          <a:lstStyle/>
          <a:p>
            <a:r>
              <a:rPr lang="en-US" b="1" dirty="0" smtClean="0"/>
              <a:t>Table 6: Respondents and Preparedness to Disclose their </a:t>
            </a:r>
            <a:r>
              <a:rPr lang="en-US" b="1" dirty="0" err="1" smtClean="0"/>
              <a:t>Sero</a:t>
            </a:r>
            <a:r>
              <a:rPr lang="en-US" b="1" dirty="0" smtClean="0"/>
              <a:t>-Status to Others Before Training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52400" y="2209800"/>
            <a:ext cx="8627706" cy="347472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200" b="1" dirty="0" smtClean="0"/>
              <a:t>Table 7: </a:t>
            </a:r>
            <a:r>
              <a:rPr lang="en-US" sz="3200" b="1" dirty="0"/>
              <a:t>Respondents and Preparedness to Disclose their </a:t>
            </a:r>
            <a:r>
              <a:rPr lang="en-US" sz="3200" b="1" dirty="0" err="1"/>
              <a:t>Sero</a:t>
            </a:r>
            <a:r>
              <a:rPr lang="en-US" sz="3200" b="1" dirty="0"/>
              <a:t>-Status to Others After Training</a:t>
            </a:r>
            <a:endParaRPr lang="en-US" sz="3200" dirty="0"/>
          </a:p>
        </p:txBody>
      </p:sp>
      <p:graphicFrame>
        <p:nvGraphicFramePr>
          <p:cNvPr id="4" name="Content Placeholder 3"/>
          <p:cNvGraphicFramePr>
            <a:graphicFrameLocks noGrp="1"/>
          </p:cNvGraphicFramePr>
          <p:nvPr>
            <p:ph idx="1"/>
          </p:nvPr>
        </p:nvGraphicFramePr>
        <p:xfrm>
          <a:off x="381000" y="1600200"/>
          <a:ext cx="8305800" cy="4495800"/>
        </p:xfrm>
        <a:graphic>
          <a:graphicData uri="http://schemas.openxmlformats.org/drawingml/2006/table">
            <a:tbl>
              <a:tblPr firstRow="1" bandRow="1">
                <a:tableStyleId>{5C22544A-7EE6-4342-B048-85BDC9FD1C3A}</a:tableStyleId>
              </a:tblPr>
              <a:tblGrid>
                <a:gridCol w="5152672"/>
                <a:gridCol w="3153128"/>
              </a:tblGrid>
              <a:tr h="918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Preparedness to disclose HIV status</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kern="1200" baseline="0" dirty="0" smtClean="0">
                          <a:solidFill>
                            <a:schemeClr val="tx1"/>
                          </a:solidFill>
                          <a:latin typeface="+mn-lt"/>
                          <a:ea typeface="+mn-ea"/>
                          <a:cs typeface="+mn-cs"/>
                        </a:rPr>
                        <a:t>Response category N=538</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18105">
                <a:tc>
                  <a:txBody>
                    <a:bodyPr/>
                    <a:lstStyle/>
                    <a:p>
                      <a:r>
                        <a:rPr lang="en-US" sz="1800" kern="1200" baseline="0" dirty="0" smtClean="0">
                          <a:solidFill>
                            <a:schemeClr val="tx1"/>
                          </a:solidFill>
                          <a:latin typeface="+mn-lt"/>
                          <a:ea typeface="+mn-ea"/>
                          <a:cs typeface="+mn-cs"/>
                        </a:rPr>
                        <a:t>Not prepared to disclose status to anybody if positive</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800" kern="1200" baseline="0" dirty="0" smtClean="0">
                          <a:solidFill>
                            <a:schemeClr val="tx1"/>
                          </a:solidFill>
                          <a:latin typeface="+mn-lt"/>
                          <a:ea typeface="+mn-ea"/>
                          <a:cs typeface="+mn-cs"/>
                        </a:rPr>
                        <a:t>34(6.3%)</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1918">
                <a:tc>
                  <a:txBody>
                    <a:bodyPr/>
                    <a:lstStyle/>
                    <a:p>
                      <a:r>
                        <a:rPr lang="en-US" sz="1800" kern="1200" baseline="0" dirty="0" smtClean="0">
                          <a:solidFill>
                            <a:schemeClr val="tx1"/>
                          </a:solidFill>
                          <a:latin typeface="+mn-lt"/>
                          <a:ea typeface="+mn-ea"/>
                          <a:cs typeface="+mn-cs"/>
                        </a:rPr>
                        <a:t>Would disclose to the Pastor only</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800" kern="1200" baseline="0" dirty="0" smtClean="0">
                          <a:solidFill>
                            <a:schemeClr val="tx1"/>
                          </a:solidFill>
                          <a:latin typeface="+mn-lt"/>
                          <a:ea typeface="+mn-ea"/>
                          <a:cs typeface="+mn-cs"/>
                        </a:rPr>
                        <a:t>110(20.4%)</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1918">
                <a:tc>
                  <a:txBody>
                    <a:bodyPr/>
                    <a:lstStyle/>
                    <a:p>
                      <a:r>
                        <a:rPr lang="en-US" sz="1800" kern="1200" baseline="0" dirty="0" smtClean="0">
                          <a:solidFill>
                            <a:schemeClr val="tx1"/>
                          </a:solidFill>
                          <a:latin typeface="+mn-lt"/>
                          <a:ea typeface="+mn-ea"/>
                          <a:cs typeface="+mn-cs"/>
                        </a:rPr>
                        <a:t>Would disclose to male family members only</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800" kern="1200" baseline="0" dirty="0" smtClean="0">
                          <a:solidFill>
                            <a:schemeClr val="tx1"/>
                          </a:solidFill>
                          <a:latin typeface="+mn-lt"/>
                          <a:ea typeface="+mn-ea"/>
                          <a:cs typeface="+mn-cs"/>
                        </a:rPr>
                        <a:t>185(34.4%)</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1918">
                <a:tc>
                  <a:txBody>
                    <a:bodyPr/>
                    <a:lstStyle/>
                    <a:p>
                      <a:r>
                        <a:rPr lang="en-US" sz="1800" kern="1200" baseline="0" dirty="0" smtClean="0">
                          <a:solidFill>
                            <a:schemeClr val="tx1"/>
                          </a:solidFill>
                          <a:latin typeface="+mn-lt"/>
                          <a:ea typeface="+mn-ea"/>
                          <a:cs typeface="+mn-cs"/>
                        </a:rPr>
                        <a:t>Would commit suicide if positive</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800" kern="1200" baseline="0" dirty="0" smtClean="0">
                          <a:solidFill>
                            <a:schemeClr val="tx1"/>
                          </a:solidFill>
                          <a:latin typeface="+mn-lt"/>
                          <a:ea typeface="+mn-ea"/>
                          <a:cs typeface="+mn-cs"/>
                        </a:rPr>
                        <a:t>55(10.2%)</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1918">
                <a:tc>
                  <a:txBody>
                    <a:bodyPr/>
                    <a:lstStyle/>
                    <a:p>
                      <a:r>
                        <a:rPr lang="en-US" sz="1800" kern="1200" baseline="0" dirty="0" smtClean="0">
                          <a:solidFill>
                            <a:schemeClr val="tx1"/>
                          </a:solidFill>
                          <a:latin typeface="+mn-lt"/>
                          <a:ea typeface="+mn-ea"/>
                          <a:cs typeface="+mn-cs"/>
                        </a:rPr>
                        <a:t>Would tell female family members alone</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800" kern="1200" baseline="0" dirty="0" smtClean="0">
                          <a:solidFill>
                            <a:schemeClr val="tx1"/>
                          </a:solidFill>
                          <a:latin typeface="+mn-lt"/>
                          <a:ea typeface="+mn-ea"/>
                          <a:cs typeface="+mn-cs"/>
                        </a:rPr>
                        <a:t>140(26%)</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1918">
                <a:tc>
                  <a:txBody>
                    <a:bodyPr/>
                    <a:lstStyle/>
                    <a:p>
                      <a:r>
                        <a:rPr lang="en-US" sz="1800" kern="1200" baseline="0" dirty="0" smtClean="0">
                          <a:solidFill>
                            <a:schemeClr val="tx1"/>
                          </a:solidFill>
                          <a:latin typeface="+mn-lt"/>
                          <a:ea typeface="+mn-ea"/>
                          <a:cs typeface="+mn-cs"/>
                        </a:rPr>
                        <a:t>No response</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baseline="0" dirty="0" smtClean="0">
                          <a:solidFill>
                            <a:schemeClr val="tx1"/>
                          </a:solidFill>
                          <a:latin typeface="+mn-lt"/>
                          <a:ea typeface="+mn-ea"/>
                          <a:cs typeface="+mn-cs"/>
                        </a:rPr>
                        <a:t>14(2.6%)</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57200" y="2019844"/>
            <a:ext cx="8503920" cy="3809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DISCUSSION/FINDINGS</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n-US" dirty="0" smtClean="0"/>
              <a:t>There was poor knowledge of sexually   transmitted infections including   HIV and AIDS before training and after training a  remarkable increase in knowledge was noted.</a:t>
            </a:r>
          </a:p>
          <a:p>
            <a:pPr algn="just"/>
            <a:r>
              <a:rPr lang="en-US" dirty="0" smtClean="0"/>
              <a:t> Popular opinion was that people living with HIV and AIDS (PLWHA) should be avoided. They are individuals  God has punished because of their sins.</a:t>
            </a:r>
          </a:p>
          <a:p>
            <a:pPr algn="just"/>
            <a:r>
              <a:rPr lang="en-US" dirty="0" smtClean="0"/>
              <a:t>After training,  a good number of the youths were willing to  disclose  their  </a:t>
            </a:r>
            <a:r>
              <a:rPr lang="en-US" dirty="0" err="1" smtClean="0"/>
              <a:t>sero</a:t>
            </a:r>
            <a:r>
              <a:rPr lang="en-US" dirty="0" smtClean="0"/>
              <a:t>-status  unlike what it was before training.</a:t>
            </a:r>
          </a:p>
          <a:p>
            <a:pPr algn="just"/>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LESSONS LEARNT </a:t>
            </a:r>
            <a:endParaRPr lang="en-US" b="1" dirty="0"/>
          </a:p>
        </p:txBody>
      </p:sp>
      <p:sp>
        <p:nvSpPr>
          <p:cNvPr id="3" name="Content Placeholder 2"/>
          <p:cNvSpPr>
            <a:spLocks noGrp="1"/>
          </p:cNvSpPr>
          <p:nvPr>
            <p:ph idx="1"/>
          </p:nvPr>
        </p:nvSpPr>
        <p:spPr>
          <a:xfrm>
            <a:off x="457200" y="1295400"/>
            <a:ext cx="8229600" cy="5181599"/>
          </a:xfrm>
        </p:spPr>
        <p:txBody>
          <a:bodyPr>
            <a:normAutofit fontScale="85000" lnSpcReduction="10000"/>
          </a:bodyPr>
          <a:lstStyle/>
          <a:p>
            <a:pPr algn="just"/>
            <a:r>
              <a:rPr lang="en-US" dirty="0" smtClean="0"/>
              <a:t> achieving sustainability in HIV prevention requires a multipronged approach which  involves working with church leaders  and  engaging them actively in prevention </a:t>
            </a:r>
            <a:r>
              <a:rPr lang="en-US" dirty="0" err="1" smtClean="0"/>
              <a:t>programmes</a:t>
            </a:r>
            <a:r>
              <a:rPr lang="en-US" dirty="0" smtClean="0"/>
              <a:t>.</a:t>
            </a:r>
          </a:p>
          <a:p>
            <a:pPr algn="just"/>
            <a:r>
              <a:rPr lang="en-US" dirty="0" smtClean="0"/>
              <a:t>Gracefulness  in which  PLWHA were seen made more church members to  give care and support. </a:t>
            </a:r>
          </a:p>
          <a:p>
            <a:pPr algn="just"/>
            <a:r>
              <a:rPr lang="en-US" dirty="0" smtClean="0"/>
              <a:t>Involvement of  church board members  in HIV prevention encouraged some  youths to undergo HIV testing as they  tended to confine  in the members.  </a:t>
            </a:r>
          </a:p>
          <a:p>
            <a:pPr algn="just"/>
            <a:r>
              <a:rPr lang="en-US" dirty="0" smtClean="0"/>
              <a:t>Rigorous  systematic observation of the project allowed for effective learning and provided a basis for course correction as well as   a design for addressing critical issues that  emerged during study.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CONSTRAINTS</a:t>
            </a:r>
            <a:endParaRPr lang="en-US" b="1" dirty="0"/>
          </a:p>
        </p:txBody>
      </p:sp>
      <p:sp>
        <p:nvSpPr>
          <p:cNvPr id="3" name="Content Placeholder 2"/>
          <p:cNvSpPr>
            <a:spLocks noGrp="1"/>
          </p:cNvSpPr>
          <p:nvPr>
            <p:ph idx="1"/>
          </p:nvPr>
        </p:nvSpPr>
        <p:spPr>
          <a:xfrm>
            <a:off x="304800" y="1524000"/>
            <a:ext cx="8686800" cy="4906963"/>
          </a:xfrm>
        </p:spPr>
        <p:txBody>
          <a:bodyPr>
            <a:normAutofit/>
          </a:bodyPr>
          <a:lstStyle/>
          <a:p>
            <a:r>
              <a:rPr lang="en-US" dirty="0" smtClean="0"/>
              <a:t>Unwillingness of  some youths  to view    pictures of  STIs used  during the study.</a:t>
            </a:r>
          </a:p>
          <a:p>
            <a:r>
              <a:rPr lang="en-US" dirty="0" smtClean="0"/>
              <a:t>Denial  that HIV infection is not for  Christians  helped to  decreased   knowledge of HIV mode of infection among the youth. </a:t>
            </a:r>
          </a:p>
          <a:p>
            <a:r>
              <a:rPr lang="en-US" dirty="0" smtClean="0"/>
              <a:t>Some stakeholders viewed the seminar on  HIV prevention  as   unnecessary for Christians </a:t>
            </a:r>
            <a:r>
              <a:rPr lang="en-US" smtClean="0"/>
              <a:t>and tended </a:t>
            </a:r>
            <a:r>
              <a:rPr lang="en-US" dirty="0" smtClean="0"/>
              <a:t>to disassociate themselves from it.</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a:t>
            </a:r>
            <a:r>
              <a:rPr lang="en-US" dirty="0" smtClean="0"/>
              <a:t> </a:t>
            </a:r>
            <a:endParaRPr lang="en-US" dirty="0"/>
          </a:p>
        </p:txBody>
      </p:sp>
      <p:sp>
        <p:nvSpPr>
          <p:cNvPr id="3" name="Content Placeholder 2"/>
          <p:cNvSpPr>
            <a:spLocks noGrp="1"/>
          </p:cNvSpPr>
          <p:nvPr>
            <p:ph idx="1"/>
          </p:nvPr>
        </p:nvSpPr>
        <p:spPr/>
        <p:txBody>
          <a:bodyPr/>
          <a:lstStyle/>
          <a:p>
            <a:pPr algn="just"/>
            <a:r>
              <a:rPr lang="en-US" dirty="0" smtClean="0"/>
              <a:t>Based on the poor knowledge of HIV mode of infection among  youths in this church, there is need to extend HIV seminar to youths in  other churches.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ENWEREJI\Pictures\2013-09-22\032.JPG"/>
          <p:cNvPicPr>
            <a:picLocks noChangeAspect="1" noChangeArrowheads="1"/>
          </p:cNvPicPr>
          <p:nvPr/>
        </p:nvPicPr>
        <p:blipFill>
          <a:blip r:embed="rId2" cstate="print"/>
          <a:srcRect/>
          <a:stretch>
            <a:fillRect/>
          </a:stretch>
        </p:blipFill>
        <p:spPr bwMode="auto">
          <a:xfrm>
            <a:off x="0" y="18197"/>
            <a:ext cx="9144000" cy="6858000"/>
          </a:xfrm>
          <a:prstGeom prst="rect">
            <a:avLst/>
          </a:prstGeom>
          <a:noFill/>
        </p:spPr>
      </p:pic>
    </p:spTree>
    <p:extLst>
      <p:ext uri="{BB962C8B-B14F-4D97-AF65-F5344CB8AC3E}">
        <p14:creationId xmlns="" xmlns:p14="http://schemas.microsoft.com/office/powerpoint/2010/main" val="75119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Objectives</a:t>
            </a:r>
            <a:endParaRPr lang="en-US" dirty="0"/>
          </a:p>
        </p:txBody>
      </p:sp>
      <p:sp>
        <p:nvSpPr>
          <p:cNvPr id="3" name="Content Placeholder 2"/>
          <p:cNvSpPr>
            <a:spLocks noGrp="1"/>
          </p:cNvSpPr>
          <p:nvPr>
            <p:ph idx="1"/>
          </p:nvPr>
        </p:nvSpPr>
        <p:spPr>
          <a:xfrm>
            <a:off x="381000" y="1524000"/>
            <a:ext cx="8458200" cy="5029200"/>
          </a:xfrm>
        </p:spPr>
        <p:txBody>
          <a:bodyPr>
            <a:normAutofit fontScale="85000" lnSpcReduction="20000"/>
          </a:bodyPr>
          <a:lstStyle/>
          <a:p>
            <a:pPr marL="514350" lvl="0" indent="-514350" algn="just">
              <a:buFont typeface="+mj-lt"/>
              <a:buAutoNum type="arabicPeriod"/>
            </a:pPr>
            <a:r>
              <a:rPr lang="en-US" dirty="0" smtClean="0"/>
              <a:t>To explain the importance of HIV/STI prevention among youth to  church stakeholders.</a:t>
            </a:r>
          </a:p>
          <a:p>
            <a:pPr marL="514350" lvl="0" indent="-514350" algn="just">
              <a:buNone/>
            </a:pPr>
            <a:r>
              <a:rPr lang="en-US" b="1" dirty="0" smtClean="0"/>
              <a:t>Specific:</a:t>
            </a:r>
          </a:p>
          <a:p>
            <a:pPr marL="514350" lvl="0" indent="-514350" algn="just">
              <a:buFont typeface="+mj-lt"/>
              <a:buAutoNum type="arabicPeriod"/>
            </a:pPr>
            <a:r>
              <a:rPr lang="en-US" dirty="0" smtClean="0"/>
              <a:t>To encourage activities that will ensure  care and support  for HIV positive  youths in  Seventh-day Adventist   church.</a:t>
            </a:r>
          </a:p>
          <a:p>
            <a:pPr marL="514350" lvl="0" indent="-514350" algn="just">
              <a:buFont typeface="+mj-lt"/>
              <a:buAutoNum type="arabicPeriod"/>
            </a:pPr>
            <a:r>
              <a:rPr lang="en-US" dirty="0" smtClean="0"/>
              <a:t>To empower youths  through training  on how to minimize risks of HIV/STIs.</a:t>
            </a:r>
          </a:p>
          <a:p>
            <a:pPr marL="514350" lvl="0" indent="-514350" algn="just">
              <a:buFont typeface="+mj-lt"/>
              <a:buAutoNum type="arabicPeriod"/>
            </a:pPr>
            <a:r>
              <a:rPr lang="en-US" dirty="0" smtClean="0"/>
              <a:t>To  reduce the  barriers that discourage Seventh-day Adventist  youths  from obtaining correct information on  HIV/STIs prevention.</a:t>
            </a:r>
          </a:p>
          <a:p>
            <a:pPr marL="514350" lvl="0" indent="-514350" algn="just">
              <a:buFont typeface="+mj-lt"/>
              <a:buAutoNum type="arabicPeriod"/>
            </a:pPr>
            <a:r>
              <a:rPr lang="en-US" dirty="0" smtClean="0"/>
              <a:t>To  increase knowledge of   sexuality  from  Biblical  points  of  view.</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NWEREJI\Pictures\2013-09-22\016.JPG"/>
          <p:cNvPicPr>
            <a:picLocks noChangeAspect="1" noChangeArrowheads="1"/>
          </p:cNvPicPr>
          <p:nvPr/>
        </p:nvPicPr>
        <p:blipFill>
          <a:blip r:embed="rId2" cstate="print"/>
          <a:srcRect/>
          <a:stretch>
            <a:fillRect/>
          </a:stretch>
        </p:blipFill>
        <p:spPr bwMode="auto">
          <a:xfrm>
            <a:off x="0" y="35257"/>
            <a:ext cx="9144000" cy="6858000"/>
          </a:xfrm>
          <a:prstGeom prst="rect">
            <a:avLst/>
          </a:prstGeom>
          <a:noFill/>
        </p:spPr>
      </p:pic>
    </p:spTree>
    <p:extLst>
      <p:ext uri="{BB962C8B-B14F-4D97-AF65-F5344CB8AC3E}">
        <p14:creationId xmlns="" xmlns:p14="http://schemas.microsoft.com/office/powerpoint/2010/main" val="3280774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NWEREJI\Pictures\2013-09-22\035.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36042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ENWEREJI\Pictures\2013-09-22\0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 xmlns:p14="http://schemas.microsoft.com/office/powerpoint/2010/main" val="2686564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NWEREJI\Pictures\2013-09-22\047.JPG"/>
          <p:cNvPicPr/>
          <p:nvPr/>
        </p:nvPicPr>
        <p:blipFill>
          <a:blip r:embed="rId2" cstate="print"/>
          <a:srcRect/>
          <a:stretch>
            <a:fillRect/>
          </a:stretch>
        </p:blipFill>
        <p:spPr bwMode="auto">
          <a:xfrm>
            <a:off x="1905000" y="-6824"/>
            <a:ext cx="5120640" cy="6858000"/>
          </a:xfrm>
          <a:prstGeom prst="rect">
            <a:avLst/>
          </a:prstGeom>
          <a:noFill/>
          <a:ln w="9525">
            <a:noFill/>
            <a:miter lim="800000"/>
            <a:headEnd/>
            <a:tailEnd/>
          </a:ln>
        </p:spPr>
      </p:pic>
    </p:spTree>
    <p:extLst>
      <p:ext uri="{BB962C8B-B14F-4D97-AF65-F5344CB8AC3E}">
        <p14:creationId xmlns="" xmlns:p14="http://schemas.microsoft.com/office/powerpoint/2010/main" val="1149632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NWEREJI\Pictures\2013-09-22\042.JPG"/>
          <p:cNvPicPr>
            <a:picLocks noChangeAspect="1" noChangeArrowheads="1"/>
          </p:cNvPicPr>
          <p:nvPr/>
        </p:nvPicPr>
        <p:blipFill>
          <a:blip r:embed="rId2" cstate="print"/>
          <a:srcRect/>
          <a:stretch>
            <a:fillRect/>
          </a:stretch>
        </p:blipFill>
        <p:spPr bwMode="auto">
          <a:xfrm>
            <a:off x="2000250" y="0"/>
            <a:ext cx="5143500" cy="6858000"/>
          </a:xfrm>
          <a:prstGeom prst="rect">
            <a:avLst/>
          </a:prstGeom>
          <a:noFill/>
        </p:spPr>
      </p:pic>
    </p:spTree>
    <p:extLst>
      <p:ext uri="{BB962C8B-B14F-4D97-AF65-F5344CB8AC3E}">
        <p14:creationId xmlns="" xmlns:p14="http://schemas.microsoft.com/office/powerpoint/2010/main" val="921029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6000" b="1" dirty="0" smtClean="0"/>
              <a:t>THANK </a:t>
            </a:r>
            <a:r>
              <a:rPr lang="en-US" sz="6000" b="1" smtClean="0"/>
              <a:t>YOU </a:t>
            </a:r>
            <a:endParaRPr lang="en-US" sz="6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Methodology</a:t>
            </a:r>
            <a:endParaRPr lang="en-US" dirty="0"/>
          </a:p>
        </p:txBody>
      </p:sp>
      <p:sp>
        <p:nvSpPr>
          <p:cNvPr id="3" name="Content Placeholder 2"/>
          <p:cNvSpPr>
            <a:spLocks noGrp="1"/>
          </p:cNvSpPr>
          <p:nvPr>
            <p:ph idx="1"/>
          </p:nvPr>
        </p:nvSpPr>
        <p:spPr>
          <a:xfrm>
            <a:off x="152400" y="1143000"/>
            <a:ext cx="8763000" cy="5364163"/>
          </a:xfrm>
        </p:spPr>
        <p:txBody>
          <a:bodyPr>
            <a:normAutofit lnSpcReduction="10000"/>
          </a:bodyPr>
          <a:lstStyle/>
          <a:p>
            <a:pPr algn="just"/>
            <a:r>
              <a:rPr lang="en-US" dirty="0"/>
              <a:t>T</a:t>
            </a:r>
            <a:r>
              <a:rPr lang="en-US" dirty="0" smtClean="0"/>
              <a:t>his was an intervention  study. Interactive seminars   using  both English and  local languages for 538 youths were done.</a:t>
            </a:r>
          </a:p>
          <a:p>
            <a:pPr algn="just"/>
            <a:r>
              <a:rPr lang="en-US" dirty="0" smtClean="0"/>
              <a:t>Pictures of types of  STIs  were used to practically acquaint  youth of the  risks . </a:t>
            </a:r>
          </a:p>
          <a:p>
            <a:pPr algn="just"/>
            <a:r>
              <a:rPr lang="en-US" dirty="0" smtClean="0"/>
              <a:t>Bible passages were  used   to explain sexuality, care and support  from  the Christian  perspective. </a:t>
            </a:r>
          </a:p>
          <a:p>
            <a:pPr algn="just"/>
            <a:r>
              <a:rPr lang="en-US" dirty="0"/>
              <a:t>Questions and answers were  used to elicit  needed responses on knowledge of </a:t>
            </a:r>
            <a:r>
              <a:rPr lang="en-US" dirty="0" smtClean="0"/>
              <a:t>HIV and AIDS  </a:t>
            </a:r>
            <a:r>
              <a:rPr lang="en-US" dirty="0"/>
              <a:t>prevention</a:t>
            </a:r>
          </a:p>
          <a:p>
            <a:pPr algn="just"/>
            <a:endParaRPr lang="en-US" dirty="0" smtClean="0"/>
          </a:p>
          <a:p>
            <a:pPr algn="just"/>
            <a:endParaRPr lang="en-US" dirty="0"/>
          </a:p>
        </p:txBody>
      </p:sp>
    </p:spTree>
    <p:extLst>
      <p:ext uri="{BB962C8B-B14F-4D97-AF65-F5344CB8AC3E}">
        <p14:creationId xmlns="" xmlns:p14="http://schemas.microsoft.com/office/powerpoint/2010/main" val="3067807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4111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066800"/>
            <a:ext cx="8305800" cy="5181600"/>
          </a:xfrm>
        </p:spPr>
        <p:txBody>
          <a:bodyPr>
            <a:normAutofit/>
          </a:bodyPr>
          <a:lstStyle/>
          <a:p>
            <a:pPr algn="just"/>
            <a:r>
              <a:rPr lang="en-US" dirty="0" smtClean="0"/>
              <a:t>Semi-structured questionnaire, interview, story telling, checklist and systematic observation were used.</a:t>
            </a:r>
          </a:p>
          <a:p>
            <a:pPr algn="just"/>
            <a:r>
              <a:rPr lang="en-US" dirty="0" smtClean="0"/>
              <a:t>Training needs assessment was done</a:t>
            </a:r>
          </a:p>
          <a:p>
            <a:pPr algn="just"/>
            <a:r>
              <a:rPr lang="en-US" dirty="0" smtClean="0"/>
              <a:t>Pre-test and post-test were conducted</a:t>
            </a:r>
          </a:p>
          <a:p>
            <a:pPr algn="just"/>
            <a:r>
              <a:rPr lang="en-US" dirty="0" smtClean="0"/>
              <a:t>Analyses  were done with  SPSS using descriptive  statistics  </a:t>
            </a:r>
          </a:p>
        </p:txBody>
      </p:sp>
    </p:spTree>
    <p:extLst>
      <p:ext uri="{BB962C8B-B14F-4D97-AF65-F5344CB8AC3E}">
        <p14:creationId xmlns="" xmlns:p14="http://schemas.microsoft.com/office/powerpoint/2010/main" val="319378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Activities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514350" indent="-514350">
              <a:buFont typeface="+mj-lt"/>
              <a:buAutoNum type="arabicPeriod"/>
            </a:pPr>
            <a:r>
              <a:rPr lang="en-US" dirty="0" smtClean="0"/>
              <a:t>Produced   IEC materials  for training.</a:t>
            </a:r>
          </a:p>
          <a:p>
            <a:pPr marL="514350" indent="-514350">
              <a:buFont typeface="+mj-lt"/>
              <a:buAutoNum type="arabicPeriod"/>
            </a:pPr>
            <a:r>
              <a:rPr lang="en-US" dirty="0" smtClean="0"/>
              <a:t>Carried out  advocacy visits to  church leaders.</a:t>
            </a:r>
          </a:p>
          <a:p>
            <a:pPr marL="514350" indent="-514350">
              <a:buFont typeface="+mj-lt"/>
              <a:buAutoNum type="arabicPeriod"/>
            </a:pPr>
            <a:r>
              <a:rPr lang="en-US" dirty="0" smtClean="0"/>
              <a:t>Mobilized youths  to attend HIV/STI  prevention seminar.</a:t>
            </a:r>
          </a:p>
          <a:p>
            <a:pPr marL="514350" indent="-514350">
              <a:buFont typeface="+mj-lt"/>
              <a:buAutoNum type="arabicPeriod"/>
            </a:pPr>
            <a:r>
              <a:rPr lang="en-US" dirty="0" smtClean="0"/>
              <a:t>Conducted needs assessment.</a:t>
            </a:r>
          </a:p>
          <a:p>
            <a:pPr marL="514350" indent="-514350">
              <a:buFont typeface="+mj-lt"/>
              <a:buAutoNum type="arabicPeriod"/>
            </a:pPr>
            <a:r>
              <a:rPr lang="en-US" dirty="0" smtClean="0"/>
              <a:t>Conducted  training workshop using questionnaire,  storytelling, lectures, questions and answers.</a:t>
            </a:r>
          </a:p>
          <a:p>
            <a:pPr marL="514350" indent="-514350">
              <a:buFont typeface="+mj-lt"/>
              <a:buAutoNum type="arabicPeriod"/>
            </a:pPr>
            <a:r>
              <a:rPr lang="en-US" dirty="0" smtClean="0"/>
              <a:t>Carried out systematic observation after the training  to note the extent to which youths are likely to adopt the desired behavior   change .</a:t>
            </a:r>
          </a:p>
          <a:p>
            <a:pPr>
              <a:buNone/>
            </a:pP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a:t>
            </a:r>
            <a:endParaRPr lang="en-US" dirty="0"/>
          </a:p>
        </p:txBody>
      </p:sp>
      <p:sp>
        <p:nvSpPr>
          <p:cNvPr id="3" name="Content Placeholder 2"/>
          <p:cNvSpPr>
            <a:spLocks noGrp="1"/>
          </p:cNvSpPr>
          <p:nvPr>
            <p:ph idx="1"/>
          </p:nvPr>
        </p:nvSpPr>
        <p:spPr>
          <a:xfrm>
            <a:off x="304800" y="1600200"/>
            <a:ext cx="8534400" cy="4724400"/>
          </a:xfrm>
        </p:spPr>
        <p:txBody>
          <a:bodyPr/>
          <a:lstStyle/>
          <a:p>
            <a:endParaRPr lang="en-US" dirty="0" smtClean="0"/>
          </a:p>
          <a:p>
            <a:r>
              <a:rPr lang="en-US" dirty="0" smtClean="0"/>
              <a:t>Consent was got from church  and youth leaders </a:t>
            </a:r>
          </a:p>
          <a:p>
            <a:endParaRPr lang="en-US" dirty="0" smtClean="0"/>
          </a:p>
          <a:p>
            <a:r>
              <a:rPr lang="en-US" dirty="0" smtClean="0"/>
              <a:t>University ethical committee approved the project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800" y="3810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Likely death of those infected</a:t>
            </a:r>
            <a:endParaRPr lang="en-US" sz="1600" dirty="0"/>
          </a:p>
        </p:txBody>
      </p:sp>
      <p:sp>
        <p:nvSpPr>
          <p:cNvPr id="5" name="Rectangle 4"/>
          <p:cNvSpPr/>
          <p:nvPr/>
        </p:nvSpPr>
        <p:spPr>
          <a:xfrm>
            <a:off x="3505200" y="289560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Poor knowledge of HIV prevention programs</a:t>
            </a:r>
            <a:endParaRPr lang="en-US" sz="1600" dirty="0"/>
          </a:p>
        </p:txBody>
      </p:sp>
      <p:sp>
        <p:nvSpPr>
          <p:cNvPr id="6" name="Rectangle 5"/>
          <p:cNvSpPr/>
          <p:nvPr/>
        </p:nvSpPr>
        <p:spPr>
          <a:xfrm>
            <a:off x="228600" y="57150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Negative attitude of  church leaders  on HIV positive youth</a:t>
            </a:r>
            <a:endParaRPr lang="en-US" sz="1200" b="1" dirty="0"/>
          </a:p>
        </p:txBody>
      </p:sp>
      <p:sp>
        <p:nvSpPr>
          <p:cNvPr id="7" name="Rectangle 6"/>
          <p:cNvSpPr/>
          <p:nvPr/>
        </p:nvSpPr>
        <p:spPr>
          <a:xfrm>
            <a:off x="1905000" y="57150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Denial that Christians can be infected</a:t>
            </a:r>
            <a:endParaRPr lang="en-US" sz="1600" dirty="0"/>
          </a:p>
        </p:txBody>
      </p:sp>
      <p:sp>
        <p:nvSpPr>
          <p:cNvPr id="8" name="Rectangle 7"/>
          <p:cNvSpPr/>
          <p:nvPr/>
        </p:nvSpPr>
        <p:spPr>
          <a:xfrm>
            <a:off x="3505200" y="57150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Lack of advocacy</a:t>
            </a:r>
            <a:endParaRPr lang="en-US" sz="1600" dirty="0"/>
          </a:p>
        </p:txBody>
      </p:sp>
      <p:sp>
        <p:nvSpPr>
          <p:cNvPr id="9" name="Rectangle 8"/>
          <p:cNvSpPr/>
          <p:nvPr/>
        </p:nvSpPr>
        <p:spPr>
          <a:xfrm>
            <a:off x="4876800" y="57150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Lack of care and support</a:t>
            </a:r>
            <a:endParaRPr lang="en-US" sz="1600" dirty="0"/>
          </a:p>
        </p:txBody>
      </p:sp>
      <p:sp>
        <p:nvSpPr>
          <p:cNvPr id="10" name="Rectangle 9"/>
          <p:cNvSpPr/>
          <p:nvPr/>
        </p:nvSpPr>
        <p:spPr>
          <a:xfrm>
            <a:off x="6096000" y="5715000"/>
            <a:ext cx="129619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low literacy among  youths</a:t>
            </a:r>
            <a:endParaRPr lang="en-US" sz="1600" dirty="0"/>
          </a:p>
        </p:txBody>
      </p:sp>
      <p:sp>
        <p:nvSpPr>
          <p:cNvPr id="11" name="Rectangle 10"/>
          <p:cNvSpPr/>
          <p:nvPr/>
        </p:nvSpPr>
        <p:spPr>
          <a:xfrm>
            <a:off x="7543800" y="57912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lack of HIV enlightenment campaigns</a:t>
            </a:r>
            <a:endParaRPr lang="en-US" sz="1600" dirty="0"/>
          </a:p>
        </p:txBody>
      </p:sp>
      <p:sp>
        <p:nvSpPr>
          <p:cNvPr id="12" name="Rectangle 11"/>
          <p:cNvSpPr/>
          <p:nvPr/>
        </p:nvSpPr>
        <p:spPr>
          <a:xfrm>
            <a:off x="3733800" y="1695510"/>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Non/late disclosure of status</a:t>
            </a:r>
          </a:p>
        </p:txBody>
      </p:sp>
      <p:sp>
        <p:nvSpPr>
          <p:cNvPr id="13" name="Rectangle 12"/>
          <p:cNvSpPr/>
          <p:nvPr/>
        </p:nvSpPr>
        <p:spPr>
          <a:xfrm>
            <a:off x="1828800" y="44196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Wrong perception of HIV infection</a:t>
            </a:r>
            <a:endParaRPr lang="en-US" sz="1600" dirty="0"/>
          </a:p>
        </p:txBody>
      </p:sp>
      <p:sp>
        <p:nvSpPr>
          <p:cNvPr id="14" name="Rectangle 13"/>
          <p:cNvSpPr/>
          <p:nvPr/>
        </p:nvSpPr>
        <p:spPr>
          <a:xfrm>
            <a:off x="6400800" y="44196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lack of  relevant  information on HIV  infection</a:t>
            </a:r>
            <a:endParaRPr lang="en-US" sz="1600" dirty="0"/>
          </a:p>
        </p:txBody>
      </p:sp>
      <p:sp>
        <p:nvSpPr>
          <p:cNvPr id="15" name="Rectangle 14"/>
          <p:cNvSpPr/>
          <p:nvPr/>
        </p:nvSpPr>
        <p:spPr>
          <a:xfrm>
            <a:off x="3962400" y="44196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Non-participation in HIV prevention programs</a:t>
            </a:r>
            <a:endParaRPr lang="en-US" sz="1600" dirty="0"/>
          </a:p>
        </p:txBody>
      </p:sp>
      <p:sp>
        <p:nvSpPr>
          <p:cNvPr id="16" name="Rectangle 15"/>
          <p:cNvSpPr/>
          <p:nvPr/>
        </p:nvSpPr>
        <p:spPr>
          <a:xfrm>
            <a:off x="1905000" y="3810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Discrimination and stigmatization</a:t>
            </a:r>
            <a:endParaRPr lang="en-US" sz="1600" dirty="0"/>
          </a:p>
        </p:txBody>
      </p:sp>
      <p:sp>
        <p:nvSpPr>
          <p:cNvPr id="17" name="Rectangle 16"/>
          <p:cNvSpPr/>
          <p:nvPr/>
        </p:nvSpPr>
        <p:spPr>
          <a:xfrm>
            <a:off x="3962400" y="3810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Increased new Infections </a:t>
            </a:r>
            <a:endParaRPr lang="en-US" sz="1600" dirty="0"/>
          </a:p>
        </p:txBody>
      </p:sp>
      <p:sp>
        <p:nvSpPr>
          <p:cNvPr id="18" name="TextBox 17"/>
          <p:cNvSpPr txBox="1"/>
          <p:nvPr/>
        </p:nvSpPr>
        <p:spPr>
          <a:xfrm>
            <a:off x="0" y="4572000"/>
            <a:ext cx="1828800" cy="646331"/>
          </a:xfrm>
          <a:prstGeom prst="rect">
            <a:avLst/>
          </a:prstGeom>
          <a:noFill/>
        </p:spPr>
        <p:txBody>
          <a:bodyPr wrap="square" rtlCol="0">
            <a:spAutoFit/>
          </a:bodyPr>
          <a:lstStyle/>
          <a:p>
            <a:r>
              <a:rPr lang="en-US" b="1" dirty="0" smtClean="0"/>
              <a:t>Immediate and direct causes</a:t>
            </a:r>
            <a:endParaRPr lang="en-US" b="1" dirty="0"/>
          </a:p>
        </p:txBody>
      </p:sp>
      <p:sp>
        <p:nvSpPr>
          <p:cNvPr id="19" name="TextBox 18"/>
          <p:cNvSpPr txBox="1"/>
          <p:nvPr/>
        </p:nvSpPr>
        <p:spPr>
          <a:xfrm>
            <a:off x="0" y="457200"/>
            <a:ext cx="1828800" cy="369332"/>
          </a:xfrm>
          <a:prstGeom prst="rect">
            <a:avLst/>
          </a:prstGeom>
          <a:noFill/>
        </p:spPr>
        <p:txBody>
          <a:bodyPr wrap="square" rtlCol="0">
            <a:spAutoFit/>
          </a:bodyPr>
          <a:lstStyle/>
          <a:p>
            <a:r>
              <a:rPr lang="en-US" b="1" dirty="0" smtClean="0"/>
              <a:t>Higher effect</a:t>
            </a:r>
            <a:endParaRPr lang="en-US" b="1" dirty="0"/>
          </a:p>
        </p:txBody>
      </p:sp>
      <p:sp>
        <p:nvSpPr>
          <p:cNvPr id="20" name="TextBox 19"/>
          <p:cNvSpPr txBox="1"/>
          <p:nvPr/>
        </p:nvSpPr>
        <p:spPr>
          <a:xfrm>
            <a:off x="0" y="1752600"/>
            <a:ext cx="1828800" cy="369332"/>
          </a:xfrm>
          <a:prstGeom prst="rect">
            <a:avLst/>
          </a:prstGeom>
          <a:noFill/>
        </p:spPr>
        <p:txBody>
          <a:bodyPr wrap="square" rtlCol="0">
            <a:spAutoFit/>
          </a:bodyPr>
          <a:lstStyle/>
          <a:p>
            <a:r>
              <a:rPr lang="en-US" b="1" dirty="0" smtClean="0"/>
              <a:t>Direct effect</a:t>
            </a:r>
            <a:endParaRPr lang="en-US" b="1" dirty="0"/>
          </a:p>
        </p:txBody>
      </p:sp>
      <p:sp>
        <p:nvSpPr>
          <p:cNvPr id="21" name="TextBox 20"/>
          <p:cNvSpPr txBox="1"/>
          <p:nvPr/>
        </p:nvSpPr>
        <p:spPr>
          <a:xfrm>
            <a:off x="0" y="3048000"/>
            <a:ext cx="1828800" cy="369332"/>
          </a:xfrm>
          <a:prstGeom prst="rect">
            <a:avLst/>
          </a:prstGeom>
          <a:noFill/>
        </p:spPr>
        <p:txBody>
          <a:bodyPr wrap="square" rtlCol="0">
            <a:spAutoFit/>
          </a:bodyPr>
          <a:lstStyle/>
          <a:p>
            <a:r>
              <a:rPr lang="en-US" b="1" dirty="0" smtClean="0"/>
              <a:t>Focal problem</a:t>
            </a:r>
            <a:endParaRPr lang="en-US" b="1" dirty="0"/>
          </a:p>
        </p:txBody>
      </p:sp>
      <p:cxnSp>
        <p:nvCxnSpPr>
          <p:cNvPr id="22" name="Straight Arrow Connector 21"/>
          <p:cNvCxnSpPr/>
          <p:nvPr/>
        </p:nvCxnSpPr>
        <p:spPr>
          <a:xfrm rot="5400000" flipH="1" flipV="1">
            <a:off x="2438797" y="1447403"/>
            <a:ext cx="3048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572397" y="1447403"/>
            <a:ext cx="3048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7010797" y="1447403"/>
            <a:ext cx="3048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439194" y="5334000"/>
            <a:ext cx="0" cy="230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725194" y="53340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4572397" y="2742803"/>
            <a:ext cx="3048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4115197" y="3123803"/>
            <a:ext cx="3048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690558" y="3810000"/>
            <a:ext cx="0" cy="381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4419997" y="3428603"/>
            <a:ext cx="3048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391400" y="5334000"/>
            <a:ext cx="794"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90800" y="1585747"/>
            <a:ext cx="457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90600" y="55626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877094" y="5828506"/>
            <a:ext cx="754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782094" y="5676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848894" y="5676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525294" y="5676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439694" y="5676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05800" y="5585079"/>
            <a:ext cx="0" cy="243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62400" y="55626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553200" y="5562600"/>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6" idx="0"/>
          </p:cNvCxnSpPr>
          <p:nvPr/>
        </p:nvCxnSpPr>
        <p:spPr>
          <a:xfrm>
            <a:off x="990600" y="5564188"/>
            <a:ext cx="0" cy="150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439194" y="43426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163594" y="43426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90800" y="4191000"/>
            <a:ext cx="472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38400" y="55626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4537168" y="4315495"/>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447800" y="0"/>
            <a:ext cx="6858000" cy="400110"/>
          </a:xfrm>
          <a:prstGeom prst="rect">
            <a:avLst/>
          </a:prstGeom>
          <a:noFill/>
        </p:spPr>
        <p:txBody>
          <a:bodyPr wrap="square" rtlCol="0">
            <a:spAutoFit/>
          </a:bodyPr>
          <a:lstStyle/>
          <a:p>
            <a:pPr algn="ctr"/>
            <a:r>
              <a:rPr lang="en-US" sz="2000" b="1" dirty="0" smtClean="0"/>
              <a:t>Problem Tree</a:t>
            </a:r>
            <a:endParaRPr lang="en-US" sz="2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3274</TotalTime>
  <Words>2097</Words>
  <Application>Microsoft Office PowerPoint</Application>
  <PresentationFormat>On-screen Show (4:3)</PresentationFormat>
  <Paragraphs>309</Paragraphs>
  <Slides>45</Slides>
  <Notes>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Emphasizing Reproductive Health Issues,  HIV and AIDS Prevention to Youths from a Religious Perspective in Abia State</vt:lpstr>
      <vt:lpstr>Introduction</vt:lpstr>
      <vt:lpstr>The Need</vt:lpstr>
      <vt:lpstr>Objectives</vt:lpstr>
      <vt:lpstr>Methodology</vt:lpstr>
      <vt:lpstr>-</vt:lpstr>
      <vt:lpstr>Major Activities</vt:lpstr>
      <vt:lpstr>Ethical Consideration</vt:lpstr>
      <vt:lpstr>Slide 9</vt:lpstr>
      <vt:lpstr>Slide 10</vt:lpstr>
      <vt:lpstr>Slide 11</vt:lpstr>
      <vt:lpstr>Slide 12</vt:lpstr>
      <vt:lpstr>Resource Planning</vt:lpstr>
      <vt:lpstr>Slide 14</vt:lpstr>
      <vt:lpstr>Slide 15</vt:lpstr>
      <vt:lpstr>Evaluation: Terms of Reference</vt:lpstr>
      <vt:lpstr> </vt:lpstr>
      <vt:lpstr>Slide 18</vt:lpstr>
      <vt:lpstr>Work plan</vt:lpstr>
      <vt:lpstr>Slide 20</vt:lpstr>
      <vt:lpstr>RESULTS </vt:lpstr>
      <vt:lpstr>- </vt:lpstr>
      <vt:lpstr>Table 2: Respondents Knowledge on Causes of HIV Before Training</vt:lpstr>
      <vt:lpstr>Slide 24</vt:lpstr>
      <vt:lpstr>Table 3: Respondents Knowledge on Causes of HIV After Training</vt:lpstr>
      <vt:lpstr>Slide 26</vt:lpstr>
      <vt:lpstr>Table 4: Perception of Respondents about PLWHA Before Training</vt:lpstr>
      <vt:lpstr>Slide 28</vt:lpstr>
      <vt:lpstr>Slide 29</vt:lpstr>
      <vt:lpstr>Slide 30</vt:lpstr>
      <vt:lpstr>Table 6: Respondents and Preparedness to Disclose their Sero-Status to Others Before Training</vt:lpstr>
      <vt:lpstr>Slide 32</vt:lpstr>
      <vt:lpstr>Table 7: Respondents and Preparedness to Disclose their Sero-Status to Others After Training</vt:lpstr>
      <vt:lpstr>Slide 34</vt:lpstr>
      <vt:lpstr>DISCUSSION/FINDINGS</vt:lpstr>
      <vt:lpstr>LESSONS LEARNT </vt:lpstr>
      <vt:lpstr>CONSTRAINTS</vt:lpstr>
      <vt:lpstr>RECOMMENDATION </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ENWEREJI</dc:creator>
  <cp:lastModifiedBy>MRS ENWEREJI</cp:lastModifiedBy>
  <cp:revision>367</cp:revision>
  <dcterms:created xsi:type="dcterms:W3CDTF">2013-04-30T20:51:17Z</dcterms:created>
  <dcterms:modified xsi:type="dcterms:W3CDTF">2015-11-30T07:46:55Z</dcterms:modified>
</cp:coreProperties>
</file>