
<file path=[Content_Types].xml><?xml version="1.0" encoding="utf-8"?>
<Types xmlns="http://schemas.openxmlformats.org/package/2006/content-types">
  <Override PartName="/ppt/theme/themeOverride12.xml" ContentType="application/vnd.openxmlformats-officedocument.themeOverr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Override5.xml" ContentType="application/vnd.openxmlformats-officedocument.themeOverr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charts/chart17.xml" ContentType="application/vnd.openxmlformats-officedocument.drawingml.char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theme/themeOverride1.xml" ContentType="application/vnd.openxmlformats-officedocument.themeOverride+xml"/>
  <Override PartName="/ppt/charts/chart13.xml" ContentType="application/vnd.openxmlformats-officedocument.drawingml.chart+xml"/>
  <Override PartName="/ppt/charts/chart15.xml" ContentType="application/vnd.openxmlformats-officedocument.drawingml.char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theme/themeOverride19.xml" ContentType="application/vnd.openxmlformats-officedocument.themeOverride+xml"/>
  <Override PartName="/ppt/charts/chart7.xml" ContentType="application/vnd.openxmlformats-officedocument.drawingml.chart+xml"/>
  <Override PartName="/ppt/theme/themeOverride17.xml" ContentType="application/vnd.openxmlformats-officedocument.themeOverride+xml"/>
  <Override PartName="/ppt/charts/chart20.xml" ContentType="application/vnd.openxmlformats-officedocument.drawingml.chart+xml"/>
  <Default Extension="xlsx" ContentType="application/vnd.openxmlformats-officedocument.spreadsheetml.sheet"/>
  <Override PartName="/ppt/charts/chart3.xml" ContentType="application/vnd.openxmlformats-officedocument.drawingml.chart+xml"/>
  <Override PartName="/ppt/charts/chart5.xml" ContentType="application/vnd.openxmlformats-officedocument.drawingml.chart+xml"/>
  <Override PartName="/ppt/theme/themeOverride15.xml" ContentType="application/vnd.openxmlformats-officedocument.themeOverr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theme/themeOverride13.xml" ContentType="application/vnd.openxmlformats-officedocument.themeOverr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Override8.xml" ContentType="application/vnd.openxmlformats-officedocument.themeOverride+xml"/>
  <Override PartName="/ppt/theme/themeOverride11.xml" ContentType="application/vnd.openxmlformats-officedocument.themeOverride+xml"/>
  <Override PartName="/ppt/theme/themeOverride20.xml" ContentType="application/vnd.openxmlformats-officedocument.themeOverr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Override6.xml" ContentType="application/vnd.openxmlformats-officedocument.themeOverride+xml"/>
  <Override PartName="/ppt/charts/chart18.xml" ContentType="application/vnd.openxmlformats-officedocument.drawingml.char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theme/themeOverride4.xml" ContentType="application/vnd.openxmlformats-officedocument.themeOverride+xml"/>
  <Override PartName="/ppt/charts/chart16.xml" ContentType="application/vnd.openxmlformats-officedocument.drawingml.char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heme/themeOverride2.xml" ContentType="application/vnd.openxmlformats-officedocument.themeOverride+xml"/>
  <Override PartName="/ppt/charts/chart14.xml" ContentType="application/vnd.openxmlformats-officedocument.drawingml.char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charts/chart8.xml" ContentType="application/vnd.openxmlformats-officedocument.drawingml.chart+xml"/>
  <Override PartName="/ppt/charts/chart12.xml" ContentType="application/vnd.openxmlformats-officedocument.drawingml.chart+xml"/>
  <Override PartName="/ppt/charts/chart21.xml" ContentType="application/vnd.openxmlformats-officedocument.drawingml.chart+xml"/>
  <Override PartName="/ppt/slideLayouts/slideLayout10.xml" ContentType="application/vnd.openxmlformats-officedocument.presentationml.slideLayout+xml"/>
  <Default Extension="vml" ContentType="application/vnd.openxmlformats-officedocument.vmlDrawing"/>
  <Override PartName="/ppt/charts/chart6.xml" ContentType="application/vnd.openxmlformats-officedocument.drawingml.chart+xml"/>
  <Override PartName="/ppt/charts/chart10.xml" ContentType="application/vnd.openxmlformats-officedocument.drawingml.chart+xml"/>
  <Override PartName="/ppt/theme/themeOverride18.xml" ContentType="application/vnd.openxmlformats-officedocument.themeOverride+xml"/>
  <Override PartName="/ppt/charts/chart4.xml" ContentType="application/vnd.openxmlformats-officedocument.drawingml.chart+xml"/>
  <Override PartName="/ppt/theme/themeOverride16.xml" ContentType="application/vnd.openxmlformats-officedocument.themeOverride+xml"/>
  <Override PartName="/ppt/slides/slide8.xml" ContentType="application/vnd.openxmlformats-officedocument.presentationml.slide+xml"/>
  <Override PartName="/ppt/charts/chart2.xml" ContentType="application/vnd.openxmlformats-officedocument.drawingml.chart+xml"/>
  <Override PartName="/ppt/theme/themeOverride9.xml" ContentType="application/vnd.openxmlformats-officedocument.themeOverride+xml"/>
  <Override PartName="/ppt/theme/themeOverride14.xml" ContentType="application/vnd.openxmlformats-officedocument.themeOverr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heme/themeOverride7.xml" ContentType="application/vnd.openxmlformats-officedocument.themeOverride+xml"/>
  <Override PartName="/ppt/theme/themeOverride21.xml" ContentType="application/vnd.openxmlformats-officedocument.themeOverrid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Override10.xml" ContentType="application/vnd.openxmlformats-officedocument.themeOverride+xml"/>
  <Override PartName="/ppt/charts/chart19.xml" ContentType="application/vnd.openxmlformats-officedocument.drawingml.char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Default Extension="xls" ContentType="application/vnd.ms-excel"/>
  <Override PartName="/ppt/theme/themeOverride3.xml" ContentType="application/vnd.openxmlformats-officedocument.themeOverr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 id="2147484059" r:id="rId2"/>
  </p:sldMasterIdLst>
  <p:sldIdLst>
    <p:sldId id="298" r:id="rId3"/>
    <p:sldId id="299" r:id="rId4"/>
    <p:sldId id="297" r:id="rId5"/>
    <p:sldId id="258" r:id="rId6"/>
    <p:sldId id="260" r:id="rId7"/>
    <p:sldId id="261" r:id="rId8"/>
    <p:sldId id="263" r:id="rId9"/>
    <p:sldId id="265" r:id="rId10"/>
    <p:sldId id="285" r:id="rId11"/>
    <p:sldId id="266" r:id="rId12"/>
    <p:sldId id="287" r:id="rId13"/>
    <p:sldId id="288" r:id="rId14"/>
    <p:sldId id="282" r:id="rId15"/>
    <p:sldId id="271" r:id="rId16"/>
    <p:sldId id="272" r:id="rId17"/>
    <p:sldId id="273" r:id="rId18"/>
    <p:sldId id="280" r:id="rId19"/>
    <p:sldId id="281" r:id="rId20"/>
    <p:sldId id="283" r:id="rId21"/>
    <p:sldId id="284" r:id="rId22"/>
    <p:sldId id="274" r:id="rId23"/>
    <p:sldId id="275" r:id="rId24"/>
    <p:sldId id="294" r:id="rId25"/>
    <p:sldId id="291" r:id="rId26"/>
    <p:sldId id="296" r:id="rId27"/>
    <p:sldId id="289" r:id="rId28"/>
    <p:sldId id="290" r:id="rId29"/>
    <p:sldId id="300" r:id="rId30"/>
  </p:sldIdLst>
  <p:sldSz cx="9144000" cy="6858000" type="screen4x3"/>
  <p:notesSz cx="7315200" cy="9601200"/>
  <p:defaultTextStyle>
    <a:defPPr>
      <a:defRPr lang="pl-P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9999FF"/>
    <a:srgbClr val="3366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90" d="100"/>
          <a:sy n="90" d="100"/>
        </p:scale>
        <p:origin x="180" y="858"/>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Office_Excel_Worksheet1.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Office_Excel_Worksheet10.xlsx"/><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Office_Excel_Worksheet11.xlsx"/><Relationship Id="rId1" Type="http://schemas.openxmlformats.org/officeDocument/2006/relationships/themeOverride" Target="../theme/themeOverride11.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Office_Excel_Worksheet12.xlsx"/><Relationship Id="rId1" Type="http://schemas.openxmlformats.org/officeDocument/2006/relationships/themeOverride" Target="../theme/themeOverride12.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Office_Excel_Worksheet13.xlsx"/><Relationship Id="rId1" Type="http://schemas.openxmlformats.org/officeDocument/2006/relationships/themeOverride" Target="../theme/themeOverride13.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Office_Excel_Worksheet14.xlsx"/><Relationship Id="rId1" Type="http://schemas.openxmlformats.org/officeDocument/2006/relationships/themeOverride" Target="../theme/themeOverride14.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Office_Excel_Worksheet15.xlsx"/><Relationship Id="rId1" Type="http://schemas.openxmlformats.org/officeDocument/2006/relationships/themeOverride" Target="../theme/themeOverride15.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Office_Excel_Worksheet16.xlsx"/><Relationship Id="rId1" Type="http://schemas.openxmlformats.org/officeDocument/2006/relationships/themeOverride" Target="../theme/themeOverride16.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Office_Excel_Worksheet17.xlsx"/><Relationship Id="rId1" Type="http://schemas.openxmlformats.org/officeDocument/2006/relationships/themeOverride" Target="../theme/themeOverride17.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Office_Excel_Worksheet18.xlsx"/><Relationship Id="rId1" Type="http://schemas.openxmlformats.org/officeDocument/2006/relationships/themeOverride" Target="../theme/themeOverride18.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Office_Excel_Worksheet19.xlsx"/><Relationship Id="rId1" Type="http://schemas.openxmlformats.org/officeDocument/2006/relationships/themeOverride" Target="../theme/themeOverride19.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Office_Excel_Worksheet2.xlsx"/><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Office_Excel_Worksheet20.xlsx"/><Relationship Id="rId1" Type="http://schemas.openxmlformats.org/officeDocument/2006/relationships/themeOverride" Target="../theme/themeOverride20.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Office_Excel_Worksheet21.xlsx"/><Relationship Id="rId1" Type="http://schemas.openxmlformats.org/officeDocument/2006/relationships/themeOverride" Target="../theme/themeOverride2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Office_Excel_Worksheet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Office_Excel_Worksheet4.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Office_Excel_Worksheet5.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Office_Excel_Worksheet6.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Office_Excel_Worksheet7.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Office_Excel_Worksheet8.xlsx"/><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Office_Excel_Worksheet9.xlsx"/><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c:lang val="en-US"/>
  <c:style val="1"/>
  <c:clrMapOvr bg1="lt1" tx1="dk1" bg2="lt2" tx2="dk2" accent1="accent1" accent2="accent2" accent3="accent3" accent4="accent4" accent5="accent5" accent6="accent6" hlink="hlink" folHlink="folHlink"/>
  <c:chart>
    <c:plotArea>
      <c:layout/>
      <c:barChart>
        <c:barDir val="col"/>
        <c:grouping val="clustered"/>
        <c:ser>
          <c:idx val="0"/>
          <c:order val="0"/>
          <c:spPr>
            <a:solidFill>
              <a:sysClr val="windowText" lastClr="000000"/>
            </a:solidFill>
          </c:spPr>
          <c:errBars>
            <c:errBarType val="both"/>
            <c:errValType val="cust"/>
            <c:plus>
              <c:numRef>
                <c:f>'Wykresy EN (2)'!$E$3:$E$20</c:f>
                <c:numCache>
                  <c:formatCode>General</c:formatCode>
                  <c:ptCount val="18"/>
                  <c:pt idx="0">
                    <c:v>1.0122119540080208</c:v>
                  </c:pt>
                  <c:pt idx="1">
                    <c:v>0.50200912807137754</c:v>
                  </c:pt>
                  <c:pt idx="2">
                    <c:v>1.6253660345961061</c:v>
                  </c:pt>
                  <c:pt idx="3">
                    <c:v>9.8756990752763176</c:v>
                  </c:pt>
                  <c:pt idx="4">
                    <c:v>7.7631825926698292</c:v>
                  </c:pt>
                  <c:pt idx="5">
                    <c:v>6.8957632220355727</c:v>
                  </c:pt>
                  <c:pt idx="6">
                    <c:v>8.4961177132934846</c:v>
                  </c:pt>
                  <c:pt idx="7">
                    <c:v>6.1349932425469786</c:v>
                  </c:pt>
                  <c:pt idx="8">
                    <c:v>8.2065383785716826</c:v>
                  </c:pt>
                  <c:pt idx="9">
                    <c:v>0.7483221140606523</c:v>
                  </c:pt>
                  <c:pt idx="10">
                    <c:v>3.8215106626413822</c:v>
                  </c:pt>
                  <c:pt idx="11">
                    <c:v>3.1678198247852891</c:v>
                  </c:pt>
                  <c:pt idx="12">
                    <c:v>8.3562276980886114</c:v>
                  </c:pt>
                  <c:pt idx="13">
                    <c:v>4.6319245340992206</c:v>
                  </c:pt>
                  <c:pt idx="14">
                    <c:v>3.2081524824213075</c:v>
                  </c:pt>
                  <c:pt idx="15">
                    <c:v>10.709081872127079</c:v>
                  </c:pt>
                  <c:pt idx="16">
                    <c:v>1.6906914959644224</c:v>
                  </c:pt>
                  <c:pt idx="17">
                    <c:v>11.26688362932981</c:v>
                  </c:pt>
                </c:numCache>
              </c:numRef>
            </c:plus>
            <c:minus>
              <c:numRef>
                <c:f>'Wykresy EN (2)'!$E$3:$E$20</c:f>
                <c:numCache>
                  <c:formatCode>General</c:formatCode>
                  <c:ptCount val="18"/>
                  <c:pt idx="0">
                    <c:v>1.0122119540080208</c:v>
                  </c:pt>
                  <c:pt idx="1">
                    <c:v>0.50200912807137754</c:v>
                  </c:pt>
                  <c:pt idx="2">
                    <c:v>1.6253660345961061</c:v>
                  </c:pt>
                  <c:pt idx="3">
                    <c:v>9.8756990752763176</c:v>
                  </c:pt>
                  <c:pt idx="4">
                    <c:v>7.7631825926698292</c:v>
                  </c:pt>
                  <c:pt idx="5">
                    <c:v>6.8957632220355727</c:v>
                  </c:pt>
                  <c:pt idx="6">
                    <c:v>8.4961177132934846</c:v>
                  </c:pt>
                  <c:pt idx="7">
                    <c:v>6.1349932425469786</c:v>
                  </c:pt>
                  <c:pt idx="8">
                    <c:v>8.2065383785716826</c:v>
                  </c:pt>
                  <c:pt idx="9">
                    <c:v>0.7483221140606523</c:v>
                  </c:pt>
                  <c:pt idx="10">
                    <c:v>3.8215106626413822</c:v>
                  </c:pt>
                  <c:pt idx="11">
                    <c:v>3.1678198247852891</c:v>
                  </c:pt>
                  <c:pt idx="12">
                    <c:v>8.3562276980886114</c:v>
                  </c:pt>
                  <c:pt idx="13">
                    <c:v>4.6319245340992206</c:v>
                  </c:pt>
                  <c:pt idx="14">
                    <c:v>3.2081524824213075</c:v>
                  </c:pt>
                  <c:pt idx="15">
                    <c:v>10.709081872127079</c:v>
                  </c:pt>
                  <c:pt idx="16">
                    <c:v>1.6906914959644224</c:v>
                  </c:pt>
                  <c:pt idx="17">
                    <c:v>11.26688362932981</c:v>
                  </c:pt>
                </c:numCache>
              </c:numRef>
            </c:minus>
          </c:errBars>
          <c:cat>
            <c:strRef>
              <c:f>'Wykresy EN (2)'!$B$3:$B$20</c:f>
              <c:strCache>
                <c:ptCount val="18"/>
                <c:pt idx="0">
                  <c:v>EtOH/DMSO</c:v>
                </c:pt>
                <c:pt idx="1">
                  <c:v>PRI-2191</c:v>
                </c:pt>
                <c:pt idx="2">
                  <c:v>Calcitriol</c:v>
                </c:pt>
                <c:pt idx="3">
                  <c:v>GV</c:v>
                </c:pt>
                <c:pt idx="4">
                  <c:v>GV+PRI-2191</c:v>
                </c:pt>
                <c:pt idx="5">
                  <c:v>GV+Calcitriol</c:v>
                </c:pt>
                <c:pt idx="6">
                  <c:v>CIS</c:v>
                </c:pt>
                <c:pt idx="7">
                  <c:v>CIS+PRI-2191</c:v>
                </c:pt>
                <c:pt idx="8">
                  <c:v>CIS+Calcitriol</c:v>
                </c:pt>
                <c:pt idx="9">
                  <c:v>DTX</c:v>
                </c:pt>
                <c:pt idx="10">
                  <c:v>DTX+PRI-2191</c:v>
                </c:pt>
                <c:pt idx="11">
                  <c:v>DTX+Calcitriol</c:v>
                </c:pt>
                <c:pt idx="12">
                  <c:v>GV+CIS</c:v>
                </c:pt>
                <c:pt idx="13">
                  <c:v>GV+CIS+PRI-2191</c:v>
                </c:pt>
                <c:pt idx="14">
                  <c:v>GV+CIS+Calcitriol</c:v>
                </c:pt>
                <c:pt idx="15">
                  <c:v>GV+DTX</c:v>
                </c:pt>
                <c:pt idx="16">
                  <c:v>GV+DTX+PRI-2191</c:v>
                </c:pt>
                <c:pt idx="17">
                  <c:v>GV+DTX+Calcitriol</c:v>
                </c:pt>
              </c:strCache>
            </c:strRef>
          </c:cat>
          <c:val>
            <c:numRef>
              <c:f>'Wykresy EN (2)'!$D$3:$D$20</c:f>
              <c:numCache>
                <c:formatCode>0.00</c:formatCode>
                <c:ptCount val="18"/>
                <c:pt idx="0">
                  <c:v>3.1545001106857598</c:v>
                </c:pt>
                <c:pt idx="1">
                  <c:v>0.49673836265103449</c:v>
                </c:pt>
                <c:pt idx="2">
                  <c:v>0.93440872823538268</c:v>
                </c:pt>
                <c:pt idx="3">
                  <c:v>16.409582924501169</c:v>
                </c:pt>
                <c:pt idx="4">
                  <c:v>11.337112965065792</c:v>
                </c:pt>
                <c:pt idx="5">
                  <c:v>10.780408927720654</c:v>
                </c:pt>
                <c:pt idx="6">
                  <c:v>29.879143385836816</c:v>
                </c:pt>
                <c:pt idx="7">
                  <c:v>36.827809311888345</c:v>
                </c:pt>
                <c:pt idx="8">
                  <c:v>37.227574355556307</c:v>
                </c:pt>
                <c:pt idx="9">
                  <c:v>2.1987233919146512</c:v>
                </c:pt>
                <c:pt idx="10">
                  <c:v>4.6435839722577787</c:v>
                </c:pt>
                <c:pt idx="11">
                  <c:v>4.1685740203903547</c:v>
                </c:pt>
                <c:pt idx="12">
                  <c:v>53.642165457655146</c:v>
                </c:pt>
                <c:pt idx="13">
                  <c:v>59.359500211152792</c:v>
                </c:pt>
                <c:pt idx="14">
                  <c:v>56.642685597967223</c:v>
                </c:pt>
                <c:pt idx="15">
                  <c:v>29.777317078980669</c:v>
                </c:pt>
                <c:pt idx="16">
                  <c:v>26.939213076830782</c:v>
                </c:pt>
                <c:pt idx="17">
                  <c:v>24.196160596506132</c:v>
                </c:pt>
              </c:numCache>
            </c:numRef>
          </c:val>
        </c:ser>
        <c:dLbls/>
        <c:axId val="152609152"/>
        <c:axId val="152611072"/>
      </c:barChart>
      <c:catAx>
        <c:axId val="152609152"/>
        <c:scaling>
          <c:orientation val="minMax"/>
        </c:scaling>
        <c:axPos val="b"/>
        <c:numFmt formatCode="General" sourceLinked="0"/>
        <c:tickLblPos val="nextTo"/>
        <c:txPr>
          <a:bodyPr/>
          <a:lstStyle/>
          <a:p>
            <a:pPr>
              <a:defRPr lang="pl-PL"/>
            </a:pPr>
            <a:endParaRPr lang="en-US"/>
          </a:p>
        </c:txPr>
        <c:crossAx val="152611072"/>
        <c:crosses val="autoZero"/>
        <c:auto val="1"/>
        <c:lblAlgn val="ctr"/>
        <c:lblOffset val="100"/>
      </c:catAx>
      <c:valAx>
        <c:axId val="152611072"/>
        <c:scaling>
          <c:orientation val="minMax"/>
          <c:max val="70"/>
          <c:min val="0"/>
        </c:scaling>
        <c:axPos val="l"/>
        <c:majorGridlines>
          <c:spPr>
            <a:ln>
              <a:noFill/>
            </a:ln>
          </c:spPr>
        </c:majorGridlines>
        <c:title>
          <c:tx>
            <c:rich>
              <a:bodyPr rot="-5400000" vert="horz"/>
              <a:lstStyle/>
              <a:p>
                <a:pPr>
                  <a:defRPr lang="pl-PL"/>
                </a:pPr>
                <a:r>
                  <a:rPr lang="pl-PL"/>
                  <a:t>prliferation inhibition [%]</a:t>
                </a:r>
              </a:p>
            </c:rich>
          </c:tx>
        </c:title>
        <c:numFmt formatCode="0.0" sourceLinked="0"/>
        <c:tickLblPos val="nextTo"/>
        <c:txPr>
          <a:bodyPr/>
          <a:lstStyle/>
          <a:p>
            <a:pPr>
              <a:defRPr lang="pl-PL"/>
            </a:pPr>
            <a:endParaRPr lang="en-US"/>
          </a:p>
        </c:txPr>
        <c:crossAx val="152609152"/>
        <c:crosses val="autoZero"/>
        <c:crossBetween val="between"/>
        <c:majorUnit val="10"/>
      </c:valAx>
    </c:plotArea>
    <c:plotVisOnly val="1"/>
    <c:dispBlanksAs val="gap"/>
  </c:chart>
  <c:externalData r:id="rId2"/>
</c:chartSpace>
</file>

<file path=ppt/charts/chart10.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autoTitleDeleted val="1"/>
    <c:plotArea>
      <c:layout/>
      <c:barChart>
        <c:barDir val="col"/>
        <c:grouping val="clustered"/>
        <c:ser>
          <c:idx val="0"/>
          <c:order val="0"/>
          <c:spPr>
            <a:solidFill>
              <a:sysClr val="windowText" lastClr="000000"/>
            </a:solidFill>
          </c:spPr>
          <c:errBars>
            <c:errBarType val="both"/>
            <c:errValType val="cust"/>
            <c:plus>
              <c:numRef>
                <c:f>Arkusz6!$F$45:$F$52</c:f>
                <c:numCache>
                  <c:formatCode>General</c:formatCode>
                  <c:ptCount val="8"/>
                  <c:pt idx="0">
                    <c:v>0.65937520404820704</c:v>
                  </c:pt>
                  <c:pt idx="1">
                    <c:v>0.9642224922469933</c:v>
                  </c:pt>
                  <c:pt idx="2">
                    <c:v>0.31027940642001284</c:v>
                  </c:pt>
                  <c:pt idx="3">
                    <c:v>0.59562239752849022</c:v>
                  </c:pt>
                  <c:pt idx="4">
                    <c:v>0.65751331958336023</c:v>
                  </c:pt>
                  <c:pt idx="5">
                    <c:v>0.40872626673657997</c:v>
                  </c:pt>
                  <c:pt idx="6">
                    <c:v>0.54502132857045804</c:v>
                  </c:pt>
                  <c:pt idx="7">
                    <c:v>0.51688577185760021</c:v>
                  </c:pt>
                </c:numCache>
              </c:numRef>
            </c:plus>
            <c:minus>
              <c:numRef>
                <c:f>Arkusz6!$F$45:$F$52</c:f>
                <c:numCache>
                  <c:formatCode>General</c:formatCode>
                  <c:ptCount val="8"/>
                  <c:pt idx="0">
                    <c:v>0.65937520404820704</c:v>
                  </c:pt>
                  <c:pt idx="1">
                    <c:v>0.9642224922469933</c:v>
                  </c:pt>
                  <c:pt idx="2">
                    <c:v>0.31027940642001284</c:v>
                  </c:pt>
                  <c:pt idx="3">
                    <c:v>0.59562239752849022</c:v>
                  </c:pt>
                  <c:pt idx="4">
                    <c:v>0.65751331958336023</c:v>
                  </c:pt>
                  <c:pt idx="5">
                    <c:v>0.40872626673657997</c:v>
                  </c:pt>
                  <c:pt idx="6">
                    <c:v>0.54502132857045804</c:v>
                  </c:pt>
                  <c:pt idx="7">
                    <c:v>0.51688577185760021</c:v>
                  </c:pt>
                </c:numCache>
              </c:numRef>
            </c:minus>
          </c:errBars>
          <c:cat>
            <c:strRef>
              <c:f>Arkusz6!$A$45:$A$52</c:f>
              <c:strCache>
                <c:ptCount val="8"/>
                <c:pt idx="0">
                  <c:v>Control</c:v>
                </c:pt>
                <c:pt idx="1">
                  <c:v>DTX</c:v>
                </c:pt>
                <c:pt idx="2">
                  <c:v>SU</c:v>
                </c:pt>
                <c:pt idx="3">
                  <c:v>PRI-2191</c:v>
                </c:pt>
                <c:pt idx="4">
                  <c:v>SU+PRI-2191</c:v>
                </c:pt>
                <c:pt idx="5">
                  <c:v>DTX+PRI-2191</c:v>
                </c:pt>
                <c:pt idx="6">
                  <c:v>SU+DTX</c:v>
                </c:pt>
                <c:pt idx="7">
                  <c:v>SU+DTX+PRI-2191</c:v>
                </c:pt>
              </c:strCache>
            </c:strRef>
          </c:cat>
          <c:val>
            <c:numRef>
              <c:f>Arkusz6!$E$45:$E$52</c:f>
              <c:numCache>
                <c:formatCode>0.00</c:formatCode>
                <c:ptCount val="8"/>
                <c:pt idx="0">
                  <c:v>1.0348265903861718</c:v>
                </c:pt>
                <c:pt idx="1">
                  <c:v>1.3217556895807001</c:v>
                </c:pt>
                <c:pt idx="2">
                  <c:v>0.85912220959179075</c:v>
                </c:pt>
                <c:pt idx="3">
                  <c:v>0.64472386051266162</c:v>
                </c:pt>
                <c:pt idx="4">
                  <c:v>1.0601037286909245</c:v>
                </c:pt>
                <c:pt idx="5">
                  <c:v>1.1018894479716279</c:v>
                </c:pt>
                <c:pt idx="6">
                  <c:v>1.0165345601345408</c:v>
                </c:pt>
                <c:pt idx="7">
                  <c:v>1.1248341753433733</c:v>
                </c:pt>
              </c:numCache>
            </c:numRef>
          </c:val>
        </c:ser>
        <c:dLbls/>
        <c:axId val="135974272"/>
        <c:axId val="136275072"/>
      </c:barChart>
      <c:catAx>
        <c:axId val="135974272"/>
        <c:scaling>
          <c:orientation val="minMax"/>
        </c:scaling>
        <c:axPos val="b"/>
        <c:tickLblPos val="nextTo"/>
        <c:txPr>
          <a:bodyPr/>
          <a:lstStyle/>
          <a:p>
            <a:pPr>
              <a:defRPr lang="pl-PL"/>
            </a:pPr>
            <a:endParaRPr lang="en-US"/>
          </a:p>
        </c:txPr>
        <c:crossAx val="136275072"/>
        <c:crosses val="autoZero"/>
        <c:auto val="1"/>
        <c:lblAlgn val="ctr"/>
        <c:lblOffset val="100"/>
      </c:catAx>
      <c:valAx>
        <c:axId val="136275072"/>
        <c:scaling>
          <c:orientation val="minMax"/>
          <c:min val="0"/>
        </c:scaling>
        <c:axPos val="l"/>
        <c:majorGridlines>
          <c:spPr>
            <a:ln>
              <a:noFill/>
            </a:ln>
          </c:spPr>
        </c:majorGridlines>
        <c:title>
          <c:tx>
            <c:rich>
              <a:bodyPr rot="-5400000" vert="horz"/>
              <a:lstStyle/>
              <a:p>
                <a:pPr>
                  <a:defRPr lang="pl-PL"/>
                </a:pPr>
                <a:r>
                  <a:rPr lang="pl-PL"/>
                  <a:t>VDR relative expression</a:t>
                </a:r>
              </a:p>
            </c:rich>
          </c:tx>
        </c:title>
        <c:numFmt formatCode="0.0" sourceLinked="0"/>
        <c:tickLblPos val="nextTo"/>
        <c:txPr>
          <a:bodyPr/>
          <a:lstStyle/>
          <a:p>
            <a:pPr>
              <a:defRPr lang="pl-PL"/>
            </a:pPr>
            <a:endParaRPr lang="en-US"/>
          </a:p>
        </c:txPr>
        <c:crossAx val="135974272"/>
        <c:crosses val="autoZero"/>
        <c:crossBetween val="between"/>
      </c:valAx>
    </c:plotArea>
    <c:plotVisOnly val="1"/>
    <c:dispBlanksAs val="gap"/>
  </c:chart>
  <c:externalData r:id="rId2"/>
</c:chartSpace>
</file>

<file path=ppt/charts/chart11.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plotArea>
      <c:layout/>
      <c:barChart>
        <c:barDir val="col"/>
        <c:grouping val="clustered"/>
        <c:ser>
          <c:idx val="0"/>
          <c:order val="0"/>
          <c:spPr>
            <a:solidFill>
              <a:sysClr val="windowText" lastClr="000000"/>
            </a:solidFill>
          </c:spPr>
          <c:errBars>
            <c:errBarType val="both"/>
            <c:errValType val="cust"/>
            <c:plus>
              <c:numRef>
                <c:f>Arkusz6!$G$59:$G$66</c:f>
                <c:numCache>
                  <c:formatCode>General</c:formatCode>
                  <c:ptCount val="8"/>
                  <c:pt idx="0">
                    <c:v>0.49486316144685039</c:v>
                  </c:pt>
                  <c:pt idx="1">
                    <c:v>0.60558804124988852</c:v>
                  </c:pt>
                  <c:pt idx="2">
                    <c:v>0.37748508663206293</c:v>
                  </c:pt>
                  <c:pt idx="3">
                    <c:v>0.22172692643325354</c:v>
                  </c:pt>
                  <c:pt idx="4">
                    <c:v>0.33791255209399518</c:v>
                  </c:pt>
                  <c:pt idx="5">
                    <c:v>0.30169939196790208</c:v>
                  </c:pt>
                  <c:pt idx="6">
                    <c:v>0.7867041548536492</c:v>
                  </c:pt>
                  <c:pt idx="7">
                    <c:v>0.95370654252942755</c:v>
                  </c:pt>
                </c:numCache>
              </c:numRef>
            </c:plus>
            <c:minus>
              <c:numRef>
                <c:f>Arkusz6!$G$59:$G$66</c:f>
                <c:numCache>
                  <c:formatCode>General</c:formatCode>
                  <c:ptCount val="8"/>
                  <c:pt idx="0">
                    <c:v>0.49486316144685039</c:v>
                  </c:pt>
                  <c:pt idx="1">
                    <c:v>0.60558804124988852</c:v>
                  </c:pt>
                  <c:pt idx="2">
                    <c:v>0.37748508663206293</c:v>
                  </c:pt>
                  <c:pt idx="3">
                    <c:v>0.22172692643325354</c:v>
                  </c:pt>
                  <c:pt idx="4">
                    <c:v>0.33791255209399518</c:v>
                  </c:pt>
                  <c:pt idx="5">
                    <c:v>0.30169939196790208</c:v>
                  </c:pt>
                  <c:pt idx="6">
                    <c:v>0.7867041548536492</c:v>
                  </c:pt>
                  <c:pt idx="7">
                    <c:v>0.95370654252942755</c:v>
                  </c:pt>
                </c:numCache>
              </c:numRef>
            </c:minus>
          </c:errBars>
          <c:cat>
            <c:strRef>
              <c:f>Arkusz6!$A$59:$A$66</c:f>
              <c:strCache>
                <c:ptCount val="8"/>
                <c:pt idx="0">
                  <c:v>Control</c:v>
                </c:pt>
                <c:pt idx="1">
                  <c:v>DTX</c:v>
                </c:pt>
                <c:pt idx="2">
                  <c:v>SU</c:v>
                </c:pt>
                <c:pt idx="3">
                  <c:v>PRI-2191</c:v>
                </c:pt>
                <c:pt idx="4">
                  <c:v>SU+PRI-2191</c:v>
                </c:pt>
                <c:pt idx="5">
                  <c:v>DTX+PRI-2191</c:v>
                </c:pt>
                <c:pt idx="6">
                  <c:v>SU+DTX</c:v>
                </c:pt>
                <c:pt idx="7">
                  <c:v>SU+DTX+PRI-2191</c:v>
                </c:pt>
              </c:strCache>
            </c:strRef>
          </c:cat>
          <c:val>
            <c:numRef>
              <c:f>Arkusz6!$F$59:$F$66</c:f>
              <c:numCache>
                <c:formatCode>0.00</c:formatCode>
                <c:ptCount val="8"/>
                <c:pt idx="0">
                  <c:v>0.67430007436516681</c:v>
                </c:pt>
                <c:pt idx="1">
                  <c:v>1.0405708608104858</c:v>
                </c:pt>
                <c:pt idx="2">
                  <c:v>1.0966189044833112</c:v>
                </c:pt>
                <c:pt idx="3">
                  <c:v>0.4027293518149514</c:v>
                </c:pt>
                <c:pt idx="4">
                  <c:v>1.3212978322332265</c:v>
                </c:pt>
                <c:pt idx="5">
                  <c:v>0.72215238128624337</c:v>
                </c:pt>
                <c:pt idx="6">
                  <c:v>1.3766965211251796</c:v>
                </c:pt>
                <c:pt idx="7">
                  <c:v>2.1952100505132908</c:v>
                </c:pt>
              </c:numCache>
            </c:numRef>
          </c:val>
        </c:ser>
        <c:dLbls/>
        <c:axId val="136463488"/>
        <c:axId val="136465024"/>
      </c:barChart>
      <c:catAx>
        <c:axId val="136463488"/>
        <c:scaling>
          <c:orientation val="minMax"/>
        </c:scaling>
        <c:axPos val="b"/>
        <c:tickLblPos val="nextTo"/>
        <c:txPr>
          <a:bodyPr/>
          <a:lstStyle/>
          <a:p>
            <a:pPr>
              <a:defRPr lang="pl-PL"/>
            </a:pPr>
            <a:endParaRPr lang="en-US"/>
          </a:p>
        </c:txPr>
        <c:crossAx val="136465024"/>
        <c:crosses val="autoZero"/>
        <c:auto val="1"/>
        <c:lblAlgn val="ctr"/>
        <c:lblOffset val="100"/>
      </c:catAx>
      <c:valAx>
        <c:axId val="136465024"/>
        <c:scaling>
          <c:orientation val="minMax"/>
          <c:min val="0"/>
        </c:scaling>
        <c:axPos val="l"/>
        <c:title>
          <c:tx>
            <c:rich>
              <a:bodyPr rot="-5400000" vert="horz"/>
              <a:lstStyle/>
              <a:p>
                <a:pPr>
                  <a:defRPr lang="pl-PL"/>
                </a:pPr>
                <a:r>
                  <a:rPr lang="pl-PL"/>
                  <a:t>NFkB relative</a:t>
                </a:r>
                <a:r>
                  <a:rPr lang="pl-PL" baseline="0"/>
                  <a:t> expression</a:t>
                </a:r>
                <a:endParaRPr lang="pl-PL"/>
              </a:p>
            </c:rich>
          </c:tx>
        </c:title>
        <c:numFmt formatCode="0.00" sourceLinked="1"/>
        <c:tickLblPos val="nextTo"/>
        <c:txPr>
          <a:bodyPr/>
          <a:lstStyle/>
          <a:p>
            <a:pPr>
              <a:defRPr lang="pl-PL"/>
            </a:pPr>
            <a:endParaRPr lang="en-US"/>
          </a:p>
        </c:txPr>
        <c:crossAx val="136463488"/>
        <c:crosses val="autoZero"/>
        <c:crossBetween val="between"/>
      </c:valAx>
    </c:plotArea>
    <c:plotVisOnly val="1"/>
    <c:dispBlanksAs val="gap"/>
  </c:chart>
  <c:externalData r:id="rId2"/>
</c:chartSpace>
</file>

<file path=ppt/charts/chart12.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plotArea>
      <c:layout/>
      <c:barChart>
        <c:barDir val="col"/>
        <c:grouping val="clustered"/>
        <c:ser>
          <c:idx val="0"/>
          <c:order val="0"/>
          <c:spPr>
            <a:solidFill>
              <a:sysClr val="windowText" lastClr="000000"/>
            </a:solidFill>
          </c:spPr>
          <c:errBars>
            <c:errBarType val="both"/>
            <c:errValType val="cust"/>
            <c:plus>
              <c:numRef>
                <c:f>Arkusz6!$G$71:$G$78</c:f>
                <c:numCache>
                  <c:formatCode>General</c:formatCode>
                  <c:ptCount val="8"/>
                  <c:pt idx="0">
                    <c:v>0.68697583429604503</c:v>
                  </c:pt>
                  <c:pt idx="1">
                    <c:v>0.2976115193379677</c:v>
                  </c:pt>
                  <c:pt idx="2">
                    <c:v>7.561454970707937E-2</c:v>
                  </c:pt>
                  <c:pt idx="3">
                    <c:v>0.72687860526494918</c:v>
                  </c:pt>
                  <c:pt idx="4">
                    <c:v>8.5782842901938508E-2</c:v>
                  </c:pt>
                  <c:pt idx="5">
                    <c:v>0.98897174938774346</c:v>
                  </c:pt>
                  <c:pt idx="6">
                    <c:v>0.60897308900058122</c:v>
                  </c:pt>
                  <c:pt idx="7">
                    <c:v>2.6292550650029896E-2</c:v>
                  </c:pt>
                </c:numCache>
              </c:numRef>
            </c:plus>
            <c:minus>
              <c:numRef>
                <c:f>Arkusz6!$G$71:$G$78</c:f>
                <c:numCache>
                  <c:formatCode>General</c:formatCode>
                  <c:ptCount val="8"/>
                  <c:pt idx="0">
                    <c:v>0.68697583429604503</c:v>
                  </c:pt>
                  <c:pt idx="1">
                    <c:v>0.2976115193379677</c:v>
                  </c:pt>
                  <c:pt idx="2">
                    <c:v>7.561454970707937E-2</c:v>
                  </c:pt>
                  <c:pt idx="3">
                    <c:v>0.72687860526494918</c:v>
                  </c:pt>
                  <c:pt idx="4">
                    <c:v>8.5782842901938508E-2</c:v>
                  </c:pt>
                  <c:pt idx="5">
                    <c:v>0.98897174938774346</c:v>
                  </c:pt>
                  <c:pt idx="6">
                    <c:v>0.60897308900058122</c:v>
                  </c:pt>
                  <c:pt idx="7">
                    <c:v>2.6292550650029896E-2</c:v>
                  </c:pt>
                </c:numCache>
              </c:numRef>
            </c:minus>
          </c:errBars>
          <c:cat>
            <c:strRef>
              <c:f>Arkusz6!$A$71:$A$78</c:f>
              <c:strCache>
                <c:ptCount val="8"/>
                <c:pt idx="0">
                  <c:v>Control</c:v>
                </c:pt>
                <c:pt idx="1">
                  <c:v>DTX</c:v>
                </c:pt>
                <c:pt idx="2">
                  <c:v>SU</c:v>
                </c:pt>
                <c:pt idx="3">
                  <c:v>PRI-2191</c:v>
                </c:pt>
                <c:pt idx="4">
                  <c:v>SU+PRI-2191</c:v>
                </c:pt>
                <c:pt idx="5">
                  <c:v>DTX+PRI-2191</c:v>
                </c:pt>
                <c:pt idx="6">
                  <c:v>SU+DTX</c:v>
                </c:pt>
                <c:pt idx="7">
                  <c:v>SU+DTX+PRI-2191</c:v>
                </c:pt>
              </c:strCache>
            </c:strRef>
          </c:cat>
          <c:val>
            <c:numRef>
              <c:f>Arkusz6!$F$71:$F$78</c:f>
              <c:numCache>
                <c:formatCode>0.00</c:formatCode>
                <c:ptCount val="8"/>
                <c:pt idx="0">
                  <c:v>1.4602961020412144</c:v>
                </c:pt>
                <c:pt idx="1">
                  <c:v>1.008370052875555</c:v>
                </c:pt>
                <c:pt idx="2">
                  <c:v>1.3314279128101425</c:v>
                </c:pt>
                <c:pt idx="3">
                  <c:v>1.1214433368164969</c:v>
                </c:pt>
                <c:pt idx="4">
                  <c:v>1.7834269525156921</c:v>
                </c:pt>
                <c:pt idx="5">
                  <c:v>1.14215478424015</c:v>
                </c:pt>
                <c:pt idx="6">
                  <c:v>0.88696138938218794</c:v>
                </c:pt>
                <c:pt idx="7">
                  <c:v>0.42169078543932975</c:v>
                </c:pt>
              </c:numCache>
            </c:numRef>
          </c:val>
        </c:ser>
        <c:dLbls/>
        <c:axId val="136682112"/>
        <c:axId val="136728960"/>
      </c:barChart>
      <c:catAx>
        <c:axId val="136682112"/>
        <c:scaling>
          <c:orientation val="minMax"/>
        </c:scaling>
        <c:axPos val="b"/>
        <c:tickLblPos val="nextTo"/>
        <c:txPr>
          <a:bodyPr/>
          <a:lstStyle/>
          <a:p>
            <a:pPr>
              <a:defRPr lang="pl-PL"/>
            </a:pPr>
            <a:endParaRPr lang="en-US"/>
          </a:p>
        </c:txPr>
        <c:crossAx val="136728960"/>
        <c:crosses val="autoZero"/>
        <c:auto val="1"/>
        <c:lblAlgn val="ctr"/>
        <c:lblOffset val="100"/>
      </c:catAx>
      <c:valAx>
        <c:axId val="136728960"/>
        <c:scaling>
          <c:orientation val="minMax"/>
        </c:scaling>
        <c:axPos val="l"/>
        <c:title>
          <c:tx>
            <c:rich>
              <a:bodyPr rot="-5400000" vert="horz"/>
              <a:lstStyle/>
              <a:p>
                <a:pPr>
                  <a:defRPr lang="pl-PL"/>
                </a:pPr>
                <a:r>
                  <a:rPr lang="pl-PL"/>
                  <a:t>I</a:t>
                </a:r>
                <a:r>
                  <a:rPr lang="el-GR"/>
                  <a:t>κ</a:t>
                </a:r>
                <a:r>
                  <a:rPr lang="pl-PL"/>
                  <a:t>B relative expression</a:t>
                </a:r>
              </a:p>
            </c:rich>
          </c:tx>
        </c:title>
        <c:numFmt formatCode="0.0" sourceLinked="0"/>
        <c:tickLblPos val="nextTo"/>
        <c:txPr>
          <a:bodyPr/>
          <a:lstStyle/>
          <a:p>
            <a:pPr>
              <a:defRPr lang="pl-PL"/>
            </a:pPr>
            <a:endParaRPr lang="en-US"/>
          </a:p>
        </c:txPr>
        <c:crossAx val="136682112"/>
        <c:crosses val="autoZero"/>
        <c:crossBetween val="between"/>
      </c:valAx>
    </c:plotArea>
    <c:plotVisOnly val="1"/>
    <c:dispBlanksAs val="gap"/>
  </c:chart>
  <c:externalData r:id="rId2"/>
</c:chartSpace>
</file>

<file path=ppt/charts/chart13.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plotArea>
      <c:layout/>
      <c:barChart>
        <c:barDir val="col"/>
        <c:grouping val="clustered"/>
        <c:ser>
          <c:idx val="0"/>
          <c:order val="0"/>
          <c:spPr>
            <a:solidFill>
              <a:sysClr val="windowText" lastClr="000000"/>
            </a:solidFill>
          </c:spPr>
          <c:errBars>
            <c:errBarType val="both"/>
            <c:errValType val="cust"/>
            <c:plus>
              <c:numRef>
                <c:f>Arkusz6!$G$17:$G$24</c:f>
                <c:numCache>
                  <c:formatCode>General</c:formatCode>
                  <c:ptCount val="8"/>
                  <c:pt idx="0">
                    <c:v>0.37586918901359623</c:v>
                  </c:pt>
                  <c:pt idx="1">
                    <c:v>0.45264328363653444</c:v>
                  </c:pt>
                  <c:pt idx="2">
                    <c:v>0.20377612374958262</c:v>
                  </c:pt>
                  <c:pt idx="3">
                    <c:v>0.33543017687324972</c:v>
                  </c:pt>
                  <c:pt idx="4">
                    <c:v>0.15416960139166713</c:v>
                  </c:pt>
                  <c:pt idx="5">
                    <c:v>0.74278559799240373</c:v>
                  </c:pt>
                  <c:pt idx="6">
                    <c:v>0.77687009900349091</c:v>
                  </c:pt>
                  <c:pt idx="7">
                    <c:v>0.10728769961307418</c:v>
                  </c:pt>
                </c:numCache>
              </c:numRef>
            </c:plus>
            <c:minus>
              <c:numRef>
                <c:f>Arkusz6!$G$17:$G$24</c:f>
                <c:numCache>
                  <c:formatCode>General</c:formatCode>
                  <c:ptCount val="8"/>
                  <c:pt idx="0">
                    <c:v>0.37586918901359623</c:v>
                  </c:pt>
                  <c:pt idx="1">
                    <c:v>0.45264328363653444</c:v>
                  </c:pt>
                  <c:pt idx="2">
                    <c:v>0.20377612374958262</c:v>
                  </c:pt>
                  <c:pt idx="3">
                    <c:v>0.33543017687324972</c:v>
                  </c:pt>
                  <c:pt idx="4">
                    <c:v>0.15416960139166713</c:v>
                  </c:pt>
                  <c:pt idx="5">
                    <c:v>0.74278559799240373</c:v>
                  </c:pt>
                  <c:pt idx="6">
                    <c:v>0.77687009900349091</c:v>
                  </c:pt>
                  <c:pt idx="7">
                    <c:v>0.10728769961307418</c:v>
                  </c:pt>
                </c:numCache>
              </c:numRef>
            </c:minus>
          </c:errBars>
          <c:cat>
            <c:strRef>
              <c:f>Arkusz6!$A$17:$A$24</c:f>
              <c:strCache>
                <c:ptCount val="8"/>
                <c:pt idx="0">
                  <c:v>Control</c:v>
                </c:pt>
                <c:pt idx="1">
                  <c:v>DTX</c:v>
                </c:pt>
                <c:pt idx="2">
                  <c:v>SU</c:v>
                </c:pt>
                <c:pt idx="3">
                  <c:v>PRI-2191</c:v>
                </c:pt>
                <c:pt idx="4">
                  <c:v>SU+PRI-2191</c:v>
                </c:pt>
                <c:pt idx="5">
                  <c:v>DTX+PRI-2191</c:v>
                </c:pt>
                <c:pt idx="6">
                  <c:v>SU+DTX</c:v>
                </c:pt>
                <c:pt idx="7">
                  <c:v>SU+DTX+PRI-2191</c:v>
                </c:pt>
              </c:strCache>
            </c:strRef>
          </c:cat>
          <c:val>
            <c:numRef>
              <c:f>Arkusz6!$F$17:$F$24</c:f>
              <c:numCache>
                <c:formatCode>0.00</c:formatCode>
                <c:ptCount val="8"/>
                <c:pt idx="0">
                  <c:v>1.1963814255073171</c:v>
                </c:pt>
                <c:pt idx="1">
                  <c:v>1.4349369920122357</c:v>
                </c:pt>
                <c:pt idx="2">
                  <c:v>0.80854918463049341</c:v>
                </c:pt>
                <c:pt idx="3">
                  <c:v>0.98274654541608952</c:v>
                </c:pt>
                <c:pt idx="4">
                  <c:v>1.3487412515000232</c:v>
                </c:pt>
                <c:pt idx="5">
                  <c:v>1.4307656021206343</c:v>
                </c:pt>
                <c:pt idx="6">
                  <c:v>1.3024647927778445</c:v>
                </c:pt>
                <c:pt idx="7">
                  <c:v>0.59560003086617852</c:v>
                </c:pt>
              </c:numCache>
            </c:numRef>
          </c:val>
        </c:ser>
        <c:dLbls/>
        <c:axId val="136954240"/>
        <c:axId val="136955776"/>
      </c:barChart>
      <c:catAx>
        <c:axId val="136954240"/>
        <c:scaling>
          <c:orientation val="minMax"/>
        </c:scaling>
        <c:axPos val="b"/>
        <c:tickLblPos val="nextTo"/>
        <c:txPr>
          <a:bodyPr/>
          <a:lstStyle/>
          <a:p>
            <a:pPr>
              <a:defRPr lang="pl-PL"/>
            </a:pPr>
            <a:endParaRPr lang="en-US"/>
          </a:p>
        </c:txPr>
        <c:crossAx val="136955776"/>
        <c:crosses val="autoZero"/>
        <c:auto val="1"/>
        <c:lblAlgn val="ctr"/>
        <c:lblOffset val="100"/>
      </c:catAx>
      <c:valAx>
        <c:axId val="136955776"/>
        <c:scaling>
          <c:orientation val="minMax"/>
          <c:min val="0"/>
        </c:scaling>
        <c:axPos val="l"/>
        <c:title>
          <c:tx>
            <c:rich>
              <a:bodyPr rot="-5400000" vert="horz"/>
              <a:lstStyle/>
              <a:p>
                <a:pPr>
                  <a:defRPr lang="pl-PL"/>
                </a:pPr>
                <a:r>
                  <a:rPr lang="pl-PL"/>
                  <a:t>CYP24 relative expression</a:t>
                </a:r>
              </a:p>
            </c:rich>
          </c:tx>
        </c:title>
        <c:numFmt formatCode="0.00" sourceLinked="1"/>
        <c:tickLblPos val="nextTo"/>
        <c:txPr>
          <a:bodyPr/>
          <a:lstStyle/>
          <a:p>
            <a:pPr>
              <a:defRPr lang="pl-PL"/>
            </a:pPr>
            <a:endParaRPr lang="en-US"/>
          </a:p>
        </c:txPr>
        <c:crossAx val="136954240"/>
        <c:crosses val="autoZero"/>
        <c:crossBetween val="between"/>
        <c:majorUnit val="0.4"/>
      </c:valAx>
    </c:plotArea>
    <c:plotVisOnly val="1"/>
    <c:dispBlanksAs val="gap"/>
  </c:chart>
  <c:externalData r:id="rId2"/>
</c:chartSpace>
</file>

<file path=ppt/charts/chart14.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autoTitleDeleted val="1"/>
    <c:plotArea>
      <c:layout/>
      <c:barChart>
        <c:barDir val="col"/>
        <c:grouping val="clustered"/>
        <c:ser>
          <c:idx val="0"/>
          <c:order val="0"/>
          <c:spPr>
            <a:solidFill>
              <a:schemeClr val="tx1"/>
            </a:solidFill>
          </c:spPr>
          <c:errBars>
            <c:errBarType val="both"/>
            <c:errValType val="cust"/>
            <c:plus>
              <c:numRef>
                <c:f>'p53 wykres (3)'!$F$4:$F$16</c:f>
                <c:numCache>
                  <c:formatCode>General</c:formatCode>
                  <c:ptCount val="13"/>
                  <c:pt idx="0">
                    <c:v>5.3682414085509368E-2</c:v>
                  </c:pt>
                  <c:pt idx="1">
                    <c:v>0.20754115073023158</c:v>
                  </c:pt>
                  <c:pt idx="2">
                    <c:v>0.2136090777477487</c:v>
                  </c:pt>
                  <c:pt idx="3">
                    <c:v>0.14075327535060331</c:v>
                  </c:pt>
                  <c:pt idx="4">
                    <c:v>4.4877729592656512E-2</c:v>
                  </c:pt>
                  <c:pt idx="5">
                    <c:v>8.4574199307305212E-2</c:v>
                  </c:pt>
                  <c:pt idx="6">
                    <c:v>5.9258328727616431E-2</c:v>
                  </c:pt>
                  <c:pt idx="7">
                    <c:v>0.30312357850040828</c:v>
                  </c:pt>
                  <c:pt idx="8">
                    <c:v>0.73525602023054548</c:v>
                  </c:pt>
                  <c:pt idx="9">
                    <c:v>8.4332412346461549E-2</c:v>
                  </c:pt>
                  <c:pt idx="10">
                    <c:v>0.16357710763682773</c:v>
                  </c:pt>
                  <c:pt idx="11">
                    <c:v>0.21265892163857789</c:v>
                  </c:pt>
                  <c:pt idx="12">
                    <c:v>0.45789529998230172</c:v>
                  </c:pt>
                </c:numCache>
              </c:numRef>
            </c:plus>
            <c:minus>
              <c:numRef>
                <c:f>'p53 wykres (3)'!$F$4:$F$16</c:f>
                <c:numCache>
                  <c:formatCode>General</c:formatCode>
                  <c:ptCount val="13"/>
                  <c:pt idx="0">
                    <c:v>5.3682414085509368E-2</c:v>
                  </c:pt>
                  <c:pt idx="1">
                    <c:v>0.20754115073023158</c:v>
                  </c:pt>
                  <c:pt idx="2">
                    <c:v>0.2136090777477487</c:v>
                  </c:pt>
                  <c:pt idx="3">
                    <c:v>0.14075327535060331</c:v>
                  </c:pt>
                  <c:pt idx="4">
                    <c:v>4.4877729592656512E-2</c:v>
                  </c:pt>
                  <c:pt idx="5">
                    <c:v>8.4574199307305212E-2</c:v>
                  </c:pt>
                  <c:pt idx="6">
                    <c:v>5.9258328727616431E-2</c:v>
                  </c:pt>
                  <c:pt idx="7">
                    <c:v>0.30312357850040828</c:v>
                  </c:pt>
                  <c:pt idx="8">
                    <c:v>0.73525602023054548</c:v>
                  </c:pt>
                  <c:pt idx="9">
                    <c:v>8.4332412346461549E-2</c:v>
                  </c:pt>
                  <c:pt idx="10">
                    <c:v>0.16357710763682773</c:v>
                  </c:pt>
                  <c:pt idx="11">
                    <c:v>0.21265892163857789</c:v>
                  </c:pt>
                  <c:pt idx="12">
                    <c:v>0.45789529998230172</c:v>
                  </c:pt>
                </c:numCache>
              </c:numRef>
            </c:minus>
          </c:errBars>
          <c:cat>
            <c:strRef>
              <c:f>'p53 wykres (3)'!$B$4:$B$16</c:f>
              <c:strCache>
                <c:ptCount val="13"/>
                <c:pt idx="0">
                  <c:v>Control</c:v>
                </c:pt>
                <c:pt idx="1">
                  <c:v>EtOH/DMSO</c:v>
                </c:pt>
                <c:pt idx="2">
                  <c:v>PRI-2191</c:v>
                </c:pt>
                <c:pt idx="3">
                  <c:v>Calcitriol</c:v>
                </c:pt>
                <c:pt idx="4">
                  <c:v>GV</c:v>
                </c:pt>
                <c:pt idx="5">
                  <c:v>GV+PRI</c:v>
                </c:pt>
                <c:pt idx="6">
                  <c:v>GV+Calcitriol</c:v>
                </c:pt>
                <c:pt idx="7">
                  <c:v>DTX</c:v>
                </c:pt>
                <c:pt idx="8">
                  <c:v>DTX+PRI</c:v>
                </c:pt>
                <c:pt idx="9">
                  <c:v>DTX+Calcitriol</c:v>
                </c:pt>
                <c:pt idx="10">
                  <c:v>GV+DTX</c:v>
                </c:pt>
                <c:pt idx="11">
                  <c:v>GV+DTX+PRI</c:v>
                </c:pt>
                <c:pt idx="12">
                  <c:v>GV+DTX+Calcitriol</c:v>
                </c:pt>
              </c:strCache>
            </c:strRef>
          </c:cat>
          <c:val>
            <c:numRef>
              <c:f>'p53 wykres (3)'!$E$4:$E$16</c:f>
              <c:numCache>
                <c:formatCode>0.00</c:formatCode>
                <c:ptCount val="13"/>
                <c:pt idx="0">
                  <c:v>0.37036036847230047</c:v>
                </c:pt>
                <c:pt idx="1">
                  <c:v>0.26479859151379093</c:v>
                </c:pt>
                <c:pt idx="2">
                  <c:v>0.33354077439528457</c:v>
                </c:pt>
                <c:pt idx="3">
                  <c:v>0.11331383765768746</c:v>
                </c:pt>
                <c:pt idx="4">
                  <c:v>0.48754589871610454</c:v>
                </c:pt>
                <c:pt idx="5">
                  <c:v>0.41241363991277435</c:v>
                </c:pt>
                <c:pt idx="6">
                  <c:v>0.63245891750886496</c:v>
                </c:pt>
                <c:pt idx="7">
                  <c:v>1.1646287419021839</c:v>
                </c:pt>
                <c:pt idx="8">
                  <c:v>1.3738447352045557</c:v>
                </c:pt>
                <c:pt idx="9">
                  <c:v>1.5978346460226633</c:v>
                </c:pt>
                <c:pt idx="10">
                  <c:v>1.8224121520659982</c:v>
                </c:pt>
                <c:pt idx="11">
                  <c:v>1.5808699477694097</c:v>
                </c:pt>
                <c:pt idx="12">
                  <c:v>1.7618754891808339</c:v>
                </c:pt>
              </c:numCache>
            </c:numRef>
          </c:val>
        </c:ser>
        <c:dLbls/>
        <c:axId val="137208576"/>
        <c:axId val="137210112"/>
      </c:barChart>
      <c:catAx>
        <c:axId val="137208576"/>
        <c:scaling>
          <c:orientation val="minMax"/>
        </c:scaling>
        <c:axPos val="b"/>
        <c:numFmt formatCode="General" sourceLinked="0"/>
        <c:majorTickMark val="none"/>
        <c:tickLblPos val="nextTo"/>
        <c:txPr>
          <a:bodyPr/>
          <a:lstStyle/>
          <a:p>
            <a:pPr>
              <a:defRPr lang="pl-PL"/>
            </a:pPr>
            <a:endParaRPr lang="en-US"/>
          </a:p>
        </c:txPr>
        <c:crossAx val="137210112"/>
        <c:crosses val="autoZero"/>
        <c:auto val="1"/>
        <c:lblAlgn val="ctr"/>
        <c:lblOffset val="100"/>
      </c:catAx>
      <c:valAx>
        <c:axId val="137210112"/>
        <c:scaling>
          <c:orientation val="minMax"/>
          <c:min val="0"/>
        </c:scaling>
        <c:axPos val="l"/>
        <c:title>
          <c:tx>
            <c:rich>
              <a:bodyPr rot="-5400000" vert="horz"/>
              <a:lstStyle/>
              <a:p>
                <a:pPr>
                  <a:defRPr lang="pl-PL"/>
                </a:pPr>
                <a:r>
                  <a:rPr lang="pl-PL"/>
                  <a:t>p53 relative expression</a:t>
                </a:r>
              </a:p>
            </c:rich>
          </c:tx>
          <c:layout/>
        </c:title>
        <c:numFmt formatCode="0.0" sourceLinked="0"/>
        <c:majorTickMark val="none"/>
        <c:tickLblPos val="nextTo"/>
        <c:txPr>
          <a:bodyPr/>
          <a:lstStyle/>
          <a:p>
            <a:pPr>
              <a:defRPr lang="pl-PL"/>
            </a:pPr>
            <a:endParaRPr lang="en-US"/>
          </a:p>
        </c:txPr>
        <c:crossAx val="137208576"/>
        <c:crosses val="autoZero"/>
        <c:crossBetween val="between"/>
      </c:valAx>
    </c:plotArea>
    <c:plotVisOnly val="1"/>
    <c:dispBlanksAs val="gap"/>
  </c:chart>
  <c:externalData r:id="rId2"/>
</c:chartSpace>
</file>

<file path=ppt/charts/chart15.xml><?xml version="1.0" encoding="utf-8"?>
<c:chartSpace xmlns:c="http://schemas.openxmlformats.org/drawingml/2006/chart" xmlns:a="http://schemas.openxmlformats.org/drawingml/2006/main" xmlns:r="http://schemas.openxmlformats.org/officeDocument/2006/relationships">
  <c:lang val="en-US"/>
  <c:style val="1"/>
  <c:clrMapOvr bg1="lt1" tx1="dk1" bg2="lt2" tx2="dk2" accent1="accent1" accent2="accent2" accent3="accent3" accent4="accent4" accent5="accent5" accent6="accent6" hlink="hlink" folHlink="folHlink"/>
  <c:chart>
    <c:autoTitleDeleted val="1"/>
    <c:plotArea>
      <c:layout/>
      <c:barChart>
        <c:barDir val="col"/>
        <c:grouping val="clustered"/>
        <c:ser>
          <c:idx val="1"/>
          <c:order val="0"/>
          <c:tx>
            <c:strRef>
              <c:f>'wykres EN'!$S$6</c:f>
              <c:strCache>
                <c:ptCount val="1"/>
                <c:pt idx="0">
                  <c:v>C eksp</c:v>
                </c:pt>
              </c:strCache>
            </c:strRef>
          </c:tx>
          <c:spPr>
            <a:solidFill>
              <a:schemeClr val="tx1"/>
            </a:solidFill>
          </c:spPr>
          <c:errBars>
            <c:errBarType val="both"/>
            <c:errValType val="cust"/>
            <c:plus>
              <c:numRef>
                <c:f>'wykres EN'!$T$8:$T$19</c:f>
                <c:numCache>
                  <c:formatCode>General</c:formatCode>
                  <c:ptCount val="12"/>
                  <c:pt idx="0">
                    <c:v>147.86788792940047</c:v>
                  </c:pt>
                  <c:pt idx="1">
                    <c:v>332.00414814571968</c:v>
                  </c:pt>
                  <c:pt idx="2">
                    <c:v>207.4202335307036</c:v>
                  </c:pt>
                  <c:pt idx="3">
                    <c:v>223.2015432321208</c:v>
                  </c:pt>
                  <c:pt idx="4">
                    <c:v>229.56193981260503</c:v>
                  </c:pt>
                  <c:pt idx="5">
                    <c:v>115.22119319393416</c:v>
                  </c:pt>
                  <c:pt idx="6">
                    <c:v>86.986721691833793</c:v>
                  </c:pt>
                  <c:pt idx="7">
                    <c:v>82.504231962863983</c:v>
                  </c:pt>
                  <c:pt idx="8">
                    <c:v>124.9216744447323</c:v>
                  </c:pt>
                  <c:pt idx="9">
                    <c:v>220.77943644458088</c:v>
                  </c:pt>
                  <c:pt idx="10">
                    <c:v>101.31578947368423</c:v>
                  </c:pt>
                  <c:pt idx="11">
                    <c:v>170.83852997523644</c:v>
                  </c:pt>
                </c:numCache>
              </c:numRef>
            </c:plus>
            <c:minus>
              <c:numRef>
                <c:f>'wykres EN'!$T$8:$T$19</c:f>
                <c:numCache>
                  <c:formatCode>General</c:formatCode>
                  <c:ptCount val="12"/>
                  <c:pt idx="0">
                    <c:v>147.86788792940047</c:v>
                  </c:pt>
                  <c:pt idx="1">
                    <c:v>332.00414814571968</c:v>
                  </c:pt>
                  <c:pt idx="2">
                    <c:v>207.4202335307036</c:v>
                  </c:pt>
                  <c:pt idx="3">
                    <c:v>223.2015432321208</c:v>
                  </c:pt>
                  <c:pt idx="4">
                    <c:v>229.56193981260503</c:v>
                  </c:pt>
                  <c:pt idx="5">
                    <c:v>115.22119319393416</c:v>
                  </c:pt>
                  <c:pt idx="6">
                    <c:v>86.986721691833793</c:v>
                  </c:pt>
                  <c:pt idx="7">
                    <c:v>82.504231962863983</c:v>
                  </c:pt>
                  <c:pt idx="8">
                    <c:v>124.9216744447323</c:v>
                  </c:pt>
                  <c:pt idx="9">
                    <c:v>220.77943644458088</c:v>
                  </c:pt>
                  <c:pt idx="10">
                    <c:v>101.31578947368423</c:v>
                  </c:pt>
                  <c:pt idx="11">
                    <c:v>170.83852997523644</c:v>
                  </c:pt>
                </c:numCache>
              </c:numRef>
            </c:minus>
          </c:errBars>
          <c:cat>
            <c:strRef>
              <c:f>'wykres EN'!$C$6:$C$17</c:f>
              <c:strCache>
                <c:ptCount val="12"/>
                <c:pt idx="0">
                  <c:v>EtoH/DMSO</c:v>
                </c:pt>
                <c:pt idx="1">
                  <c:v>PRI-2191</c:v>
                </c:pt>
                <c:pt idx="2">
                  <c:v>Calcitriol</c:v>
                </c:pt>
                <c:pt idx="3">
                  <c:v>SU</c:v>
                </c:pt>
                <c:pt idx="4">
                  <c:v>SU+PRI-2191</c:v>
                </c:pt>
                <c:pt idx="5">
                  <c:v>SU+Calcitriol</c:v>
                </c:pt>
                <c:pt idx="6">
                  <c:v>DTX</c:v>
                </c:pt>
                <c:pt idx="7">
                  <c:v>DTX+PRI-2191</c:v>
                </c:pt>
                <c:pt idx="8">
                  <c:v>DTX+Calcitriol</c:v>
                </c:pt>
                <c:pt idx="9">
                  <c:v>SU+DTX</c:v>
                </c:pt>
                <c:pt idx="10">
                  <c:v>SU+DTX+PRI-2191</c:v>
                </c:pt>
                <c:pt idx="11">
                  <c:v>SU+DTX+Calcitriol</c:v>
                </c:pt>
              </c:strCache>
            </c:strRef>
          </c:cat>
          <c:val>
            <c:numRef>
              <c:f>'wykres EN'!$S$8:$S$19</c:f>
              <c:numCache>
                <c:formatCode>0\.0</c:formatCode>
                <c:ptCount val="12"/>
                <c:pt idx="0">
                  <c:v>1579.1754385964907</c:v>
                </c:pt>
                <c:pt idx="1">
                  <c:v>1926.5438596491231</c:v>
                </c:pt>
                <c:pt idx="2">
                  <c:v>2042.3333333333328</c:v>
                </c:pt>
                <c:pt idx="3">
                  <c:v>777.33333333333314</c:v>
                </c:pt>
                <c:pt idx="4">
                  <c:v>837.15789473684231</c:v>
                </c:pt>
                <c:pt idx="5">
                  <c:v>824.61403508771934</c:v>
                </c:pt>
                <c:pt idx="6">
                  <c:v>1372.6842105263152</c:v>
                </c:pt>
                <c:pt idx="7">
                  <c:v>1307.0701754385966</c:v>
                </c:pt>
                <c:pt idx="8">
                  <c:v>1414.1754385964907</c:v>
                </c:pt>
                <c:pt idx="9">
                  <c:v>565.05263157894751</c:v>
                </c:pt>
                <c:pt idx="10">
                  <c:v>559.26315789473665</c:v>
                </c:pt>
                <c:pt idx="11">
                  <c:v>646.10526315789468</c:v>
                </c:pt>
              </c:numCache>
            </c:numRef>
          </c:val>
        </c:ser>
        <c:dLbls/>
        <c:axId val="137395200"/>
        <c:axId val="137515776"/>
      </c:barChart>
      <c:catAx>
        <c:axId val="137395200"/>
        <c:scaling>
          <c:orientation val="minMax"/>
        </c:scaling>
        <c:axPos val="b"/>
        <c:numFmt formatCode="General" sourceLinked="0"/>
        <c:tickLblPos val="nextTo"/>
        <c:txPr>
          <a:bodyPr/>
          <a:lstStyle/>
          <a:p>
            <a:pPr>
              <a:defRPr lang="pl-PL"/>
            </a:pPr>
            <a:endParaRPr lang="en-US"/>
          </a:p>
        </c:txPr>
        <c:crossAx val="137515776"/>
        <c:crosses val="autoZero"/>
        <c:auto val="1"/>
        <c:lblAlgn val="ctr"/>
        <c:lblOffset val="100"/>
      </c:catAx>
      <c:valAx>
        <c:axId val="137515776"/>
        <c:scaling>
          <c:orientation val="minMax"/>
        </c:scaling>
        <c:axPos val="l"/>
        <c:majorGridlines>
          <c:spPr>
            <a:ln>
              <a:noFill/>
            </a:ln>
          </c:spPr>
        </c:majorGridlines>
        <c:title>
          <c:tx>
            <c:rich>
              <a:bodyPr rot="-5400000" vert="horz"/>
              <a:lstStyle/>
              <a:p>
                <a:pPr>
                  <a:defRPr lang="pl-PL"/>
                </a:pPr>
                <a:r>
                  <a:rPr lang="pl-PL"/>
                  <a:t>VEGF [pg/ml]</a:t>
                </a:r>
              </a:p>
            </c:rich>
          </c:tx>
          <c:layout/>
        </c:title>
        <c:numFmt formatCode="0\.0" sourceLinked="1"/>
        <c:tickLblPos val="nextTo"/>
        <c:txPr>
          <a:bodyPr/>
          <a:lstStyle/>
          <a:p>
            <a:pPr>
              <a:defRPr lang="pl-PL"/>
            </a:pPr>
            <a:endParaRPr lang="en-US"/>
          </a:p>
        </c:txPr>
        <c:crossAx val="137395200"/>
        <c:crosses val="autoZero"/>
        <c:crossBetween val="between"/>
      </c:valAx>
    </c:plotArea>
    <c:plotVisOnly val="1"/>
    <c:dispBlanksAs val="gap"/>
  </c:chart>
  <c:externalData r:id="rId2"/>
</c:chartSpace>
</file>

<file path=ppt/charts/chart16.xml><?xml version="1.0" encoding="utf-8"?>
<c:chartSpace xmlns:c="http://schemas.openxmlformats.org/drawingml/2006/chart" xmlns:a="http://schemas.openxmlformats.org/drawingml/2006/main" xmlns:r="http://schemas.openxmlformats.org/officeDocument/2006/relationships">
  <c:lang val="en-US"/>
  <c:style val="6"/>
  <c:clrMapOvr bg1="lt1" tx1="dk1" bg2="lt2" tx2="dk2" accent1="accent1" accent2="accent2" accent3="accent3" accent4="accent4" accent5="accent5" accent6="accent6" hlink="hlink" folHlink="folHlink"/>
  <c:chart>
    <c:autoTitleDeleted val="1"/>
    <c:plotArea>
      <c:layout/>
      <c:barChart>
        <c:barDir val="col"/>
        <c:grouping val="clustered"/>
        <c:ser>
          <c:idx val="0"/>
          <c:order val="0"/>
          <c:spPr>
            <a:solidFill>
              <a:schemeClr val="tx1"/>
            </a:solidFill>
          </c:spPr>
          <c:errBars>
            <c:errBarType val="both"/>
            <c:errValType val="cust"/>
            <c:plus>
              <c:numRef>
                <c:f>'p53 wykres (3)'!$F$18:$F$30</c:f>
                <c:numCache>
                  <c:formatCode>General</c:formatCode>
                  <c:ptCount val="13"/>
                  <c:pt idx="0">
                    <c:v>5.3682414085509368E-2</c:v>
                  </c:pt>
                  <c:pt idx="1">
                    <c:v>0.20754115073023158</c:v>
                  </c:pt>
                  <c:pt idx="2">
                    <c:v>0.2136090777477487</c:v>
                  </c:pt>
                  <c:pt idx="3">
                    <c:v>0.14075327535060331</c:v>
                  </c:pt>
                  <c:pt idx="4">
                    <c:v>3.8341588386068631E-2</c:v>
                  </c:pt>
                  <c:pt idx="5">
                    <c:v>0.12646396907389015</c:v>
                  </c:pt>
                  <c:pt idx="6">
                    <c:v>0.2385895304937844</c:v>
                  </c:pt>
                  <c:pt idx="7">
                    <c:v>0.43598501625287045</c:v>
                  </c:pt>
                  <c:pt idx="8">
                    <c:v>0.73525602023054548</c:v>
                  </c:pt>
                  <c:pt idx="9">
                    <c:v>8.4332412346461549E-2</c:v>
                  </c:pt>
                  <c:pt idx="10">
                    <c:v>0.1588919734398074</c:v>
                  </c:pt>
                  <c:pt idx="11">
                    <c:v>0.44733891896740102</c:v>
                  </c:pt>
                  <c:pt idx="12">
                    <c:v>0.17873183940073267</c:v>
                  </c:pt>
                </c:numCache>
              </c:numRef>
            </c:plus>
            <c:minus>
              <c:numRef>
                <c:f>'p53 wykres (3)'!$F$18:$F$30</c:f>
                <c:numCache>
                  <c:formatCode>General</c:formatCode>
                  <c:ptCount val="13"/>
                  <c:pt idx="0">
                    <c:v>5.3682414085509368E-2</c:v>
                  </c:pt>
                  <c:pt idx="1">
                    <c:v>0.20754115073023158</c:v>
                  </c:pt>
                  <c:pt idx="2">
                    <c:v>0.2136090777477487</c:v>
                  </c:pt>
                  <c:pt idx="3">
                    <c:v>0.14075327535060331</c:v>
                  </c:pt>
                  <c:pt idx="4">
                    <c:v>3.8341588386068631E-2</c:v>
                  </c:pt>
                  <c:pt idx="5">
                    <c:v>0.12646396907389015</c:v>
                  </c:pt>
                  <c:pt idx="6">
                    <c:v>0.2385895304937844</c:v>
                  </c:pt>
                  <c:pt idx="7">
                    <c:v>0.43598501625287045</c:v>
                  </c:pt>
                  <c:pt idx="8">
                    <c:v>0.73525602023054548</c:v>
                  </c:pt>
                  <c:pt idx="9">
                    <c:v>8.4332412346461549E-2</c:v>
                  </c:pt>
                  <c:pt idx="10">
                    <c:v>0.1588919734398074</c:v>
                  </c:pt>
                  <c:pt idx="11">
                    <c:v>0.44733891896740102</c:v>
                  </c:pt>
                  <c:pt idx="12">
                    <c:v>0.17873183940073267</c:v>
                  </c:pt>
                </c:numCache>
              </c:numRef>
            </c:minus>
          </c:errBars>
          <c:cat>
            <c:strRef>
              <c:f>'p53 wykres (3)'!$B$18:$B$30</c:f>
              <c:strCache>
                <c:ptCount val="13"/>
                <c:pt idx="0">
                  <c:v>Control</c:v>
                </c:pt>
                <c:pt idx="1">
                  <c:v>EtOH/DMSO</c:v>
                </c:pt>
                <c:pt idx="2">
                  <c:v>PRI-2191</c:v>
                </c:pt>
                <c:pt idx="3">
                  <c:v>Calcitriol</c:v>
                </c:pt>
                <c:pt idx="4">
                  <c:v>SU</c:v>
                </c:pt>
                <c:pt idx="5">
                  <c:v>SU+PRI-2191</c:v>
                </c:pt>
                <c:pt idx="6">
                  <c:v>SU+Calcitriol</c:v>
                </c:pt>
                <c:pt idx="7">
                  <c:v>DTX</c:v>
                </c:pt>
                <c:pt idx="8">
                  <c:v>DTX+PRI-2191</c:v>
                </c:pt>
                <c:pt idx="9">
                  <c:v>DTX+Calcitriol</c:v>
                </c:pt>
                <c:pt idx="10">
                  <c:v>SU+DTX</c:v>
                </c:pt>
                <c:pt idx="11">
                  <c:v>SU+DTX+PRI-2191</c:v>
                </c:pt>
                <c:pt idx="12">
                  <c:v>SU+DTX+Calcitriol</c:v>
                </c:pt>
              </c:strCache>
            </c:strRef>
          </c:cat>
          <c:val>
            <c:numRef>
              <c:f>'p53 wykres (3)'!$E$18:$E$30</c:f>
              <c:numCache>
                <c:formatCode>0.00</c:formatCode>
                <c:ptCount val="13"/>
                <c:pt idx="0">
                  <c:v>0.37036036847230047</c:v>
                </c:pt>
                <c:pt idx="1">
                  <c:v>0.26479859151379093</c:v>
                </c:pt>
                <c:pt idx="2">
                  <c:v>0.33354077439528457</c:v>
                </c:pt>
                <c:pt idx="3">
                  <c:v>0.11331383765768746</c:v>
                </c:pt>
                <c:pt idx="4">
                  <c:v>0.23050330630465027</c:v>
                </c:pt>
                <c:pt idx="5">
                  <c:v>0.16004091602573306</c:v>
                </c:pt>
                <c:pt idx="6">
                  <c:v>0.38665900457294106</c:v>
                </c:pt>
                <c:pt idx="7">
                  <c:v>1.263347672361796</c:v>
                </c:pt>
                <c:pt idx="8">
                  <c:v>1.3738447352045557</c:v>
                </c:pt>
                <c:pt idx="9">
                  <c:v>1.5978346460226633</c:v>
                </c:pt>
                <c:pt idx="10">
                  <c:v>2.4262786733286239</c:v>
                </c:pt>
                <c:pt idx="11">
                  <c:v>2.5578200590511142</c:v>
                </c:pt>
                <c:pt idx="12">
                  <c:v>3.6130767594034636</c:v>
                </c:pt>
              </c:numCache>
            </c:numRef>
          </c:val>
        </c:ser>
        <c:dLbls/>
        <c:axId val="138015488"/>
        <c:axId val="138017024"/>
      </c:barChart>
      <c:catAx>
        <c:axId val="138015488"/>
        <c:scaling>
          <c:orientation val="minMax"/>
        </c:scaling>
        <c:axPos val="b"/>
        <c:numFmt formatCode="General" sourceLinked="0"/>
        <c:majorTickMark val="none"/>
        <c:tickLblPos val="nextTo"/>
        <c:txPr>
          <a:bodyPr/>
          <a:lstStyle/>
          <a:p>
            <a:pPr>
              <a:defRPr lang="pl-PL"/>
            </a:pPr>
            <a:endParaRPr lang="en-US"/>
          </a:p>
        </c:txPr>
        <c:crossAx val="138017024"/>
        <c:crosses val="autoZero"/>
        <c:auto val="1"/>
        <c:lblAlgn val="ctr"/>
        <c:lblOffset val="100"/>
      </c:catAx>
      <c:valAx>
        <c:axId val="138017024"/>
        <c:scaling>
          <c:orientation val="minMax"/>
          <c:min val="0"/>
        </c:scaling>
        <c:axPos val="l"/>
        <c:title>
          <c:tx>
            <c:rich>
              <a:bodyPr rot="-5400000" vert="horz"/>
              <a:lstStyle/>
              <a:p>
                <a:pPr>
                  <a:defRPr lang="pl-PL"/>
                </a:pPr>
                <a:r>
                  <a:rPr lang="pl-PL"/>
                  <a:t>p53 relative expression</a:t>
                </a:r>
              </a:p>
            </c:rich>
          </c:tx>
          <c:layout/>
        </c:title>
        <c:numFmt formatCode="0.0" sourceLinked="0"/>
        <c:majorTickMark val="none"/>
        <c:tickLblPos val="nextTo"/>
        <c:txPr>
          <a:bodyPr/>
          <a:lstStyle/>
          <a:p>
            <a:pPr>
              <a:defRPr lang="pl-PL"/>
            </a:pPr>
            <a:endParaRPr lang="en-US"/>
          </a:p>
        </c:txPr>
        <c:crossAx val="138015488"/>
        <c:crosses val="autoZero"/>
        <c:crossBetween val="between"/>
      </c:valAx>
    </c:plotArea>
    <c:plotVisOnly val="1"/>
    <c:dispBlanksAs val="gap"/>
  </c:chart>
  <c:externalData r:id="rId2"/>
</c:chartSpace>
</file>

<file path=ppt/charts/chart17.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plotArea>
      <c:layout/>
      <c:barChart>
        <c:barDir val="col"/>
        <c:grouping val="clustered"/>
        <c:ser>
          <c:idx val="0"/>
          <c:order val="0"/>
          <c:spPr>
            <a:solidFill>
              <a:schemeClr val="tx1"/>
            </a:solidFill>
          </c:spPr>
          <c:errBars>
            <c:errBarType val="both"/>
            <c:errValType val="cust"/>
            <c:plus>
              <c:numRef>
                <c:f>Arkusz1!$D$21:$D$33</c:f>
                <c:numCache>
                  <c:formatCode>General</c:formatCode>
                  <c:ptCount val="13"/>
                  <c:pt idx="0">
                    <c:v>372.34336751623897</c:v>
                  </c:pt>
                  <c:pt idx="1">
                    <c:v>10.606601717798215</c:v>
                  </c:pt>
                  <c:pt idx="2">
                    <c:v>294.29293796034756</c:v>
                  </c:pt>
                  <c:pt idx="3">
                    <c:v>155.56349186104043</c:v>
                  </c:pt>
                  <c:pt idx="4">
                    <c:v>205.53284409067084</c:v>
                  </c:pt>
                  <c:pt idx="5">
                    <c:v>153.32427509475949</c:v>
                  </c:pt>
                  <c:pt idx="6">
                    <c:v>30.242078852706754</c:v>
                  </c:pt>
                  <c:pt idx="7">
                    <c:v>240.26461107148816</c:v>
                  </c:pt>
                  <c:pt idx="8">
                    <c:v>24.748737341529154</c:v>
                  </c:pt>
                  <c:pt idx="9">
                    <c:v>261.62950903902265</c:v>
                  </c:pt>
                  <c:pt idx="10">
                    <c:v>102.63202878893767</c:v>
                  </c:pt>
                  <c:pt idx="11">
                    <c:v>153.34465537909446</c:v>
                  </c:pt>
                  <c:pt idx="12">
                    <c:v>257.63750373991218</c:v>
                  </c:pt>
                </c:numCache>
              </c:numRef>
            </c:plus>
            <c:minus>
              <c:numRef>
                <c:f>Arkusz1!$D$21:$D$33</c:f>
                <c:numCache>
                  <c:formatCode>General</c:formatCode>
                  <c:ptCount val="13"/>
                  <c:pt idx="0">
                    <c:v>372.34336751623897</c:v>
                  </c:pt>
                  <c:pt idx="1">
                    <c:v>10.606601717798215</c:v>
                  </c:pt>
                  <c:pt idx="2">
                    <c:v>294.29293796034756</c:v>
                  </c:pt>
                  <c:pt idx="3">
                    <c:v>155.56349186104043</c:v>
                  </c:pt>
                  <c:pt idx="4">
                    <c:v>205.53284409067084</c:v>
                  </c:pt>
                  <c:pt idx="5">
                    <c:v>153.32427509475949</c:v>
                  </c:pt>
                  <c:pt idx="6">
                    <c:v>30.242078852706754</c:v>
                  </c:pt>
                  <c:pt idx="7">
                    <c:v>240.26461107148816</c:v>
                  </c:pt>
                  <c:pt idx="8">
                    <c:v>24.748737341529154</c:v>
                  </c:pt>
                  <c:pt idx="9">
                    <c:v>261.62950903902265</c:v>
                  </c:pt>
                  <c:pt idx="10">
                    <c:v>102.63202878893767</c:v>
                  </c:pt>
                  <c:pt idx="11">
                    <c:v>153.34465537909446</c:v>
                  </c:pt>
                  <c:pt idx="12">
                    <c:v>257.63750373991218</c:v>
                  </c:pt>
                </c:numCache>
              </c:numRef>
            </c:minus>
          </c:errBars>
          <c:cat>
            <c:strRef>
              <c:f>Arkusz1!$A$21:$A$33</c:f>
              <c:strCache>
                <c:ptCount val="13"/>
                <c:pt idx="0">
                  <c:v>Control</c:v>
                </c:pt>
                <c:pt idx="1">
                  <c:v>EtOH/DMSO</c:v>
                </c:pt>
                <c:pt idx="2">
                  <c:v>PRI-2191</c:v>
                </c:pt>
                <c:pt idx="3">
                  <c:v>Calcitriol</c:v>
                </c:pt>
                <c:pt idx="4">
                  <c:v>GV</c:v>
                </c:pt>
                <c:pt idx="5">
                  <c:v>GV+PRI-2191</c:v>
                </c:pt>
                <c:pt idx="6">
                  <c:v>GV+Calcitriol</c:v>
                </c:pt>
                <c:pt idx="7">
                  <c:v>DTX</c:v>
                </c:pt>
                <c:pt idx="8">
                  <c:v>DTX+PRI-2191</c:v>
                </c:pt>
                <c:pt idx="9">
                  <c:v>DTX+Calcitriol</c:v>
                </c:pt>
                <c:pt idx="10">
                  <c:v>GV+DTX</c:v>
                </c:pt>
                <c:pt idx="11">
                  <c:v>GV+DTX+PRI-2191</c:v>
                </c:pt>
                <c:pt idx="12">
                  <c:v>GV+DTX+Calcitriol</c:v>
                </c:pt>
              </c:strCache>
            </c:strRef>
          </c:cat>
          <c:val>
            <c:numRef>
              <c:f>Arkusz1!$C$21:$C$33</c:f>
              <c:numCache>
                <c:formatCode>0\.0</c:formatCode>
                <c:ptCount val="13"/>
                <c:pt idx="0">
                  <c:v>1688.3333333333328</c:v>
                </c:pt>
                <c:pt idx="1">
                  <c:v>1340</c:v>
                </c:pt>
                <c:pt idx="2">
                  <c:v>1675.8333333333328</c:v>
                </c:pt>
                <c:pt idx="3">
                  <c:v>1832.5</c:v>
                </c:pt>
                <c:pt idx="4">
                  <c:v>1502.5</c:v>
                </c:pt>
                <c:pt idx="5">
                  <c:v>1219.1666666666667</c:v>
                </c:pt>
                <c:pt idx="6">
                  <c:v>1363.3333333333328</c:v>
                </c:pt>
                <c:pt idx="7">
                  <c:v>1271.6666666666667</c:v>
                </c:pt>
                <c:pt idx="8">
                  <c:v>1125</c:v>
                </c:pt>
                <c:pt idx="9">
                  <c:v>1367.5</c:v>
                </c:pt>
                <c:pt idx="10">
                  <c:v>1211.6666666666667</c:v>
                </c:pt>
                <c:pt idx="11">
                  <c:v>1086.6666666666667</c:v>
                </c:pt>
                <c:pt idx="12">
                  <c:v>1113.3333333333328</c:v>
                </c:pt>
              </c:numCache>
            </c:numRef>
          </c:val>
        </c:ser>
        <c:dLbls/>
        <c:axId val="138125312"/>
        <c:axId val="138126848"/>
      </c:barChart>
      <c:catAx>
        <c:axId val="138125312"/>
        <c:scaling>
          <c:orientation val="minMax"/>
        </c:scaling>
        <c:axPos val="b"/>
        <c:numFmt formatCode="General" sourceLinked="1"/>
        <c:tickLblPos val="nextTo"/>
        <c:txPr>
          <a:bodyPr/>
          <a:lstStyle/>
          <a:p>
            <a:pPr>
              <a:defRPr lang="pl-PL"/>
            </a:pPr>
            <a:endParaRPr lang="en-US"/>
          </a:p>
        </c:txPr>
        <c:crossAx val="138126848"/>
        <c:crosses val="autoZero"/>
        <c:auto val="1"/>
        <c:lblAlgn val="ctr"/>
        <c:lblOffset val="100"/>
      </c:catAx>
      <c:valAx>
        <c:axId val="138126848"/>
        <c:scaling>
          <c:orientation val="minMax"/>
          <c:min val="0"/>
        </c:scaling>
        <c:axPos val="l"/>
        <c:title>
          <c:tx>
            <c:rich>
              <a:bodyPr rot="-5400000" vert="horz"/>
              <a:lstStyle/>
              <a:p>
                <a:pPr>
                  <a:defRPr lang="pl-PL"/>
                </a:pPr>
                <a:r>
                  <a:rPr lang="pl-PL"/>
                  <a:t>VEGF [pg/ml]</a:t>
                </a:r>
              </a:p>
            </c:rich>
          </c:tx>
          <c:layout/>
        </c:title>
        <c:numFmt formatCode="0\.0" sourceLinked="1"/>
        <c:tickLblPos val="nextTo"/>
        <c:txPr>
          <a:bodyPr/>
          <a:lstStyle/>
          <a:p>
            <a:pPr>
              <a:defRPr lang="pl-PL"/>
            </a:pPr>
            <a:endParaRPr lang="en-US"/>
          </a:p>
        </c:txPr>
        <c:crossAx val="138125312"/>
        <c:crosses val="autoZero"/>
        <c:crossBetween val="between"/>
      </c:valAx>
    </c:plotArea>
    <c:plotVisOnly val="1"/>
    <c:dispBlanksAs val="gap"/>
  </c:chart>
  <c:externalData r:id="rId2"/>
</c:chartSpace>
</file>

<file path=ppt/charts/chart18.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plotArea>
      <c:layout/>
      <c:barChart>
        <c:barDir val="col"/>
        <c:grouping val="clustered"/>
        <c:ser>
          <c:idx val="0"/>
          <c:order val="0"/>
          <c:spPr>
            <a:solidFill>
              <a:schemeClr val="tx1"/>
            </a:solidFill>
          </c:spPr>
          <c:errBars>
            <c:errBarType val="both"/>
            <c:errValType val="cust"/>
            <c:plus>
              <c:numRef>
                <c:f>Arkusz2!$J$3:$J$15</c:f>
                <c:numCache>
                  <c:formatCode>General</c:formatCode>
                  <c:ptCount val="13"/>
                  <c:pt idx="0">
                    <c:v>0.1999954705249912</c:v>
                  </c:pt>
                  <c:pt idx="1">
                    <c:v>0.25750946985943396</c:v>
                  </c:pt>
                  <c:pt idx="2">
                    <c:v>0.20657551413860731</c:v>
                  </c:pt>
                  <c:pt idx="3">
                    <c:v>0.40866748850993145</c:v>
                  </c:pt>
                  <c:pt idx="4">
                    <c:v>0.24211814315484698</c:v>
                  </c:pt>
                  <c:pt idx="5">
                    <c:v>0.11906801325633834</c:v>
                  </c:pt>
                  <c:pt idx="6">
                    <c:v>0.35936283745262443</c:v>
                  </c:pt>
                  <c:pt idx="7">
                    <c:v>0.34732081321566238</c:v>
                  </c:pt>
                  <c:pt idx="8">
                    <c:v>0.45067761506018278</c:v>
                  </c:pt>
                  <c:pt idx="9">
                    <c:v>0.15116571960980393</c:v>
                  </c:pt>
                  <c:pt idx="10">
                    <c:v>0.38609080570870913</c:v>
                  </c:pt>
                  <c:pt idx="11">
                    <c:v>9.4893896635451502E-2</c:v>
                  </c:pt>
                  <c:pt idx="12">
                    <c:v>0.44239768793326978</c:v>
                  </c:pt>
                </c:numCache>
              </c:numRef>
            </c:plus>
            <c:minus>
              <c:numRef>
                <c:f>Arkusz2!$J$3:$J$15</c:f>
                <c:numCache>
                  <c:formatCode>General</c:formatCode>
                  <c:ptCount val="13"/>
                  <c:pt idx="0">
                    <c:v>0.1999954705249912</c:v>
                  </c:pt>
                  <c:pt idx="1">
                    <c:v>0.25750946985943396</c:v>
                  </c:pt>
                  <c:pt idx="2">
                    <c:v>0.20657551413860731</c:v>
                  </c:pt>
                  <c:pt idx="3">
                    <c:v>0.40866748850993145</c:v>
                  </c:pt>
                  <c:pt idx="4">
                    <c:v>0.24211814315484698</c:v>
                  </c:pt>
                  <c:pt idx="5">
                    <c:v>0.11906801325633834</c:v>
                  </c:pt>
                  <c:pt idx="6">
                    <c:v>0.35936283745262443</c:v>
                  </c:pt>
                  <c:pt idx="7">
                    <c:v>0.34732081321566238</c:v>
                  </c:pt>
                  <c:pt idx="8">
                    <c:v>0.45067761506018278</c:v>
                  </c:pt>
                  <c:pt idx="9">
                    <c:v>0.15116571960980393</c:v>
                  </c:pt>
                  <c:pt idx="10">
                    <c:v>0.38609080570870913</c:v>
                  </c:pt>
                  <c:pt idx="11">
                    <c:v>9.4893896635451502E-2</c:v>
                  </c:pt>
                  <c:pt idx="12">
                    <c:v>0.44239768793326978</c:v>
                  </c:pt>
                </c:numCache>
              </c:numRef>
            </c:minus>
          </c:errBars>
          <c:cat>
            <c:strRef>
              <c:f>Arkusz2!$B$3:$B$15</c:f>
              <c:strCache>
                <c:ptCount val="13"/>
                <c:pt idx="0">
                  <c:v>Control</c:v>
                </c:pt>
                <c:pt idx="1">
                  <c:v>EtOH/DMSO</c:v>
                </c:pt>
                <c:pt idx="2">
                  <c:v>PRI-2191</c:v>
                </c:pt>
                <c:pt idx="3">
                  <c:v>Calcitriol</c:v>
                </c:pt>
                <c:pt idx="4">
                  <c:v>GV</c:v>
                </c:pt>
                <c:pt idx="5">
                  <c:v>GV+PRI-2191</c:v>
                </c:pt>
                <c:pt idx="6">
                  <c:v>GV+Calcitriol</c:v>
                </c:pt>
                <c:pt idx="7">
                  <c:v>CIS</c:v>
                </c:pt>
                <c:pt idx="8">
                  <c:v>CIS+PRI-2191</c:v>
                </c:pt>
                <c:pt idx="9">
                  <c:v>CIS+Calcitriol</c:v>
                </c:pt>
                <c:pt idx="10">
                  <c:v>GV+CIS</c:v>
                </c:pt>
                <c:pt idx="11">
                  <c:v>GV+CIS+PRI-2191</c:v>
                </c:pt>
                <c:pt idx="12">
                  <c:v>GV+CIS+Calcitriol</c:v>
                </c:pt>
              </c:strCache>
            </c:strRef>
          </c:cat>
          <c:val>
            <c:numRef>
              <c:f>Arkusz2!$I$3:$I$15</c:f>
              <c:numCache>
                <c:formatCode>0.00</c:formatCode>
                <c:ptCount val="13"/>
                <c:pt idx="0">
                  <c:v>0.54506374095846444</c:v>
                </c:pt>
                <c:pt idx="1">
                  <c:v>0.4200860960544367</c:v>
                </c:pt>
                <c:pt idx="2">
                  <c:v>0.36701917639484272</c:v>
                </c:pt>
                <c:pt idx="3">
                  <c:v>0.5668962994920167</c:v>
                </c:pt>
                <c:pt idx="4">
                  <c:v>0.52646293748288597</c:v>
                </c:pt>
                <c:pt idx="5">
                  <c:v>0.69014510708018673</c:v>
                </c:pt>
                <c:pt idx="6">
                  <c:v>0.67807103290974291</c:v>
                </c:pt>
                <c:pt idx="7">
                  <c:v>1.7187787737567177</c:v>
                </c:pt>
                <c:pt idx="8">
                  <c:v>1.69503389287134</c:v>
                </c:pt>
                <c:pt idx="9">
                  <c:v>1.6335788997524958</c:v>
                </c:pt>
                <c:pt idx="10">
                  <c:v>2.1729750539341794</c:v>
                </c:pt>
                <c:pt idx="11">
                  <c:v>1.6498239923368914</c:v>
                </c:pt>
                <c:pt idx="12">
                  <c:v>1.8607852215745619</c:v>
                </c:pt>
              </c:numCache>
            </c:numRef>
          </c:val>
        </c:ser>
        <c:dLbls/>
        <c:axId val="138390912"/>
        <c:axId val="146052224"/>
      </c:barChart>
      <c:catAx>
        <c:axId val="138390912"/>
        <c:scaling>
          <c:orientation val="minMax"/>
        </c:scaling>
        <c:axPos val="b"/>
        <c:numFmt formatCode="General" sourceLinked="0"/>
        <c:tickLblPos val="nextTo"/>
        <c:txPr>
          <a:bodyPr/>
          <a:lstStyle/>
          <a:p>
            <a:pPr>
              <a:defRPr lang="pl-PL"/>
            </a:pPr>
            <a:endParaRPr lang="en-US"/>
          </a:p>
        </c:txPr>
        <c:crossAx val="146052224"/>
        <c:crosses val="autoZero"/>
        <c:auto val="1"/>
        <c:lblAlgn val="ctr"/>
        <c:lblOffset val="100"/>
      </c:catAx>
      <c:valAx>
        <c:axId val="146052224"/>
        <c:scaling>
          <c:orientation val="minMax"/>
        </c:scaling>
        <c:axPos val="l"/>
        <c:title>
          <c:tx>
            <c:rich>
              <a:bodyPr rot="-5400000" vert="horz"/>
              <a:lstStyle/>
              <a:p>
                <a:pPr>
                  <a:defRPr lang="pl-PL"/>
                </a:pPr>
                <a:r>
                  <a:rPr lang="pl-PL"/>
                  <a:t>p53 relative expression</a:t>
                </a:r>
              </a:p>
            </c:rich>
          </c:tx>
          <c:layout/>
        </c:title>
        <c:numFmt formatCode="0.0" sourceLinked="0"/>
        <c:tickLblPos val="nextTo"/>
        <c:txPr>
          <a:bodyPr/>
          <a:lstStyle/>
          <a:p>
            <a:pPr>
              <a:defRPr lang="pl-PL"/>
            </a:pPr>
            <a:endParaRPr lang="en-US"/>
          </a:p>
        </c:txPr>
        <c:crossAx val="138390912"/>
        <c:crosses val="autoZero"/>
        <c:crossBetween val="between"/>
      </c:valAx>
    </c:plotArea>
    <c:plotVisOnly val="1"/>
    <c:dispBlanksAs val="gap"/>
  </c:chart>
  <c:externalData r:id="rId2"/>
</c:chartSpace>
</file>

<file path=ppt/charts/chart19.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plotArea>
      <c:layout/>
      <c:barChart>
        <c:barDir val="col"/>
        <c:grouping val="clustered"/>
        <c:ser>
          <c:idx val="0"/>
          <c:order val="0"/>
          <c:spPr>
            <a:solidFill>
              <a:schemeClr val="tx1"/>
            </a:solidFill>
          </c:spPr>
          <c:errBars>
            <c:errBarType val="both"/>
            <c:errValType val="cust"/>
            <c:plus>
              <c:numRef>
                <c:f>Arkusz2!$J$19:$J$31</c:f>
                <c:numCache>
                  <c:formatCode>General</c:formatCode>
                  <c:ptCount val="13"/>
                  <c:pt idx="0">
                    <c:v>0.1999954705249912</c:v>
                  </c:pt>
                  <c:pt idx="1">
                    <c:v>0.25750946985943396</c:v>
                  </c:pt>
                  <c:pt idx="2">
                    <c:v>0.20657551413860731</c:v>
                  </c:pt>
                  <c:pt idx="3">
                    <c:v>0.40866748850993145</c:v>
                  </c:pt>
                  <c:pt idx="4">
                    <c:v>0.15291600328049143</c:v>
                  </c:pt>
                  <c:pt idx="5">
                    <c:v>0.10231421536900541</c:v>
                  </c:pt>
                  <c:pt idx="6">
                    <c:v>0.11181987676551358</c:v>
                  </c:pt>
                  <c:pt idx="7">
                    <c:v>0.34732081321566238</c:v>
                  </c:pt>
                  <c:pt idx="8">
                    <c:v>0.45067761506018278</c:v>
                  </c:pt>
                  <c:pt idx="9">
                    <c:v>0.15116571960980393</c:v>
                  </c:pt>
                  <c:pt idx="10">
                    <c:v>0.15651770339725193</c:v>
                  </c:pt>
                  <c:pt idx="11">
                    <c:v>5.8655707033453703E-3</c:v>
                  </c:pt>
                  <c:pt idx="12">
                    <c:v>0</c:v>
                  </c:pt>
                </c:numCache>
              </c:numRef>
            </c:plus>
            <c:minus>
              <c:numRef>
                <c:f>Arkusz2!$J$19:$J$31</c:f>
                <c:numCache>
                  <c:formatCode>General</c:formatCode>
                  <c:ptCount val="13"/>
                  <c:pt idx="0">
                    <c:v>0.1999954705249912</c:v>
                  </c:pt>
                  <c:pt idx="1">
                    <c:v>0.25750946985943396</c:v>
                  </c:pt>
                  <c:pt idx="2">
                    <c:v>0.20657551413860731</c:v>
                  </c:pt>
                  <c:pt idx="3">
                    <c:v>0.40866748850993145</c:v>
                  </c:pt>
                  <c:pt idx="4">
                    <c:v>0.15291600328049143</c:v>
                  </c:pt>
                  <c:pt idx="5">
                    <c:v>0.10231421536900541</c:v>
                  </c:pt>
                  <c:pt idx="6">
                    <c:v>0.11181987676551358</c:v>
                  </c:pt>
                  <c:pt idx="7">
                    <c:v>0.34732081321566238</c:v>
                  </c:pt>
                  <c:pt idx="8">
                    <c:v>0.45067761506018278</c:v>
                  </c:pt>
                  <c:pt idx="9">
                    <c:v>0.15116571960980393</c:v>
                  </c:pt>
                  <c:pt idx="10">
                    <c:v>0.15651770339725193</c:v>
                  </c:pt>
                  <c:pt idx="11">
                    <c:v>5.8655707033453703E-3</c:v>
                  </c:pt>
                  <c:pt idx="12">
                    <c:v>0</c:v>
                  </c:pt>
                </c:numCache>
              </c:numRef>
            </c:minus>
          </c:errBars>
          <c:cat>
            <c:strRef>
              <c:f>Arkusz2!$B$19:$B$31</c:f>
              <c:strCache>
                <c:ptCount val="13"/>
                <c:pt idx="0">
                  <c:v>Control</c:v>
                </c:pt>
                <c:pt idx="1">
                  <c:v>EtOH/DMSO</c:v>
                </c:pt>
                <c:pt idx="2">
                  <c:v>PRI-2191</c:v>
                </c:pt>
                <c:pt idx="3">
                  <c:v>Calcitriol</c:v>
                </c:pt>
                <c:pt idx="4">
                  <c:v>SU</c:v>
                </c:pt>
                <c:pt idx="5">
                  <c:v>SU+PRI-2191</c:v>
                </c:pt>
                <c:pt idx="6">
                  <c:v>SU+Calcitriol</c:v>
                </c:pt>
                <c:pt idx="7">
                  <c:v>CIS</c:v>
                </c:pt>
                <c:pt idx="8">
                  <c:v>CIS+PRI-2191</c:v>
                </c:pt>
                <c:pt idx="9">
                  <c:v>CIS+Calcitriol</c:v>
                </c:pt>
                <c:pt idx="10">
                  <c:v>SU+CIS</c:v>
                </c:pt>
                <c:pt idx="11">
                  <c:v>SU+CIS+PRI-2191</c:v>
                </c:pt>
                <c:pt idx="12">
                  <c:v>SU+CIS+Calcitriol</c:v>
                </c:pt>
              </c:strCache>
            </c:strRef>
          </c:cat>
          <c:val>
            <c:numRef>
              <c:f>Arkusz2!$I$19:$I$31</c:f>
              <c:numCache>
                <c:formatCode>0.00</c:formatCode>
                <c:ptCount val="13"/>
                <c:pt idx="0">
                  <c:v>0.54506374095846444</c:v>
                </c:pt>
                <c:pt idx="1">
                  <c:v>0.4200860960544367</c:v>
                </c:pt>
                <c:pt idx="2">
                  <c:v>0.36701917639484272</c:v>
                </c:pt>
                <c:pt idx="3">
                  <c:v>0.5668962994920167</c:v>
                </c:pt>
                <c:pt idx="4">
                  <c:v>0.41388949449736417</c:v>
                </c:pt>
                <c:pt idx="5">
                  <c:v>0.36067236557005411</c:v>
                </c:pt>
                <c:pt idx="6">
                  <c:v>0.4091382408561704</c:v>
                </c:pt>
                <c:pt idx="7">
                  <c:v>1.7187787737567177</c:v>
                </c:pt>
                <c:pt idx="8">
                  <c:v>1.69503389287134</c:v>
                </c:pt>
                <c:pt idx="9">
                  <c:v>1.6335788997524958</c:v>
                </c:pt>
                <c:pt idx="10">
                  <c:v>1.2833536601751618</c:v>
                </c:pt>
                <c:pt idx="11">
                  <c:v>1.2858557418601086</c:v>
                </c:pt>
                <c:pt idx="12">
                  <c:v>1.07123718007946</c:v>
                </c:pt>
              </c:numCache>
            </c:numRef>
          </c:val>
        </c:ser>
        <c:dLbls/>
        <c:axId val="151590016"/>
        <c:axId val="151591552"/>
      </c:barChart>
      <c:catAx>
        <c:axId val="151590016"/>
        <c:scaling>
          <c:orientation val="minMax"/>
        </c:scaling>
        <c:axPos val="b"/>
        <c:numFmt formatCode="General" sourceLinked="0"/>
        <c:tickLblPos val="nextTo"/>
        <c:txPr>
          <a:bodyPr/>
          <a:lstStyle/>
          <a:p>
            <a:pPr>
              <a:defRPr lang="pl-PL"/>
            </a:pPr>
            <a:endParaRPr lang="en-US"/>
          </a:p>
        </c:txPr>
        <c:crossAx val="151591552"/>
        <c:crosses val="autoZero"/>
        <c:auto val="1"/>
        <c:lblAlgn val="ctr"/>
        <c:lblOffset val="100"/>
      </c:catAx>
      <c:valAx>
        <c:axId val="151591552"/>
        <c:scaling>
          <c:orientation val="minMax"/>
        </c:scaling>
        <c:axPos val="l"/>
        <c:title>
          <c:tx>
            <c:rich>
              <a:bodyPr rot="-5400000" vert="horz"/>
              <a:lstStyle/>
              <a:p>
                <a:pPr>
                  <a:defRPr lang="pl-PL"/>
                </a:pPr>
                <a:r>
                  <a:rPr lang="pl-PL"/>
                  <a:t>p53 relative expression</a:t>
                </a:r>
              </a:p>
            </c:rich>
          </c:tx>
          <c:layout/>
        </c:title>
        <c:numFmt formatCode="0.0" sourceLinked="0"/>
        <c:tickLblPos val="nextTo"/>
        <c:txPr>
          <a:bodyPr/>
          <a:lstStyle/>
          <a:p>
            <a:pPr>
              <a:defRPr lang="pl-PL"/>
            </a:pPr>
            <a:endParaRPr lang="en-US"/>
          </a:p>
        </c:txPr>
        <c:crossAx val="151590016"/>
        <c:crosses val="autoZero"/>
        <c:crossBetween val="between"/>
      </c:valAx>
    </c:plotArea>
    <c:plotVisOnly val="1"/>
    <c:dispBlanksAs val="gap"/>
  </c:chart>
  <c:externalData r:id="rId2"/>
</c:chartSpace>
</file>

<file path=ppt/charts/chart2.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plotArea>
      <c:layout/>
      <c:barChart>
        <c:barDir val="col"/>
        <c:grouping val="clustered"/>
        <c:ser>
          <c:idx val="0"/>
          <c:order val="0"/>
          <c:spPr>
            <a:solidFill>
              <a:sysClr val="windowText" lastClr="000000"/>
            </a:solidFill>
          </c:spPr>
          <c:errBars>
            <c:errBarType val="both"/>
            <c:errValType val="cust"/>
            <c:plus>
              <c:numRef>
                <c:f>GV!$G$34:$G$52</c:f>
                <c:numCache>
                  <c:formatCode>General</c:formatCode>
                  <c:ptCount val="19"/>
                  <c:pt idx="0">
                    <c:v>6.0319743969118456</c:v>
                  </c:pt>
                  <c:pt idx="1">
                    <c:v>5.1268243784920973</c:v>
                  </c:pt>
                  <c:pt idx="2">
                    <c:v>2.1628187980849476</c:v>
                  </c:pt>
                  <c:pt idx="3">
                    <c:v>5.199776848133328</c:v>
                  </c:pt>
                  <c:pt idx="4">
                    <c:v>8.9456260102157188</c:v>
                  </c:pt>
                  <c:pt idx="5">
                    <c:v>1.0781922324351128</c:v>
                  </c:pt>
                  <c:pt idx="6">
                    <c:v>4.5964887747485514</c:v>
                  </c:pt>
                  <c:pt idx="7">
                    <c:v>3.0257818938958887</c:v>
                  </c:pt>
                  <c:pt idx="8">
                    <c:v>2.1095337392324183</c:v>
                  </c:pt>
                  <c:pt idx="9">
                    <c:v>3.0680977946008112</c:v>
                  </c:pt>
                  <c:pt idx="10">
                    <c:v>6.724349817599836</c:v>
                  </c:pt>
                  <c:pt idx="11">
                    <c:v>14.885002710945091</c:v>
                  </c:pt>
                  <c:pt idx="12">
                    <c:v>13.105731734573375</c:v>
                  </c:pt>
                  <c:pt idx="13">
                    <c:v>50.723911392464942</c:v>
                  </c:pt>
                  <c:pt idx="14">
                    <c:v>20.741963492734445</c:v>
                  </c:pt>
                  <c:pt idx="15">
                    <c:v>11.754087886453464</c:v>
                  </c:pt>
                  <c:pt idx="16">
                    <c:v>22.118177978432385</c:v>
                  </c:pt>
                  <c:pt idx="17">
                    <c:v>24.787292918375236</c:v>
                  </c:pt>
                  <c:pt idx="18">
                    <c:v>22.273992252763687</c:v>
                  </c:pt>
                </c:numCache>
              </c:numRef>
            </c:plus>
            <c:minus>
              <c:numRef>
                <c:f>GV!$G$34:$G$52</c:f>
                <c:numCache>
                  <c:formatCode>General</c:formatCode>
                  <c:ptCount val="19"/>
                  <c:pt idx="0">
                    <c:v>6.0319743969118456</c:v>
                  </c:pt>
                  <c:pt idx="1">
                    <c:v>5.1268243784920973</c:v>
                  </c:pt>
                  <c:pt idx="2">
                    <c:v>2.1628187980849476</c:v>
                  </c:pt>
                  <c:pt idx="3">
                    <c:v>5.199776848133328</c:v>
                  </c:pt>
                  <c:pt idx="4">
                    <c:v>8.9456260102157188</c:v>
                  </c:pt>
                  <c:pt idx="5">
                    <c:v>1.0781922324351128</c:v>
                  </c:pt>
                  <c:pt idx="6">
                    <c:v>4.5964887747485514</c:v>
                  </c:pt>
                  <c:pt idx="7">
                    <c:v>3.0257818938958887</c:v>
                  </c:pt>
                  <c:pt idx="8">
                    <c:v>2.1095337392324183</c:v>
                  </c:pt>
                  <c:pt idx="9">
                    <c:v>3.0680977946008112</c:v>
                  </c:pt>
                  <c:pt idx="10">
                    <c:v>6.724349817599836</c:v>
                  </c:pt>
                  <c:pt idx="11">
                    <c:v>14.885002710945091</c:v>
                  </c:pt>
                  <c:pt idx="12">
                    <c:v>13.105731734573375</c:v>
                  </c:pt>
                  <c:pt idx="13">
                    <c:v>50.723911392464942</c:v>
                  </c:pt>
                  <c:pt idx="14">
                    <c:v>20.741963492734445</c:v>
                  </c:pt>
                  <c:pt idx="15">
                    <c:v>11.754087886453464</c:v>
                  </c:pt>
                  <c:pt idx="16">
                    <c:v>22.118177978432385</c:v>
                  </c:pt>
                  <c:pt idx="17">
                    <c:v>24.787292918375236</c:v>
                  </c:pt>
                  <c:pt idx="18">
                    <c:v>22.273992252763687</c:v>
                  </c:pt>
                </c:numCache>
              </c:numRef>
            </c:minus>
          </c:errBars>
          <c:cat>
            <c:strRef>
              <c:f>GV!$A$34:$A$52</c:f>
              <c:strCache>
                <c:ptCount val="19"/>
                <c:pt idx="0">
                  <c:v>Control</c:v>
                </c:pt>
                <c:pt idx="1">
                  <c:v>EtOH/DMSO</c:v>
                </c:pt>
                <c:pt idx="2">
                  <c:v>PRI-2191</c:v>
                </c:pt>
                <c:pt idx="3">
                  <c:v>Calcitriol</c:v>
                </c:pt>
                <c:pt idx="4">
                  <c:v>GV</c:v>
                </c:pt>
                <c:pt idx="5">
                  <c:v>GV+PRI-2191</c:v>
                </c:pt>
                <c:pt idx="6">
                  <c:v>GV+Calcitriol</c:v>
                </c:pt>
                <c:pt idx="7">
                  <c:v>CIS</c:v>
                </c:pt>
                <c:pt idx="8">
                  <c:v>CIS+PRI-2191</c:v>
                </c:pt>
                <c:pt idx="9">
                  <c:v>CIS+Calcitriol</c:v>
                </c:pt>
                <c:pt idx="10">
                  <c:v>DTX</c:v>
                </c:pt>
                <c:pt idx="11">
                  <c:v>DTX+PRI-2191</c:v>
                </c:pt>
                <c:pt idx="12">
                  <c:v>DTX+Calcitriol</c:v>
                </c:pt>
                <c:pt idx="13">
                  <c:v>GV+CIS</c:v>
                </c:pt>
                <c:pt idx="14">
                  <c:v>GV+CIS+PRI-2191</c:v>
                </c:pt>
                <c:pt idx="15">
                  <c:v>GV+CIS+Calcitriol</c:v>
                </c:pt>
                <c:pt idx="16">
                  <c:v>GV+DTX</c:v>
                </c:pt>
                <c:pt idx="17">
                  <c:v>GV+DTX+PRI-2191</c:v>
                </c:pt>
                <c:pt idx="18">
                  <c:v>GV+DTX+Calcitriol</c:v>
                </c:pt>
              </c:strCache>
            </c:strRef>
          </c:cat>
          <c:val>
            <c:numRef>
              <c:f>GV!$F$34:$F$52</c:f>
              <c:numCache>
                <c:formatCode>0.00</c:formatCode>
                <c:ptCount val="19"/>
                <c:pt idx="0">
                  <c:v>15.527750000000001</c:v>
                </c:pt>
                <c:pt idx="1">
                  <c:v>18.861621596514738</c:v>
                </c:pt>
                <c:pt idx="2">
                  <c:v>10.584173352206237</c:v>
                </c:pt>
                <c:pt idx="3">
                  <c:v>15.825330437004856</c:v>
                </c:pt>
                <c:pt idx="4">
                  <c:v>49.159587467177268</c:v>
                </c:pt>
                <c:pt idx="5">
                  <c:v>22.061083313487334</c:v>
                </c:pt>
                <c:pt idx="6">
                  <c:v>20.679001667328496</c:v>
                </c:pt>
                <c:pt idx="7">
                  <c:v>20.399671532507956</c:v>
                </c:pt>
                <c:pt idx="8">
                  <c:v>14.964043073292952</c:v>
                </c:pt>
                <c:pt idx="9">
                  <c:v>14.599568034770693</c:v>
                </c:pt>
                <c:pt idx="10">
                  <c:v>58.665790073675581</c:v>
                </c:pt>
                <c:pt idx="11">
                  <c:v>46.707389202990655</c:v>
                </c:pt>
                <c:pt idx="12">
                  <c:v>50.270828630803159</c:v>
                </c:pt>
                <c:pt idx="13">
                  <c:v>84.116059213917524</c:v>
                </c:pt>
                <c:pt idx="14">
                  <c:v>51.08592910265088</c:v>
                </c:pt>
                <c:pt idx="15">
                  <c:v>44.748922199125879</c:v>
                </c:pt>
                <c:pt idx="16">
                  <c:v>87.12231213228101</c:v>
                </c:pt>
                <c:pt idx="17">
                  <c:v>62.677504320328637</c:v>
                </c:pt>
                <c:pt idx="18">
                  <c:v>60.481560138075132</c:v>
                </c:pt>
              </c:numCache>
            </c:numRef>
          </c:val>
        </c:ser>
        <c:dLbls/>
        <c:axId val="153940736"/>
        <c:axId val="153943424"/>
      </c:barChart>
      <c:catAx>
        <c:axId val="153940736"/>
        <c:scaling>
          <c:orientation val="minMax"/>
        </c:scaling>
        <c:axPos val="b"/>
        <c:numFmt formatCode="General" sourceLinked="0"/>
        <c:tickLblPos val="nextTo"/>
        <c:txPr>
          <a:bodyPr/>
          <a:lstStyle/>
          <a:p>
            <a:pPr>
              <a:defRPr lang="pl-PL"/>
            </a:pPr>
            <a:endParaRPr lang="en-US"/>
          </a:p>
        </c:txPr>
        <c:crossAx val="153943424"/>
        <c:crosses val="autoZero"/>
        <c:auto val="1"/>
        <c:lblAlgn val="ctr"/>
        <c:lblOffset val="100"/>
      </c:catAx>
      <c:valAx>
        <c:axId val="153943424"/>
        <c:scaling>
          <c:orientation val="minMax"/>
        </c:scaling>
        <c:axPos val="l"/>
        <c:title>
          <c:tx>
            <c:rich>
              <a:bodyPr rot="-5400000" vert="horz"/>
              <a:lstStyle/>
              <a:p>
                <a:pPr>
                  <a:defRPr lang="pl-PL"/>
                </a:pPr>
                <a:r>
                  <a:rPr lang="pl-PL"/>
                  <a:t>Caspase-3</a:t>
                </a:r>
                <a:r>
                  <a:rPr lang="pl-PL" baseline="0"/>
                  <a:t> activity Vmax</a:t>
                </a:r>
                <a:endParaRPr lang="pl-PL"/>
              </a:p>
            </c:rich>
          </c:tx>
        </c:title>
        <c:numFmt formatCode="0.0" sourceLinked="0"/>
        <c:tickLblPos val="nextTo"/>
        <c:txPr>
          <a:bodyPr/>
          <a:lstStyle/>
          <a:p>
            <a:pPr>
              <a:defRPr lang="pl-PL"/>
            </a:pPr>
            <a:endParaRPr lang="en-US"/>
          </a:p>
        </c:txPr>
        <c:crossAx val="153940736"/>
        <c:crosses val="autoZero"/>
        <c:crossBetween val="between"/>
      </c:valAx>
    </c:plotArea>
    <c:plotVisOnly val="1"/>
    <c:dispBlanksAs val="gap"/>
  </c:chart>
  <c:externalData r:id="rId2"/>
</c:chartSpace>
</file>

<file path=ppt/charts/chart20.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plotArea>
      <c:layout/>
      <c:barChart>
        <c:barDir val="col"/>
        <c:grouping val="clustered"/>
        <c:ser>
          <c:idx val="0"/>
          <c:order val="0"/>
          <c:spPr>
            <a:solidFill>
              <a:schemeClr val="tx1"/>
            </a:solidFill>
          </c:spPr>
          <c:errBars>
            <c:errBarType val="both"/>
            <c:errValType val="cust"/>
            <c:plus>
              <c:numRef>
                <c:f>Arkusz1!$D$5:$D$17</c:f>
                <c:numCache>
                  <c:formatCode>General</c:formatCode>
                  <c:ptCount val="13"/>
                  <c:pt idx="0">
                    <c:v>372.34336751623897</c:v>
                  </c:pt>
                  <c:pt idx="1">
                    <c:v>10.606601717798215</c:v>
                  </c:pt>
                  <c:pt idx="2">
                    <c:v>294.29293796034756</c:v>
                  </c:pt>
                  <c:pt idx="3">
                    <c:v>155.56349186104043</c:v>
                  </c:pt>
                  <c:pt idx="4">
                    <c:v>205.53284409067084</c:v>
                  </c:pt>
                  <c:pt idx="5">
                    <c:v>153.32427509475949</c:v>
                  </c:pt>
                  <c:pt idx="6">
                    <c:v>30.242078852706754</c:v>
                  </c:pt>
                  <c:pt idx="7">
                    <c:v>13.228756555322954</c:v>
                  </c:pt>
                  <c:pt idx="8">
                    <c:v>2.8867513459481287</c:v>
                  </c:pt>
                  <c:pt idx="9">
                    <c:v>60.844747787572778</c:v>
                  </c:pt>
                  <c:pt idx="10">
                    <c:v>7.6376261582597325</c:v>
                  </c:pt>
                  <c:pt idx="11">
                    <c:v>163.17807246481775</c:v>
                  </c:pt>
                  <c:pt idx="12">
                    <c:v>66.911010553819395</c:v>
                  </c:pt>
                </c:numCache>
              </c:numRef>
            </c:plus>
            <c:minus>
              <c:numRef>
                <c:f>Arkusz1!$D$5:$D$17</c:f>
                <c:numCache>
                  <c:formatCode>General</c:formatCode>
                  <c:ptCount val="13"/>
                  <c:pt idx="0">
                    <c:v>372.34336751623897</c:v>
                  </c:pt>
                  <c:pt idx="1">
                    <c:v>10.606601717798215</c:v>
                  </c:pt>
                  <c:pt idx="2">
                    <c:v>294.29293796034756</c:v>
                  </c:pt>
                  <c:pt idx="3">
                    <c:v>155.56349186104043</c:v>
                  </c:pt>
                  <c:pt idx="4">
                    <c:v>205.53284409067084</c:v>
                  </c:pt>
                  <c:pt idx="5">
                    <c:v>153.32427509475949</c:v>
                  </c:pt>
                  <c:pt idx="6">
                    <c:v>30.242078852706754</c:v>
                  </c:pt>
                  <c:pt idx="7">
                    <c:v>13.228756555322954</c:v>
                  </c:pt>
                  <c:pt idx="8">
                    <c:v>2.8867513459481287</c:v>
                  </c:pt>
                  <c:pt idx="9">
                    <c:v>60.844747787572778</c:v>
                  </c:pt>
                  <c:pt idx="10">
                    <c:v>7.6376261582597325</c:v>
                  </c:pt>
                  <c:pt idx="11">
                    <c:v>163.17807246481775</c:v>
                  </c:pt>
                  <c:pt idx="12">
                    <c:v>66.911010553819395</c:v>
                  </c:pt>
                </c:numCache>
              </c:numRef>
            </c:minus>
          </c:errBars>
          <c:cat>
            <c:strRef>
              <c:f>Arkusz1!$A$5:$A$17</c:f>
              <c:strCache>
                <c:ptCount val="13"/>
                <c:pt idx="0">
                  <c:v>Control</c:v>
                </c:pt>
                <c:pt idx="1">
                  <c:v>EtOH/DMSO</c:v>
                </c:pt>
                <c:pt idx="2">
                  <c:v>PRI-2191</c:v>
                </c:pt>
                <c:pt idx="3">
                  <c:v>Calcitriol</c:v>
                </c:pt>
                <c:pt idx="4">
                  <c:v>GV</c:v>
                </c:pt>
                <c:pt idx="5">
                  <c:v>GV+PRI-2191</c:v>
                </c:pt>
                <c:pt idx="6">
                  <c:v>GV+Calcitriol</c:v>
                </c:pt>
                <c:pt idx="7">
                  <c:v>CIS</c:v>
                </c:pt>
                <c:pt idx="8">
                  <c:v>CIS+PRI-2191</c:v>
                </c:pt>
                <c:pt idx="9">
                  <c:v>CIS+Calcitriol</c:v>
                </c:pt>
                <c:pt idx="10">
                  <c:v>GV+CIS</c:v>
                </c:pt>
                <c:pt idx="11">
                  <c:v>GV+CIS+PRI-2191</c:v>
                </c:pt>
                <c:pt idx="12">
                  <c:v>GV+CIS+Calcitriol</c:v>
                </c:pt>
              </c:strCache>
            </c:strRef>
          </c:cat>
          <c:val>
            <c:numRef>
              <c:f>Arkusz1!$C$5:$C$17</c:f>
              <c:numCache>
                <c:formatCode>0\.0</c:formatCode>
                <c:ptCount val="13"/>
                <c:pt idx="0">
                  <c:v>1688.3333333333328</c:v>
                </c:pt>
                <c:pt idx="1">
                  <c:v>1340</c:v>
                </c:pt>
                <c:pt idx="2">
                  <c:v>1675.8333333333328</c:v>
                </c:pt>
                <c:pt idx="3">
                  <c:v>1832.5</c:v>
                </c:pt>
                <c:pt idx="4">
                  <c:v>1502.5</c:v>
                </c:pt>
                <c:pt idx="5">
                  <c:v>1219.1666666666667</c:v>
                </c:pt>
                <c:pt idx="6">
                  <c:v>1363.3333333333328</c:v>
                </c:pt>
                <c:pt idx="7">
                  <c:v>405</c:v>
                </c:pt>
                <c:pt idx="8">
                  <c:v>328.33333333333331</c:v>
                </c:pt>
                <c:pt idx="9">
                  <c:v>303.33333333333331</c:v>
                </c:pt>
                <c:pt idx="10">
                  <c:v>239.16666666666663</c:v>
                </c:pt>
                <c:pt idx="11">
                  <c:v>274.1666666666668</c:v>
                </c:pt>
                <c:pt idx="12">
                  <c:v>215.83333333333337</c:v>
                </c:pt>
              </c:numCache>
            </c:numRef>
          </c:val>
        </c:ser>
        <c:dLbls/>
        <c:axId val="139901952"/>
        <c:axId val="151831296"/>
      </c:barChart>
      <c:catAx>
        <c:axId val="139901952"/>
        <c:scaling>
          <c:orientation val="minMax"/>
        </c:scaling>
        <c:axPos val="b"/>
        <c:numFmt formatCode="General" sourceLinked="1"/>
        <c:tickLblPos val="nextTo"/>
        <c:txPr>
          <a:bodyPr/>
          <a:lstStyle/>
          <a:p>
            <a:pPr>
              <a:defRPr lang="pl-PL"/>
            </a:pPr>
            <a:endParaRPr lang="en-US"/>
          </a:p>
        </c:txPr>
        <c:crossAx val="151831296"/>
        <c:crosses val="autoZero"/>
        <c:auto val="1"/>
        <c:lblAlgn val="ctr"/>
        <c:lblOffset val="100"/>
      </c:catAx>
      <c:valAx>
        <c:axId val="151831296"/>
        <c:scaling>
          <c:orientation val="minMax"/>
          <c:min val="0"/>
        </c:scaling>
        <c:axPos val="l"/>
        <c:title>
          <c:tx>
            <c:rich>
              <a:bodyPr rot="-5400000" vert="horz"/>
              <a:lstStyle/>
              <a:p>
                <a:pPr>
                  <a:defRPr lang="pl-PL"/>
                </a:pPr>
                <a:r>
                  <a:rPr lang="pl-PL"/>
                  <a:t>VEGF [pg/ml]</a:t>
                </a:r>
              </a:p>
            </c:rich>
          </c:tx>
          <c:layout/>
        </c:title>
        <c:numFmt formatCode="0\.0" sourceLinked="1"/>
        <c:tickLblPos val="nextTo"/>
        <c:txPr>
          <a:bodyPr/>
          <a:lstStyle/>
          <a:p>
            <a:pPr>
              <a:defRPr lang="pl-PL"/>
            </a:pPr>
            <a:endParaRPr lang="en-US"/>
          </a:p>
        </c:txPr>
        <c:crossAx val="139901952"/>
        <c:crosses val="autoZero"/>
        <c:crossBetween val="between"/>
      </c:valAx>
    </c:plotArea>
    <c:plotVisOnly val="1"/>
    <c:dispBlanksAs val="gap"/>
  </c:chart>
  <c:externalData r:id="rId2"/>
</c:chartSpace>
</file>

<file path=ppt/charts/chart21.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plotArea>
      <c:layout/>
      <c:barChart>
        <c:barDir val="col"/>
        <c:grouping val="clustered"/>
        <c:ser>
          <c:idx val="0"/>
          <c:order val="0"/>
          <c:spPr>
            <a:solidFill>
              <a:schemeClr val="tx1"/>
            </a:solidFill>
          </c:spPr>
          <c:errBars>
            <c:errBarType val="both"/>
            <c:errValType val="cust"/>
            <c:plus>
              <c:numRef>
                <c:f>Arkusz2!$D$5:$D$17</c:f>
                <c:numCache>
                  <c:formatCode>General</c:formatCode>
                  <c:ptCount val="13"/>
                  <c:pt idx="0">
                    <c:v>372.34336751623897</c:v>
                  </c:pt>
                  <c:pt idx="1">
                    <c:v>10.606601717798215</c:v>
                  </c:pt>
                  <c:pt idx="2">
                    <c:v>294.29293796034756</c:v>
                  </c:pt>
                  <c:pt idx="3">
                    <c:v>155.56349186104043</c:v>
                  </c:pt>
                  <c:pt idx="4">
                    <c:v>170.09801096230777</c:v>
                  </c:pt>
                  <c:pt idx="5">
                    <c:v>279.3071785686862</c:v>
                  </c:pt>
                  <c:pt idx="6">
                    <c:v>109.60155108391487</c:v>
                  </c:pt>
                  <c:pt idx="7">
                    <c:v>13.228756555322954</c:v>
                  </c:pt>
                  <c:pt idx="8">
                    <c:v>2.8867513459481287</c:v>
                  </c:pt>
                  <c:pt idx="9">
                    <c:v>60.844747787572778</c:v>
                  </c:pt>
                  <c:pt idx="10">
                    <c:v>93.819418743314174</c:v>
                  </c:pt>
                  <c:pt idx="11">
                    <c:v>37.332961307670196</c:v>
                  </c:pt>
                  <c:pt idx="12">
                    <c:v>22.54624876411448</c:v>
                  </c:pt>
                </c:numCache>
              </c:numRef>
            </c:plus>
            <c:minus>
              <c:numRef>
                <c:f>Arkusz2!$D$5:$D$17</c:f>
                <c:numCache>
                  <c:formatCode>General</c:formatCode>
                  <c:ptCount val="13"/>
                  <c:pt idx="0">
                    <c:v>372.34336751623897</c:v>
                  </c:pt>
                  <c:pt idx="1">
                    <c:v>10.606601717798215</c:v>
                  </c:pt>
                  <c:pt idx="2">
                    <c:v>294.29293796034756</c:v>
                  </c:pt>
                  <c:pt idx="3">
                    <c:v>155.56349186104043</c:v>
                  </c:pt>
                  <c:pt idx="4">
                    <c:v>170.09801096230777</c:v>
                  </c:pt>
                  <c:pt idx="5">
                    <c:v>279.3071785686862</c:v>
                  </c:pt>
                  <c:pt idx="6">
                    <c:v>109.60155108391487</c:v>
                  </c:pt>
                  <c:pt idx="7">
                    <c:v>13.228756555322954</c:v>
                  </c:pt>
                  <c:pt idx="8">
                    <c:v>2.8867513459481287</c:v>
                  </c:pt>
                  <c:pt idx="9">
                    <c:v>60.844747787572778</c:v>
                  </c:pt>
                  <c:pt idx="10">
                    <c:v>93.819418743314174</c:v>
                  </c:pt>
                  <c:pt idx="11">
                    <c:v>37.332961307670196</c:v>
                  </c:pt>
                  <c:pt idx="12">
                    <c:v>22.54624876411448</c:v>
                  </c:pt>
                </c:numCache>
              </c:numRef>
            </c:minus>
          </c:errBars>
          <c:cat>
            <c:strRef>
              <c:f>Arkusz2!$A$5:$A$17</c:f>
              <c:strCache>
                <c:ptCount val="13"/>
                <c:pt idx="0">
                  <c:v>Control</c:v>
                </c:pt>
                <c:pt idx="1">
                  <c:v>EtOH/DMSO</c:v>
                </c:pt>
                <c:pt idx="2">
                  <c:v>PRI-2191</c:v>
                </c:pt>
                <c:pt idx="3">
                  <c:v>Calcitriol</c:v>
                </c:pt>
                <c:pt idx="4">
                  <c:v>SU</c:v>
                </c:pt>
                <c:pt idx="5">
                  <c:v>SU+PRI-2191</c:v>
                </c:pt>
                <c:pt idx="6">
                  <c:v>SU+Calcitriol</c:v>
                </c:pt>
                <c:pt idx="7">
                  <c:v>CIS</c:v>
                </c:pt>
                <c:pt idx="8">
                  <c:v>CIS+PRI-2191</c:v>
                </c:pt>
                <c:pt idx="9">
                  <c:v>CIS+Calcitriol</c:v>
                </c:pt>
                <c:pt idx="10">
                  <c:v>SU+CIS</c:v>
                </c:pt>
                <c:pt idx="11">
                  <c:v>SU+CIS+PRI-2191</c:v>
                </c:pt>
                <c:pt idx="12">
                  <c:v>SU+CIS+Calcitriol</c:v>
                </c:pt>
              </c:strCache>
            </c:strRef>
          </c:cat>
          <c:val>
            <c:numRef>
              <c:f>Arkusz2!$C$5:$C$17</c:f>
              <c:numCache>
                <c:formatCode>0\.0</c:formatCode>
                <c:ptCount val="13"/>
                <c:pt idx="0">
                  <c:v>1688.3333333333328</c:v>
                </c:pt>
                <c:pt idx="1">
                  <c:v>1340</c:v>
                </c:pt>
                <c:pt idx="2">
                  <c:v>1675.8333333333328</c:v>
                </c:pt>
                <c:pt idx="3">
                  <c:v>1832.5</c:v>
                </c:pt>
                <c:pt idx="4">
                  <c:v>620.83333333333348</c:v>
                </c:pt>
                <c:pt idx="5">
                  <c:v>630</c:v>
                </c:pt>
                <c:pt idx="6">
                  <c:v>580</c:v>
                </c:pt>
                <c:pt idx="7">
                  <c:v>405</c:v>
                </c:pt>
                <c:pt idx="8">
                  <c:v>328.33333333333331</c:v>
                </c:pt>
                <c:pt idx="9">
                  <c:v>303.33333333333331</c:v>
                </c:pt>
                <c:pt idx="10">
                  <c:v>54.16666666666665</c:v>
                </c:pt>
                <c:pt idx="11">
                  <c:v>95</c:v>
                </c:pt>
                <c:pt idx="12">
                  <c:v>23.333333333333353</c:v>
                </c:pt>
              </c:numCache>
            </c:numRef>
          </c:val>
        </c:ser>
        <c:dLbls/>
        <c:axId val="152077056"/>
        <c:axId val="152078592"/>
      </c:barChart>
      <c:catAx>
        <c:axId val="152077056"/>
        <c:scaling>
          <c:orientation val="minMax"/>
        </c:scaling>
        <c:axPos val="b"/>
        <c:numFmt formatCode="General" sourceLinked="1"/>
        <c:tickLblPos val="nextTo"/>
        <c:txPr>
          <a:bodyPr/>
          <a:lstStyle/>
          <a:p>
            <a:pPr>
              <a:defRPr lang="pl-PL"/>
            </a:pPr>
            <a:endParaRPr lang="en-US"/>
          </a:p>
        </c:txPr>
        <c:crossAx val="152078592"/>
        <c:crosses val="autoZero"/>
        <c:auto val="1"/>
        <c:lblAlgn val="ctr"/>
        <c:lblOffset val="100"/>
      </c:catAx>
      <c:valAx>
        <c:axId val="152078592"/>
        <c:scaling>
          <c:orientation val="minMax"/>
          <c:min val="0"/>
        </c:scaling>
        <c:axPos val="l"/>
        <c:title>
          <c:tx>
            <c:rich>
              <a:bodyPr rot="-5400000" vert="horz"/>
              <a:lstStyle/>
              <a:p>
                <a:pPr>
                  <a:defRPr lang="pl-PL"/>
                </a:pPr>
                <a:r>
                  <a:rPr lang="pl-PL"/>
                  <a:t>VEGF [pg/ml]</a:t>
                </a:r>
              </a:p>
            </c:rich>
          </c:tx>
          <c:layout/>
        </c:title>
        <c:numFmt formatCode="0\.0" sourceLinked="1"/>
        <c:tickLblPos val="nextTo"/>
        <c:txPr>
          <a:bodyPr/>
          <a:lstStyle/>
          <a:p>
            <a:pPr>
              <a:defRPr lang="pl-PL"/>
            </a:pPr>
            <a:endParaRPr lang="en-US"/>
          </a:p>
        </c:txPr>
        <c:crossAx val="152077056"/>
        <c:crosses val="autoZero"/>
        <c:crossBetween val="between"/>
      </c:valAx>
    </c:plotArea>
    <c:plotVisOnly val="1"/>
    <c:dispBlanksAs val="gap"/>
  </c:chart>
  <c:externalData r:id="rId2"/>
</c:chartSpace>
</file>

<file path=ppt/charts/chart3.xml><?xml version="1.0" encoding="utf-8"?>
<c:chartSpace xmlns:c="http://schemas.openxmlformats.org/drawingml/2006/chart" xmlns:a="http://schemas.openxmlformats.org/drawingml/2006/main" xmlns:r="http://schemas.openxmlformats.org/officeDocument/2006/relationships">
  <c:lang val="en-US"/>
  <c:style val="1"/>
  <c:clrMapOvr bg1="lt1" tx1="dk1" bg2="lt2" tx2="dk2" accent1="accent1" accent2="accent2" accent3="accent3" accent4="accent4" accent5="accent5" accent6="accent6" hlink="hlink" folHlink="folHlink"/>
  <c:chart>
    <c:plotArea>
      <c:layout/>
      <c:barChart>
        <c:barDir val="col"/>
        <c:grouping val="clustered"/>
        <c:ser>
          <c:idx val="0"/>
          <c:order val="0"/>
          <c:spPr>
            <a:solidFill>
              <a:sysClr val="windowText" lastClr="000000"/>
            </a:solidFill>
          </c:spPr>
          <c:errBars>
            <c:errBarType val="both"/>
            <c:errValType val="cust"/>
            <c:plus>
              <c:numRef>
                <c:f>'Wykresy EN (2)'!$E$37:$E$54</c:f>
                <c:numCache>
                  <c:formatCode>General</c:formatCode>
                  <c:ptCount val="18"/>
                  <c:pt idx="0">
                    <c:v>1.0122119540080208</c:v>
                  </c:pt>
                  <c:pt idx="1">
                    <c:v>0.50200912807137754</c:v>
                  </c:pt>
                  <c:pt idx="2">
                    <c:v>1.6253660345961061</c:v>
                  </c:pt>
                  <c:pt idx="3">
                    <c:v>7.4344696828028045</c:v>
                  </c:pt>
                  <c:pt idx="4">
                    <c:v>6.6303165994408788</c:v>
                  </c:pt>
                  <c:pt idx="5">
                    <c:v>5.1489612661026705</c:v>
                  </c:pt>
                  <c:pt idx="6">
                    <c:v>8.4961177132934846</c:v>
                  </c:pt>
                  <c:pt idx="7">
                    <c:v>6.1349932425469786</c:v>
                  </c:pt>
                  <c:pt idx="8">
                    <c:v>8.2065383785716826</c:v>
                  </c:pt>
                  <c:pt idx="9">
                    <c:v>0.7483221140606523</c:v>
                  </c:pt>
                  <c:pt idx="10">
                    <c:v>3.8215106626413822</c:v>
                  </c:pt>
                  <c:pt idx="11">
                    <c:v>3.1678198247852891</c:v>
                  </c:pt>
                  <c:pt idx="12">
                    <c:v>2.5029929574804459</c:v>
                  </c:pt>
                  <c:pt idx="13">
                    <c:v>1.7218449648795355</c:v>
                  </c:pt>
                  <c:pt idx="14">
                    <c:v>1.2495061277232686</c:v>
                  </c:pt>
                  <c:pt idx="15">
                    <c:v>7.0228726965136286</c:v>
                  </c:pt>
                  <c:pt idx="16">
                    <c:v>5.6752240155160365</c:v>
                  </c:pt>
                  <c:pt idx="17">
                    <c:v>4.9112440932179666</c:v>
                  </c:pt>
                </c:numCache>
              </c:numRef>
            </c:plus>
            <c:minus>
              <c:numRef>
                <c:f>'Wykresy EN (2)'!$E$37:$E$54</c:f>
                <c:numCache>
                  <c:formatCode>General</c:formatCode>
                  <c:ptCount val="18"/>
                  <c:pt idx="0">
                    <c:v>1.0122119540080208</c:v>
                  </c:pt>
                  <c:pt idx="1">
                    <c:v>0.50200912807137754</c:v>
                  </c:pt>
                  <c:pt idx="2">
                    <c:v>1.6253660345961061</c:v>
                  </c:pt>
                  <c:pt idx="3">
                    <c:v>7.4344696828028045</c:v>
                  </c:pt>
                  <c:pt idx="4">
                    <c:v>6.6303165994408788</c:v>
                  </c:pt>
                  <c:pt idx="5">
                    <c:v>5.1489612661026705</c:v>
                  </c:pt>
                  <c:pt idx="6">
                    <c:v>8.4961177132934846</c:v>
                  </c:pt>
                  <c:pt idx="7">
                    <c:v>6.1349932425469786</c:v>
                  </c:pt>
                  <c:pt idx="8">
                    <c:v>8.2065383785716826</c:v>
                  </c:pt>
                  <c:pt idx="9">
                    <c:v>0.7483221140606523</c:v>
                  </c:pt>
                  <c:pt idx="10">
                    <c:v>3.8215106626413822</c:v>
                  </c:pt>
                  <c:pt idx="11">
                    <c:v>3.1678198247852891</c:v>
                  </c:pt>
                  <c:pt idx="12">
                    <c:v>2.5029929574804459</c:v>
                  </c:pt>
                  <c:pt idx="13">
                    <c:v>1.7218449648795355</c:v>
                  </c:pt>
                  <c:pt idx="14">
                    <c:v>1.2495061277232686</c:v>
                  </c:pt>
                  <c:pt idx="15">
                    <c:v>7.0228726965136286</c:v>
                  </c:pt>
                  <c:pt idx="16">
                    <c:v>5.6752240155160365</c:v>
                  </c:pt>
                  <c:pt idx="17">
                    <c:v>4.9112440932179666</c:v>
                  </c:pt>
                </c:numCache>
              </c:numRef>
            </c:minus>
          </c:errBars>
          <c:cat>
            <c:strRef>
              <c:f>'Wykresy EN (2)'!$B$37:$B$54</c:f>
              <c:strCache>
                <c:ptCount val="18"/>
                <c:pt idx="0">
                  <c:v>EtOH/DMSO</c:v>
                </c:pt>
                <c:pt idx="1">
                  <c:v>PRI-2191</c:v>
                </c:pt>
                <c:pt idx="2">
                  <c:v>Calcitriol</c:v>
                </c:pt>
                <c:pt idx="3">
                  <c:v>SU</c:v>
                </c:pt>
                <c:pt idx="4">
                  <c:v>SU+PRI-2191</c:v>
                </c:pt>
                <c:pt idx="5">
                  <c:v>SU+Calcitriol</c:v>
                </c:pt>
                <c:pt idx="6">
                  <c:v>CIS</c:v>
                </c:pt>
                <c:pt idx="7">
                  <c:v>CIS+PRI-2191</c:v>
                </c:pt>
                <c:pt idx="8">
                  <c:v>CIS+Calcitriol</c:v>
                </c:pt>
                <c:pt idx="9">
                  <c:v>DTX</c:v>
                </c:pt>
                <c:pt idx="10">
                  <c:v>DTX+PRI-2191</c:v>
                </c:pt>
                <c:pt idx="11">
                  <c:v>DTX+Calcitriol</c:v>
                </c:pt>
                <c:pt idx="12">
                  <c:v>SU+CIS</c:v>
                </c:pt>
                <c:pt idx="13">
                  <c:v>SU+CIS+PRI-2191</c:v>
                </c:pt>
                <c:pt idx="14">
                  <c:v>SU+CIS+Calcitriol</c:v>
                </c:pt>
                <c:pt idx="15">
                  <c:v>SU+DTX</c:v>
                </c:pt>
                <c:pt idx="16">
                  <c:v>SU+DTX+PRI-2191</c:v>
                </c:pt>
                <c:pt idx="17">
                  <c:v>SU+DTX+Calcitriol</c:v>
                </c:pt>
              </c:strCache>
            </c:strRef>
          </c:cat>
          <c:val>
            <c:numRef>
              <c:f>'Wykresy EN (2)'!$D$37:$D$54</c:f>
              <c:numCache>
                <c:formatCode>0.00</c:formatCode>
                <c:ptCount val="18"/>
                <c:pt idx="0">
                  <c:v>3.1545001106857598</c:v>
                </c:pt>
                <c:pt idx="1">
                  <c:v>0.49673836265103449</c:v>
                </c:pt>
                <c:pt idx="2">
                  <c:v>0.93440872823538268</c:v>
                </c:pt>
                <c:pt idx="3">
                  <c:v>16.131696541571273</c:v>
                </c:pt>
                <c:pt idx="4">
                  <c:v>16.948801037374722</c:v>
                </c:pt>
                <c:pt idx="5">
                  <c:v>16.40069346809171</c:v>
                </c:pt>
                <c:pt idx="6">
                  <c:v>29.879143385836816</c:v>
                </c:pt>
                <c:pt idx="7">
                  <c:v>36.827809311888345</c:v>
                </c:pt>
                <c:pt idx="8">
                  <c:v>37.227574355556307</c:v>
                </c:pt>
                <c:pt idx="9">
                  <c:v>2.1987233919146512</c:v>
                </c:pt>
                <c:pt idx="10">
                  <c:v>4.6435839722577787</c:v>
                </c:pt>
                <c:pt idx="11">
                  <c:v>4.1685740203903547</c:v>
                </c:pt>
                <c:pt idx="12">
                  <c:v>63.542722655560127</c:v>
                </c:pt>
                <c:pt idx="13">
                  <c:v>66.413281303799323</c:v>
                </c:pt>
                <c:pt idx="14">
                  <c:v>65.836784940452588</c:v>
                </c:pt>
                <c:pt idx="15">
                  <c:v>37.992624248568418</c:v>
                </c:pt>
                <c:pt idx="16">
                  <c:v>39.719194576925879</c:v>
                </c:pt>
                <c:pt idx="17">
                  <c:v>39.767405503380701</c:v>
                </c:pt>
              </c:numCache>
            </c:numRef>
          </c:val>
        </c:ser>
        <c:dLbls/>
        <c:axId val="77685888"/>
        <c:axId val="126079744"/>
      </c:barChart>
      <c:catAx>
        <c:axId val="77685888"/>
        <c:scaling>
          <c:orientation val="minMax"/>
        </c:scaling>
        <c:axPos val="b"/>
        <c:numFmt formatCode="General" sourceLinked="0"/>
        <c:tickLblPos val="nextTo"/>
        <c:txPr>
          <a:bodyPr/>
          <a:lstStyle/>
          <a:p>
            <a:pPr>
              <a:defRPr lang="pl-PL"/>
            </a:pPr>
            <a:endParaRPr lang="en-US"/>
          </a:p>
        </c:txPr>
        <c:crossAx val="126079744"/>
        <c:crosses val="autoZero"/>
        <c:auto val="1"/>
        <c:lblAlgn val="ctr"/>
        <c:lblOffset val="100"/>
      </c:catAx>
      <c:valAx>
        <c:axId val="126079744"/>
        <c:scaling>
          <c:orientation val="minMax"/>
          <c:min val="0"/>
        </c:scaling>
        <c:axPos val="l"/>
        <c:title>
          <c:tx>
            <c:rich>
              <a:bodyPr rot="-5400000" vert="horz"/>
              <a:lstStyle/>
              <a:p>
                <a:pPr>
                  <a:defRPr lang="pl-PL"/>
                </a:pPr>
                <a:r>
                  <a:rPr lang="pl-PL"/>
                  <a:t>proliferation inhibition [%]</a:t>
                </a:r>
              </a:p>
            </c:rich>
          </c:tx>
        </c:title>
        <c:numFmt formatCode="0.0" sourceLinked="0"/>
        <c:tickLblPos val="nextTo"/>
        <c:txPr>
          <a:bodyPr/>
          <a:lstStyle/>
          <a:p>
            <a:pPr>
              <a:defRPr lang="pl-PL"/>
            </a:pPr>
            <a:endParaRPr lang="en-US"/>
          </a:p>
        </c:txPr>
        <c:crossAx val="77685888"/>
        <c:crosses val="autoZero"/>
        <c:crossBetween val="between"/>
        <c:majorUnit val="10"/>
      </c:valAx>
    </c:plotArea>
    <c:plotVisOnly val="1"/>
    <c:dispBlanksAs val="gap"/>
  </c:chart>
  <c:externalData r:id="rId2"/>
</c:chartSpace>
</file>

<file path=ppt/charts/chart4.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plotArea>
      <c:layout/>
      <c:barChart>
        <c:barDir val="col"/>
        <c:grouping val="clustered"/>
        <c:ser>
          <c:idx val="0"/>
          <c:order val="0"/>
          <c:spPr>
            <a:solidFill>
              <a:sysClr val="windowText" lastClr="000000"/>
            </a:solidFill>
          </c:spPr>
          <c:errBars>
            <c:errBarType val="both"/>
            <c:errValType val="cust"/>
            <c:plus>
              <c:numRef>
                <c:f>SU!$G$34:$G$52</c:f>
                <c:numCache>
                  <c:formatCode>General</c:formatCode>
                  <c:ptCount val="19"/>
                  <c:pt idx="0">
                    <c:v>6.0319743969118456</c:v>
                  </c:pt>
                  <c:pt idx="1">
                    <c:v>5.1268243784920973</c:v>
                  </c:pt>
                  <c:pt idx="2">
                    <c:v>2.1628187980849476</c:v>
                  </c:pt>
                  <c:pt idx="3">
                    <c:v>5.199776848133328</c:v>
                  </c:pt>
                  <c:pt idx="4">
                    <c:v>2.3079009654923519</c:v>
                  </c:pt>
                  <c:pt idx="5">
                    <c:v>0.58924975501410515</c:v>
                  </c:pt>
                  <c:pt idx="6">
                    <c:v>1.4424592628087221</c:v>
                  </c:pt>
                  <c:pt idx="7">
                    <c:v>3.0257818938958887</c:v>
                  </c:pt>
                  <c:pt idx="8">
                    <c:v>2.1095337392324183</c:v>
                  </c:pt>
                  <c:pt idx="9">
                    <c:v>3.0680977946008112</c:v>
                  </c:pt>
                  <c:pt idx="10">
                    <c:v>6.724349817599836</c:v>
                  </c:pt>
                  <c:pt idx="11">
                    <c:v>14.885002710945091</c:v>
                  </c:pt>
                  <c:pt idx="12">
                    <c:v>13.105731734573375</c:v>
                  </c:pt>
                  <c:pt idx="13">
                    <c:v>0.64830849546272007</c:v>
                  </c:pt>
                  <c:pt idx="14">
                    <c:v>0.51359068598951052</c:v>
                  </c:pt>
                  <c:pt idx="15">
                    <c:v>0.11782774895112919</c:v>
                  </c:pt>
                  <c:pt idx="16">
                    <c:v>6.2552918112137199</c:v>
                  </c:pt>
                  <c:pt idx="17">
                    <c:v>4.0445184241194312</c:v>
                  </c:pt>
                  <c:pt idx="18">
                    <c:v>3.440267333748483</c:v>
                  </c:pt>
                </c:numCache>
              </c:numRef>
            </c:plus>
            <c:minus>
              <c:numRef>
                <c:f>SU!$G$34:$G$52</c:f>
                <c:numCache>
                  <c:formatCode>General</c:formatCode>
                  <c:ptCount val="19"/>
                  <c:pt idx="0">
                    <c:v>6.0319743969118456</c:v>
                  </c:pt>
                  <c:pt idx="1">
                    <c:v>5.1268243784920973</c:v>
                  </c:pt>
                  <c:pt idx="2">
                    <c:v>2.1628187980849476</c:v>
                  </c:pt>
                  <c:pt idx="3">
                    <c:v>5.199776848133328</c:v>
                  </c:pt>
                  <c:pt idx="4">
                    <c:v>2.3079009654923519</c:v>
                  </c:pt>
                  <c:pt idx="5">
                    <c:v>0.58924975501410515</c:v>
                  </c:pt>
                  <c:pt idx="6">
                    <c:v>1.4424592628087221</c:v>
                  </c:pt>
                  <c:pt idx="7">
                    <c:v>3.0257818938958887</c:v>
                  </c:pt>
                  <c:pt idx="8">
                    <c:v>2.1095337392324183</c:v>
                  </c:pt>
                  <c:pt idx="9">
                    <c:v>3.0680977946008112</c:v>
                  </c:pt>
                  <c:pt idx="10">
                    <c:v>6.724349817599836</c:v>
                  </c:pt>
                  <c:pt idx="11">
                    <c:v>14.885002710945091</c:v>
                  </c:pt>
                  <c:pt idx="12">
                    <c:v>13.105731734573375</c:v>
                  </c:pt>
                  <c:pt idx="13">
                    <c:v>0.64830849546272007</c:v>
                  </c:pt>
                  <c:pt idx="14">
                    <c:v>0.51359068598951052</c:v>
                  </c:pt>
                  <c:pt idx="15">
                    <c:v>0.11782774895112919</c:v>
                  </c:pt>
                  <c:pt idx="16">
                    <c:v>6.2552918112137199</c:v>
                  </c:pt>
                  <c:pt idx="17">
                    <c:v>4.0445184241194312</c:v>
                  </c:pt>
                  <c:pt idx="18">
                    <c:v>3.440267333748483</c:v>
                  </c:pt>
                </c:numCache>
              </c:numRef>
            </c:minus>
          </c:errBars>
          <c:cat>
            <c:strRef>
              <c:f>SU!$A$34:$A$52</c:f>
              <c:strCache>
                <c:ptCount val="19"/>
                <c:pt idx="0">
                  <c:v>Control</c:v>
                </c:pt>
                <c:pt idx="1">
                  <c:v>EtOH/DMSO</c:v>
                </c:pt>
                <c:pt idx="2">
                  <c:v>PRI-2191</c:v>
                </c:pt>
                <c:pt idx="3">
                  <c:v>Calcitriol</c:v>
                </c:pt>
                <c:pt idx="4">
                  <c:v>SU</c:v>
                </c:pt>
                <c:pt idx="5">
                  <c:v>SU+PRI-2191</c:v>
                </c:pt>
                <c:pt idx="6">
                  <c:v>SU-Calcitriol</c:v>
                </c:pt>
                <c:pt idx="7">
                  <c:v>CIS</c:v>
                </c:pt>
                <c:pt idx="8">
                  <c:v>CIS+PRI-2191</c:v>
                </c:pt>
                <c:pt idx="9">
                  <c:v>CIS+Calcitriol</c:v>
                </c:pt>
                <c:pt idx="10">
                  <c:v>DTX</c:v>
                </c:pt>
                <c:pt idx="11">
                  <c:v>DTX+PRI-2191</c:v>
                </c:pt>
                <c:pt idx="12">
                  <c:v>DTX+Calcitriol</c:v>
                </c:pt>
                <c:pt idx="13">
                  <c:v>SU+CIS</c:v>
                </c:pt>
                <c:pt idx="14">
                  <c:v>SU+CIS+PRI-2191</c:v>
                </c:pt>
                <c:pt idx="15">
                  <c:v>SU+CIS+Calcitriol</c:v>
                </c:pt>
                <c:pt idx="16">
                  <c:v>SU+DTX</c:v>
                </c:pt>
                <c:pt idx="17">
                  <c:v>SU+DTX+PRI-2191</c:v>
                </c:pt>
                <c:pt idx="18">
                  <c:v>SU+DTX+Calcitriol</c:v>
                </c:pt>
              </c:strCache>
            </c:strRef>
          </c:cat>
          <c:val>
            <c:numRef>
              <c:f>SU!$F$34:$F$52</c:f>
              <c:numCache>
                <c:formatCode>0.00</c:formatCode>
                <c:ptCount val="19"/>
                <c:pt idx="0">
                  <c:v>15.527750000000001</c:v>
                </c:pt>
                <c:pt idx="1">
                  <c:v>18.861621596514738</c:v>
                </c:pt>
                <c:pt idx="2">
                  <c:v>10.584173352206237</c:v>
                </c:pt>
                <c:pt idx="3">
                  <c:v>15.825330437004856</c:v>
                </c:pt>
                <c:pt idx="4">
                  <c:v>10.536886447367751</c:v>
                </c:pt>
                <c:pt idx="5">
                  <c:v>7.2721196185630781</c:v>
                </c:pt>
                <c:pt idx="6">
                  <c:v>6.7884743440376516</c:v>
                </c:pt>
                <c:pt idx="7">
                  <c:v>20.399671532507956</c:v>
                </c:pt>
                <c:pt idx="8">
                  <c:v>14.964043073292952</c:v>
                </c:pt>
                <c:pt idx="9">
                  <c:v>14.599568034770693</c:v>
                </c:pt>
                <c:pt idx="10">
                  <c:v>58.665790073675581</c:v>
                </c:pt>
                <c:pt idx="11">
                  <c:v>46.707389202990655</c:v>
                </c:pt>
                <c:pt idx="12">
                  <c:v>50.270828630803159</c:v>
                </c:pt>
                <c:pt idx="13">
                  <c:v>23.875675650207491</c:v>
                </c:pt>
                <c:pt idx="14">
                  <c:v>23.167306124074855</c:v>
                </c:pt>
                <c:pt idx="15">
                  <c:v>20.323039946075333</c:v>
                </c:pt>
                <c:pt idx="16">
                  <c:v>28.15398949056803</c:v>
                </c:pt>
                <c:pt idx="17">
                  <c:v>21.105989020507799</c:v>
                </c:pt>
                <c:pt idx="18">
                  <c:v>20.347776280833813</c:v>
                </c:pt>
              </c:numCache>
            </c:numRef>
          </c:val>
        </c:ser>
        <c:dLbls/>
        <c:axId val="126640128"/>
        <c:axId val="126641664"/>
      </c:barChart>
      <c:catAx>
        <c:axId val="126640128"/>
        <c:scaling>
          <c:orientation val="minMax"/>
        </c:scaling>
        <c:axPos val="b"/>
        <c:numFmt formatCode="General" sourceLinked="0"/>
        <c:tickLblPos val="nextTo"/>
        <c:txPr>
          <a:bodyPr/>
          <a:lstStyle/>
          <a:p>
            <a:pPr>
              <a:defRPr lang="pl-PL"/>
            </a:pPr>
            <a:endParaRPr lang="en-US"/>
          </a:p>
        </c:txPr>
        <c:crossAx val="126641664"/>
        <c:crosses val="autoZero"/>
        <c:auto val="1"/>
        <c:lblAlgn val="ctr"/>
        <c:lblOffset val="100"/>
      </c:catAx>
      <c:valAx>
        <c:axId val="126641664"/>
        <c:scaling>
          <c:orientation val="minMax"/>
        </c:scaling>
        <c:axPos val="l"/>
        <c:title>
          <c:tx>
            <c:rich>
              <a:bodyPr rot="-5400000" vert="horz"/>
              <a:lstStyle/>
              <a:p>
                <a:pPr>
                  <a:defRPr lang="pl-PL"/>
                </a:pPr>
                <a:r>
                  <a:rPr lang="pl-PL"/>
                  <a:t>Caspase-3</a:t>
                </a:r>
                <a:r>
                  <a:rPr lang="pl-PL" baseline="0"/>
                  <a:t> activity Vmax</a:t>
                </a:r>
                <a:endParaRPr lang="pl-PL"/>
              </a:p>
            </c:rich>
          </c:tx>
        </c:title>
        <c:numFmt formatCode="0.0" sourceLinked="0"/>
        <c:tickLblPos val="nextTo"/>
        <c:txPr>
          <a:bodyPr/>
          <a:lstStyle/>
          <a:p>
            <a:pPr>
              <a:defRPr lang="pl-PL"/>
            </a:pPr>
            <a:endParaRPr lang="en-US"/>
          </a:p>
        </c:txPr>
        <c:crossAx val="126640128"/>
        <c:crosses val="autoZero"/>
        <c:crossBetween val="between"/>
      </c:valAx>
    </c:plotArea>
    <c:plotVisOnly val="1"/>
    <c:dispBlanksAs val="gap"/>
  </c:chart>
  <c:externalData r:id="rId2"/>
</c:chartSpace>
</file>

<file path=ppt/charts/chart5.xml><?xml version="1.0" encoding="utf-8"?>
<c:chartSpace xmlns:c="http://schemas.openxmlformats.org/drawingml/2006/chart" xmlns:a="http://schemas.openxmlformats.org/drawingml/2006/main" xmlns:r="http://schemas.openxmlformats.org/officeDocument/2006/relationships">
  <c:lang val="en-US"/>
  <c:style val="1"/>
  <c:clrMapOvr bg1="lt1" tx1="dk1" bg2="lt2" tx2="dk2" accent1="accent1" accent2="accent2" accent3="accent3" accent4="accent4" accent5="accent5" accent6="accent6" hlink="hlink" folHlink="folHlink"/>
  <c:chart>
    <c:plotArea>
      <c:layout/>
      <c:barChart>
        <c:barDir val="col"/>
        <c:grouping val="clustered"/>
        <c:ser>
          <c:idx val="0"/>
          <c:order val="0"/>
          <c:spPr>
            <a:solidFill>
              <a:schemeClr val="tx1"/>
            </a:solidFill>
          </c:spPr>
          <c:errBars>
            <c:errBarType val="both"/>
            <c:errValType val="cust"/>
            <c:plus>
              <c:numRef>
                <c:f>'GV+CIS (2)'!$E$4:$E$20</c:f>
                <c:numCache>
                  <c:formatCode>General</c:formatCode>
                  <c:ptCount val="17"/>
                  <c:pt idx="0">
                    <c:v>8.7460779781568352</c:v>
                  </c:pt>
                  <c:pt idx="1">
                    <c:v>2.5764025306617002</c:v>
                  </c:pt>
                  <c:pt idx="2">
                    <c:v>1.6077000056360806</c:v>
                  </c:pt>
                  <c:pt idx="3">
                    <c:v>13.40493405408203</c:v>
                  </c:pt>
                  <c:pt idx="4">
                    <c:v>7.6318827172840731</c:v>
                  </c:pt>
                  <c:pt idx="5">
                    <c:v>6.1740983795206841</c:v>
                  </c:pt>
                  <c:pt idx="6">
                    <c:v>13.768325969412532</c:v>
                  </c:pt>
                  <c:pt idx="7">
                    <c:v>12.612450198117745</c:v>
                  </c:pt>
                  <c:pt idx="8">
                    <c:v>3.1648118875333848</c:v>
                  </c:pt>
                  <c:pt idx="9">
                    <c:v>15.580390816664396</c:v>
                  </c:pt>
                  <c:pt idx="10">
                    <c:v>1.6093750339806998</c:v>
                  </c:pt>
                  <c:pt idx="11">
                    <c:v>0.60258636414707534</c:v>
                  </c:pt>
                  <c:pt idx="12">
                    <c:v>3.6458763452297078</c:v>
                  </c:pt>
                  <c:pt idx="13">
                    <c:v>10.441214166656556</c:v>
                  </c:pt>
                  <c:pt idx="14">
                    <c:v>9.0316678108423787</c:v>
                  </c:pt>
                  <c:pt idx="15">
                    <c:v>0.7095322042091996</c:v>
                  </c:pt>
                  <c:pt idx="16">
                    <c:v>2.1489049217655842</c:v>
                  </c:pt>
                </c:numCache>
              </c:numRef>
            </c:plus>
            <c:minus>
              <c:numRef>
                <c:f>'GV+CIS (2)'!$E$4:$E$19</c:f>
                <c:numCache>
                  <c:formatCode>General</c:formatCode>
                  <c:ptCount val="16"/>
                  <c:pt idx="0">
                    <c:v>8.7460779781568352</c:v>
                  </c:pt>
                  <c:pt idx="1">
                    <c:v>2.5764025306617002</c:v>
                  </c:pt>
                  <c:pt idx="2">
                    <c:v>1.6077000056360806</c:v>
                  </c:pt>
                  <c:pt idx="3">
                    <c:v>13.40493405408203</c:v>
                  </c:pt>
                  <c:pt idx="4">
                    <c:v>7.6318827172840731</c:v>
                  </c:pt>
                  <c:pt idx="5">
                    <c:v>6.1740983795206841</c:v>
                  </c:pt>
                  <c:pt idx="6">
                    <c:v>13.768325969412532</c:v>
                  </c:pt>
                  <c:pt idx="7">
                    <c:v>12.612450198117745</c:v>
                  </c:pt>
                  <c:pt idx="8">
                    <c:v>3.1648118875333848</c:v>
                  </c:pt>
                  <c:pt idx="9">
                    <c:v>15.580390816664396</c:v>
                  </c:pt>
                  <c:pt idx="10">
                    <c:v>1.6093750339806998</c:v>
                  </c:pt>
                  <c:pt idx="11">
                    <c:v>0.60258636414707534</c:v>
                  </c:pt>
                  <c:pt idx="12">
                    <c:v>3.6458763452297078</c:v>
                  </c:pt>
                  <c:pt idx="13">
                    <c:v>10.441214166656556</c:v>
                  </c:pt>
                  <c:pt idx="14">
                    <c:v>9.0316678108423787</c:v>
                  </c:pt>
                  <c:pt idx="15">
                    <c:v>0.7095322042091996</c:v>
                  </c:pt>
                </c:numCache>
              </c:numRef>
            </c:minus>
          </c:errBars>
          <c:cat>
            <c:strRef>
              <c:f>'GV+CIS (2)'!$B$4:$B$20</c:f>
              <c:strCache>
                <c:ptCount val="17"/>
                <c:pt idx="0">
                  <c:v>PRI-2191</c:v>
                </c:pt>
                <c:pt idx="1">
                  <c:v>Calcitriol</c:v>
                </c:pt>
                <c:pt idx="2">
                  <c:v>GV</c:v>
                </c:pt>
                <c:pt idx="3">
                  <c:v>GV+PRI-2191</c:v>
                </c:pt>
                <c:pt idx="4">
                  <c:v>GV+Calcitriol</c:v>
                </c:pt>
                <c:pt idx="5">
                  <c:v>CIS</c:v>
                </c:pt>
                <c:pt idx="6">
                  <c:v>CIS+PRI-2191</c:v>
                </c:pt>
                <c:pt idx="7">
                  <c:v>CIS+Calcitriol</c:v>
                </c:pt>
                <c:pt idx="8">
                  <c:v>DTX</c:v>
                </c:pt>
                <c:pt idx="9">
                  <c:v>DTX+PRI-2191</c:v>
                </c:pt>
                <c:pt idx="10">
                  <c:v>DTX+Calcitriol</c:v>
                </c:pt>
                <c:pt idx="11">
                  <c:v>GV+CIS</c:v>
                </c:pt>
                <c:pt idx="12">
                  <c:v>GV+CIS+PRI-2191</c:v>
                </c:pt>
                <c:pt idx="13">
                  <c:v>GV+CIS+Calcitriol</c:v>
                </c:pt>
                <c:pt idx="14">
                  <c:v>GV+DTX</c:v>
                </c:pt>
                <c:pt idx="15">
                  <c:v>GV+DTX+PRI-2191</c:v>
                </c:pt>
                <c:pt idx="16">
                  <c:v>GV+DTX+Calcitriol</c:v>
                </c:pt>
              </c:strCache>
            </c:strRef>
          </c:cat>
          <c:val>
            <c:numRef>
              <c:f>'GV+CIS (2)'!$D$4:$D$20</c:f>
              <c:numCache>
                <c:formatCode>General</c:formatCode>
                <c:ptCount val="17"/>
                <c:pt idx="0" formatCode="0.00">
                  <c:v>14.016</c:v>
                </c:pt>
                <c:pt idx="1">
                  <c:v>13.91</c:v>
                </c:pt>
                <c:pt idx="2" formatCode="0.00">
                  <c:v>36.496815576098747</c:v>
                </c:pt>
                <c:pt idx="3" formatCode="0.00">
                  <c:v>49.741280229000104</c:v>
                </c:pt>
                <c:pt idx="4" formatCode="0.00">
                  <c:v>40.923443977388025</c:v>
                </c:pt>
                <c:pt idx="5" formatCode="0.00">
                  <c:v>15.167400000000002</c:v>
                </c:pt>
                <c:pt idx="6" formatCode="0.00">
                  <c:v>41.33</c:v>
                </c:pt>
                <c:pt idx="7" formatCode="0.00">
                  <c:v>33.910000000000004</c:v>
                </c:pt>
                <c:pt idx="8" formatCode="0.00">
                  <c:v>4.1664194253645235</c:v>
                </c:pt>
                <c:pt idx="9" formatCode="0.00">
                  <c:v>35.253</c:v>
                </c:pt>
                <c:pt idx="10" formatCode="0.00">
                  <c:v>34.788000000000004</c:v>
                </c:pt>
                <c:pt idx="11" formatCode="0.00">
                  <c:v>48.586092904339758</c:v>
                </c:pt>
                <c:pt idx="12" formatCode="0.00">
                  <c:v>71.741976112920696</c:v>
                </c:pt>
                <c:pt idx="13" formatCode="0.00">
                  <c:v>68.246946658936096</c:v>
                </c:pt>
                <c:pt idx="14" formatCode="0.00">
                  <c:v>30.526353554470901</c:v>
                </c:pt>
                <c:pt idx="15" formatCode="0.00">
                  <c:v>57.251715033066823</c:v>
                </c:pt>
                <c:pt idx="16" formatCode="0.00">
                  <c:v>54.319505242305652</c:v>
                </c:pt>
              </c:numCache>
            </c:numRef>
          </c:val>
        </c:ser>
        <c:dLbls/>
        <c:axId val="126658432"/>
        <c:axId val="126659968"/>
      </c:barChart>
      <c:catAx>
        <c:axId val="126658432"/>
        <c:scaling>
          <c:orientation val="minMax"/>
        </c:scaling>
        <c:axPos val="b"/>
        <c:numFmt formatCode="General" sourceLinked="1"/>
        <c:majorTickMark val="none"/>
        <c:tickLblPos val="nextTo"/>
        <c:txPr>
          <a:bodyPr/>
          <a:lstStyle/>
          <a:p>
            <a:pPr>
              <a:defRPr lang="pl-PL"/>
            </a:pPr>
            <a:endParaRPr lang="en-US"/>
          </a:p>
        </c:txPr>
        <c:crossAx val="126659968"/>
        <c:crosses val="autoZero"/>
        <c:auto val="1"/>
        <c:lblAlgn val="ctr"/>
        <c:lblOffset val="100"/>
      </c:catAx>
      <c:valAx>
        <c:axId val="126659968"/>
        <c:scaling>
          <c:orientation val="minMax"/>
        </c:scaling>
        <c:axPos val="l"/>
        <c:title>
          <c:tx>
            <c:rich>
              <a:bodyPr/>
              <a:lstStyle/>
              <a:p>
                <a:pPr>
                  <a:defRPr lang="pl-PL"/>
                </a:pPr>
                <a:r>
                  <a:rPr lang="pl-PL"/>
                  <a:t>proliferation inhibition [%]</a:t>
                </a:r>
              </a:p>
            </c:rich>
          </c:tx>
        </c:title>
        <c:numFmt formatCode="0.0" sourceLinked="0"/>
        <c:majorTickMark val="none"/>
        <c:tickLblPos val="nextTo"/>
        <c:txPr>
          <a:bodyPr/>
          <a:lstStyle/>
          <a:p>
            <a:pPr>
              <a:defRPr lang="pl-PL"/>
            </a:pPr>
            <a:endParaRPr lang="en-US"/>
          </a:p>
        </c:txPr>
        <c:crossAx val="126658432"/>
        <c:crosses val="autoZero"/>
        <c:crossBetween val="between"/>
      </c:valAx>
    </c:plotArea>
    <c:plotVisOnly val="1"/>
    <c:dispBlanksAs val="gap"/>
  </c:chart>
  <c:externalData r:id="rId2"/>
</c:chartSpace>
</file>

<file path=ppt/charts/chart6.xml><?xml version="1.0" encoding="utf-8"?>
<c:chartSpace xmlns:c="http://schemas.openxmlformats.org/drawingml/2006/chart" xmlns:a="http://schemas.openxmlformats.org/drawingml/2006/main" xmlns:r="http://schemas.openxmlformats.org/officeDocument/2006/relationships">
  <c:lang val="en-US"/>
  <c:style val="6"/>
  <c:clrMapOvr bg1="lt1" tx1="dk1" bg2="lt2" tx2="dk2" accent1="accent1" accent2="accent2" accent3="accent3" accent4="accent4" accent5="accent5" accent6="accent6" hlink="hlink" folHlink="folHlink"/>
  <c:chart>
    <c:plotArea>
      <c:layout/>
      <c:barChart>
        <c:barDir val="col"/>
        <c:grouping val="clustered"/>
        <c:ser>
          <c:idx val="0"/>
          <c:order val="0"/>
          <c:spPr>
            <a:solidFill>
              <a:sysClr val="windowText" lastClr="000000"/>
            </a:solidFill>
          </c:spPr>
          <c:errBars>
            <c:errBarType val="both"/>
            <c:errValType val="cust"/>
            <c:plus>
              <c:numRef>
                <c:f>'GV + cyt'!$I$34:$I$52</c:f>
                <c:numCache>
                  <c:formatCode>General</c:formatCode>
                  <c:ptCount val="19"/>
                  <c:pt idx="0">
                    <c:v>0.67069078195544241</c:v>
                  </c:pt>
                  <c:pt idx="1">
                    <c:v>8.9816370857364234</c:v>
                  </c:pt>
                  <c:pt idx="2">
                    <c:v>41.326847403931346</c:v>
                  </c:pt>
                  <c:pt idx="3">
                    <c:v>9.7265361641802706</c:v>
                  </c:pt>
                  <c:pt idx="4">
                    <c:v>0.297064150251443</c:v>
                  </c:pt>
                  <c:pt idx="5">
                    <c:v>10.335780695772021</c:v>
                  </c:pt>
                  <c:pt idx="6">
                    <c:v>13.440398280519588</c:v>
                  </c:pt>
                  <c:pt idx="7">
                    <c:v>34.428804253399974</c:v>
                  </c:pt>
                  <c:pt idx="8">
                    <c:v>35.095390247639742</c:v>
                  </c:pt>
                  <c:pt idx="9">
                    <c:v>77.037533745520733</c:v>
                  </c:pt>
                  <c:pt idx="10">
                    <c:v>36.039284116627123</c:v>
                  </c:pt>
                  <c:pt idx="11">
                    <c:v>60.704145204079175</c:v>
                  </c:pt>
                  <c:pt idx="12">
                    <c:v>36.724502102190961</c:v>
                  </c:pt>
                  <c:pt idx="13">
                    <c:v>34.897137247089638</c:v>
                  </c:pt>
                  <c:pt idx="14">
                    <c:v>26.918147447613499</c:v>
                  </c:pt>
                  <c:pt idx="15">
                    <c:v>72.153191499022384</c:v>
                  </c:pt>
                  <c:pt idx="16">
                    <c:v>91.319377489115524</c:v>
                  </c:pt>
                  <c:pt idx="17">
                    <c:v>96.506662317767251</c:v>
                  </c:pt>
                  <c:pt idx="18">
                    <c:v>30.947321943470989</c:v>
                  </c:pt>
                </c:numCache>
              </c:numRef>
            </c:plus>
            <c:minus>
              <c:numRef>
                <c:f>'GV + cyt'!$I$34:$I$52</c:f>
                <c:numCache>
                  <c:formatCode>General</c:formatCode>
                  <c:ptCount val="19"/>
                  <c:pt idx="0">
                    <c:v>0.67069078195544241</c:v>
                  </c:pt>
                  <c:pt idx="1">
                    <c:v>8.9816370857364234</c:v>
                  </c:pt>
                  <c:pt idx="2">
                    <c:v>41.326847403931346</c:v>
                  </c:pt>
                  <c:pt idx="3">
                    <c:v>9.7265361641802706</c:v>
                  </c:pt>
                  <c:pt idx="4">
                    <c:v>0.297064150251443</c:v>
                  </c:pt>
                  <c:pt idx="5">
                    <c:v>10.335780695772021</c:v>
                  </c:pt>
                  <c:pt idx="6">
                    <c:v>13.440398280519588</c:v>
                  </c:pt>
                  <c:pt idx="7">
                    <c:v>34.428804253399974</c:v>
                  </c:pt>
                  <c:pt idx="8">
                    <c:v>35.095390247639742</c:v>
                  </c:pt>
                  <c:pt idx="9">
                    <c:v>77.037533745520733</c:v>
                  </c:pt>
                  <c:pt idx="10">
                    <c:v>36.039284116627123</c:v>
                  </c:pt>
                  <c:pt idx="11">
                    <c:v>60.704145204079175</c:v>
                  </c:pt>
                  <c:pt idx="12">
                    <c:v>36.724502102190961</c:v>
                  </c:pt>
                  <c:pt idx="13">
                    <c:v>34.897137247089638</c:v>
                  </c:pt>
                  <c:pt idx="14">
                    <c:v>26.918147447613499</c:v>
                  </c:pt>
                  <c:pt idx="15">
                    <c:v>72.153191499022384</c:v>
                  </c:pt>
                  <c:pt idx="16">
                    <c:v>91.319377489115524</c:v>
                  </c:pt>
                  <c:pt idx="17">
                    <c:v>96.506662317767251</c:v>
                  </c:pt>
                  <c:pt idx="18">
                    <c:v>30.947321943470989</c:v>
                  </c:pt>
                </c:numCache>
              </c:numRef>
            </c:minus>
          </c:errBars>
          <c:cat>
            <c:strRef>
              <c:f>'GV + cyt'!$B$34:$B$52</c:f>
              <c:strCache>
                <c:ptCount val="19"/>
                <c:pt idx="0">
                  <c:v>Control</c:v>
                </c:pt>
                <c:pt idx="1">
                  <c:v>EtOH/DMSO</c:v>
                </c:pt>
                <c:pt idx="2">
                  <c:v>PRI-2191</c:v>
                </c:pt>
                <c:pt idx="3">
                  <c:v>Calcitriol</c:v>
                </c:pt>
                <c:pt idx="4">
                  <c:v>GV</c:v>
                </c:pt>
                <c:pt idx="5">
                  <c:v>GV+PRI-2191</c:v>
                </c:pt>
                <c:pt idx="6">
                  <c:v>GV+Calcitriol</c:v>
                </c:pt>
                <c:pt idx="7">
                  <c:v>CIS</c:v>
                </c:pt>
                <c:pt idx="8">
                  <c:v>CIS+PRI-2191</c:v>
                </c:pt>
                <c:pt idx="9">
                  <c:v>CIS+Calcitriol</c:v>
                </c:pt>
                <c:pt idx="10">
                  <c:v>DTX</c:v>
                </c:pt>
                <c:pt idx="11">
                  <c:v>DTX+PRI-2191</c:v>
                </c:pt>
                <c:pt idx="12">
                  <c:v>DTX+Calcitriol</c:v>
                </c:pt>
                <c:pt idx="13">
                  <c:v>GV+CIS</c:v>
                </c:pt>
                <c:pt idx="14">
                  <c:v>GV+CIS+PRI-2191</c:v>
                </c:pt>
                <c:pt idx="15">
                  <c:v>GV+CIS+Calcitriol</c:v>
                </c:pt>
                <c:pt idx="16">
                  <c:v>GV+DTX</c:v>
                </c:pt>
                <c:pt idx="17">
                  <c:v>GV+DTX+PRI-2191</c:v>
                </c:pt>
                <c:pt idx="18">
                  <c:v>GV+DTX+Calcitriol</c:v>
                </c:pt>
              </c:strCache>
            </c:strRef>
          </c:cat>
          <c:val>
            <c:numRef>
              <c:f>'GV + cyt'!$H$34:$H$52</c:f>
              <c:numCache>
                <c:formatCode>0.00</c:formatCode>
                <c:ptCount val="19"/>
                <c:pt idx="0">
                  <c:v>40.633250000000011</c:v>
                </c:pt>
                <c:pt idx="1">
                  <c:v>42.286141260123003</c:v>
                </c:pt>
                <c:pt idx="2">
                  <c:v>80.698610779918695</c:v>
                </c:pt>
                <c:pt idx="3">
                  <c:v>72.576987084960749</c:v>
                </c:pt>
                <c:pt idx="4">
                  <c:v>46.213178946696289</c:v>
                </c:pt>
                <c:pt idx="5">
                  <c:v>53.27473921856101</c:v>
                </c:pt>
                <c:pt idx="6">
                  <c:v>52.396798338330463</c:v>
                </c:pt>
                <c:pt idx="7">
                  <c:v>110.3066417109433</c:v>
                </c:pt>
                <c:pt idx="8">
                  <c:v>186.19191732666798</c:v>
                </c:pt>
                <c:pt idx="9">
                  <c:v>174.17712558463779</c:v>
                </c:pt>
                <c:pt idx="10">
                  <c:v>100.60012456214469</c:v>
                </c:pt>
                <c:pt idx="11">
                  <c:v>165.99085181837324</c:v>
                </c:pt>
                <c:pt idx="12">
                  <c:v>176.08299407638037</c:v>
                </c:pt>
                <c:pt idx="13">
                  <c:v>138.19003925148311</c:v>
                </c:pt>
                <c:pt idx="14">
                  <c:v>147.2787345049602</c:v>
                </c:pt>
                <c:pt idx="15">
                  <c:v>175.74800774117767</c:v>
                </c:pt>
                <c:pt idx="16">
                  <c:v>182.01329742194545</c:v>
                </c:pt>
                <c:pt idx="17">
                  <c:v>180.39624106885921</c:v>
                </c:pt>
                <c:pt idx="18">
                  <c:v>157.88045261113419</c:v>
                </c:pt>
              </c:numCache>
            </c:numRef>
          </c:val>
        </c:ser>
        <c:dLbls/>
        <c:axId val="127062016"/>
        <c:axId val="127063552"/>
      </c:barChart>
      <c:catAx>
        <c:axId val="127062016"/>
        <c:scaling>
          <c:orientation val="minMax"/>
        </c:scaling>
        <c:axPos val="b"/>
        <c:numFmt formatCode="General" sourceLinked="0"/>
        <c:tickLblPos val="nextTo"/>
        <c:txPr>
          <a:bodyPr/>
          <a:lstStyle/>
          <a:p>
            <a:pPr>
              <a:defRPr lang="pl-PL"/>
            </a:pPr>
            <a:endParaRPr lang="en-US"/>
          </a:p>
        </c:txPr>
        <c:crossAx val="127063552"/>
        <c:crosses val="autoZero"/>
        <c:auto val="1"/>
        <c:lblAlgn val="ctr"/>
        <c:lblOffset val="100"/>
      </c:catAx>
      <c:valAx>
        <c:axId val="127063552"/>
        <c:scaling>
          <c:orientation val="minMax"/>
        </c:scaling>
        <c:axPos val="l"/>
        <c:title>
          <c:tx>
            <c:rich>
              <a:bodyPr rot="-5400000" vert="horz"/>
              <a:lstStyle/>
              <a:p>
                <a:pPr>
                  <a:defRPr lang="pl-PL"/>
                </a:pPr>
                <a:r>
                  <a:rPr lang="pl-PL"/>
                  <a:t>Caspase-3</a:t>
                </a:r>
                <a:r>
                  <a:rPr lang="pl-PL" baseline="0"/>
                  <a:t> activity [Vmax]</a:t>
                </a:r>
                <a:endParaRPr lang="pl-PL"/>
              </a:p>
            </c:rich>
          </c:tx>
        </c:title>
        <c:numFmt formatCode="0.0" sourceLinked="0"/>
        <c:tickLblPos val="nextTo"/>
        <c:txPr>
          <a:bodyPr/>
          <a:lstStyle/>
          <a:p>
            <a:pPr>
              <a:defRPr lang="pl-PL"/>
            </a:pPr>
            <a:endParaRPr lang="en-US"/>
          </a:p>
        </c:txPr>
        <c:crossAx val="127062016"/>
        <c:crosses val="autoZero"/>
        <c:crossBetween val="between"/>
        <c:majorUnit val="100"/>
      </c:valAx>
    </c:plotArea>
    <c:plotVisOnly val="1"/>
    <c:dispBlanksAs val="gap"/>
  </c:chart>
  <c:externalData r:id="rId2"/>
</c:chartSpace>
</file>

<file path=ppt/charts/chart7.xml><?xml version="1.0" encoding="utf-8"?>
<c:chartSpace xmlns:c="http://schemas.openxmlformats.org/drawingml/2006/chart" xmlns:a="http://schemas.openxmlformats.org/drawingml/2006/main" xmlns:r="http://schemas.openxmlformats.org/officeDocument/2006/relationships">
  <c:lang val="en-US"/>
  <c:style val="27"/>
  <c:clrMapOvr bg1="lt1" tx1="dk1" bg2="lt2" tx2="dk2" accent1="accent1" accent2="accent2" accent3="accent3" accent4="accent4" accent5="accent5" accent6="accent6" hlink="hlink" folHlink="folHlink"/>
  <c:chart>
    <c:plotArea>
      <c:layout/>
      <c:barChart>
        <c:barDir val="col"/>
        <c:grouping val="clustered"/>
        <c:ser>
          <c:idx val="0"/>
          <c:order val="0"/>
          <c:spPr>
            <a:solidFill>
              <a:schemeClr val="tx1"/>
            </a:solidFill>
          </c:spPr>
          <c:errBars>
            <c:errBarType val="both"/>
            <c:errValType val="cust"/>
            <c:plus>
              <c:numRef>
                <c:f>'SU+CIS (2)'!$E$4:$E$20</c:f>
                <c:numCache>
                  <c:formatCode>General</c:formatCode>
                  <c:ptCount val="17"/>
                  <c:pt idx="0">
                    <c:v>8.7460779781568352</c:v>
                  </c:pt>
                  <c:pt idx="1">
                    <c:v>2.5764025306617002</c:v>
                  </c:pt>
                  <c:pt idx="2">
                    <c:v>15.021137640005831</c:v>
                  </c:pt>
                  <c:pt idx="3">
                    <c:v>0.93338095116553566</c:v>
                  </c:pt>
                  <c:pt idx="4">
                    <c:v>2.0788939366885986</c:v>
                  </c:pt>
                  <c:pt idx="5">
                    <c:v>2.4150717794715741</c:v>
                  </c:pt>
                  <c:pt idx="6">
                    <c:v>14.068490797997255</c:v>
                  </c:pt>
                  <c:pt idx="7">
                    <c:v>13.496630443682353</c:v>
                  </c:pt>
                  <c:pt idx="8">
                    <c:v>3.1648118875333848</c:v>
                  </c:pt>
                  <c:pt idx="9">
                    <c:v>15.580390816664396</c:v>
                  </c:pt>
                  <c:pt idx="10">
                    <c:v>1.6093750339806998</c:v>
                  </c:pt>
                  <c:pt idx="11">
                    <c:v>1.3696658351583275</c:v>
                  </c:pt>
                  <c:pt idx="12">
                    <c:v>1.9484585253093731</c:v>
                  </c:pt>
                  <c:pt idx="13">
                    <c:v>1.6763603249592383</c:v>
                  </c:pt>
                  <c:pt idx="14">
                    <c:v>8.1008685730492527</c:v>
                  </c:pt>
                  <c:pt idx="15">
                    <c:v>0.1632769187104679</c:v>
                  </c:pt>
                  <c:pt idx="16">
                    <c:v>3.4070384220241721</c:v>
                  </c:pt>
                </c:numCache>
              </c:numRef>
            </c:plus>
            <c:minus>
              <c:numRef>
                <c:f>'SU+CIS (2)'!$E$4:$E$20</c:f>
                <c:numCache>
                  <c:formatCode>General</c:formatCode>
                  <c:ptCount val="17"/>
                  <c:pt idx="0">
                    <c:v>8.7460779781568352</c:v>
                  </c:pt>
                  <c:pt idx="1">
                    <c:v>2.5764025306617002</c:v>
                  </c:pt>
                  <c:pt idx="2">
                    <c:v>15.021137640005831</c:v>
                  </c:pt>
                  <c:pt idx="3">
                    <c:v>0.93338095116553566</c:v>
                  </c:pt>
                  <c:pt idx="4">
                    <c:v>2.0788939366885986</c:v>
                  </c:pt>
                  <c:pt idx="5">
                    <c:v>2.4150717794715741</c:v>
                  </c:pt>
                  <c:pt idx="6">
                    <c:v>14.068490797997255</c:v>
                  </c:pt>
                  <c:pt idx="7">
                    <c:v>13.496630443682353</c:v>
                  </c:pt>
                  <c:pt idx="8">
                    <c:v>3.1648118875333848</c:v>
                  </c:pt>
                  <c:pt idx="9">
                    <c:v>15.580390816664396</c:v>
                  </c:pt>
                  <c:pt idx="10">
                    <c:v>1.6093750339806998</c:v>
                  </c:pt>
                  <c:pt idx="11">
                    <c:v>1.3696658351583275</c:v>
                  </c:pt>
                  <c:pt idx="12">
                    <c:v>1.9484585253093731</c:v>
                  </c:pt>
                  <c:pt idx="13">
                    <c:v>1.6763603249592383</c:v>
                  </c:pt>
                  <c:pt idx="14">
                    <c:v>8.1008685730492527</c:v>
                  </c:pt>
                  <c:pt idx="15">
                    <c:v>0.1632769187104679</c:v>
                  </c:pt>
                  <c:pt idx="16">
                    <c:v>3.4070384220241721</c:v>
                  </c:pt>
                </c:numCache>
              </c:numRef>
            </c:minus>
          </c:errBars>
          <c:cat>
            <c:strRef>
              <c:f>'SU+CIS (2)'!$B$4:$B$20</c:f>
              <c:strCache>
                <c:ptCount val="17"/>
                <c:pt idx="0">
                  <c:v>PRI-2191</c:v>
                </c:pt>
                <c:pt idx="1">
                  <c:v>Calcitriol</c:v>
                </c:pt>
                <c:pt idx="2">
                  <c:v>SU</c:v>
                </c:pt>
                <c:pt idx="3">
                  <c:v>SU+PRI-2191</c:v>
                </c:pt>
                <c:pt idx="4">
                  <c:v>SU+Calcitriol</c:v>
                </c:pt>
                <c:pt idx="5">
                  <c:v>CIS</c:v>
                </c:pt>
                <c:pt idx="6">
                  <c:v>CIS+PRI-2191</c:v>
                </c:pt>
                <c:pt idx="7">
                  <c:v>CIS+Calcitriol</c:v>
                </c:pt>
                <c:pt idx="8">
                  <c:v>DTX</c:v>
                </c:pt>
                <c:pt idx="9">
                  <c:v>DTX+PRI-2191</c:v>
                </c:pt>
                <c:pt idx="10">
                  <c:v>DTX+Calcitriol</c:v>
                </c:pt>
                <c:pt idx="11">
                  <c:v>SU+CIS</c:v>
                </c:pt>
                <c:pt idx="12">
                  <c:v>SU+CIS+PRI-2191</c:v>
                </c:pt>
                <c:pt idx="13">
                  <c:v>SU+Cis+Calcitriol</c:v>
                </c:pt>
                <c:pt idx="14">
                  <c:v>SU+DTX</c:v>
                </c:pt>
                <c:pt idx="15">
                  <c:v>SU+DTX+PRI-2191</c:v>
                </c:pt>
                <c:pt idx="16">
                  <c:v>SU+DTX+Calcitriol</c:v>
                </c:pt>
              </c:strCache>
            </c:strRef>
          </c:cat>
          <c:val>
            <c:numRef>
              <c:f>'SU+CIS (2)'!$D$4:$D$20</c:f>
              <c:numCache>
                <c:formatCode>General</c:formatCode>
                <c:ptCount val="17"/>
                <c:pt idx="0" formatCode="0.00">
                  <c:v>14.016</c:v>
                </c:pt>
                <c:pt idx="1">
                  <c:v>13.91</c:v>
                </c:pt>
                <c:pt idx="2" formatCode="0.00">
                  <c:v>15.820666666666668</c:v>
                </c:pt>
                <c:pt idx="3" formatCode="0.00">
                  <c:v>53.93</c:v>
                </c:pt>
                <c:pt idx="4" formatCode="0.00">
                  <c:v>50.02</c:v>
                </c:pt>
                <c:pt idx="5" formatCode="0.00">
                  <c:v>4.6592000000000002</c:v>
                </c:pt>
                <c:pt idx="6" formatCode="0.00">
                  <c:v>32.27666666666665</c:v>
                </c:pt>
                <c:pt idx="7" formatCode="0.00">
                  <c:v>20.683333333333323</c:v>
                </c:pt>
                <c:pt idx="8" formatCode="0.00">
                  <c:v>4.1664194253645235</c:v>
                </c:pt>
                <c:pt idx="9" formatCode="0.00">
                  <c:v>35.253</c:v>
                </c:pt>
                <c:pt idx="10" formatCode="0.00">
                  <c:v>34.788000000000004</c:v>
                </c:pt>
                <c:pt idx="11" formatCode="0.00">
                  <c:v>13.0685</c:v>
                </c:pt>
                <c:pt idx="12" formatCode="0.00">
                  <c:v>56.762231763893006</c:v>
                </c:pt>
                <c:pt idx="13" formatCode="0.00">
                  <c:v>59.195365753490854</c:v>
                </c:pt>
                <c:pt idx="14" formatCode="0.00">
                  <c:v>59.30817910150413</c:v>
                </c:pt>
                <c:pt idx="15" formatCode="0.00">
                  <c:v>74.115454216431388</c:v>
                </c:pt>
                <c:pt idx="16" formatCode="0.00">
                  <c:v>72.389139971976633</c:v>
                </c:pt>
              </c:numCache>
            </c:numRef>
          </c:val>
        </c:ser>
        <c:dLbls/>
        <c:axId val="127141760"/>
        <c:axId val="127143296"/>
      </c:barChart>
      <c:catAx>
        <c:axId val="127141760"/>
        <c:scaling>
          <c:orientation val="minMax"/>
        </c:scaling>
        <c:axPos val="b"/>
        <c:numFmt formatCode="General" sourceLinked="1"/>
        <c:majorTickMark val="none"/>
        <c:tickLblPos val="nextTo"/>
        <c:txPr>
          <a:bodyPr/>
          <a:lstStyle/>
          <a:p>
            <a:pPr>
              <a:defRPr lang="pl-PL"/>
            </a:pPr>
            <a:endParaRPr lang="en-US"/>
          </a:p>
        </c:txPr>
        <c:crossAx val="127143296"/>
        <c:crosses val="autoZero"/>
        <c:auto val="1"/>
        <c:lblAlgn val="ctr"/>
        <c:lblOffset val="100"/>
      </c:catAx>
      <c:valAx>
        <c:axId val="127143296"/>
        <c:scaling>
          <c:orientation val="minMax"/>
        </c:scaling>
        <c:axPos val="l"/>
        <c:title>
          <c:tx>
            <c:rich>
              <a:bodyPr/>
              <a:lstStyle/>
              <a:p>
                <a:pPr>
                  <a:defRPr lang="pl-PL"/>
                </a:pPr>
                <a:r>
                  <a:rPr lang="pl-PL"/>
                  <a:t>proliferation inhibition [%]</a:t>
                </a:r>
              </a:p>
            </c:rich>
          </c:tx>
          <c:spPr>
            <a:noFill/>
            <a:ln w="25400">
              <a:noFill/>
            </a:ln>
          </c:spPr>
        </c:title>
        <c:numFmt formatCode="0.0" sourceLinked="0"/>
        <c:majorTickMark val="none"/>
        <c:tickLblPos val="nextTo"/>
        <c:txPr>
          <a:bodyPr/>
          <a:lstStyle/>
          <a:p>
            <a:pPr>
              <a:defRPr lang="pl-PL"/>
            </a:pPr>
            <a:endParaRPr lang="en-US"/>
          </a:p>
        </c:txPr>
        <c:crossAx val="127141760"/>
        <c:crosses val="autoZero"/>
        <c:crossBetween val="between"/>
      </c:valAx>
    </c:plotArea>
    <c:plotVisOnly val="1"/>
    <c:dispBlanksAs val="gap"/>
  </c:chart>
  <c:externalData r:id="rId2"/>
</c:chartSpace>
</file>

<file path=ppt/charts/chart8.xml><?xml version="1.0" encoding="utf-8"?>
<c:chartSpace xmlns:c="http://schemas.openxmlformats.org/drawingml/2006/chart" xmlns:a="http://schemas.openxmlformats.org/drawingml/2006/main" xmlns:r="http://schemas.openxmlformats.org/officeDocument/2006/relationships">
  <c:lang val="en-US"/>
  <c:style val="6"/>
  <c:clrMapOvr bg1="lt1" tx1="dk1" bg2="lt2" tx2="dk2" accent1="accent1" accent2="accent2" accent3="accent3" accent4="accent4" accent5="accent5" accent6="accent6" hlink="hlink" folHlink="folHlink"/>
  <c:chart>
    <c:plotArea>
      <c:layout/>
      <c:barChart>
        <c:barDir val="col"/>
        <c:grouping val="clustered"/>
        <c:ser>
          <c:idx val="0"/>
          <c:order val="0"/>
          <c:spPr>
            <a:solidFill>
              <a:sysClr val="windowText" lastClr="000000"/>
            </a:solidFill>
          </c:spPr>
          <c:errBars>
            <c:errBarType val="both"/>
            <c:errValType val="cust"/>
            <c:plus>
              <c:numRef>
                <c:f>'SU + cyt'!$I$35:$I$53</c:f>
                <c:numCache>
                  <c:formatCode>General</c:formatCode>
                  <c:ptCount val="19"/>
                  <c:pt idx="0">
                    <c:v>0.67069078195544241</c:v>
                  </c:pt>
                  <c:pt idx="1">
                    <c:v>8.9816370857364234</c:v>
                  </c:pt>
                  <c:pt idx="2">
                    <c:v>41.326847403931346</c:v>
                  </c:pt>
                  <c:pt idx="3">
                    <c:v>9.7265361641802706</c:v>
                  </c:pt>
                  <c:pt idx="4">
                    <c:v>6.4393591284582374</c:v>
                  </c:pt>
                  <c:pt idx="5">
                    <c:v>13.404463182647198</c:v>
                  </c:pt>
                  <c:pt idx="6">
                    <c:v>16.000906778424444</c:v>
                  </c:pt>
                  <c:pt idx="7">
                    <c:v>34.428804253399974</c:v>
                  </c:pt>
                  <c:pt idx="8">
                    <c:v>35.095390247639742</c:v>
                  </c:pt>
                  <c:pt idx="9">
                    <c:v>77.037533745520733</c:v>
                  </c:pt>
                  <c:pt idx="10">
                    <c:v>36.039284116627123</c:v>
                  </c:pt>
                  <c:pt idx="11">
                    <c:v>60.704145204079175</c:v>
                  </c:pt>
                  <c:pt idx="12">
                    <c:v>36.724502102190961</c:v>
                  </c:pt>
                  <c:pt idx="13">
                    <c:v>11.304190177629868</c:v>
                  </c:pt>
                  <c:pt idx="14">
                    <c:v>97.451483319870391</c:v>
                  </c:pt>
                  <c:pt idx="15">
                    <c:v>127.69457325554609</c:v>
                  </c:pt>
                  <c:pt idx="16">
                    <c:v>30.682722060851294</c:v>
                  </c:pt>
                  <c:pt idx="17">
                    <c:v>116.89620859582961</c:v>
                  </c:pt>
                  <c:pt idx="18">
                    <c:v>66.873153852893338</c:v>
                  </c:pt>
                </c:numCache>
              </c:numRef>
            </c:plus>
            <c:minus>
              <c:numRef>
                <c:f>'SU + cyt'!$I$35:$I$53</c:f>
                <c:numCache>
                  <c:formatCode>General</c:formatCode>
                  <c:ptCount val="19"/>
                  <c:pt idx="0">
                    <c:v>0.67069078195544241</c:v>
                  </c:pt>
                  <c:pt idx="1">
                    <c:v>8.9816370857364234</c:v>
                  </c:pt>
                  <c:pt idx="2">
                    <c:v>41.326847403931346</c:v>
                  </c:pt>
                  <c:pt idx="3">
                    <c:v>9.7265361641802706</c:v>
                  </c:pt>
                  <c:pt idx="4">
                    <c:v>6.4393591284582374</c:v>
                  </c:pt>
                  <c:pt idx="5">
                    <c:v>13.404463182647198</c:v>
                  </c:pt>
                  <c:pt idx="6">
                    <c:v>16.000906778424444</c:v>
                  </c:pt>
                  <c:pt idx="7">
                    <c:v>34.428804253399974</c:v>
                  </c:pt>
                  <c:pt idx="8">
                    <c:v>35.095390247639742</c:v>
                  </c:pt>
                  <c:pt idx="9">
                    <c:v>77.037533745520733</c:v>
                  </c:pt>
                  <c:pt idx="10">
                    <c:v>36.039284116627123</c:v>
                  </c:pt>
                  <c:pt idx="11">
                    <c:v>60.704145204079175</c:v>
                  </c:pt>
                  <c:pt idx="12">
                    <c:v>36.724502102190961</c:v>
                  </c:pt>
                  <c:pt idx="13">
                    <c:v>11.304190177629868</c:v>
                  </c:pt>
                  <c:pt idx="14">
                    <c:v>97.451483319870391</c:v>
                  </c:pt>
                  <c:pt idx="15">
                    <c:v>127.69457325554609</c:v>
                  </c:pt>
                  <c:pt idx="16">
                    <c:v>30.682722060851294</c:v>
                  </c:pt>
                  <c:pt idx="17">
                    <c:v>116.89620859582961</c:v>
                  </c:pt>
                  <c:pt idx="18">
                    <c:v>66.873153852893338</c:v>
                  </c:pt>
                </c:numCache>
              </c:numRef>
            </c:minus>
          </c:errBars>
          <c:cat>
            <c:strRef>
              <c:f>'SU + cyt'!$B$35:$B$53</c:f>
              <c:strCache>
                <c:ptCount val="19"/>
                <c:pt idx="0">
                  <c:v>Control</c:v>
                </c:pt>
                <c:pt idx="1">
                  <c:v>EtOH/DMSO</c:v>
                </c:pt>
                <c:pt idx="2">
                  <c:v>PRI-2191</c:v>
                </c:pt>
                <c:pt idx="3">
                  <c:v>Calcitriol</c:v>
                </c:pt>
                <c:pt idx="4">
                  <c:v>SU</c:v>
                </c:pt>
                <c:pt idx="5">
                  <c:v>SU+PRI-2191</c:v>
                </c:pt>
                <c:pt idx="6">
                  <c:v>SU+Calcitriol</c:v>
                </c:pt>
                <c:pt idx="7">
                  <c:v>CIS</c:v>
                </c:pt>
                <c:pt idx="8">
                  <c:v>CIS+PRI-2191</c:v>
                </c:pt>
                <c:pt idx="9">
                  <c:v>CIS+Calcitriol</c:v>
                </c:pt>
                <c:pt idx="10">
                  <c:v>DTX</c:v>
                </c:pt>
                <c:pt idx="11">
                  <c:v>DTX+PRI-2191</c:v>
                </c:pt>
                <c:pt idx="12">
                  <c:v>DTX+Calcitriol</c:v>
                </c:pt>
                <c:pt idx="13">
                  <c:v>SU+CIS</c:v>
                </c:pt>
                <c:pt idx="14">
                  <c:v>SU+CIS+PRI-2191</c:v>
                </c:pt>
                <c:pt idx="15">
                  <c:v>SU+CIS+Calcitriol</c:v>
                </c:pt>
                <c:pt idx="16">
                  <c:v>SU+DTX</c:v>
                </c:pt>
                <c:pt idx="17">
                  <c:v>SU+DTX+PRI-2191</c:v>
                </c:pt>
                <c:pt idx="18">
                  <c:v>SU+DTX+Calcitriol</c:v>
                </c:pt>
              </c:strCache>
            </c:strRef>
          </c:cat>
          <c:val>
            <c:numRef>
              <c:f>'SU + cyt'!$H$35:$H$53</c:f>
              <c:numCache>
                <c:formatCode>0.00</c:formatCode>
                <c:ptCount val="19"/>
                <c:pt idx="0">
                  <c:v>40.633250000000011</c:v>
                </c:pt>
                <c:pt idx="1">
                  <c:v>42.286141260123003</c:v>
                </c:pt>
                <c:pt idx="2">
                  <c:v>80.698610779918695</c:v>
                </c:pt>
                <c:pt idx="3">
                  <c:v>72.576987084960749</c:v>
                </c:pt>
                <c:pt idx="4">
                  <c:v>36.146848704755158</c:v>
                </c:pt>
                <c:pt idx="5">
                  <c:v>73.985845168244083</c:v>
                </c:pt>
                <c:pt idx="6">
                  <c:v>71.626456861882914</c:v>
                </c:pt>
                <c:pt idx="7">
                  <c:v>110.3066417109433</c:v>
                </c:pt>
                <c:pt idx="8">
                  <c:v>186.19191732666798</c:v>
                </c:pt>
                <c:pt idx="9">
                  <c:v>174.17712558463779</c:v>
                </c:pt>
                <c:pt idx="10">
                  <c:v>100.60012456214469</c:v>
                </c:pt>
                <c:pt idx="11">
                  <c:v>165.99085181837324</c:v>
                </c:pt>
                <c:pt idx="12">
                  <c:v>176.08299407638037</c:v>
                </c:pt>
                <c:pt idx="13">
                  <c:v>135.97958637109622</c:v>
                </c:pt>
                <c:pt idx="14">
                  <c:v>232.76967973579804</c:v>
                </c:pt>
                <c:pt idx="15">
                  <c:v>297.85797787199817</c:v>
                </c:pt>
                <c:pt idx="16">
                  <c:v>166.99089428158905</c:v>
                </c:pt>
                <c:pt idx="17">
                  <c:v>272.54608840622728</c:v>
                </c:pt>
                <c:pt idx="18">
                  <c:v>237.75953794097484</c:v>
                </c:pt>
              </c:numCache>
            </c:numRef>
          </c:val>
        </c:ser>
        <c:dLbls/>
        <c:axId val="127447040"/>
        <c:axId val="127448576"/>
      </c:barChart>
      <c:catAx>
        <c:axId val="127447040"/>
        <c:scaling>
          <c:orientation val="minMax"/>
        </c:scaling>
        <c:axPos val="b"/>
        <c:numFmt formatCode="General" sourceLinked="0"/>
        <c:tickLblPos val="nextTo"/>
        <c:txPr>
          <a:bodyPr/>
          <a:lstStyle/>
          <a:p>
            <a:pPr>
              <a:defRPr lang="pl-PL"/>
            </a:pPr>
            <a:endParaRPr lang="en-US"/>
          </a:p>
        </c:txPr>
        <c:crossAx val="127448576"/>
        <c:crosses val="autoZero"/>
        <c:auto val="1"/>
        <c:lblAlgn val="ctr"/>
        <c:lblOffset val="100"/>
      </c:catAx>
      <c:valAx>
        <c:axId val="127448576"/>
        <c:scaling>
          <c:orientation val="minMax"/>
        </c:scaling>
        <c:axPos val="l"/>
        <c:title>
          <c:tx>
            <c:rich>
              <a:bodyPr rot="-5400000" vert="horz"/>
              <a:lstStyle/>
              <a:p>
                <a:pPr>
                  <a:defRPr lang="pl-PL"/>
                </a:pPr>
                <a:r>
                  <a:rPr lang="pl-PL"/>
                  <a:t>Caspase-3</a:t>
                </a:r>
                <a:r>
                  <a:rPr lang="pl-PL" baseline="0"/>
                  <a:t> activity [Vmax]</a:t>
                </a:r>
                <a:endParaRPr lang="pl-PL"/>
              </a:p>
            </c:rich>
          </c:tx>
        </c:title>
        <c:numFmt formatCode="0.0" sourceLinked="0"/>
        <c:tickLblPos val="nextTo"/>
        <c:txPr>
          <a:bodyPr/>
          <a:lstStyle/>
          <a:p>
            <a:pPr>
              <a:defRPr lang="pl-PL"/>
            </a:pPr>
            <a:endParaRPr lang="en-US"/>
          </a:p>
        </c:txPr>
        <c:crossAx val="127447040"/>
        <c:crosses val="autoZero"/>
        <c:crossBetween val="between"/>
        <c:majorUnit val="100"/>
      </c:valAx>
    </c:plotArea>
    <c:plotVisOnly val="1"/>
    <c:dispBlanksAs val="gap"/>
  </c:chart>
  <c:externalData r:id="rId2"/>
</c:chartSpace>
</file>

<file path=ppt/charts/chart9.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plotArea>
      <c:layout/>
      <c:barChart>
        <c:barDir val="col"/>
        <c:grouping val="clustered"/>
        <c:ser>
          <c:idx val="0"/>
          <c:order val="0"/>
          <c:spPr>
            <a:solidFill>
              <a:schemeClr val="tx1"/>
            </a:solidFill>
          </c:spPr>
          <c:errBars>
            <c:errBarType val="both"/>
            <c:errValType val="cust"/>
            <c:plus>
              <c:numRef>
                <c:f>Arkusz6!$G$4:$G$11</c:f>
                <c:numCache>
                  <c:formatCode>General</c:formatCode>
                  <c:ptCount val="8"/>
                  <c:pt idx="0">
                    <c:v>0.36520391965281968</c:v>
                  </c:pt>
                  <c:pt idx="1">
                    <c:v>0.40950393144785807</c:v>
                  </c:pt>
                  <c:pt idx="2">
                    <c:v>0.1574701049017721</c:v>
                  </c:pt>
                  <c:pt idx="3">
                    <c:v>0.63308604818532144</c:v>
                  </c:pt>
                  <c:pt idx="4">
                    <c:v>0.3514250323322346</c:v>
                  </c:pt>
                  <c:pt idx="5">
                    <c:v>0.76016910975472529</c:v>
                  </c:pt>
                  <c:pt idx="6">
                    <c:v>0.43530395776067671</c:v>
                  </c:pt>
                  <c:pt idx="7">
                    <c:v>0.47298472692381316</c:v>
                  </c:pt>
                </c:numCache>
              </c:numRef>
            </c:plus>
            <c:minus>
              <c:numRef>
                <c:f>Arkusz6!$G$4:$G$11</c:f>
                <c:numCache>
                  <c:formatCode>General</c:formatCode>
                  <c:ptCount val="8"/>
                  <c:pt idx="0">
                    <c:v>0.36520391965281968</c:v>
                  </c:pt>
                  <c:pt idx="1">
                    <c:v>0.40950393144785807</c:v>
                  </c:pt>
                  <c:pt idx="2">
                    <c:v>0.1574701049017721</c:v>
                  </c:pt>
                  <c:pt idx="3">
                    <c:v>0.63308604818532144</c:v>
                  </c:pt>
                  <c:pt idx="4">
                    <c:v>0.3514250323322346</c:v>
                  </c:pt>
                  <c:pt idx="5">
                    <c:v>0.76016910975472529</c:v>
                  </c:pt>
                  <c:pt idx="6">
                    <c:v>0.43530395776067671</c:v>
                  </c:pt>
                  <c:pt idx="7">
                    <c:v>0.47298472692381316</c:v>
                  </c:pt>
                </c:numCache>
              </c:numRef>
            </c:minus>
          </c:errBars>
          <c:cat>
            <c:strRef>
              <c:f>Arkusz6!$A$4:$A$11</c:f>
              <c:strCache>
                <c:ptCount val="8"/>
                <c:pt idx="0">
                  <c:v>Control</c:v>
                </c:pt>
                <c:pt idx="1">
                  <c:v>DTX</c:v>
                </c:pt>
                <c:pt idx="2">
                  <c:v>SU</c:v>
                </c:pt>
                <c:pt idx="3">
                  <c:v>PRI-2191</c:v>
                </c:pt>
                <c:pt idx="4">
                  <c:v>SU+PRI-2191</c:v>
                </c:pt>
                <c:pt idx="5">
                  <c:v>DTX+PRI-2191</c:v>
                </c:pt>
                <c:pt idx="6">
                  <c:v>SU+DTX</c:v>
                </c:pt>
                <c:pt idx="7">
                  <c:v>SU+DTX+PRI-2191</c:v>
                </c:pt>
              </c:strCache>
            </c:strRef>
          </c:cat>
          <c:val>
            <c:numRef>
              <c:f>Arkusz6!$F$4:$F$11</c:f>
              <c:numCache>
                <c:formatCode>0.00</c:formatCode>
                <c:ptCount val="8"/>
                <c:pt idx="0">
                  <c:v>1.0871533566357969</c:v>
                </c:pt>
                <c:pt idx="1">
                  <c:v>1.2868656716547184</c:v>
                </c:pt>
                <c:pt idx="2">
                  <c:v>1.2095141827875198</c:v>
                </c:pt>
                <c:pt idx="3">
                  <c:v>0.50231906125711911</c:v>
                </c:pt>
                <c:pt idx="4">
                  <c:v>1.1515560015109785</c:v>
                </c:pt>
                <c:pt idx="5">
                  <c:v>0.97538061155653066</c:v>
                </c:pt>
                <c:pt idx="6">
                  <c:v>1.2718171127042976</c:v>
                </c:pt>
                <c:pt idx="7">
                  <c:v>1.1576455956619118</c:v>
                </c:pt>
              </c:numCache>
            </c:numRef>
          </c:val>
        </c:ser>
        <c:dLbls/>
        <c:axId val="136128384"/>
        <c:axId val="136129920"/>
      </c:barChart>
      <c:catAx>
        <c:axId val="136128384"/>
        <c:scaling>
          <c:orientation val="minMax"/>
        </c:scaling>
        <c:axPos val="b"/>
        <c:tickLblPos val="nextTo"/>
        <c:txPr>
          <a:bodyPr/>
          <a:lstStyle/>
          <a:p>
            <a:pPr>
              <a:defRPr lang="pl-PL"/>
            </a:pPr>
            <a:endParaRPr lang="en-US"/>
          </a:p>
        </c:txPr>
        <c:crossAx val="136129920"/>
        <c:crosses val="autoZero"/>
        <c:auto val="1"/>
        <c:lblAlgn val="ctr"/>
        <c:lblOffset val="100"/>
      </c:catAx>
      <c:valAx>
        <c:axId val="136129920"/>
        <c:scaling>
          <c:orientation val="minMax"/>
          <c:min val="0"/>
        </c:scaling>
        <c:axPos val="l"/>
        <c:title>
          <c:tx>
            <c:rich>
              <a:bodyPr rot="-5400000" vert="horz"/>
              <a:lstStyle/>
              <a:p>
                <a:pPr>
                  <a:defRPr lang="pl-PL"/>
                </a:pPr>
                <a:r>
                  <a:rPr lang="pl-PL"/>
                  <a:t>Bcl-2 relative expression</a:t>
                </a:r>
              </a:p>
            </c:rich>
          </c:tx>
        </c:title>
        <c:numFmt formatCode="0.0" sourceLinked="0"/>
        <c:tickLblPos val="nextTo"/>
        <c:txPr>
          <a:bodyPr/>
          <a:lstStyle/>
          <a:p>
            <a:pPr>
              <a:defRPr lang="pl-PL"/>
            </a:pPr>
            <a:endParaRPr lang="en-US"/>
          </a:p>
        </c:txPr>
        <c:crossAx val="136128384"/>
        <c:crosses val="autoZero"/>
        <c:crossBetween val="between"/>
        <c:majorUnit val="0.4"/>
      </c:valAx>
    </c:plotArea>
    <c:plotVisOnly val="1"/>
    <c:dispBlanksAs val="gap"/>
  </c:chart>
  <c:externalData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 Id="rId4" Type="http://schemas.openxmlformats.org/officeDocument/2006/relationships/image" Target="../media/image39.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 Id="rId5" Type="http://schemas.openxmlformats.org/officeDocument/2006/relationships/image" Target="../media/image67.png"/><Relationship Id="rId4" Type="http://schemas.openxmlformats.org/officeDocument/2006/relationships/image" Target="../media/image6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8.png"/></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pic>
        <p:nvPicPr>
          <p:cNvPr id="4" name="Picture 6" descr="horizon.png"/>
          <p:cNvPicPr>
            <a:picLocks noChangeAspect="1"/>
          </p:cNvPicPr>
          <p:nvPr/>
        </p:nvPicPr>
        <p:blipFill>
          <a:blip r:embed="rId2">
            <a:extLst>
              <a:ext uri="{28A0092B-C50C-407E-A947-70E740481C1C}">
                <a14:useLocalDpi xmlns:a14="http://schemas.microsoft.com/office/drawing/2010/main" xmlns="" val="0"/>
              </a:ext>
            </a:extLst>
          </a:blip>
          <a:srcRect t="33333"/>
          <a:stretch>
            <a:fillRect/>
          </a:stretch>
        </p:blipFill>
        <p:spPr bwMode="auto">
          <a:xfrm>
            <a:off x="0" y="0"/>
            <a:ext cx="9144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ubtitle 2"/>
          <p:cNvSpPr>
            <a:spLocks noGrp="1"/>
          </p:cNvSpPr>
          <p:nvPr>
            <p:ph type="subTitle" idx="1"/>
          </p:nvPr>
        </p:nvSpPr>
        <p:spPr>
          <a:xfrm>
            <a:off x="1219200" y="3886200"/>
            <a:ext cx="6400800" cy="1752600"/>
          </a:xfrm>
        </p:spPr>
        <p:txBody>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pl-PL" smtClean="0"/>
              <a:t>Kliknij, aby edytować styl</a:t>
            </a:r>
            <a:endParaRPr lang="en-US" dirty="0"/>
          </a:p>
        </p:txBody>
      </p:sp>
      <p:sp>
        <p:nvSpPr>
          <p:cNvPr id="5" name="Date Placeholder 3"/>
          <p:cNvSpPr>
            <a:spLocks noGrp="1"/>
          </p:cNvSpPr>
          <p:nvPr>
            <p:ph type="dt" sz="half" idx="10"/>
          </p:nvPr>
        </p:nvSpPr>
        <p:spPr/>
        <p:txBody>
          <a:bodyPr/>
          <a:lstStyle>
            <a:lvl1pPr>
              <a:defRPr/>
            </a:lvl1pPr>
          </a:lstStyle>
          <a:p>
            <a:pPr>
              <a:defRPr/>
            </a:pPr>
            <a:fld id="{3C2963DC-7F8D-4659-9F56-6CDE603F108A}" type="datetimeFigureOut">
              <a:rPr lang="pl-PL"/>
              <a:pPr>
                <a:defRPr/>
              </a:pPr>
              <a:t>2015-08-10</a:t>
            </a:fld>
            <a:endParaRPr lang="pl-PL"/>
          </a:p>
        </p:txBody>
      </p:sp>
      <p:sp>
        <p:nvSpPr>
          <p:cNvPr id="6" name="Footer Placeholder 4"/>
          <p:cNvSpPr>
            <a:spLocks noGrp="1"/>
          </p:cNvSpPr>
          <p:nvPr>
            <p:ph type="ftr" sz="quarter" idx="11"/>
          </p:nvPr>
        </p:nvSpPr>
        <p:spPr/>
        <p:txBody>
          <a:bodyPr/>
          <a:lstStyle>
            <a:lvl1pPr>
              <a:defRPr/>
            </a:lvl1pPr>
          </a:lstStyle>
          <a:p>
            <a:pPr>
              <a:defRPr/>
            </a:pPr>
            <a:endParaRPr lang="pl-PL"/>
          </a:p>
        </p:txBody>
      </p:sp>
      <p:sp>
        <p:nvSpPr>
          <p:cNvPr id="7" name="Slide Number Placeholder 5"/>
          <p:cNvSpPr>
            <a:spLocks noGrp="1"/>
          </p:cNvSpPr>
          <p:nvPr>
            <p:ph type="sldNum" sz="quarter" idx="12"/>
          </p:nvPr>
        </p:nvSpPr>
        <p:spPr/>
        <p:txBody>
          <a:bodyPr/>
          <a:lstStyle>
            <a:lvl1pPr>
              <a:defRPr/>
            </a:lvl1pPr>
          </a:lstStyle>
          <a:p>
            <a:pPr>
              <a:defRPr/>
            </a:pPr>
            <a:fld id="{8A6A4798-0030-4CDC-8E81-C1E1C3CD5129}" type="slidenum">
              <a:rPr lang="pl-PL"/>
              <a:pPr>
                <a:defRPr/>
              </a:pPr>
              <a:t>‹#›</a:t>
            </a:fld>
            <a:endParaRPr lang="pl-PL"/>
          </a:p>
        </p:txBody>
      </p:sp>
    </p:spTree>
    <p:extLst>
      <p:ext uri="{BB962C8B-B14F-4D97-AF65-F5344CB8AC3E}">
        <p14:creationId xmlns:p14="http://schemas.microsoft.com/office/powerpoint/2010/main" xmlns="" val="548216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lvl1pPr>
              <a:defRPr/>
            </a:lvl1pPr>
          </a:lstStyle>
          <a:p>
            <a:pPr>
              <a:defRPr/>
            </a:pPr>
            <a:fld id="{CBF3C2BD-A2B8-4B47-A5F7-E6067E84CB62}" type="datetimeFigureOut">
              <a:rPr lang="pl-PL"/>
              <a:pPr>
                <a:defRPr/>
              </a:pPr>
              <a:t>2015-08-10</a:t>
            </a:fld>
            <a:endParaRPr lang="pl-PL"/>
          </a:p>
        </p:txBody>
      </p:sp>
      <p:sp>
        <p:nvSpPr>
          <p:cNvPr id="5" name="Footer Placeholder 4"/>
          <p:cNvSpPr>
            <a:spLocks noGrp="1"/>
          </p:cNvSpPr>
          <p:nvPr>
            <p:ph type="ftr" sz="quarter" idx="11"/>
          </p:nvPr>
        </p:nvSpPr>
        <p:spPr/>
        <p:txBody>
          <a:bodyPr/>
          <a:lstStyle>
            <a:lvl1pPr>
              <a:defRPr/>
            </a:lvl1pPr>
          </a:lstStyle>
          <a:p>
            <a:pPr>
              <a:defRPr/>
            </a:pPr>
            <a:endParaRPr lang="pl-PL"/>
          </a:p>
        </p:txBody>
      </p:sp>
      <p:sp>
        <p:nvSpPr>
          <p:cNvPr id="6" name="Slide Number Placeholder 5"/>
          <p:cNvSpPr>
            <a:spLocks noGrp="1"/>
          </p:cNvSpPr>
          <p:nvPr>
            <p:ph type="sldNum" sz="quarter" idx="12"/>
          </p:nvPr>
        </p:nvSpPr>
        <p:spPr/>
        <p:txBody>
          <a:bodyPr/>
          <a:lstStyle>
            <a:lvl1pPr>
              <a:defRPr/>
            </a:lvl1pPr>
          </a:lstStyle>
          <a:p>
            <a:pPr>
              <a:defRPr/>
            </a:pPr>
            <a:fld id="{026CD094-B9A6-4E32-B8EF-2CA61100B894}" type="slidenum">
              <a:rPr lang="pl-PL"/>
              <a:pPr>
                <a:defRPr/>
              </a:pPr>
              <a:t>‹#›</a:t>
            </a:fld>
            <a:endParaRPr lang="pl-PL"/>
          </a:p>
        </p:txBody>
      </p:sp>
    </p:spTree>
    <p:extLst>
      <p:ext uri="{BB962C8B-B14F-4D97-AF65-F5344CB8AC3E}">
        <p14:creationId xmlns:p14="http://schemas.microsoft.com/office/powerpoint/2010/main" xmlns="" val="190801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lvl1pPr>
              <a:defRPr/>
            </a:lvl1pPr>
          </a:lstStyle>
          <a:p>
            <a:pPr>
              <a:defRPr/>
            </a:pPr>
            <a:fld id="{0F250FDC-C41C-41B4-93C5-99302630E855}" type="datetimeFigureOut">
              <a:rPr lang="pl-PL"/>
              <a:pPr>
                <a:defRPr/>
              </a:pPr>
              <a:t>2015-08-10</a:t>
            </a:fld>
            <a:endParaRPr lang="pl-PL"/>
          </a:p>
        </p:txBody>
      </p:sp>
      <p:sp>
        <p:nvSpPr>
          <p:cNvPr id="5" name="Footer Placeholder 4"/>
          <p:cNvSpPr>
            <a:spLocks noGrp="1"/>
          </p:cNvSpPr>
          <p:nvPr>
            <p:ph type="ftr" sz="quarter" idx="11"/>
          </p:nvPr>
        </p:nvSpPr>
        <p:spPr/>
        <p:txBody>
          <a:bodyPr/>
          <a:lstStyle>
            <a:lvl1pPr>
              <a:defRPr/>
            </a:lvl1pPr>
          </a:lstStyle>
          <a:p>
            <a:pPr>
              <a:defRPr/>
            </a:pPr>
            <a:endParaRPr lang="pl-PL"/>
          </a:p>
        </p:txBody>
      </p:sp>
      <p:sp>
        <p:nvSpPr>
          <p:cNvPr id="6" name="Slide Number Placeholder 5"/>
          <p:cNvSpPr>
            <a:spLocks noGrp="1"/>
          </p:cNvSpPr>
          <p:nvPr>
            <p:ph type="sldNum" sz="quarter" idx="12"/>
          </p:nvPr>
        </p:nvSpPr>
        <p:spPr/>
        <p:txBody>
          <a:bodyPr/>
          <a:lstStyle>
            <a:lvl1pPr>
              <a:defRPr/>
            </a:lvl1pPr>
          </a:lstStyle>
          <a:p>
            <a:pPr>
              <a:defRPr/>
            </a:pPr>
            <a:fld id="{B50AEDAC-2C3A-4CA6-BD4B-DD1B2A62839D}" type="slidenum">
              <a:rPr lang="pl-PL"/>
              <a:pPr>
                <a:defRPr/>
              </a:pPr>
              <a:t>‹#›</a:t>
            </a:fld>
            <a:endParaRPr lang="pl-PL"/>
          </a:p>
        </p:txBody>
      </p:sp>
    </p:spTree>
    <p:extLst>
      <p:ext uri="{BB962C8B-B14F-4D97-AF65-F5344CB8AC3E}">
        <p14:creationId xmlns:p14="http://schemas.microsoft.com/office/powerpoint/2010/main" xmlns="" val="475809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pl-PL" smtClean="0"/>
              <a:t>Kliknij, aby edytować styl</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pPr>
              <a:defRPr/>
            </a:pPr>
            <a:fld id="{1A668866-2A3A-4457-A976-EFE8F707465B}" type="datetimeFigureOut">
              <a:rPr lang="pl-PL" smtClean="0"/>
              <a:pPr>
                <a:defRPr/>
              </a:pPr>
              <a:t>2015-08-10</a:t>
            </a:fld>
            <a:endParaRPr lang="pl-PL"/>
          </a:p>
        </p:txBody>
      </p:sp>
      <p:sp>
        <p:nvSpPr>
          <p:cNvPr id="5" name="Footer Placeholder 4"/>
          <p:cNvSpPr>
            <a:spLocks noGrp="1"/>
          </p:cNvSpPr>
          <p:nvPr>
            <p:ph type="ftr" sz="quarter" idx="11"/>
          </p:nvPr>
        </p:nvSpPr>
        <p:spPr/>
        <p:txBody>
          <a:bodyPr/>
          <a:lstStyle/>
          <a:p>
            <a:pPr>
              <a:defRPr/>
            </a:pPr>
            <a:endParaRPr lang="pl-PL"/>
          </a:p>
        </p:txBody>
      </p:sp>
      <p:sp>
        <p:nvSpPr>
          <p:cNvPr id="6" name="Slide Number Placeholder 5"/>
          <p:cNvSpPr>
            <a:spLocks noGrp="1"/>
          </p:cNvSpPr>
          <p:nvPr>
            <p:ph type="sldNum" sz="quarter" idx="12"/>
          </p:nvPr>
        </p:nvSpPr>
        <p:spPr/>
        <p:txBody>
          <a:bodyPr/>
          <a:lstStyle/>
          <a:p>
            <a:pPr>
              <a:defRPr/>
            </a:pPr>
            <a:fld id="{96D2CE96-95F9-42AC-A543-E53A8E1A1C6E}" type="slidenum">
              <a:rPr lang="pl-PL" smtClean="0"/>
              <a:pPr>
                <a:defRPr/>
              </a:pPr>
              <a:t>‹#›</a:t>
            </a:fld>
            <a:endParaRPr lang="pl-PL"/>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pPr>
              <a:defRPr/>
            </a:pPr>
            <a:fld id="{CF2BAF6C-592B-49F6-9178-A61A13890241}" type="datetimeFigureOut">
              <a:rPr lang="pl-PL" smtClean="0"/>
              <a:pPr>
                <a:defRPr/>
              </a:pPr>
              <a:t>2015-08-10</a:t>
            </a:fld>
            <a:endParaRPr lang="pl-PL"/>
          </a:p>
        </p:txBody>
      </p:sp>
      <p:sp>
        <p:nvSpPr>
          <p:cNvPr id="5" name="Footer Placeholder 4"/>
          <p:cNvSpPr>
            <a:spLocks noGrp="1"/>
          </p:cNvSpPr>
          <p:nvPr>
            <p:ph type="ftr" sz="quarter" idx="11"/>
          </p:nvPr>
        </p:nvSpPr>
        <p:spPr/>
        <p:txBody>
          <a:bodyPr/>
          <a:lstStyle/>
          <a:p>
            <a:pPr>
              <a:defRPr/>
            </a:pPr>
            <a:endParaRPr lang="pl-PL"/>
          </a:p>
        </p:txBody>
      </p:sp>
      <p:sp>
        <p:nvSpPr>
          <p:cNvPr id="6" name="Slide Number Placeholder 5"/>
          <p:cNvSpPr>
            <a:spLocks noGrp="1"/>
          </p:cNvSpPr>
          <p:nvPr>
            <p:ph type="sldNum" sz="quarter" idx="12"/>
          </p:nvPr>
        </p:nvSpPr>
        <p:spPr/>
        <p:txBody>
          <a:bodyPr/>
          <a:lstStyle/>
          <a:p>
            <a:pPr>
              <a:defRPr/>
            </a:pPr>
            <a:fld id="{396FDCAC-A11A-4EA8-8581-501C2F98D2D5}" type="slidenum">
              <a:rPr lang="pl-PL" smtClean="0"/>
              <a:pPr>
                <a:defRPr/>
              </a:pPr>
              <a:t>‹#›</a:t>
            </a:fld>
            <a:endParaRPr lang="pl-PL"/>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pl-PL" smtClean="0"/>
              <a:t>Kliknij, aby edytować styl</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pPr>
              <a:defRPr/>
            </a:pPr>
            <a:fld id="{4C2C3D4F-E338-492E-BDC7-F25F52DC7B97}" type="datetimeFigureOut">
              <a:rPr lang="pl-PL" smtClean="0"/>
              <a:pPr>
                <a:defRPr/>
              </a:pPr>
              <a:t>2015-08-10</a:t>
            </a:fld>
            <a:endParaRPr lang="pl-PL"/>
          </a:p>
        </p:txBody>
      </p:sp>
      <p:sp>
        <p:nvSpPr>
          <p:cNvPr id="5" name="Footer Placeholder 4"/>
          <p:cNvSpPr>
            <a:spLocks noGrp="1"/>
          </p:cNvSpPr>
          <p:nvPr>
            <p:ph type="ftr" sz="quarter" idx="11"/>
          </p:nvPr>
        </p:nvSpPr>
        <p:spPr/>
        <p:txBody>
          <a:bodyPr/>
          <a:lstStyle/>
          <a:p>
            <a:pPr>
              <a:defRPr/>
            </a:pPr>
            <a:endParaRPr lang="pl-PL"/>
          </a:p>
        </p:txBody>
      </p:sp>
      <p:sp>
        <p:nvSpPr>
          <p:cNvPr id="6" name="Slide Number Placeholder 5"/>
          <p:cNvSpPr>
            <a:spLocks noGrp="1"/>
          </p:cNvSpPr>
          <p:nvPr>
            <p:ph type="sldNum" sz="quarter" idx="12"/>
          </p:nvPr>
        </p:nvSpPr>
        <p:spPr/>
        <p:txBody>
          <a:bodyPr/>
          <a:lstStyle/>
          <a:p>
            <a:pPr>
              <a:defRPr/>
            </a:pPr>
            <a:fld id="{600B51B7-92ED-465C-888F-9003941253B9}" type="slidenum">
              <a:rPr lang="pl-PL" smtClean="0"/>
              <a:pPr>
                <a:defRPr/>
              </a:pPr>
              <a:t>‹#›</a:t>
            </a:fld>
            <a:endParaRPr lang="pl-PL"/>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5" name="Date Placeholder 4"/>
          <p:cNvSpPr>
            <a:spLocks noGrp="1"/>
          </p:cNvSpPr>
          <p:nvPr>
            <p:ph type="dt" sz="half" idx="10"/>
          </p:nvPr>
        </p:nvSpPr>
        <p:spPr/>
        <p:txBody>
          <a:bodyPr/>
          <a:lstStyle/>
          <a:p>
            <a:pPr>
              <a:defRPr/>
            </a:pPr>
            <a:fld id="{3E229445-5716-4DDE-A645-00EF4D7D163C}" type="datetimeFigureOut">
              <a:rPr lang="pl-PL" smtClean="0"/>
              <a:pPr>
                <a:defRPr/>
              </a:pPr>
              <a:t>2015-08-10</a:t>
            </a:fld>
            <a:endParaRPr lang="pl-PL"/>
          </a:p>
        </p:txBody>
      </p:sp>
      <p:sp>
        <p:nvSpPr>
          <p:cNvPr id="6" name="Footer Placeholder 5"/>
          <p:cNvSpPr>
            <a:spLocks noGrp="1"/>
          </p:cNvSpPr>
          <p:nvPr>
            <p:ph type="ftr" sz="quarter" idx="11"/>
          </p:nvPr>
        </p:nvSpPr>
        <p:spPr/>
        <p:txBody>
          <a:bodyPr/>
          <a:lstStyle/>
          <a:p>
            <a:pPr>
              <a:defRPr/>
            </a:pPr>
            <a:endParaRPr lang="pl-PL"/>
          </a:p>
        </p:txBody>
      </p:sp>
      <p:sp>
        <p:nvSpPr>
          <p:cNvPr id="7" name="Slide Number Placeholder 6"/>
          <p:cNvSpPr>
            <a:spLocks noGrp="1"/>
          </p:cNvSpPr>
          <p:nvPr>
            <p:ph type="sldNum" sz="quarter" idx="12"/>
          </p:nvPr>
        </p:nvSpPr>
        <p:spPr/>
        <p:txBody>
          <a:bodyPr/>
          <a:lstStyle/>
          <a:p>
            <a:pPr>
              <a:defRPr/>
            </a:pPr>
            <a:fld id="{24A67A84-7BA6-4D79-827E-200716F36991}" type="slidenum">
              <a:rPr lang="pl-PL" smtClean="0"/>
              <a:pPr>
                <a:defRPr/>
              </a:pPr>
              <a:t>‹#›</a:t>
            </a:fld>
            <a:endParaRPr lang="pl-PL"/>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smtClean="0"/>
              <a:t>Kliknij, aby edytować styl</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7" name="Date Placeholder 6"/>
          <p:cNvSpPr>
            <a:spLocks noGrp="1"/>
          </p:cNvSpPr>
          <p:nvPr>
            <p:ph type="dt" sz="half" idx="10"/>
          </p:nvPr>
        </p:nvSpPr>
        <p:spPr/>
        <p:txBody>
          <a:bodyPr/>
          <a:lstStyle/>
          <a:p>
            <a:pPr>
              <a:defRPr/>
            </a:pPr>
            <a:fld id="{8F263BC9-2E4E-4F65-A505-45E64C287FCB}" type="datetimeFigureOut">
              <a:rPr lang="pl-PL" smtClean="0"/>
              <a:pPr>
                <a:defRPr/>
              </a:pPr>
              <a:t>2015-08-10</a:t>
            </a:fld>
            <a:endParaRPr lang="pl-PL"/>
          </a:p>
        </p:txBody>
      </p:sp>
      <p:sp>
        <p:nvSpPr>
          <p:cNvPr id="8" name="Footer Placeholder 7"/>
          <p:cNvSpPr>
            <a:spLocks noGrp="1"/>
          </p:cNvSpPr>
          <p:nvPr>
            <p:ph type="ftr" sz="quarter" idx="11"/>
          </p:nvPr>
        </p:nvSpPr>
        <p:spPr/>
        <p:txBody>
          <a:bodyPr/>
          <a:lstStyle/>
          <a:p>
            <a:pPr>
              <a:defRPr/>
            </a:pPr>
            <a:endParaRPr lang="pl-PL"/>
          </a:p>
        </p:txBody>
      </p:sp>
      <p:sp>
        <p:nvSpPr>
          <p:cNvPr id="9" name="Slide Number Placeholder 8"/>
          <p:cNvSpPr>
            <a:spLocks noGrp="1"/>
          </p:cNvSpPr>
          <p:nvPr>
            <p:ph type="sldNum" sz="quarter" idx="12"/>
          </p:nvPr>
        </p:nvSpPr>
        <p:spPr/>
        <p:txBody>
          <a:bodyPr/>
          <a:lstStyle/>
          <a:p>
            <a:pPr>
              <a:defRPr/>
            </a:pPr>
            <a:fld id="{539AC03F-4E6C-4544-A1DC-B3D9093EE809}" type="slidenum">
              <a:rPr lang="pl-PL" smtClean="0"/>
              <a:pPr>
                <a:defRPr/>
              </a:pPr>
              <a:t>‹#›</a:t>
            </a:fld>
            <a:endParaRPr lang="pl-PL"/>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pPr>
              <a:defRPr/>
            </a:pPr>
            <a:fld id="{F38507EE-4558-478D-9728-70BFF245515B}" type="datetimeFigureOut">
              <a:rPr lang="pl-PL" smtClean="0"/>
              <a:pPr>
                <a:defRPr/>
              </a:pPr>
              <a:t>2015-08-10</a:t>
            </a:fld>
            <a:endParaRPr lang="pl-PL"/>
          </a:p>
        </p:txBody>
      </p:sp>
      <p:sp>
        <p:nvSpPr>
          <p:cNvPr id="4" name="Footer Placeholder 3"/>
          <p:cNvSpPr>
            <a:spLocks noGrp="1"/>
          </p:cNvSpPr>
          <p:nvPr>
            <p:ph type="ftr" sz="quarter" idx="11"/>
          </p:nvPr>
        </p:nvSpPr>
        <p:spPr/>
        <p:txBody>
          <a:bodyPr/>
          <a:lstStyle/>
          <a:p>
            <a:pPr>
              <a:defRPr/>
            </a:pPr>
            <a:endParaRPr lang="pl-PL"/>
          </a:p>
        </p:txBody>
      </p:sp>
      <p:sp>
        <p:nvSpPr>
          <p:cNvPr id="5" name="Slide Number Placeholder 4"/>
          <p:cNvSpPr>
            <a:spLocks noGrp="1"/>
          </p:cNvSpPr>
          <p:nvPr>
            <p:ph type="sldNum" sz="quarter" idx="12"/>
          </p:nvPr>
        </p:nvSpPr>
        <p:spPr/>
        <p:txBody>
          <a:bodyPr/>
          <a:lstStyle/>
          <a:p>
            <a:pPr>
              <a:defRPr/>
            </a:pPr>
            <a:fld id="{BE60182B-8E53-4CA1-A77D-88431928AD94}" type="slidenum">
              <a:rPr lang="pl-PL" smtClean="0"/>
              <a:pPr>
                <a:defRPr/>
              </a:pPr>
              <a:t>‹#›</a:t>
            </a:fld>
            <a:endParaRPr lang="pl-PL"/>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F7C5DD5-B86E-45F7-9A27-52CF62B7A88C}" type="datetimeFigureOut">
              <a:rPr lang="pl-PL" smtClean="0"/>
              <a:pPr>
                <a:defRPr/>
              </a:pPr>
              <a:t>2015-08-10</a:t>
            </a:fld>
            <a:endParaRPr lang="pl-PL"/>
          </a:p>
        </p:txBody>
      </p:sp>
      <p:sp>
        <p:nvSpPr>
          <p:cNvPr id="3" name="Footer Placeholder 2"/>
          <p:cNvSpPr>
            <a:spLocks noGrp="1"/>
          </p:cNvSpPr>
          <p:nvPr>
            <p:ph type="ftr" sz="quarter" idx="11"/>
          </p:nvPr>
        </p:nvSpPr>
        <p:spPr/>
        <p:txBody>
          <a:bodyPr/>
          <a:lstStyle/>
          <a:p>
            <a:pPr>
              <a:defRPr/>
            </a:pPr>
            <a:endParaRPr lang="pl-PL"/>
          </a:p>
        </p:txBody>
      </p:sp>
      <p:sp>
        <p:nvSpPr>
          <p:cNvPr id="4" name="Slide Number Placeholder 3"/>
          <p:cNvSpPr>
            <a:spLocks noGrp="1"/>
          </p:cNvSpPr>
          <p:nvPr>
            <p:ph type="sldNum" sz="quarter" idx="12"/>
          </p:nvPr>
        </p:nvSpPr>
        <p:spPr/>
        <p:txBody>
          <a:bodyPr/>
          <a:lstStyle/>
          <a:p>
            <a:pPr>
              <a:defRPr/>
            </a:pPr>
            <a:fld id="{C18D5AE0-E8B3-405C-8250-4810B8D46291}" type="slidenum">
              <a:rPr lang="pl-PL" smtClean="0"/>
              <a:pPr>
                <a:defRPr/>
              </a:pPr>
              <a:t>‹#›</a:t>
            </a:fld>
            <a:endParaRPr lang="pl-PL"/>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pl-PL" smtClean="0"/>
              <a:t>Kliknij, aby edytować styl</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pPr>
              <a:defRPr/>
            </a:pPr>
            <a:fld id="{5FC52EFD-AFCE-4D72-A0F8-6F78BABBBCC6}" type="datetimeFigureOut">
              <a:rPr lang="pl-PL" smtClean="0"/>
              <a:pPr>
                <a:defRPr/>
              </a:pPr>
              <a:t>2015-08-10</a:t>
            </a:fld>
            <a:endParaRPr lang="pl-PL"/>
          </a:p>
        </p:txBody>
      </p:sp>
      <p:sp>
        <p:nvSpPr>
          <p:cNvPr id="6" name="Footer Placeholder 5"/>
          <p:cNvSpPr>
            <a:spLocks noGrp="1"/>
          </p:cNvSpPr>
          <p:nvPr>
            <p:ph type="ftr" sz="quarter" idx="11"/>
          </p:nvPr>
        </p:nvSpPr>
        <p:spPr/>
        <p:txBody>
          <a:bodyPr/>
          <a:lstStyle/>
          <a:p>
            <a:pPr>
              <a:defRPr/>
            </a:pPr>
            <a:endParaRPr lang="pl-PL"/>
          </a:p>
        </p:txBody>
      </p:sp>
      <p:sp>
        <p:nvSpPr>
          <p:cNvPr id="7" name="Slide Number Placeholder 6"/>
          <p:cNvSpPr>
            <a:spLocks noGrp="1"/>
          </p:cNvSpPr>
          <p:nvPr>
            <p:ph type="sldNum" sz="quarter" idx="12"/>
          </p:nvPr>
        </p:nvSpPr>
        <p:spPr/>
        <p:txBody>
          <a:bodyPr/>
          <a:lstStyle/>
          <a:p>
            <a:pPr>
              <a:defRPr/>
            </a:pPr>
            <a:fld id="{C442464D-8FF4-44A8-AB6A-1AAA07B8F7E6}" type="slidenum">
              <a:rPr lang="pl-PL" smtClean="0"/>
              <a:pPr>
                <a:defRPr/>
              </a:pPr>
              <a:t>‹#›</a:t>
            </a:fld>
            <a:endParaRPr lang="pl-PL"/>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pl-PL" smtClean="0"/>
              <a:t>Kliknij, aby edytować styl</a:t>
            </a:r>
            <a:endParaRPr lang="en-US" dirty="0"/>
          </a:p>
        </p:txBody>
      </p:sp>
      <p:sp>
        <p:nvSpPr>
          <p:cNvPr id="8" name="Content Placeholder 7"/>
          <p:cNvSpPr>
            <a:spLocks noGrp="1"/>
          </p:cNvSpPr>
          <p:nvPr>
            <p:ph sz="quarter" idx="13"/>
          </p:nvPr>
        </p:nvSpPr>
        <p:spPr>
          <a:xfrm>
            <a:off x="609600" y="1600200"/>
            <a:ext cx="7924800" cy="411480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4"/>
          </p:nvPr>
        </p:nvSpPr>
        <p:spPr/>
        <p:txBody>
          <a:bodyPr/>
          <a:lstStyle>
            <a:lvl1pPr>
              <a:defRPr/>
            </a:lvl1pPr>
          </a:lstStyle>
          <a:p>
            <a:pPr>
              <a:defRPr/>
            </a:pPr>
            <a:fld id="{ED097F9C-4AAF-4C93-8FDB-3066795B3222}" type="datetimeFigureOut">
              <a:rPr lang="pl-PL"/>
              <a:pPr>
                <a:defRPr/>
              </a:pPr>
              <a:t>2015-08-10</a:t>
            </a:fld>
            <a:endParaRPr lang="pl-PL"/>
          </a:p>
        </p:txBody>
      </p:sp>
      <p:sp>
        <p:nvSpPr>
          <p:cNvPr id="5" name="Footer Placeholder 4"/>
          <p:cNvSpPr>
            <a:spLocks noGrp="1"/>
          </p:cNvSpPr>
          <p:nvPr>
            <p:ph type="ftr" sz="quarter" idx="15"/>
          </p:nvPr>
        </p:nvSpPr>
        <p:spPr/>
        <p:txBody>
          <a:bodyPr/>
          <a:lstStyle>
            <a:lvl1pPr>
              <a:defRPr/>
            </a:lvl1pPr>
          </a:lstStyle>
          <a:p>
            <a:pPr>
              <a:defRPr/>
            </a:pPr>
            <a:endParaRPr lang="pl-PL"/>
          </a:p>
        </p:txBody>
      </p:sp>
      <p:sp>
        <p:nvSpPr>
          <p:cNvPr id="6" name="Slide Number Placeholder 5"/>
          <p:cNvSpPr>
            <a:spLocks noGrp="1"/>
          </p:cNvSpPr>
          <p:nvPr>
            <p:ph type="sldNum" sz="quarter" idx="16"/>
          </p:nvPr>
        </p:nvSpPr>
        <p:spPr/>
        <p:txBody>
          <a:bodyPr/>
          <a:lstStyle>
            <a:lvl1pPr>
              <a:defRPr/>
            </a:lvl1pPr>
          </a:lstStyle>
          <a:p>
            <a:pPr>
              <a:defRPr/>
            </a:pPr>
            <a:fld id="{CDFF3B72-3926-4FB3-AD6E-CA6B305381F0}" type="slidenum">
              <a:rPr lang="pl-PL"/>
              <a:pPr>
                <a:defRPr/>
              </a:pPr>
              <a:t>‹#›</a:t>
            </a:fld>
            <a:endParaRPr lang="pl-PL"/>
          </a:p>
        </p:txBody>
      </p:sp>
    </p:spTree>
    <p:extLst>
      <p:ext uri="{BB962C8B-B14F-4D97-AF65-F5344CB8AC3E}">
        <p14:creationId xmlns:p14="http://schemas.microsoft.com/office/powerpoint/2010/main" xmlns="" val="21600621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pl-PL" smtClean="0"/>
              <a:t>Kliknij, aby edytować styl</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pPr>
              <a:defRPr/>
            </a:pPr>
            <a:fld id="{AAA16B73-8019-4786-95B9-1CFB5DF5FC15}" type="datetimeFigureOut">
              <a:rPr lang="pl-PL" smtClean="0"/>
              <a:pPr>
                <a:defRPr/>
              </a:pPr>
              <a:t>2015-08-10</a:t>
            </a:fld>
            <a:endParaRPr lang="pl-PL"/>
          </a:p>
        </p:txBody>
      </p:sp>
      <p:sp>
        <p:nvSpPr>
          <p:cNvPr id="6" name="Footer Placeholder 5"/>
          <p:cNvSpPr>
            <a:spLocks noGrp="1"/>
          </p:cNvSpPr>
          <p:nvPr>
            <p:ph type="ftr" sz="quarter" idx="11"/>
          </p:nvPr>
        </p:nvSpPr>
        <p:spPr/>
        <p:txBody>
          <a:bodyPr/>
          <a:lstStyle/>
          <a:p>
            <a:pPr>
              <a:defRPr/>
            </a:pPr>
            <a:endParaRPr lang="pl-PL"/>
          </a:p>
        </p:txBody>
      </p:sp>
      <p:sp>
        <p:nvSpPr>
          <p:cNvPr id="7" name="Slide Number Placeholder 6"/>
          <p:cNvSpPr>
            <a:spLocks noGrp="1"/>
          </p:cNvSpPr>
          <p:nvPr>
            <p:ph type="sldNum" sz="quarter" idx="12"/>
          </p:nvPr>
        </p:nvSpPr>
        <p:spPr/>
        <p:txBody>
          <a:bodyPr/>
          <a:lstStyle/>
          <a:p>
            <a:pPr>
              <a:defRPr/>
            </a:pPr>
            <a:fld id="{36E897E5-EC2B-46CE-B0CC-C84EC828D505}" type="slidenum">
              <a:rPr lang="pl-PL" smtClean="0"/>
              <a:pPr>
                <a:defRPr/>
              </a:pPr>
              <a:t>‹#›</a:t>
            </a:fld>
            <a:endParaRPr lang="pl-PL"/>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pPr>
              <a:defRPr/>
            </a:pPr>
            <a:fld id="{73400669-7F9C-433D-B624-E6A93CAFF070}" type="datetimeFigureOut">
              <a:rPr lang="pl-PL" smtClean="0"/>
              <a:pPr>
                <a:defRPr/>
              </a:pPr>
              <a:t>2015-08-10</a:t>
            </a:fld>
            <a:endParaRPr lang="pl-PL"/>
          </a:p>
        </p:txBody>
      </p:sp>
      <p:sp>
        <p:nvSpPr>
          <p:cNvPr id="5" name="Footer Placeholder 4"/>
          <p:cNvSpPr>
            <a:spLocks noGrp="1"/>
          </p:cNvSpPr>
          <p:nvPr>
            <p:ph type="ftr" sz="quarter" idx="11"/>
          </p:nvPr>
        </p:nvSpPr>
        <p:spPr/>
        <p:txBody>
          <a:bodyPr/>
          <a:lstStyle/>
          <a:p>
            <a:pPr>
              <a:defRPr/>
            </a:pPr>
            <a:endParaRPr lang="pl-PL"/>
          </a:p>
        </p:txBody>
      </p:sp>
      <p:sp>
        <p:nvSpPr>
          <p:cNvPr id="6" name="Slide Number Placeholder 5"/>
          <p:cNvSpPr>
            <a:spLocks noGrp="1"/>
          </p:cNvSpPr>
          <p:nvPr>
            <p:ph type="sldNum" sz="quarter" idx="12"/>
          </p:nvPr>
        </p:nvSpPr>
        <p:spPr/>
        <p:txBody>
          <a:bodyPr/>
          <a:lstStyle/>
          <a:p>
            <a:pPr>
              <a:defRPr/>
            </a:pPr>
            <a:fld id="{48567C6B-D15A-43A6-AE21-93DF1A9E3A66}" type="slidenum">
              <a:rPr lang="pl-PL" smtClean="0"/>
              <a:pPr>
                <a:defRPr/>
              </a:pPr>
              <a:t>‹#›</a:t>
            </a:fld>
            <a:endParaRPr lang="pl-PL"/>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pPr>
              <a:defRPr/>
            </a:pPr>
            <a:fld id="{D14A3565-5922-411B-B429-31F17986108F}" type="datetimeFigureOut">
              <a:rPr lang="pl-PL" smtClean="0"/>
              <a:pPr>
                <a:defRPr/>
              </a:pPr>
              <a:t>2015-08-10</a:t>
            </a:fld>
            <a:endParaRPr lang="pl-PL"/>
          </a:p>
        </p:txBody>
      </p:sp>
      <p:sp>
        <p:nvSpPr>
          <p:cNvPr id="5" name="Footer Placeholder 4"/>
          <p:cNvSpPr>
            <a:spLocks noGrp="1"/>
          </p:cNvSpPr>
          <p:nvPr>
            <p:ph type="ftr" sz="quarter" idx="11"/>
          </p:nvPr>
        </p:nvSpPr>
        <p:spPr/>
        <p:txBody>
          <a:bodyPr/>
          <a:lstStyle/>
          <a:p>
            <a:pPr>
              <a:defRPr/>
            </a:pPr>
            <a:endParaRPr lang="pl-PL"/>
          </a:p>
        </p:txBody>
      </p:sp>
      <p:sp>
        <p:nvSpPr>
          <p:cNvPr id="6" name="Slide Number Placeholder 5"/>
          <p:cNvSpPr>
            <a:spLocks noGrp="1"/>
          </p:cNvSpPr>
          <p:nvPr>
            <p:ph type="sldNum" sz="quarter" idx="12"/>
          </p:nvPr>
        </p:nvSpPr>
        <p:spPr/>
        <p:txBody>
          <a:bodyPr/>
          <a:lstStyle/>
          <a:p>
            <a:pPr>
              <a:defRPr/>
            </a:pPr>
            <a:fld id="{33E51776-DA2E-4C5C-BA2A-D3F11D0FA6EF}" type="slidenum">
              <a:rPr lang="pl-PL" smtClean="0"/>
              <a:pPr>
                <a:defRPr/>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pl-PL" smtClean="0"/>
              <a:t>Kliknij, aby edytować styl</a:t>
            </a:r>
            <a:endParaRPr lang="en-US" dirty="0"/>
          </a:p>
        </p:txBody>
      </p:sp>
      <p:sp>
        <p:nvSpPr>
          <p:cNvPr id="3" name="Text Placeholder 2"/>
          <p:cNvSpPr>
            <a:spLocks noGrp="1"/>
          </p:cNvSpPr>
          <p:nvPr>
            <p:ph type="body" idx="1"/>
          </p:nvPr>
        </p:nvSpPr>
        <p:spPr>
          <a:xfrm>
            <a:off x="609600" y="3462338"/>
            <a:ext cx="7885113" cy="1500187"/>
          </a:xfrm>
        </p:spPr>
        <p:txBody>
          <a:bodyPr anchor="b"/>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lvl1pPr>
              <a:defRPr/>
            </a:lvl1pPr>
          </a:lstStyle>
          <a:p>
            <a:pPr>
              <a:defRPr/>
            </a:pPr>
            <a:fld id="{36899C48-8CBA-43E0-8863-1E7AD693CC23}" type="datetimeFigureOut">
              <a:rPr lang="pl-PL"/>
              <a:pPr>
                <a:defRPr/>
              </a:pPr>
              <a:t>2015-08-10</a:t>
            </a:fld>
            <a:endParaRPr lang="pl-PL"/>
          </a:p>
        </p:txBody>
      </p:sp>
      <p:sp>
        <p:nvSpPr>
          <p:cNvPr id="5" name="Footer Placeholder 4"/>
          <p:cNvSpPr>
            <a:spLocks noGrp="1"/>
          </p:cNvSpPr>
          <p:nvPr>
            <p:ph type="ftr" sz="quarter" idx="11"/>
          </p:nvPr>
        </p:nvSpPr>
        <p:spPr/>
        <p:txBody>
          <a:bodyPr/>
          <a:lstStyle>
            <a:lvl1pPr>
              <a:defRPr/>
            </a:lvl1pPr>
          </a:lstStyle>
          <a:p>
            <a:pPr>
              <a:defRPr/>
            </a:pPr>
            <a:endParaRPr lang="pl-PL"/>
          </a:p>
        </p:txBody>
      </p:sp>
      <p:sp>
        <p:nvSpPr>
          <p:cNvPr id="6" name="Slide Number Placeholder 5"/>
          <p:cNvSpPr>
            <a:spLocks noGrp="1"/>
          </p:cNvSpPr>
          <p:nvPr>
            <p:ph type="sldNum" sz="quarter" idx="12"/>
          </p:nvPr>
        </p:nvSpPr>
        <p:spPr/>
        <p:txBody>
          <a:bodyPr/>
          <a:lstStyle>
            <a:lvl1pPr>
              <a:defRPr/>
            </a:lvl1pPr>
          </a:lstStyle>
          <a:p>
            <a:pPr>
              <a:defRPr/>
            </a:pPr>
            <a:fld id="{A4EEEA56-2899-4DF1-83F2-B7D88200A238}" type="slidenum">
              <a:rPr lang="pl-PL"/>
              <a:pPr>
                <a:defRPr/>
              </a:pPr>
              <a:t>‹#›</a:t>
            </a:fld>
            <a:endParaRPr lang="pl-PL"/>
          </a:p>
        </p:txBody>
      </p:sp>
    </p:spTree>
    <p:extLst>
      <p:ext uri="{BB962C8B-B14F-4D97-AF65-F5344CB8AC3E}">
        <p14:creationId xmlns:p14="http://schemas.microsoft.com/office/powerpoint/2010/main" xmlns="" val="131668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smtClean="0"/>
          </a:p>
        </p:txBody>
      </p:sp>
      <p:sp>
        <p:nvSpPr>
          <p:cNvPr id="2" name="Title 1"/>
          <p:cNvSpPr>
            <a:spLocks noGrp="1"/>
          </p:cNvSpPr>
          <p:nvPr>
            <p:ph type="title"/>
          </p:nvPr>
        </p:nvSpPr>
        <p:spPr>
          <a:xfrm>
            <a:off x="609600" y="274638"/>
            <a:ext cx="7924800" cy="1143000"/>
          </a:xfrm>
        </p:spPr>
        <p:txBody>
          <a:bodyPr/>
          <a:lstStyle/>
          <a:p>
            <a:r>
              <a:rPr lang="pl-PL" smtClean="0"/>
              <a:t>Kliknij, aby edytować styl</a:t>
            </a:r>
            <a:endParaRPr lang="en-US" dirty="0"/>
          </a:p>
        </p:txBody>
      </p:sp>
      <p:sp>
        <p:nvSpPr>
          <p:cNvPr id="5" name="Date Placeholder 3"/>
          <p:cNvSpPr>
            <a:spLocks noGrp="1"/>
          </p:cNvSpPr>
          <p:nvPr>
            <p:ph type="dt" sz="half" idx="15"/>
          </p:nvPr>
        </p:nvSpPr>
        <p:spPr/>
        <p:txBody>
          <a:bodyPr/>
          <a:lstStyle>
            <a:lvl1pPr>
              <a:defRPr/>
            </a:lvl1pPr>
          </a:lstStyle>
          <a:p>
            <a:pPr>
              <a:defRPr/>
            </a:pPr>
            <a:fld id="{ABE86AA5-71D8-4B6F-9B77-6B402120125A}" type="datetimeFigureOut">
              <a:rPr lang="pl-PL"/>
              <a:pPr>
                <a:defRPr/>
              </a:pPr>
              <a:t>2015-08-10</a:t>
            </a:fld>
            <a:endParaRPr lang="pl-PL"/>
          </a:p>
        </p:txBody>
      </p:sp>
      <p:sp>
        <p:nvSpPr>
          <p:cNvPr id="6" name="Footer Placeholder 4"/>
          <p:cNvSpPr>
            <a:spLocks noGrp="1"/>
          </p:cNvSpPr>
          <p:nvPr>
            <p:ph type="ftr" sz="quarter" idx="16"/>
          </p:nvPr>
        </p:nvSpPr>
        <p:spPr/>
        <p:txBody>
          <a:bodyPr/>
          <a:lstStyle>
            <a:lvl1pPr>
              <a:defRPr/>
            </a:lvl1pPr>
          </a:lstStyle>
          <a:p>
            <a:pPr>
              <a:defRPr/>
            </a:pPr>
            <a:endParaRPr lang="pl-PL"/>
          </a:p>
        </p:txBody>
      </p:sp>
      <p:sp>
        <p:nvSpPr>
          <p:cNvPr id="7" name="Slide Number Placeholder 5"/>
          <p:cNvSpPr>
            <a:spLocks noGrp="1"/>
          </p:cNvSpPr>
          <p:nvPr>
            <p:ph type="sldNum" sz="quarter" idx="17"/>
          </p:nvPr>
        </p:nvSpPr>
        <p:spPr/>
        <p:txBody>
          <a:bodyPr/>
          <a:lstStyle>
            <a:lvl1pPr>
              <a:defRPr/>
            </a:lvl1pPr>
          </a:lstStyle>
          <a:p>
            <a:pPr>
              <a:defRPr/>
            </a:pPr>
            <a:fld id="{22B774E8-C02B-4676-85B7-AFDDA735FE3F}" type="slidenum">
              <a:rPr lang="pl-PL"/>
              <a:pPr>
                <a:defRPr/>
              </a:pPr>
              <a:t>‹#›</a:t>
            </a:fld>
            <a:endParaRPr lang="pl-PL"/>
          </a:p>
        </p:txBody>
      </p:sp>
    </p:spTree>
    <p:extLst>
      <p:ext uri="{BB962C8B-B14F-4D97-AF65-F5344CB8AC3E}">
        <p14:creationId xmlns:p14="http://schemas.microsoft.com/office/powerpoint/2010/main" xmlns="" val="3406705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pl-PL" smtClean="0"/>
              <a:t>Kliknij, aby edytować styl</a:t>
            </a:r>
            <a:endParaRPr lang="en-US" dirty="0"/>
          </a:p>
        </p:txBody>
      </p:sp>
      <p:sp>
        <p:nvSpPr>
          <p:cNvPr id="3" name="Text Placeholder 2"/>
          <p:cNvSpPr>
            <a:spLocks noGrp="1"/>
          </p:cNvSpPr>
          <p:nvPr>
            <p:ph type="body" idx="1"/>
          </p:nvPr>
        </p:nvSpPr>
        <p:spPr>
          <a:xfrm>
            <a:off x="609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5" name="Text Placeholder 4"/>
          <p:cNvSpPr>
            <a:spLocks noGrp="1"/>
          </p:cNvSpPr>
          <p:nvPr>
            <p:ph type="body" sz="quarter" idx="3"/>
          </p:nvPr>
        </p:nvSpPr>
        <p:spPr>
          <a:xfrm>
            <a:off x="4800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7" name="Date Placeholder 3"/>
          <p:cNvSpPr>
            <a:spLocks noGrp="1"/>
          </p:cNvSpPr>
          <p:nvPr>
            <p:ph type="dt" sz="half" idx="15"/>
          </p:nvPr>
        </p:nvSpPr>
        <p:spPr/>
        <p:txBody>
          <a:bodyPr/>
          <a:lstStyle>
            <a:lvl1pPr>
              <a:defRPr/>
            </a:lvl1pPr>
          </a:lstStyle>
          <a:p>
            <a:pPr>
              <a:defRPr/>
            </a:pPr>
            <a:fld id="{FB8A145E-AC6B-4DEA-AC20-3057772DCBA8}" type="datetimeFigureOut">
              <a:rPr lang="pl-PL"/>
              <a:pPr>
                <a:defRPr/>
              </a:pPr>
              <a:t>2015-08-10</a:t>
            </a:fld>
            <a:endParaRPr lang="pl-PL"/>
          </a:p>
        </p:txBody>
      </p:sp>
      <p:sp>
        <p:nvSpPr>
          <p:cNvPr id="8" name="Footer Placeholder 4"/>
          <p:cNvSpPr>
            <a:spLocks noGrp="1"/>
          </p:cNvSpPr>
          <p:nvPr>
            <p:ph type="ftr" sz="quarter" idx="16"/>
          </p:nvPr>
        </p:nvSpPr>
        <p:spPr/>
        <p:txBody>
          <a:bodyPr/>
          <a:lstStyle>
            <a:lvl1pPr>
              <a:defRPr/>
            </a:lvl1pPr>
          </a:lstStyle>
          <a:p>
            <a:pPr>
              <a:defRPr/>
            </a:pPr>
            <a:endParaRPr lang="pl-PL"/>
          </a:p>
        </p:txBody>
      </p:sp>
      <p:sp>
        <p:nvSpPr>
          <p:cNvPr id="9" name="Slide Number Placeholder 5"/>
          <p:cNvSpPr>
            <a:spLocks noGrp="1"/>
          </p:cNvSpPr>
          <p:nvPr>
            <p:ph type="sldNum" sz="quarter" idx="17"/>
          </p:nvPr>
        </p:nvSpPr>
        <p:spPr/>
        <p:txBody>
          <a:bodyPr/>
          <a:lstStyle>
            <a:lvl1pPr>
              <a:defRPr/>
            </a:lvl1pPr>
          </a:lstStyle>
          <a:p>
            <a:pPr>
              <a:defRPr/>
            </a:pPr>
            <a:fld id="{4598C3D5-C6C1-4F23-BEDD-67BEFAC27113}" type="slidenum">
              <a:rPr lang="pl-PL"/>
              <a:pPr>
                <a:defRPr/>
              </a:pPr>
              <a:t>‹#›</a:t>
            </a:fld>
            <a:endParaRPr lang="pl-PL"/>
          </a:p>
        </p:txBody>
      </p:sp>
    </p:spTree>
    <p:extLst>
      <p:ext uri="{BB962C8B-B14F-4D97-AF65-F5344CB8AC3E}">
        <p14:creationId xmlns:p14="http://schemas.microsoft.com/office/powerpoint/2010/main" xmlns="" val="1480080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pl-PL" smtClean="0"/>
              <a:t>Kliknij, aby edytować styl</a:t>
            </a:r>
            <a:endParaRPr lang="en-US" dirty="0"/>
          </a:p>
        </p:txBody>
      </p:sp>
      <p:sp>
        <p:nvSpPr>
          <p:cNvPr id="3" name="Date Placeholder 3"/>
          <p:cNvSpPr>
            <a:spLocks noGrp="1"/>
          </p:cNvSpPr>
          <p:nvPr>
            <p:ph type="dt" sz="half" idx="10"/>
          </p:nvPr>
        </p:nvSpPr>
        <p:spPr/>
        <p:txBody>
          <a:bodyPr/>
          <a:lstStyle>
            <a:lvl1pPr>
              <a:defRPr/>
            </a:lvl1pPr>
          </a:lstStyle>
          <a:p>
            <a:pPr>
              <a:defRPr/>
            </a:pPr>
            <a:fld id="{DB8A3213-944B-49DC-8FE1-4DBD56B8DCDF}" type="datetimeFigureOut">
              <a:rPr lang="pl-PL"/>
              <a:pPr>
                <a:defRPr/>
              </a:pPr>
              <a:t>2015-08-10</a:t>
            </a:fld>
            <a:endParaRPr lang="pl-PL"/>
          </a:p>
        </p:txBody>
      </p:sp>
      <p:sp>
        <p:nvSpPr>
          <p:cNvPr id="4" name="Footer Placeholder 4"/>
          <p:cNvSpPr>
            <a:spLocks noGrp="1"/>
          </p:cNvSpPr>
          <p:nvPr>
            <p:ph type="ftr" sz="quarter" idx="11"/>
          </p:nvPr>
        </p:nvSpPr>
        <p:spPr/>
        <p:txBody>
          <a:bodyPr/>
          <a:lstStyle>
            <a:lvl1pPr>
              <a:defRPr/>
            </a:lvl1pPr>
          </a:lstStyle>
          <a:p>
            <a:pPr>
              <a:defRPr/>
            </a:pPr>
            <a:endParaRPr lang="pl-PL"/>
          </a:p>
        </p:txBody>
      </p:sp>
      <p:sp>
        <p:nvSpPr>
          <p:cNvPr id="5" name="Slide Number Placeholder 5"/>
          <p:cNvSpPr>
            <a:spLocks noGrp="1"/>
          </p:cNvSpPr>
          <p:nvPr>
            <p:ph type="sldNum" sz="quarter" idx="12"/>
          </p:nvPr>
        </p:nvSpPr>
        <p:spPr/>
        <p:txBody>
          <a:bodyPr/>
          <a:lstStyle>
            <a:lvl1pPr>
              <a:defRPr/>
            </a:lvl1pPr>
          </a:lstStyle>
          <a:p>
            <a:pPr>
              <a:defRPr/>
            </a:pPr>
            <a:fld id="{2ADD0AA5-AF6D-4E17-9F60-6A02EA90D88C}" type="slidenum">
              <a:rPr lang="pl-PL"/>
              <a:pPr>
                <a:defRPr/>
              </a:pPr>
              <a:t>‹#›</a:t>
            </a:fld>
            <a:endParaRPr lang="pl-PL"/>
          </a:p>
        </p:txBody>
      </p:sp>
    </p:spTree>
    <p:extLst>
      <p:ext uri="{BB962C8B-B14F-4D97-AF65-F5344CB8AC3E}">
        <p14:creationId xmlns:p14="http://schemas.microsoft.com/office/powerpoint/2010/main" xmlns="" val="3048343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95C1C49-157E-4D33-BF90-6775F157B8F9}" type="datetimeFigureOut">
              <a:rPr lang="pl-PL"/>
              <a:pPr>
                <a:defRPr/>
              </a:pPr>
              <a:t>2015-08-10</a:t>
            </a:fld>
            <a:endParaRPr lang="pl-PL"/>
          </a:p>
        </p:txBody>
      </p:sp>
      <p:sp>
        <p:nvSpPr>
          <p:cNvPr id="3" name="Footer Placeholder 4"/>
          <p:cNvSpPr>
            <a:spLocks noGrp="1"/>
          </p:cNvSpPr>
          <p:nvPr>
            <p:ph type="ftr" sz="quarter" idx="11"/>
          </p:nvPr>
        </p:nvSpPr>
        <p:spPr/>
        <p:txBody>
          <a:bodyPr/>
          <a:lstStyle>
            <a:lvl1pPr>
              <a:defRPr/>
            </a:lvl1pPr>
          </a:lstStyle>
          <a:p>
            <a:pPr>
              <a:defRPr/>
            </a:pPr>
            <a:endParaRPr lang="pl-PL"/>
          </a:p>
        </p:txBody>
      </p:sp>
      <p:sp>
        <p:nvSpPr>
          <p:cNvPr id="4" name="Slide Number Placeholder 5"/>
          <p:cNvSpPr>
            <a:spLocks noGrp="1"/>
          </p:cNvSpPr>
          <p:nvPr>
            <p:ph type="sldNum" sz="quarter" idx="12"/>
          </p:nvPr>
        </p:nvSpPr>
        <p:spPr/>
        <p:txBody>
          <a:bodyPr/>
          <a:lstStyle>
            <a:lvl1pPr>
              <a:defRPr/>
            </a:lvl1pPr>
          </a:lstStyle>
          <a:p>
            <a:pPr>
              <a:defRPr/>
            </a:pPr>
            <a:fld id="{7FC1D747-C62D-4A36-904B-FE80EE6C7E0A}" type="slidenum">
              <a:rPr lang="pl-PL"/>
              <a:pPr>
                <a:defRPr/>
              </a:pPr>
              <a:t>‹#›</a:t>
            </a:fld>
            <a:endParaRPr lang="pl-PL"/>
          </a:p>
        </p:txBody>
      </p:sp>
    </p:spTree>
    <p:extLst>
      <p:ext uri="{BB962C8B-B14F-4D97-AF65-F5344CB8AC3E}">
        <p14:creationId xmlns:p14="http://schemas.microsoft.com/office/powerpoint/2010/main" xmlns="" val="3046958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2" name="Title 1"/>
          <p:cNvSpPr>
            <a:spLocks noGrp="1"/>
          </p:cNvSpPr>
          <p:nvPr>
            <p:ph type="title"/>
          </p:nvPr>
        </p:nvSpPr>
        <p:spPr>
          <a:xfrm>
            <a:off x="612648" y="1447800"/>
            <a:ext cx="2971800" cy="1097280"/>
          </a:xfrm>
        </p:spPr>
        <p:txBody>
          <a:bodyPr/>
          <a:lstStyle>
            <a:lvl1pPr algn="l">
              <a:defRPr sz="1800" b="0" i="0" cap="none" baseline="0">
                <a:solidFill>
                  <a:schemeClr val="tx2"/>
                </a:solidFill>
              </a:defRPr>
            </a:lvl1pPr>
          </a:lstStyle>
          <a:p>
            <a:r>
              <a:rPr lang="pl-PL" smtClean="0"/>
              <a:t>Kliknij, aby edytować styl</a:t>
            </a:r>
            <a:endParaRPr lang="en-US" dirty="0"/>
          </a:p>
        </p:txBody>
      </p:sp>
      <p:sp>
        <p:nvSpPr>
          <p:cNvPr id="4" name="Text Placeholder 3"/>
          <p:cNvSpPr>
            <a:spLocks noGrp="1"/>
          </p:cNvSpPr>
          <p:nvPr>
            <p:ph type="body" sz="half" idx="2"/>
          </p:nvPr>
        </p:nvSpPr>
        <p:spPr>
          <a:xfrm>
            <a:off x="612648" y="2547891"/>
            <a:ext cx="2971800" cy="3167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3"/>
          <p:cNvSpPr>
            <a:spLocks noGrp="1"/>
          </p:cNvSpPr>
          <p:nvPr>
            <p:ph type="dt" sz="half" idx="14"/>
          </p:nvPr>
        </p:nvSpPr>
        <p:spPr/>
        <p:txBody>
          <a:bodyPr/>
          <a:lstStyle>
            <a:lvl1pPr>
              <a:defRPr/>
            </a:lvl1pPr>
          </a:lstStyle>
          <a:p>
            <a:pPr>
              <a:defRPr/>
            </a:pPr>
            <a:fld id="{FB554074-432D-4FBC-94A2-B57DC9B3DBE1}" type="datetimeFigureOut">
              <a:rPr lang="pl-PL"/>
              <a:pPr>
                <a:defRPr/>
              </a:pPr>
              <a:t>2015-08-10</a:t>
            </a:fld>
            <a:endParaRPr lang="pl-PL"/>
          </a:p>
        </p:txBody>
      </p:sp>
      <p:sp>
        <p:nvSpPr>
          <p:cNvPr id="6" name="Footer Placeholder 4"/>
          <p:cNvSpPr>
            <a:spLocks noGrp="1"/>
          </p:cNvSpPr>
          <p:nvPr>
            <p:ph type="ftr" sz="quarter" idx="15"/>
          </p:nvPr>
        </p:nvSpPr>
        <p:spPr/>
        <p:txBody>
          <a:bodyPr/>
          <a:lstStyle>
            <a:lvl1pPr>
              <a:defRPr/>
            </a:lvl1pPr>
          </a:lstStyle>
          <a:p>
            <a:pPr>
              <a:defRPr/>
            </a:pPr>
            <a:endParaRPr lang="pl-PL"/>
          </a:p>
        </p:txBody>
      </p:sp>
      <p:sp>
        <p:nvSpPr>
          <p:cNvPr id="7" name="Slide Number Placeholder 5"/>
          <p:cNvSpPr>
            <a:spLocks noGrp="1"/>
          </p:cNvSpPr>
          <p:nvPr>
            <p:ph type="sldNum" sz="quarter" idx="16"/>
          </p:nvPr>
        </p:nvSpPr>
        <p:spPr/>
        <p:txBody>
          <a:bodyPr/>
          <a:lstStyle>
            <a:lvl1pPr>
              <a:defRPr/>
            </a:lvl1pPr>
          </a:lstStyle>
          <a:p>
            <a:pPr>
              <a:defRPr/>
            </a:pPr>
            <a:fld id="{87B7D510-7C8C-4853-B660-7D433CE2E0DB}" type="slidenum">
              <a:rPr lang="pl-PL"/>
              <a:pPr>
                <a:defRPr/>
              </a:pPr>
              <a:t>‹#›</a:t>
            </a:fld>
            <a:endParaRPr lang="pl-PL"/>
          </a:p>
        </p:txBody>
      </p:sp>
    </p:spTree>
    <p:extLst>
      <p:ext uri="{BB962C8B-B14F-4D97-AF65-F5344CB8AC3E}">
        <p14:creationId xmlns:p14="http://schemas.microsoft.com/office/powerpoint/2010/main" xmlns="" val="3999125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pic>
        <p:nvPicPr>
          <p:cNvPr id="5" name="Picture 10" descr="horizon.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09600" y="1447800"/>
            <a:ext cx="2971800" cy="1097280"/>
          </a:xfrm>
        </p:spPr>
        <p:txBody>
          <a:bodyPr/>
          <a:lstStyle>
            <a:lvl1pPr algn="l">
              <a:defRPr sz="1800" b="0" i="0" cap="none" baseline="0">
                <a:solidFill>
                  <a:schemeClr val="tx2"/>
                </a:solidFill>
              </a:defRPr>
            </a:lvl1pPr>
          </a:lstStyle>
          <a:p>
            <a:r>
              <a:rPr lang="pl-PL" smtClean="0"/>
              <a:t>Kliknij, aby edytować styl</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l-PL" noProof="0" smtClean="0"/>
              <a:t>Kliknij ikonę, aby dodać obraz</a:t>
            </a:r>
            <a:endParaRPr lang="en-US" noProof="0" dirty="0"/>
          </a:p>
        </p:txBody>
      </p:sp>
      <p:sp>
        <p:nvSpPr>
          <p:cNvPr id="4" name="Text Placeholder 3"/>
          <p:cNvSpPr>
            <a:spLocks noGrp="1"/>
          </p:cNvSpPr>
          <p:nvPr>
            <p:ph type="body" sz="half" idx="2"/>
          </p:nvPr>
        </p:nvSpPr>
        <p:spPr>
          <a:xfrm>
            <a:off x="609600" y="2547890"/>
            <a:ext cx="2971800" cy="2405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6" name="Date Placeholder 4"/>
          <p:cNvSpPr>
            <a:spLocks noGrp="1"/>
          </p:cNvSpPr>
          <p:nvPr>
            <p:ph type="dt" sz="half" idx="10"/>
          </p:nvPr>
        </p:nvSpPr>
        <p:spPr/>
        <p:txBody>
          <a:bodyPr/>
          <a:lstStyle>
            <a:lvl1pPr>
              <a:defRPr/>
            </a:lvl1pPr>
          </a:lstStyle>
          <a:p>
            <a:pPr>
              <a:defRPr/>
            </a:pPr>
            <a:fld id="{21B292C8-AB30-41A4-B298-C723FA8F6FD5}" type="datetimeFigureOut">
              <a:rPr lang="pl-PL"/>
              <a:pPr>
                <a:defRPr/>
              </a:pPr>
              <a:t>2015-08-10</a:t>
            </a:fld>
            <a:endParaRPr lang="pl-PL"/>
          </a:p>
        </p:txBody>
      </p:sp>
      <p:sp>
        <p:nvSpPr>
          <p:cNvPr id="7" name="Footer Placeholder 5"/>
          <p:cNvSpPr>
            <a:spLocks noGrp="1"/>
          </p:cNvSpPr>
          <p:nvPr>
            <p:ph type="ftr" sz="quarter" idx="11"/>
          </p:nvPr>
        </p:nvSpPr>
        <p:spPr/>
        <p:txBody>
          <a:bodyPr/>
          <a:lstStyle>
            <a:lvl1pPr>
              <a:defRPr/>
            </a:lvl1pPr>
          </a:lstStyle>
          <a:p>
            <a:pPr>
              <a:defRPr/>
            </a:pPr>
            <a:endParaRPr lang="pl-PL"/>
          </a:p>
        </p:txBody>
      </p:sp>
      <p:sp>
        <p:nvSpPr>
          <p:cNvPr id="8" name="Slide Number Placeholder 6"/>
          <p:cNvSpPr>
            <a:spLocks noGrp="1"/>
          </p:cNvSpPr>
          <p:nvPr>
            <p:ph type="sldNum" sz="quarter" idx="12"/>
          </p:nvPr>
        </p:nvSpPr>
        <p:spPr/>
        <p:txBody>
          <a:bodyPr/>
          <a:lstStyle>
            <a:lvl1pPr>
              <a:defRPr/>
            </a:lvl1pPr>
          </a:lstStyle>
          <a:p>
            <a:pPr>
              <a:defRPr/>
            </a:pPr>
            <a:fld id="{35260350-E3E6-4393-BC8B-A183FD2FF15F}" type="slidenum">
              <a:rPr lang="pl-PL"/>
              <a:pPr>
                <a:defRPr/>
              </a:pPr>
              <a:t>‹#›</a:t>
            </a:fld>
            <a:endParaRPr lang="pl-PL"/>
          </a:p>
        </p:txBody>
      </p:sp>
    </p:spTree>
    <p:extLst>
      <p:ext uri="{BB962C8B-B14F-4D97-AF65-F5344CB8AC3E}">
        <p14:creationId xmlns:p14="http://schemas.microsoft.com/office/powerpoint/2010/main" xmlns="" val="2872389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87042" name="Picture 6" descr="horizon.png"/>
          <p:cNvPicPr>
            <a:picLocks noChangeAspect="1"/>
          </p:cNvPicPr>
          <p:nvPr/>
        </p:nvPicPr>
        <p:blipFill>
          <a:blip r:embed="rId13">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pl-PL" smtClean="0"/>
              <a:t>Kliknij, aby edytować styl</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fontAlgn="auto">
              <a:spcBef>
                <a:spcPts val="0"/>
              </a:spcBef>
              <a:spcAft>
                <a:spcPts val="0"/>
              </a:spcAft>
              <a:defRPr sz="1000" strike="noStrike" spc="60" baseline="0" smtClean="0">
                <a:solidFill>
                  <a:prstClr val="black">
                    <a:lumMod val="65000"/>
                    <a:lumOff val="35000"/>
                  </a:prstClr>
                </a:solidFill>
                <a:latin typeface="+mn-lt"/>
                <a:cs typeface="+mn-cs"/>
              </a:defRPr>
            </a:lvl1pPr>
          </a:lstStyle>
          <a:p>
            <a:pPr>
              <a:defRPr/>
            </a:pPr>
            <a:fld id="{D9CBE59A-31E2-4952-837D-CB51C16FCB9B}" type="datetimeFigureOut">
              <a:rPr lang="pl-PL"/>
              <a:pPr>
                <a:defRPr/>
              </a:pPr>
              <a:t>2015-08-10</a:t>
            </a:fld>
            <a:endParaRPr lang="pl-PL"/>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fontAlgn="auto">
              <a:spcBef>
                <a:spcPts val="0"/>
              </a:spcBef>
              <a:spcAft>
                <a:spcPts val="0"/>
              </a:spcAft>
              <a:defRPr sz="1000" cap="all" spc="60" baseline="0">
                <a:solidFill>
                  <a:prstClr val="black">
                    <a:lumMod val="65000"/>
                    <a:lumOff val="35000"/>
                  </a:prstClr>
                </a:solidFill>
                <a:latin typeface="+mn-lt"/>
                <a:cs typeface="+mn-cs"/>
              </a:defRPr>
            </a:lvl1pPr>
          </a:lstStyle>
          <a:p>
            <a:pPr>
              <a:defRPr/>
            </a:pPr>
            <a:endParaRPr lang="pl-PL"/>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fontAlgn="auto">
              <a:spcBef>
                <a:spcPts val="0"/>
              </a:spcBef>
              <a:spcAft>
                <a:spcPts val="0"/>
              </a:spcAft>
              <a:defRPr sz="1100" baseline="0" smtClean="0">
                <a:solidFill>
                  <a:prstClr val="black">
                    <a:lumMod val="65000"/>
                    <a:lumOff val="35000"/>
                  </a:prstClr>
                </a:solidFill>
                <a:latin typeface="+mn-lt"/>
                <a:cs typeface="+mn-cs"/>
              </a:defRPr>
            </a:lvl1pPr>
          </a:lstStyle>
          <a:p>
            <a:pPr>
              <a:defRPr/>
            </a:pPr>
            <a:fld id="{AB383A87-B3B9-4ABE-B960-CBBC94ADFBDC}" type="slidenum">
              <a:rPr lang="pl-PL"/>
              <a:pPr>
                <a:defRPr/>
              </a:pPr>
              <a:t>‹#›</a:t>
            </a:fld>
            <a:endParaRPr lang="pl-PL"/>
          </a:p>
        </p:txBody>
      </p:sp>
    </p:spTree>
  </p:cSld>
  <p:clrMap bg1="dk1" tx1="lt1" bg2="dk2" tx2="lt2" accent1="accent1" accent2="accent2" accent3="accent3" accent4="accent4" accent5="accent5" accent6="accent6" hlink="hlink" folHlink="folHlink"/>
  <p:sldLayoutIdLst>
    <p:sldLayoutId id="2147483912" r:id="rId1"/>
    <p:sldLayoutId id="2147483904" r:id="rId2"/>
    <p:sldLayoutId id="2147483913" r:id="rId3"/>
    <p:sldLayoutId id="2147483903" r:id="rId4"/>
    <p:sldLayoutId id="2147483902" r:id="rId5"/>
    <p:sldLayoutId id="2147483901" r:id="rId6"/>
    <p:sldLayoutId id="2147483900" r:id="rId7"/>
    <p:sldLayoutId id="2147483899" r:id="rId8"/>
    <p:sldLayoutId id="2147483914" r:id="rId9"/>
    <p:sldLayoutId id="2147483898" r:id="rId10"/>
    <p:sldLayoutId id="2147483897" r:id="rId11"/>
  </p:sldLayoutIdLst>
  <p:txStyles>
    <p:titleStyle>
      <a:lvl1pPr algn="l" rtl="0" fontAlgn="base">
        <a:spcBef>
          <a:spcPct val="0"/>
        </a:spcBef>
        <a:spcAft>
          <a:spcPct val="0"/>
        </a:spcAft>
        <a:defRPr sz="3000" kern="1200" cap="all" spc="50">
          <a:solidFill>
            <a:schemeClr val="tx1"/>
          </a:solidFill>
          <a:latin typeface="+mj-lt"/>
          <a:ea typeface="+mj-ea"/>
          <a:cs typeface="+mj-cs"/>
        </a:defRPr>
      </a:lvl1pPr>
      <a:lvl2pPr algn="l" rtl="0" fontAlgn="base">
        <a:spcBef>
          <a:spcPct val="0"/>
        </a:spcBef>
        <a:spcAft>
          <a:spcPct val="0"/>
        </a:spcAft>
        <a:defRPr sz="3000">
          <a:solidFill>
            <a:schemeClr val="tx1"/>
          </a:solidFill>
          <a:latin typeface="Arial Narrow" pitchFamily="34" charset="0"/>
        </a:defRPr>
      </a:lvl2pPr>
      <a:lvl3pPr algn="l" rtl="0" fontAlgn="base">
        <a:spcBef>
          <a:spcPct val="0"/>
        </a:spcBef>
        <a:spcAft>
          <a:spcPct val="0"/>
        </a:spcAft>
        <a:defRPr sz="3000">
          <a:solidFill>
            <a:schemeClr val="tx1"/>
          </a:solidFill>
          <a:latin typeface="Arial Narrow" pitchFamily="34" charset="0"/>
        </a:defRPr>
      </a:lvl3pPr>
      <a:lvl4pPr algn="l" rtl="0" fontAlgn="base">
        <a:spcBef>
          <a:spcPct val="0"/>
        </a:spcBef>
        <a:spcAft>
          <a:spcPct val="0"/>
        </a:spcAft>
        <a:defRPr sz="3000">
          <a:solidFill>
            <a:schemeClr val="tx1"/>
          </a:solidFill>
          <a:latin typeface="Arial Narrow" pitchFamily="34" charset="0"/>
        </a:defRPr>
      </a:lvl4pPr>
      <a:lvl5pPr algn="l" rtl="0" fontAlgn="base">
        <a:spcBef>
          <a:spcPct val="0"/>
        </a:spcBef>
        <a:spcAft>
          <a:spcPct val="0"/>
        </a:spcAft>
        <a:defRPr sz="3000">
          <a:solidFill>
            <a:schemeClr val="tx1"/>
          </a:solidFill>
          <a:latin typeface="Arial Narrow"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fontAlgn="base">
        <a:spcBef>
          <a:spcPct val="20000"/>
        </a:spcBef>
        <a:spcAft>
          <a:spcPts val="600"/>
        </a:spcAft>
        <a:buClr>
          <a:schemeClr val="tx2"/>
        </a:buClr>
        <a:buFont typeface="Arial" charset="0"/>
        <a:buChar char="•"/>
        <a:defRPr sz="1700" kern="1200" spc="30">
          <a:solidFill>
            <a:schemeClr val="tx1"/>
          </a:solidFill>
          <a:latin typeface="+mn-lt"/>
          <a:ea typeface="+mn-ea"/>
          <a:cs typeface="+mn-cs"/>
        </a:defRPr>
      </a:lvl1pPr>
      <a:lvl2pPr marL="742950" indent="-285750" algn="l" rtl="0" fontAlgn="base">
        <a:spcBef>
          <a:spcPct val="20000"/>
        </a:spcBef>
        <a:spcAft>
          <a:spcPts val="600"/>
        </a:spcAft>
        <a:buClr>
          <a:schemeClr val="tx2"/>
        </a:buClr>
        <a:buFont typeface="Arial" charset="0"/>
        <a:buChar char="•"/>
        <a:defRPr sz="1700" kern="1200" spc="30">
          <a:solidFill>
            <a:schemeClr val="tx1"/>
          </a:solidFill>
          <a:latin typeface="+mn-lt"/>
          <a:ea typeface="+mn-ea"/>
          <a:cs typeface="+mn-cs"/>
        </a:defRPr>
      </a:lvl2pPr>
      <a:lvl3pPr marL="1143000" indent="-228600" algn="l" rtl="0" fontAlgn="base">
        <a:spcBef>
          <a:spcPct val="20000"/>
        </a:spcBef>
        <a:spcAft>
          <a:spcPts val="600"/>
        </a:spcAft>
        <a:buClr>
          <a:schemeClr val="tx2"/>
        </a:buClr>
        <a:buFont typeface="Arial" charset="0"/>
        <a:buChar char="•"/>
        <a:defRPr sz="1700" kern="1200" spc="30">
          <a:solidFill>
            <a:schemeClr val="tx1"/>
          </a:solidFill>
          <a:latin typeface="+mn-lt"/>
          <a:ea typeface="+mn-ea"/>
          <a:cs typeface="+mn-cs"/>
        </a:defRPr>
      </a:lvl3pPr>
      <a:lvl4pPr marL="1600200" indent="-228600" algn="l" rtl="0" fontAlgn="base">
        <a:spcBef>
          <a:spcPct val="20000"/>
        </a:spcBef>
        <a:spcAft>
          <a:spcPts val="600"/>
        </a:spcAft>
        <a:buClr>
          <a:schemeClr val="tx2"/>
        </a:buClr>
        <a:buFont typeface="Arial" charset="0"/>
        <a:buChar char="•"/>
        <a:defRPr sz="1700" kern="1200" spc="30">
          <a:solidFill>
            <a:schemeClr val="tx1"/>
          </a:solidFill>
          <a:latin typeface="+mn-lt"/>
          <a:ea typeface="+mn-ea"/>
          <a:cs typeface="+mn-cs"/>
        </a:defRPr>
      </a:lvl4pPr>
      <a:lvl5pPr marL="2057400" indent="-228600" algn="l" rtl="0" fontAlgn="base">
        <a:spcBef>
          <a:spcPct val="20000"/>
        </a:spcBef>
        <a:spcAft>
          <a:spcPts val="600"/>
        </a:spcAft>
        <a:buClr>
          <a:schemeClr val="tx2"/>
        </a:buClr>
        <a:buFont typeface="Arial" charset="0"/>
        <a:buChar char="•"/>
        <a:defRPr sz="1700" kern="1200" spc="3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pl-PL" smtClean="0"/>
              <a:t>Kliknij, aby edytować styl</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pPr>
              <a:defRPr/>
            </a:pPr>
            <a:fld id="{D9CBE59A-31E2-4952-837D-CB51C16FCB9B}" type="datetimeFigureOut">
              <a:rPr lang="pl-PL" smtClean="0"/>
              <a:pPr>
                <a:defRPr/>
              </a:pPr>
              <a:t>2015-08-10</a:t>
            </a:fld>
            <a:endParaRPr lang="pl-PL"/>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pPr>
              <a:defRPr/>
            </a:pPr>
            <a:endParaRPr lang="pl-PL"/>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pPr>
              <a:defRPr/>
            </a:pPr>
            <a:fld id="{AB383A87-B3B9-4ABE-B960-CBBC94ADFBDC}" type="slidenum">
              <a:rPr lang="pl-PL" smtClean="0"/>
              <a:pPr>
                <a:defRPr/>
              </a:pPr>
              <a:t>‹#›</a:t>
            </a:fld>
            <a:endParaRPr lang="pl-PL"/>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omicsonline.org/scholarly-journals.php" TargetMode="External"/><Relationship Id="rId2" Type="http://schemas.openxmlformats.org/officeDocument/2006/relationships/hyperlink" Target="http://www.omicsonline.org/open-access-publication.php" TargetMode="External"/><Relationship Id="rId1" Type="http://schemas.openxmlformats.org/officeDocument/2006/relationships/slideLayout" Target="../slideLayouts/slideLayout13.xml"/><Relationship Id="rId4" Type="http://schemas.openxmlformats.org/officeDocument/2006/relationships/hyperlink" Target="http://www.omicsonline.org/international-scientific-conference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Microsoft_Office_Excel_97-2003_Worksheet2.xls"/><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Microsoft_Office_Excel_97-2003_Worksheet5.xls"/><Relationship Id="rId5" Type="http://schemas.openxmlformats.org/officeDocument/2006/relationships/oleObject" Target="../embeddings/Microsoft_Office_Excel_97-2003_Worksheet4.xls"/><Relationship Id="rId4" Type="http://schemas.openxmlformats.org/officeDocument/2006/relationships/oleObject" Target="../embeddings/Microsoft_Office_Excel_97-2003_Worksheet3.xls"/></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oleObject" Target="../embeddings/Microsoft_Office_Excel_97-2003_Worksheet10.xls"/><Relationship Id="rId18" Type="http://schemas.openxmlformats.org/officeDocument/2006/relationships/image" Target="../media/image55.png"/><Relationship Id="rId3" Type="http://schemas.openxmlformats.org/officeDocument/2006/relationships/oleObject" Target="../embeddings/Microsoft_Office_Excel_97-2003_Worksheet6.xls"/><Relationship Id="rId7" Type="http://schemas.openxmlformats.org/officeDocument/2006/relationships/oleObject" Target="../embeddings/Microsoft_Office_Excel_97-2003_Worksheet8.xls"/><Relationship Id="rId12" Type="http://schemas.openxmlformats.org/officeDocument/2006/relationships/image" Target="../media/image51.png"/><Relationship Id="rId17" Type="http://schemas.openxmlformats.org/officeDocument/2006/relationships/image" Target="../media/image54.png"/><Relationship Id="rId2" Type="http://schemas.openxmlformats.org/officeDocument/2006/relationships/slideLayout" Target="../slideLayouts/slideLayout13.xml"/><Relationship Id="rId16" Type="http://schemas.openxmlformats.org/officeDocument/2006/relationships/oleObject" Target="../embeddings/Microsoft_Office_Excel_97-2003_Worksheet11.xls"/><Relationship Id="rId1" Type="http://schemas.openxmlformats.org/officeDocument/2006/relationships/vmlDrawing" Target="../drawings/vmlDrawing3.v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image" Target="../media/image46.png"/><Relationship Id="rId15" Type="http://schemas.openxmlformats.org/officeDocument/2006/relationships/image" Target="../media/image53.png"/><Relationship Id="rId10" Type="http://schemas.openxmlformats.org/officeDocument/2006/relationships/oleObject" Target="../embeddings/Microsoft_Office_Excel_97-2003_Worksheet9.xls"/><Relationship Id="rId4" Type="http://schemas.openxmlformats.org/officeDocument/2006/relationships/oleObject" Target="../embeddings/Microsoft_Office_Excel_97-2003_Worksheet7.xls"/><Relationship Id="rId9" Type="http://schemas.openxmlformats.org/officeDocument/2006/relationships/image" Target="../media/image49.png"/><Relationship Id="rId14"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oleObject" Target="../embeddings/Microsoft_Office_Excel_97-2003_Worksheet12.xls"/><Relationship Id="rId7" Type="http://schemas.openxmlformats.org/officeDocument/2006/relationships/oleObject" Target="../embeddings/Microsoft_Office_Excel_97-2003_Worksheet14.xls"/><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oleObject" Target="../embeddings/Microsoft_Office_Excel_97-2003_Worksheet13.xls"/><Relationship Id="rId9"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Microsoft_Office_Excel_97-2003_Worksheet15.xls"/><Relationship Id="rId7" Type="http://schemas.openxmlformats.org/officeDocument/2006/relationships/oleObject" Target="../embeddings/Microsoft_Office_Excel_97-2003_Worksheet19.xls"/><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oleObject" Target="../embeddings/Microsoft_Office_Excel_97-2003_Worksheet18.xls"/><Relationship Id="rId5" Type="http://schemas.openxmlformats.org/officeDocument/2006/relationships/oleObject" Target="../embeddings/Microsoft_Office_Excel_97-2003_Worksheet17.xls"/><Relationship Id="rId4" Type="http://schemas.openxmlformats.org/officeDocument/2006/relationships/oleObject" Target="../embeddings/Microsoft_Office_Excel_97-2003_Worksheet16.xls"/></Relationships>
</file>

<file path=ppt/slides/_rels/slide22.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oleObject" Target="../embeddings/Microsoft_Office_Excel_97-2003_Worksheet20.xls"/><Relationship Id="rId18" Type="http://schemas.openxmlformats.org/officeDocument/2006/relationships/chart" Target="../charts/chart13.xml"/><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chart" Target="../charts/chart12.xml"/><Relationship Id="rId2" Type="http://schemas.openxmlformats.org/officeDocument/2006/relationships/slideLayout" Target="../slideLayouts/slideLayout13.xml"/><Relationship Id="rId16" Type="http://schemas.openxmlformats.org/officeDocument/2006/relationships/chart" Target="../charts/chart11.xml"/><Relationship Id="rId1" Type="http://schemas.openxmlformats.org/officeDocument/2006/relationships/vmlDrawing" Target="../drawings/vmlDrawing6.v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chart" Target="../charts/chart10.xml"/><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chart" Target="../charts/chart9.xml"/></Relationships>
</file>

<file path=ppt/slides/_rels/slide23.xml.rels><?xml version="1.0" encoding="UTF-8" standalone="yes"?>
<Relationships xmlns="http://schemas.openxmlformats.org/package/2006/relationships"><Relationship Id="rId8" Type="http://schemas.openxmlformats.org/officeDocument/2006/relationships/chart" Target="../charts/chart16.xml"/><Relationship Id="rId3" Type="http://schemas.openxmlformats.org/officeDocument/2006/relationships/image" Target="../media/image79.emf"/><Relationship Id="rId7" Type="http://schemas.openxmlformats.org/officeDocument/2006/relationships/image" Target="../media/image82.png"/><Relationship Id="rId2" Type="http://schemas.openxmlformats.org/officeDocument/2006/relationships/chart" Target="../charts/chart14.xml"/><Relationship Id="rId1" Type="http://schemas.openxmlformats.org/officeDocument/2006/relationships/slideLayout" Target="../slideLayouts/slideLayout13.xml"/><Relationship Id="rId6" Type="http://schemas.openxmlformats.org/officeDocument/2006/relationships/image" Target="../media/image81.png"/><Relationship Id="rId5" Type="http://schemas.openxmlformats.org/officeDocument/2006/relationships/chart" Target="../charts/chart15.xml"/><Relationship Id="rId4" Type="http://schemas.openxmlformats.org/officeDocument/2006/relationships/image" Target="../media/image80.emf"/><Relationship Id="rId9" Type="http://schemas.openxmlformats.org/officeDocument/2006/relationships/chart" Target="../charts/chart17.xml"/></Relationships>
</file>

<file path=ppt/slides/_rels/slide24.xml.rels><?xml version="1.0" encoding="UTF-8" standalone="yes"?>
<Relationships xmlns="http://schemas.openxmlformats.org/package/2006/relationships"><Relationship Id="rId8" Type="http://schemas.openxmlformats.org/officeDocument/2006/relationships/chart" Target="../charts/chart20.xml"/><Relationship Id="rId3" Type="http://schemas.openxmlformats.org/officeDocument/2006/relationships/image" Target="../media/image84.png"/><Relationship Id="rId7" Type="http://schemas.openxmlformats.org/officeDocument/2006/relationships/chart" Target="../charts/chart19.xml"/><Relationship Id="rId2" Type="http://schemas.openxmlformats.org/officeDocument/2006/relationships/image" Target="../media/image83.png"/><Relationship Id="rId1" Type="http://schemas.openxmlformats.org/officeDocument/2006/relationships/slideLayout" Target="../slideLayouts/slideLayout13.xml"/><Relationship Id="rId6" Type="http://schemas.openxmlformats.org/officeDocument/2006/relationships/chart" Target="../charts/chart18.xml"/><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2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conferenceseries.com/" TargetMode="External"/><Relationship Id="rId2" Type="http://schemas.openxmlformats.org/officeDocument/2006/relationships/hyperlink" Target="http://integrativebiology.conferenceseries.com/" TargetMode="External"/><Relationship Id="rId1" Type="http://schemas.openxmlformats.org/officeDocument/2006/relationships/slideLayout" Target="../slideLayouts/slideLayout2.xml"/><Relationship Id="rId4" Type="http://schemas.openxmlformats.org/officeDocument/2006/relationships/hyperlink" Target="http://www.conferenceseries.com/genetics-and-molecular-biology-conferences.php"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oleObject" Target="../embeddings/Microsoft_Office_Excel_97-2003_Worksheet1.xls"/><Relationship Id="rId7" Type="http://schemas.openxmlformats.org/officeDocument/2006/relationships/image" Target="../media/image20.jpe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4" y="428625"/>
            <a:ext cx="8186737" cy="1143000"/>
          </a:xfrm>
          <a:ln w="3175"/>
        </p:spPr>
        <p:txBody>
          <a:bodyPr/>
          <a:lstStyle/>
          <a:p>
            <a:pPr>
              <a:defRPr/>
            </a:pPr>
            <a:r>
              <a:rPr lang="en-US" sz="3600" b="1" dirty="0" smtClean="0">
                <a:solidFill>
                  <a:schemeClr val="bg1"/>
                </a:solidFill>
                <a:effectLst>
                  <a:outerShdw blurRad="38100" dist="38100" dir="2700000" algn="tl">
                    <a:srgbClr val="000000">
                      <a:alpha val="43137"/>
                    </a:srgbClr>
                  </a:outerShdw>
                </a:effectLst>
                <a:latin typeface="Baskerville Old Face" pitchFamily="18" charset="0"/>
              </a:rPr>
              <a:t>    </a:t>
            </a:r>
            <a:r>
              <a:rPr lang="en-US" sz="3600" b="1" dirty="0" smtClean="0">
                <a:solidFill>
                  <a:schemeClr val="tx1"/>
                </a:solidFill>
                <a:effectLst>
                  <a:outerShdw blurRad="38100" dist="38100" dir="2700000" algn="tl">
                    <a:srgbClr val="000000">
                      <a:alpha val="43137"/>
                    </a:srgbClr>
                  </a:outerShdw>
                </a:effectLst>
                <a:latin typeface="Baskerville Old Face" pitchFamily="18" charset="0"/>
              </a:rPr>
              <a:t>About OMICS Group</a:t>
            </a:r>
            <a:endParaRPr lang="en-US" sz="3600" b="1" dirty="0">
              <a:solidFill>
                <a:schemeClr val="tx1"/>
              </a:solidFill>
              <a:effectLst>
                <a:outerShdw blurRad="38100" dist="38100" dir="2700000" algn="tl">
                  <a:srgbClr val="000000">
                    <a:alpha val="43137"/>
                  </a:srgbClr>
                </a:outerShdw>
              </a:effectLst>
              <a:latin typeface="Baskerville Old Face" pitchFamily="18" charset="0"/>
            </a:endParaRPr>
          </a:p>
        </p:txBody>
      </p:sp>
      <p:sp>
        <p:nvSpPr>
          <p:cNvPr id="4" name="Content Placeholder 3"/>
          <p:cNvSpPr>
            <a:spLocks noGrp="1"/>
          </p:cNvSpPr>
          <p:nvPr>
            <p:ph idx="1"/>
          </p:nvPr>
        </p:nvSpPr>
        <p:spPr>
          <a:xfrm>
            <a:off x="857250" y="1905000"/>
            <a:ext cx="7053943" cy="41910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rmAutofit fontScale="92500" lnSpcReduction="10000"/>
          </a:bodyPr>
          <a:lstStyle/>
          <a:p>
            <a:pPr algn="just">
              <a:buFont typeface="Arial" charset="0"/>
              <a:buNone/>
              <a:defRPr/>
            </a:pPr>
            <a:r>
              <a:rPr lang="en-US" sz="2000" b="1" dirty="0" smtClean="0">
                <a:latin typeface="+mj-lt"/>
              </a:rPr>
              <a:t>      </a:t>
            </a:r>
          </a:p>
          <a:p>
            <a:pPr algn="just">
              <a:buFont typeface="Arial" charset="0"/>
              <a:buNone/>
              <a:defRPr/>
            </a:pPr>
            <a:r>
              <a:rPr lang="en-US" sz="1900" dirty="0" smtClean="0">
                <a:latin typeface="+mj-lt"/>
              </a:rPr>
              <a:t>   OMICS Group is an amalgamation of </a:t>
            </a:r>
            <a:r>
              <a:rPr lang="en-US" sz="1900" dirty="0" smtClean="0">
                <a:latin typeface="+mj-lt"/>
                <a:hlinkClick r:id="rId2" tooltip="Open Access publications"/>
              </a:rPr>
              <a:t>Open Access publications</a:t>
            </a:r>
            <a:r>
              <a:rPr lang="en-US" sz="1900" dirty="0" smtClean="0">
                <a:latin typeface="+mj-lt"/>
              </a:rPr>
              <a:t> and worldwide international science conferences and events. Established in the year 2007 with the sole aim of making the information on Sciences and technology ‘Open Access’, OMICS Group publishes 500 online open access </a:t>
            </a:r>
            <a:r>
              <a:rPr lang="en-US" sz="1900" dirty="0" smtClean="0">
                <a:latin typeface="+mj-lt"/>
                <a:hlinkClick r:id="rId3" tooltip="scholarly journals"/>
              </a:rPr>
              <a:t>scholarly journals</a:t>
            </a:r>
            <a:r>
              <a:rPr lang="en-US" sz="1900" dirty="0" smtClean="0">
                <a:latin typeface="+mj-lt"/>
              </a:rPr>
              <a:t> in all aspects of Science, Engineering, Management and Technology journals. OMICS Group has been instrumental in taking the knowledge on Science &amp; technology to the doorsteps of ordinary men and women. Research Scholars, Students, Libraries, Educational Institutions, Research centers and the industry are main stakeholders that benefitted greatly from this knowledge dissemination. OMICS Group also organizes 500 </a:t>
            </a:r>
            <a:r>
              <a:rPr lang="en-US" sz="1900" dirty="0" smtClean="0">
                <a:latin typeface="+mj-lt"/>
                <a:hlinkClick r:id="rId4" tooltip="International conferences"/>
              </a:rPr>
              <a:t>International conferences</a:t>
            </a:r>
            <a:r>
              <a:rPr lang="en-US" sz="1900" dirty="0" smtClean="0">
                <a:latin typeface="+mj-lt"/>
              </a:rPr>
              <a:t> annually across the globe, where knowledge transfer takes place through debates, round table discussions, poster presentations, workshops, symposia and exhibitions. </a:t>
            </a:r>
            <a:endParaRPr lang="en-US" sz="1900" dirty="0">
              <a:latin typeface="+mj-lt"/>
            </a:endParaRPr>
          </a:p>
        </p:txBody>
      </p:sp>
    </p:spTree>
    <p:extLst>
      <p:ext uri="{BB962C8B-B14F-4D97-AF65-F5344CB8AC3E}">
        <p14:creationId xmlns:p14="http://schemas.microsoft.com/office/powerpoint/2010/main" xmlns="" val="1769377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p:cNvSpPr>
          <p:nvPr>
            <p:ph type="title"/>
          </p:nvPr>
        </p:nvSpPr>
        <p:spPr bwMode="auto">
          <a:xfrm>
            <a:off x="468313" y="332656"/>
            <a:ext cx="8229600" cy="576262"/>
          </a:xfrm>
          <a:extLst/>
        </p:spPr>
        <p:txBody>
          <a:bodyPr wrap="square" numCol="1" anchorCtr="0" compatLnSpc="1">
            <a:prstTxWarp prst="textNoShape">
              <a:avLst/>
            </a:prstTxWarp>
          </a:bodyPr>
          <a:lstStyle/>
          <a:p>
            <a:r>
              <a:rPr lang="pl-PL" sz="2800" b="1" dirty="0" err="1" smtClean="0">
                <a:effectLst>
                  <a:outerShdw blurRad="38100" dist="38100" dir="2700000" algn="tl">
                    <a:srgbClr val="C0C0C0"/>
                  </a:outerShdw>
                </a:effectLst>
              </a:rPr>
              <a:t>Angiogenesis</a:t>
            </a:r>
            <a:r>
              <a:rPr lang="pl-PL" sz="2800" b="1" dirty="0" smtClean="0">
                <a:effectLst>
                  <a:outerShdw blurRad="38100" dist="38100" dir="2700000" algn="tl">
                    <a:srgbClr val="C0C0C0"/>
                  </a:outerShdw>
                </a:effectLst>
              </a:rPr>
              <a:t> in NSCLC</a:t>
            </a:r>
          </a:p>
        </p:txBody>
      </p:sp>
      <p:pic>
        <p:nvPicPr>
          <p:cNvPr id="106498" name="Picture 8"/>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16013" y="1989138"/>
            <a:ext cx="6191250" cy="134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a:spLocks/>
          </p:cNvSpPr>
          <p:nvPr/>
        </p:nvSpPr>
        <p:spPr bwMode="auto">
          <a:xfrm>
            <a:off x="468313" y="1125538"/>
            <a:ext cx="8066087" cy="719137"/>
          </a:xfrm>
          <a:prstGeom prst="rect">
            <a:avLst/>
          </a:prstGeom>
          <a:noFill/>
          <a:ln w="9525">
            <a:noFill/>
            <a:miter lim="800000"/>
            <a:headEnd/>
            <a:tailEnd/>
          </a:ln>
        </p:spPr>
        <p:txBody>
          <a:bodyPr anchor="ctr"/>
          <a:lstStyle/>
          <a:p>
            <a:pPr marL="285750" indent="-285750">
              <a:spcBef>
                <a:spcPct val="50000"/>
              </a:spcBef>
              <a:buFont typeface="Wingdings" pitchFamily="2" charset="2"/>
              <a:buChar char="v"/>
            </a:pPr>
            <a:r>
              <a:rPr lang="pl-PL" sz="1600" b="1" dirty="0" err="1">
                <a:solidFill>
                  <a:schemeClr val="tx1">
                    <a:lumMod val="75000"/>
                    <a:lumOff val="25000"/>
                  </a:schemeClr>
                </a:solidFill>
                <a:latin typeface="Times New Roman" pitchFamily="18" charset="0"/>
                <a:sym typeface="Wingdings" pitchFamily="2" charset="2"/>
              </a:rPr>
              <a:t>Overexpression</a:t>
            </a:r>
            <a:r>
              <a:rPr lang="pl-PL" sz="1600" b="1" dirty="0">
                <a:solidFill>
                  <a:schemeClr val="tx1">
                    <a:lumMod val="75000"/>
                    <a:lumOff val="25000"/>
                  </a:schemeClr>
                </a:solidFill>
                <a:latin typeface="Times New Roman" pitchFamily="18" charset="0"/>
                <a:sym typeface="Wingdings" pitchFamily="2" charset="2"/>
              </a:rPr>
              <a:t> of VEGF in </a:t>
            </a:r>
            <a:r>
              <a:rPr lang="pl-PL" sz="1600" b="1" dirty="0">
                <a:solidFill>
                  <a:schemeClr val="tx1">
                    <a:lumMod val="75000"/>
                    <a:lumOff val="25000"/>
                  </a:schemeClr>
                </a:solidFill>
                <a:effectLst>
                  <a:outerShdw blurRad="38100" dist="38100" dir="2700000" algn="tl">
                    <a:srgbClr val="C0C0C0"/>
                  </a:outerShdw>
                </a:effectLst>
                <a:latin typeface="Times New Roman" pitchFamily="18" charset="0"/>
                <a:sym typeface="Wingdings" pitchFamily="2" charset="2"/>
              </a:rPr>
              <a:t>NSCLC</a:t>
            </a:r>
          </a:p>
          <a:p>
            <a:pPr marL="285750" indent="-285750">
              <a:spcBef>
                <a:spcPct val="50000"/>
              </a:spcBef>
              <a:buFont typeface="Wingdings" pitchFamily="2" charset="2"/>
              <a:buChar char="v"/>
            </a:pPr>
            <a:r>
              <a:rPr lang="pl-PL" sz="1600" b="1" dirty="0" smtClean="0">
                <a:solidFill>
                  <a:schemeClr val="tx1">
                    <a:lumMod val="75000"/>
                    <a:lumOff val="25000"/>
                  </a:schemeClr>
                </a:solidFill>
                <a:latin typeface="Times New Roman" pitchFamily="18" charset="0"/>
                <a:sym typeface="Wingdings" pitchFamily="2" charset="2"/>
              </a:rPr>
              <a:t>High VEGF serum </a:t>
            </a:r>
            <a:r>
              <a:rPr lang="pl-PL" sz="1600" b="1" dirty="0" err="1">
                <a:solidFill>
                  <a:schemeClr val="tx1">
                    <a:lumMod val="75000"/>
                    <a:lumOff val="25000"/>
                  </a:schemeClr>
                </a:solidFill>
                <a:latin typeface="Times New Roman" pitchFamily="18" charset="0"/>
                <a:sym typeface="Wingdings" pitchFamily="2" charset="2"/>
              </a:rPr>
              <a:t>level</a:t>
            </a:r>
            <a:r>
              <a:rPr lang="pl-PL" sz="1600" b="1" dirty="0">
                <a:solidFill>
                  <a:schemeClr val="tx1">
                    <a:lumMod val="75000"/>
                    <a:lumOff val="25000"/>
                  </a:schemeClr>
                </a:solidFill>
                <a:latin typeface="Times New Roman" pitchFamily="18" charset="0"/>
                <a:sym typeface="Wingdings" pitchFamily="2" charset="2"/>
              </a:rPr>
              <a:t> </a:t>
            </a:r>
            <a:r>
              <a:rPr lang="pl-PL" sz="1600" b="1" dirty="0" err="1" smtClean="0">
                <a:solidFill>
                  <a:schemeClr val="tx1">
                    <a:lumMod val="75000"/>
                    <a:lumOff val="25000"/>
                  </a:schemeClr>
                </a:solidFill>
                <a:latin typeface="Times New Roman" pitchFamily="18" charset="0"/>
                <a:sym typeface="Wingdings" pitchFamily="2" charset="2"/>
              </a:rPr>
              <a:t>is</a:t>
            </a:r>
            <a:r>
              <a:rPr lang="pl-PL" sz="1600" b="1" dirty="0" smtClean="0">
                <a:solidFill>
                  <a:schemeClr val="tx1">
                    <a:lumMod val="75000"/>
                    <a:lumOff val="25000"/>
                  </a:schemeClr>
                </a:solidFill>
                <a:latin typeface="Times New Roman" pitchFamily="18" charset="0"/>
                <a:sym typeface="Wingdings" pitchFamily="2" charset="2"/>
              </a:rPr>
              <a:t> a </a:t>
            </a:r>
            <a:r>
              <a:rPr lang="pl-PL" sz="1600" b="1" dirty="0" err="1" smtClean="0">
                <a:solidFill>
                  <a:schemeClr val="tx1">
                    <a:lumMod val="75000"/>
                    <a:lumOff val="25000"/>
                  </a:schemeClr>
                </a:solidFill>
                <a:latin typeface="Times New Roman" pitchFamily="18" charset="0"/>
                <a:sym typeface="Wingdings" pitchFamily="2" charset="2"/>
              </a:rPr>
              <a:t>negative</a:t>
            </a:r>
            <a:r>
              <a:rPr lang="pl-PL" sz="1600" b="1" dirty="0" smtClean="0">
                <a:solidFill>
                  <a:schemeClr val="tx1">
                    <a:lumMod val="75000"/>
                    <a:lumOff val="25000"/>
                  </a:schemeClr>
                </a:solidFill>
                <a:latin typeface="Times New Roman" pitchFamily="18" charset="0"/>
                <a:sym typeface="Wingdings" pitchFamily="2" charset="2"/>
              </a:rPr>
              <a:t> </a:t>
            </a:r>
            <a:r>
              <a:rPr lang="pl-PL" sz="1600" b="1" dirty="0" err="1" smtClean="0">
                <a:solidFill>
                  <a:schemeClr val="tx1">
                    <a:lumMod val="75000"/>
                    <a:lumOff val="25000"/>
                  </a:schemeClr>
                </a:solidFill>
                <a:latin typeface="Times New Roman" pitchFamily="18" charset="0"/>
                <a:sym typeface="Wingdings" pitchFamily="2" charset="2"/>
              </a:rPr>
              <a:t>prognostic</a:t>
            </a:r>
            <a:r>
              <a:rPr lang="pl-PL" sz="1600" b="1" dirty="0" smtClean="0">
                <a:solidFill>
                  <a:schemeClr val="tx1">
                    <a:lumMod val="75000"/>
                    <a:lumOff val="25000"/>
                  </a:schemeClr>
                </a:solidFill>
                <a:latin typeface="Times New Roman" pitchFamily="18" charset="0"/>
                <a:sym typeface="Wingdings" pitchFamily="2" charset="2"/>
              </a:rPr>
              <a:t> </a:t>
            </a:r>
            <a:r>
              <a:rPr lang="pl-PL" sz="1600" b="1" dirty="0" err="1" smtClean="0">
                <a:solidFill>
                  <a:schemeClr val="tx1">
                    <a:lumMod val="75000"/>
                    <a:lumOff val="25000"/>
                  </a:schemeClr>
                </a:solidFill>
                <a:latin typeface="Times New Roman" pitchFamily="18" charset="0"/>
                <a:sym typeface="Wingdings" pitchFamily="2" charset="2"/>
              </a:rPr>
              <a:t>factor</a:t>
            </a:r>
            <a:endParaRPr lang="pl-PL" sz="2000" b="1" dirty="0">
              <a:solidFill>
                <a:schemeClr val="tx1">
                  <a:lumMod val="75000"/>
                  <a:lumOff val="25000"/>
                </a:schemeClr>
              </a:solidFill>
              <a:latin typeface="Times New Roman" pitchFamily="18" charset="0"/>
            </a:endParaRPr>
          </a:p>
        </p:txBody>
      </p:sp>
      <p:sp>
        <p:nvSpPr>
          <p:cNvPr id="7" name="Text Box 9"/>
          <p:cNvSpPr txBox="1">
            <a:spLocks noChangeArrowheads="1"/>
          </p:cNvSpPr>
          <p:nvPr/>
        </p:nvSpPr>
        <p:spPr bwMode="auto">
          <a:xfrm>
            <a:off x="684213" y="6165850"/>
            <a:ext cx="7993062" cy="515526"/>
          </a:xfrm>
          <a:prstGeom prst="rect">
            <a:avLst/>
          </a:prstGeom>
          <a:noFill/>
          <a:ln w="9525">
            <a:noFill/>
            <a:miter lim="800000"/>
            <a:headEnd/>
            <a:tailEnd/>
          </a:ln>
          <a:effectLst/>
        </p:spPr>
        <p:txBody>
          <a:bodyPr>
            <a:spAutoFit/>
          </a:bodyPr>
          <a:lstStyle>
            <a:lvl1pPr>
              <a:defRPr>
                <a:solidFill>
                  <a:schemeClr val="tx1"/>
                </a:solidFill>
                <a:latin typeface="Palatino Linotype" pitchFamily="18" charset="0"/>
                <a:cs typeface="Arial" charset="0"/>
              </a:defRPr>
            </a:lvl1pPr>
            <a:lvl2pPr marL="742950" indent="-285750">
              <a:defRPr>
                <a:solidFill>
                  <a:schemeClr val="tx1"/>
                </a:solidFill>
                <a:latin typeface="Palatino Linotype" pitchFamily="18" charset="0"/>
                <a:cs typeface="Arial" charset="0"/>
              </a:defRPr>
            </a:lvl2pPr>
            <a:lvl3pPr marL="1143000" indent="-228600">
              <a:defRPr>
                <a:solidFill>
                  <a:schemeClr val="tx1"/>
                </a:solidFill>
                <a:latin typeface="Palatino Linotype" pitchFamily="18" charset="0"/>
                <a:cs typeface="Arial" charset="0"/>
              </a:defRPr>
            </a:lvl3pPr>
            <a:lvl4pPr marL="1600200" indent="-228600">
              <a:defRPr>
                <a:solidFill>
                  <a:schemeClr val="tx1"/>
                </a:solidFill>
                <a:latin typeface="Palatino Linotype" pitchFamily="18" charset="0"/>
                <a:cs typeface="Arial" charset="0"/>
              </a:defRPr>
            </a:lvl4pPr>
            <a:lvl5pPr marL="2057400" indent="-228600">
              <a:defRPr>
                <a:solidFill>
                  <a:schemeClr val="tx1"/>
                </a:solidFill>
                <a:latin typeface="Palatino Linotype" pitchFamily="18" charset="0"/>
                <a:cs typeface="Arial" charset="0"/>
              </a:defRPr>
            </a:lvl5pPr>
            <a:lvl6pPr marL="2514600" indent="-228600" fontAlgn="base">
              <a:spcBef>
                <a:spcPct val="0"/>
              </a:spcBef>
              <a:spcAft>
                <a:spcPct val="0"/>
              </a:spcAft>
              <a:defRPr>
                <a:solidFill>
                  <a:schemeClr val="tx1"/>
                </a:solidFill>
                <a:latin typeface="Palatino Linotype" pitchFamily="18" charset="0"/>
                <a:cs typeface="Arial" charset="0"/>
              </a:defRPr>
            </a:lvl6pPr>
            <a:lvl7pPr marL="2971800" indent="-228600" fontAlgn="base">
              <a:spcBef>
                <a:spcPct val="0"/>
              </a:spcBef>
              <a:spcAft>
                <a:spcPct val="0"/>
              </a:spcAft>
              <a:defRPr>
                <a:solidFill>
                  <a:schemeClr val="tx1"/>
                </a:solidFill>
                <a:latin typeface="Palatino Linotype" pitchFamily="18" charset="0"/>
                <a:cs typeface="Arial" charset="0"/>
              </a:defRPr>
            </a:lvl7pPr>
            <a:lvl8pPr marL="3429000" indent="-228600" fontAlgn="base">
              <a:spcBef>
                <a:spcPct val="0"/>
              </a:spcBef>
              <a:spcAft>
                <a:spcPct val="0"/>
              </a:spcAft>
              <a:defRPr>
                <a:solidFill>
                  <a:schemeClr val="tx1"/>
                </a:solidFill>
                <a:latin typeface="Palatino Linotype" pitchFamily="18" charset="0"/>
                <a:cs typeface="Arial" charset="0"/>
              </a:defRPr>
            </a:lvl8pPr>
            <a:lvl9pPr marL="3886200" indent="-228600" fontAlgn="base">
              <a:spcBef>
                <a:spcPct val="0"/>
              </a:spcBef>
              <a:spcAft>
                <a:spcPct val="0"/>
              </a:spcAft>
              <a:defRPr>
                <a:solidFill>
                  <a:schemeClr val="tx1"/>
                </a:solidFill>
                <a:latin typeface="Palatino Linotype" pitchFamily="18" charset="0"/>
                <a:cs typeface="Arial" charset="0"/>
              </a:defRPr>
            </a:lvl9pPr>
          </a:lstStyle>
          <a:p>
            <a:pPr>
              <a:spcBef>
                <a:spcPct val="50000"/>
              </a:spcBef>
              <a:buFont typeface="Wingdings" pitchFamily="2" charset="2"/>
              <a:buNone/>
            </a:pPr>
            <a:r>
              <a:rPr lang="pl-PL" sz="1100" dirty="0" err="1" smtClean="0">
                <a:solidFill>
                  <a:srgbClr val="000000"/>
                </a:solidFill>
                <a:latin typeface="Calibri" pitchFamily="34" charset="0"/>
                <a:cs typeface="Calibri" pitchFamily="34" charset="0"/>
              </a:rPr>
              <a:t>Yuan</a:t>
            </a:r>
            <a:r>
              <a:rPr lang="pl-PL" sz="1100" dirty="0" smtClean="0">
                <a:solidFill>
                  <a:srgbClr val="000000"/>
                </a:solidFill>
                <a:latin typeface="Calibri" pitchFamily="34" charset="0"/>
                <a:cs typeface="Calibri" pitchFamily="34" charset="0"/>
              </a:rPr>
              <a:t> </a:t>
            </a:r>
            <a:r>
              <a:rPr lang="pl-PL" sz="1100" dirty="0">
                <a:solidFill>
                  <a:srgbClr val="000000"/>
                </a:solidFill>
                <a:latin typeface="Calibri" pitchFamily="34" charset="0"/>
                <a:cs typeface="Calibri" pitchFamily="34" charset="0"/>
              </a:rPr>
              <a:t>A. et al., </a:t>
            </a:r>
            <a:r>
              <a:rPr lang="pl-PL" sz="1100" i="1" dirty="0" err="1">
                <a:solidFill>
                  <a:srgbClr val="000000"/>
                </a:solidFill>
                <a:latin typeface="Calibri" pitchFamily="34" charset="0"/>
                <a:cs typeface="Calibri" pitchFamily="34" charset="0"/>
              </a:rPr>
              <a:t>Int</a:t>
            </a:r>
            <a:r>
              <a:rPr lang="pl-PL" sz="1100" i="1" dirty="0">
                <a:solidFill>
                  <a:srgbClr val="000000"/>
                </a:solidFill>
                <a:latin typeface="Calibri" pitchFamily="34" charset="0"/>
                <a:cs typeface="Calibri" pitchFamily="34" charset="0"/>
              </a:rPr>
              <a:t> J </a:t>
            </a:r>
            <a:r>
              <a:rPr lang="pl-PL" sz="1100" i="1" dirty="0" err="1">
                <a:solidFill>
                  <a:srgbClr val="000000"/>
                </a:solidFill>
                <a:latin typeface="Calibri" pitchFamily="34" charset="0"/>
                <a:cs typeface="Calibri" pitchFamily="34" charset="0"/>
              </a:rPr>
              <a:t>Cncer</a:t>
            </a:r>
            <a:r>
              <a:rPr lang="pl-PL" sz="1100" dirty="0">
                <a:solidFill>
                  <a:srgbClr val="000000"/>
                </a:solidFill>
                <a:latin typeface="Calibri" pitchFamily="34" charset="0"/>
                <a:cs typeface="Calibri" pitchFamily="34" charset="0"/>
              </a:rPr>
              <a:t> 2000, 89, 475-483</a:t>
            </a:r>
          </a:p>
          <a:p>
            <a:pPr>
              <a:spcBef>
                <a:spcPct val="50000"/>
              </a:spcBef>
              <a:buFont typeface="Wingdings" pitchFamily="2" charset="2"/>
              <a:buNone/>
            </a:pPr>
            <a:r>
              <a:rPr lang="pl-PL" sz="1100" dirty="0" err="1" smtClean="0">
                <a:solidFill>
                  <a:srgbClr val="000000"/>
                </a:solidFill>
                <a:latin typeface="Calibri" pitchFamily="34" charset="0"/>
                <a:cs typeface="Calibri" pitchFamily="34" charset="0"/>
              </a:rPr>
              <a:t>Kaya</a:t>
            </a:r>
            <a:r>
              <a:rPr lang="pl-PL" sz="1100" dirty="0" smtClean="0">
                <a:solidFill>
                  <a:srgbClr val="000000"/>
                </a:solidFill>
                <a:latin typeface="Calibri" pitchFamily="34" charset="0"/>
                <a:cs typeface="Calibri" pitchFamily="34" charset="0"/>
              </a:rPr>
              <a:t> </a:t>
            </a:r>
            <a:r>
              <a:rPr lang="pl-PL" sz="1100" dirty="0">
                <a:solidFill>
                  <a:srgbClr val="000000"/>
                </a:solidFill>
                <a:latin typeface="Calibri" pitchFamily="34" charset="0"/>
                <a:cs typeface="Calibri" pitchFamily="34" charset="0"/>
              </a:rPr>
              <a:t>A. et al., </a:t>
            </a:r>
            <a:r>
              <a:rPr lang="pl-PL" sz="1100" i="1" dirty="0">
                <a:solidFill>
                  <a:srgbClr val="000000"/>
                </a:solidFill>
                <a:latin typeface="Calibri" pitchFamily="34" charset="0"/>
                <a:cs typeface="Calibri" pitchFamily="34" charset="0"/>
              </a:rPr>
              <a:t>Respiratory </a:t>
            </a:r>
            <a:r>
              <a:rPr lang="pl-PL" sz="1100" i="1" dirty="0" err="1">
                <a:solidFill>
                  <a:srgbClr val="000000"/>
                </a:solidFill>
                <a:latin typeface="Calibri" pitchFamily="34" charset="0"/>
                <a:cs typeface="Calibri" pitchFamily="34" charset="0"/>
              </a:rPr>
              <a:t>Medicine</a:t>
            </a:r>
            <a:r>
              <a:rPr lang="pl-PL" sz="1100" i="1" dirty="0">
                <a:solidFill>
                  <a:srgbClr val="000000"/>
                </a:solidFill>
                <a:latin typeface="Calibri" pitchFamily="34" charset="0"/>
                <a:cs typeface="Calibri" pitchFamily="34" charset="0"/>
              </a:rPr>
              <a:t> </a:t>
            </a:r>
            <a:r>
              <a:rPr lang="pl-PL" sz="1100" dirty="0">
                <a:solidFill>
                  <a:srgbClr val="000000"/>
                </a:solidFill>
                <a:latin typeface="Calibri" pitchFamily="34" charset="0"/>
                <a:cs typeface="Calibri" pitchFamily="34" charset="0"/>
              </a:rPr>
              <a:t>2004, 98, 632-636</a:t>
            </a:r>
          </a:p>
        </p:txBody>
      </p:sp>
      <p:pic>
        <p:nvPicPr>
          <p:cNvPr id="106501"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411413" y="3429000"/>
            <a:ext cx="3816350" cy="2619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04664"/>
            <a:ext cx="8229600" cy="403225"/>
          </a:xfrm>
        </p:spPr>
        <p:txBody>
          <a:bodyPr>
            <a:noAutofit/>
          </a:bodyPr>
          <a:lstStyle/>
          <a:p>
            <a:pPr>
              <a:defRPr/>
            </a:pPr>
            <a:r>
              <a:rPr lang="pl-PL" sz="2500" b="1" dirty="0" err="1" smtClean="0"/>
              <a:t>Interplay</a:t>
            </a:r>
            <a:r>
              <a:rPr lang="pl-PL" sz="2500" b="1" dirty="0" smtClean="0"/>
              <a:t> </a:t>
            </a:r>
            <a:r>
              <a:rPr lang="pl-PL" sz="2500" b="1" dirty="0" err="1" smtClean="0"/>
              <a:t>between</a:t>
            </a:r>
            <a:r>
              <a:rPr lang="pl-PL" sz="2500" b="1" dirty="0" smtClean="0"/>
              <a:t> p53 and VEGF</a:t>
            </a:r>
            <a:endParaRPr lang="pl-PL" sz="2500" b="1" dirty="0"/>
          </a:p>
        </p:txBody>
      </p:sp>
      <p:pic>
        <p:nvPicPr>
          <p:cNvPr id="1075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72024" y="3871913"/>
            <a:ext cx="4032250" cy="242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3" name="pole tekstowe 4"/>
          <p:cNvSpPr txBox="1">
            <a:spLocks noChangeArrowheads="1"/>
          </p:cNvSpPr>
          <p:nvPr/>
        </p:nvSpPr>
        <p:spPr bwMode="auto">
          <a:xfrm>
            <a:off x="2542567" y="6297613"/>
            <a:ext cx="3965128"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Palatino Linotype" pitchFamily="18" charset="0"/>
                <a:cs typeface="Arial" charset="0"/>
              </a:defRPr>
            </a:lvl1pPr>
            <a:lvl2pPr marL="742950" indent="-285750">
              <a:defRPr>
                <a:solidFill>
                  <a:schemeClr val="tx1"/>
                </a:solidFill>
                <a:latin typeface="Palatino Linotype" pitchFamily="18" charset="0"/>
                <a:cs typeface="Arial" charset="0"/>
              </a:defRPr>
            </a:lvl2pPr>
            <a:lvl3pPr marL="1143000" indent="-228600">
              <a:defRPr>
                <a:solidFill>
                  <a:schemeClr val="tx1"/>
                </a:solidFill>
                <a:latin typeface="Palatino Linotype" pitchFamily="18" charset="0"/>
                <a:cs typeface="Arial" charset="0"/>
              </a:defRPr>
            </a:lvl3pPr>
            <a:lvl4pPr marL="1600200" indent="-228600">
              <a:defRPr>
                <a:solidFill>
                  <a:schemeClr val="tx1"/>
                </a:solidFill>
                <a:latin typeface="Palatino Linotype" pitchFamily="18" charset="0"/>
                <a:cs typeface="Arial" charset="0"/>
              </a:defRPr>
            </a:lvl4pPr>
            <a:lvl5pPr marL="2057400" indent="-228600">
              <a:defRPr>
                <a:solidFill>
                  <a:schemeClr val="tx1"/>
                </a:solidFill>
                <a:latin typeface="Palatino Linotype" pitchFamily="18" charset="0"/>
                <a:cs typeface="Arial" charset="0"/>
              </a:defRPr>
            </a:lvl5pPr>
            <a:lvl6pPr marL="2514600" indent="-228600" fontAlgn="base">
              <a:spcBef>
                <a:spcPct val="0"/>
              </a:spcBef>
              <a:spcAft>
                <a:spcPct val="0"/>
              </a:spcAft>
              <a:defRPr>
                <a:solidFill>
                  <a:schemeClr val="tx1"/>
                </a:solidFill>
                <a:latin typeface="Palatino Linotype" pitchFamily="18" charset="0"/>
                <a:cs typeface="Arial" charset="0"/>
              </a:defRPr>
            </a:lvl6pPr>
            <a:lvl7pPr marL="2971800" indent="-228600" fontAlgn="base">
              <a:spcBef>
                <a:spcPct val="0"/>
              </a:spcBef>
              <a:spcAft>
                <a:spcPct val="0"/>
              </a:spcAft>
              <a:defRPr>
                <a:solidFill>
                  <a:schemeClr val="tx1"/>
                </a:solidFill>
                <a:latin typeface="Palatino Linotype" pitchFamily="18" charset="0"/>
                <a:cs typeface="Arial" charset="0"/>
              </a:defRPr>
            </a:lvl7pPr>
            <a:lvl8pPr marL="3429000" indent="-228600" fontAlgn="base">
              <a:spcBef>
                <a:spcPct val="0"/>
              </a:spcBef>
              <a:spcAft>
                <a:spcPct val="0"/>
              </a:spcAft>
              <a:defRPr>
                <a:solidFill>
                  <a:schemeClr val="tx1"/>
                </a:solidFill>
                <a:latin typeface="Palatino Linotype" pitchFamily="18" charset="0"/>
                <a:cs typeface="Arial" charset="0"/>
              </a:defRPr>
            </a:lvl8pPr>
            <a:lvl9pPr marL="3886200" indent="-228600" fontAlgn="base">
              <a:spcBef>
                <a:spcPct val="0"/>
              </a:spcBef>
              <a:spcAft>
                <a:spcPct val="0"/>
              </a:spcAft>
              <a:defRPr>
                <a:solidFill>
                  <a:schemeClr val="tx1"/>
                </a:solidFill>
                <a:latin typeface="Palatino Linotype" pitchFamily="18" charset="0"/>
                <a:cs typeface="Arial" charset="0"/>
              </a:defRPr>
            </a:lvl9pPr>
          </a:lstStyle>
          <a:p>
            <a:r>
              <a:rPr lang="pl-PL" sz="1100" dirty="0">
                <a:latin typeface="Calibri" pitchFamily="34" charset="0"/>
                <a:cs typeface="Calibri" pitchFamily="34" charset="0"/>
              </a:rPr>
              <a:t>Haupt et al. </a:t>
            </a:r>
            <a:r>
              <a:rPr lang="pl-PL" sz="1100" i="1" dirty="0">
                <a:latin typeface="Calibri" pitchFamily="34" charset="0"/>
                <a:cs typeface="Calibri" pitchFamily="34" charset="0"/>
              </a:rPr>
              <a:t>Cell </a:t>
            </a:r>
            <a:r>
              <a:rPr lang="pl-PL" sz="1100" i="1" dirty="0" err="1">
                <a:latin typeface="Calibri" pitchFamily="34" charset="0"/>
                <a:cs typeface="Calibri" pitchFamily="34" charset="0"/>
              </a:rPr>
              <a:t>Death</a:t>
            </a:r>
            <a:r>
              <a:rPr lang="pl-PL" sz="1100" i="1" dirty="0">
                <a:latin typeface="Calibri" pitchFamily="34" charset="0"/>
                <a:cs typeface="Calibri" pitchFamily="34" charset="0"/>
              </a:rPr>
              <a:t> and </a:t>
            </a:r>
            <a:r>
              <a:rPr lang="pl-PL" sz="1100" i="1" dirty="0" err="1">
                <a:latin typeface="Calibri" pitchFamily="34" charset="0"/>
                <a:cs typeface="Calibri" pitchFamily="34" charset="0"/>
              </a:rPr>
              <a:t>Differentiation</a:t>
            </a:r>
            <a:r>
              <a:rPr lang="pl-PL" sz="1100" dirty="0">
                <a:latin typeface="Calibri" pitchFamily="34" charset="0"/>
                <a:cs typeface="Calibri" pitchFamily="34" charset="0"/>
              </a:rPr>
              <a:t>, 2013, 20, 852-854</a:t>
            </a:r>
          </a:p>
        </p:txBody>
      </p:sp>
      <p:pic>
        <p:nvPicPr>
          <p:cNvPr id="107524"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64163" y="919956"/>
            <a:ext cx="2638425"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525"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55650" y="981075"/>
            <a:ext cx="4103688" cy="2468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7" name="Text Box 7"/>
          <p:cNvSpPr txBox="1">
            <a:spLocks noChangeArrowheads="1"/>
          </p:cNvSpPr>
          <p:nvPr/>
        </p:nvSpPr>
        <p:spPr bwMode="auto">
          <a:xfrm>
            <a:off x="720759" y="3449638"/>
            <a:ext cx="3960812"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pl-PL" sz="1100" dirty="0" err="1">
                <a:latin typeface="Calibri" pitchFamily="34" charset="0"/>
                <a:cs typeface="Calibri" pitchFamily="34" charset="0"/>
              </a:rPr>
              <a:t>Levine</a:t>
            </a:r>
            <a:r>
              <a:rPr lang="pl-PL" sz="1100" dirty="0">
                <a:latin typeface="Calibri" pitchFamily="34" charset="0"/>
                <a:cs typeface="Calibri" pitchFamily="34" charset="0"/>
              </a:rPr>
              <a:t> A.J. and </a:t>
            </a:r>
            <a:r>
              <a:rPr lang="pl-PL" sz="1100" dirty="0" err="1">
                <a:latin typeface="Calibri" pitchFamily="34" charset="0"/>
                <a:cs typeface="Calibri" pitchFamily="34" charset="0"/>
              </a:rPr>
              <a:t>Oren</a:t>
            </a:r>
            <a:r>
              <a:rPr lang="pl-PL" sz="1100" dirty="0">
                <a:latin typeface="Calibri" pitchFamily="34" charset="0"/>
                <a:cs typeface="Calibri" pitchFamily="34" charset="0"/>
              </a:rPr>
              <a:t> M. </a:t>
            </a:r>
            <a:r>
              <a:rPr lang="pl-PL" sz="1100" i="1" dirty="0">
                <a:latin typeface="Calibri" pitchFamily="34" charset="0"/>
                <a:cs typeface="Calibri" pitchFamily="34" charset="0"/>
              </a:rPr>
              <a:t>Nature </a:t>
            </a:r>
            <a:r>
              <a:rPr lang="pl-PL" sz="1100" i="1" dirty="0" err="1">
                <a:latin typeface="Calibri" pitchFamily="34" charset="0"/>
                <a:cs typeface="Calibri" pitchFamily="34" charset="0"/>
              </a:rPr>
              <a:t>Review</a:t>
            </a:r>
            <a:r>
              <a:rPr lang="pl-PL" sz="1100" i="1" dirty="0">
                <a:latin typeface="Calibri" pitchFamily="34" charset="0"/>
                <a:cs typeface="Calibri" pitchFamily="34" charset="0"/>
              </a:rPr>
              <a:t> </a:t>
            </a:r>
            <a:r>
              <a:rPr lang="pl-PL" sz="1100" i="1" dirty="0" err="1">
                <a:latin typeface="Calibri" pitchFamily="34" charset="0"/>
                <a:cs typeface="Calibri" pitchFamily="34" charset="0"/>
              </a:rPr>
              <a:t>Cancer</a:t>
            </a:r>
            <a:r>
              <a:rPr lang="pl-PL" sz="1100" i="1" dirty="0">
                <a:latin typeface="Calibri" pitchFamily="34" charset="0"/>
                <a:cs typeface="Calibri" pitchFamily="34" charset="0"/>
              </a:rPr>
              <a:t> </a:t>
            </a:r>
            <a:r>
              <a:rPr lang="pl-PL" sz="1100" dirty="0">
                <a:latin typeface="Calibri" pitchFamily="34" charset="0"/>
                <a:cs typeface="Calibri" pitchFamily="34" charset="0"/>
              </a:rPr>
              <a:t>2009, 9, 749-758</a:t>
            </a:r>
          </a:p>
        </p:txBody>
      </p:sp>
      <p:sp>
        <p:nvSpPr>
          <p:cNvPr id="107528" name="Text Box 8"/>
          <p:cNvSpPr txBox="1">
            <a:spLocks noChangeArrowheads="1"/>
          </p:cNvSpPr>
          <p:nvPr/>
        </p:nvSpPr>
        <p:spPr bwMode="auto">
          <a:xfrm>
            <a:off x="5305138" y="3500991"/>
            <a:ext cx="3384550"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pl-PL" sz="1100" dirty="0">
                <a:latin typeface="Calibri" pitchFamily="34" charset="0"/>
                <a:cs typeface="Calibri" pitchFamily="34" charset="0"/>
              </a:rPr>
              <a:t>Teodoro J.G. et al., </a:t>
            </a:r>
            <a:r>
              <a:rPr lang="pl-PL" sz="1100" i="1" dirty="0">
                <a:latin typeface="Calibri" pitchFamily="34" charset="0"/>
                <a:cs typeface="Calibri" pitchFamily="34" charset="0"/>
              </a:rPr>
              <a:t>J. Mol. Med. </a:t>
            </a:r>
            <a:r>
              <a:rPr lang="pl-PL" sz="1100" dirty="0">
                <a:latin typeface="Calibri" pitchFamily="34" charset="0"/>
                <a:cs typeface="Calibri" pitchFamily="34" charset="0"/>
              </a:rPr>
              <a:t>2007, 85, 1175-1186</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p:cNvSpPr>
          <p:nvPr>
            <p:ph type="title" idx="4294967295"/>
          </p:nvPr>
        </p:nvSpPr>
        <p:spPr bwMode="auto">
          <a:xfrm>
            <a:off x="539552" y="188640"/>
            <a:ext cx="8229600" cy="692150"/>
          </a:xfrm>
          <a:extLst/>
        </p:spPr>
        <p:txBody>
          <a:bodyPr wrap="square" numCol="1" anchorCtr="0" compatLnSpc="1">
            <a:prstTxWarp prst="textNoShape">
              <a:avLst/>
            </a:prstTxWarp>
            <a:normAutofit/>
          </a:bodyPr>
          <a:lstStyle/>
          <a:p>
            <a:r>
              <a:rPr lang="pl-PL" sz="2500" b="1" dirty="0" err="1" smtClean="0">
                <a:effectLst>
                  <a:outerShdw blurRad="38100" dist="38100" dir="2700000" algn="tl">
                    <a:srgbClr val="C0C0C0"/>
                  </a:outerShdw>
                </a:effectLst>
              </a:rPr>
              <a:t>Interplay</a:t>
            </a:r>
            <a:r>
              <a:rPr lang="pl-PL" sz="2500" b="1" dirty="0" smtClean="0">
                <a:effectLst>
                  <a:outerShdw blurRad="38100" dist="38100" dir="2700000" algn="tl">
                    <a:srgbClr val="C0C0C0"/>
                  </a:outerShdw>
                </a:effectLst>
              </a:rPr>
              <a:t> </a:t>
            </a:r>
            <a:r>
              <a:rPr lang="pl-PL" sz="2500" b="1" dirty="0" err="1" smtClean="0">
                <a:effectLst>
                  <a:outerShdw blurRad="38100" dist="38100" dir="2700000" algn="tl">
                    <a:srgbClr val="C0C0C0"/>
                  </a:outerShdw>
                </a:effectLst>
              </a:rPr>
              <a:t>between</a:t>
            </a:r>
            <a:r>
              <a:rPr lang="pl-PL" sz="2500" b="1" dirty="0" smtClean="0">
                <a:effectLst>
                  <a:outerShdw blurRad="38100" dist="38100" dir="2700000" algn="tl">
                    <a:srgbClr val="C0C0C0"/>
                  </a:outerShdw>
                </a:effectLst>
              </a:rPr>
              <a:t> p53 and VEGF in NSCLC</a:t>
            </a:r>
          </a:p>
        </p:txBody>
      </p:sp>
      <p:sp>
        <p:nvSpPr>
          <p:cNvPr id="108546" name="Rectangle 3"/>
          <p:cNvSpPr>
            <a:spLocks noGrp="1"/>
          </p:cNvSpPr>
          <p:nvPr>
            <p:ph type="body" idx="4294967295"/>
          </p:nvPr>
        </p:nvSpPr>
        <p:spPr>
          <a:xfrm>
            <a:off x="647973" y="980728"/>
            <a:ext cx="8229600" cy="3168650"/>
          </a:xfrm>
        </p:spPr>
        <p:txBody>
          <a:bodyPr/>
          <a:lstStyle/>
          <a:p>
            <a:pPr>
              <a:lnSpc>
                <a:spcPct val="80000"/>
              </a:lnSpc>
              <a:buFont typeface="Arial" charset="0"/>
              <a:buNone/>
            </a:pPr>
            <a:r>
              <a:rPr lang="pl-PL" sz="2000" b="1" dirty="0" smtClean="0">
                <a:solidFill>
                  <a:schemeClr val="tx1"/>
                </a:solidFill>
                <a:latin typeface="Calibri" pitchFamily="34" charset="0"/>
              </a:rPr>
              <a:t>p53 down </a:t>
            </a:r>
            <a:r>
              <a:rPr lang="pl-PL" sz="2000" b="1" dirty="0" err="1" smtClean="0">
                <a:solidFill>
                  <a:schemeClr val="tx1"/>
                </a:solidFill>
                <a:latin typeface="Calibri" pitchFamily="34" charset="0"/>
              </a:rPr>
              <a:t>regultes</a:t>
            </a:r>
            <a:r>
              <a:rPr lang="pl-PL" sz="2000" b="1" dirty="0" smtClean="0">
                <a:solidFill>
                  <a:schemeClr val="tx1"/>
                </a:solidFill>
                <a:latin typeface="Calibri" pitchFamily="34" charset="0"/>
              </a:rPr>
              <a:t> VEGF </a:t>
            </a:r>
            <a:r>
              <a:rPr lang="pl-PL" sz="2000" b="1" dirty="0" err="1" smtClean="0">
                <a:solidFill>
                  <a:schemeClr val="tx1"/>
                </a:solidFill>
                <a:latin typeface="Calibri" pitchFamily="34" charset="0"/>
              </a:rPr>
              <a:t>expression</a:t>
            </a:r>
            <a:r>
              <a:rPr lang="pl-PL" sz="2000" b="1" dirty="0" smtClean="0">
                <a:solidFill>
                  <a:schemeClr val="tx1"/>
                </a:solidFill>
                <a:latin typeface="Calibri" pitchFamily="34" charset="0"/>
              </a:rPr>
              <a:t>; </a:t>
            </a:r>
            <a:r>
              <a:rPr lang="pl-PL" sz="2000" b="1" dirty="0" err="1" smtClean="0">
                <a:solidFill>
                  <a:schemeClr val="tx1"/>
                </a:solidFill>
                <a:latin typeface="Calibri" pitchFamily="34" charset="0"/>
              </a:rPr>
              <a:t>mutated</a:t>
            </a:r>
            <a:r>
              <a:rPr lang="pl-PL" sz="2000" b="1" dirty="0" smtClean="0">
                <a:solidFill>
                  <a:schemeClr val="tx1"/>
                </a:solidFill>
                <a:latin typeface="Calibri" pitchFamily="34" charset="0"/>
              </a:rPr>
              <a:t> p53 </a:t>
            </a:r>
            <a:r>
              <a:rPr lang="pl-PL" sz="2000" b="1" dirty="0" err="1" smtClean="0">
                <a:solidFill>
                  <a:schemeClr val="tx1"/>
                </a:solidFill>
                <a:latin typeface="Calibri" pitchFamily="34" charset="0"/>
              </a:rPr>
              <a:t>up-regulates</a:t>
            </a:r>
            <a:r>
              <a:rPr lang="pl-PL" sz="2000" b="1" dirty="0" smtClean="0">
                <a:solidFill>
                  <a:schemeClr val="tx1"/>
                </a:solidFill>
                <a:latin typeface="Calibri" pitchFamily="34" charset="0"/>
              </a:rPr>
              <a:t> VEGF </a:t>
            </a:r>
            <a:r>
              <a:rPr lang="pl-PL" sz="2000" b="1" dirty="0" err="1" smtClean="0">
                <a:solidFill>
                  <a:schemeClr val="tx1"/>
                </a:solidFill>
                <a:latin typeface="Calibri" pitchFamily="34" charset="0"/>
              </a:rPr>
              <a:t>expression</a:t>
            </a:r>
            <a:endParaRPr lang="pl-PL" sz="2000" b="1" dirty="0" smtClean="0">
              <a:solidFill>
                <a:schemeClr val="tx1"/>
              </a:solidFill>
              <a:latin typeface="Calibri" pitchFamily="34" charset="0"/>
            </a:endParaRPr>
          </a:p>
          <a:p>
            <a:pPr>
              <a:lnSpc>
                <a:spcPct val="80000"/>
              </a:lnSpc>
              <a:buFont typeface="Arial" charset="0"/>
              <a:buNone/>
            </a:pPr>
            <a:endParaRPr lang="pl-PL" sz="2000" b="1" dirty="0" smtClean="0">
              <a:solidFill>
                <a:schemeClr val="tx1"/>
              </a:solidFill>
              <a:latin typeface="Calibri" pitchFamily="34" charset="0"/>
            </a:endParaRPr>
          </a:p>
          <a:p>
            <a:pPr>
              <a:lnSpc>
                <a:spcPct val="80000"/>
              </a:lnSpc>
              <a:buFont typeface="Arial" charset="0"/>
              <a:buNone/>
            </a:pPr>
            <a:r>
              <a:rPr lang="pl-PL" sz="2000" b="1" dirty="0" smtClean="0">
                <a:solidFill>
                  <a:schemeClr val="tx1"/>
                </a:solidFill>
                <a:latin typeface="Calibri" pitchFamily="34" charset="0"/>
              </a:rPr>
              <a:t>p21/E2F/Rb </a:t>
            </a:r>
            <a:r>
              <a:rPr lang="pl-PL" sz="2000" b="1" dirty="0" err="1" smtClean="0">
                <a:solidFill>
                  <a:schemeClr val="tx1"/>
                </a:solidFill>
                <a:latin typeface="Calibri" pitchFamily="34" charset="0"/>
              </a:rPr>
              <a:t>pathway</a:t>
            </a:r>
            <a:r>
              <a:rPr lang="pl-PL" sz="2000" b="1" dirty="0" smtClean="0">
                <a:solidFill>
                  <a:schemeClr val="tx1"/>
                </a:solidFill>
                <a:latin typeface="Calibri" pitchFamily="34" charset="0"/>
              </a:rPr>
              <a:t> in </a:t>
            </a:r>
            <a:r>
              <a:rPr lang="pl-PL" sz="2000" b="1" dirty="0" err="1" smtClean="0">
                <a:solidFill>
                  <a:schemeClr val="tx1"/>
                </a:solidFill>
                <a:latin typeface="Calibri" pitchFamily="34" charset="0"/>
              </a:rPr>
              <a:t>extended</a:t>
            </a:r>
            <a:r>
              <a:rPr lang="pl-PL" sz="2000" b="1" dirty="0" smtClean="0">
                <a:solidFill>
                  <a:schemeClr val="tx1"/>
                </a:solidFill>
                <a:latin typeface="Calibri" pitchFamily="34" charset="0"/>
              </a:rPr>
              <a:t> </a:t>
            </a:r>
            <a:r>
              <a:rPr lang="pl-PL" sz="2000" b="1" dirty="0" err="1" smtClean="0">
                <a:solidFill>
                  <a:schemeClr val="tx1"/>
                </a:solidFill>
                <a:latin typeface="Calibri" pitchFamily="34" charset="0"/>
              </a:rPr>
              <a:t>hypoxia</a:t>
            </a:r>
            <a:r>
              <a:rPr lang="pl-PL" sz="2000" b="1" dirty="0" smtClean="0">
                <a:solidFill>
                  <a:schemeClr val="tx1"/>
                </a:solidFill>
                <a:latin typeface="Calibri" pitchFamily="34" charset="0"/>
              </a:rPr>
              <a:t> </a:t>
            </a:r>
            <a:r>
              <a:rPr lang="pl-PL" sz="2000" b="1" dirty="0" err="1" smtClean="0">
                <a:solidFill>
                  <a:schemeClr val="tx1"/>
                </a:solidFill>
                <a:latin typeface="Calibri" pitchFamily="34" charset="0"/>
              </a:rPr>
              <a:t>acts</a:t>
            </a:r>
            <a:r>
              <a:rPr lang="pl-PL" sz="2000" b="1" dirty="0" smtClean="0">
                <a:solidFill>
                  <a:schemeClr val="tx1"/>
                </a:solidFill>
                <a:latin typeface="Calibri" pitchFamily="34" charset="0"/>
              </a:rPr>
              <a:t> as </a:t>
            </a:r>
            <a:r>
              <a:rPr lang="pl-PL" sz="2000" b="1" dirty="0" err="1" smtClean="0">
                <a:solidFill>
                  <a:schemeClr val="tx1"/>
                </a:solidFill>
                <a:latin typeface="Calibri" pitchFamily="34" charset="0"/>
              </a:rPr>
              <a:t>represor</a:t>
            </a:r>
            <a:r>
              <a:rPr lang="pl-PL" sz="2000" b="1" dirty="0" smtClean="0">
                <a:solidFill>
                  <a:schemeClr val="tx1"/>
                </a:solidFill>
                <a:latin typeface="Calibri" pitchFamily="34" charset="0"/>
              </a:rPr>
              <a:t> of VEGF </a:t>
            </a:r>
            <a:r>
              <a:rPr lang="pl-PL" sz="2000" b="1" dirty="0" err="1" smtClean="0">
                <a:solidFill>
                  <a:schemeClr val="tx1"/>
                </a:solidFill>
                <a:latin typeface="Calibri" pitchFamily="34" charset="0"/>
              </a:rPr>
              <a:t>expression</a:t>
            </a:r>
            <a:endParaRPr lang="pl-PL" sz="2000" b="1" dirty="0" smtClean="0">
              <a:solidFill>
                <a:schemeClr val="tx1"/>
              </a:solidFill>
              <a:latin typeface="Calibri" pitchFamily="34" charset="0"/>
            </a:endParaRPr>
          </a:p>
          <a:p>
            <a:pPr>
              <a:lnSpc>
                <a:spcPct val="80000"/>
              </a:lnSpc>
              <a:buFont typeface="Arial" charset="0"/>
              <a:buNone/>
            </a:pPr>
            <a:r>
              <a:rPr lang="pl-PL" sz="1100" dirty="0" smtClean="0">
                <a:solidFill>
                  <a:schemeClr val="tx1"/>
                </a:solidFill>
                <a:latin typeface="Calibri" pitchFamily="34" charset="0"/>
              </a:rPr>
              <a:t>(</a:t>
            </a:r>
            <a:r>
              <a:rPr lang="pl-PL" sz="1100" dirty="0" err="1" smtClean="0">
                <a:solidFill>
                  <a:schemeClr val="tx1"/>
                </a:solidFill>
                <a:latin typeface="Calibri" pitchFamily="34" charset="0"/>
              </a:rPr>
              <a:t>Ghahremani</a:t>
            </a:r>
            <a:r>
              <a:rPr lang="pl-PL" sz="1100" dirty="0" smtClean="0">
                <a:solidFill>
                  <a:schemeClr val="tx1"/>
                </a:solidFill>
                <a:latin typeface="Calibri" pitchFamily="34" charset="0"/>
              </a:rPr>
              <a:t> M. F. et al. </a:t>
            </a:r>
            <a:r>
              <a:rPr lang="pl-PL" sz="1100" i="1" dirty="0" smtClean="0">
                <a:solidFill>
                  <a:schemeClr val="tx1"/>
                </a:solidFill>
                <a:latin typeface="Calibri" pitchFamily="34" charset="0"/>
              </a:rPr>
              <a:t>Cell </a:t>
            </a:r>
            <a:r>
              <a:rPr lang="pl-PL" sz="1100" i="1" dirty="0" err="1" smtClean="0">
                <a:solidFill>
                  <a:schemeClr val="tx1"/>
                </a:solidFill>
                <a:latin typeface="Calibri" pitchFamily="34" charset="0"/>
              </a:rPr>
              <a:t>Death</a:t>
            </a:r>
            <a:r>
              <a:rPr lang="pl-PL" sz="1100" i="1" dirty="0" smtClean="0">
                <a:solidFill>
                  <a:schemeClr val="tx1"/>
                </a:solidFill>
                <a:latin typeface="Calibri" pitchFamily="34" charset="0"/>
              </a:rPr>
              <a:t> and </a:t>
            </a:r>
            <a:r>
              <a:rPr lang="pl-PL" sz="1100" i="1" dirty="0" err="1" smtClean="0">
                <a:solidFill>
                  <a:schemeClr val="tx1"/>
                </a:solidFill>
                <a:latin typeface="Calibri" pitchFamily="34" charset="0"/>
              </a:rPr>
              <a:t>Differentiation</a:t>
            </a:r>
            <a:r>
              <a:rPr lang="pl-PL" sz="1100" dirty="0" smtClean="0">
                <a:solidFill>
                  <a:schemeClr val="tx1"/>
                </a:solidFill>
                <a:latin typeface="Calibri" pitchFamily="34" charset="0"/>
              </a:rPr>
              <a:t> 2013, 20: 888-897)</a:t>
            </a:r>
          </a:p>
          <a:p>
            <a:pPr>
              <a:lnSpc>
                <a:spcPct val="80000"/>
              </a:lnSpc>
              <a:buFont typeface="Arial" charset="0"/>
              <a:buNone/>
            </a:pPr>
            <a:endParaRPr lang="pl-PL" sz="1400" dirty="0" smtClean="0">
              <a:solidFill>
                <a:schemeClr val="tx1"/>
              </a:solidFill>
              <a:latin typeface="Calibri" pitchFamily="34" charset="0"/>
            </a:endParaRPr>
          </a:p>
          <a:p>
            <a:pPr>
              <a:lnSpc>
                <a:spcPct val="80000"/>
              </a:lnSpc>
              <a:buFont typeface="Arial" charset="0"/>
              <a:buNone/>
            </a:pPr>
            <a:r>
              <a:rPr lang="pl-PL" sz="2000" b="1" dirty="0" err="1" smtClean="0">
                <a:solidFill>
                  <a:schemeClr val="tx1"/>
                </a:solidFill>
                <a:latin typeface="Calibri" pitchFamily="34" charset="0"/>
              </a:rPr>
              <a:t>Mutated</a:t>
            </a:r>
            <a:r>
              <a:rPr lang="pl-PL" sz="2000" b="1" dirty="0" smtClean="0">
                <a:solidFill>
                  <a:schemeClr val="tx1"/>
                </a:solidFill>
                <a:latin typeface="Calibri" pitchFamily="34" charset="0"/>
              </a:rPr>
              <a:t> p53 </a:t>
            </a:r>
            <a:r>
              <a:rPr lang="pl-PL" sz="2000" b="1" dirty="0" err="1" smtClean="0">
                <a:solidFill>
                  <a:schemeClr val="tx1"/>
                </a:solidFill>
                <a:latin typeface="Calibri" pitchFamily="34" charset="0"/>
              </a:rPr>
              <a:t>positively</a:t>
            </a:r>
            <a:r>
              <a:rPr lang="pl-PL" sz="2000" b="1" dirty="0" smtClean="0">
                <a:solidFill>
                  <a:schemeClr val="tx1"/>
                </a:solidFill>
                <a:latin typeface="Calibri" pitchFamily="34" charset="0"/>
              </a:rPr>
              <a:t> </a:t>
            </a:r>
            <a:r>
              <a:rPr lang="pl-PL" sz="2000" b="1" dirty="0" err="1" smtClean="0">
                <a:solidFill>
                  <a:schemeClr val="tx1"/>
                </a:solidFill>
                <a:latin typeface="Calibri" pitchFamily="34" charset="0"/>
              </a:rPr>
              <a:t>correlated</a:t>
            </a:r>
            <a:r>
              <a:rPr lang="pl-PL" sz="2000" b="1" dirty="0" smtClean="0">
                <a:solidFill>
                  <a:schemeClr val="tx1"/>
                </a:solidFill>
                <a:latin typeface="Calibri" pitchFamily="34" charset="0"/>
              </a:rPr>
              <a:t> with VEGF </a:t>
            </a:r>
            <a:r>
              <a:rPr lang="pl-PL" sz="2000" b="1" dirty="0" err="1" smtClean="0">
                <a:solidFill>
                  <a:schemeClr val="tx1"/>
                </a:solidFill>
                <a:latin typeface="Calibri" pitchFamily="34" charset="0"/>
              </a:rPr>
              <a:t>level</a:t>
            </a:r>
            <a:r>
              <a:rPr lang="pl-PL" sz="2000" b="1" dirty="0" smtClean="0">
                <a:solidFill>
                  <a:schemeClr val="tx1"/>
                </a:solidFill>
                <a:latin typeface="Calibri" pitchFamily="34" charset="0"/>
              </a:rPr>
              <a:t> in NSCLC tumor </a:t>
            </a:r>
            <a:r>
              <a:rPr lang="pl-PL" sz="2000" b="1" dirty="0" err="1" smtClean="0">
                <a:solidFill>
                  <a:schemeClr val="tx1"/>
                </a:solidFill>
                <a:latin typeface="Calibri" pitchFamily="34" charset="0"/>
              </a:rPr>
              <a:t>specimens</a:t>
            </a:r>
            <a:endParaRPr lang="pl-PL" sz="2000" b="1" dirty="0" smtClean="0">
              <a:solidFill>
                <a:schemeClr val="tx1"/>
              </a:solidFill>
              <a:latin typeface="Calibri" pitchFamily="34" charset="0"/>
            </a:endParaRPr>
          </a:p>
          <a:p>
            <a:pPr>
              <a:lnSpc>
                <a:spcPct val="80000"/>
              </a:lnSpc>
              <a:buFont typeface="Arial" charset="0"/>
              <a:buNone/>
            </a:pPr>
            <a:r>
              <a:rPr lang="pl-PL" sz="1100" dirty="0" smtClean="0">
                <a:solidFill>
                  <a:schemeClr val="tx1"/>
                </a:solidFill>
                <a:latin typeface="Calibri" pitchFamily="34" charset="0"/>
              </a:rPr>
              <a:t>(</a:t>
            </a:r>
            <a:r>
              <a:rPr lang="pl-PL" sz="1100" dirty="0" err="1" smtClean="0">
                <a:solidFill>
                  <a:schemeClr val="tx1"/>
                </a:solidFill>
                <a:latin typeface="Calibri" pitchFamily="34" charset="0"/>
              </a:rPr>
              <a:t>Niklińska</a:t>
            </a:r>
            <a:r>
              <a:rPr lang="pl-PL" sz="1100" dirty="0" smtClean="0">
                <a:solidFill>
                  <a:schemeClr val="tx1"/>
                </a:solidFill>
                <a:latin typeface="Calibri" pitchFamily="34" charset="0"/>
              </a:rPr>
              <a:t> et al., </a:t>
            </a:r>
            <a:r>
              <a:rPr lang="pl-PL" sz="1100" i="1" dirty="0" err="1" smtClean="0">
                <a:solidFill>
                  <a:schemeClr val="tx1"/>
                </a:solidFill>
                <a:latin typeface="Calibri" pitchFamily="34" charset="0"/>
              </a:rPr>
              <a:t>Lung</a:t>
            </a:r>
            <a:r>
              <a:rPr lang="pl-PL" sz="1100" i="1" dirty="0" smtClean="0">
                <a:solidFill>
                  <a:schemeClr val="tx1"/>
                </a:solidFill>
                <a:latin typeface="Calibri" pitchFamily="34" charset="0"/>
              </a:rPr>
              <a:t> </a:t>
            </a:r>
            <a:r>
              <a:rPr lang="pl-PL" sz="1100" i="1" dirty="0" err="1" smtClean="0">
                <a:solidFill>
                  <a:schemeClr val="tx1"/>
                </a:solidFill>
                <a:latin typeface="Calibri" pitchFamily="34" charset="0"/>
              </a:rPr>
              <a:t>Cancer</a:t>
            </a:r>
            <a:r>
              <a:rPr lang="pl-PL" sz="1100" i="1" dirty="0" smtClean="0">
                <a:solidFill>
                  <a:schemeClr val="tx1"/>
                </a:solidFill>
                <a:latin typeface="Calibri" pitchFamily="34" charset="0"/>
              </a:rPr>
              <a:t> </a:t>
            </a:r>
            <a:r>
              <a:rPr lang="pl-PL" sz="1100" dirty="0" smtClean="0">
                <a:solidFill>
                  <a:schemeClr val="tx1"/>
                </a:solidFill>
                <a:latin typeface="Calibri" pitchFamily="34" charset="0"/>
              </a:rPr>
              <a:t>2001, 34, 59-64)</a:t>
            </a:r>
          </a:p>
        </p:txBody>
      </p:sp>
      <p:sp>
        <p:nvSpPr>
          <p:cNvPr id="108547" name="Text Box 4"/>
          <p:cNvSpPr txBox="1">
            <a:spLocks noChangeArrowheads="1"/>
          </p:cNvSpPr>
          <p:nvPr/>
        </p:nvSpPr>
        <p:spPr bwMode="auto">
          <a:xfrm>
            <a:off x="2915815" y="4946996"/>
            <a:ext cx="93662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Palatino Linotype" pitchFamily="18" charset="0"/>
                <a:cs typeface="Arial" charset="0"/>
              </a:defRPr>
            </a:lvl1pPr>
            <a:lvl2pPr marL="742950" indent="-285750">
              <a:defRPr>
                <a:solidFill>
                  <a:schemeClr val="tx1"/>
                </a:solidFill>
                <a:latin typeface="Palatino Linotype" pitchFamily="18" charset="0"/>
                <a:cs typeface="Arial" charset="0"/>
              </a:defRPr>
            </a:lvl2pPr>
            <a:lvl3pPr marL="1143000" indent="-228600">
              <a:defRPr>
                <a:solidFill>
                  <a:schemeClr val="tx1"/>
                </a:solidFill>
                <a:latin typeface="Palatino Linotype" pitchFamily="18" charset="0"/>
                <a:cs typeface="Arial" charset="0"/>
              </a:defRPr>
            </a:lvl3pPr>
            <a:lvl4pPr marL="1600200" indent="-228600">
              <a:defRPr>
                <a:solidFill>
                  <a:schemeClr val="tx1"/>
                </a:solidFill>
                <a:latin typeface="Palatino Linotype" pitchFamily="18" charset="0"/>
                <a:cs typeface="Arial" charset="0"/>
              </a:defRPr>
            </a:lvl4pPr>
            <a:lvl5pPr marL="2057400" indent="-228600">
              <a:defRPr>
                <a:solidFill>
                  <a:schemeClr val="tx1"/>
                </a:solidFill>
                <a:latin typeface="Palatino Linotype" pitchFamily="18" charset="0"/>
                <a:cs typeface="Arial" charset="0"/>
              </a:defRPr>
            </a:lvl5pPr>
            <a:lvl6pPr marL="2514600" indent="-228600" fontAlgn="base">
              <a:spcBef>
                <a:spcPct val="0"/>
              </a:spcBef>
              <a:spcAft>
                <a:spcPct val="0"/>
              </a:spcAft>
              <a:defRPr>
                <a:solidFill>
                  <a:schemeClr val="tx1"/>
                </a:solidFill>
                <a:latin typeface="Palatino Linotype" pitchFamily="18" charset="0"/>
                <a:cs typeface="Arial" charset="0"/>
              </a:defRPr>
            </a:lvl6pPr>
            <a:lvl7pPr marL="2971800" indent="-228600" fontAlgn="base">
              <a:spcBef>
                <a:spcPct val="0"/>
              </a:spcBef>
              <a:spcAft>
                <a:spcPct val="0"/>
              </a:spcAft>
              <a:defRPr>
                <a:solidFill>
                  <a:schemeClr val="tx1"/>
                </a:solidFill>
                <a:latin typeface="Palatino Linotype" pitchFamily="18" charset="0"/>
                <a:cs typeface="Arial" charset="0"/>
              </a:defRPr>
            </a:lvl7pPr>
            <a:lvl8pPr marL="3429000" indent="-228600" fontAlgn="base">
              <a:spcBef>
                <a:spcPct val="0"/>
              </a:spcBef>
              <a:spcAft>
                <a:spcPct val="0"/>
              </a:spcAft>
              <a:defRPr>
                <a:solidFill>
                  <a:schemeClr val="tx1"/>
                </a:solidFill>
                <a:latin typeface="Palatino Linotype" pitchFamily="18" charset="0"/>
                <a:cs typeface="Arial" charset="0"/>
              </a:defRPr>
            </a:lvl8pPr>
            <a:lvl9pPr marL="3886200" indent="-228600" fontAlgn="base">
              <a:spcBef>
                <a:spcPct val="0"/>
              </a:spcBef>
              <a:spcAft>
                <a:spcPct val="0"/>
              </a:spcAft>
              <a:defRPr>
                <a:solidFill>
                  <a:schemeClr val="tx1"/>
                </a:solidFill>
                <a:latin typeface="Palatino Linotype" pitchFamily="18" charset="0"/>
                <a:cs typeface="Arial" charset="0"/>
              </a:defRPr>
            </a:lvl9pPr>
          </a:lstStyle>
          <a:p>
            <a:pPr>
              <a:spcBef>
                <a:spcPct val="50000"/>
              </a:spcBef>
            </a:pPr>
            <a:r>
              <a:rPr lang="pl-PL" b="1" dirty="0">
                <a:solidFill>
                  <a:srgbClr val="000000"/>
                </a:solidFill>
                <a:latin typeface="Calibri" pitchFamily="34" charset="0"/>
              </a:rPr>
              <a:t>VEGF</a:t>
            </a:r>
          </a:p>
        </p:txBody>
      </p:sp>
      <p:sp>
        <p:nvSpPr>
          <p:cNvPr id="108548" name="Line 5"/>
          <p:cNvSpPr>
            <a:spLocks noChangeShapeType="1"/>
          </p:cNvSpPr>
          <p:nvPr/>
        </p:nvSpPr>
        <p:spPr bwMode="auto">
          <a:xfrm flipV="1">
            <a:off x="2699792" y="4985890"/>
            <a:ext cx="0" cy="288925"/>
          </a:xfrm>
          <a:prstGeom prst="line">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pl-PL"/>
          </a:p>
        </p:txBody>
      </p:sp>
      <p:sp>
        <p:nvSpPr>
          <p:cNvPr id="108549" name="AutoShape 6"/>
          <p:cNvSpPr>
            <a:spLocks noChangeArrowheads="1"/>
          </p:cNvSpPr>
          <p:nvPr/>
        </p:nvSpPr>
        <p:spPr bwMode="auto">
          <a:xfrm>
            <a:off x="1979711" y="5045869"/>
            <a:ext cx="503237" cy="142875"/>
          </a:xfrm>
          <a:prstGeom prst="rightArrow">
            <a:avLst>
              <a:gd name="adj1" fmla="val 50000"/>
              <a:gd name="adj2" fmla="val 88055"/>
            </a:avLst>
          </a:prstGeom>
          <a:solidFill>
            <a:schemeClr val="accent1"/>
          </a:solidFill>
          <a:ln w="9525">
            <a:solidFill>
              <a:schemeClr val="tx1"/>
            </a:solidFill>
            <a:miter lim="800000"/>
            <a:headEnd/>
            <a:tailEnd/>
          </a:ln>
        </p:spPr>
        <p:txBody>
          <a:bodyPr wrap="none" anchor="ctr"/>
          <a:lstStyle/>
          <a:p>
            <a:endParaRPr lang="pl-PL">
              <a:solidFill>
                <a:srgbClr val="000000"/>
              </a:solidFill>
            </a:endParaRPr>
          </a:p>
        </p:txBody>
      </p:sp>
      <p:sp>
        <p:nvSpPr>
          <p:cNvPr id="108550" name="Text Box 7"/>
          <p:cNvSpPr txBox="1">
            <a:spLocks noChangeArrowheads="1"/>
          </p:cNvSpPr>
          <p:nvPr/>
        </p:nvSpPr>
        <p:spPr bwMode="auto">
          <a:xfrm>
            <a:off x="647973" y="4933951"/>
            <a:ext cx="1439862"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Palatino Linotype" pitchFamily="18" charset="0"/>
                <a:cs typeface="Arial" charset="0"/>
              </a:defRPr>
            </a:lvl1pPr>
            <a:lvl2pPr marL="742950" indent="-285750">
              <a:defRPr>
                <a:solidFill>
                  <a:schemeClr val="tx1"/>
                </a:solidFill>
                <a:latin typeface="Palatino Linotype" pitchFamily="18" charset="0"/>
                <a:cs typeface="Arial" charset="0"/>
              </a:defRPr>
            </a:lvl2pPr>
            <a:lvl3pPr marL="1143000" indent="-228600">
              <a:defRPr>
                <a:solidFill>
                  <a:schemeClr val="tx1"/>
                </a:solidFill>
                <a:latin typeface="Palatino Linotype" pitchFamily="18" charset="0"/>
                <a:cs typeface="Arial" charset="0"/>
              </a:defRPr>
            </a:lvl3pPr>
            <a:lvl4pPr marL="1600200" indent="-228600">
              <a:defRPr>
                <a:solidFill>
                  <a:schemeClr val="tx1"/>
                </a:solidFill>
                <a:latin typeface="Palatino Linotype" pitchFamily="18" charset="0"/>
                <a:cs typeface="Arial" charset="0"/>
              </a:defRPr>
            </a:lvl4pPr>
            <a:lvl5pPr marL="2057400" indent="-228600">
              <a:defRPr>
                <a:solidFill>
                  <a:schemeClr val="tx1"/>
                </a:solidFill>
                <a:latin typeface="Palatino Linotype" pitchFamily="18" charset="0"/>
                <a:cs typeface="Arial" charset="0"/>
              </a:defRPr>
            </a:lvl5pPr>
            <a:lvl6pPr marL="2514600" indent="-228600" fontAlgn="base">
              <a:spcBef>
                <a:spcPct val="0"/>
              </a:spcBef>
              <a:spcAft>
                <a:spcPct val="0"/>
              </a:spcAft>
              <a:defRPr>
                <a:solidFill>
                  <a:schemeClr val="tx1"/>
                </a:solidFill>
                <a:latin typeface="Palatino Linotype" pitchFamily="18" charset="0"/>
                <a:cs typeface="Arial" charset="0"/>
              </a:defRPr>
            </a:lvl6pPr>
            <a:lvl7pPr marL="2971800" indent="-228600" fontAlgn="base">
              <a:spcBef>
                <a:spcPct val="0"/>
              </a:spcBef>
              <a:spcAft>
                <a:spcPct val="0"/>
              </a:spcAft>
              <a:defRPr>
                <a:solidFill>
                  <a:schemeClr val="tx1"/>
                </a:solidFill>
                <a:latin typeface="Palatino Linotype" pitchFamily="18" charset="0"/>
                <a:cs typeface="Arial" charset="0"/>
              </a:defRPr>
            </a:lvl7pPr>
            <a:lvl8pPr marL="3429000" indent="-228600" fontAlgn="base">
              <a:spcBef>
                <a:spcPct val="0"/>
              </a:spcBef>
              <a:spcAft>
                <a:spcPct val="0"/>
              </a:spcAft>
              <a:defRPr>
                <a:solidFill>
                  <a:schemeClr val="tx1"/>
                </a:solidFill>
                <a:latin typeface="Palatino Linotype" pitchFamily="18" charset="0"/>
                <a:cs typeface="Arial" charset="0"/>
              </a:defRPr>
            </a:lvl8pPr>
            <a:lvl9pPr marL="3886200" indent="-228600" fontAlgn="base">
              <a:spcBef>
                <a:spcPct val="0"/>
              </a:spcBef>
              <a:spcAft>
                <a:spcPct val="0"/>
              </a:spcAft>
              <a:defRPr>
                <a:solidFill>
                  <a:schemeClr val="tx1"/>
                </a:solidFill>
                <a:latin typeface="Palatino Linotype" pitchFamily="18" charset="0"/>
                <a:cs typeface="Arial" charset="0"/>
              </a:defRPr>
            </a:lvl9pPr>
          </a:lstStyle>
          <a:p>
            <a:pPr>
              <a:spcBef>
                <a:spcPct val="50000"/>
              </a:spcBef>
            </a:pPr>
            <a:r>
              <a:rPr lang="pl-PL" b="1" dirty="0">
                <a:solidFill>
                  <a:srgbClr val="000000"/>
                </a:solidFill>
                <a:latin typeface="Calibri" pitchFamily="34" charset="0"/>
              </a:rPr>
              <a:t>mutant p53</a:t>
            </a:r>
          </a:p>
        </p:txBody>
      </p:sp>
      <p:sp>
        <p:nvSpPr>
          <p:cNvPr id="108551" name="Text Box 8"/>
          <p:cNvSpPr txBox="1">
            <a:spLocks noChangeArrowheads="1"/>
          </p:cNvSpPr>
          <p:nvPr/>
        </p:nvSpPr>
        <p:spPr bwMode="auto">
          <a:xfrm>
            <a:off x="2915816" y="4318793"/>
            <a:ext cx="93662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Palatino Linotype" pitchFamily="18" charset="0"/>
                <a:cs typeface="Arial" charset="0"/>
              </a:defRPr>
            </a:lvl1pPr>
            <a:lvl2pPr marL="742950" indent="-285750">
              <a:defRPr>
                <a:solidFill>
                  <a:schemeClr val="tx1"/>
                </a:solidFill>
                <a:latin typeface="Palatino Linotype" pitchFamily="18" charset="0"/>
                <a:cs typeface="Arial" charset="0"/>
              </a:defRPr>
            </a:lvl2pPr>
            <a:lvl3pPr marL="1143000" indent="-228600">
              <a:defRPr>
                <a:solidFill>
                  <a:schemeClr val="tx1"/>
                </a:solidFill>
                <a:latin typeface="Palatino Linotype" pitchFamily="18" charset="0"/>
                <a:cs typeface="Arial" charset="0"/>
              </a:defRPr>
            </a:lvl3pPr>
            <a:lvl4pPr marL="1600200" indent="-228600">
              <a:defRPr>
                <a:solidFill>
                  <a:schemeClr val="tx1"/>
                </a:solidFill>
                <a:latin typeface="Palatino Linotype" pitchFamily="18" charset="0"/>
                <a:cs typeface="Arial" charset="0"/>
              </a:defRPr>
            </a:lvl4pPr>
            <a:lvl5pPr marL="2057400" indent="-228600">
              <a:defRPr>
                <a:solidFill>
                  <a:schemeClr val="tx1"/>
                </a:solidFill>
                <a:latin typeface="Palatino Linotype" pitchFamily="18" charset="0"/>
                <a:cs typeface="Arial" charset="0"/>
              </a:defRPr>
            </a:lvl5pPr>
            <a:lvl6pPr marL="2514600" indent="-228600" fontAlgn="base">
              <a:spcBef>
                <a:spcPct val="0"/>
              </a:spcBef>
              <a:spcAft>
                <a:spcPct val="0"/>
              </a:spcAft>
              <a:defRPr>
                <a:solidFill>
                  <a:schemeClr val="tx1"/>
                </a:solidFill>
                <a:latin typeface="Palatino Linotype" pitchFamily="18" charset="0"/>
                <a:cs typeface="Arial" charset="0"/>
              </a:defRPr>
            </a:lvl6pPr>
            <a:lvl7pPr marL="2971800" indent="-228600" fontAlgn="base">
              <a:spcBef>
                <a:spcPct val="0"/>
              </a:spcBef>
              <a:spcAft>
                <a:spcPct val="0"/>
              </a:spcAft>
              <a:defRPr>
                <a:solidFill>
                  <a:schemeClr val="tx1"/>
                </a:solidFill>
                <a:latin typeface="Palatino Linotype" pitchFamily="18" charset="0"/>
                <a:cs typeface="Arial" charset="0"/>
              </a:defRPr>
            </a:lvl7pPr>
            <a:lvl8pPr marL="3429000" indent="-228600" fontAlgn="base">
              <a:spcBef>
                <a:spcPct val="0"/>
              </a:spcBef>
              <a:spcAft>
                <a:spcPct val="0"/>
              </a:spcAft>
              <a:defRPr>
                <a:solidFill>
                  <a:schemeClr val="tx1"/>
                </a:solidFill>
                <a:latin typeface="Palatino Linotype" pitchFamily="18" charset="0"/>
                <a:cs typeface="Arial" charset="0"/>
              </a:defRPr>
            </a:lvl8pPr>
            <a:lvl9pPr marL="3886200" indent="-228600" fontAlgn="base">
              <a:spcBef>
                <a:spcPct val="0"/>
              </a:spcBef>
              <a:spcAft>
                <a:spcPct val="0"/>
              </a:spcAft>
              <a:defRPr>
                <a:solidFill>
                  <a:schemeClr val="tx1"/>
                </a:solidFill>
                <a:latin typeface="Palatino Linotype" pitchFamily="18" charset="0"/>
                <a:cs typeface="Arial" charset="0"/>
              </a:defRPr>
            </a:lvl9pPr>
          </a:lstStyle>
          <a:p>
            <a:pPr>
              <a:spcBef>
                <a:spcPct val="50000"/>
              </a:spcBef>
            </a:pPr>
            <a:r>
              <a:rPr lang="pl-PL" b="1" dirty="0">
                <a:solidFill>
                  <a:srgbClr val="000000"/>
                </a:solidFill>
                <a:latin typeface="Calibri" pitchFamily="34" charset="0"/>
              </a:rPr>
              <a:t>VEGF</a:t>
            </a:r>
          </a:p>
        </p:txBody>
      </p:sp>
      <p:sp>
        <p:nvSpPr>
          <p:cNvPr id="108552" name="Line 9"/>
          <p:cNvSpPr>
            <a:spLocks noChangeShapeType="1"/>
          </p:cNvSpPr>
          <p:nvPr/>
        </p:nvSpPr>
        <p:spPr bwMode="auto">
          <a:xfrm>
            <a:off x="2699792" y="4325143"/>
            <a:ext cx="0" cy="360363"/>
          </a:xfrm>
          <a:prstGeom prst="line">
            <a:avLst/>
          </a:prstGeom>
          <a:noFill/>
          <a:ln w="158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pl-PL"/>
          </a:p>
        </p:txBody>
      </p:sp>
      <p:sp>
        <p:nvSpPr>
          <p:cNvPr id="108553" name="Text Box 10"/>
          <p:cNvSpPr txBox="1">
            <a:spLocks noChangeArrowheads="1"/>
          </p:cNvSpPr>
          <p:nvPr/>
        </p:nvSpPr>
        <p:spPr bwMode="auto">
          <a:xfrm>
            <a:off x="899592" y="4325143"/>
            <a:ext cx="93662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Palatino Linotype" pitchFamily="18" charset="0"/>
                <a:cs typeface="Arial" charset="0"/>
              </a:defRPr>
            </a:lvl1pPr>
            <a:lvl2pPr marL="742950" indent="-285750">
              <a:defRPr>
                <a:solidFill>
                  <a:schemeClr val="tx1"/>
                </a:solidFill>
                <a:latin typeface="Palatino Linotype" pitchFamily="18" charset="0"/>
                <a:cs typeface="Arial" charset="0"/>
              </a:defRPr>
            </a:lvl2pPr>
            <a:lvl3pPr marL="1143000" indent="-228600">
              <a:defRPr>
                <a:solidFill>
                  <a:schemeClr val="tx1"/>
                </a:solidFill>
                <a:latin typeface="Palatino Linotype" pitchFamily="18" charset="0"/>
                <a:cs typeface="Arial" charset="0"/>
              </a:defRPr>
            </a:lvl3pPr>
            <a:lvl4pPr marL="1600200" indent="-228600">
              <a:defRPr>
                <a:solidFill>
                  <a:schemeClr val="tx1"/>
                </a:solidFill>
                <a:latin typeface="Palatino Linotype" pitchFamily="18" charset="0"/>
                <a:cs typeface="Arial" charset="0"/>
              </a:defRPr>
            </a:lvl4pPr>
            <a:lvl5pPr marL="2057400" indent="-228600">
              <a:defRPr>
                <a:solidFill>
                  <a:schemeClr val="tx1"/>
                </a:solidFill>
                <a:latin typeface="Palatino Linotype" pitchFamily="18" charset="0"/>
                <a:cs typeface="Arial" charset="0"/>
              </a:defRPr>
            </a:lvl5pPr>
            <a:lvl6pPr marL="2514600" indent="-228600" fontAlgn="base">
              <a:spcBef>
                <a:spcPct val="0"/>
              </a:spcBef>
              <a:spcAft>
                <a:spcPct val="0"/>
              </a:spcAft>
              <a:defRPr>
                <a:solidFill>
                  <a:schemeClr val="tx1"/>
                </a:solidFill>
                <a:latin typeface="Palatino Linotype" pitchFamily="18" charset="0"/>
                <a:cs typeface="Arial" charset="0"/>
              </a:defRPr>
            </a:lvl6pPr>
            <a:lvl7pPr marL="2971800" indent="-228600" fontAlgn="base">
              <a:spcBef>
                <a:spcPct val="0"/>
              </a:spcBef>
              <a:spcAft>
                <a:spcPct val="0"/>
              </a:spcAft>
              <a:defRPr>
                <a:solidFill>
                  <a:schemeClr val="tx1"/>
                </a:solidFill>
                <a:latin typeface="Palatino Linotype" pitchFamily="18" charset="0"/>
                <a:cs typeface="Arial" charset="0"/>
              </a:defRPr>
            </a:lvl7pPr>
            <a:lvl8pPr marL="3429000" indent="-228600" fontAlgn="base">
              <a:spcBef>
                <a:spcPct val="0"/>
              </a:spcBef>
              <a:spcAft>
                <a:spcPct val="0"/>
              </a:spcAft>
              <a:defRPr>
                <a:solidFill>
                  <a:schemeClr val="tx1"/>
                </a:solidFill>
                <a:latin typeface="Palatino Linotype" pitchFamily="18" charset="0"/>
                <a:cs typeface="Arial" charset="0"/>
              </a:defRPr>
            </a:lvl8pPr>
            <a:lvl9pPr marL="3886200" indent="-228600" fontAlgn="base">
              <a:spcBef>
                <a:spcPct val="0"/>
              </a:spcBef>
              <a:spcAft>
                <a:spcPct val="0"/>
              </a:spcAft>
              <a:defRPr>
                <a:solidFill>
                  <a:schemeClr val="tx1"/>
                </a:solidFill>
                <a:latin typeface="Palatino Linotype" pitchFamily="18" charset="0"/>
                <a:cs typeface="Arial" charset="0"/>
              </a:defRPr>
            </a:lvl9pPr>
          </a:lstStyle>
          <a:p>
            <a:pPr>
              <a:spcBef>
                <a:spcPct val="50000"/>
              </a:spcBef>
            </a:pPr>
            <a:r>
              <a:rPr lang="pl-PL" b="1" dirty="0" err="1">
                <a:solidFill>
                  <a:srgbClr val="000000"/>
                </a:solidFill>
                <a:latin typeface="Calibri" pitchFamily="34" charset="0"/>
              </a:rPr>
              <a:t>wt</a:t>
            </a:r>
            <a:r>
              <a:rPr lang="pl-PL" b="1" dirty="0">
                <a:solidFill>
                  <a:srgbClr val="000000"/>
                </a:solidFill>
                <a:latin typeface="Calibri" pitchFamily="34" charset="0"/>
              </a:rPr>
              <a:t> p53</a:t>
            </a:r>
          </a:p>
        </p:txBody>
      </p:sp>
      <p:sp>
        <p:nvSpPr>
          <p:cNvPr id="108554" name="AutoShape 11"/>
          <p:cNvSpPr>
            <a:spLocks noChangeArrowheads="1"/>
          </p:cNvSpPr>
          <p:nvPr/>
        </p:nvSpPr>
        <p:spPr bwMode="auto">
          <a:xfrm>
            <a:off x="1979712" y="4446001"/>
            <a:ext cx="503237" cy="142875"/>
          </a:xfrm>
          <a:prstGeom prst="rightArrow">
            <a:avLst>
              <a:gd name="adj1" fmla="val 50000"/>
              <a:gd name="adj2" fmla="val 88055"/>
            </a:avLst>
          </a:prstGeom>
          <a:solidFill>
            <a:schemeClr val="accent1"/>
          </a:solidFill>
          <a:ln w="9525">
            <a:solidFill>
              <a:schemeClr val="tx1"/>
            </a:solidFill>
            <a:miter lim="800000"/>
            <a:headEnd/>
            <a:tailEnd/>
          </a:ln>
        </p:spPr>
        <p:txBody>
          <a:bodyPr wrap="none" anchor="ctr"/>
          <a:lstStyle/>
          <a:p>
            <a:endParaRPr lang="pl-PL">
              <a:solidFill>
                <a:srgbClr val="000000"/>
              </a:solidFill>
            </a:endParaRPr>
          </a:p>
        </p:txBody>
      </p:sp>
      <p:pic>
        <p:nvPicPr>
          <p:cNvPr id="108556" name="Picture 1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150094" y="3625056"/>
            <a:ext cx="3832354" cy="2841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88156" y="217488"/>
            <a:ext cx="8229600" cy="547687"/>
          </a:xfrm>
        </p:spPr>
        <p:txBody>
          <a:bodyPr>
            <a:normAutofit/>
          </a:bodyPr>
          <a:lstStyle/>
          <a:p>
            <a:pPr>
              <a:defRPr/>
            </a:pPr>
            <a:r>
              <a:rPr lang="pl-PL" sz="2500" b="1" dirty="0" err="1" smtClean="0"/>
              <a:t>Anticancer</a:t>
            </a:r>
            <a:r>
              <a:rPr lang="pl-PL" sz="2500" b="1" dirty="0" smtClean="0"/>
              <a:t> </a:t>
            </a:r>
            <a:r>
              <a:rPr lang="pl-PL" sz="2500" b="1" dirty="0" err="1" smtClean="0"/>
              <a:t>activity</a:t>
            </a:r>
            <a:r>
              <a:rPr lang="pl-PL" sz="2500" b="1" dirty="0" smtClean="0"/>
              <a:t> of </a:t>
            </a:r>
            <a:r>
              <a:rPr lang="pl-PL" sz="2500" b="1" dirty="0" err="1" smtClean="0"/>
              <a:t>vitamin</a:t>
            </a:r>
            <a:r>
              <a:rPr lang="pl-PL" sz="2500" b="1" dirty="0" smtClean="0"/>
              <a:t> D</a:t>
            </a:r>
            <a:endParaRPr lang="pl-PL" sz="2500" b="1" dirty="0"/>
          </a:p>
        </p:txBody>
      </p:sp>
      <p:pic>
        <p:nvPicPr>
          <p:cNvPr id="10957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00113" y="765175"/>
            <a:ext cx="7046912" cy="511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1" name="pole tekstowe 3"/>
          <p:cNvSpPr txBox="1">
            <a:spLocks noChangeArrowheads="1"/>
          </p:cNvSpPr>
          <p:nvPr/>
        </p:nvSpPr>
        <p:spPr bwMode="auto">
          <a:xfrm>
            <a:off x="686902" y="6265596"/>
            <a:ext cx="770413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Palatino Linotype" pitchFamily="18" charset="0"/>
                <a:cs typeface="Arial" charset="0"/>
              </a:defRPr>
            </a:lvl1pPr>
            <a:lvl2pPr marL="742950" indent="-285750">
              <a:defRPr>
                <a:solidFill>
                  <a:schemeClr val="tx1"/>
                </a:solidFill>
                <a:latin typeface="Palatino Linotype" pitchFamily="18" charset="0"/>
                <a:cs typeface="Arial" charset="0"/>
              </a:defRPr>
            </a:lvl2pPr>
            <a:lvl3pPr marL="1143000" indent="-228600">
              <a:defRPr>
                <a:solidFill>
                  <a:schemeClr val="tx1"/>
                </a:solidFill>
                <a:latin typeface="Palatino Linotype" pitchFamily="18" charset="0"/>
                <a:cs typeface="Arial" charset="0"/>
              </a:defRPr>
            </a:lvl3pPr>
            <a:lvl4pPr marL="1600200" indent="-228600">
              <a:defRPr>
                <a:solidFill>
                  <a:schemeClr val="tx1"/>
                </a:solidFill>
                <a:latin typeface="Palatino Linotype" pitchFamily="18" charset="0"/>
                <a:cs typeface="Arial" charset="0"/>
              </a:defRPr>
            </a:lvl4pPr>
            <a:lvl5pPr marL="2057400" indent="-228600">
              <a:defRPr>
                <a:solidFill>
                  <a:schemeClr val="tx1"/>
                </a:solidFill>
                <a:latin typeface="Palatino Linotype" pitchFamily="18" charset="0"/>
                <a:cs typeface="Arial" charset="0"/>
              </a:defRPr>
            </a:lvl5pPr>
            <a:lvl6pPr marL="2514600" indent="-228600" fontAlgn="base">
              <a:spcBef>
                <a:spcPct val="0"/>
              </a:spcBef>
              <a:spcAft>
                <a:spcPct val="0"/>
              </a:spcAft>
              <a:defRPr>
                <a:solidFill>
                  <a:schemeClr val="tx1"/>
                </a:solidFill>
                <a:latin typeface="Palatino Linotype" pitchFamily="18" charset="0"/>
                <a:cs typeface="Arial" charset="0"/>
              </a:defRPr>
            </a:lvl6pPr>
            <a:lvl7pPr marL="2971800" indent="-228600" fontAlgn="base">
              <a:spcBef>
                <a:spcPct val="0"/>
              </a:spcBef>
              <a:spcAft>
                <a:spcPct val="0"/>
              </a:spcAft>
              <a:defRPr>
                <a:solidFill>
                  <a:schemeClr val="tx1"/>
                </a:solidFill>
                <a:latin typeface="Palatino Linotype" pitchFamily="18" charset="0"/>
                <a:cs typeface="Arial" charset="0"/>
              </a:defRPr>
            </a:lvl7pPr>
            <a:lvl8pPr marL="3429000" indent="-228600" fontAlgn="base">
              <a:spcBef>
                <a:spcPct val="0"/>
              </a:spcBef>
              <a:spcAft>
                <a:spcPct val="0"/>
              </a:spcAft>
              <a:defRPr>
                <a:solidFill>
                  <a:schemeClr val="tx1"/>
                </a:solidFill>
                <a:latin typeface="Palatino Linotype" pitchFamily="18" charset="0"/>
                <a:cs typeface="Arial" charset="0"/>
              </a:defRPr>
            </a:lvl8pPr>
            <a:lvl9pPr marL="3886200" indent="-228600" fontAlgn="base">
              <a:spcBef>
                <a:spcPct val="0"/>
              </a:spcBef>
              <a:spcAft>
                <a:spcPct val="0"/>
              </a:spcAft>
              <a:defRPr>
                <a:solidFill>
                  <a:schemeClr val="tx1"/>
                </a:solidFill>
                <a:latin typeface="Palatino Linotype" pitchFamily="18" charset="0"/>
                <a:cs typeface="Arial" charset="0"/>
              </a:defRPr>
            </a:lvl9pPr>
          </a:lstStyle>
          <a:p>
            <a:r>
              <a:rPr lang="pl-PL" sz="1100" dirty="0" err="1">
                <a:latin typeface="Calibri" pitchFamily="34" charset="0"/>
                <a:cs typeface="Calibri" pitchFamily="34" charset="0"/>
              </a:rPr>
              <a:t>Chiang</a:t>
            </a:r>
            <a:r>
              <a:rPr lang="pl-PL" sz="1100" dirty="0">
                <a:latin typeface="Calibri" pitchFamily="34" charset="0"/>
                <a:cs typeface="Calibri" pitchFamily="34" charset="0"/>
              </a:rPr>
              <a:t> and Chen </a:t>
            </a:r>
            <a:r>
              <a:rPr lang="pl-PL" sz="1100" i="1" dirty="0" err="1">
                <a:latin typeface="Calibri" pitchFamily="34" charset="0"/>
                <a:cs typeface="Calibri" pitchFamily="34" charset="0"/>
              </a:rPr>
              <a:t>Anti-cancer</a:t>
            </a:r>
            <a:r>
              <a:rPr lang="pl-PL" sz="1100" i="1" dirty="0">
                <a:latin typeface="Calibri" pitchFamily="34" charset="0"/>
                <a:cs typeface="Calibri" pitchFamily="34" charset="0"/>
              </a:rPr>
              <a:t> </a:t>
            </a:r>
            <a:r>
              <a:rPr lang="pl-PL" sz="1100" i="1" dirty="0" err="1">
                <a:latin typeface="Calibri" pitchFamily="34" charset="0"/>
                <a:cs typeface="Calibri" pitchFamily="34" charset="0"/>
              </a:rPr>
              <a:t>agents</a:t>
            </a:r>
            <a:r>
              <a:rPr lang="pl-PL" sz="1100" i="1" dirty="0">
                <a:latin typeface="Calibri" pitchFamily="34" charset="0"/>
                <a:cs typeface="Calibri" pitchFamily="34" charset="0"/>
              </a:rPr>
              <a:t> in </a:t>
            </a:r>
            <a:r>
              <a:rPr lang="pl-PL" sz="1100" i="1" dirty="0" err="1">
                <a:latin typeface="Calibri" pitchFamily="34" charset="0"/>
                <a:cs typeface="Calibri" pitchFamily="34" charset="0"/>
              </a:rPr>
              <a:t>Medicinal</a:t>
            </a:r>
            <a:r>
              <a:rPr lang="pl-PL" sz="1100" i="1" dirty="0">
                <a:latin typeface="Calibri" pitchFamily="34" charset="0"/>
                <a:cs typeface="Calibri" pitchFamily="34" charset="0"/>
              </a:rPr>
              <a:t> </a:t>
            </a:r>
            <a:r>
              <a:rPr lang="pl-PL" sz="1100" i="1" dirty="0" err="1">
                <a:latin typeface="Calibri" pitchFamily="34" charset="0"/>
                <a:cs typeface="Calibri" pitchFamily="34" charset="0"/>
              </a:rPr>
              <a:t>Chemistry</a:t>
            </a:r>
            <a:r>
              <a:rPr lang="pl-PL" sz="1100" dirty="0">
                <a:latin typeface="Calibri" pitchFamily="34" charset="0"/>
                <a:cs typeface="Calibri" pitchFamily="34" charset="0"/>
              </a:rPr>
              <a:t>, 2013, 13, 126-139</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5536" y="332656"/>
            <a:ext cx="8424936" cy="403225"/>
          </a:xfrm>
        </p:spPr>
        <p:txBody>
          <a:bodyPr>
            <a:noAutofit/>
          </a:bodyPr>
          <a:lstStyle/>
          <a:p>
            <a:pPr>
              <a:defRPr/>
            </a:pPr>
            <a:r>
              <a:rPr lang="pl-PL" sz="2200" b="1" dirty="0" err="1" smtClean="0"/>
              <a:t>Anticancer</a:t>
            </a:r>
            <a:r>
              <a:rPr lang="pl-PL" sz="2200" b="1" dirty="0" smtClean="0"/>
              <a:t> </a:t>
            </a:r>
            <a:r>
              <a:rPr lang="pl-PL" sz="2200" b="1" dirty="0" err="1" smtClean="0"/>
              <a:t>activity</a:t>
            </a:r>
            <a:r>
              <a:rPr lang="pl-PL" sz="2200" b="1" dirty="0" smtClean="0"/>
              <a:t> of GV and </a:t>
            </a:r>
            <a:r>
              <a:rPr lang="pl-PL" sz="2200" b="1" dirty="0" err="1" smtClean="0"/>
              <a:t>vitamin</a:t>
            </a:r>
            <a:r>
              <a:rPr lang="pl-PL" sz="2200" b="1" dirty="0" smtClean="0"/>
              <a:t> D </a:t>
            </a:r>
            <a:r>
              <a:rPr lang="pl-PL" sz="2200" b="1" dirty="0" err="1" smtClean="0"/>
              <a:t>compounds</a:t>
            </a:r>
            <a:r>
              <a:rPr lang="pl-PL" sz="2200" b="1" dirty="0" smtClean="0"/>
              <a:t> in A549 NSCLC model</a:t>
            </a:r>
            <a:endParaRPr lang="pl-PL" sz="2200" b="1" dirty="0"/>
          </a:p>
        </p:txBody>
      </p:sp>
      <p:graphicFrame>
        <p:nvGraphicFramePr>
          <p:cNvPr id="110594" name="Wykres 3"/>
          <p:cNvGraphicFramePr>
            <a:graphicFrameLocks/>
          </p:cNvGraphicFramePr>
          <p:nvPr>
            <p:extLst>
              <p:ext uri="{D42A27DB-BD31-4B8C-83A1-F6EECF244321}">
                <p14:modId xmlns:p14="http://schemas.microsoft.com/office/powerpoint/2010/main" xmlns="" val="792034073"/>
              </p:ext>
            </p:extLst>
          </p:nvPr>
        </p:nvGraphicFramePr>
        <p:xfrm>
          <a:off x="-20638" y="692696"/>
          <a:ext cx="4356101" cy="3218904"/>
        </p:xfrm>
        <a:graphic>
          <a:graphicData uri="http://schemas.openxmlformats.org/presentationml/2006/ole">
            <p:oleObj spid="_x0000_s110699" r:id="rId3" imgW="4352921" imgH="3414056" progId="Excel.Sheet.8">
              <p:embed/>
            </p:oleObj>
          </a:graphicData>
        </a:graphic>
      </p:graphicFrame>
      <p:graphicFrame>
        <p:nvGraphicFramePr>
          <p:cNvPr id="110595" name="Wykres 4"/>
          <p:cNvGraphicFramePr>
            <a:graphicFrameLocks/>
          </p:cNvGraphicFramePr>
          <p:nvPr>
            <p:extLst>
              <p:ext uri="{D42A27DB-BD31-4B8C-83A1-F6EECF244321}">
                <p14:modId xmlns:p14="http://schemas.microsoft.com/office/powerpoint/2010/main" xmlns="" val="4143410079"/>
              </p:ext>
            </p:extLst>
          </p:nvPr>
        </p:nvGraphicFramePr>
        <p:xfrm>
          <a:off x="4089400" y="836712"/>
          <a:ext cx="4205288" cy="3074888"/>
        </p:xfrm>
        <a:graphic>
          <a:graphicData uri="http://schemas.openxmlformats.org/presentationml/2006/ole">
            <p:oleObj spid="_x0000_s110700" r:id="rId4" imgW="4206605" imgH="3273836" progId="Excel.Sheet.8">
              <p:embed/>
            </p:oleObj>
          </a:graphicData>
        </a:graphic>
      </p:graphicFrame>
      <p:graphicFrame>
        <p:nvGraphicFramePr>
          <p:cNvPr id="110596" name="Wykres 5"/>
          <p:cNvGraphicFramePr>
            <a:graphicFrameLocks/>
          </p:cNvGraphicFramePr>
          <p:nvPr>
            <p:extLst>
              <p:ext uri="{D42A27DB-BD31-4B8C-83A1-F6EECF244321}">
                <p14:modId xmlns:p14="http://schemas.microsoft.com/office/powerpoint/2010/main" xmlns="" val="2608047065"/>
              </p:ext>
            </p:extLst>
          </p:nvPr>
        </p:nvGraphicFramePr>
        <p:xfrm>
          <a:off x="128588" y="3738563"/>
          <a:ext cx="4278312" cy="2642765"/>
        </p:xfrm>
        <a:graphic>
          <a:graphicData uri="http://schemas.openxmlformats.org/presentationml/2006/ole">
            <p:oleObj spid="_x0000_s110701" r:id="rId5" imgW="4279763" imgH="2767824" progId="Excel.Sheet.8">
              <p:embed/>
            </p:oleObj>
          </a:graphicData>
        </a:graphic>
      </p:graphicFrame>
      <p:graphicFrame>
        <p:nvGraphicFramePr>
          <p:cNvPr id="110597" name="Wykres 6"/>
          <p:cNvGraphicFramePr>
            <a:graphicFrameLocks/>
          </p:cNvGraphicFramePr>
          <p:nvPr>
            <p:extLst>
              <p:ext uri="{D42A27DB-BD31-4B8C-83A1-F6EECF244321}">
                <p14:modId xmlns:p14="http://schemas.microsoft.com/office/powerpoint/2010/main" xmlns="" val="2384246623"/>
              </p:ext>
            </p:extLst>
          </p:nvPr>
        </p:nvGraphicFramePr>
        <p:xfrm>
          <a:off x="4665663" y="4077073"/>
          <a:ext cx="3557587" cy="2232248"/>
        </p:xfrm>
        <a:graphic>
          <a:graphicData uri="http://schemas.openxmlformats.org/presentationml/2006/ole">
            <p:oleObj spid="_x0000_s110702" r:id="rId6" imgW="3560373" imgH="2267909" progId="Excel.Sheet.8">
              <p:embed/>
            </p:oleObj>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19307" y="332656"/>
            <a:ext cx="8517619" cy="403225"/>
          </a:xfrm>
        </p:spPr>
        <p:txBody>
          <a:bodyPr>
            <a:noAutofit/>
          </a:bodyPr>
          <a:lstStyle/>
          <a:p>
            <a:pPr>
              <a:defRPr/>
            </a:pPr>
            <a:r>
              <a:rPr lang="pl-PL" sz="2200" b="1" dirty="0" err="1" smtClean="0"/>
              <a:t>Anticancer</a:t>
            </a:r>
            <a:r>
              <a:rPr lang="pl-PL" sz="2200" b="1" dirty="0" smtClean="0"/>
              <a:t> </a:t>
            </a:r>
            <a:r>
              <a:rPr lang="pl-PL" sz="2200" b="1" dirty="0" err="1" smtClean="0"/>
              <a:t>activity</a:t>
            </a:r>
            <a:r>
              <a:rPr lang="pl-PL" sz="2200" b="1" dirty="0" smtClean="0"/>
              <a:t> of GV and </a:t>
            </a:r>
            <a:r>
              <a:rPr lang="pl-PL" sz="2200" b="1" dirty="0" err="1" smtClean="0"/>
              <a:t>vitamin</a:t>
            </a:r>
            <a:r>
              <a:rPr lang="pl-PL" sz="2200" b="1" dirty="0" smtClean="0"/>
              <a:t> D </a:t>
            </a:r>
            <a:r>
              <a:rPr lang="pl-PL" sz="2200" b="1" dirty="0" err="1" smtClean="0"/>
              <a:t>compounds</a:t>
            </a:r>
            <a:r>
              <a:rPr lang="pl-PL" sz="2200" b="1" dirty="0" smtClean="0"/>
              <a:t> in A549 NSCLC model</a:t>
            </a:r>
            <a:endParaRPr lang="pl-PL" sz="2200" b="1" dirty="0"/>
          </a:p>
        </p:txBody>
      </p:sp>
      <p:graphicFrame>
        <p:nvGraphicFramePr>
          <p:cNvPr id="111618" name="Wykres 7"/>
          <p:cNvGraphicFramePr>
            <a:graphicFrameLocks/>
          </p:cNvGraphicFramePr>
          <p:nvPr>
            <p:extLst>
              <p:ext uri="{D42A27DB-BD31-4B8C-83A1-F6EECF244321}">
                <p14:modId xmlns:p14="http://schemas.microsoft.com/office/powerpoint/2010/main" xmlns="" val="2748818297"/>
              </p:ext>
            </p:extLst>
          </p:nvPr>
        </p:nvGraphicFramePr>
        <p:xfrm>
          <a:off x="26977" y="980728"/>
          <a:ext cx="3702050" cy="2189162"/>
        </p:xfrm>
        <a:graphic>
          <a:graphicData uri="http://schemas.openxmlformats.org/presentationml/2006/ole">
            <p:oleObj spid="_x0000_s111797" r:id="rId3" imgW="3700593" imgH="2194750" progId="Excel.Sheet.8">
              <p:embed/>
            </p:oleObj>
          </a:graphicData>
        </a:graphic>
      </p:graphicFrame>
      <p:graphicFrame>
        <p:nvGraphicFramePr>
          <p:cNvPr id="111619" name="Obiekt 27"/>
          <p:cNvGraphicFramePr>
            <a:graphicFrameLocks/>
          </p:cNvGraphicFramePr>
          <p:nvPr>
            <p:extLst>
              <p:ext uri="{D42A27DB-BD31-4B8C-83A1-F6EECF244321}">
                <p14:modId xmlns:p14="http://schemas.microsoft.com/office/powerpoint/2010/main" xmlns="" val="3197434834"/>
              </p:ext>
            </p:extLst>
          </p:nvPr>
        </p:nvGraphicFramePr>
        <p:xfrm>
          <a:off x="3473612" y="841580"/>
          <a:ext cx="2514913" cy="1760541"/>
        </p:xfrm>
        <a:graphic>
          <a:graphicData uri="http://schemas.openxmlformats.org/presentationml/2006/ole">
            <p:oleObj spid="_x0000_s111798" r:id="rId4" imgW="2298391" imgH="1804572" progId="Excel.Sheet.8">
              <p:embed/>
            </p:oleObj>
          </a:graphicData>
        </a:graphic>
      </p:graphicFrame>
      <p:pic>
        <p:nvPicPr>
          <p:cNvPr id="111620" name="Obraz 10"/>
          <p:cNvPicPr>
            <a:picLocks noChangeAspect="1" noChangeArrowheads="1"/>
          </p:cNvPicPr>
          <p:nvPr/>
        </p:nvPicPr>
        <p:blipFill>
          <a:blip r:embed="rId5" cstate="print">
            <a:extLst>
              <a:ext uri="{28A0092B-C50C-407E-A947-70E740481C1C}">
                <a14:useLocalDpi xmlns:a14="http://schemas.microsoft.com/office/drawing/2010/main" xmlns="" val="0"/>
              </a:ext>
            </a:extLst>
          </a:blip>
          <a:srcRect l="18483" t="35612" r="39563" b="57045"/>
          <a:stretch>
            <a:fillRect/>
          </a:stretch>
        </p:blipFill>
        <p:spPr bwMode="auto">
          <a:xfrm>
            <a:off x="4197350" y="2628693"/>
            <a:ext cx="1655763"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1621" name="Obraz 11"/>
          <p:cNvPicPr>
            <a:picLocks noChangeAspect="1" noChangeArrowheads="1"/>
          </p:cNvPicPr>
          <p:nvPr/>
        </p:nvPicPr>
        <p:blipFill>
          <a:blip r:embed="rId6" cstate="print">
            <a:extLst>
              <a:ext uri="{28A0092B-C50C-407E-A947-70E740481C1C}">
                <a14:useLocalDpi xmlns:a14="http://schemas.microsoft.com/office/drawing/2010/main" xmlns="" val="0"/>
              </a:ext>
            </a:extLst>
          </a:blip>
          <a:srcRect l="20448" t="37241" r="36552" b="55428"/>
          <a:stretch>
            <a:fillRect/>
          </a:stretch>
        </p:blipFill>
        <p:spPr bwMode="auto">
          <a:xfrm>
            <a:off x="4197350" y="2840812"/>
            <a:ext cx="1655763"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11622" name="Obiekt 30"/>
          <p:cNvGraphicFramePr>
            <a:graphicFrameLocks/>
          </p:cNvGraphicFramePr>
          <p:nvPr>
            <p:extLst>
              <p:ext uri="{D42A27DB-BD31-4B8C-83A1-F6EECF244321}">
                <p14:modId xmlns:p14="http://schemas.microsoft.com/office/powerpoint/2010/main" xmlns="" val="957132553"/>
              </p:ext>
            </p:extLst>
          </p:nvPr>
        </p:nvGraphicFramePr>
        <p:xfrm>
          <a:off x="6276545" y="801479"/>
          <a:ext cx="2142061" cy="1925638"/>
        </p:xfrm>
        <a:graphic>
          <a:graphicData uri="http://schemas.openxmlformats.org/presentationml/2006/ole">
            <p:oleObj spid="_x0000_s111799" r:id="rId7" imgW="2438611" imgH="1926503" progId="Excel.Sheet.8">
              <p:embed/>
            </p:oleObj>
          </a:graphicData>
        </a:graphic>
      </p:graphicFrame>
      <p:pic>
        <p:nvPicPr>
          <p:cNvPr id="111623" name="Obraz 13"/>
          <p:cNvPicPr>
            <a:picLocks noChangeAspect="1" noChangeArrowheads="1"/>
          </p:cNvPicPr>
          <p:nvPr/>
        </p:nvPicPr>
        <p:blipFill>
          <a:blip r:embed="rId8" cstate="print">
            <a:extLst>
              <a:ext uri="{28A0092B-C50C-407E-A947-70E740481C1C}">
                <a14:useLocalDpi xmlns:a14="http://schemas.microsoft.com/office/drawing/2010/main" xmlns="" val="0"/>
              </a:ext>
            </a:extLst>
          </a:blip>
          <a:srcRect l="22783" t="37468" r="35626" b="57489"/>
          <a:stretch>
            <a:fillRect/>
          </a:stretch>
        </p:blipFill>
        <p:spPr bwMode="auto">
          <a:xfrm>
            <a:off x="6970425" y="2628693"/>
            <a:ext cx="1439863" cy="2099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1624" name="Obraz 14"/>
          <p:cNvPicPr>
            <a:picLocks noChangeAspect="1" noChangeArrowheads="1"/>
          </p:cNvPicPr>
          <p:nvPr/>
        </p:nvPicPr>
        <p:blipFill>
          <a:blip r:embed="rId9" cstate="print">
            <a:extLst>
              <a:ext uri="{28A0092B-C50C-407E-A947-70E740481C1C}">
                <a14:useLocalDpi xmlns:a14="http://schemas.microsoft.com/office/drawing/2010/main" xmlns="" val="0"/>
              </a:ext>
            </a:extLst>
          </a:blip>
          <a:srcRect l="18343" t="35847" r="38667" b="57895"/>
          <a:stretch>
            <a:fillRect/>
          </a:stretch>
        </p:blipFill>
        <p:spPr bwMode="auto">
          <a:xfrm>
            <a:off x="6978743" y="2840812"/>
            <a:ext cx="1439863" cy="15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11625" name="Wykres 15"/>
          <p:cNvGraphicFramePr>
            <a:graphicFrameLocks/>
          </p:cNvGraphicFramePr>
          <p:nvPr>
            <p:extLst>
              <p:ext uri="{D42A27DB-BD31-4B8C-83A1-F6EECF244321}">
                <p14:modId xmlns:p14="http://schemas.microsoft.com/office/powerpoint/2010/main" xmlns="" val="4030852563"/>
              </p:ext>
            </p:extLst>
          </p:nvPr>
        </p:nvGraphicFramePr>
        <p:xfrm>
          <a:off x="5476" y="3411493"/>
          <a:ext cx="3043238" cy="2200275"/>
        </p:xfrm>
        <a:graphic>
          <a:graphicData uri="http://schemas.openxmlformats.org/presentationml/2006/ole">
            <p:oleObj spid="_x0000_s111800" r:id="rId10" imgW="3042168" imgH="2200847" progId="Excel.Sheet.8">
              <p:embed/>
            </p:oleObj>
          </a:graphicData>
        </a:graphic>
      </p:graphicFrame>
      <p:pic>
        <p:nvPicPr>
          <p:cNvPr id="111626" name="Obraz 16"/>
          <p:cNvPicPr>
            <a:picLocks noChangeAspect="1" noChangeArrowheads="1"/>
          </p:cNvPicPr>
          <p:nvPr/>
        </p:nvPicPr>
        <p:blipFill>
          <a:blip r:embed="rId11" cstate="print">
            <a:extLst>
              <a:ext uri="{28A0092B-C50C-407E-A947-70E740481C1C}">
                <a14:useLocalDpi xmlns:a14="http://schemas.microsoft.com/office/drawing/2010/main" xmlns="" val="0"/>
              </a:ext>
            </a:extLst>
          </a:blip>
          <a:srcRect t="28601" b="33696"/>
          <a:stretch>
            <a:fillRect/>
          </a:stretch>
        </p:blipFill>
        <p:spPr bwMode="auto">
          <a:xfrm>
            <a:off x="684213" y="5516563"/>
            <a:ext cx="2159000" cy="23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1627" name="Obraz 17"/>
          <p:cNvPicPr>
            <a:picLocks noChangeAspect="1" noChangeArrowheads="1"/>
          </p:cNvPicPr>
          <p:nvPr/>
        </p:nvPicPr>
        <p:blipFill>
          <a:blip r:embed="rId12" cstate="print">
            <a:extLst>
              <a:ext uri="{28A0092B-C50C-407E-A947-70E740481C1C}">
                <a14:useLocalDpi xmlns:a14="http://schemas.microsoft.com/office/drawing/2010/main" xmlns="" val="0"/>
              </a:ext>
            </a:extLst>
          </a:blip>
          <a:srcRect t="31697" b="30486"/>
          <a:stretch>
            <a:fillRect/>
          </a:stretch>
        </p:blipFill>
        <p:spPr bwMode="auto">
          <a:xfrm>
            <a:off x="684213" y="5791200"/>
            <a:ext cx="21590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11628" name="Wykres 18"/>
          <p:cNvGraphicFramePr>
            <a:graphicFrameLocks/>
          </p:cNvGraphicFramePr>
          <p:nvPr>
            <p:extLst>
              <p:ext uri="{D42A27DB-BD31-4B8C-83A1-F6EECF244321}">
                <p14:modId xmlns:p14="http://schemas.microsoft.com/office/powerpoint/2010/main" xmlns="" val="901268422"/>
              </p:ext>
            </p:extLst>
          </p:nvPr>
        </p:nvGraphicFramePr>
        <p:xfrm>
          <a:off x="2828405" y="3205161"/>
          <a:ext cx="2973387" cy="2417763"/>
        </p:xfrm>
        <a:graphic>
          <a:graphicData uri="http://schemas.openxmlformats.org/presentationml/2006/ole">
            <p:oleObj spid="_x0000_s111801" r:id="rId13" imgW="2975106" imgH="2414225" progId="Excel.Sheet.8">
              <p:embed/>
            </p:oleObj>
          </a:graphicData>
        </a:graphic>
      </p:graphicFrame>
      <p:pic>
        <p:nvPicPr>
          <p:cNvPr id="111629" name="Obraz 19"/>
          <p:cNvPicPr>
            <a:picLocks noChangeAspect="1" noChangeArrowheads="1"/>
          </p:cNvPicPr>
          <p:nvPr/>
        </p:nvPicPr>
        <p:blipFill>
          <a:blip r:embed="rId14" cstate="print">
            <a:extLst>
              <a:ext uri="{28A0092B-C50C-407E-A947-70E740481C1C}">
                <a14:useLocalDpi xmlns:a14="http://schemas.microsoft.com/office/drawing/2010/main" xmlns="" val="0"/>
              </a:ext>
            </a:extLst>
          </a:blip>
          <a:srcRect t="11607" b="11607"/>
          <a:stretch>
            <a:fillRect/>
          </a:stretch>
        </p:blipFill>
        <p:spPr bwMode="auto">
          <a:xfrm>
            <a:off x="3473612" y="5513498"/>
            <a:ext cx="2270125" cy="23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1630" name="Obraz 20"/>
          <p:cNvPicPr>
            <a:picLocks noChangeAspect="1" noChangeArrowheads="1"/>
          </p:cNvPicPr>
          <p:nvPr/>
        </p:nvPicPr>
        <p:blipFill>
          <a:blip r:embed="rId15" cstate="print">
            <a:extLst>
              <a:ext uri="{28A0092B-C50C-407E-A947-70E740481C1C}">
                <a14:useLocalDpi xmlns:a14="http://schemas.microsoft.com/office/drawing/2010/main" xmlns="" val="0"/>
              </a:ext>
            </a:extLst>
          </a:blip>
          <a:srcRect l="21715" t="34595" r="31059" b="58089"/>
          <a:stretch>
            <a:fillRect/>
          </a:stretch>
        </p:blipFill>
        <p:spPr bwMode="auto">
          <a:xfrm>
            <a:off x="3473612" y="5867890"/>
            <a:ext cx="2270125"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11631" name="Wykres 21"/>
          <p:cNvGraphicFramePr>
            <a:graphicFrameLocks/>
          </p:cNvGraphicFramePr>
          <p:nvPr>
            <p:extLst>
              <p:ext uri="{D42A27DB-BD31-4B8C-83A1-F6EECF244321}">
                <p14:modId xmlns:p14="http://schemas.microsoft.com/office/powerpoint/2010/main" xmlns="" val="1266133681"/>
              </p:ext>
            </p:extLst>
          </p:nvPr>
        </p:nvGraphicFramePr>
        <p:xfrm>
          <a:off x="5768569" y="3221037"/>
          <a:ext cx="3098800" cy="2401888"/>
        </p:xfrm>
        <a:graphic>
          <a:graphicData uri="http://schemas.openxmlformats.org/presentationml/2006/ole">
            <p:oleObj spid="_x0000_s111802" r:id="rId16" imgW="3103133" imgH="2402032" progId="Excel.Sheet.8">
              <p:embed/>
            </p:oleObj>
          </a:graphicData>
        </a:graphic>
      </p:graphicFrame>
      <p:pic>
        <p:nvPicPr>
          <p:cNvPr id="111632" name="Obraz 22"/>
          <p:cNvPicPr>
            <a:picLocks noChangeAspect="1" noChangeArrowheads="1"/>
          </p:cNvPicPr>
          <p:nvPr/>
        </p:nvPicPr>
        <p:blipFill>
          <a:blip r:embed="rId17">
            <a:extLst>
              <a:ext uri="{28A0092B-C50C-407E-A947-70E740481C1C}">
                <a14:useLocalDpi xmlns:a14="http://schemas.microsoft.com/office/drawing/2010/main" xmlns="" val="0"/>
              </a:ext>
            </a:extLst>
          </a:blip>
          <a:srcRect l="1967" t="32088" b="49913"/>
          <a:stretch>
            <a:fillRect/>
          </a:stretch>
        </p:blipFill>
        <p:spPr bwMode="auto">
          <a:xfrm>
            <a:off x="6400145" y="5513498"/>
            <a:ext cx="2284413"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1633" name="Obraz 23"/>
          <p:cNvPicPr>
            <a:picLocks noChangeAspect="1" noChangeArrowheads="1"/>
          </p:cNvPicPr>
          <p:nvPr/>
        </p:nvPicPr>
        <p:blipFill>
          <a:blip r:embed="rId18" cstate="print">
            <a:extLst>
              <a:ext uri="{28A0092B-C50C-407E-A947-70E740481C1C}">
                <a14:useLocalDpi xmlns:a14="http://schemas.microsoft.com/office/drawing/2010/main" xmlns="" val="0"/>
              </a:ext>
            </a:extLst>
          </a:blip>
          <a:srcRect l="-2164" t="49165" b="25226"/>
          <a:stretch>
            <a:fillRect/>
          </a:stretch>
        </p:blipFill>
        <p:spPr bwMode="auto">
          <a:xfrm>
            <a:off x="6357283" y="5825028"/>
            <a:ext cx="2327275" cy="233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ole tekstowe 2"/>
          <p:cNvSpPr txBox="1"/>
          <p:nvPr/>
        </p:nvSpPr>
        <p:spPr>
          <a:xfrm>
            <a:off x="2862279" y="5811485"/>
            <a:ext cx="576039" cy="276999"/>
          </a:xfrm>
          <a:prstGeom prst="rect">
            <a:avLst/>
          </a:prstGeom>
          <a:noFill/>
        </p:spPr>
        <p:txBody>
          <a:bodyPr wrap="square" rtlCol="0">
            <a:spAutoFit/>
          </a:bodyPr>
          <a:lstStyle/>
          <a:p>
            <a:r>
              <a:rPr lang="pl-PL" sz="1200" dirty="0" err="1" smtClean="0">
                <a:latin typeface="Calibri" pitchFamily="34" charset="0"/>
                <a:cs typeface="Calibri" pitchFamily="34" charset="0"/>
              </a:rPr>
              <a:t>Actin</a:t>
            </a:r>
            <a:endParaRPr lang="pl-PL" sz="1200" dirty="0">
              <a:latin typeface="Calibri" pitchFamily="34" charset="0"/>
              <a:cs typeface="Calibri" pitchFamily="34" charset="0"/>
            </a:endParaRPr>
          </a:p>
        </p:txBody>
      </p:sp>
      <p:sp>
        <p:nvSpPr>
          <p:cNvPr id="20" name="pole tekstowe 19"/>
          <p:cNvSpPr txBox="1"/>
          <p:nvPr/>
        </p:nvSpPr>
        <p:spPr>
          <a:xfrm>
            <a:off x="2862279" y="5497125"/>
            <a:ext cx="576039" cy="276999"/>
          </a:xfrm>
          <a:prstGeom prst="rect">
            <a:avLst/>
          </a:prstGeom>
          <a:noFill/>
        </p:spPr>
        <p:txBody>
          <a:bodyPr wrap="square" rtlCol="0">
            <a:spAutoFit/>
          </a:bodyPr>
          <a:lstStyle/>
          <a:p>
            <a:r>
              <a:rPr lang="pl-PL" sz="1200" dirty="0" smtClean="0">
                <a:latin typeface="Calibri" pitchFamily="34" charset="0"/>
                <a:cs typeface="Calibri" pitchFamily="34" charset="0"/>
              </a:rPr>
              <a:t>VDR</a:t>
            </a:r>
            <a:endParaRPr lang="pl-PL" sz="1200" dirty="0">
              <a:latin typeface="Calibri" pitchFamily="34" charset="0"/>
              <a:cs typeface="Calibri" pitchFamily="34" charset="0"/>
            </a:endParaRPr>
          </a:p>
        </p:txBody>
      </p:sp>
      <p:sp>
        <p:nvSpPr>
          <p:cNvPr id="21" name="pole tekstowe 20"/>
          <p:cNvSpPr txBox="1"/>
          <p:nvPr/>
        </p:nvSpPr>
        <p:spPr>
          <a:xfrm>
            <a:off x="5700506" y="5810353"/>
            <a:ext cx="576039" cy="276999"/>
          </a:xfrm>
          <a:prstGeom prst="rect">
            <a:avLst/>
          </a:prstGeom>
          <a:noFill/>
        </p:spPr>
        <p:txBody>
          <a:bodyPr wrap="square" rtlCol="0">
            <a:spAutoFit/>
          </a:bodyPr>
          <a:lstStyle/>
          <a:p>
            <a:r>
              <a:rPr lang="pl-PL" sz="1200" dirty="0" err="1" smtClean="0">
                <a:latin typeface="Calibri" pitchFamily="34" charset="0"/>
                <a:cs typeface="Calibri" pitchFamily="34" charset="0"/>
              </a:rPr>
              <a:t>Actin</a:t>
            </a:r>
            <a:endParaRPr lang="pl-PL" sz="1200" dirty="0">
              <a:latin typeface="Calibri" pitchFamily="34" charset="0"/>
              <a:cs typeface="Calibri" pitchFamily="34" charset="0"/>
            </a:endParaRPr>
          </a:p>
        </p:txBody>
      </p:sp>
      <p:sp>
        <p:nvSpPr>
          <p:cNvPr id="22" name="pole tekstowe 21"/>
          <p:cNvSpPr txBox="1"/>
          <p:nvPr/>
        </p:nvSpPr>
        <p:spPr>
          <a:xfrm>
            <a:off x="8648908" y="5815204"/>
            <a:ext cx="576039" cy="276999"/>
          </a:xfrm>
          <a:prstGeom prst="rect">
            <a:avLst/>
          </a:prstGeom>
          <a:noFill/>
        </p:spPr>
        <p:txBody>
          <a:bodyPr wrap="square" rtlCol="0">
            <a:spAutoFit/>
          </a:bodyPr>
          <a:lstStyle/>
          <a:p>
            <a:r>
              <a:rPr lang="pl-PL" sz="1200" dirty="0" err="1" smtClean="0">
                <a:latin typeface="Calibri" pitchFamily="34" charset="0"/>
                <a:cs typeface="Calibri" pitchFamily="34" charset="0"/>
              </a:rPr>
              <a:t>Actin</a:t>
            </a:r>
            <a:endParaRPr lang="pl-PL" sz="1200" dirty="0">
              <a:latin typeface="Calibri" pitchFamily="34" charset="0"/>
              <a:cs typeface="Calibri" pitchFamily="34" charset="0"/>
            </a:endParaRPr>
          </a:p>
        </p:txBody>
      </p:sp>
      <p:sp>
        <p:nvSpPr>
          <p:cNvPr id="23" name="pole tekstowe 22"/>
          <p:cNvSpPr txBox="1"/>
          <p:nvPr/>
        </p:nvSpPr>
        <p:spPr>
          <a:xfrm>
            <a:off x="5841042" y="2781687"/>
            <a:ext cx="576039" cy="276999"/>
          </a:xfrm>
          <a:prstGeom prst="rect">
            <a:avLst/>
          </a:prstGeom>
          <a:noFill/>
        </p:spPr>
        <p:txBody>
          <a:bodyPr wrap="square" rtlCol="0">
            <a:spAutoFit/>
          </a:bodyPr>
          <a:lstStyle/>
          <a:p>
            <a:r>
              <a:rPr lang="pl-PL" sz="1200" dirty="0" err="1" smtClean="0">
                <a:latin typeface="Calibri" pitchFamily="34" charset="0"/>
                <a:cs typeface="Calibri" pitchFamily="34" charset="0"/>
              </a:rPr>
              <a:t>Actin</a:t>
            </a:r>
            <a:endParaRPr lang="pl-PL" sz="1200" dirty="0">
              <a:latin typeface="Calibri" pitchFamily="34" charset="0"/>
              <a:cs typeface="Calibri" pitchFamily="34" charset="0"/>
            </a:endParaRPr>
          </a:p>
        </p:txBody>
      </p:sp>
      <p:sp>
        <p:nvSpPr>
          <p:cNvPr id="24" name="pole tekstowe 23"/>
          <p:cNvSpPr txBox="1"/>
          <p:nvPr/>
        </p:nvSpPr>
        <p:spPr>
          <a:xfrm>
            <a:off x="8418606" y="2781687"/>
            <a:ext cx="576039" cy="276999"/>
          </a:xfrm>
          <a:prstGeom prst="rect">
            <a:avLst/>
          </a:prstGeom>
          <a:noFill/>
        </p:spPr>
        <p:txBody>
          <a:bodyPr wrap="square" rtlCol="0">
            <a:spAutoFit/>
          </a:bodyPr>
          <a:lstStyle/>
          <a:p>
            <a:r>
              <a:rPr lang="pl-PL" sz="1200" dirty="0" err="1" smtClean="0">
                <a:latin typeface="Calibri" pitchFamily="34" charset="0"/>
                <a:cs typeface="Calibri" pitchFamily="34" charset="0"/>
              </a:rPr>
              <a:t>Actin</a:t>
            </a:r>
            <a:endParaRPr lang="pl-PL" sz="1200" dirty="0">
              <a:latin typeface="Calibri" pitchFamily="34" charset="0"/>
              <a:cs typeface="Calibri" pitchFamily="34" charset="0"/>
            </a:endParaRPr>
          </a:p>
        </p:txBody>
      </p:sp>
      <p:sp>
        <p:nvSpPr>
          <p:cNvPr id="25" name="pole tekstowe 24"/>
          <p:cNvSpPr txBox="1"/>
          <p:nvPr/>
        </p:nvSpPr>
        <p:spPr>
          <a:xfrm>
            <a:off x="5682698" y="5497125"/>
            <a:ext cx="759032" cy="276999"/>
          </a:xfrm>
          <a:prstGeom prst="rect">
            <a:avLst/>
          </a:prstGeom>
          <a:noFill/>
        </p:spPr>
        <p:txBody>
          <a:bodyPr wrap="square" rtlCol="0">
            <a:spAutoFit/>
          </a:bodyPr>
          <a:lstStyle/>
          <a:p>
            <a:r>
              <a:rPr lang="pl-PL" sz="1200" dirty="0" smtClean="0">
                <a:latin typeface="Calibri" pitchFamily="34" charset="0"/>
                <a:cs typeface="Calibri" pitchFamily="34" charset="0"/>
              </a:rPr>
              <a:t>CYP27B1</a:t>
            </a:r>
            <a:endParaRPr lang="pl-PL" sz="1200" dirty="0">
              <a:latin typeface="Calibri" pitchFamily="34" charset="0"/>
              <a:cs typeface="Calibri" pitchFamily="34" charset="0"/>
            </a:endParaRPr>
          </a:p>
        </p:txBody>
      </p:sp>
      <p:sp>
        <p:nvSpPr>
          <p:cNvPr id="26" name="pole tekstowe 25"/>
          <p:cNvSpPr txBox="1"/>
          <p:nvPr/>
        </p:nvSpPr>
        <p:spPr>
          <a:xfrm>
            <a:off x="8645422" y="5477178"/>
            <a:ext cx="576039" cy="276999"/>
          </a:xfrm>
          <a:prstGeom prst="rect">
            <a:avLst/>
          </a:prstGeom>
          <a:noFill/>
        </p:spPr>
        <p:txBody>
          <a:bodyPr wrap="square" rtlCol="0">
            <a:spAutoFit/>
          </a:bodyPr>
          <a:lstStyle/>
          <a:p>
            <a:r>
              <a:rPr lang="pl-PL" sz="1200" dirty="0" smtClean="0">
                <a:latin typeface="Calibri" pitchFamily="34" charset="0"/>
                <a:cs typeface="Calibri" pitchFamily="34" charset="0"/>
              </a:rPr>
              <a:t>CYP24</a:t>
            </a:r>
            <a:endParaRPr lang="pl-PL" sz="1200" dirty="0">
              <a:latin typeface="Calibri" pitchFamily="34" charset="0"/>
              <a:cs typeface="Calibri" pitchFamily="34" charset="0"/>
            </a:endParaRPr>
          </a:p>
        </p:txBody>
      </p:sp>
      <p:sp>
        <p:nvSpPr>
          <p:cNvPr id="27" name="pole tekstowe 26"/>
          <p:cNvSpPr txBox="1"/>
          <p:nvPr/>
        </p:nvSpPr>
        <p:spPr>
          <a:xfrm>
            <a:off x="5826332" y="2588618"/>
            <a:ext cx="1053278" cy="276999"/>
          </a:xfrm>
          <a:prstGeom prst="rect">
            <a:avLst/>
          </a:prstGeom>
          <a:noFill/>
        </p:spPr>
        <p:txBody>
          <a:bodyPr wrap="square" rtlCol="0">
            <a:spAutoFit/>
          </a:bodyPr>
          <a:lstStyle/>
          <a:p>
            <a:r>
              <a:rPr lang="pl-PL" sz="1200" dirty="0" smtClean="0">
                <a:latin typeface="Calibri" pitchFamily="34" charset="0"/>
                <a:cs typeface="Calibri" pitchFamily="34" charset="0"/>
              </a:rPr>
              <a:t>PDGFR </a:t>
            </a:r>
            <a:r>
              <a:rPr lang="el-GR" sz="1200" dirty="0" smtClean="0">
                <a:latin typeface="Calibri" pitchFamily="34" charset="0"/>
                <a:cs typeface="Calibri" pitchFamily="34" charset="0"/>
              </a:rPr>
              <a:t>α</a:t>
            </a:r>
            <a:endParaRPr lang="pl-PL" sz="1200" dirty="0">
              <a:latin typeface="Calibri" pitchFamily="34" charset="0"/>
              <a:cs typeface="Calibri" pitchFamily="34" charset="0"/>
            </a:endParaRPr>
          </a:p>
        </p:txBody>
      </p:sp>
      <p:sp>
        <p:nvSpPr>
          <p:cNvPr id="28" name="pole tekstowe 27"/>
          <p:cNvSpPr txBox="1"/>
          <p:nvPr/>
        </p:nvSpPr>
        <p:spPr>
          <a:xfrm>
            <a:off x="8406802" y="2623516"/>
            <a:ext cx="1053278" cy="276999"/>
          </a:xfrm>
          <a:prstGeom prst="rect">
            <a:avLst/>
          </a:prstGeom>
          <a:noFill/>
        </p:spPr>
        <p:txBody>
          <a:bodyPr wrap="square" rtlCol="0">
            <a:spAutoFit/>
          </a:bodyPr>
          <a:lstStyle/>
          <a:p>
            <a:r>
              <a:rPr lang="pl-PL" sz="1200" dirty="0" smtClean="0">
                <a:latin typeface="Calibri" pitchFamily="34" charset="0"/>
                <a:cs typeface="Calibri" pitchFamily="34" charset="0"/>
              </a:rPr>
              <a:t>PDGFR </a:t>
            </a:r>
            <a:r>
              <a:rPr lang="el-GR" sz="1200" dirty="0" smtClean="0">
                <a:latin typeface="Calibri" pitchFamily="34" charset="0"/>
                <a:cs typeface="Calibri" pitchFamily="34" charset="0"/>
              </a:rPr>
              <a:t>β</a:t>
            </a:r>
            <a:endParaRPr lang="pl-PL" sz="1200" dirty="0">
              <a:latin typeface="Calibri" pitchFamily="34" charset="0"/>
              <a:cs typeface="Calibri" pitchFamily="34" charset="0"/>
            </a:endParaRPr>
          </a:p>
        </p:txBody>
      </p:sp>
      <p:sp>
        <p:nvSpPr>
          <p:cNvPr id="29" name="pole tekstowe 28"/>
          <p:cNvSpPr txBox="1"/>
          <p:nvPr/>
        </p:nvSpPr>
        <p:spPr>
          <a:xfrm>
            <a:off x="949532" y="3356992"/>
            <a:ext cx="648072" cy="276999"/>
          </a:xfrm>
          <a:prstGeom prst="rect">
            <a:avLst/>
          </a:prstGeom>
          <a:noFill/>
        </p:spPr>
        <p:txBody>
          <a:bodyPr wrap="square" rtlCol="0">
            <a:spAutoFit/>
          </a:bodyPr>
          <a:lstStyle/>
          <a:p>
            <a:r>
              <a:rPr lang="pl-PL" sz="1200" b="1" dirty="0" smtClean="0"/>
              <a:t>VDR</a:t>
            </a:r>
            <a:endParaRPr lang="pl-PL" sz="1200" b="1" dirty="0"/>
          </a:p>
        </p:txBody>
      </p:sp>
      <p:sp>
        <p:nvSpPr>
          <p:cNvPr id="30" name="pole tekstowe 29"/>
          <p:cNvSpPr txBox="1"/>
          <p:nvPr/>
        </p:nvSpPr>
        <p:spPr>
          <a:xfrm>
            <a:off x="3697180" y="3354647"/>
            <a:ext cx="911494" cy="276999"/>
          </a:xfrm>
          <a:prstGeom prst="rect">
            <a:avLst/>
          </a:prstGeom>
          <a:noFill/>
        </p:spPr>
        <p:txBody>
          <a:bodyPr wrap="square" rtlCol="0">
            <a:spAutoFit/>
          </a:bodyPr>
          <a:lstStyle/>
          <a:p>
            <a:r>
              <a:rPr lang="pl-PL" sz="1200" b="1" dirty="0" smtClean="0"/>
              <a:t>CYP27B1</a:t>
            </a:r>
            <a:endParaRPr lang="pl-PL" sz="1200" b="1" dirty="0"/>
          </a:p>
        </p:txBody>
      </p:sp>
      <p:sp>
        <p:nvSpPr>
          <p:cNvPr id="31" name="pole tekstowe 30"/>
          <p:cNvSpPr txBox="1"/>
          <p:nvPr/>
        </p:nvSpPr>
        <p:spPr>
          <a:xfrm>
            <a:off x="6732240" y="3354646"/>
            <a:ext cx="788680" cy="276999"/>
          </a:xfrm>
          <a:prstGeom prst="rect">
            <a:avLst/>
          </a:prstGeom>
          <a:noFill/>
        </p:spPr>
        <p:txBody>
          <a:bodyPr wrap="square" rtlCol="0">
            <a:spAutoFit/>
          </a:bodyPr>
          <a:lstStyle/>
          <a:p>
            <a:r>
              <a:rPr lang="pl-PL" sz="1200" b="1" dirty="0" smtClean="0"/>
              <a:t>CYP24</a:t>
            </a:r>
            <a:endParaRPr lang="pl-PL" sz="1200" b="1" dirty="0"/>
          </a:p>
        </p:txBody>
      </p:sp>
      <p:sp>
        <p:nvSpPr>
          <p:cNvPr id="32" name="pole tekstowe 31"/>
          <p:cNvSpPr txBox="1"/>
          <p:nvPr/>
        </p:nvSpPr>
        <p:spPr>
          <a:xfrm>
            <a:off x="4499992" y="836711"/>
            <a:ext cx="936104" cy="246221"/>
          </a:xfrm>
          <a:prstGeom prst="rect">
            <a:avLst/>
          </a:prstGeom>
          <a:noFill/>
        </p:spPr>
        <p:txBody>
          <a:bodyPr wrap="square" rtlCol="0">
            <a:spAutoFit/>
          </a:bodyPr>
          <a:lstStyle/>
          <a:p>
            <a:r>
              <a:rPr lang="pl-PL" sz="1000" b="1" dirty="0" smtClean="0"/>
              <a:t>PDGFR</a:t>
            </a:r>
            <a:r>
              <a:rPr lang="el-GR" sz="1000" b="1" dirty="0" smtClean="0"/>
              <a:t>α</a:t>
            </a:r>
            <a:endParaRPr lang="pl-PL" sz="1000" b="1" dirty="0"/>
          </a:p>
        </p:txBody>
      </p:sp>
      <p:sp>
        <p:nvSpPr>
          <p:cNvPr id="33" name="pole tekstowe 32"/>
          <p:cNvSpPr txBox="1"/>
          <p:nvPr/>
        </p:nvSpPr>
        <p:spPr>
          <a:xfrm>
            <a:off x="7126580" y="836710"/>
            <a:ext cx="936104" cy="246221"/>
          </a:xfrm>
          <a:prstGeom prst="rect">
            <a:avLst/>
          </a:prstGeom>
          <a:noFill/>
        </p:spPr>
        <p:txBody>
          <a:bodyPr wrap="square" rtlCol="0">
            <a:spAutoFit/>
          </a:bodyPr>
          <a:lstStyle/>
          <a:p>
            <a:r>
              <a:rPr lang="pl-PL" sz="1000" b="1" dirty="0" smtClean="0"/>
              <a:t>PDGFR</a:t>
            </a:r>
            <a:r>
              <a:rPr lang="el-GR" sz="1000" b="1" dirty="0" smtClean="0"/>
              <a:t>β</a:t>
            </a:r>
            <a:endParaRPr lang="pl-PL" sz="1000"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42" name="Wykres 4"/>
          <p:cNvGraphicFramePr>
            <a:graphicFrameLocks/>
          </p:cNvGraphicFramePr>
          <p:nvPr>
            <p:extLst>
              <p:ext uri="{D42A27DB-BD31-4B8C-83A1-F6EECF244321}">
                <p14:modId xmlns:p14="http://schemas.microsoft.com/office/powerpoint/2010/main" xmlns="" val="1867668711"/>
              </p:ext>
            </p:extLst>
          </p:nvPr>
        </p:nvGraphicFramePr>
        <p:xfrm>
          <a:off x="395536" y="980961"/>
          <a:ext cx="3702050" cy="2203450"/>
        </p:xfrm>
        <a:graphic>
          <a:graphicData uri="http://schemas.openxmlformats.org/presentationml/2006/ole">
            <p:oleObj spid="_x0000_s112731" r:id="rId3" imgW="3706689" imgH="2206943" progId="Excel.Sheet.8">
              <p:embed/>
            </p:oleObj>
          </a:graphicData>
        </a:graphic>
      </p:graphicFrame>
      <p:graphicFrame>
        <p:nvGraphicFramePr>
          <p:cNvPr id="112643" name="Wykres 5"/>
          <p:cNvGraphicFramePr>
            <a:graphicFrameLocks/>
          </p:cNvGraphicFramePr>
          <p:nvPr/>
        </p:nvGraphicFramePr>
        <p:xfrm>
          <a:off x="4449763" y="857250"/>
          <a:ext cx="3244850" cy="2311400"/>
        </p:xfrm>
        <a:graphic>
          <a:graphicData uri="http://schemas.openxmlformats.org/presentationml/2006/ole">
            <p:oleObj spid="_x0000_s112732" r:id="rId4" imgW="3243353" imgH="2310584" progId="Excel.Sheet.8">
              <p:embed/>
            </p:oleObj>
          </a:graphicData>
        </a:graphic>
      </p:graphicFrame>
      <p:pic>
        <p:nvPicPr>
          <p:cNvPr id="112644" name="Obraz 6"/>
          <p:cNvPicPr>
            <a:picLocks noChangeAspect="1" noChangeArrowheads="1"/>
          </p:cNvPicPr>
          <p:nvPr/>
        </p:nvPicPr>
        <p:blipFill>
          <a:blip r:embed="rId5" cstate="print">
            <a:extLst>
              <a:ext uri="{28A0092B-C50C-407E-A947-70E740481C1C}">
                <a14:useLocalDpi xmlns:a14="http://schemas.microsoft.com/office/drawing/2010/main" xmlns="" val="0"/>
              </a:ext>
            </a:extLst>
          </a:blip>
          <a:srcRect t="45454"/>
          <a:stretch>
            <a:fillRect/>
          </a:stretch>
        </p:blipFill>
        <p:spPr bwMode="auto">
          <a:xfrm>
            <a:off x="5219700" y="3198813"/>
            <a:ext cx="2286000" cy="36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45" name="Obraz 7"/>
          <p:cNvPicPr>
            <a:picLocks noChangeAspect="1" noChangeArrowheads="1"/>
          </p:cNvPicPr>
          <p:nvPr/>
        </p:nvPicPr>
        <p:blipFill>
          <a:blip r:embed="rId6" cstate="print">
            <a:extLst>
              <a:ext uri="{28A0092B-C50C-407E-A947-70E740481C1C}">
                <a14:useLocalDpi xmlns:a14="http://schemas.microsoft.com/office/drawing/2010/main" xmlns="" val="0"/>
              </a:ext>
            </a:extLst>
          </a:blip>
          <a:srcRect t="37083" b="35945"/>
          <a:stretch>
            <a:fillRect/>
          </a:stretch>
        </p:blipFill>
        <p:spPr bwMode="auto">
          <a:xfrm>
            <a:off x="5219700" y="3609975"/>
            <a:ext cx="2286000" cy="36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12646" name="Wykres 8"/>
          <p:cNvGraphicFramePr>
            <a:graphicFrameLocks/>
          </p:cNvGraphicFramePr>
          <p:nvPr/>
        </p:nvGraphicFramePr>
        <p:xfrm>
          <a:off x="776288" y="3090863"/>
          <a:ext cx="3244850" cy="2349500"/>
        </p:xfrm>
        <a:graphic>
          <a:graphicData uri="http://schemas.openxmlformats.org/presentationml/2006/ole">
            <p:oleObj spid="_x0000_s112733" r:id="rId7" imgW="3249450" imgH="2347163" progId="Excel.Sheet.8">
              <p:embed/>
            </p:oleObj>
          </a:graphicData>
        </a:graphic>
      </p:graphicFrame>
      <p:pic>
        <p:nvPicPr>
          <p:cNvPr id="112647" name="Obraz 9"/>
          <p:cNvPicPr>
            <a:picLocks noChangeAspect="1" noChangeArrowheads="1"/>
          </p:cNvPicPr>
          <p:nvPr/>
        </p:nvPicPr>
        <p:blipFill>
          <a:blip r:embed="rId8">
            <a:extLst>
              <a:ext uri="{28A0092B-C50C-407E-A947-70E740481C1C}">
                <a14:useLocalDpi xmlns:a14="http://schemas.microsoft.com/office/drawing/2010/main" xmlns="" val="0"/>
              </a:ext>
            </a:extLst>
          </a:blip>
          <a:srcRect l="21713" t="57481" r="23764" b="26733"/>
          <a:stretch>
            <a:fillRect/>
          </a:stretch>
        </p:blipFill>
        <p:spPr bwMode="auto">
          <a:xfrm>
            <a:off x="1476375" y="5373688"/>
            <a:ext cx="2200275" cy="30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48" name="Obraz 10"/>
          <p:cNvPicPr>
            <a:picLocks noChangeAspect="1" noChangeArrowheads="1"/>
          </p:cNvPicPr>
          <p:nvPr/>
        </p:nvPicPr>
        <p:blipFill>
          <a:blip r:embed="rId9">
            <a:extLst>
              <a:ext uri="{28A0092B-C50C-407E-A947-70E740481C1C}">
                <a14:useLocalDpi xmlns:a14="http://schemas.microsoft.com/office/drawing/2010/main" xmlns="" val="0"/>
              </a:ext>
            </a:extLst>
          </a:blip>
          <a:srcRect l="26266" t="40024" r="23180" b="42969"/>
          <a:stretch>
            <a:fillRect/>
          </a:stretch>
        </p:blipFill>
        <p:spPr bwMode="auto">
          <a:xfrm>
            <a:off x="1495425" y="5695950"/>
            <a:ext cx="2181225"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pole tekstowe 9"/>
          <p:cNvSpPr txBox="1"/>
          <p:nvPr/>
        </p:nvSpPr>
        <p:spPr>
          <a:xfrm>
            <a:off x="3712349" y="5742801"/>
            <a:ext cx="576039" cy="276999"/>
          </a:xfrm>
          <a:prstGeom prst="rect">
            <a:avLst/>
          </a:prstGeom>
          <a:noFill/>
        </p:spPr>
        <p:txBody>
          <a:bodyPr wrap="square" rtlCol="0">
            <a:spAutoFit/>
          </a:bodyPr>
          <a:lstStyle/>
          <a:p>
            <a:r>
              <a:rPr lang="pl-PL" sz="1200" dirty="0" err="1" smtClean="0">
                <a:latin typeface="Calibri" pitchFamily="34" charset="0"/>
                <a:cs typeface="Calibri" pitchFamily="34" charset="0"/>
              </a:rPr>
              <a:t>Actin</a:t>
            </a:r>
            <a:endParaRPr lang="pl-PL" sz="1200" dirty="0">
              <a:latin typeface="Calibri" pitchFamily="34" charset="0"/>
              <a:cs typeface="Calibri" pitchFamily="34" charset="0"/>
            </a:endParaRPr>
          </a:p>
        </p:txBody>
      </p:sp>
      <p:sp>
        <p:nvSpPr>
          <p:cNvPr id="11" name="pole tekstowe 10"/>
          <p:cNvSpPr txBox="1"/>
          <p:nvPr/>
        </p:nvSpPr>
        <p:spPr>
          <a:xfrm>
            <a:off x="7596336" y="3652450"/>
            <a:ext cx="576039" cy="276999"/>
          </a:xfrm>
          <a:prstGeom prst="rect">
            <a:avLst/>
          </a:prstGeom>
          <a:noFill/>
        </p:spPr>
        <p:txBody>
          <a:bodyPr wrap="square" rtlCol="0">
            <a:spAutoFit/>
          </a:bodyPr>
          <a:lstStyle/>
          <a:p>
            <a:r>
              <a:rPr lang="pl-PL" sz="1200" dirty="0" err="1" smtClean="0">
                <a:latin typeface="Calibri" pitchFamily="34" charset="0"/>
                <a:cs typeface="Calibri" pitchFamily="34" charset="0"/>
              </a:rPr>
              <a:t>Actin</a:t>
            </a:r>
            <a:endParaRPr lang="pl-PL" sz="1200" dirty="0">
              <a:latin typeface="Calibri" pitchFamily="34" charset="0"/>
              <a:cs typeface="Calibri" pitchFamily="34" charset="0"/>
            </a:endParaRPr>
          </a:p>
        </p:txBody>
      </p:sp>
      <p:sp>
        <p:nvSpPr>
          <p:cNvPr id="12" name="pole tekstowe 11"/>
          <p:cNvSpPr txBox="1"/>
          <p:nvPr/>
        </p:nvSpPr>
        <p:spPr>
          <a:xfrm>
            <a:off x="3727562" y="5395698"/>
            <a:ext cx="576039" cy="276999"/>
          </a:xfrm>
          <a:prstGeom prst="rect">
            <a:avLst/>
          </a:prstGeom>
          <a:noFill/>
        </p:spPr>
        <p:txBody>
          <a:bodyPr wrap="square" rtlCol="0">
            <a:spAutoFit/>
          </a:bodyPr>
          <a:lstStyle/>
          <a:p>
            <a:r>
              <a:rPr lang="pl-PL" sz="1200" dirty="0" smtClean="0">
                <a:latin typeface="Calibri" pitchFamily="34" charset="0"/>
                <a:cs typeface="Calibri" pitchFamily="34" charset="0"/>
              </a:rPr>
              <a:t>Bcl-2</a:t>
            </a:r>
            <a:endParaRPr lang="pl-PL" sz="1200" dirty="0">
              <a:latin typeface="Calibri" pitchFamily="34" charset="0"/>
              <a:cs typeface="Calibri" pitchFamily="34" charset="0"/>
            </a:endParaRPr>
          </a:p>
        </p:txBody>
      </p:sp>
      <p:sp>
        <p:nvSpPr>
          <p:cNvPr id="13" name="pole tekstowe 12"/>
          <p:cNvSpPr txBox="1"/>
          <p:nvPr/>
        </p:nvSpPr>
        <p:spPr>
          <a:xfrm>
            <a:off x="7596336" y="3251062"/>
            <a:ext cx="576039" cy="276999"/>
          </a:xfrm>
          <a:prstGeom prst="rect">
            <a:avLst/>
          </a:prstGeom>
          <a:noFill/>
        </p:spPr>
        <p:txBody>
          <a:bodyPr wrap="square" rtlCol="0">
            <a:spAutoFit/>
          </a:bodyPr>
          <a:lstStyle/>
          <a:p>
            <a:r>
              <a:rPr lang="pl-PL" sz="1200" dirty="0" smtClean="0">
                <a:latin typeface="Calibri" pitchFamily="34" charset="0"/>
                <a:cs typeface="Calibri" pitchFamily="34" charset="0"/>
              </a:rPr>
              <a:t>p53</a:t>
            </a:r>
            <a:endParaRPr lang="pl-PL" sz="1200" dirty="0">
              <a:latin typeface="Calibri" pitchFamily="34" charset="0"/>
              <a:cs typeface="Calibri" pitchFamily="34" charset="0"/>
            </a:endParaRPr>
          </a:p>
        </p:txBody>
      </p:sp>
      <p:sp>
        <p:nvSpPr>
          <p:cNvPr id="15" name="Tytuł 1"/>
          <p:cNvSpPr>
            <a:spLocks noGrp="1"/>
          </p:cNvSpPr>
          <p:nvPr>
            <p:ph type="title"/>
          </p:nvPr>
        </p:nvSpPr>
        <p:spPr>
          <a:xfrm>
            <a:off x="419307" y="332656"/>
            <a:ext cx="8517619" cy="403225"/>
          </a:xfrm>
        </p:spPr>
        <p:txBody>
          <a:bodyPr>
            <a:noAutofit/>
          </a:bodyPr>
          <a:lstStyle/>
          <a:p>
            <a:pPr>
              <a:defRPr/>
            </a:pPr>
            <a:r>
              <a:rPr lang="pl-PL" sz="2200" b="1" dirty="0" err="1" smtClean="0"/>
              <a:t>Anticancer</a:t>
            </a:r>
            <a:r>
              <a:rPr lang="pl-PL" sz="2200" b="1" dirty="0" smtClean="0"/>
              <a:t> </a:t>
            </a:r>
            <a:r>
              <a:rPr lang="pl-PL" sz="2200" b="1" dirty="0" err="1" smtClean="0"/>
              <a:t>activity</a:t>
            </a:r>
            <a:r>
              <a:rPr lang="pl-PL" sz="2200" b="1" dirty="0" smtClean="0"/>
              <a:t> of GV and </a:t>
            </a:r>
            <a:r>
              <a:rPr lang="pl-PL" sz="2200" b="1" dirty="0" err="1" smtClean="0"/>
              <a:t>vitamin</a:t>
            </a:r>
            <a:r>
              <a:rPr lang="pl-PL" sz="2200" b="1" dirty="0" smtClean="0"/>
              <a:t> D </a:t>
            </a:r>
            <a:r>
              <a:rPr lang="pl-PL" sz="2200" b="1" dirty="0" err="1" smtClean="0"/>
              <a:t>compounds</a:t>
            </a:r>
            <a:r>
              <a:rPr lang="pl-PL" sz="2200" b="1" dirty="0" smtClean="0"/>
              <a:t> in A549 NSCLC model</a:t>
            </a:r>
            <a:endParaRPr lang="pl-PL" sz="2200" b="1" dirty="0"/>
          </a:p>
        </p:txBody>
      </p:sp>
      <p:sp>
        <p:nvSpPr>
          <p:cNvPr id="14" name="pole tekstowe 13"/>
          <p:cNvSpPr txBox="1"/>
          <p:nvPr/>
        </p:nvSpPr>
        <p:spPr>
          <a:xfrm>
            <a:off x="1835696" y="3251062"/>
            <a:ext cx="648072" cy="276999"/>
          </a:xfrm>
          <a:prstGeom prst="rect">
            <a:avLst/>
          </a:prstGeom>
          <a:noFill/>
        </p:spPr>
        <p:txBody>
          <a:bodyPr wrap="square" rtlCol="0">
            <a:spAutoFit/>
          </a:bodyPr>
          <a:lstStyle/>
          <a:p>
            <a:r>
              <a:rPr lang="pl-PL" sz="1200" b="1" dirty="0" smtClean="0"/>
              <a:t>Bcl-2</a:t>
            </a:r>
            <a:endParaRPr lang="pl-PL" sz="1200" b="1" dirty="0"/>
          </a:p>
        </p:txBody>
      </p:sp>
      <p:sp>
        <p:nvSpPr>
          <p:cNvPr id="16" name="pole tekstowe 15"/>
          <p:cNvSpPr txBox="1"/>
          <p:nvPr/>
        </p:nvSpPr>
        <p:spPr>
          <a:xfrm>
            <a:off x="5364088" y="975211"/>
            <a:ext cx="648072" cy="276999"/>
          </a:xfrm>
          <a:prstGeom prst="rect">
            <a:avLst/>
          </a:prstGeom>
          <a:noFill/>
        </p:spPr>
        <p:txBody>
          <a:bodyPr wrap="square" rtlCol="0">
            <a:spAutoFit/>
          </a:bodyPr>
          <a:lstStyle/>
          <a:p>
            <a:r>
              <a:rPr lang="pl-PL" sz="1200" b="1" dirty="0" smtClean="0"/>
              <a:t>p53</a:t>
            </a:r>
            <a:endParaRPr lang="pl-PL" sz="1200"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p:cNvSpPr txBox="1"/>
          <p:nvPr/>
        </p:nvSpPr>
        <p:spPr>
          <a:xfrm>
            <a:off x="460037" y="332656"/>
            <a:ext cx="8136904" cy="707886"/>
          </a:xfrm>
          <a:prstGeom prst="rect">
            <a:avLst/>
          </a:prstGeom>
          <a:noFill/>
        </p:spPr>
        <p:txBody>
          <a:bodyPr wrap="square">
            <a:spAutoFit/>
          </a:bodyPr>
          <a:lstStyle/>
          <a:p>
            <a:pPr algn="ctr" fontAlgn="auto">
              <a:spcBef>
                <a:spcPts val="0"/>
              </a:spcBef>
              <a:spcAft>
                <a:spcPts val="0"/>
              </a:spcAft>
              <a:defRPr/>
            </a:pPr>
            <a:r>
              <a:rPr lang="en-US" sz="2000" b="1" dirty="0" err="1">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Antiproliferative</a:t>
            </a:r>
            <a:r>
              <a:rPr lang="en-US" sz="2000" b="1" dirty="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 activity of </a:t>
            </a:r>
            <a:r>
              <a:rPr lang="en-US" sz="2000" b="1" u="sng" dirty="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GV</a:t>
            </a:r>
            <a:r>
              <a:rPr lang="en-US" sz="2000" b="1" dirty="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 CIS</a:t>
            </a:r>
            <a:r>
              <a:rPr lang="pl-PL" sz="2000" b="1" dirty="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a:t>
            </a:r>
            <a:r>
              <a:rPr lang="en-US" sz="2000" b="1" dirty="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 DTX and </a:t>
            </a:r>
            <a:r>
              <a:rPr lang="pl-PL" sz="2000" b="1" dirty="0" smtClean="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PRI-2191 </a:t>
            </a:r>
            <a:br>
              <a:rPr lang="pl-PL" sz="2000" b="1" dirty="0" smtClean="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br>
            <a:r>
              <a:rPr lang="en-US" sz="2000" b="1" dirty="0" smtClean="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in </a:t>
            </a:r>
            <a:r>
              <a:rPr lang="en-US" sz="2000" b="1" dirty="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A549 NSCLC model</a:t>
            </a:r>
            <a:endParaRPr lang="pl-PL" sz="2000" b="1" dirty="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endParaRPr>
          </a:p>
        </p:txBody>
      </p:sp>
      <p:graphicFrame>
        <p:nvGraphicFramePr>
          <p:cNvPr id="3" name="Tabela 2"/>
          <p:cNvGraphicFramePr>
            <a:graphicFrameLocks noGrp="1"/>
          </p:cNvGraphicFramePr>
          <p:nvPr>
            <p:extLst>
              <p:ext uri="{D42A27DB-BD31-4B8C-83A1-F6EECF244321}">
                <p14:modId xmlns:p14="http://schemas.microsoft.com/office/powerpoint/2010/main" xmlns="" val="2358197059"/>
              </p:ext>
            </p:extLst>
          </p:nvPr>
        </p:nvGraphicFramePr>
        <p:xfrm>
          <a:off x="827584" y="4098977"/>
          <a:ext cx="3888432" cy="2099268"/>
        </p:xfrm>
        <a:graphic>
          <a:graphicData uri="http://schemas.openxmlformats.org/drawingml/2006/table">
            <a:tbl>
              <a:tblPr firstRow="1" firstCol="1" bandRow="1"/>
              <a:tblGrid>
                <a:gridCol w="1627734"/>
                <a:gridCol w="1085135"/>
                <a:gridCol w="1175563"/>
              </a:tblGrid>
              <a:tr h="419852">
                <a:tc>
                  <a:txBody>
                    <a:bodyPr/>
                    <a:lstStyle/>
                    <a:p>
                      <a:pPr>
                        <a:spcAft>
                          <a:spcPts val="0"/>
                        </a:spcAft>
                      </a:pPr>
                      <a:r>
                        <a:rPr lang="pl-PL" sz="1200" b="1" i="1" dirty="0">
                          <a:solidFill>
                            <a:srgbClr val="FFFFFF"/>
                          </a:solidFill>
                          <a:effectLst/>
                          <a:latin typeface="Calibri"/>
                          <a:ea typeface="Times New Roman"/>
                          <a:cs typeface="Times New Roman"/>
                        </a:rPr>
                        <a:t>A549</a:t>
                      </a:r>
                      <a:endParaRPr lang="pl-PL" sz="1200" dirty="0">
                        <a:effectLst/>
                        <a:latin typeface="Times New Roman"/>
                        <a:ea typeface="Times New Roman"/>
                      </a:endParaRPr>
                    </a:p>
                  </a:txBody>
                  <a:tcPr marL="68580" marR="68580" marT="0" marB="0">
                    <a:lnL>
                      <a:noFill/>
                    </a:lnL>
                    <a:lnR>
                      <a:noFill/>
                    </a:lnR>
                    <a:lnT>
                      <a:noFill/>
                    </a:lnT>
                    <a:lnB>
                      <a:noFill/>
                    </a:lnB>
                    <a:solidFill>
                      <a:srgbClr val="000000"/>
                    </a:solidFill>
                  </a:tcPr>
                </a:tc>
                <a:tc>
                  <a:txBody>
                    <a:bodyPr/>
                    <a:lstStyle/>
                    <a:p>
                      <a:pPr>
                        <a:spcAft>
                          <a:spcPts val="0"/>
                        </a:spcAft>
                      </a:pPr>
                      <a:r>
                        <a:rPr lang="pl-PL" sz="1200" b="1" i="1" dirty="0">
                          <a:solidFill>
                            <a:srgbClr val="FFFFFF"/>
                          </a:solidFill>
                          <a:effectLst/>
                          <a:latin typeface="Calibri"/>
                          <a:ea typeface="Times New Roman"/>
                          <a:cs typeface="Times New Roman"/>
                        </a:rPr>
                        <a:t>      --</a:t>
                      </a:r>
                      <a:endParaRPr lang="pl-PL" sz="1200" dirty="0">
                        <a:effectLst/>
                        <a:latin typeface="Times New Roman"/>
                        <a:ea typeface="Times New Roman"/>
                      </a:endParaRPr>
                    </a:p>
                  </a:txBody>
                  <a:tcPr marL="68580" marR="68580" marT="0" marB="0">
                    <a:lnL>
                      <a:noFill/>
                    </a:lnL>
                    <a:lnR>
                      <a:noFill/>
                    </a:lnR>
                    <a:lnT>
                      <a:noFill/>
                    </a:lnT>
                    <a:lnB>
                      <a:noFill/>
                    </a:lnB>
                    <a:solidFill>
                      <a:srgbClr val="000000"/>
                    </a:solidFill>
                  </a:tcPr>
                </a:tc>
                <a:tc>
                  <a:txBody>
                    <a:bodyPr/>
                    <a:lstStyle/>
                    <a:p>
                      <a:pPr>
                        <a:spcAft>
                          <a:spcPts val="0"/>
                        </a:spcAft>
                      </a:pPr>
                      <a:r>
                        <a:rPr lang="pl-PL" sz="1200" b="1" i="1" dirty="0">
                          <a:solidFill>
                            <a:srgbClr val="FFFFFF"/>
                          </a:solidFill>
                          <a:effectLst/>
                          <a:latin typeface="Calibri"/>
                          <a:ea typeface="Times New Roman"/>
                          <a:cs typeface="Times New Roman"/>
                        </a:rPr>
                        <a:t>PRI-2191 (100nM)</a:t>
                      </a:r>
                      <a:endParaRPr lang="pl-PL" sz="1200" dirty="0">
                        <a:effectLst/>
                        <a:latin typeface="Times New Roman"/>
                        <a:ea typeface="Times New Roman"/>
                      </a:endParaRPr>
                    </a:p>
                  </a:txBody>
                  <a:tcPr marL="68580" marR="68580" marT="0" marB="0">
                    <a:lnL>
                      <a:noFill/>
                    </a:lnL>
                    <a:lnR>
                      <a:noFill/>
                    </a:lnR>
                    <a:lnT>
                      <a:noFill/>
                    </a:lnT>
                    <a:lnB>
                      <a:noFill/>
                    </a:lnB>
                    <a:solidFill>
                      <a:srgbClr val="000000"/>
                    </a:solidFill>
                  </a:tcPr>
                </a:tc>
              </a:tr>
              <a:tr h="209927">
                <a:tc>
                  <a:txBody>
                    <a:bodyPr/>
                    <a:lstStyle/>
                    <a:p>
                      <a:pPr algn="just">
                        <a:spcAft>
                          <a:spcPts val="0"/>
                        </a:spcAft>
                      </a:pPr>
                      <a:r>
                        <a:rPr lang="pl-PL" sz="1200" b="1" i="1">
                          <a:effectLst/>
                          <a:latin typeface="Calibri"/>
                          <a:ea typeface="Times New Roman"/>
                          <a:cs typeface="Times New Roman"/>
                        </a:rPr>
                        <a:t>Control</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12,34</a:t>
                      </a:r>
                      <a:r>
                        <a:rPr lang="pl-PL" sz="1200">
                          <a:effectLst/>
                          <a:latin typeface="Calibri"/>
                          <a:ea typeface="Times New Roman"/>
                        </a:rPr>
                        <a:t>±7,15</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8,73</a:t>
                      </a:r>
                      <a:r>
                        <a:rPr lang="pl-PL" sz="1200">
                          <a:effectLst/>
                          <a:latin typeface="Calibri"/>
                          <a:ea typeface="Times New Roman"/>
                        </a:rPr>
                        <a:t>±</a:t>
                      </a:r>
                      <a:r>
                        <a:rPr lang="pl-PL" sz="1200">
                          <a:effectLst/>
                          <a:latin typeface="Calibri"/>
                          <a:ea typeface="Times New Roman"/>
                          <a:cs typeface="Times New Roman"/>
                        </a:rPr>
                        <a:t>1,86</a:t>
                      </a:r>
                      <a:endParaRPr lang="pl-PL" sz="1200">
                        <a:effectLst/>
                        <a:latin typeface="Times New Roman"/>
                        <a:ea typeface="Times New Roman"/>
                      </a:endParaRPr>
                    </a:p>
                  </a:txBody>
                  <a:tcPr marL="68580" marR="68580" marT="0" marB="0">
                    <a:lnL>
                      <a:noFill/>
                    </a:lnL>
                    <a:lnR>
                      <a:noFill/>
                    </a:lnR>
                    <a:lnT>
                      <a:noFill/>
                    </a:lnT>
                    <a:lnB>
                      <a:noFill/>
                    </a:lnB>
                  </a:tcPr>
                </a:tc>
              </a:tr>
              <a:tr h="209927">
                <a:tc>
                  <a:txBody>
                    <a:bodyPr/>
                    <a:lstStyle/>
                    <a:p>
                      <a:pPr algn="just">
                        <a:spcAft>
                          <a:spcPts val="0"/>
                        </a:spcAft>
                      </a:pPr>
                      <a:r>
                        <a:rPr lang="pl-PL" sz="1200" b="1" i="1" dirty="0" err="1">
                          <a:effectLst/>
                          <a:latin typeface="Calibri"/>
                          <a:ea typeface="Times New Roman"/>
                          <a:cs typeface="Times New Roman"/>
                        </a:rPr>
                        <a:t>Imatinib</a:t>
                      </a:r>
                      <a:endParaRPr lang="pl-PL" sz="1200" dirty="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13,60</a:t>
                      </a:r>
                      <a:r>
                        <a:rPr lang="pl-PL" sz="1200">
                          <a:effectLst/>
                          <a:latin typeface="Calibri"/>
                          <a:ea typeface="Times New Roman"/>
                        </a:rPr>
                        <a:t>±5,80</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13,93</a:t>
                      </a:r>
                      <a:r>
                        <a:rPr lang="pl-PL" sz="1200">
                          <a:effectLst/>
                          <a:latin typeface="Calibri"/>
                          <a:ea typeface="Times New Roman"/>
                        </a:rPr>
                        <a:t>±</a:t>
                      </a:r>
                      <a:r>
                        <a:rPr lang="pl-PL" sz="1200">
                          <a:effectLst/>
                          <a:latin typeface="Calibri"/>
                          <a:ea typeface="Times New Roman"/>
                          <a:cs typeface="Times New Roman"/>
                        </a:rPr>
                        <a:t>2,81</a:t>
                      </a:r>
                      <a:endParaRPr lang="pl-PL" sz="1200">
                        <a:effectLst/>
                        <a:latin typeface="Times New Roman"/>
                        <a:ea typeface="Times New Roman"/>
                      </a:endParaRPr>
                    </a:p>
                  </a:txBody>
                  <a:tcPr marL="68580" marR="68580" marT="0" marB="0">
                    <a:lnL>
                      <a:noFill/>
                    </a:lnL>
                    <a:lnR>
                      <a:noFill/>
                    </a:lnR>
                    <a:lnT>
                      <a:noFill/>
                    </a:lnT>
                    <a:lnB>
                      <a:noFill/>
                    </a:lnB>
                  </a:tcPr>
                </a:tc>
              </a:tr>
              <a:tr h="209927">
                <a:tc>
                  <a:txBody>
                    <a:bodyPr/>
                    <a:lstStyle/>
                    <a:p>
                      <a:pPr algn="just">
                        <a:spcAft>
                          <a:spcPts val="0"/>
                        </a:spcAft>
                      </a:pPr>
                      <a:r>
                        <a:rPr lang="pl-PL" sz="1200" b="1" i="1">
                          <a:effectLst/>
                          <a:latin typeface="Calibri"/>
                          <a:ea typeface="Times New Roman"/>
                          <a:cs typeface="Times New Roman"/>
                        </a:rPr>
                        <a:t> </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 </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dirty="0">
                          <a:effectLst/>
                          <a:latin typeface="Calibri"/>
                          <a:ea typeface="Times New Roman"/>
                          <a:cs typeface="Times New Roman"/>
                        </a:rPr>
                        <a:t> </a:t>
                      </a:r>
                      <a:endParaRPr lang="pl-PL" sz="1200" dirty="0">
                        <a:effectLst/>
                        <a:latin typeface="Times New Roman"/>
                        <a:ea typeface="Times New Roman"/>
                      </a:endParaRPr>
                    </a:p>
                  </a:txBody>
                  <a:tcPr marL="68580" marR="68580" marT="0" marB="0">
                    <a:lnL>
                      <a:noFill/>
                    </a:lnL>
                    <a:lnR>
                      <a:noFill/>
                    </a:lnR>
                    <a:lnT>
                      <a:noFill/>
                    </a:lnT>
                    <a:lnB>
                      <a:noFill/>
                    </a:lnB>
                  </a:tcPr>
                </a:tc>
              </a:tr>
              <a:tr h="209927">
                <a:tc>
                  <a:txBody>
                    <a:bodyPr/>
                    <a:lstStyle/>
                    <a:p>
                      <a:pPr algn="just">
                        <a:spcAft>
                          <a:spcPts val="0"/>
                        </a:spcAft>
                      </a:pPr>
                      <a:r>
                        <a:rPr lang="pl-PL" sz="1200" b="1" i="1">
                          <a:effectLst/>
                          <a:latin typeface="Calibri"/>
                          <a:ea typeface="Times New Roman"/>
                          <a:cs typeface="Times New Roman"/>
                        </a:rPr>
                        <a:t>Docetaxel</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15,35</a:t>
                      </a:r>
                      <a:r>
                        <a:rPr lang="pl-PL" sz="1200">
                          <a:effectLst/>
                          <a:latin typeface="Calibri"/>
                          <a:ea typeface="Times New Roman"/>
                        </a:rPr>
                        <a:t>±1,48</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16,90</a:t>
                      </a:r>
                      <a:r>
                        <a:rPr lang="pl-PL" sz="1200">
                          <a:effectLst/>
                          <a:latin typeface="Calibri"/>
                          <a:ea typeface="Times New Roman"/>
                        </a:rPr>
                        <a:t>±</a:t>
                      </a:r>
                      <a:r>
                        <a:rPr lang="pl-PL" sz="1200">
                          <a:effectLst/>
                          <a:latin typeface="Calibri"/>
                          <a:ea typeface="Times New Roman"/>
                          <a:cs typeface="Times New Roman"/>
                        </a:rPr>
                        <a:t>1,27</a:t>
                      </a:r>
                      <a:endParaRPr lang="pl-PL" sz="1200">
                        <a:effectLst/>
                        <a:latin typeface="Times New Roman"/>
                        <a:ea typeface="Times New Roman"/>
                      </a:endParaRPr>
                    </a:p>
                  </a:txBody>
                  <a:tcPr marL="68580" marR="68580" marT="0" marB="0">
                    <a:lnL>
                      <a:noFill/>
                    </a:lnL>
                    <a:lnR>
                      <a:noFill/>
                    </a:lnR>
                    <a:lnT>
                      <a:noFill/>
                    </a:lnT>
                    <a:lnB>
                      <a:noFill/>
                    </a:lnB>
                  </a:tcPr>
                </a:tc>
              </a:tr>
              <a:tr h="209927">
                <a:tc>
                  <a:txBody>
                    <a:bodyPr/>
                    <a:lstStyle/>
                    <a:p>
                      <a:pPr algn="just">
                        <a:spcAft>
                          <a:spcPts val="0"/>
                        </a:spcAft>
                      </a:pPr>
                      <a:r>
                        <a:rPr lang="pl-PL" sz="1200" b="1" i="1">
                          <a:effectLst/>
                          <a:latin typeface="Calibri"/>
                          <a:ea typeface="Times New Roman"/>
                          <a:cs typeface="Times New Roman"/>
                        </a:rPr>
                        <a:t>Imatinib + docetaxel</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33,00</a:t>
                      </a:r>
                      <a:r>
                        <a:rPr lang="pl-PL" sz="1200">
                          <a:effectLst/>
                          <a:latin typeface="Calibri"/>
                          <a:ea typeface="Times New Roman"/>
                        </a:rPr>
                        <a:t>±0,28</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33,17</a:t>
                      </a:r>
                      <a:r>
                        <a:rPr lang="pl-PL" sz="1200">
                          <a:effectLst/>
                          <a:latin typeface="Calibri"/>
                          <a:ea typeface="Times New Roman"/>
                        </a:rPr>
                        <a:t>±3,09</a:t>
                      </a:r>
                      <a:endParaRPr lang="pl-PL" sz="1200">
                        <a:effectLst/>
                        <a:latin typeface="Times New Roman"/>
                        <a:ea typeface="Times New Roman"/>
                      </a:endParaRPr>
                    </a:p>
                  </a:txBody>
                  <a:tcPr marL="68580" marR="68580" marT="0" marB="0">
                    <a:lnL>
                      <a:noFill/>
                    </a:lnL>
                    <a:lnR>
                      <a:noFill/>
                    </a:lnR>
                    <a:lnT>
                      <a:noFill/>
                    </a:lnT>
                    <a:lnB>
                      <a:noFill/>
                    </a:lnB>
                  </a:tcPr>
                </a:tc>
              </a:tr>
              <a:tr h="209927">
                <a:tc>
                  <a:txBody>
                    <a:bodyPr/>
                    <a:lstStyle/>
                    <a:p>
                      <a:pPr algn="just">
                        <a:spcAft>
                          <a:spcPts val="0"/>
                        </a:spcAft>
                      </a:pPr>
                      <a:r>
                        <a:rPr lang="pl-PL" sz="1200" b="1" i="1">
                          <a:effectLst/>
                          <a:latin typeface="Calibri"/>
                          <a:ea typeface="Times New Roman"/>
                          <a:cs typeface="Times New Roman"/>
                        </a:rPr>
                        <a:t> </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 </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 </a:t>
                      </a:r>
                      <a:endParaRPr lang="pl-PL" sz="1200">
                        <a:effectLst/>
                        <a:latin typeface="Times New Roman"/>
                        <a:ea typeface="Times New Roman"/>
                      </a:endParaRPr>
                    </a:p>
                  </a:txBody>
                  <a:tcPr marL="68580" marR="68580" marT="0" marB="0">
                    <a:lnL>
                      <a:noFill/>
                    </a:lnL>
                    <a:lnR>
                      <a:noFill/>
                    </a:lnR>
                    <a:lnT>
                      <a:noFill/>
                    </a:lnT>
                    <a:lnB>
                      <a:noFill/>
                    </a:lnB>
                  </a:tcPr>
                </a:tc>
              </a:tr>
              <a:tr h="209927">
                <a:tc>
                  <a:txBody>
                    <a:bodyPr/>
                    <a:lstStyle/>
                    <a:p>
                      <a:pPr algn="just">
                        <a:spcAft>
                          <a:spcPts val="0"/>
                        </a:spcAft>
                      </a:pPr>
                      <a:r>
                        <a:rPr lang="pl-PL" sz="1200" b="1" i="1">
                          <a:effectLst/>
                          <a:latin typeface="Calibri"/>
                          <a:ea typeface="Times New Roman"/>
                          <a:cs typeface="Times New Roman"/>
                        </a:rPr>
                        <a:t>Cisplatin</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25,03</a:t>
                      </a:r>
                      <a:r>
                        <a:rPr lang="pl-PL" sz="1200">
                          <a:effectLst/>
                          <a:latin typeface="Calibri"/>
                          <a:ea typeface="Times New Roman"/>
                        </a:rPr>
                        <a:t>±</a:t>
                      </a:r>
                      <a:r>
                        <a:rPr lang="pl-PL" sz="1200">
                          <a:effectLst/>
                          <a:latin typeface="Calibri"/>
                          <a:ea typeface="Times New Roman"/>
                          <a:cs typeface="Times New Roman"/>
                        </a:rPr>
                        <a:t>6,17</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27,77</a:t>
                      </a:r>
                      <a:r>
                        <a:rPr lang="pl-PL" sz="1200">
                          <a:effectLst/>
                          <a:latin typeface="Calibri"/>
                          <a:ea typeface="Times New Roman"/>
                        </a:rPr>
                        <a:t>±</a:t>
                      </a:r>
                      <a:r>
                        <a:rPr lang="pl-PL" sz="1200">
                          <a:effectLst/>
                          <a:latin typeface="Calibri"/>
                          <a:ea typeface="Times New Roman"/>
                          <a:cs typeface="Times New Roman"/>
                        </a:rPr>
                        <a:t>4,55</a:t>
                      </a:r>
                      <a:endParaRPr lang="pl-PL" sz="1200">
                        <a:effectLst/>
                        <a:latin typeface="Times New Roman"/>
                        <a:ea typeface="Times New Roman"/>
                      </a:endParaRPr>
                    </a:p>
                  </a:txBody>
                  <a:tcPr marL="68580" marR="68580" marT="0" marB="0">
                    <a:lnL>
                      <a:noFill/>
                    </a:lnL>
                    <a:lnR>
                      <a:noFill/>
                    </a:lnR>
                    <a:lnT>
                      <a:noFill/>
                    </a:lnT>
                    <a:lnB>
                      <a:noFill/>
                    </a:lnB>
                  </a:tcPr>
                </a:tc>
              </a:tr>
              <a:tr h="209927">
                <a:tc>
                  <a:txBody>
                    <a:bodyPr/>
                    <a:lstStyle/>
                    <a:p>
                      <a:pPr algn="just">
                        <a:spcAft>
                          <a:spcPts val="0"/>
                        </a:spcAft>
                      </a:pPr>
                      <a:r>
                        <a:rPr lang="pl-PL" sz="1200" b="1" i="1">
                          <a:effectLst/>
                          <a:latin typeface="Calibri"/>
                          <a:ea typeface="Times New Roman"/>
                          <a:cs typeface="Times New Roman"/>
                        </a:rPr>
                        <a:t>Imatinib + cisplatin</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36,25</a:t>
                      </a:r>
                      <a:r>
                        <a:rPr lang="pl-PL" sz="1200">
                          <a:effectLst/>
                          <a:latin typeface="Calibri"/>
                          <a:ea typeface="Times New Roman"/>
                        </a:rPr>
                        <a:t>±</a:t>
                      </a:r>
                      <a:r>
                        <a:rPr lang="pl-PL" sz="1200">
                          <a:effectLst/>
                          <a:latin typeface="Calibri"/>
                          <a:ea typeface="Times New Roman"/>
                          <a:cs typeface="Times New Roman"/>
                        </a:rPr>
                        <a:t>3,61</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dirty="0">
                          <a:effectLst/>
                          <a:latin typeface="Calibri"/>
                          <a:ea typeface="Times New Roman"/>
                          <a:cs typeface="Times New Roman"/>
                        </a:rPr>
                        <a:t>39,85</a:t>
                      </a:r>
                      <a:r>
                        <a:rPr lang="pl-PL" sz="1200" dirty="0">
                          <a:effectLst/>
                          <a:latin typeface="Calibri"/>
                          <a:ea typeface="Times New Roman"/>
                        </a:rPr>
                        <a:t>±</a:t>
                      </a:r>
                      <a:r>
                        <a:rPr lang="pl-PL" sz="1200" dirty="0">
                          <a:effectLst/>
                          <a:latin typeface="Calibri"/>
                          <a:ea typeface="Times New Roman"/>
                          <a:cs typeface="Times New Roman"/>
                        </a:rPr>
                        <a:t>5,02</a:t>
                      </a:r>
                      <a:endParaRPr lang="pl-PL" sz="1200" dirty="0">
                        <a:effectLst/>
                        <a:latin typeface="Times New Roman"/>
                        <a:ea typeface="Times New Roman"/>
                      </a:endParaRPr>
                    </a:p>
                  </a:txBody>
                  <a:tcPr marL="68580" marR="68580" marT="0" marB="0">
                    <a:lnL>
                      <a:noFill/>
                    </a:lnL>
                    <a:lnR>
                      <a:noFill/>
                    </a:lnR>
                    <a:lnT>
                      <a:noFill/>
                    </a:lnT>
                    <a:lnB>
                      <a:noFill/>
                    </a:lnB>
                  </a:tcPr>
                </a:tc>
              </a:tr>
            </a:tbl>
          </a:graphicData>
        </a:graphic>
      </p:graphicFrame>
      <p:graphicFrame>
        <p:nvGraphicFramePr>
          <p:cNvPr id="12" name="Wykres 11"/>
          <p:cNvGraphicFramePr>
            <a:graphicFrameLocks/>
          </p:cNvGraphicFramePr>
          <p:nvPr>
            <p:extLst>
              <p:ext uri="{D42A27DB-BD31-4B8C-83A1-F6EECF244321}">
                <p14:modId xmlns:p14="http://schemas.microsoft.com/office/powerpoint/2010/main" xmlns="" val="3514996628"/>
              </p:ext>
            </p:extLst>
          </p:nvPr>
        </p:nvGraphicFramePr>
        <p:xfrm>
          <a:off x="179512" y="777316"/>
          <a:ext cx="3758499" cy="3044661"/>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 Box 8"/>
          <p:cNvSpPr txBox="1">
            <a:spLocks noChangeArrowheads="1"/>
          </p:cNvSpPr>
          <p:nvPr/>
        </p:nvSpPr>
        <p:spPr bwMode="auto">
          <a:xfrm>
            <a:off x="755576" y="3821977"/>
            <a:ext cx="4393344"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pl-PL" sz="1200" dirty="0" err="1" smtClean="0">
                <a:latin typeface="Calibri" pitchFamily="34" charset="0"/>
                <a:cs typeface="Calibri" pitchFamily="34" charset="0"/>
              </a:rPr>
              <a:t>Table</a:t>
            </a:r>
            <a:r>
              <a:rPr lang="pl-PL" sz="1200" dirty="0" smtClean="0">
                <a:latin typeface="Calibri" pitchFamily="34" charset="0"/>
                <a:cs typeface="Calibri" pitchFamily="34" charset="0"/>
              </a:rPr>
              <a:t>. </a:t>
            </a:r>
            <a:r>
              <a:rPr lang="pl-PL" sz="1200" dirty="0" err="1" smtClean="0">
                <a:latin typeface="Calibri" pitchFamily="34" charset="0"/>
                <a:cs typeface="Calibri" pitchFamily="34" charset="0"/>
              </a:rPr>
              <a:t>Flow</a:t>
            </a:r>
            <a:r>
              <a:rPr lang="pl-PL" sz="1200" dirty="0" smtClean="0">
                <a:latin typeface="Calibri" pitchFamily="34" charset="0"/>
                <a:cs typeface="Calibri" pitchFamily="34" charset="0"/>
              </a:rPr>
              <a:t> </a:t>
            </a:r>
            <a:r>
              <a:rPr lang="pl-PL" sz="1200" dirty="0" err="1" smtClean="0">
                <a:latin typeface="Calibri" pitchFamily="34" charset="0"/>
                <a:cs typeface="Calibri" pitchFamily="34" charset="0"/>
              </a:rPr>
              <a:t>cytometry</a:t>
            </a:r>
            <a:r>
              <a:rPr lang="pl-PL" sz="1200" dirty="0" smtClean="0">
                <a:latin typeface="Calibri" pitchFamily="34" charset="0"/>
                <a:cs typeface="Calibri" pitchFamily="34" charset="0"/>
              </a:rPr>
              <a:t> </a:t>
            </a:r>
            <a:r>
              <a:rPr lang="pl-PL" sz="1200" dirty="0" err="1" smtClean="0">
                <a:latin typeface="Calibri" pitchFamily="34" charset="0"/>
                <a:cs typeface="Calibri" pitchFamily="34" charset="0"/>
              </a:rPr>
              <a:t>cell</a:t>
            </a:r>
            <a:r>
              <a:rPr lang="pl-PL" sz="1200" dirty="0" smtClean="0">
                <a:latin typeface="Calibri" pitchFamily="34" charset="0"/>
                <a:cs typeface="Calibri" pitchFamily="34" charset="0"/>
              </a:rPr>
              <a:t> </a:t>
            </a:r>
            <a:r>
              <a:rPr lang="pl-PL" sz="1200" dirty="0" err="1">
                <a:latin typeface="Calibri" pitchFamily="34" charset="0"/>
                <a:cs typeface="Calibri" pitchFamily="34" charset="0"/>
              </a:rPr>
              <a:t>death</a:t>
            </a:r>
            <a:r>
              <a:rPr lang="pl-PL" sz="1200" dirty="0">
                <a:latin typeface="Calibri" pitchFamily="34" charset="0"/>
                <a:cs typeface="Calibri" pitchFamily="34" charset="0"/>
              </a:rPr>
              <a:t> </a:t>
            </a:r>
            <a:r>
              <a:rPr lang="pl-PL" sz="1200" dirty="0" err="1" smtClean="0">
                <a:latin typeface="Calibri" pitchFamily="34" charset="0"/>
                <a:cs typeface="Calibri" pitchFamily="34" charset="0"/>
              </a:rPr>
              <a:t>analysis</a:t>
            </a:r>
            <a:r>
              <a:rPr lang="pl-PL" sz="1200" dirty="0" smtClean="0">
                <a:latin typeface="Calibri" pitchFamily="34" charset="0"/>
                <a:cs typeface="Calibri" pitchFamily="34" charset="0"/>
              </a:rPr>
              <a:t> </a:t>
            </a:r>
            <a:r>
              <a:rPr lang="pl-PL" sz="900" dirty="0" smtClean="0">
                <a:latin typeface="Calibri" pitchFamily="34" charset="0"/>
                <a:cs typeface="Calibri" pitchFamily="34" charset="0"/>
              </a:rPr>
              <a:t>(</a:t>
            </a:r>
            <a:r>
              <a:rPr lang="pl-PL" sz="900" dirty="0" err="1" smtClean="0">
                <a:latin typeface="Calibri" pitchFamily="34" charset="0"/>
                <a:cs typeface="Calibri" pitchFamily="34" charset="0"/>
              </a:rPr>
              <a:t>propidium</a:t>
            </a:r>
            <a:r>
              <a:rPr lang="pl-PL" sz="900" dirty="0" smtClean="0">
                <a:latin typeface="Calibri" pitchFamily="34" charset="0"/>
                <a:cs typeface="Calibri" pitchFamily="34" charset="0"/>
              </a:rPr>
              <a:t> </a:t>
            </a:r>
            <a:r>
              <a:rPr lang="pl-PL" sz="900" dirty="0" err="1" smtClean="0">
                <a:latin typeface="Calibri" pitchFamily="34" charset="0"/>
                <a:cs typeface="Calibri" pitchFamily="34" charset="0"/>
              </a:rPr>
              <a:t>iodide</a:t>
            </a:r>
            <a:r>
              <a:rPr lang="pl-PL" sz="900" dirty="0" smtClean="0">
                <a:latin typeface="Calibri" pitchFamily="34" charset="0"/>
                <a:cs typeface="Calibri" pitchFamily="34" charset="0"/>
              </a:rPr>
              <a:t>  </a:t>
            </a:r>
            <a:r>
              <a:rPr lang="pl-PL" sz="900" dirty="0" err="1" smtClean="0">
                <a:latin typeface="Calibri" pitchFamily="34" charset="0"/>
                <a:cs typeface="Calibri" pitchFamily="34" charset="0"/>
              </a:rPr>
              <a:t>staining</a:t>
            </a:r>
            <a:r>
              <a:rPr lang="pl-PL" sz="900" dirty="0" smtClean="0">
                <a:latin typeface="Calibri" pitchFamily="34" charset="0"/>
                <a:cs typeface="Calibri" pitchFamily="34" charset="0"/>
              </a:rPr>
              <a:t>)</a:t>
            </a:r>
            <a:endParaRPr lang="pl-PL" sz="900" dirty="0">
              <a:latin typeface="Calibri" pitchFamily="34" charset="0"/>
              <a:cs typeface="Calibri" pitchFamily="34" charset="0"/>
            </a:endParaRPr>
          </a:p>
        </p:txBody>
      </p:sp>
      <p:graphicFrame>
        <p:nvGraphicFramePr>
          <p:cNvPr id="14" name="Wykres 13"/>
          <p:cNvGraphicFramePr>
            <a:graphicFrameLocks/>
          </p:cNvGraphicFramePr>
          <p:nvPr>
            <p:extLst>
              <p:ext uri="{D42A27DB-BD31-4B8C-83A1-F6EECF244321}">
                <p14:modId xmlns:p14="http://schemas.microsoft.com/office/powerpoint/2010/main" xmlns="" val="3243295716"/>
              </p:ext>
            </p:extLst>
          </p:nvPr>
        </p:nvGraphicFramePr>
        <p:xfrm>
          <a:off x="3995936" y="1052736"/>
          <a:ext cx="4363666" cy="276924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p:cNvSpPr txBox="1"/>
          <p:nvPr/>
        </p:nvSpPr>
        <p:spPr>
          <a:xfrm>
            <a:off x="406445" y="332656"/>
            <a:ext cx="8353425" cy="707886"/>
          </a:xfrm>
          <a:prstGeom prst="rect">
            <a:avLst/>
          </a:prstGeom>
          <a:noFill/>
        </p:spPr>
        <p:txBody>
          <a:bodyPr>
            <a:spAutoFit/>
          </a:bodyPr>
          <a:lstStyle/>
          <a:p>
            <a:pPr algn="ctr" fontAlgn="auto">
              <a:spcBef>
                <a:spcPts val="0"/>
              </a:spcBef>
              <a:spcAft>
                <a:spcPts val="0"/>
              </a:spcAft>
              <a:defRPr/>
            </a:pPr>
            <a:r>
              <a:rPr lang="en-US" sz="2000" b="1" dirty="0" err="1">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Antiproliferative</a:t>
            </a:r>
            <a:r>
              <a:rPr lang="en-US" sz="2000" b="1" dirty="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 activity of </a:t>
            </a:r>
            <a:r>
              <a:rPr lang="pl-PL" sz="2000" b="1" u="sng" dirty="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SU</a:t>
            </a:r>
            <a:r>
              <a:rPr lang="en-US" sz="2000" b="1" dirty="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 CIS</a:t>
            </a:r>
            <a:r>
              <a:rPr lang="pl-PL" sz="2000" b="1" dirty="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a:t>
            </a:r>
            <a:r>
              <a:rPr lang="en-US" sz="2000" b="1" dirty="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 DTX and </a:t>
            </a:r>
            <a:r>
              <a:rPr lang="pl-PL" sz="2000" b="1" dirty="0" smtClean="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PRI-2191</a:t>
            </a:r>
            <a:r>
              <a:rPr lang="pl-PL" sz="2000" b="1" dirty="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
            </a:r>
            <a:br>
              <a:rPr lang="pl-PL" sz="2000" b="1" dirty="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br>
            <a:r>
              <a:rPr lang="en-US" sz="2000" b="1" dirty="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in A549 NSCLC model</a:t>
            </a:r>
            <a:endParaRPr lang="pl-PL" sz="2000" b="1" dirty="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endParaRPr>
          </a:p>
        </p:txBody>
      </p:sp>
      <p:graphicFrame>
        <p:nvGraphicFramePr>
          <p:cNvPr id="8" name="Wykres 7"/>
          <p:cNvGraphicFramePr>
            <a:graphicFrameLocks/>
          </p:cNvGraphicFramePr>
          <p:nvPr>
            <p:extLst>
              <p:ext uri="{D42A27DB-BD31-4B8C-83A1-F6EECF244321}">
                <p14:modId xmlns:p14="http://schemas.microsoft.com/office/powerpoint/2010/main" xmlns="" val="2773521287"/>
              </p:ext>
            </p:extLst>
          </p:nvPr>
        </p:nvGraphicFramePr>
        <p:xfrm>
          <a:off x="251520" y="841375"/>
          <a:ext cx="3672408" cy="316368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Tabela 1"/>
          <p:cNvGraphicFramePr>
            <a:graphicFrameLocks noGrp="1"/>
          </p:cNvGraphicFramePr>
          <p:nvPr>
            <p:extLst>
              <p:ext uri="{D42A27DB-BD31-4B8C-83A1-F6EECF244321}">
                <p14:modId xmlns:p14="http://schemas.microsoft.com/office/powerpoint/2010/main" xmlns="" val="319356196"/>
              </p:ext>
            </p:extLst>
          </p:nvPr>
        </p:nvGraphicFramePr>
        <p:xfrm>
          <a:off x="827584" y="4244065"/>
          <a:ext cx="4389120" cy="1944320"/>
        </p:xfrm>
        <a:graphic>
          <a:graphicData uri="http://schemas.openxmlformats.org/drawingml/2006/table">
            <a:tbl>
              <a:tblPr firstRow="1" firstCol="1" bandRow="1"/>
              <a:tblGrid>
                <a:gridCol w="1779270"/>
                <a:gridCol w="1462405"/>
                <a:gridCol w="1147445"/>
              </a:tblGrid>
              <a:tr h="388864">
                <a:tc>
                  <a:txBody>
                    <a:bodyPr/>
                    <a:lstStyle/>
                    <a:p>
                      <a:pPr>
                        <a:spcAft>
                          <a:spcPts val="0"/>
                        </a:spcAft>
                      </a:pPr>
                      <a:r>
                        <a:rPr lang="pl-PL" sz="1200" b="1" i="1" dirty="0">
                          <a:solidFill>
                            <a:srgbClr val="FFFFFF"/>
                          </a:solidFill>
                          <a:effectLst/>
                          <a:latin typeface="Calibri"/>
                          <a:ea typeface="Times New Roman"/>
                          <a:cs typeface="Times New Roman"/>
                        </a:rPr>
                        <a:t>A549</a:t>
                      </a:r>
                      <a:endParaRPr lang="pl-PL" sz="1200" dirty="0">
                        <a:effectLst/>
                        <a:latin typeface="Times New Roman"/>
                        <a:ea typeface="Times New Roman"/>
                      </a:endParaRPr>
                    </a:p>
                  </a:txBody>
                  <a:tcPr marL="68580" marR="68580" marT="0" marB="0">
                    <a:lnL>
                      <a:noFill/>
                    </a:lnL>
                    <a:lnR>
                      <a:noFill/>
                    </a:lnR>
                    <a:lnT>
                      <a:noFill/>
                    </a:lnT>
                    <a:lnB>
                      <a:noFill/>
                    </a:lnB>
                    <a:solidFill>
                      <a:srgbClr val="000000"/>
                    </a:solidFill>
                  </a:tcPr>
                </a:tc>
                <a:tc>
                  <a:txBody>
                    <a:bodyPr/>
                    <a:lstStyle/>
                    <a:p>
                      <a:pPr>
                        <a:spcAft>
                          <a:spcPts val="0"/>
                        </a:spcAft>
                      </a:pPr>
                      <a:r>
                        <a:rPr lang="pl-PL" sz="1200" b="1" i="1" dirty="0">
                          <a:solidFill>
                            <a:srgbClr val="FFFFFF"/>
                          </a:solidFill>
                          <a:effectLst/>
                          <a:latin typeface="Calibri"/>
                          <a:ea typeface="Times New Roman"/>
                          <a:cs typeface="Times New Roman"/>
                        </a:rPr>
                        <a:t>      --</a:t>
                      </a:r>
                      <a:endParaRPr lang="pl-PL" sz="1200" dirty="0">
                        <a:effectLst/>
                        <a:latin typeface="Times New Roman"/>
                        <a:ea typeface="Times New Roman"/>
                      </a:endParaRPr>
                    </a:p>
                  </a:txBody>
                  <a:tcPr marL="68580" marR="68580" marT="0" marB="0">
                    <a:lnL>
                      <a:noFill/>
                    </a:lnL>
                    <a:lnR>
                      <a:noFill/>
                    </a:lnR>
                    <a:lnT>
                      <a:noFill/>
                    </a:lnT>
                    <a:lnB>
                      <a:noFill/>
                    </a:lnB>
                    <a:solidFill>
                      <a:srgbClr val="000000"/>
                    </a:solidFill>
                  </a:tcPr>
                </a:tc>
                <a:tc>
                  <a:txBody>
                    <a:bodyPr/>
                    <a:lstStyle/>
                    <a:p>
                      <a:pPr>
                        <a:spcAft>
                          <a:spcPts val="0"/>
                        </a:spcAft>
                      </a:pPr>
                      <a:r>
                        <a:rPr lang="pl-PL" sz="1200" b="1" i="1">
                          <a:solidFill>
                            <a:srgbClr val="FFFFFF"/>
                          </a:solidFill>
                          <a:effectLst/>
                          <a:latin typeface="Calibri"/>
                          <a:ea typeface="Times New Roman"/>
                          <a:cs typeface="Times New Roman"/>
                        </a:rPr>
                        <a:t>PRI-2191 (</a:t>
                      </a:r>
                      <a:r>
                        <a:rPr lang="pl-PL" sz="1000" b="1" i="1">
                          <a:solidFill>
                            <a:srgbClr val="FFFFFF"/>
                          </a:solidFill>
                          <a:effectLst/>
                          <a:latin typeface="Calibri"/>
                          <a:ea typeface="Times New Roman"/>
                          <a:cs typeface="Times New Roman"/>
                        </a:rPr>
                        <a:t>100nM)</a:t>
                      </a:r>
                      <a:endParaRPr lang="pl-PL" sz="1200">
                        <a:effectLst/>
                        <a:latin typeface="Times New Roman"/>
                        <a:ea typeface="Times New Roman"/>
                      </a:endParaRPr>
                    </a:p>
                  </a:txBody>
                  <a:tcPr marL="68580" marR="68580" marT="0" marB="0">
                    <a:lnL>
                      <a:noFill/>
                    </a:lnL>
                    <a:lnR>
                      <a:noFill/>
                    </a:lnR>
                    <a:lnT>
                      <a:noFill/>
                    </a:lnT>
                    <a:lnB>
                      <a:noFill/>
                    </a:lnB>
                    <a:solidFill>
                      <a:srgbClr val="000000"/>
                    </a:solidFill>
                  </a:tcPr>
                </a:tc>
              </a:tr>
              <a:tr h="194432">
                <a:tc>
                  <a:txBody>
                    <a:bodyPr/>
                    <a:lstStyle/>
                    <a:p>
                      <a:pPr algn="just">
                        <a:spcAft>
                          <a:spcPts val="0"/>
                        </a:spcAft>
                      </a:pPr>
                      <a:r>
                        <a:rPr lang="pl-PL" sz="1200" b="1" i="1">
                          <a:effectLst/>
                          <a:latin typeface="Calibri"/>
                          <a:ea typeface="Times New Roman"/>
                          <a:cs typeface="Times New Roman"/>
                        </a:rPr>
                        <a:t>Control</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12,34</a:t>
                      </a:r>
                      <a:r>
                        <a:rPr lang="pl-PL" sz="1200">
                          <a:effectLst/>
                          <a:latin typeface="Calibri"/>
                          <a:ea typeface="Times New Roman"/>
                        </a:rPr>
                        <a:t>±7,15</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8,73</a:t>
                      </a:r>
                      <a:r>
                        <a:rPr lang="pl-PL" sz="1200">
                          <a:effectLst/>
                          <a:latin typeface="Calibri"/>
                          <a:ea typeface="Times New Roman"/>
                        </a:rPr>
                        <a:t>±</a:t>
                      </a:r>
                      <a:r>
                        <a:rPr lang="pl-PL" sz="1200">
                          <a:effectLst/>
                          <a:latin typeface="Calibri"/>
                          <a:ea typeface="Times New Roman"/>
                          <a:cs typeface="Times New Roman"/>
                        </a:rPr>
                        <a:t>1,86</a:t>
                      </a:r>
                      <a:endParaRPr lang="pl-PL" sz="1200">
                        <a:effectLst/>
                        <a:latin typeface="Times New Roman"/>
                        <a:ea typeface="Times New Roman"/>
                      </a:endParaRPr>
                    </a:p>
                  </a:txBody>
                  <a:tcPr marL="68580" marR="68580" marT="0" marB="0">
                    <a:lnL>
                      <a:noFill/>
                    </a:lnL>
                    <a:lnR>
                      <a:noFill/>
                    </a:lnR>
                    <a:lnT>
                      <a:noFill/>
                    </a:lnT>
                    <a:lnB>
                      <a:noFill/>
                    </a:lnB>
                  </a:tcPr>
                </a:tc>
              </a:tr>
              <a:tr h="194432">
                <a:tc>
                  <a:txBody>
                    <a:bodyPr/>
                    <a:lstStyle/>
                    <a:p>
                      <a:pPr algn="just">
                        <a:spcAft>
                          <a:spcPts val="0"/>
                        </a:spcAft>
                      </a:pPr>
                      <a:r>
                        <a:rPr lang="pl-PL" sz="1200" b="1" i="1" dirty="0" err="1">
                          <a:effectLst/>
                          <a:latin typeface="Calibri"/>
                          <a:ea typeface="Times New Roman"/>
                          <a:cs typeface="Times New Roman"/>
                        </a:rPr>
                        <a:t>Sunitinib</a:t>
                      </a:r>
                      <a:endParaRPr lang="pl-PL" sz="1200" dirty="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9,00</a:t>
                      </a:r>
                      <a:r>
                        <a:rPr lang="pl-PL" sz="1200">
                          <a:effectLst/>
                          <a:latin typeface="Calibri"/>
                          <a:ea typeface="Times New Roman"/>
                        </a:rPr>
                        <a:t>±</a:t>
                      </a:r>
                      <a:r>
                        <a:rPr lang="pl-PL" sz="1200">
                          <a:effectLst/>
                          <a:latin typeface="Calibri"/>
                          <a:ea typeface="Times New Roman"/>
                          <a:cs typeface="Times New Roman"/>
                        </a:rPr>
                        <a:t>3,60</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rPr>
                        <a:t>10,33±4,34</a:t>
                      </a:r>
                      <a:endParaRPr lang="pl-PL" sz="1200">
                        <a:effectLst/>
                        <a:latin typeface="Times New Roman"/>
                        <a:ea typeface="Times New Roman"/>
                      </a:endParaRPr>
                    </a:p>
                  </a:txBody>
                  <a:tcPr marL="68580" marR="68580" marT="0" marB="0">
                    <a:lnL>
                      <a:noFill/>
                    </a:lnL>
                    <a:lnR>
                      <a:noFill/>
                    </a:lnR>
                    <a:lnT>
                      <a:noFill/>
                    </a:lnT>
                    <a:lnB>
                      <a:noFill/>
                    </a:lnB>
                  </a:tcPr>
                </a:tc>
              </a:tr>
              <a:tr h="194432">
                <a:tc>
                  <a:txBody>
                    <a:bodyPr/>
                    <a:lstStyle/>
                    <a:p>
                      <a:pPr algn="just">
                        <a:spcAft>
                          <a:spcPts val="0"/>
                        </a:spcAft>
                      </a:pPr>
                      <a:r>
                        <a:rPr lang="pl-PL" sz="1200" b="1" i="1">
                          <a:effectLst/>
                          <a:latin typeface="Calibri"/>
                          <a:ea typeface="Times New Roman"/>
                          <a:cs typeface="Times New Roman"/>
                        </a:rPr>
                        <a:t> </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 </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 </a:t>
                      </a:r>
                      <a:endParaRPr lang="pl-PL" sz="1200">
                        <a:effectLst/>
                        <a:latin typeface="Times New Roman"/>
                        <a:ea typeface="Times New Roman"/>
                      </a:endParaRPr>
                    </a:p>
                  </a:txBody>
                  <a:tcPr marL="68580" marR="68580" marT="0" marB="0">
                    <a:lnL>
                      <a:noFill/>
                    </a:lnL>
                    <a:lnR>
                      <a:noFill/>
                    </a:lnR>
                    <a:lnT>
                      <a:noFill/>
                    </a:lnT>
                    <a:lnB>
                      <a:noFill/>
                    </a:lnB>
                  </a:tcPr>
                </a:tc>
              </a:tr>
              <a:tr h="194432">
                <a:tc>
                  <a:txBody>
                    <a:bodyPr/>
                    <a:lstStyle/>
                    <a:p>
                      <a:pPr algn="just">
                        <a:spcAft>
                          <a:spcPts val="0"/>
                        </a:spcAft>
                      </a:pPr>
                      <a:r>
                        <a:rPr lang="pl-PL" sz="1200" b="1" i="1">
                          <a:effectLst/>
                          <a:latin typeface="Calibri"/>
                          <a:ea typeface="Times New Roman"/>
                          <a:cs typeface="Times New Roman"/>
                        </a:rPr>
                        <a:t>Docetaxel</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15,35</a:t>
                      </a:r>
                      <a:r>
                        <a:rPr lang="pl-PL" sz="1200">
                          <a:effectLst/>
                          <a:latin typeface="Calibri"/>
                          <a:ea typeface="Times New Roman"/>
                        </a:rPr>
                        <a:t>±1,48</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16,90</a:t>
                      </a:r>
                      <a:r>
                        <a:rPr lang="pl-PL" sz="1200">
                          <a:effectLst/>
                          <a:latin typeface="Calibri"/>
                          <a:ea typeface="Times New Roman"/>
                        </a:rPr>
                        <a:t>±</a:t>
                      </a:r>
                      <a:r>
                        <a:rPr lang="pl-PL" sz="1200">
                          <a:effectLst/>
                          <a:latin typeface="Calibri"/>
                          <a:ea typeface="Times New Roman"/>
                          <a:cs typeface="Times New Roman"/>
                        </a:rPr>
                        <a:t>1,27</a:t>
                      </a:r>
                      <a:endParaRPr lang="pl-PL" sz="1200">
                        <a:effectLst/>
                        <a:latin typeface="Times New Roman"/>
                        <a:ea typeface="Times New Roman"/>
                      </a:endParaRPr>
                    </a:p>
                  </a:txBody>
                  <a:tcPr marL="68580" marR="68580" marT="0" marB="0">
                    <a:lnL>
                      <a:noFill/>
                    </a:lnL>
                    <a:lnR>
                      <a:noFill/>
                    </a:lnR>
                    <a:lnT>
                      <a:noFill/>
                    </a:lnT>
                    <a:lnB>
                      <a:noFill/>
                    </a:lnB>
                  </a:tcPr>
                </a:tc>
              </a:tr>
              <a:tr h="194432">
                <a:tc>
                  <a:txBody>
                    <a:bodyPr/>
                    <a:lstStyle/>
                    <a:p>
                      <a:pPr algn="just">
                        <a:spcAft>
                          <a:spcPts val="0"/>
                        </a:spcAft>
                      </a:pPr>
                      <a:r>
                        <a:rPr lang="pl-PL" sz="1200" b="1" i="1">
                          <a:effectLst/>
                          <a:latin typeface="Calibri"/>
                          <a:ea typeface="Times New Roman"/>
                          <a:cs typeface="Times New Roman"/>
                        </a:rPr>
                        <a:t>Sunitinib + docetaxel</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16,65</a:t>
                      </a:r>
                      <a:r>
                        <a:rPr lang="pl-PL" sz="1200">
                          <a:effectLst/>
                          <a:latin typeface="Calibri"/>
                          <a:ea typeface="Times New Roman"/>
                        </a:rPr>
                        <a:t>±</a:t>
                      </a:r>
                      <a:r>
                        <a:rPr lang="pl-PL" sz="1200">
                          <a:effectLst/>
                          <a:latin typeface="Calibri"/>
                          <a:ea typeface="Times New Roman"/>
                          <a:cs typeface="Times New Roman"/>
                        </a:rPr>
                        <a:t>0,92</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19,03</a:t>
                      </a:r>
                      <a:r>
                        <a:rPr lang="pl-PL" sz="1200">
                          <a:effectLst/>
                          <a:latin typeface="Calibri"/>
                          <a:ea typeface="Times New Roman"/>
                        </a:rPr>
                        <a:t>±</a:t>
                      </a:r>
                      <a:r>
                        <a:rPr lang="pl-PL" sz="1200">
                          <a:effectLst/>
                          <a:latin typeface="Calibri"/>
                          <a:ea typeface="Times New Roman"/>
                          <a:cs typeface="Times New Roman"/>
                        </a:rPr>
                        <a:t>1,90</a:t>
                      </a:r>
                      <a:endParaRPr lang="pl-PL" sz="1200">
                        <a:effectLst/>
                        <a:latin typeface="Times New Roman"/>
                        <a:ea typeface="Times New Roman"/>
                      </a:endParaRPr>
                    </a:p>
                  </a:txBody>
                  <a:tcPr marL="68580" marR="68580" marT="0" marB="0">
                    <a:lnL>
                      <a:noFill/>
                    </a:lnL>
                    <a:lnR>
                      <a:noFill/>
                    </a:lnR>
                    <a:lnT>
                      <a:noFill/>
                    </a:lnT>
                    <a:lnB>
                      <a:noFill/>
                    </a:lnB>
                  </a:tcPr>
                </a:tc>
              </a:tr>
              <a:tr h="194432">
                <a:tc>
                  <a:txBody>
                    <a:bodyPr/>
                    <a:lstStyle/>
                    <a:p>
                      <a:pPr algn="just">
                        <a:spcAft>
                          <a:spcPts val="0"/>
                        </a:spcAft>
                      </a:pPr>
                      <a:r>
                        <a:rPr lang="pl-PL" sz="1200" b="1" i="1">
                          <a:effectLst/>
                          <a:latin typeface="Calibri"/>
                          <a:ea typeface="Times New Roman"/>
                          <a:cs typeface="Times New Roman"/>
                        </a:rPr>
                        <a:t> </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 </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 </a:t>
                      </a:r>
                      <a:endParaRPr lang="pl-PL" sz="1200">
                        <a:effectLst/>
                        <a:latin typeface="Times New Roman"/>
                        <a:ea typeface="Times New Roman"/>
                      </a:endParaRPr>
                    </a:p>
                  </a:txBody>
                  <a:tcPr marL="68580" marR="68580" marT="0" marB="0">
                    <a:lnL>
                      <a:noFill/>
                    </a:lnL>
                    <a:lnR>
                      <a:noFill/>
                    </a:lnR>
                    <a:lnT>
                      <a:noFill/>
                    </a:lnT>
                    <a:lnB>
                      <a:noFill/>
                    </a:lnB>
                  </a:tcPr>
                </a:tc>
              </a:tr>
              <a:tr h="194432">
                <a:tc>
                  <a:txBody>
                    <a:bodyPr/>
                    <a:lstStyle/>
                    <a:p>
                      <a:pPr algn="just">
                        <a:spcAft>
                          <a:spcPts val="0"/>
                        </a:spcAft>
                      </a:pPr>
                      <a:r>
                        <a:rPr lang="pl-PL" sz="1200" b="1" i="1">
                          <a:effectLst/>
                          <a:latin typeface="Calibri"/>
                          <a:ea typeface="Times New Roman"/>
                          <a:cs typeface="Times New Roman"/>
                        </a:rPr>
                        <a:t>Cisplatin</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25,03</a:t>
                      </a:r>
                      <a:r>
                        <a:rPr lang="pl-PL" sz="1200">
                          <a:effectLst/>
                          <a:latin typeface="Calibri"/>
                          <a:ea typeface="Times New Roman"/>
                        </a:rPr>
                        <a:t>±</a:t>
                      </a:r>
                      <a:r>
                        <a:rPr lang="pl-PL" sz="1200">
                          <a:effectLst/>
                          <a:latin typeface="Calibri"/>
                          <a:ea typeface="Times New Roman"/>
                          <a:cs typeface="Times New Roman"/>
                        </a:rPr>
                        <a:t>6,17</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27,77</a:t>
                      </a:r>
                      <a:r>
                        <a:rPr lang="pl-PL" sz="1200">
                          <a:effectLst/>
                          <a:latin typeface="Calibri"/>
                          <a:ea typeface="Times New Roman"/>
                        </a:rPr>
                        <a:t>±</a:t>
                      </a:r>
                      <a:r>
                        <a:rPr lang="pl-PL" sz="1200">
                          <a:effectLst/>
                          <a:latin typeface="Calibri"/>
                          <a:ea typeface="Times New Roman"/>
                          <a:cs typeface="Times New Roman"/>
                        </a:rPr>
                        <a:t>4,55</a:t>
                      </a:r>
                      <a:endParaRPr lang="pl-PL" sz="1200">
                        <a:effectLst/>
                        <a:latin typeface="Times New Roman"/>
                        <a:ea typeface="Times New Roman"/>
                      </a:endParaRPr>
                    </a:p>
                  </a:txBody>
                  <a:tcPr marL="68580" marR="68580" marT="0" marB="0">
                    <a:lnL>
                      <a:noFill/>
                    </a:lnL>
                    <a:lnR>
                      <a:noFill/>
                    </a:lnR>
                    <a:lnT>
                      <a:noFill/>
                    </a:lnT>
                    <a:lnB>
                      <a:noFill/>
                    </a:lnB>
                  </a:tcPr>
                </a:tc>
              </a:tr>
              <a:tr h="194432">
                <a:tc>
                  <a:txBody>
                    <a:bodyPr/>
                    <a:lstStyle/>
                    <a:p>
                      <a:pPr algn="just">
                        <a:spcAft>
                          <a:spcPts val="0"/>
                        </a:spcAft>
                      </a:pPr>
                      <a:r>
                        <a:rPr lang="pl-PL" sz="1200" b="1" i="1">
                          <a:effectLst/>
                          <a:latin typeface="Calibri"/>
                          <a:ea typeface="Times New Roman"/>
                          <a:cs typeface="Times New Roman"/>
                        </a:rPr>
                        <a:t>Sunitinib + cisplatin</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29,85</a:t>
                      </a:r>
                      <a:r>
                        <a:rPr lang="pl-PL" sz="1200">
                          <a:effectLst/>
                          <a:latin typeface="Calibri"/>
                          <a:ea typeface="Times New Roman"/>
                        </a:rPr>
                        <a:t>±</a:t>
                      </a:r>
                      <a:r>
                        <a:rPr lang="pl-PL" sz="1200">
                          <a:effectLst/>
                          <a:latin typeface="Calibri"/>
                          <a:ea typeface="Times New Roman"/>
                          <a:cs typeface="Times New Roman"/>
                        </a:rPr>
                        <a:t>8,98</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dirty="0">
                          <a:effectLst/>
                          <a:latin typeface="Calibri"/>
                          <a:ea typeface="Times New Roman"/>
                          <a:cs typeface="Times New Roman"/>
                        </a:rPr>
                        <a:t>30,63</a:t>
                      </a:r>
                      <a:r>
                        <a:rPr lang="pl-PL" sz="1200" dirty="0">
                          <a:effectLst/>
                          <a:latin typeface="Calibri"/>
                          <a:ea typeface="Times New Roman"/>
                        </a:rPr>
                        <a:t>±</a:t>
                      </a:r>
                      <a:r>
                        <a:rPr lang="pl-PL" sz="1200" dirty="0">
                          <a:effectLst/>
                          <a:latin typeface="Calibri"/>
                          <a:ea typeface="Times New Roman"/>
                          <a:cs typeface="Times New Roman"/>
                        </a:rPr>
                        <a:t>16,90</a:t>
                      </a:r>
                      <a:endParaRPr lang="pl-PL" sz="1200" dirty="0">
                        <a:effectLst/>
                        <a:latin typeface="Times New Roman"/>
                        <a:ea typeface="Times New Roman"/>
                      </a:endParaRPr>
                    </a:p>
                  </a:txBody>
                  <a:tcPr marL="68580" marR="68580" marT="0" marB="0">
                    <a:lnL>
                      <a:noFill/>
                    </a:lnL>
                    <a:lnR>
                      <a:noFill/>
                    </a:lnR>
                    <a:lnT>
                      <a:noFill/>
                    </a:lnT>
                    <a:lnB>
                      <a:noFill/>
                    </a:lnB>
                  </a:tcPr>
                </a:tc>
              </a:tr>
            </a:tbl>
          </a:graphicData>
        </a:graphic>
      </p:graphicFrame>
      <p:sp>
        <p:nvSpPr>
          <p:cNvPr id="9" name="Text Box 8"/>
          <p:cNvSpPr txBox="1">
            <a:spLocks noChangeArrowheads="1"/>
          </p:cNvSpPr>
          <p:nvPr/>
        </p:nvSpPr>
        <p:spPr bwMode="auto">
          <a:xfrm>
            <a:off x="741985" y="3967065"/>
            <a:ext cx="4393344"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pl-PL" sz="1200" dirty="0" err="1" smtClean="0">
                <a:latin typeface="Calibri" pitchFamily="34" charset="0"/>
                <a:cs typeface="Calibri" pitchFamily="34" charset="0"/>
              </a:rPr>
              <a:t>Table</a:t>
            </a:r>
            <a:r>
              <a:rPr lang="pl-PL" sz="1200" dirty="0" smtClean="0">
                <a:latin typeface="Calibri" pitchFamily="34" charset="0"/>
                <a:cs typeface="Calibri" pitchFamily="34" charset="0"/>
              </a:rPr>
              <a:t>. </a:t>
            </a:r>
            <a:r>
              <a:rPr lang="pl-PL" sz="1200" dirty="0" err="1" smtClean="0">
                <a:latin typeface="Calibri" pitchFamily="34" charset="0"/>
                <a:cs typeface="Calibri" pitchFamily="34" charset="0"/>
              </a:rPr>
              <a:t>Flow</a:t>
            </a:r>
            <a:r>
              <a:rPr lang="pl-PL" sz="1200" dirty="0" smtClean="0">
                <a:latin typeface="Calibri" pitchFamily="34" charset="0"/>
                <a:cs typeface="Calibri" pitchFamily="34" charset="0"/>
              </a:rPr>
              <a:t> </a:t>
            </a:r>
            <a:r>
              <a:rPr lang="pl-PL" sz="1200" dirty="0" err="1" smtClean="0">
                <a:latin typeface="Calibri" pitchFamily="34" charset="0"/>
                <a:cs typeface="Calibri" pitchFamily="34" charset="0"/>
              </a:rPr>
              <a:t>cytometry</a:t>
            </a:r>
            <a:r>
              <a:rPr lang="pl-PL" sz="1200" dirty="0" smtClean="0">
                <a:latin typeface="Calibri" pitchFamily="34" charset="0"/>
                <a:cs typeface="Calibri" pitchFamily="34" charset="0"/>
              </a:rPr>
              <a:t> </a:t>
            </a:r>
            <a:r>
              <a:rPr lang="pl-PL" sz="1200" dirty="0" err="1" smtClean="0">
                <a:latin typeface="Calibri" pitchFamily="34" charset="0"/>
                <a:cs typeface="Calibri" pitchFamily="34" charset="0"/>
              </a:rPr>
              <a:t>cell</a:t>
            </a:r>
            <a:r>
              <a:rPr lang="pl-PL" sz="1200" dirty="0" smtClean="0">
                <a:latin typeface="Calibri" pitchFamily="34" charset="0"/>
                <a:cs typeface="Calibri" pitchFamily="34" charset="0"/>
              </a:rPr>
              <a:t> </a:t>
            </a:r>
            <a:r>
              <a:rPr lang="pl-PL" sz="1200" dirty="0" err="1">
                <a:latin typeface="Calibri" pitchFamily="34" charset="0"/>
                <a:cs typeface="Calibri" pitchFamily="34" charset="0"/>
              </a:rPr>
              <a:t>death</a:t>
            </a:r>
            <a:r>
              <a:rPr lang="pl-PL" sz="1200" dirty="0">
                <a:latin typeface="Calibri" pitchFamily="34" charset="0"/>
                <a:cs typeface="Calibri" pitchFamily="34" charset="0"/>
              </a:rPr>
              <a:t> </a:t>
            </a:r>
            <a:r>
              <a:rPr lang="pl-PL" sz="1200" dirty="0" err="1" smtClean="0">
                <a:latin typeface="Calibri" pitchFamily="34" charset="0"/>
                <a:cs typeface="Calibri" pitchFamily="34" charset="0"/>
              </a:rPr>
              <a:t>analysis</a:t>
            </a:r>
            <a:r>
              <a:rPr lang="pl-PL" sz="1200" dirty="0" smtClean="0">
                <a:latin typeface="Calibri" pitchFamily="34" charset="0"/>
                <a:cs typeface="Calibri" pitchFamily="34" charset="0"/>
              </a:rPr>
              <a:t> </a:t>
            </a:r>
            <a:r>
              <a:rPr lang="pl-PL" sz="900" dirty="0" smtClean="0">
                <a:latin typeface="Calibri" pitchFamily="34" charset="0"/>
                <a:cs typeface="Calibri" pitchFamily="34" charset="0"/>
              </a:rPr>
              <a:t>(</a:t>
            </a:r>
            <a:r>
              <a:rPr lang="pl-PL" sz="900" dirty="0" err="1" smtClean="0">
                <a:latin typeface="Calibri" pitchFamily="34" charset="0"/>
                <a:cs typeface="Calibri" pitchFamily="34" charset="0"/>
              </a:rPr>
              <a:t>propidium</a:t>
            </a:r>
            <a:r>
              <a:rPr lang="pl-PL" sz="900" dirty="0" smtClean="0">
                <a:latin typeface="Calibri" pitchFamily="34" charset="0"/>
                <a:cs typeface="Calibri" pitchFamily="34" charset="0"/>
              </a:rPr>
              <a:t> </a:t>
            </a:r>
            <a:r>
              <a:rPr lang="pl-PL" sz="900" dirty="0" err="1" smtClean="0">
                <a:latin typeface="Calibri" pitchFamily="34" charset="0"/>
                <a:cs typeface="Calibri" pitchFamily="34" charset="0"/>
              </a:rPr>
              <a:t>iodide</a:t>
            </a:r>
            <a:r>
              <a:rPr lang="pl-PL" sz="900" dirty="0" smtClean="0">
                <a:latin typeface="Calibri" pitchFamily="34" charset="0"/>
                <a:cs typeface="Calibri" pitchFamily="34" charset="0"/>
              </a:rPr>
              <a:t>  </a:t>
            </a:r>
            <a:r>
              <a:rPr lang="pl-PL" sz="900" dirty="0" err="1" smtClean="0">
                <a:latin typeface="Calibri" pitchFamily="34" charset="0"/>
                <a:cs typeface="Calibri" pitchFamily="34" charset="0"/>
              </a:rPr>
              <a:t>staining</a:t>
            </a:r>
            <a:r>
              <a:rPr lang="pl-PL" sz="900" dirty="0" smtClean="0">
                <a:latin typeface="Calibri" pitchFamily="34" charset="0"/>
                <a:cs typeface="Calibri" pitchFamily="34" charset="0"/>
              </a:rPr>
              <a:t>)</a:t>
            </a:r>
            <a:endParaRPr lang="pl-PL" sz="900" dirty="0">
              <a:latin typeface="Calibri" pitchFamily="34" charset="0"/>
              <a:cs typeface="Calibri" pitchFamily="34" charset="0"/>
            </a:endParaRPr>
          </a:p>
        </p:txBody>
      </p:sp>
      <p:graphicFrame>
        <p:nvGraphicFramePr>
          <p:cNvPr id="10" name="Wykres 9"/>
          <p:cNvGraphicFramePr>
            <a:graphicFrameLocks/>
          </p:cNvGraphicFramePr>
          <p:nvPr>
            <p:extLst>
              <p:ext uri="{D42A27DB-BD31-4B8C-83A1-F6EECF244321}">
                <p14:modId xmlns:p14="http://schemas.microsoft.com/office/powerpoint/2010/main" xmlns="" val="1922837336"/>
              </p:ext>
            </p:extLst>
          </p:nvPr>
        </p:nvGraphicFramePr>
        <p:xfrm>
          <a:off x="3995936" y="1268760"/>
          <a:ext cx="4507682" cy="273630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p:cNvSpPr txBox="1"/>
          <p:nvPr/>
        </p:nvSpPr>
        <p:spPr>
          <a:xfrm>
            <a:off x="393259" y="332656"/>
            <a:ext cx="8353425" cy="707886"/>
          </a:xfrm>
          <a:prstGeom prst="rect">
            <a:avLst/>
          </a:prstGeom>
          <a:noFill/>
        </p:spPr>
        <p:txBody>
          <a:bodyPr>
            <a:spAutoFit/>
          </a:bodyPr>
          <a:lstStyle/>
          <a:p>
            <a:pPr algn="ctr" fontAlgn="auto">
              <a:spcBef>
                <a:spcPts val="0"/>
              </a:spcBef>
              <a:spcAft>
                <a:spcPts val="0"/>
              </a:spcAft>
              <a:defRPr/>
            </a:pPr>
            <a:r>
              <a:rPr lang="en-US" sz="2000" b="1" dirty="0" err="1">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Antiproliferative</a:t>
            </a:r>
            <a:r>
              <a:rPr lang="en-US" sz="2000" b="1" dirty="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 activity of </a:t>
            </a:r>
            <a:r>
              <a:rPr lang="en-US" sz="2000" b="1" u="sng" dirty="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GV</a:t>
            </a:r>
            <a:r>
              <a:rPr lang="en-US" sz="2000" b="1" dirty="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 CIS</a:t>
            </a:r>
            <a:r>
              <a:rPr lang="pl-PL" sz="2000" b="1" dirty="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a:t>
            </a:r>
            <a:r>
              <a:rPr lang="en-US" sz="2000" b="1" dirty="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 DTX and </a:t>
            </a:r>
            <a:r>
              <a:rPr lang="pl-PL" sz="2000" b="1" dirty="0" smtClean="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PRI-2191</a:t>
            </a:r>
            <a:r>
              <a:rPr lang="pl-PL" sz="2000" b="1" dirty="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
            </a:r>
            <a:br>
              <a:rPr lang="pl-PL" sz="2000" b="1" dirty="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br>
            <a:r>
              <a:rPr lang="pl-PL" sz="2000" b="1" dirty="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o</a:t>
            </a:r>
            <a:r>
              <a:rPr lang="en-US" sz="2000" b="1" dirty="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n </a:t>
            </a:r>
            <a:r>
              <a:rPr lang="pl-PL" sz="2000" b="1" dirty="0" err="1" smtClean="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human</a:t>
            </a:r>
            <a:r>
              <a:rPr lang="pl-PL" sz="2000" b="1" dirty="0" smtClean="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 </a:t>
            </a:r>
            <a:r>
              <a:rPr lang="pl-PL" sz="2000" b="1" dirty="0" err="1" smtClean="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lung</a:t>
            </a:r>
            <a:r>
              <a:rPr lang="pl-PL" sz="2000" b="1" dirty="0" smtClean="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 </a:t>
            </a:r>
            <a:r>
              <a:rPr lang="pl-PL" sz="2000" b="1" dirty="0" err="1" smtClean="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microvascular</a:t>
            </a:r>
            <a:r>
              <a:rPr lang="pl-PL" sz="2000" b="1" dirty="0" smtClean="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 </a:t>
            </a:r>
            <a:r>
              <a:rPr lang="pl-PL" sz="2000" b="1" dirty="0" err="1" smtClean="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endothelial</a:t>
            </a:r>
            <a:r>
              <a:rPr lang="pl-PL" sz="2000" b="1" dirty="0" smtClean="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 </a:t>
            </a:r>
            <a:r>
              <a:rPr lang="pl-PL" sz="2000" b="1" dirty="0" err="1" smtClean="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cells</a:t>
            </a:r>
            <a:r>
              <a:rPr lang="pl-PL" sz="2000" b="1" dirty="0" smtClean="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 HLMEC</a:t>
            </a:r>
            <a:endParaRPr lang="pl-PL" sz="2000" b="1" dirty="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endParaRPr>
          </a:p>
        </p:txBody>
      </p:sp>
      <p:graphicFrame>
        <p:nvGraphicFramePr>
          <p:cNvPr id="8" name="Wykres 7"/>
          <p:cNvGraphicFramePr>
            <a:graphicFrameLocks/>
          </p:cNvGraphicFramePr>
          <p:nvPr>
            <p:extLst>
              <p:ext uri="{D42A27DB-BD31-4B8C-83A1-F6EECF244321}">
                <p14:modId xmlns:p14="http://schemas.microsoft.com/office/powerpoint/2010/main" xmlns="" val="3567187915"/>
              </p:ext>
            </p:extLst>
          </p:nvPr>
        </p:nvGraphicFramePr>
        <p:xfrm>
          <a:off x="107504" y="1014984"/>
          <a:ext cx="3707904" cy="28803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Tabela 1"/>
          <p:cNvGraphicFramePr>
            <a:graphicFrameLocks noGrp="1"/>
          </p:cNvGraphicFramePr>
          <p:nvPr>
            <p:extLst>
              <p:ext uri="{D42A27DB-BD31-4B8C-83A1-F6EECF244321}">
                <p14:modId xmlns:p14="http://schemas.microsoft.com/office/powerpoint/2010/main" xmlns="" val="2014921062"/>
              </p:ext>
            </p:extLst>
          </p:nvPr>
        </p:nvGraphicFramePr>
        <p:xfrm>
          <a:off x="755576" y="4292042"/>
          <a:ext cx="4389120" cy="1828800"/>
        </p:xfrm>
        <a:graphic>
          <a:graphicData uri="http://schemas.openxmlformats.org/drawingml/2006/table">
            <a:tbl>
              <a:tblPr firstRow="1" firstCol="1" bandRow="1"/>
              <a:tblGrid>
                <a:gridCol w="1728192"/>
                <a:gridCol w="1440160"/>
                <a:gridCol w="1220768"/>
              </a:tblGrid>
              <a:tr h="0">
                <a:tc>
                  <a:txBody>
                    <a:bodyPr/>
                    <a:lstStyle/>
                    <a:p>
                      <a:pPr algn="just">
                        <a:spcAft>
                          <a:spcPts val="0"/>
                        </a:spcAft>
                      </a:pPr>
                      <a:r>
                        <a:rPr lang="pl-PL" sz="1200" b="1" i="1" dirty="0">
                          <a:solidFill>
                            <a:srgbClr val="FFFFFF"/>
                          </a:solidFill>
                          <a:effectLst/>
                          <a:latin typeface="Calibri"/>
                          <a:ea typeface="Times New Roman"/>
                          <a:cs typeface="Times New Roman"/>
                        </a:rPr>
                        <a:t>HLMEC</a:t>
                      </a:r>
                      <a:endParaRPr lang="pl-PL" sz="1200" dirty="0">
                        <a:effectLst/>
                        <a:latin typeface="Times New Roman"/>
                        <a:ea typeface="Times New Roman"/>
                      </a:endParaRPr>
                    </a:p>
                  </a:txBody>
                  <a:tcPr marL="68580" marR="68580" marT="0" marB="0">
                    <a:lnL>
                      <a:noFill/>
                    </a:lnL>
                    <a:lnR>
                      <a:noFill/>
                    </a:lnR>
                    <a:lnT>
                      <a:noFill/>
                    </a:lnT>
                    <a:lnB>
                      <a:noFill/>
                    </a:lnB>
                    <a:solidFill>
                      <a:srgbClr val="000000"/>
                    </a:solidFill>
                  </a:tcPr>
                </a:tc>
                <a:tc>
                  <a:txBody>
                    <a:bodyPr/>
                    <a:lstStyle/>
                    <a:p>
                      <a:pPr>
                        <a:spcAft>
                          <a:spcPts val="0"/>
                        </a:spcAft>
                      </a:pPr>
                      <a:r>
                        <a:rPr lang="pl-PL" sz="1200" b="1" i="1">
                          <a:solidFill>
                            <a:srgbClr val="FFFFFF"/>
                          </a:solidFill>
                          <a:effectLst/>
                          <a:latin typeface="Calibri"/>
                          <a:ea typeface="Times New Roman"/>
                          <a:cs typeface="Times New Roman"/>
                        </a:rPr>
                        <a:t>      --</a:t>
                      </a:r>
                      <a:endParaRPr lang="pl-PL" sz="1200">
                        <a:effectLst/>
                        <a:latin typeface="Times New Roman"/>
                        <a:ea typeface="Times New Roman"/>
                      </a:endParaRPr>
                    </a:p>
                  </a:txBody>
                  <a:tcPr marL="68580" marR="68580" marT="0" marB="0">
                    <a:lnL>
                      <a:noFill/>
                    </a:lnL>
                    <a:lnR>
                      <a:noFill/>
                    </a:lnR>
                    <a:lnT>
                      <a:noFill/>
                    </a:lnT>
                    <a:lnB>
                      <a:noFill/>
                    </a:lnB>
                    <a:solidFill>
                      <a:srgbClr val="000000"/>
                    </a:solidFill>
                  </a:tcPr>
                </a:tc>
                <a:tc>
                  <a:txBody>
                    <a:bodyPr/>
                    <a:lstStyle/>
                    <a:p>
                      <a:pPr algn="just">
                        <a:spcAft>
                          <a:spcPts val="0"/>
                        </a:spcAft>
                      </a:pPr>
                      <a:r>
                        <a:rPr lang="pl-PL" sz="1200" b="1" i="1">
                          <a:solidFill>
                            <a:srgbClr val="FFFFFF"/>
                          </a:solidFill>
                          <a:effectLst/>
                          <a:latin typeface="Calibri"/>
                          <a:ea typeface="Times New Roman"/>
                          <a:cs typeface="Times New Roman"/>
                        </a:rPr>
                        <a:t>PRI-2191 (100nM)</a:t>
                      </a:r>
                      <a:endParaRPr lang="pl-PL" sz="1200">
                        <a:effectLst/>
                        <a:latin typeface="Times New Roman"/>
                        <a:ea typeface="Times New Roman"/>
                      </a:endParaRPr>
                    </a:p>
                  </a:txBody>
                  <a:tcPr marL="68580" marR="68580" marT="0" marB="0">
                    <a:lnL>
                      <a:noFill/>
                    </a:lnL>
                    <a:lnR>
                      <a:noFill/>
                    </a:lnR>
                    <a:lnT>
                      <a:noFill/>
                    </a:lnT>
                    <a:lnB>
                      <a:noFill/>
                    </a:lnB>
                    <a:solidFill>
                      <a:srgbClr val="000000"/>
                    </a:solidFill>
                  </a:tcPr>
                </a:tc>
              </a:tr>
              <a:tr h="0">
                <a:tc>
                  <a:txBody>
                    <a:bodyPr/>
                    <a:lstStyle/>
                    <a:p>
                      <a:pPr algn="just">
                        <a:spcAft>
                          <a:spcPts val="0"/>
                        </a:spcAft>
                      </a:pPr>
                      <a:r>
                        <a:rPr lang="pl-PL" sz="1200" b="1" i="1">
                          <a:effectLst/>
                          <a:latin typeface="Calibri"/>
                          <a:ea typeface="Times New Roman"/>
                          <a:cs typeface="Times New Roman"/>
                        </a:rPr>
                        <a:t>Control</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8,03</a:t>
                      </a:r>
                      <a:r>
                        <a:rPr lang="pl-PL" sz="1200">
                          <a:effectLst/>
                          <a:latin typeface="Calibri"/>
                          <a:ea typeface="Times New Roman"/>
                        </a:rPr>
                        <a:t>±</a:t>
                      </a:r>
                      <a:r>
                        <a:rPr lang="pl-PL" sz="1200">
                          <a:effectLst/>
                          <a:latin typeface="Calibri"/>
                          <a:ea typeface="Times New Roman"/>
                          <a:cs typeface="Times New Roman"/>
                        </a:rPr>
                        <a:t>3,75</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19,23</a:t>
                      </a:r>
                      <a:r>
                        <a:rPr lang="pl-PL" sz="1200">
                          <a:effectLst/>
                          <a:latin typeface="Calibri"/>
                          <a:ea typeface="Times New Roman"/>
                        </a:rPr>
                        <a:t>±</a:t>
                      </a:r>
                      <a:r>
                        <a:rPr lang="pl-PL" sz="1200">
                          <a:effectLst/>
                          <a:latin typeface="Calibri"/>
                          <a:ea typeface="Times New Roman"/>
                          <a:cs typeface="Times New Roman"/>
                        </a:rPr>
                        <a:t>1,06</a:t>
                      </a:r>
                      <a:endParaRPr lang="pl-PL" sz="1200">
                        <a:effectLst/>
                        <a:latin typeface="Times New Roman"/>
                        <a:ea typeface="Times New Roman"/>
                      </a:endParaRPr>
                    </a:p>
                  </a:txBody>
                  <a:tcPr marL="68580" marR="68580" marT="0" marB="0">
                    <a:lnL>
                      <a:noFill/>
                    </a:lnL>
                    <a:lnR>
                      <a:noFill/>
                    </a:lnR>
                    <a:lnT>
                      <a:noFill/>
                    </a:lnT>
                    <a:lnB>
                      <a:noFill/>
                    </a:lnB>
                  </a:tcPr>
                </a:tc>
              </a:tr>
              <a:tr h="0">
                <a:tc>
                  <a:txBody>
                    <a:bodyPr/>
                    <a:lstStyle/>
                    <a:p>
                      <a:pPr algn="just">
                        <a:spcAft>
                          <a:spcPts val="0"/>
                        </a:spcAft>
                      </a:pPr>
                      <a:r>
                        <a:rPr lang="pl-PL" sz="1200" b="1" i="1">
                          <a:effectLst/>
                          <a:latin typeface="Calibri"/>
                          <a:ea typeface="Times New Roman"/>
                          <a:cs typeface="Times New Roman"/>
                        </a:rPr>
                        <a:t>Imatinib</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7,98</a:t>
                      </a:r>
                      <a:r>
                        <a:rPr lang="pl-PL" sz="1200">
                          <a:effectLst/>
                          <a:latin typeface="Calibri"/>
                          <a:ea typeface="Times New Roman"/>
                        </a:rPr>
                        <a:t>±3,09</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21,85</a:t>
                      </a:r>
                      <a:r>
                        <a:rPr lang="pl-PL" sz="1200">
                          <a:effectLst/>
                          <a:latin typeface="Calibri"/>
                          <a:ea typeface="Times New Roman"/>
                        </a:rPr>
                        <a:t>±</a:t>
                      </a:r>
                      <a:r>
                        <a:rPr lang="pl-PL" sz="1200">
                          <a:effectLst/>
                          <a:latin typeface="Calibri"/>
                          <a:ea typeface="Times New Roman"/>
                          <a:cs typeface="Times New Roman"/>
                        </a:rPr>
                        <a:t>2,47</a:t>
                      </a:r>
                      <a:endParaRPr lang="pl-PL" sz="1200">
                        <a:effectLst/>
                        <a:latin typeface="Times New Roman"/>
                        <a:ea typeface="Times New Roman"/>
                      </a:endParaRPr>
                    </a:p>
                  </a:txBody>
                  <a:tcPr marL="68580" marR="68580" marT="0" marB="0">
                    <a:lnL>
                      <a:noFill/>
                    </a:lnL>
                    <a:lnR>
                      <a:noFill/>
                    </a:lnR>
                    <a:lnT>
                      <a:noFill/>
                    </a:lnT>
                    <a:lnB>
                      <a:noFill/>
                    </a:lnB>
                  </a:tcPr>
                </a:tc>
              </a:tr>
              <a:tr h="0">
                <a:tc>
                  <a:txBody>
                    <a:bodyPr/>
                    <a:lstStyle/>
                    <a:p>
                      <a:pPr algn="just">
                        <a:spcAft>
                          <a:spcPts val="0"/>
                        </a:spcAft>
                      </a:pPr>
                      <a:r>
                        <a:rPr lang="pl-PL" sz="1200" b="1" i="1" dirty="0">
                          <a:effectLst/>
                          <a:latin typeface="Calibri"/>
                          <a:ea typeface="Times New Roman"/>
                          <a:cs typeface="Times New Roman"/>
                        </a:rPr>
                        <a:t> </a:t>
                      </a:r>
                      <a:endParaRPr lang="pl-PL" sz="1200" dirty="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 </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 </a:t>
                      </a:r>
                      <a:endParaRPr lang="pl-PL" sz="1200">
                        <a:effectLst/>
                        <a:latin typeface="Times New Roman"/>
                        <a:ea typeface="Times New Roman"/>
                      </a:endParaRPr>
                    </a:p>
                  </a:txBody>
                  <a:tcPr marL="68580" marR="68580" marT="0" marB="0">
                    <a:lnL>
                      <a:noFill/>
                    </a:lnL>
                    <a:lnR>
                      <a:noFill/>
                    </a:lnR>
                    <a:lnT>
                      <a:noFill/>
                    </a:lnT>
                    <a:lnB>
                      <a:noFill/>
                    </a:lnB>
                  </a:tcPr>
                </a:tc>
              </a:tr>
              <a:tr h="0">
                <a:tc>
                  <a:txBody>
                    <a:bodyPr/>
                    <a:lstStyle/>
                    <a:p>
                      <a:pPr algn="just">
                        <a:spcAft>
                          <a:spcPts val="0"/>
                        </a:spcAft>
                      </a:pPr>
                      <a:r>
                        <a:rPr lang="pl-PL" sz="1200" b="1" i="1">
                          <a:effectLst/>
                          <a:latin typeface="Calibri"/>
                          <a:ea typeface="Times New Roman"/>
                          <a:cs typeface="Times New Roman"/>
                        </a:rPr>
                        <a:t>Docetaxel</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13,7</a:t>
                      </a:r>
                      <a:r>
                        <a:rPr lang="pl-PL" sz="1200">
                          <a:effectLst/>
                          <a:latin typeface="Calibri"/>
                          <a:ea typeface="Times New Roman"/>
                        </a:rPr>
                        <a:t>±</a:t>
                      </a:r>
                      <a:r>
                        <a:rPr lang="pl-PL" sz="1200">
                          <a:effectLst/>
                          <a:latin typeface="Calibri"/>
                          <a:ea typeface="Times New Roman"/>
                          <a:cs typeface="Times New Roman"/>
                        </a:rPr>
                        <a:t>4,82</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23,57</a:t>
                      </a:r>
                      <a:r>
                        <a:rPr lang="pl-PL" sz="1200">
                          <a:effectLst/>
                          <a:latin typeface="Calibri"/>
                          <a:ea typeface="Times New Roman"/>
                        </a:rPr>
                        <a:t>±5,91</a:t>
                      </a:r>
                      <a:endParaRPr lang="pl-PL" sz="1200">
                        <a:effectLst/>
                        <a:latin typeface="Times New Roman"/>
                        <a:ea typeface="Times New Roman"/>
                      </a:endParaRPr>
                    </a:p>
                  </a:txBody>
                  <a:tcPr marL="68580" marR="68580" marT="0" marB="0">
                    <a:lnL>
                      <a:noFill/>
                    </a:lnL>
                    <a:lnR>
                      <a:noFill/>
                    </a:lnR>
                    <a:lnT>
                      <a:noFill/>
                    </a:lnT>
                    <a:lnB>
                      <a:noFill/>
                    </a:lnB>
                  </a:tcPr>
                </a:tc>
              </a:tr>
              <a:tr h="0">
                <a:tc>
                  <a:txBody>
                    <a:bodyPr/>
                    <a:lstStyle/>
                    <a:p>
                      <a:pPr algn="just">
                        <a:spcAft>
                          <a:spcPts val="0"/>
                        </a:spcAft>
                      </a:pPr>
                      <a:r>
                        <a:rPr lang="pl-PL" sz="1200" b="1" i="1">
                          <a:effectLst/>
                          <a:latin typeface="Calibri"/>
                          <a:ea typeface="Times New Roman"/>
                          <a:cs typeface="Times New Roman"/>
                        </a:rPr>
                        <a:t>Imatinib + docetaxel</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dirty="0">
                          <a:effectLst/>
                          <a:latin typeface="Calibri"/>
                          <a:ea typeface="Times New Roman"/>
                          <a:cs typeface="Times New Roman"/>
                        </a:rPr>
                        <a:t>17,53</a:t>
                      </a:r>
                      <a:r>
                        <a:rPr lang="pl-PL" sz="1200" dirty="0">
                          <a:effectLst/>
                          <a:latin typeface="Calibri"/>
                          <a:ea typeface="Times New Roman"/>
                        </a:rPr>
                        <a:t>±</a:t>
                      </a:r>
                      <a:r>
                        <a:rPr lang="pl-PL" sz="1200" dirty="0">
                          <a:effectLst/>
                          <a:latin typeface="Calibri"/>
                          <a:ea typeface="Times New Roman"/>
                          <a:cs typeface="Times New Roman"/>
                        </a:rPr>
                        <a:t>5,20</a:t>
                      </a:r>
                      <a:endParaRPr lang="pl-PL" sz="1200" dirty="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29,00</a:t>
                      </a:r>
                      <a:r>
                        <a:rPr lang="pl-PL" sz="1200">
                          <a:effectLst/>
                          <a:latin typeface="Calibri"/>
                          <a:ea typeface="Times New Roman"/>
                        </a:rPr>
                        <a:t>±</a:t>
                      </a:r>
                      <a:r>
                        <a:rPr lang="pl-PL" sz="1200">
                          <a:effectLst/>
                          <a:latin typeface="Calibri"/>
                          <a:ea typeface="Times New Roman"/>
                          <a:cs typeface="Times New Roman"/>
                        </a:rPr>
                        <a:t>2,97</a:t>
                      </a:r>
                      <a:endParaRPr lang="pl-PL" sz="1200">
                        <a:effectLst/>
                        <a:latin typeface="Times New Roman"/>
                        <a:ea typeface="Times New Roman"/>
                      </a:endParaRPr>
                    </a:p>
                  </a:txBody>
                  <a:tcPr marL="68580" marR="68580" marT="0" marB="0">
                    <a:lnL>
                      <a:noFill/>
                    </a:lnL>
                    <a:lnR>
                      <a:noFill/>
                    </a:lnR>
                    <a:lnT>
                      <a:noFill/>
                    </a:lnT>
                    <a:lnB>
                      <a:noFill/>
                    </a:lnB>
                  </a:tcPr>
                </a:tc>
              </a:tr>
              <a:tr h="0">
                <a:tc>
                  <a:txBody>
                    <a:bodyPr/>
                    <a:lstStyle/>
                    <a:p>
                      <a:pPr algn="just">
                        <a:spcAft>
                          <a:spcPts val="0"/>
                        </a:spcAft>
                      </a:pPr>
                      <a:r>
                        <a:rPr lang="pl-PL" sz="1200" b="1" i="1">
                          <a:effectLst/>
                          <a:latin typeface="Calibri"/>
                          <a:ea typeface="Times New Roman"/>
                          <a:cs typeface="Times New Roman"/>
                        </a:rPr>
                        <a:t> </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 </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 </a:t>
                      </a:r>
                      <a:endParaRPr lang="pl-PL" sz="1200">
                        <a:effectLst/>
                        <a:latin typeface="Times New Roman"/>
                        <a:ea typeface="Times New Roman"/>
                      </a:endParaRPr>
                    </a:p>
                  </a:txBody>
                  <a:tcPr marL="68580" marR="68580" marT="0" marB="0">
                    <a:lnL>
                      <a:noFill/>
                    </a:lnL>
                    <a:lnR>
                      <a:noFill/>
                    </a:lnR>
                    <a:lnT>
                      <a:noFill/>
                    </a:lnT>
                    <a:lnB>
                      <a:noFill/>
                    </a:lnB>
                  </a:tcPr>
                </a:tc>
              </a:tr>
              <a:tr h="0">
                <a:tc>
                  <a:txBody>
                    <a:bodyPr/>
                    <a:lstStyle/>
                    <a:p>
                      <a:pPr algn="just">
                        <a:spcAft>
                          <a:spcPts val="0"/>
                        </a:spcAft>
                      </a:pPr>
                      <a:r>
                        <a:rPr lang="pl-PL" sz="1200" b="1" i="1">
                          <a:effectLst/>
                          <a:latin typeface="Calibri"/>
                          <a:ea typeface="Times New Roman"/>
                          <a:cs typeface="Times New Roman"/>
                        </a:rPr>
                        <a:t>Cisplatin</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11,85</a:t>
                      </a:r>
                      <a:r>
                        <a:rPr lang="pl-PL" sz="1200">
                          <a:effectLst/>
                          <a:latin typeface="Calibri"/>
                          <a:ea typeface="Times New Roman"/>
                        </a:rPr>
                        <a:t>±</a:t>
                      </a:r>
                      <a:r>
                        <a:rPr lang="pl-PL" sz="1200">
                          <a:effectLst/>
                          <a:latin typeface="Calibri"/>
                          <a:ea typeface="Times New Roman"/>
                          <a:cs typeface="Times New Roman"/>
                        </a:rPr>
                        <a:t>0,49</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18,97</a:t>
                      </a:r>
                      <a:r>
                        <a:rPr lang="pl-PL" sz="1200">
                          <a:effectLst/>
                          <a:latin typeface="Calibri"/>
                          <a:ea typeface="Times New Roman"/>
                        </a:rPr>
                        <a:t>±</a:t>
                      </a:r>
                      <a:r>
                        <a:rPr lang="pl-PL" sz="1200">
                          <a:effectLst/>
                          <a:latin typeface="Calibri"/>
                          <a:ea typeface="Times New Roman"/>
                          <a:cs typeface="Times New Roman"/>
                        </a:rPr>
                        <a:t>8,52</a:t>
                      </a:r>
                      <a:endParaRPr lang="pl-PL" sz="1200">
                        <a:effectLst/>
                        <a:latin typeface="Times New Roman"/>
                        <a:ea typeface="Times New Roman"/>
                      </a:endParaRPr>
                    </a:p>
                  </a:txBody>
                  <a:tcPr marL="68580" marR="68580" marT="0" marB="0">
                    <a:lnL>
                      <a:noFill/>
                    </a:lnL>
                    <a:lnR>
                      <a:noFill/>
                    </a:lnR>
                    <a:lnT>
                      <a:noFill/>
                    </a:lnT>
                    <a:lnB>
                      <a:noFill/>
                    </a:lnB>
                  </a:tcPr>
                </a:tc>
              </a:tr>
              <a:tr h="0">
                <a:tc>
                  <a:txBody>
                    <a:bodyPr/>
                    <a:lstStyle/>
                    <a:p>
                      <a:pPr algn="just">
                        <a:spcAft>
                          <a:spcPts val="0"/>
                        </a:spcAft>
                      </a:pPr>
                      <a:r>
                        <a:rPr lang="pl-PL" sz="1200" b="1" i="1">
                          <a:effectLst/>
                          <a:latin typeface="Calibri"/>
                          <a:ea typeface="Times New Roman"/>
                          <a:cs typeface="Times New Roman"/>
                        </a:rPr>
                        <a:t>Imatinib + cisplatin</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16,6</a:t>
                      </a:r>
                      <a:r>
                        <a:rPr lang="pl-PL" sz="1200">
                          <a:effectLst/>
                          <a:latin typeface="Calibri"/>
                          <a:ea typeface="Times New Roman"/>
                        </a:rPr>
                        <a:t>±</a:t>
                      </a:r>
                      <a:r>
                        <a:rPr lang="pl-PL" sz="1200">
                          <a:effectLst/>
                          <a:latin typeface="Calibri"/>
                          <a:ea typeface="Times New Roman"/>
                          <a:cs typeface="Times New Roman"/>
                        </a:rPr>
                        <a:t>5,23</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dirty="0">
                          <a:effectLst/>
                          <a:latin typeface="Calibri"/>
                          <a:ea typeface="Times New Roman"/>
                          <a:cs typeface="Times New Roman"/>
                        </a:rPr>
                        <a:t>20,25</a:t>
                      </a:r>
                      <a:r>
                        <a:rPr lang="pl-PL" sz="1200" dirty="0">
                          <a:effectLst/>
                          <a:latin typeface="Calibri"/>
                          <a:ea typeface="Times New Roman"/>
                        </a:rPr>
                        <a:t>±</a:t>
                      </a:r>
                      <a:r>
                        <a:rPr lang="pl-PL" sz="1200" dirty="0">
                          <a:effectLst/>
                          <a:latin typeface="Calibri"/>
                          <a:ea typeface="Times New Roman"/>
                          <a:cs typeface="Times New Roman"/>
                        </a:rPr>
                        <a:t>3,89</a:t>
                      </a:r>
                      <a:endParaRPr lang="pl-PL" sz="1200" dirty="0">
                        <a:effectLst/>
                        <a:latin typeface="Times New Roman"/>
                        <a:ea typeface="Times New Roman"/>
                      </a:endParaRPr>
                    </a:p>
                  </a:txBody>
                  <a:tcPr marL="68580" marR="68580" marT="0" marB="0">
                    <a:lnL>
                      <a:noFill/>
                    </a:lnL>
                    <a:lnR>
                      <a:noFill/>
                    </a:lnR>
                    <a:lnT>
                      <a:noFill/>
                    </a:lnT>
                    <a:lnB>
                      <a:noFill/>
                    </a:lnB>
                  </a:tcPr>
                </a:tc>
              </a:tr>
            </a:tbl>
          </a:graphicData>
        </a:graphic>
      </p:graphicFrame>
      <p:sp>
        <p:nvSpPr>
          <p:cNvPr id="11" name="Text Box 8"/>
          <p:cNvSpPr txBox="1">
            <a:spLocks noChangeArrowheads="1"/>
          </p:cNvSpPr>
          <p:nvPr/>
        </p:nvSpPr>
        <p:spPr bwMode="auto">
          <a:xfrm>
            <a:off x="683568" y="4015043"/>
            <a:ext cx="4393344"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pl-PL" sz="1200" dirty="0" err="1" smtClean="0">
                <a:latin typeface="Calibri" pitchFamily="34" charset="0"/>
                <a:cs typeface="Calibri" pitchFamily="34" charset="0"/>
              </a:rPr>
              <a:t>Table</a:t>
            </a:r>
            <a:r>
              <a:rPr lang="pl-PL" sz="1200" dirty="0" smtClean="0">
                <a:latin typeface="Calibri" pitchFamily="34" charset="0"/>
                <a:cs typeface="Calibri" pitchFamily="34" charset="0"/>
              </a:rPr>
              <a:t>. </a:t>
            </a:r>
            <a:r>
              <a:rPr lang="pl-PL" sz="1200" dirty="0" err="1" smtClean="0">
                <a:latin typeface="Calibri" pitchFamily="34" charset="0"/>
                <a:cs typeface="Calibri" pitchFamily="34" charset="0"/>
              </a:rPr>
              <a:t>Flow</a:t>
            </a:r>
            <a:r>
              <a:rPr lang="pl-PL" sz="1200" dirty="0" smtClean="0">
                <a:latin typeface="Calibri" pitchFamily="34" charset="0"/>
                <a:cs typeface="Calibri" pitchFamily="34" charset="0"/>
              </a:rPr>
              <a:t> </a:t>
            </a:r>
            <a:r>
              <a:rPr lang="pl-PL" sz="1200" dirty="0" err="1" smtClean="0">
                <a:latin typeface="Calibri" pitchFamily="34" charset="0"/>
                <a:cs typeface="Calibri" pitchFamily="34" charset="0"/>
              </a:rPr>
              <a:t>cytometry</a:t>
            </a:r>
            <a:r>
              <a:rPr lang="pl-PL" sz="1200" dirty="0" smtClean="0">
                <a:latin typeface="Calibri" pitchFamily="34" charset="0"/>
                <a:cs typeface="Calibri" pitchFamily="34" charset="0"/>
              </a:rPr>
              <a:t> </a:t>
            </a:r>
            <a:r>
              <a:rPr lang="pl-PL" sz="1200" dirty="0" err="1" smtClean="0">
                <a:latin typeface="Calibri" pitchFamily="34" charset="0"/>
                <a:cs typeface="Calibri" pitchFamily="34" charset="0"/>
              </a:rPr>
              <a:t>cell</a:t>
            </a:r>
            <a:r>
              <a:rPr lang="pl-PL" sz="1200" dirty="0" smtClean="0">
                <a:latin typeface="Calibri" pitchFamily="34" charset="0"/>
                <a:cs typeface="Calibri" pitchFamily="34" charset="0"/>
              </a:rPr>
              <a:t> </a:t>
            </a:r>
            <a:r>
              <a:rPr lang="pl-PL" sz="1200" dirty="0" err="1">
                <a:latin typeface="Calibri" pitchFamily="34" charset="0"/>
                <a:cs typeface="Calibri" pitchFamily="34" charset="0"/>
              </a:rPr>
              <a:t>death</a:t>
            </a:r>
            <a:r>
              <a:rPr lang="pl-PL" sz="1200" dirty="0">
                <a:latin typeface="Calibri" pitchFamily="34" charset="0"/>
                <a:cs typeface="Calibri" pitchFamily="34" charset="0"/>
              </a:rPr>
              <a:t> </a:t>
            </a:r>
            <a:r>
              <a:rPr lang="pl-PL" sz="1200" dirty="0" err="1" smtClean="0">
                <a:latin typeface="Calibri" pitchFamily="34" charset="0"/>
                <a:cs typeface="Calibri" pitchFamily="34" charset="0"/>
              </a:rPr>
              <a:t>analysis</a:t>
            </a:r>
            <a:r>
              <a:rPr lang="pl-PL" sz="1200" dirty="0" smtClean="0">
                <a:latin typeface="Calibri" pitchFamily="34" charset="0"/>
                <a:cs typeface="Calibri" pitchFamily="34" charset="0"/>
              </a:rPr>
              <a:t> </a:t>
            </a:r>
            <a:r>
              <a:rPr lang="pl-PL" sz="900" dirty="0" smtClean="0">
                <a:latin typeface="Calibri" pitchFamily="34" charset="0"/>
                <a:cs typeface="Calibri" pitchFamily="34" charset="0"/>
              </a:rPr>
              <a:t>(</a:t>
            </a:r>
            <a:r>
              <a:rPr lang="pl-PL" sz="900" dirty="0" err="1" smtClean="0">
                <a:latin typeface="Calibri" pitchFamily="34" charset="0"/>
                <a:cs typeface="Calibri" pitchFamily="34" charset="0"/>
              </a:rPr>
              <a:t>propidium</a:t>
            </a:r>
            <a:r>
              <a:rPr lang="pl-PL" sz="900" dirty="0" smtClean="0">
                <a:latin typeface="Calibri" pitchFamily="34" charset="0"/>
                <a:cs typeface="Calibri" pitchFamily="34" charset="0"/>
              </a:rPr>
              <a:t> </a:t>
            </a:r>
            <a:r>
              <a:rPr lang="pl-PL" sz="900" dirty="0" err="1" smtClean="0">
                <a:latin typeface="Calibri" pitchFamily="34" charset="0"/>
                <a:cs typeface="Calibri" pitchFamily="34" charset="0"/>
              </a:rPr>
              <a:t>iodide</a:t>
            </a:r>
            <a:r>
              <a:rPr lang="pl-PL" sz="900" dirty="0" smtClean="0">
                <a:latin typeface="Calibri" pitchFamily="34" charset="0"/>
                <a:cs typeface="Calibri" pitchFamily="34" charset="0"/>
              </a:rPr>
              <a:t>  </a:t>
            </a:r>
            <a:r>
              <a:rPr lang="pl-PL" sz="900" dirty="0" err="1" smtClean="0">
                <a:latin typeface="Calibri" pitchFamily="34" charset="0"/>
                <a:cs typeface="Calibri" pitchFamily="34" charset="0"/>
              </a:rPr>
              <a:t>staining</a:t>
            </a:r>
            <a:r>
              <a:rPr lang="pl-PL" sz="900" dirty="0" smtClean="0">
                <a:latin typeface="Calibri" pitchFamily="34" charset="0"/>
                <a:cs typeface="Calibri" pitchFamily="34" charset="0"/>
              </a:rPr>
              <a:t>)</a:t>
            </a:r>
            <a:endParaRPr lang="pl-PL" sz="900" dirty="0">
              <a:latin typeface="Calibri" pitchFamily="34" charset="0"/>
              <a:cs typeface="Calibri" pitchFamily="34" charset="0"/>
            </a:endParaRPr>
          </a:p>
        </p:txBody>
      </p:sp>
      <p:graphicFrame>
        <p:nvGraphicFramePr>
          <p:cNvPr id="12" name="Wykres 11"/>
          <p:cNvGraphicFramePr>
            <a:graphicFrameLocks/>
          </p:cNvGraphicFramePr>
          <p:nvPr>
            <p:extLst>
              <p:ext uri="{D42A27DB-BD31-4B8C-83A1-F6EECF244321}">
                <p14:modId xmlns:p14="http://schemas.microsoft.com/office/powerpoint/2010/main" xmlns="" val="393809499"/>
              </p:ext>
            </p:extLst>
          </p:nvPr>
        </p:nvGraphicFramePr>
        <p:xfrm>
          <a:off x="4211960" y="980728"/>
          <a:ext cx="4104456" cy="290502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285750"/>
            <a:ext cx="7568293" cy="1143000"/>
          </a:xfrm>
        </p:spPr>
        <p:txBody>
          <a:bodyPr>
            <a:normAutofit fontScale="90000"/>
          </a:bodyPr>
          <a:lstStyle/>
          <a:p>
            <a:pPr>
              <a:defRPr/>
            </a:pPr>
            <a:r>
              <a:rPr lang="en-US" sz="3600" b="1" dirty="0" smtClean="0">
                <a:solidFill>
                  <a:schemeClr val="bg1"/>
                </a:solidFill>
                <a:effectLst>
                  <a:outerShdw blurRad="38100" dist="38100" dir="2700000" algn="tl">
                    <a:srgbClr val="000000">
                      <a:alpha val="43137"/>
                    </a:srgbClr>
                  </a:outerShdw>
                </a:effectLst>
                <a:latin typeface="Baskerville Old Face" pitchFamily="18" charset="0"/>
              </a:rPr>
              <a:t> </a:t>
            </a:r>
            <a:r>
              <a:rPr lang="en-US" sz="3600" b="1" dirty="0" smtClean="0">
                <a:solidFill>
                  <a:schemeClr val="tx1"/>
                </a:solidFill>
                <a:effectLst>
                  <a:outerShdw blurRad="38100" dist="38100" dir="2700000" algn="tl">
                    <a:srgbClr val="000000">
                      <a:alpha val="43137"/>
                    </a:srgbClr>
                  </a:outerShdw>
                </a:effectLst>
                <a:latin typeface="Baskerville Old Face" pitchFamily="18" charset="0"/>
              </a:rPr>
              <a:t>About OMICS International Conferences</a:t>
            </a:r>
          </a:p>
        </p:txBody>
      </p:sp>
      <p:sp>
        <p:nvSpPr>
          <p:cNvPr id="3" name="Content Placeholder 2"/>
          <p:cNvSpPr>
            <a:spLocks noGrp="1"/>
          </p:cNvSpPr>
          <p:nvPr>
            <p:ph idx="1"/>
          </p:nvPr>
        </p:nvSpPr>
        <p:spPr>
          <a:xfrm>
            <a:off x="1040947" y="1524000"/>
            <a:ext cx="7323364" cy="487680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rmAutofit lnSpcReduction="10000"/>
          </a:bodyPr>
          <a:lstStyle/>
          <a:p>
            <a:pPr algn="just">
              <a:buFont typeface="Arial" charset="0"/>
              <a:buNone/>
              <a:defRPr/>
            </a:pPr>
            <a:r>
              <a:rPr lang="en-US" sz="2000" dirty="0" smtClean="0">
                <a:latin typeface="Times New Roman" pitchFamily="18" charset="0"/>
                <a:cs typeface="Times New Roman" pitchFamily="18" charset="0"/>
              </a:rPr>
              <a:t>     </a:t>
            </a:r>
          </a:p>
          <a:p>
            <a:pPr algn="just">
              <a:buFont typeface="Arial" charset="0"/>
              <a:buNone/>
              <a:defRPr/>
            </a:pPr>
            <a:r>
              <a:rPr lang="en-US" sz="2000" dirty="0" smtClean="0">
                <a:latin typeface="Times New Roman" pitchFamily="18" charset="0"/>
                <a:cs typeface="Times New Roman" pitchFamily="18" charset="0"/>
              </a:rPr>
              <a:t>     OMICS </a:t>
            </a:r>
            <a:r>
              <a:rPr lang="en-US" sz="2000" dirty="0">
                <a:latin typeface="Times New Roman" pitchFamily="18" charset="0"/>
                <a:cs typeface="Times New Roman" pitchFamily="18" charset="0"/>
              </a:rPr>
              <a:t>International is a pioneer and leading science event organizer, which publishes around </a:t>
            </a:r>
            <a:r>
              <a:rPr lang="en-US" sz="2000" dirty="0" smtClean="0">
                <a:latin typeface="Times New Roman" pitchFamily="18" charset="0"/>
                <a:cs typeface="Times New Roman" pitchFamily="18" charset="0"/>
              </a:rPr>
              <a:t>500 </a:t>
            </a:r>
            <a:r>
              <a:rPr lang="en-US" sz="2000" dirty="0">
                <a:latin typeface="Times New Roman" pitchFamily="18" charset="0"/>
                <a:cs typeface="Times New Roman" pitchFamily="18" charset="0"/>
              </a:rPr>
              <a:t>open access journals and conducts over </a:t>
            </a:r>
            <a:r>
              <a:rPr lang="en-US" sz="2000" dirty="0" smtClean="0">
                <a:latin typeface="Times New Roman" pitchFamily="18" charset="0"/>
                <a:cs typeface="Times New Roman" pitchFamily="18" charset="0"/>
              </a:rPr>
              <a:t>500 </a:t>
            </a:r>
            <a:r>
              <a:rPr lang="en-US" sz="2000" dirty="0">
                <a:latin typeface="Times New Roman" pitchFamily="18" charset="0"/>
                <a:cs typeface="Times New Roman" pitchFamily="18" charset="0"/>
              </a:rPr>
              <a:t>Medical, Clinical, Engineering, Life </a:t>
            </a:r>
            <a:r>
              <a:rPr lang="en-US" sz="2000" dirty="0" smtClean="0">
                <a:latin typeface="Times New Roman" pitchFamily="18" charset="0"/>
                <a:cs typeface="Times New Roman" pitchFamily="18" charset="0"/>
              </a:rPr>
              <a:t>Sciences, Pharma</a:t>
            </a:r>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scientific </a:t>
            </a:r>
            <a:r>
              <a:rPr lang="en-US" sz="2000" dirty="0">
                <a:latin typeface="Times New Roman" pitchFamily="18" charset="0"/>
                <a:cs typeface="Times New Roman" pitchFamily="18" charset="0"/>
              </a:rPr>
              <a:t>conferences all over the globe annually with the support of more than 1000 scientific associations and 30,000 editorial board members and 3.5 million followers to its credit</a:t>
            </a:r>
            <a:r>
              <a:rPr lang="en-US" sz="2000" dirty="0" smtClean="0">
                <a:latin typeface="Times New Roman" pitchFamily="18" charset="0"/>
                <a:cs typeface="Times New Roman" pitchFamily="18" charset="0"/>
              </a:rPr>
              <a:t>. </a:t>
            </a:r>
            <a:endParaRPr lang="en-US" sz="2000" dirty="0">
              <a:latin typeface="Times New Roman" pitchFamily="18" charset="0"/>
              <a:cs typeface="Times New Roman" pitchFamily="18" charset="0"/>
            </a:endParaRPr>
          </a:p>
          <a:p>
            <a:pPr algn="just">
              <a:buFont typeface="Arial" charset="0"/>
              <a:buNone/>
              <a:defRPr/>
            </a:pPr>
            <a:endParaRPr lang="en-US" sz="2000" dirty="0">
              <a:latin typeface="Times New Roman" pitchFamily="18" charset="0"/>
              <a:cs typeface="Times New Roman" pitchFamily="18" charset="0"/>
            </a:endParaRPr>
          </a:p>
          <a:p>
            <a:pPr algn="just">
              <a:buFont typeface="Arial" charset="0"/>
              <a:buNone/>
              <a:defRPr/>
            </a:pPr>
            <a:r>
              <a:rPr lang="en-US" sz="2000" dirty="0">
                <a:latin typeface="Times New Roman" pitchFamily="18" charset="0"/>
                <a:cs typeface="Times New Roman" pitchFamily="18" charset="0"/>
              </a:rPr>
              <a:t>    OMICS Group has organized 500 conferences, workshops and national symposiums across the major cities including San Francisco, Las Vegas, San Antonio, Omaha, Orlando, Raleigh, Santa Clara, Chicago, Philadelphia, Baltimore, United Kingdom, Valencia, Dubai, Beijing, Hyderabad, Bengaluru and </a:t>
            </a:r>
            <a:r>
              <a:rPr lang="en-US" sz="2000" dirty="0" smtClean="0">
                <a:latin typeface="Times New Roman" pitchFamily="18" charset="0"/>
                <a:cs typeface="Times New Roman" pitchFamily="18" charset="0"/>
              </a:rPr>
              <a:t>Mumbai.</a:t>
            </a:r>
          </a:p>
          <a:p>
            <a:pPr>
              <a:defRPr/>
            </a:pP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xmlns="" val="1166151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p:cNvSpPr txBox="1"/>
          <p:nvPr/>
        </p:nvSpPr>
        <p:spPr>
          <a:xfrm>
            <a:off x="400562" y="332656"/>
            <a:ext cx="8353425" cy="707886"/>
          </a:xfrm>
          <a:prstGeom prst="rect">
            <a:avLst/>
          </a:prstGeom>
          <a:noFill/>
        </p:spPr>
        <p:txBody>
          <a:bodyPr>
            <a:spAutoFit/>
          </a:bodyPr>
          <a:lstStyle/>
          <a:p>
            <a:pPr algn="ctr" fontAlgn="auto">
              <a:spcBef>
                <a:spcPts val="0"/>
              </a:spcBef>
              <a:spcAft>
                <a:spcPts val="0"/>
              </a:spcAft>
              <a:defRPr/>
            </a:pPr>
            <a:r>
              <a:rPr lang="en-US" sz="2000" b="1" dirty="0" err="1">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Antiproliferative</a:t>
            </a:r>
            <a:r>
              <a:rPr lang="en-US" sz="2000" b="1" dirty="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 activity of </a:t>
            </a:r>
            <a:r>
              <a:rPr lang="pl-PL" sz="2000" b="1" u="sng" dirty="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SU</a:t>
            </a:r>
            <a:r>
              <a:rPr lang="en-US" sz="2000" b="1" dirty="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 CIS</a:t>
            </a:r>
            <a:r>
              <a:rPr lang="pl-PL" sz="2000" b="1" dirty="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a:t>
            </a:r>
            <a:r>
              <a:rPr lang="en-US" sz="2000" b="1" dirty="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 DTX and </a:t>
            </a:r>
            <a:r>
              <a:rPr lang="pl-PL" sz="2000" b="1" dirty="0" smtClean="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PRI-2191</a:t>
            </a:r>
            <a:r>
              <a:rPr lang="pl-PL" sz="2000" b="1" dirty="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
            </a:r>
            <a:br>
              <a:rPr lang="pl-PL" sz="2000" b="1" dirty="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br>
            <a:r>
              <a:rPr lang="pl-PL" sz="2000" b="1" dirty="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o</a:t>
            </a:r>
            <a:r>
              <a:rPr lang="en-US" sz="2000" b="1" dirty="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n human lung </a:t>
            </a:r>
            <a:r>
              <a:rPr lang="en-US" sz="2000" b="1" dirty="0" err="1">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microvascular</a:t>
            </a:r>
            <a:r>
              <a:rPr lang="en-US" sz="2000" b="1" dirty="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 endothelial cells </a:t>
            </a:r>
            <a:r>
              <a:rPr lang="pl-PL" sz="2000" b="1" dirty="0" smtClean="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HLMEC</a:t>
            </a:r>
            <a:endParaRPr lang="pl-PL" sz="2000" b="1" dirty="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endParaRPr>
          </a:p>
        </p:txBody>
      </p:sp>
      <p:graphicFrame>
        <p:nvGraphicFramePr>
          <p:cNvPr id="6" name="Wykres 5"/>
          <p:cNvGraphicFramePr>
            <a:graphicFrameLocks/>
          </p:cNvGraphicFramePr>
          <p:nvPr>
            <p:extLst>
              <p:ext uri="{D42A27DB-BD31-4B8C-83A1-F6EECF244321}">
                <p14:modId xmlns:p14="http://schemas.microsoft.com/office/powerpoint/2010/main" xmlns="" val="3953673298"/>
              </p:ext>
            </p:extLst>
          </p:nvPr>
        </p:nvGraphicFramePr>
        <p:xfrm>
          <a:off x="251520" y="1185559"/>
          <a:ext cx="3960440" cy="276465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Tabela 1"/>
          <p:cNvGraphicFramePr>
            <a:graphicFrameLocks noGrp="1"/>
          </p:cNvGraphicFramePr>
          <p:nvPr>
            <p:extLst>
              <p:ext uri="{D42A27DB-BD31-4B8C-83A1-F6EECF244321}">
                <p14:modId xmlns:p14="http://schemas.microsoft.com/office/powerpoint/2010/main" xmlns="" val="835279495"/>
              </p:ext>
            </p:extLst>
          </p:nvPr>
        </p:nvGraphicFramePr>
        <p:xfrm>
          <a:off x="841341" y="4235859"/>
          <a:ext cx="4389120" cy="1828800"/>
        </p:xfrm>
        <a:graphic>
          <a:graphicData uri="http://schemas.openxmlformats.org/drawingml/2006/table">
            <a:tbl>
              <a:tblPr firstRow="1" firstCol="1" bandRow="1"/>
              <a:tblGrid>
                <a:gridCol w="1868805"/>
                <a:gridCol w="1462405"/>
                <a:gridCol w="1057910"/>
              </a:tblGrid>
              <a:tr h="0">
                <a:tc>
                  <a:txBody>
                    <a:bodyPr/>
                    <a:lstStyle/>
                    <a:p>
                      <a:pPr algn="just">
                        <a:spcAft>
                          <a:spcPts val="0"/>
                        </a:spcAft>
                      </a:pPr>
                      <a:r>
                        <a:rPr lang="pl-PL" sz="1200" b="1" i="1" dirty="0">
                          <a:solidFill>
                            <a:srgbClr val="FFFFFF"/>
                          </a:solidFill>
                          <a:effectLst/>
                          <a:latin typeface="Calibri"/>
                          <a:ea typeface="Times New Roman"/>
                          <a:cs typeface="Times New Roman"/>
                        </a:rPr>
                        <a:t>HLMEC</a:t>
                      </a:r>
                      <a:endParaRPr lang="pl-PL" sz="1200" dirty="0">
                        <a:effectLst/>
                        <a:latin typeface="Times New Roman"/>
                        <a:ea typeface="Times New Roman"/>
                      </a:endParaRPr>
                    </a:p>
                  </a:txBody>
                  <a:tcPr marL="68580" marR="68580" marT="0" marB="0">
                    <a:lnL>
                      <a:noFill/>
                    </a:lnL>
                    <a:lnR>
                      <a:noFill/>
                    </a:lnR>
                    <a:lnT>
                      <a:noFill/>
                    </a:lnT>
                    <a:lnB>
                      <a:noFill/>
                    </a:lnB>
                    <a:solidFill>
                      <a:srgbClr val="000000"/>
                    </a:solidFill>
                  </a:tcPr>
                </a:tc>
                <a:tc>
                  <a:txBody>
                    <a:bodyPr/>
                    <a:lstStyle/>
                    <a:p>
                      <a:pPr>
                        <a:spcAft>
                          <a:spcPts val="0"/>
                        </a:spcAft>
                      </a:pPr>
                      <a:r>
                        <a:rPr lang="pl-PL" sz="1200" b="1" i="1">
                          <a:solidFill>
                            <a:srgbClr val="FFFFFF"/>
                          </a:solidFill>
                          <a:effectLst/>
                          <a:latin typeface="Calibri"/>
                          <a:ea typeface="Times New Roman"/>
                          <a:cs typeface="Times New Roman"/>
                        </a:rPr>
                        <a:t>      --</a:t>
                      </a:r>
                      <a:endParaRPr lang="pl-PL" sz="1200">
                        <a:effectLst/>
                        <a:latin typeface="Times New Roman"/>
                        <a:ea typeface="Times New Roman"/>
                      </a:endParaRPr>
                    </a:p>
                  </a:txBody>
                  <a:tcPr marL="68580" marR="68580" marT="0" marB="0">
                    <a:lnL>
                      <a:noFill/>
                    </a:lnL>
                    <a:lnR>
                      <a:noFill/>
                    </a:lnR>
                    <a:lnT>
                      <a:noFill/>
                    </a:lnT>
                    <a:lnB>
                      <a:noFill/>
                    </a:lnB>
                    <a:solidFill>
                      <a:srgbClr val="000000"/>
                    </a:solidFill>
                  </a:tcPr>
                </a:tc>
                <a:tc>
                  <a:txBody>
                    <a:bodyPr/>
                    <a:lstStyle/>
                    <a:p>
                      <a:pPr algn="just">
                        <a:spcAft>
                          <a:spcPts val="0"/>
                        </a:spcAft>
                      </a:pPr>
                      <a:r>
                        <a:rPr lang="pl-PL" sz="1200" b="1" i="1">
                          <a:solidFill>
                            <a:srgbClr val="FFFFFF"/>
                          </a:solidFill>
                          <a:effectLst/>
                          <a:latin typeface="Calibri"/>
                          <a:ea typeface="Times New Roman"/>
                          <a:cs typeface="Times New Roman"/>
                        </a:rPr>
                        <a:t>PRI-2191 (100nM)</a:t>
                      </a:r>
                      <a:endParaRPr lang="pl-PL" sz="1200">
                        <a:effectLst/>
                        <a:latin typeface="Times New Roman"/>
                        <a:ea typeface="Times New Roman"/>
                      </a:endParaRPr>
                    </a:p>
                  </a:txBody>
                  <a:tcPr marL="68580" marR="68580" marT="0" marB="0">
                    <a:lnL>
                      <a:noFill/>
                    </a:lnL>
                    <a:lnR>
                      <a:noFill/>
                    </a:lnR>
                    <a:lnT>
                      <a:noFill/>
                    </a:lnT>
                    <a:lnB>
                      <a:noFill/>
                    </a:lnB>
                    <a:solidFill>
                      <a:srgbClr val="000000"/>
                    </a:solidFill>
                  </a:tcPr>
                </a:tc>
              </a:tr>
              <a:tr h="0">
                <a:tc>
                  <a:txBody>
                    <a:bodyPr/>
                    <a:lstStyle/>
                    <a:p>
                      <a:pPr algn="just">
                        <a:spcAft>
                          <a:spcPts val="0"/>
                        </a:spcAft>
                      </a:pPr>
                      <a:r>
                        <a:rPr lang="pl-PL" sz="1200" b="1" i="1">
                          <a:effectLst/>
                          <a:latin typeface="Calibri"/>
                          <a:ea typeface="Times New Roman"/>
                          <a:cs typeface="Times New Roman"/>
                        </a:rPr>
                        <a:t>Control</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8,03</a:t>
                      </a:r>
                      <a:r>
                        <a:rPr lang="pl-PL" sz="1200">
                          <a:effectLst/>
                          <a:latin typeface="Calibri"/>
                          <a:ea typeface="Times New Roman"/>
                        </a:rPr>
                        <a:t>±</a:t>
                      </a:r>
                      <a:r>
                        <a:rPr lang="pl-PL" sz="1200">
                          <a:effectLst/>
                          <a:latin typeface="Calibri"/>
                          <a:ea typeface="Times New Roman"/>
                          <a:cs typeface="Times New Roman"/>
                        </a:rPr>
                        <a:t>3,75</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19,23</a:t>
                      </a:r>
                      <a:r>
                        <a:rPr lang="pl-PL" sz="1200">
                          <a:effectLst/>
                          <a:latin typeface="Calibri"/>
                          <a:ea typeface="Times New Roman"/>
                        </a:rPr>
                        <a:t>±</a:t>
                      </a:r>
                      <a:r>
                        <a:rPr lang="pl-PL" sz="1200">
                          <a:effectLst/>
                          <a:latin typeface="Calibri"/>
                          <a:ea typeface="Times New Roman"/>
                          <a:cs typeface="Times New Roman"/>
                        </a:rPr>
                        <a:t>1,06</a:t>
                      </a:r>
                      <a:endParaRPr lang="pl-PL" sz="1200">
                        <a:effectLst/>
                        <a:latin typeface="Times New Roman"/>
                        <a:ea typeface="Times New Roman"/>
                      </a:endParaRPr>
                    </a:p>
                  </a:txBody>
                  <a:tcPr marL="68580" marR="68580" marT="0" marB="0">
                    <a:lnL>
                      <a:noFill/>
                    </a:lnL>
                    <a:lnR>
                      <a:noFill/>
                    </a:lnR>
                    <a:lnT>
                      <a:noFill/>
                    </a:lnT>
                    <a:lnB>
                      <a:noFill/>
                    </a:lnB>
                  </a:tcPr>
                </a:tc>
              </a:tr>
              <a:tr h="0">
                <a:tc>
                  <a:txBody>
                    <a:bodyPr/>
                    <a:lstStyle/>
                    <a:p>
                      <a:pPr algn="just">
                        <a:spcAft>
                          <a:spcPts val="0"/>
                        </a:spcAft>
                      </a:pPr>
                      <a:r>
                        <a:rPr lang="pl-PL" sz="1200" b="1" i="1">
                          <a:effectLst/>
                          <a:latin typeface="Calibri"/>
                          <a:ea typeface="Times New Roman"/>
                          <a:cs typeface="Times New Roman"/>
                        </a:rPr>
                        <a:t>Sunitinib</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12,77</a:t>
                      </a:r>
                      <a:r>
                        <a:rPr lang="pl-PL" sz="1200">
                          <a:effectLst/>
                          <a:latin typeface="Calibri"/>
                          <a:ea typeface="Times New Roman"/>
                        </a:rPr>
                        <a:t>±6,55</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29,8</a:t>
                      </a:r>
                      <a:r>
                        <a:rPr lang="pl-PL" sz="1200">
                          <a:effectLst/>
                          <a:latin typeface="Calibri"/>
                          <a:ea typeface="Times New Roman"/>
                        </a:rPr>
                        <a:t>±</a:t>
                      </a:r>
                      <a:r>
                        <a:rPr lang="pl-PL" sz="1200">
                          <a:effectLst/>
                          <a:latin typeface="Calibri"/>
                          <a:ea typeface="Times New Roman"/>
                          <a:cs typeface="Times New Roman"/>
                        </a:rPr>
                        <a:t>4,81</a:t>
                      </a:r>
                      <a:endParaRPr lang="pl-PL" sz="1200">
                        <a:effectLst/>
                        <a:latin typeface="Times New Roman"/>
                        <a:ea typeface="Times New Roman"/>
                      </a:endParaRPr>
                    </a:p>
                  </a:txBody>
                  <a:tcPr marL="68580" marR="68580" marT="0" marB="0">
                    <a:lnL>
                      <a:noFill/>
                    </a:lnL>
                    <a:lnR>
                      <a:noFill/>
                    </a:lnR>
                    <a:lnT>
                      <a:noFill/>
                    </a:lnT>
                    <a:lnB>
                      <a:noFill/>
                    </a:lnB>
                  </a:tcPr>
                </a:tc>
              </a:tr>
              <a:tr h="0">
                <a:tc>
                  <a:txBody>
                    <a:bodyPr/>
                    <a:lstStyle/>
                    <a:p>
                      <a:pPr algn="just">
                        <a:spcAft>
                          <a:spcPts val="0"/>
                        </a:spcAft>
                      </a:pPr>
                      <a:r>
                        <a:rPr lang="pl-PL" sz="1200" b="1" i="1">
                          <a:effectLst/>
                          <a:latin typeface="Calibri"/>
                          <a:ea typeface="Times New Roman"/>
                          <a:cs typeface="Times New Roman"/>
                        </a:rPr>
                        <a:t> </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 </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 </a:t>
                      </a:r>
                      <a:endParaRPr lang="pl-PL" sz="1200">
                        <a:effectLst/>
                        <a:latin typeface="Times New Roman"/>
                        <a:ea typeface="Times New Roman"/>
                      </a:endParaRPr>
                    </a:p>
                  </a:txBody>
                  <a:tcPr marL="68580" marR="68580" marT="0" marB="0">
                    <a:lnL>
                      <a:noFill/>
                    </a:lnL>
                    <a:lnR>
                      <a:noFill/>
                    </a:lnR>
                    <a:lnT>
                      <a:noFill/>
                    </a:lnT>
                    <a:lnB>
                      <a:noFill/>
                    </a:lnB>
                  </a:tcPr>
                </a:tc>
              </a:tr>
              <a:tr h="0">
                <a:tc>
                  <a:txBody>
                    <a:bodyPr/>
                    <a:lstStyle/>
                    <a:p>
                      <a:pPr algn="just">
                        <a:spcAft>
                          <a:spcPts val="0"/>
                        </a:spcAft>
                      </a:pPr>
                      <a:r>
                        <a:rPr lang="pl-PL" sz="1200" b="1" i="1">
                          <a:effectLst/>
                          <a:latin typeface="Calibri"/>
                          <a:ea typeface="Times New Roman"/>
                          <a:cs typeface="Times New Roman"/>
                        </a:rPr>
                        <a:t>Docetaxel</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13,7</a:t>
                      </a:r>
                      <a:r>
                        <a:rPr lang="pl-PL" sz="1200">
                          <a:effectLst/>
                          <a:latin typeface="Calibri"/>
                          <a:ea typeface="Times New Roman"/>
                        </a:rPr>
                        <a:t>±</a:t>
                      </a:r>
                      <a:r>
                        <a:rPr lang="pl-PL" sz="1200">
                          <a:effectLst/>
                          <a:latin typeface="Calibri"/>
                          <a:ea typeface="Times New Roman"/>
                          <a:cs typeface="Times New Roman"/>
                        </a:rPr>
                        <a:t>4,82</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23,57</a:t>
                      </a:r>
                      <a:r>
                        <a:rPr lang="pl-PL" sz="1200">
                          <a:effectLst/>
                          <a:latin typeface="Calibri"/>
                          <a:ea typeface="Times New Roman"/>
                        </a:rPr>
                        <a:t>±5,91</a:t>
                      </a:r>
                      <a:endParaRPr lang="pl-PL" sz="1200">
                        <a:effectLst/>
                        <a:latin typeface="Times New Roman"/>
                        <a:ea typeface="Times New Roman"/>
                      </a:endParaRPr>
                    </a:p>
                  </a:txBody>
                  <a:tcPr marL="68580" marR="68580" marT="0" marB="0">
                    <a:lnL>
                      <a:noFill/>
                    </a:lnL>
                    <a:lnR>
                      <a:noFill/>
                    </a:lnR>
                    <a:lnT>
                      <a:noFill/>
                    </a:lnT>
                    <a:lnB>
                      <a:noFill/>
                    </a:lnB>
                  </a:tcPr>
                </a:tc>
              </a:tr>
              <a:tr h="0">
                <a:tc>
                  <a:txBody>
                    <a:bodyPr/>
                    <a:lstStyle/>
                    <a:p>
                      <a:pPr algn="just">
                        <a:spcAft>
                          <a:spcPts val="0"/>
                        </a:spcAft>
                      </a:pPr>
                      <a:r>
                        <a:rPr lang="pl-PL" sz="1200" b="1" i="1">
                          <a:effectLst/>
                          <a:latin typeface="Calibri"/>
                          <a:ea typeface="Times New Roman"/>
                          <a:cs typeface="Times New Roman"/>
                        </a:rPr>
                        <a:t>Sunitinib + docetaxel</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28,55</a:t>
                      </a:r>
                      <a:r>
                        <a:rPr lang="pl-PL" sz="1200">
                          <a:effectLst/>
                          <a:latin typeface="Calibri"/>
                          <a:ea typeface="Times New Roman"/>
                        </a:rPr>
                        <a:t>±</a:t>
                      </a:r>
                      <a:r>
                        <a:rPr lang="pl-PL" sz="1200">
                          <a:effectLst/>
                          <a:latin typeface="Calibri"/>
                          <a:ea typeface="Times New Roman"/>
                          <a:cs typeface="Times New Roman"/>
                        </a:rPr>
                        <a:t>8,98</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50,90</a:t>
                      </a:r>
                      <a:r>
                        <a:rPr lang="pl-PL" sz="1200">
                          <a:effectLst/>
                          <a:latin typeface="Calibri"/>
                          <a:ea typeface="Times New Roman"/>
                        </a:rPr>
                        <a:t>±</a:t>
                      </a:r>
                      <a:r>
                        <a:rPr lang="pl-PL" sz="1200">
                          <a:effectLst/>
                          <a:latin typeface="Calibri"/>
                          <a:ea typeface="Times New Roman"/>
                          <a:cs typeface="Times New Roman"/>
                        </a:rPr>
                        <a:t>6,61</a:t>
                      </a:r>
                      <a:endParaRPr lang="pl-PL" sz="1200">
                        <a:effectLst/>
                        <a:latin typeface="Times New Roman"/>
                        <a:ea typeface="Times New Roman"/>
                      </a:endParaRPr>
                    </a:p>
                  </a:txBody>
                  <a:tcPr marL="68580" marR="68580" marT="0" marB="0">
                    <a:lnL>
                      <a:noFill/>
                    </a:lnL>
                    <a:lnR>
                      <a:noFill/>
                    </a:lnR>
                    <a:lnT>
                      <a:noFill/>
                    </a:lnT>
                    <a:lnB>
                      <a:noFill/>
                    </a:lnB>
                  </a:tcPr>
                </a:tc>
              </a:tr>
              <a:tr h="0">
                <a:tc>
                  <a:txBody>
                    <a:bodyPr/>
                    <a:lstStyle/>
                    <a:p>
                      <a:pPr algn="just">
                        <a:spcAft>
                          <a:spcPts val="0"/>
                        </a:spcAft>
                      </a:pPr>
                      <a:r>
                        <a:rPr lang="pl-PL" sz="1200" b="1" i="1">
                          <a:effectLst/>
                          <a:latin typeface="Calibri"/>
                          <a:ea typeface="Times New Roman"/>
                          <a:cs typeface="Times New Roman"/>
                        </a:rPr>
                        <a:t> </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 </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 </a:t>
                      </a:r>
                      <a:endParaRPr lang="pl-PL" sz="1200">
                        <a:effectLst/>
                        <a:latin typeface="Times New Roman"/>
                        <a:ea typeface="Times New Roman"/>
                      </a:endParaRPr>
                    </a:p>
                  </a:txBody>
                  <a:tcPr marL="68580" marR="68580" marT="0" marB="0">
                    <a:lnL>
                      <a:noFill/>
                    </a:lnL>
                    <a:lnR>
                      <a:noFill/>
                    </a:lnR>
                    <a:lnT>
                      <a:noFill/>
                    </a:lnT>
                    <a:lnB>
                      <a:noFill/>
                    </a:lnB>
                  </a:tcPr>
                </a:tc>
              </a:tr>
              <a:tr h="0">
                <a:tc>
                  <a:txBody>
                    <a:bodyPr/>
                    <a:lstStyle/>
                    <a:p>
                      <a:pPr algn="just">
                        <a:spcAft>
                          <a:spcPts val="0"/>
                        </a:spcAft>
                      </a:pPr>
                      <a:r>
                        <a:rPr lang="pl-PL" sz="1200" b="1" i="1">
                          <a:effectLst/>
                          <a:latin typeface="Calibri"/>
                          <a:ea typeface="Times New Roman"/>
                          <a:cs typeface="Times New Roman"/>
                        </a:rPr>
                        <a:t>Cisplatin</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11,85</a:t>
                      </a:r>
                      <a:r>
                        <a:rPr lang="pl-PL" sz="1200">
                          <a:effectLst/>
                          <a:latin typeface="Calibri"/>
                          <a:ea typeface="Times New Roman"/>
                        </a:rPr>
                        <a:t>±</a:t>
                      </a:r>
                      <a:r>
                        <a:rPr lang="pl-PL" sz="1200">
                          <a:effectLst/>
                          <a:latin typeface="Calibri"/>
                          <a:ea typeface="Times New Roman"/>
                          <a:cs typeface="Times New Roman"/>
                        </a:rPr>
                        <a:t>0,49</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18,97</a:t>
                      </a:r>
                      <a:r>
                        <a:rPr lang="pl-PL" sz="1200">
                          <a:effectLst/>
                          <a:latin typeface="Calibri"/>
                          <a:ea typeface="Times New Roman"/>
                        </a:rPr>
                        <a:t>±</a:t>
                      </a:r>
                      <a:r>
                        <a:rPr lang="pl-PL" sz="1200">
                          <a:effectLst/>
                          <a:latin typeface="Calibri"/>
                          <a:ea typeface="Times New Roman"/>
                          <a:cs typeface="Times New Roman"/>
                        </a:rPr>
                        <a:t>8,52</a:t>
                      </a:r>
                      <a:endParaRPr lang="pl-PL" sz="1200">
                        <a:effectLst/>
                        <a:latin typeface="Times New Roman"/>
                        <a:ea typeface="Times New Roman"/>
                      </a:endParaRPr>
                    </a:p>
                  </a:txBody>
                  <a:tcPr marL="68580" marR="68580" marT="0" marB="0">
                    <a:lnL>
                      <a:noFill/>
                    </a:lnL>
                    <a:lnR>
                      <a:noFill/>
                    </a:lnR>
                    <a:lnT>
                      <a:noFill/>
                    </a:lnT>
                    <a:lnB>
                      <a:noFill/>
                    </a:lnB>
                  </a:tcPr>
                </a:tc>
              </a:tr>
              <a:tr h="0">
                <a:tc>
                  <a:txBody>
                    <a:bodyPr/>
                    <a:lstStyle/>
                    <a:p>
                      <a:pPr algn="just">
                        <a:spcAft>
                          <a:spcPts val="0"/>
                        </a:spcAft>
                      </a:pPr>
                      <a:r>
                        <a:rPr lang="pl-PL" sz="1200" b="1" i="1" dirty="0" err="1">
                          <a:effectLst/>
                          <a:latin typeface="Calibri"/>
                          <a:ea typeface="Times New Roman"/>
                          <a:cs typeface="Times New Roman"/>
                        </a:rPr>
                        <a:t>Sunitinib</a:t>
                      </a:r>
                      <a:r>
                        <a:rPr lang="pl-PL" sz="1200" b="1" i="1" dirty="0">
                          <a:effectLst/>
                          <a:latin typeface="Calibri"/>
                          <a:ea typeface="Times New Roman"/>
                          <a:cs typeface="Times New Roman"/>
                        </a:rPr>
                        <a:t> + </a:t>
                      </a:r>
                      <a:r>
                        <a:rPr lang="pl-PL" sz="1200" b="1" i="1" dirty="0" err="1">
                          <a:effectLst/>
                          <a:latin typeface="Calibri"/>
                          <a:ea typeface="Times New Roman"/>
                          <a:cs typeface="Times New Roman"/>
                        </a:rPr>
                        <a:t>cisplatin</a:t>
                      </a:r>
                      <a:endParaRPr lang="pl-PL" sz="1200" dirty="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a:effectLst/>
                          <a:latin typeface="Calibri"/>
                          <a:ea typeface="Times New Roman"/>
                          <a:cs typeface="Times New Roman"/>
                        </a:rPr>
                        <a:t>15,3</a:t>
                      </a:r>
                      <a:r>
                        <a:rPr lang="pl-PL" sz="1200">
                          <a:effectLst/>
                          <a:latin typeface="Calibri"/>
                          <a:ea typeface="Times New Roman"/>
                        </a:rPr>
                        <a:t>±</a:t>
                      </a:r>
                      <a:r>
                        <a:rPr lang="pl-PL" sz="1200">
                          <a:effectLst/>
                          <a:latin typeface="Calibri"/>
                          <a:ea typeface="Times New Roman"/>
                          <a:cs typeface="Times New Roman"/>
                        </a:rPr>
                        <a:t>2,26</a:t>
                      </a:r>
                      <a:endParaRPr lang="pl-PL" sz="1200">
                        <a:effectLst/>
                        <a:latin typeface="Times New Roman"/>
                        <a:ea typeface="Times New Roman"/>
                      </a:endParaRPr>
                    </a:p>
                  </a:txBody>
                  <a:tcPr marL="68580" marR="68580" marT="0" marB="0">
                    <a:lnL>
                      <a:noFill/>
                    </a:lnL>
                    <a:lnR>
                      <a:noFill/>
                    </a:lnR>
                    <a:lnT>
                      <a:noFill/>
                    </a:lnT>
                    <a:lnB>
                      <a:noFill/>
                    </a:lnB>
                  </a:tcPr>
                </a:tc>
                <a:tc>
                  <a:txBody>
                    <a:bodyPr/>
                    <a:lstStyle/>
                    <a:p>
                      <a:pPr algn="just">
                        <a:spcAft>
                          <a:spcPts val="0"/>
                        </a:spcAft>
                      </a:pPr>
                      <a:r>
                        <a:rPr lang="pl-PL" sz="1200" dirty="0">
                          <a:effectLst/>
                          <a:latin typeface="Calibri"/>
                          <a:ea typeface="Times New Roman"/>
                          <a:cs typeface="Times New Roman"/>
                        </a:rPr>
                        <a:t>32,75</a:t>
                      </a:r>
                      <a:r>
                        <a:rPr lang="pl-PL" sz="1200" dirty="0">
                          <a:effectLst/>
                          <a:latin typeface="Calibri"/>
                          <a:ea typeface="Times New Roman"/>
                        </a:rPr>
                        <a:t>±</a:t>
                      </a:r>
                      <a:r>
                        <a:rPr lang="pl-PL" sz="1200" dirty="0">
                          <a:effectLst/>
                          <a:latin typeface="Calibri"/>
                          <a:ea typeface="Times New Roman"/>
                          <a:cs typeface="Times New Roman"/>
                        </a:rPr>
                        <a:t>7,00</a:t>
                      </a:r>
                      <a:endParaRPr lang="pl-PL" sz="1200" dirty="0">
                        <a:effectLst/>
                        <a:latin typeface="Times New Roman"/>
                        <a:ea typeface="Times New Roman"/>
                      </a:endParaRPr>
                    </a:p>
                  </a:txBody>
                  <a:tcPr marL="68580" marR="68580" marT="0" marB="0">
                    <a:lnL>
                      <a:noFill/>
                    </a:lnL>
                    <a:lnR>
                      <a:noFill/>
                    </a:lnR>
                    <a:lnT>
                      <a:noFill/>
                    </a:lnT>
                    <a:lnB>
                      <a:noFill/>
                    </a:lnB>
                  </a:tcPr>
                </a:tc>
              </a:tr>
            </a:tbl>
          </a:graphicData>
        </a:graphic>
      </p:graphicFrame>
      <p:sp>
        <p:nvSpPr>
          <p:cNvPr id="8" name="Text Box 8"/>
          <p:cNvSpPr txBox="1">
            <a:spLocks noChangeArrowheads="1"/>
          </p:cNvSpPr>
          <p:nvPr/>
        </p:nvSpPr>
        <p:spPr bwMode="auto">
          <a:xfrm>
            <a:off x="800200" y="3950217"/>
            <a:ext cx="4393344"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pl-PL" sz="1200" dirty="0" err="1" smtClean="0">
                <a:latin typeface="Calibri" pitchFamily="34" charset="0"/>
                <a:cs typeface="Calibri" pitchFamily="34" charset="0"/>
              </a:rPr>
              <a:t>Table</a:t>
            </a:r>
            <a:r>
              <a:rPr lang="pl-PL" sz="1200" dirty="0" smtClean="0">
                <a:latin typeface="Calibri" pitchFamily="34" charset="0"/>
                <a:cs typeface="Calibri" pitchFamily="34" charset="0"/>
              </a:rPr>
              <a:t>. </a:t>
            </a:r>
            <a:r>
              <a:rPr lang="pl-PL" sz="1200" dirty="0" err="1" smtClean="0">
                <a:latin typeface="Calibri" pitchFamily="34" charset="0"/>
                <a:cs typeface="Calibri" pitchFamily="34" charset="0"/>
              </a:rPr>
              <a:t>Flow</a:t>
            </a:r>
            <a:r>
              <a:rPr lang="pl-PL" sz="1200" dirty="0" smtClean="0">
                <a:latin typeface="Calibri" pitchFamily="34" charset="0"/>
                <a:cs typeface="Calibri" pitchFamily="34" charset="0"/>
              </a:rPr>
              <a:t> </a:t>
            </a:r>
            <a:r>
              <a:rPr lang="pl-PL" sz="1200" dirty="0" err="1" smtClean="0">
                <a:latin typeface="Calibri" pitchFamily="34" charset="0"/>
                <a:cs typeface="Calibri" pitchFamily="34" charset="0"/>
              </a:rPr>
              <a:t>cytometry</a:t>
            </a:r>
            <a:r>
              <a:rPr lang="pl-PL" sz="1200" dirty="0" smtClean="0">
                <a:latin typeface="Calibri" pitchFamily="34" charset="0"/>
                <a:cs typeface="Calibri" pitchFamily="34" charset="0"/>
              </a:rPr>
              <a:t> </a:t>
            </a:r>
            <a:r>
              <a:rPr lang="pl-PL" sz="1200" dirty="0" err="1" smtClean="0">
                <a:latin typeface="Calibri" pitchFamily="34" charset="0"/>
                <a:cs typeface="Calibri" pitchFamily="34" charset="0"/>
              </a:rPr>
              <a:t>cell</a:t>
            </a:r>
            <a:r>
              <a:rPr lang="pl-PL" sz="1200" dirty="0" smtClean="0">
                <a:latin typeface="Calibri" pitchFamily="34" charset="0"/>
                <a:cs typeface="Calibri" pitchFamily="34" charset="0"/>
              </a:rPr>
              <a:t> </a:t>
            </a:r>
            <a:r>
              <a:rPr lang="pl-PL" sz="1200" dirty="0" err="1">
                <a:latin typeface="Calibri" pitchFamily="34" charset="0"/>
                <a:cs typeface="Calibri" pitchFamily="34" charset="0"/>
              </a:rPr>
              <a:t>death</a:t>
            </a:r>
            <a:r>
              <a:rPr lang="pl-PL" sz="1200" dirty="0">
                <a:latin typeface="Calibri" pitchFamily="34" charset="0"/>
                <a:cs typeface="Calibri" pitchFamily="34" charset="0"/>
              </a:rPr>
              <a:t> </a:t>
            </a:r>
            <a:r>
              <a:rPr lang="pl-PL" sz="1200" dirty="0" err="1" smtClean="0">
                <a:latin typeface="Calibri" pitchFamily="34" charset="0"/>
                <a:cs typeface="Calibri" pitchFamily="34" charset="0"/>
              </a:rPr>
              <a:t>analysis</a:t>
            </a:r>
            <a:r>
              <a:rPr lang="pl-PL" sz="1200" dirty="0" smtClean="0">
                <a:latin typeface="Calibri" pitchFamily="34" charset="0"/>
                <a:cs typeface="Calibri" pitchFamily="34" charset="0"/>
              </a:rPr>
              <a:t> </a:t>
            </a:r>
            <a:r>
              <a:rPr lang="pl-PL" sz="900" dirty="0" smtClean="0">
                <a:latin typeface="Calibri" pitchFamily="34" charset="0"/>
                <a:cs typeface="Calibri" pitchFamily="34" charset="0"/>
              </a:rPr>
              <a:t>(</a:t>
            </a:r>
            <a:r>
              <a:rPr lang="pl-PL" sz="900" dirty="0" err="1" smtClean="0">
                <a:latin typeface="Calibri" pitchFamily="34" charset="0"/>
                <a:cs typeface="Calibri" pitchFamily="34" charset="0"/>
              </a:rPr>
              <a:t>propidium</a:t>
            </a:r>
            <a:r>
              <a:rPr lang="pl-PL" sz="900" dirty="0" smtClean="0">
                <a:latin typeface="Calibri" pitchFamily="34" charset="0"/>
                <a:cs typeface="Calibri" pitchFamily="34" charset="0"/>
              </a:rPr>
              <a:t> </a:t>
            </a:r>
            <a:r>
              <a:rPr lang="pl-PL" sz="900" dirty="0" err="1" smtClean="0">
                <a:latin typeface="Calibri" pitchFamily="34" charset="0"/>
                <a:cs typeface="Calibri" pitchFamily="34" charset="0"/>
              </a:rPr>
              <a:t>iodide</a:t>
            </a:r>
            <a:r>
              <a:rPr lang="pl-PL" sz="900" dirty="0" smtClean="0">
                <a:latin typeface="Calibri" pitchFamily="34" charset="0"/>
                <a:cs typeface="Calibri" pitchFamily="34" charset="0"/>
              </a:rPr>
              <a:t>  </a:t>
            </a:r>
            <a:r>
              <a:rPr lang="pl-PL" sz="900" dirty="0" err="1" smtClean="0">
                <a:latin typeface="Calibri" pitchFamily="34" charset="0"/>
                <a:cs typeface="Calibri" pitchFamily="34" charset="0"/>
              </a:rPr>
              <a:t>staining</a:t>
            </a:r>
            <a:r>
              <a:rPr lang="pl-PL" sz="900" dirty="0" smtClean="0">
                <a:latin typeface="Calibri" pitchFamily="34" charset="0"/>
                <a:cs typeface="Calibri" pitchFamily="34" charset="0"/>
              </a:rPr>
              <a:t>)</a:t>
            </a:r>
            <a:endParaRPr lang="pl-PL" sz="900" dirty="0">
              <a:latin typeface="Calibri" pitchFamily="34" charset="0"/>
              <a:cs typeface="Calibri" pitchFamily="34" charset="0"/>
            </a:endParaRPr>
          </a:p>
        </p:txBody>
      </p:sp>
      <p:graphicFrame>
        <p:nvGraphicFramePr>
          <p:cNvPr id="9" name="Wykres 8"/>
          <p:cNvGraphicFramePr>
            <a:graphicFrameLocks/>
          </p:cNvGraphicFramePr>
          <p:nvPr>
            <p:extLst>
              <p:ext uri="{D42A27DB-BD31-4B8C-83A1-F6EECF244321}">
                <p14:modId xmlns:p14="http://schemas.microsoft.com/office/powerpoint/2010/main" xmlns="" val="2008342445"/>
              </p:ext>
            </p:extLst>
          </p:nvPr>
        </p:nvGraphicFramePr>
        <p:xfrm>
          <a:off x="4644865" y="1123731"/>
          <a:ext cx="4103848" cy="282648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761" name="Wykres 4"/>
          <p:cNvGraphicFramePr>
            <a:graphicFrameLocks/>
          </p:cNvGraphicFramePr>
          <p:nvPr>
            <p:extLst>
              <p:ext uri="{D42A27DB-BD31-4B8C-83A1-F6EECF244321}">
                <p14:modId xmlns:p14="http://schemas.microsoft.com/office/powerpoint/2010/main" xmlns="" val="2211989343"/>
              </p:ext>
            </p:extLst>
          </p:nvPr>
        </p:nvGraphicFramePr>
        <p:xfrm>
          <a:off x="-39688" y="548680"/>
          <a:ext cx="4733926" cy="3075583"/>
        </p:xfrm>
        <a:graphic>
          <a:graphicData uri="http://schemas.openxmlformats.org/presentationml/2006/ole">
            <p:oleObj spid="_x0000_s117903" r:id="rId3" imgW="4737003" imgH="3194581" progId="Excel.Sheet.8">
              <p:embed/>
            </p:oleObj>
          </a:graphicData>
        </a:graphic>
      </p:graphicFrame>
      <p:graphicFrame>
        <p:nvGraphicFramePr>
          <p:cNvPr id="117762" name="Wykres 5"/>
          <p:cNvGraphicFramePr>
            <a:graphicFrameLocks/>
          </p:cNvGraphicFramePr>
          <p:nvPr>
            <p:extLst>
              <p:ext uri="{D42A27DB-BD31-4B8C-83A1-F6EECF244321}">
                <p14:modId xmlns:p14="http://schemas.microsoft.com/office/powerpoint/2010/main" xmlns="" val="3327067076"/>
              </p:ext>
            </p:extLst>
          </p:nvPr>
        </p:nvGraphicFramePr>
        <p:xfrm>
          <a:off x="4746986" y="548680"/>
          <a:ext cx="4422775" cy="2714947"/>
        </p:xfrm>
        <a:graphic>
          <a:graphicData uri="http://schemas.openxmlformats.org/presentationml/2006/ole">
            <p:oleObj spid="_x0000_s117904" r:id="rId4" imgW="4419983" imgH="2908044" progId="Excel.Sheet.8">
              <p:embed/>
            </p:oleObj>
          </a:graphicData>
        </a:graphic>
      </p:graphicFrame>
      <p:graphicFrame>
        <p:nvGraphicFramePr>
          <p:cNvPr id="117763" name="Wykres 6"/>
          <p:cNvGraphicFramePr>
            <a:graphicFrameLocks/>
          </p:cNvGraphicFramePr>
          <p:nvPr>
            <p:extLst>
              <p:ext uri="{D42A27DB-BD31-4B8C-83A1-F6EECF244321}">
                <p14:modId xmlns:p14="http://schemas.microsoft.com/office/powerpoint/2010/main" xmlns="" val="590390620"/>
              </p:ext>
            </p:extLst>
          </p:nvPr>
        </p:nvGraphicFramePr>
        <p:xfrm>
          <a:off x="4932040" y="2924944"/>
          <a:ext cx="3486150" cy="1944216"/>
        </p:xfrm>
        <a:graphic>
          <a:graphicData uri="http://schemas.openxmlformats.org/presentationml/2006/ole">
            <p:oleObj spid="_x0000_s117905" r:id="rId5" imgW="3481118" imgH="2121592" progId="Excel.Sheet.8">
              <p:embed/>
            </p:oleObj>
          </a:graphicData>
        </a:graphic>
      </p:graphicFrame>
      <p:graphicFrame>
        <p:nvGraphicFramePr>
          <p:cNvPr id="117764" name="Wykres 7"/>
          <p:cNvGraphicFramePr>
            <a:graphicFrameLocks/>
          </p:cNvGraphicFramePr>
          <p:nvPr>
            <p:extLst>
              <p:ext uri="{D42A27DB-BD31-4B8C-83A1-F6EECF244321}">
                <p14:modId xmlns:p14="http://schemas.microsoft.com/office/powerpoint/2010/main" xmlns="" val="768644293"/>
              </p:ext>
            </p:extLst>
          </p:nvPr>
        </p:nvGraphicFramePr>
        <p:xfrm>
          <a:off x="179512" y="2780928"/>
          <a:ext cx="4927600" cy="3888432"/>
        </p:xfrm>
        <a:graphic>
          <a:graphicData uri="http://schemas.openxmlformats.org/presentationml/2006/ole">
            <p:oleObj spid="_x0000_s117906" r:id="rId6" imgW="4925995" imgH="3993226" progId="Excel.Sheet.8">
              <p:embed/>
            </p:oleObj>
          </a:graphicData>
        </a:graphic>
      </p:graphicFrame>
      <p:sp>
        <p:nvSpPr>
          <p:cNvPr id="9" name="Tytuł 1"/>
          <p:cNvSpPr>
            <a:spLocks noGrp="1"/>
          </p:cNvSpPr>
          <p:nvPr>
            <p:ph type="title"/>
          </p:nvPr>
        </p:nvSpPr>
        <p:spPr>
          <a:xfrm>
            <a:off x="467544" y="260648"/>
            <a:ext cx="8229600" cy="403225"/>
          </a:xfrm>
        </p:spPr>
        <p:txBody>
          <a:bodyPr/>
          <a:lstStyle/>
          <a:p>
            <a:pPr>
              <a:defRPr/>
            </a:pPr>
            <a:r>
              <a:rPr lang="pl-PL" sz="1600" dirty="0" err="1" smtClean="0"/>
              <a:t>Anticancer</a:t>
            </a:r>
            <a:r>
              <a:rPr lang="pl-PL" sz="1600" dirty="0" smtClean="0"/>
              <a:t> </a:t>
            </a:r>
            <a:r>
              <a:rPr lang="pl-PL" sz="1600" dirty="0" err="1" smtClean="0"/>
              <a:t>activity</a:t>
            </a:r>
            <a:r>
              <a:rPr lang="pl-PL" sz="1600" dirty="0" smtClean="0"/>
              <a:t> of SU, DTX and PRI-2191 in A549 NSCLC model</a:t>
            </a:r>
            <a:endParaRPr lang="pl-PL" sz="1600" dirty="0"/>
          </a:p>
        </p:txBody>
      </p:sp>
      <p:graphicFrame>
        <p:nvGraphicFramePr>
          <p:cNvPr id="117766" name="Wykres 9"/>
          <p:cNvGraphicFramePr>
            <a:graphicFrameLocks/>
          </p:cNvGraphicFramePr>
          <p:nvPr>
            <p:extLst>
              <p:ext uri="{D42A27DB-BD31-4B8C-83A1-F6EECF244321}">
                <p14:modId xmlns:p14="http://schemas.microsoft.com/office/powerpoint/2010/main" xmlns="" val="2273412032"/>
              </p:ext>
            </p:extLst>
          </p:nvPr>
        </p:nvGraphicFramePr>
        <p:xfrm>
          <a:off x="5004048" y="4581129"/>
          <a:ext cx="3484563" cy="1728192"/>
        </p:xfrm>
        <a:graphic>
          <a:graphicData uri="http://schemas.openxmlformats.org/presentationml/2006/ole">
            <p:oleObj spid="_x0000_s117907" r:id="rId7" imgW="3487214" imgH="1975275" progId="Excel.Sheet.8">
              <p:embed/>
            </p:oleObj>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7" name="Obraz 11"/>
          <p:cNvPicPr>
            <a:picLocks noChangeAspect="1" noChangeArrowheads="1"/>
          </p:cNvPicPr>
          <p:nvPr/>
        </p:nvPicPr>
        <p:blipFill>
          <a:blip r:embed="rId3" cstate="print">
            <a:extLst>
              <a:ext uri="{28A0092B-C50C-407E-A947-70E740481C1C}">
                <a14:useLocalDpi xmlns:a14="http://schemas.microsoft.com/office/drawing/2010/main" xmlns="" val="0"/>
              </a:ext>
            </a:extLst>
          </a:blip>
          <a:srcRect l="18520" t="33862" r="12962" b="55026"/>
          <a:stretch>
            <a:fillRect/>
          </a:stretch>
        </p:blipFill>
        <p:spPr bwMode="auto">
          <a:xfrm>
            <a:off x="3495406" y="2918984"/>
            <a:ext cx="2016125"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8788" name="Obraz 12"/>
          <p:cNvPicPr>
            <a:picLocks noChangeAspect="1" noChangeArrowheads="1"/>
          </p:cNvPicPr>
          <p:nvPr/>
        </p:nvPicPr>
        <p:blipFill>
          <a:blip r:embed="rId4" cstate="print">
            <a:extLst>
              <a:ext uri="{28A0092B-C50C-407E-A947-70E740481C1C}">
                <a14:useLocalDpi xmlns:a14="http://schemas.microsoft.com/office/drawing/2010/main" xmlns="" val="0"/>
              </a:ext>
            </a:extLst>
          </a:blip>
          <a:srcRect l="14172" t="30183" r="19160" b="60104"/>
          <a:stretch>
            <a:fillRect/>
          </a:stretch>
        </p:blipFill>
        <p:spPr bwMode="auto">
          <a:xfrm>
            <a:off x="3495405" y="3171046"/>
            <a:ext cx="2016125"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8790" name="Obraz 17"/>
          <p:cNvPicPr>
            <a:picLocks noChangeAspect="1" noChangeArrowheads="1"/>
          </p:cNvPicPr>
          <p:nvPr/>
        </p:nvPicPr>
        <p:blipFill>
          <a:blip r:embed="rId5" cstate="print">
            <a:extLst>
              <a:ext uri="{28A0092B-C50C-407E-A947-70E740481C1C}">
                <a14:useLocalDpi xmlns:a14="http://schemas.microsoft.com/office/drawing/2010/main" xmlns="" val="0"/>
              </a:ext>
            </a:extLst>
          </a:blip>
          <a:srcRect l="18111" t="36482" r="14172" b="55118"/>
          <a:stretch>
            <a:fillRect/>
          </a:stretch>
        </p:blipFill>
        <p:spPr bwMode="auto">
          <a:xfrm>
            <a:off x="6300192" y="2931339"/>
            <a:ext cx="2176562" cy="238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8791" name="Obraz 18"/>
          <p:cNvPicPr>
            <a:picLocks noChangeAspect="1" noChangeArrowheads="1"/>
          </p:cNvPicPr>
          <p:nvPr/>
        </p:nvPicPr>
        <p:blipFill>
          <a:blip r:embed="rId6" cstate="print">
            <a:extLst>
              <a:ext uri="{28A0092B-C50C-407E-A947-70E740481C1C}">
                <a14:useLocalDpi xmlns:a14="http://schemas.microsoft.com/office/drawing/2010/main" xmlns="" val="0"/>
              </a:ext>
            </a:extLst>
          </a:blip>
          <a:srcRect l="22835" t="34122" r="9448" b="57217"/>
          <a:stretch>
            <a:fillRect/>
          </a:stretch>
        </p:blipFill>
        <p:spPr bwMode="auto">
          <a:xfrm>
            <a:off x="6300192" y="3195983"/>
            <a:ext cx="217656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8793" name="Obraz 20"/>
          <p:cNvPicPr>
            <a:picLocks noChangeAspect="1" noChangeArrowheads="1"/>
          </p:cNvPicPr>
          <p:nvPr/>
        </p:nvPicPr>
        <p:blipFill>
          <a:blip r:embed="rId7" cstate="print">
            <a:extLst>
              <a:ext uri="{28A0092B-C50C-407E-A947-70E740481C1C}">
                <a14:useLocalDpi xmlns:a14="http://schemas.microsoft.com/office/drawing/2010/main" xmlns="" val="0"/>
              </a:ext>
            </a:extLst>
          </a:blip>
          <a:srcRect l="22833" t="43045" r="9975" b="49606"/>
          <a:stretch>
            <a:fillRect/>
          </a:stretch>
        </p:blipFill>
        <p:spPr bwMode="auto">
          <a:xfrm>
            <a:off x="683568" y="2880944"/>
            <a:ext cx="2160587" cy="209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8794" name="Obraz 21"/>
          <p:cNvPicPr>
            <a:picLocks noChangeAspect="1" noChangeArrowheads="1"/>
          </p:cNvPicPr>
          <p:nvPr/>
        </p:nvPicPr>
        <p:blipFill>
          <a:blip r:embed="rId8" cstate="print">
            <a:extLst>
              <a:ext uri="{28A0092B-C50C-407E-A947-70E740481C1C}">
                <a14:useLocalDpi xmlns:a14="http://schemas.microsoft.com/office/drawing/2010/main" xmlns="" val="0"/>
              </a:ext>
            </a:extLst>
          </a:blip>
          <a:srcRect l="14172" t="30183" r="19160" b="60104"/>
          <a:stretch>
            <a:fillRect/>
          </a:stretch>
        </p:blipFill>
        <p:spPr bwMode="auto">
          <a:xfrm>
            <a:off x="676062" y="3137693"/>
            <a:ext cx="2160587" cy="179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8796" name="Obraz 23"/>
          <p:cNvPicPr>
            <a:picLocks noChangeAspect="1" noChangeArrowheads="1"/>
          </p:cNvPicPr>
          <p:nvPr/>
        </p:nvPicPr>
        <p:blipFill>
          <a:blip r:embed="rId9" cstate="print">
            <a:extLst>
              <a:ext uri="{28A0092B-C50C-407E-A947-70E740481C1C}">
                <a14:useLocalDpi xmlns:a14="http://schemas.microsoft.com/office/drawing/2010/main" xmlns="" val="0"/>
              </a:ext>
            </a:extLst>
          </a:blip>
          <a:srcRect l="23622" t="24672" r="12862" b="58269"/>
          <a:stretch>
            <a:fillRect/>
          </a:stretch>
        </p:blipFill>
        <p:spPr bwMode="auto">
          <a:xfrm>
            <a:off x="3671888" y="5740012"/>
            <a:ext cx="1944687" cy="35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8797" name="Obraz 24"/>
          <p:cNvPicPr>
            <a:picLocks noChangeAspect="1" noChangeArrowheads="1"/>
          </p:cNvPicPr>
          <p:nvPr/>
        </p:nvPicPr>
        <p:blipFill>
          <a:blip r:embed="rId10" cstate="print">
            <a:extLst>
              <a:ext uri="{28A0092B-C50C-407E-A947-70E740481C1C}">
                <a14:useLocalDpi xmlns:a14="http://schemas.microsoft.com/office/drawing/2010/main" xmlns="" val="0"/>
              </a:ext>
            </a:extLst>
          </a:blip>
          <a:srcRect l="12434" t="37302" r="23544" b="52646"/>
          <a:stretch>
            <a:fillRect/>
          </a:stretch>
        </p:blipFill>
        <p:spPr bwMode="auto">
          <a:xfrm>
            <a:off x="3644900" y="6165850"/>
            <a:ext cx="1971675" cy="36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8799" name="Obraz 26"/>
          <p:cNvPicPr>
            <a:picLocks noChangeAspect="1" noChangeArrowheads="1"/>
          </p:cNvPicPr>
          <p:nvPr/>
        </p:nvPicPr>
        <p:blipFill>
          <a:blip r:embed="rId11" cstate="print">
            <a:extLst>
              <a:ext uri="{28A0092B-C50C-407E-A947-70E740481C1C}">
                <a14:useLocalDpi xmlns:a14="http://schemas.microsoft.com/office/drawing/2010/main" xmlns="" val="0"/>
              </a:ext>
            </a:extLst>
          </a:blip>
          <a:srcRect l="22835" t="31758" r="11285" b="54855"/>
          <a:stretch>
            <a:fillRect/>
          </a:stretch>
        </p:blipFill>
        <p:spPr bwMode="auto">
          <a:xfrm>
            <a:off x="6415088" y="5740012"/>
            <a:ext cx="2208179" cy="35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8800" name="Obraz 27"/>
          <p:cNvPicPr>
            <a:picLocks noChangeAspect="1" noChangeArrowheads="1"/>
          </p:cNvPicPr>
          <p:nvPr/>
        </p:nvPicPr>
        <p:blipFill>
          <a:blip r:embed="rId12" cstate="print">
            <a:extLst>
              <a:ext uri="{28A0092B-C50C-407E-A947-70E740481C1C}">
                <a14:useLocalDpi xmlns:a14="http://schemas.microsoft.com/office/drawing/2010/main" xmlns="" val="0"/>
              </a:ext>
            </a:extLst>
          </a:blip>
          <a:srcRect l="14172" t="30183" r="19160" b="60104"/>
          <a:stretch>
            <a:fillRect/>
          </a:stretch>
        </p:blipFill>
        <p:spPr bwMode="auto">
          <a:xfrm>
            <a:off x="6400800" y="6167438"/>
            <a:ext cx="2222467" cy="360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18801" name="Wykres 28"/>
          <p:cNvGraphicFramePr>
            <a:graphicFrameLocks/>
          </p:cNvGraphicFramePr>
          <p:nvPr>
            <p:extLst>
              <p:ext uri="{D42A27DB-BD31-4B8C-83A1-F6EECF244321}">
                <p14:modId xmlns:p14="http://schemas.microsoft.com/office/powerpoint/2010/main" xmlns="" val="3175888932"/>
              </p:ext>
            </p:extLst>
          </p:nvPr>
        </p:nvGraphicFramePr>
        <p:xfrm>
          <a:off x="-108520" y="3801916"/>
          <a:ext cx="3397251" cy="2444750"/>
        </p:xfrm>
        <a:graphic>
          <a:graphicData uri="http://schemas.openxmlformats.org/presentationml/2006/ole">
            <p:oleObj spid="_x0000_s118957" r:id="rId13" imgW="3401863" imgH="2444708" progId="Excel.Sheet.8">
              <p:embed/>
            </p:oleObj>
          </a:graphicData>
        </a:graphic>
      </p:graphicFrame>
      <p:sp>
        <p:nvSpPr>
          <p:cNvPr id="19" name="pole tekstowe 18"/>
          <p:cNvSpPr txBox="1"/>
          <p:nvPr/>
        </p:nvSpPr>
        <p:spPr>
          <a:xfrm>
            <a:off x="2827842" y="3107551"/>
            <a:ext cx="576039" cy="276999"/>
          </a:xfrm>
          <a:prstGeom prst="rect">
            <a:avLst/>
          </a:prstGeom>
          <a:noFill/>
        </p:spPr>
        <p:txBody>
          <a:bodyPr wrap="square" rtlCol="0">
            <a:spAutoFit/>
          </a:bodyPr>
          <a:lstStyle/>
          <a:p>
            <a:r>
              <a:rPr lang="pl-PL" sz="1200" dirty="0" err="1" smtClean="0">
                <a:latin typeface="Calibri" pitchFamily="34" charset="0"/>
                <a:cs typeface="Calibri" pitchFamily="34" charset="0"/>
              </a:rPr>
              <a:t>Actin</a:t>
            </a:r>
            <a:endParaRPr lang="pl-PL" sz="1200" dirty="0">
              <a:latin typeface="Calibri" pitchFamily="34" charset="0"/>
              <a:cs typeface="Calibri" pitchFamily="34" charset="0"/>
            </a:endParaRPr>
          </a:p>
        </p:txBody>
      </p:sp>
      <p:sp>
        <p:nvSpPr>
          <p:cNvPr id="20" name="pole tekstowe 19"/>
          <p:cNvSpPr txBox="1"/>
          <p:nvPr/>
        </p:nvSpPr>
        <p:spPr>
          <a:xfrm>
            <a:off x="5616575" y="6208325"/>
            <a:ext cx="576039" cy="276999"/>
          </a:xfrm>
          <a:prstGeom prst="rect">
            <a:avLst/>
          </a:prstGeom>
          <a:noFill/>
        </p:spPr>
        <p:txBody>
          <a:bodyPr wrap="square" rtlCol="0">
            <a:spAutoFit/>
          </a:bodyPr>
          <a:lstStyle/>
          <a:p>
            <a:r>
              <a:rPr lang="pl-PL" sz="1200" dirty="0" err="1" smtClean="0">
                <a:latin typeface="Calibri" pitchFamily="34" charset="0"/>
                <a:cs typeface="Calibri" pitchFamily="34" charset="0"/>
              </a:rPr>
              <a:t>Actin</a:t>
            </a:r>
            <a:endParaRPr lang="pl-PL" sz="1200" dirty="0">
              <a:latin typeface="Calibri" pitchFamily="34" charset="0"/>
              <a:cs typeface="Calibri" pitchFamily="34" charset="0"/>
            </a:endParaRPr>
          </a:p>
        </p:txBody>
      </p:sp>
      <p:sp>
        <p:nvSpPr>
          <p:cNvPr id="21" name="pole tekstowe 20"/>
          <p:cNvSpPr txBox="1"/>
          <p:nvPr/>
        </p:nvSpPr>
        <p:spPr>
          <a:xfrm>
            <a:off x="5511529" y="3120652"/>
            <a:ext cx="576039" cy="276999"/>
          </a:xfrm>
          <a:prstGeom prst="rect">
            <a:avLst/>
          </a:prstGeom>
          <a:noFill/>
        </p:spPr>
        <p:txBody>
          <a:bodyPr wrap="square" rtlCol="0">
            <a:spAutoFit/>
          </a:bodyPr>
          <a:lstStyle/>
          <a:p>
            <a:r>
              <a:rPr lang="pl-PL" sz="1200" dirty="0" err="1" smtClean="0">
                <a:latin typeface="Calibri" pitchFamily="34" charset="0"/>
                <a:cs typeface="Calibri" pitchFamily="34" charset="0"/>
              </a:rPr>
              <a:t>Actin</a:t>
            </a:r>
            <a:endParaRPr lang="pl-PL" sz="1200" dirty="0">
              <a:latin typeface="Calibri" pitchFamily="34" charset="0"/>
              <a:cs typeface="Calibri" pitchFamily="34" charset="0"/>
            </a:endParaRPr>
          </a:p>
        </p:txBody>
      </p:sp>
      <p:sp>
        <p:nvSpPr>
          <p:cNvPr id="22" name="pole tekstowe 21"/>
          <p:cNvSpPr txBox="1"/>
          <p:nvPr/>
        </p:nvSpPr>
        <p:spPr>
          <a:xfrm>
            <a:off x="8502125" y="3207551"/>
            <a:ext cx="576039" cy="276999"/>
          </a:xfrm>
          <a:prstGeom prst="rect">
            <a:avLst/>
          </a:prstGeom>
          <a:noFill/>
        </p:spPr>
        <p:txBody>
          <a:bodyPr wrap="square" rtlCol="0">
            <a:spAutoFit/>
          </a:bodyPr>
          <a:lstStyle/>
          <a:p>
            <a:r>
              <a:rPr lang="pl-PL" sz="1200" dirty="0" err="1" smtClean="0">
                <a:latin typeface="Calibri" pitchFamily="34" charset="0"/>
                <a:cs typeface="Calibri" pitchFamily="34" charset="0"/>
              </a:rPr>
              <a:t>Actin</a:t>
            </a:r>
            <a:endParaRPr lang="pl-PL" sz="1200" dirty="0">
              <a:latin typeface="Calibri" pitchFamily="34" charset="0"/>
              <a:cs typeface="Calibri" pitchFamily="34" charset="0"/>
            </a:endParaRPr>
          </a:p>
        </p:txBody>
      </p:sp>
      <p:sp>
        <p:nvSpPr>
          <p:cNvPr id="23" name="pole tekstowe 22"/>
          <p:cNvSpPr txBox="1"/>
          <p:nvPr/>
        </p:nvSpPr>
        <p:spPr>
          <a:xfrm>
            <a:off x="8567961" y="6246666"/>
            <a:ext cx="576039" cy="276999"/>
          </a:xfrm>
          <a:prstGeom prst="rect">
            <a:avLst/>
          </a:prstGeom>
          <a:noFill/>
        </p:spPr>
        <p:txBody>
          <a:bodyPr wrap="square" rtlCol="0">
            <a:spAutoFit/>
          </a:bodyPr>
          <a:lstStyle/>
          <a:p>
            <a:r>
              <a:rPr lang="pl-PL" sz="1200" dirty="0" err="1" smtClean="0">
                <a:latin typeface="Calibri" pitchFamily="34" charset="0"/>
                <a:cs typeface="Calibri" pitchFamily="34" charset="0"/>
              </a:rPr>
              <a:t>Actin</a:t>
            </a:r>
            <a:endParaRPr lang="pl-PL" sz="1200" dirty="0">
              <a:latin typeface="Calibri" pitchFamily="34" charset="0"/>
              <a:cs typeface="Calibri" pitchFamily="34" charset="0"/>
            </a:endParaRPr>
          </a:p>
        </p:txBody>
      </p:sp>
      <p:sp>
        <p:nvSpPr>
          <p:cNvPr id="24" name="pole tekstowe 23"/>
          <p:cNvSpPr txBox="1"/>
          <p:nvPr/>
        </p:nvSpPr>
        <p:spPr>
          <a:xfrm>
            <a:off x="2836648" y="2847219"/>
            <a:ext cx="576039" cy="276999"/>
          </a:xfrm>
          <a:prstGeom prst="rect">
            <a:avLst/>
          </a:prstGeom>
          <a:noFill/>
        </p:spPr>
        <p:txBody>
          <a:bodyPr wrap="square" rtlCol="0">
            <a:spAutoFit/>
          </a:bodyPr>
          <a:lstStyle/>
          <a:p>
            <a:r>
              <a:rPr lang="pl-PL" sz="1200" dirty="0" smtClean="0">
                <a:latin typeface="Calibri" pitchFamily="34" charset="0"/>
                <a:cs typeface="Calibri" pitchFamily="34" charset="0"/>
              </a:rPr>
              <a:t>Bcl-2</a:t>
            </a:r>
            <a:endParaRPr lang="pl-PL" sz="1200" dirty="0">
              <a:latin typeface="Calibri" pitchFamily="34" charset="0"/>
              <a:cs typeface="Calibri" pitchFamily="34" charset="0"/>
            </a:endParaRPr>
          </a:p>
        </p:txBody>
      </p:sp>
      <p:sp>
        <p:nvSpPr>
          <p:cNvPr id="25" name="pole tekstowe 24"/>
          <p:cNvSpPr txBox="1"/>
          <p:nvPr/>
        </p:nvSpPr>
        <p:spPr>
          <a:xfrm>
            <a:off x="5511530" y="2894047"/>
            <a:ext cx="576039" cy="276999"/>
          </a:xfrm>
          <a:prstGeom prst="rect">
            <a:avLst/>
          </a:prstGeom>
          <a:noFill/>
        </p:spPr>
        <p:txBody>
          <a:bodyPr wrap="square" rtlCol="0">
            <a:spAutoFit/>
          </a:bodyPr>
          <a:lstStyle/>
          <a:p>
            <a:r>
              <a:rPr lang="pl-PL" sz="1200" dirty="0" smtClean="0">
                <a:latin typeface="Calibri" pitchFamily="34" charset="0"/>
                <a:cs typeface="Calibri" pitchFamily="34" charset="0"/>
              </a:rPr>
              <a:t>VDR</a:t>
            </a:r>
            <a:endParaRPr lang="pl-PL" sz="1200" dirty="0">
              <a:latin typeface="Calibri" pitchFamily="34" charset="0"/>
              <a:cs typeface="Calibri" pitchFamily="34" charset="0"/>
            </a:endParaRPr>
          </a:p>
        </p:txBody>
      </p:sp>
      <p:sp>
        <p:nvSpPr>
          <p:cNvPr id="26" name="pole tekstowe 25"/>
          <p:cNvSpPr txBox="1"/>
          <p:nvPr/>
        </p:nvSpPr>
        <p:spPr>
          <a:xfrm>
            <a:off x="8476754" y="2931339"/>
            <a:ext cx="689495" cy="276999"/>
          </a:xfrm>
          <a:prstGeom prst="rect">
            <a:avLst/>
          </a:prstGeom>
          <a:noFill/>
        </p:spPr>
        <p:txBody>
          <a:bodyPr wrap="square" rtlCol="0">
            <a:spAutoFit/>
          </a:bodyPr>
          <a:lstStyle/>
          <a:p>
            <a:r>
              <a:rPr lang="pl-PL" sz="1200" dirty="0" smtClean="0">
                <a:latin typeface="Calibri" pitchFamily="34" charset="0"/>
                <a:cs typeface="Calibri" pitchFamily="34" charset="0"/>
              </a:rPr>
              <a:t>CYP24A</a:t>
            </a:r>
            <a:endParaRPr lang="pl-PL" sz="1200" dirty="0">
              <a:latin typeface="Calibri" pitchFamily="34" charset="0"/>
              <a:cs typeface="Calibri" pitchFamily="34" charset="0"/>
            </a:endParaRPr>
          </a:p>
        </p:txBody>
      </p:sp>
      <p:sp>
        <p:nvSpPr>
          <p:cNvPr id="27" name="pole tekstowe 26"/>
          <p:cNvSpPr txBox="1"/>
          <p:nvPr/>
        </p:nvSpPr>
        <p:spPr>
          <a:xfrm>
            <a:off x="8567961" y="5740012"/>
            <a:ext cx="576039" cy="276999"/>
          </a:xfrm>
          <a:prstGeom prst="rect">
            <a:avLst/>
          </a:prstGeom>
          <a:noFill/>
        </p:spPr>
        <p:txBody>
          <a:bodyPr wrap="square" rtlCol="0">
            <a:spAutoFit/>
          </a:bodyPr>
          <a:lstStyle/>
          <a:p>
            <a:r>
              <a:rPr lang="pl-PL" sz="1200" dirty="0" smtClean="0">
                <a:latin typeface="Calibri" pitchFamily="34" charset="0"/>
                <a:cs typeface="Calibri" pitchFamily="34" charset="0"/>
              </a:rPr>
              <a:t>I</a:t>
            </a:r>
            <a:r>
              <a:rPr lang="el-GR" sz="1200" dirty="0" smtClean="0">
                <a:latin typeface="Calibri" pitchFamily="34" charset="0"/>
                <a:cs typeface="Calibri" pitchFamily="34" charset="0"/>
              </a:rPr>
              <a:t>κ</a:t>
            </a:r>
            <a:r>
              <a:rPr lang="pl-PL" sz="1200" dirty="0" smtClean="0">
                <a:latin typeface="Calibri" pitchFamily="34" charset="0"/>
                <a:cs typeface="Calibri" pitchFamily="34" charset="0"/>
              </a:rPr>
              <a:t>B</a:t>
            </a:r>
            <a:endParaRPr lang="pl-PL" sz="1200" dirty="0">
              <a:latin typeface="Calibri" pitchFamily="34" charset="0"/>
              <a:cs typeface="Calibri" pitchFamily="34" charset="0"/>
            </a:endParaRPr>
          </a:p>
        </p:txBody>
      </p:sp>
      <p:sp>
        <p:nvSpPr>
          <p:cNvPr id="28" name="pole tekstowe 27"/>
          <p:cNvSpPr txBox="1"/>
          <p:nvPr/>
        </p:nvSpPr>
        <p:spPr>
          <a:xfrm>
            <a:off x="5616575" y="5740012"/>
            <a:ext cx="576039" cy="276999"/>
          </a:xfrm>
          <a:prstGeom prst="rect">
            <a:avLst/>
          </a:prstGeom>
          <a:noFill/>
        </p:spPr>
        <p:txBody>
          <a:bodyPr wrap="square" rtlCol="0">
            <a:spAutoFit/>
          </a:bodyPr>
          <a:lstStyle/>
          <a:p>
            <a:r>
              <a:rPr lang="pl-PL" sz="1200" dirty="0" smtClean="0">
                <a:latin typeface="Calibri" pitchFamily="34" charset="0"/>
                <a:cs typeface="Calibri" pitchFamily="34" charset="0"/>
              </a:rPr>
              <a:t>NF</a:t>
            </a:r>
            <a:r>
              <a:rPr lang="el-GR" sz="1200" dirty="0" smtClean="0">
                <a:latin typeface="Calibri" pitchFamily="34" charset="0"/>
                <a:cs typeface="Calibri" pitchFamily="34" charset="0"/>
              </a:rPr>
              <a:t>κ</a:t>
            </a:r>
            <a:r>
              <a:rPr lang="pl-PL" sz="1200" dirty="0" smtClean="0">
                <a:latin typeface="Calibri" pitchFamily="34" charset="0"/>
                <a:cs typeface="Calibri" pitchFamily="34" charset="0"/>
              </a:rPr>
              <a:t>B</a:t>
            </a:r>
            <a:endParaRPr lang="pl-PL" sz="1200" dirty="0">
              <a:latin typeface="Calibri" pitchFamily="34" charset="0"/>
              <a:cs typeface="Calibri" pitchFamily="34" charset="0"/>
            </a:endParaRPr>
          </a:p>
        </p:txBody>
      </p:sp>
      <p:sp>
        <p:nvSpPr>
          <p:cNvPr id="30" name="Tytuł 1"/>
          <p:cNvSpPr>
            <a:spLocks noGrp="1"/>
          </p:cNvSpPr>
          <p:nvPr>
            <p:ph type="title"/>
          </p:nvPr>
        </p:nvSpPr>
        <p:spPr>
          <a:xfrm>
            <a:off x="467544" y="260648"/>
            <a:ext cx="8229600" cy="403225"/>
          </a:xfrm>
        </p:spPr>
        <p:txBody>
          <a:bodyPr/>
          <a:lstStyle/>
          <a:p>
            <a:pPr>
              <a:defRPr/>
            </a:pPr>
            <a:r>
              <a:rPr lang="pl-PL" sz="1600" dirty="0" err="1" smtClean="0"/>
              <a:t>Anticancer</a:t>
            </a:r>
            <a:r>
              <a:rPr lang="pl-PL" sz="1600" dirty="0" smtClean="0"/>
              <a:t> </a:t>
            </a:r>
            <a:r>
              <a:rPr lang="pl-PL" sz="1600" dirty="0" err="1" smtClean="0"/>
              <a:t>activity</a:t>
            </a:r>
            <a:r>
              <a:rPr lang="pl-PL" sz="1600" dirty="0" smtClean="0"/>
              <a:t> of SU, DTX and PRI-2191 in A549 NSCLC model</a:t>
            </a:r>
            <a:endParaRPr lang="pl-PL" sz="1600" dirty="0"/>
          </a:p>
        </p:txBody>
      </p:sp>
      <p:sp>
        <p:nvSpPr>
          <p:cNvPr id="2" name="pole tekstowe 1"/>
          <p:cNvSpPr txBox="1"/>
          <p:nvPr/>
        </p:nvSpPr>
        <p:spPr>
          <a:xfrm>
            <a:off x="971600" y="836712"/>
            <a:ext cx="648072" cy="276999"/>
          </a:xfrm>
          <a:prstGeom prst="rect">
            <a:avLst/>
          </a:prstGeom>
          <a:noFill/>
        </p:spPr>
        <p:txBody>
          <a:bodyPr wrap="square" rtlCol="0">
            <a:spAutoFit/>
          </a:bodyPr>
          <a:lstStyle/>
          <a:p>
            <a:r>
              <a:rPr lang="pl-PL" sz="1200" b="1" dirty="0" smtClean="0"/>
              <a:t>Bcl-2</a:t>
            </a:r>
            <a:endParaRPr lang="pl-PL" sz="1200" b="1" dirty="0"/>
          </a:p>
        </p:txBody>
      </p:sp>
      <p:sp>
        <p:nvSpPr>
          <p:cNvPr id="31" name="pole tekstowe 30"/>
          <p:cNvSpPr txBox="1"/>
          <p:nvPr/>
        </p:nvSpPr>
        <p:spPr>
          <a:xfrm>
            <a:off x="6400800" y="836711"/>
            <a:ext cx="763488" cy="276999"/>
          </a:xfrm>
          <a:prstGeom prst="rect">
            <a:avLst/>
          </a:prstGeom>
          <a:noFill/>
        </p:spPr>
        <p:txBody>
          <a:bodyPr wrap="square" rtlCol="0">
            <a:spAutoFit/>
          </a:bodyPr>
          <a:lstStyle/>
          <a:p>
            <a:r>
              <a:rPr lang="pl-PL" sz="1200" b="1" dirty="0" smtClean="0"/>
              <a:t>CYP24</a:t>
            </a:r>
            <a:endParaRPr lang="pl-PL" sz="1200" b="1" dirty="0"/>
          </a:p>
        </p:txBody>
      </p:sp>
      <p:graphicFrame>
        <p:nvGraphicFramePr>
          <p:cNvPr id="32" name="Wykres 31"/>
          <p:cNvGraphicFramePr>
            <a:graphicFrameLocks/>
          </p:cNvGraphicFramePr>
          <p:nvPr>
            <p:extLst>
              <p:ext uri="{D42A27DB-BD31-4B8C-83A1-F6EECF244321}">
                <p14:modId xmlns:p14="http://schemas.microsoft.com/office/powerpoint/2010/main" xmlns="" val="1688120686"/>
              </p:ext>
            </p:extLst>
          </p:nvPr>
        </p:nvGraphicFramePr>
        <p:xfrm>
          <a:off x="53684" y="995018"/>
          <a:ext cx="2880319" cy="1872009"/>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33" name="Wykres 32"/>
          <p:cNvGraphicFramePr>
            <a:graphicFrameLocks/>
          </p:cNvGraphicFramePr>
          <p:nvPr>
            <p:extLst>
              <p:ext uri="{D42A27DB-BD31-4B8C-83A1-F6EECF244321}">
                <p14:modId xmlns:p14="http://schemas.microsoft.com/office/powerpoint/2010/main" xmlns="" val="819051338"/>
              </p:ext>
            </p:extLst>
          </p:nvPr>
        </p:nvGraphicFramePr>
        <p:xfrm>
          <a:off x="2784601" y="848851"/>
          <a:ext cx="2811737" cy="2045196"/>
        </p:xfrm>
        <a:graphic>
          <a:graphicData uri="http://schemas.openxmlformats.org/drawingml/2006/chart">
            <c:chart xmlns:c="http://schemas.openxmlformats.org/drawingml/2006/chart" xmlns:r="http://schemas.openxmlformats.org/officeDocument/2006/relationships" r:id="rId15"/>
          </a:graphicData>
        </a:graphic>
      </p:graphicFrame>
      <p:sp>
        <p:nvSpPr>
          <p:cNvPr id="34" name="pole tekstowe 33"/>
          <p:cNvSpPr txBox="1"/>
          <p:nvPr/>
        </p:nvSpPr>
        <p:spPr>
          <a:xfrm>
            <a:off x="3644900" y="836710"/>
            <a:ext cx="648072" cy="276999"/>
          </a:xfrm>
          <a:prstGeom prst="rect">
            <a:avLst/>
          </a:prstGeom>
          <a:noFill/>
        </p:spPr>
        <p:txBody>
          <a:bodyPr wrap="square" rtlCol="0">
            <a:spAutoFit/>
          </a:bodyPr>
          <a:lstStyle/>
          <a:p>
            <a:r>
              <a:rPr lang="pl-PL" sz="1200" b="1" dirty="0" smtClean="0"/>
              <a:t>VDR</a:t>
            </a:r>
            <a:endParaRPr lang="pl-PL" sz="1200" b="1" dirty="0"/>
          </a:p>
        </p:txBody>
      </p:sp>
      <p:graphicFrame>
        <p:nvGraphicFramePr>
          <p:cNvPr id="35" name="Wykres 34"/>
          <p:cNvGraphicFramePr>
            <a:graphicFrameLocks/>
          </p:cNvGraphicFramePr>
          <p:nvPr>
            <p:extLst>
              <p:ext uri="{D42A27DB-BD31-4B8C-83A1-F6EECF244321}">
                <p14:modId xmlns:p14="http://schemas.microsoft.com/office/powerpoint/2010/main" xmlns="" val="617992821"/>
              </p:ext>
            </p:extLst>
          </p:nvPr>
        </p:nvGraphicFramePr>
        <p:xfrm>
          <a:off x="2981212" y="3794485"/>
          <a:ext cx="2818336" cy="1949376"/>
        </p:xfrm>
        <a:graphic>
          <a:graphicData uri="http://schemas.openxmlformats.org/drawingml/2006/chart">
            <c:chart xmlns:c="http://schemas.openxmlformats.org/drawingml/2006/chart" xmlns:r="http://schemas.openxmlformats.org/officeDocument/2006/relationships" r:id="rId16"/>
          </a:graphicData>
        </a:graphic>
      </p:graphicFrame>
      <p:sp>
        <p:nvSpPr>
          <p:cNvPr id="36" name="pole tekstowe 35"/>
          <p:cNvSpPr txBox="1"/>
          <p:nvPr/>
        </p:nvSpPr>
        <p:spPr>
          <a:xfrm>
            <a:off x="3779912" y="3789040"/>
            <a:ext cx="648072" cy="276999"/>
          </a:xfrm>
          <a:prstGeom prst="rect">
            <a:avLst/>
          </a:prstGeom>
          <a:noFill/>
        </p:spPr>
        <p:txBody>
          <a:bodyPr wrap="square" rtlCol="0">
            <a:spAutoFit/>
          </a:bodyPr>
          <a:lstStyle/>
          <a:p>
            <a:r>
              <a:rPr lang="pl-PL" sz="1200" b="1" dirty="0" smtClean="0"/>
              <a:t>NF</a:t>
            </a:r>
            <a:r>
              <a:rPr lang="el-GR" sz="1200" b="1" dirty="0" smtClean="0"/>
              <a:t>κ</a:t>
            </a:r>
            <a:r>
              <a:rPr lang="pl-PL" sz="1200" b="1" dirty="0" smtClean="0"/>
              <a:t>B</a:t>
            </a:r>
            <a:endParaRPr lang="pl-PL" sz="1200" b="1" dirty="0"/>
          </a:p>
        </p:txBody>
      </p:sp>
      <p:sp>
        <p:nvSpPr>
          <p:cNvPr id="37" name="pole tekstowe 36"/>
          <p:cNvSpPr txBox="1"/>
          <p:nvPr/>
        </p:nvSpPr>
        <p:spPr>
          <a:xfrm>
            <a:off x="6568351" y="3802940"/>
            <a:ext cx="648072" cy="276999"/>
          </a:xfrm>
          <a:prstGeom prst="rect">
            <a:avLst/>
          </a:prstGeom>
          <a:noFill/>
        </p:spPr>
        <p:txBody>
          <a:bodyPr wrap="square" rtlCol="0">
            <a:spAutoFit/>
          </a:bodyPr>
          <a:lstStyle/>
          <a:p>
            <a:r>
              <a:rPr lang="pl-PL" sz="1200" b="1" dirty="0"/>
              <a:t>I</a:t>
            </a:r>
            <a:r>
              <a:rPr lang="el-GR" sz="1200" b="1" dirty="0" smtClean="0"/>
              <a:t>κ</a:t>
            </a:r>
            <a:r>
              <a:rPr lang="pl-PL" sz="1200" b="1" dirty="0" smtClean="0"/>
              <a:t>B</a:t>
            </a:r>
            <a:endParaRPr lang="pl-PL" sz="1200" b="1" dirty="0"/>
          </a:p>
        </p:txBody>
      </p:sp>
      <p:graphicFrame>
        <p:nvGraphicFramePr>
          <p:cNvPr id="38" name="Wykres 37"/>
          <p:cNvGraphicFramePr>
            <a:graphicFrameLocks/>
          </p:cNvGraphicFramePr>
          <p:nvPr>
            <p:extLst>
              <p:ext uri="{D42A27DB-BD31-4B8C-83A1-F6EECF244321}">
                <p14:modId xmlns:p14="http://schemas.microsoft.com/office/powerpoint/2010/main" xmlns="" val="1318988807"/>
              </p:ext>
            </p:extLst>
          </p:nvPr>
        </p:nvGraphicFramePr>
        <p:xfrm>
          <a:off x="5799549" y="3811190"/>
          <a:ext cx="2866232" cy="1924993"/>
        </p:xfrm>
        <a:graphic>
          <a:graphicData uri="http://schemas.openxmlformats.org/drawingml/2006/chart">
            <c:chart xmlns:c="http://schemas.openxmlformats.org/drawingml/2006/chart" xmlns:r="http://schemas.openxmlformats.org/officeDocument/2006/relationships" r:id="rId17"/>
          </a:graphicData>
        </a:graphic>
      </p:graphicFrame>
      <p:graphicFrame>
        <p:nvGraphicFramePr>
          <p:cNvPr id="39" name="Wykres 38"/>
          <p:cNvGraphicFramePr>
            <a:graphicFrameLocks/>
          </p:cNvGraphicFramePr>
          <p:nvPr>
            <p:extLst>
              <p:ext uri="{D42A27DB-BD31-4B8C-83A1-F6EECF244321}">
                <p14:modId xmlns:p14="http://schemas.microsoft.com/office/powerpoint/2010/main" xmlns="" val="2268237840"/>
              </p:ext>
            </p:extLst>
          </p:nvPr>
        </p:nvGraphicFramePr>
        <p:xfrm>
          <a:off x="5532958" y="1005752"/>
          <a:ext cx="3090309" cy="1866150"/>
        </p:xfrm>
        <a:graphic>
          <a:graphicData uri="http://schemas.openxmlformats.org/drawingml/2006/chart">
            <c:chart xmlns:c="http://schemas.openxmlformats.org/drawingml/2006/chart" xmlns:r="http://schemas.openxmlformats.org/officeDocument/2006/relationships" r:id="rId18"/>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Wykres 9"/>
          <p:cNvGraphicFramePr>
            <a:graphicFrameLocks/>
          </p:cNvGraphicFramePr>
          <p:nvPr>
            <p:extLst>
              <p:ext uri="{D42A27DB-BD31-4B8C-83A1-F6EECF244321}">
                <p14:modId xmlns:p14="http://schemas.microsoft.com/office/powerpoint/2010/main" xmlns="" val="1691015655"/>
              </p:ext>
            </p:extLst>
          </p:nvPr>
        </p:nvGraphicFramePr>
        <p:xfrm>
          <a:off x="4444301" y="2708920"/>
          <a:ext cx="3434441" cy="212370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8"/>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5387" r="48424" b="69226"/>
          <a:stretch/>
        </p:blipFill>
        <p:spPr bwMode="auto">
          <a:xfrm>
            <a:off x="4840055" y="4866563"/>
            <a:ext cx="3044367" cy="3198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9"/>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28273" r="48010" b="59239"/>
          <a:stretch/>
        </p:blipFill>
        <p:spPr bwMode="auto">
          <a:xfrm>
            <a:off x="679450" y="5165915"/>
            <a:ext cx="3276324" cy="2885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7" name="Tabela 6"/>
          <p:cNvGraphicFramePr>
            <a:graphicFrameLocks noGrp="1"/>
          </p:cNvGraphicFramePr>
          <p:nvPr>
            <p:extLst>
              <p:ext uri="{D42A27DB-BD31-4B8C-83A1-F6EECF244321}">
                <p14:modId xmlns:p14="http://schemas.microsoft.com/office/powerpoint/2010/main" xmlns="" val="2017258225"/>
              </p:ext>
            </p:extLst>
          </p:nvPr>
        </p:nvGraphicFramePr>
        <p:xfrm>
          <a:off x="4938472" y="5503440"/>
          <a:ext cx="2900557" cy="1342390"/>
        </p:xfrm>
        <a:graphic>
          <a:graphicData uri="http://schemas.openxmlformats.org/drawingml/2006/table">
            <a:tbl>
              <a:tblPr firstRow="1" firstCol="1" lastRow="1" lastCol="1" bandRow="1" bandCol="1"/>
              <a:tblGrid>
                <a:gridCol w="263687"/>
                <a:gridCol w="263687"/>
                <a:gridCol w="263687"/>
                <a:gridCol w="263687"/>
                <a:gridCol w="263687"/>
                <a:gridCol w="263687"/>
                <a:gridCol w="263687"/>
                <a:gridCol w="263687"/>
                <a:gridCol w="263687"/>
                <a:gridCol w="263687"/>
                <a:gridCol w="263687"/>
              </a:tblGrid>
              <a:tr h="1342390">
                <a:tc>
                  <a:txBody>
                    <a:bodyPr/>
                    <a:lstStyle/>
                    <a:p>
                      <a:pPr marL="71755" marR="71755" algn="r">
                        <a:spcAft>
                          <a:spcPts val="0"/>
                        </a:spcAft>
                      </a:pPr>
                      <a:r>
                        <a:rPr lang="it-IT" sz="900" b="1" dirty="0">
                          <a:effectLst/>
                          <a:latin typeface="Times New Roman"/>
                          <a:ea typeface="Times New Roman"/>
                        </a:rPr>
                        <a:t>Control</a:t>
                      </a:r>
                      <a:endParaRPr lang="pl-PL" sz="900" dirty="0">
                        <a:effectLst/>
                        <a:latin typeface="Times New Roman"/>
                        <a:ea typeface="Times New Roman"/>
                      </a:endParaRPr>
                    </a:p>
                  </a:txBody>
                  <a:tcPr marL="68580" marR="68580" marT="0" marB="0" vert="vert270" anchor="ctr">
                    <a:lnL>
                      <a:noFill/>
                    </a:lnL>
                    <a:lnR>
                      <a:noFill/>
                    </a:lnR>
                    <a:lnT>
                      <a:noFill/>
                    </a:lnT>
                    <a:lnB>
                      <a:noFill/>
                    </a:lnB>
                  </a:tcPr>
                </a:tc>
                <a:tc>
                  <a:txBody>
                    <a:bodyPr/>
                    <a:lstStyle/>
                    <a:p>
                      <a:pPr marL="71755" marR="71755" algn="r">
                        <a:spcAft>
                          <a:spcPts val="0"/>
                        </a:spcAft>
                      </a:pPr>
                      <a:r>
                        <a:rPr lang="it-IT" sz="900" b="1" dirty="0">
                          <a:effectLst/>
                          <a:latin typeface="Times New Roman"/>
                          <a:ea typeface="Times New Roman"/>
                        </a:rPr>
                        <a:t>Calcitriol</a:t>
                      </a:r>
                      <a:endParaRPr lang="pl-PL" sz="900" dirty="0">
                        <a:effectLst/>
                        <a:latin typeface="Times New Roman"/>
                        <a:ea typeface="Times New Roman"/>
                      </a:endParaRPr>
                    </a:p>
                  </a:txBody>
                  <a:tcPr marL="68580" marR="68580" marT="0" marB="0" vert="vert270" anchor="ctr">
                    <a:lnL>
                      <a:noFill/>
                    </a:lnL>
                    <a:lnR>
                      <a:noFill/>
                    </a:lnR>
                    <a:lnT>
                      <a:noFill/>
                    </a:lnT>
                    <a:lnB>
                      <a:noFill/>
                    </a:lnB>
                  </a:tcPr>
                </a:tc>
                <a:tc>
                  <a:txBody>
                    <a:bodyPr/>
                    <a:lstStyle/>
                    <a:p>
                      <a:pPr marL="71755" marR="71755" algn="r">
                        <a:spcAft>
                          <a:spcPts val="0"/>
                        </a:spcAft>
                      </a:pPr>
                      <a:r>
                        <a:rPr lang="it-IT" sz="900" b="1">
                          <a:effectLst/>
                          <a:latin typeface="Times New Roman"/>
                          <a:ea typeface="Times New Roman"/>
                        </a:rPr>
                        <a:t>GV</a:t>
                      </a:r>
                      <a:endParaRPr lang="pl-PL" sz="900">
                        <a:effectLst/>
                        <a:latin typeface="Times New Roman"/>
                        <a:ea typeface="Times New Roman"/>
                      </a:endParaRPr>
                    </a:p>
                  </a:txBody>
                  <a:tcPr marL="68580" marR="68580" marT="0" marB="0" vert="vert270" anchor="ctr">
                    <a:lnL>
                      <a:noFill/>
                    </a:lnL>
                    <a:lnR>
                      <a:noFill/>
                    </a:lnR>
                    <a:lnT>
                      <a:noFill/>
                    </a:lnT>
                    <a:lnB>
                      <a:noFill/>
                    </a:lnB>
                  </a:tcPr>
                </a:tc>
                <a:tc>
                  <a:txBody>
                    <a:bodyPr/>
                    <a:lstStyle/>
                    <a:p>
                      <a:pPr marL="71755" marR="71755" algn="r">
                        <a:spcAft>
                          <a:spcPts val="0"/>
                        </a:spcAft>
                      </a:pPr>
                      <a:r>
                        <a:rPr lang="it-IT" sz="900" b="1">
                          <a:effectLst/>
                          <a:latin typeface="Times New Roman"/>
                          <a:ea typeface="Times New Roman"/>
                        </a:rPr>
                        <a:t>GV+PRI-2191</a:t>
                      </a:r>
                      <a:endParaRPr lang="pl-PL" sz="900">
                        <a:effectLst/>
                        <a:latin typeface="Times New Roman"/>
                        <a:ea typeface="Times New Roman"/>
                      </a:endParaRPr>
                    </a:p>
                  </a:txBody>
                  <a:tcPr marL="68580" marR="68580" marT="0" marB="0" vert="vert270" anchor="ctr">
                    <a:lnL>
                      <a:noFill/>
                    </a:lnL>
                    <a:lnR>
                      <a:noFill/>
                    </a:lnR>
                    <a:lnT>
                      <a:noFill/>
                    </a:lnT>
                    <a:lnB>
                      <a:noFill/>
                    </a:lnB>
                  </a:tcPr>
                </a:tc>
                <a:tc>
                  <a:txBody>
                    <a:bodyPr/>
                    <a:lstStyle/>
                    <a:p>
                      <a:pPr marL="71755" marR="71755" algn="r">
                        <a:spcAft>
                          <a:spcPts val="0"/>
                        </a:spcAft>
                      </a:pPr>
                      <a:r>
                        <a:rPr lang="it-IT" sz="900" b="1" dirty="0">
                          <a:effectLst/>
                          <a:latin typeface="Times New Roman"/>
                          <a:ea typeface="Times New Roman"/>
                        </a:rPr>
                        <a:t>GV+Calcitriol</a:t>
                      </a:r>
                      <a:endParaRPr lang="pl-PL" sz="900" dirty="0">
                        <a:effectLst/>
                        <a:latin typeface="Times New Roman"/>
                        <a:ea typeface="Times New Roman"/>
                      </a:endParaRPr>
                    </a:p>
                  </a:txBody>
                  <a:tcPr marL="68580" marR="68580" marT="0" marB="0" vert="vert270" anchor="ctr">
                    <a:lnL>
                      <a:noFill/>
                    </a:lnL>
                    <a:lnR>
                      <a:noFill/>
                    </a:lnR>
                    <a:lnT>
                      <a:noFill/>
                    </a:lnT>
                    <a:lnB>
                      <a:noFill/>
                    </a:lnB>
                  </a:tcPr>
                </a:tc>
                <a:tc>
                  <a:txBody>
                    <a:bodyPr/>
                    <a:lstStyle/>
                    <a:p>
                      <a:pPr marL="71755" marR="71755" algn="r">
                        <a:spcAft>
                          <a:spcPts val="0"/>
                        </a:spcAft>
                      </a:pPr>
                      <a:r>
                        <a:rPr lang="it-IT" sz="900" b="1">
                          <a:effectLst/>
                          <a:latin typeface="Times New Roman"/>
                          <a:ea typeface="Times New Roman"/>
                        </a:rPr>
                        <a:t>DTX</a:t>
                      </a:r>
                      <a:endParaRPr lang="pl-PL" sz="900">
                        <a:effectLst/>
                        <a:latin typeface="Times New Roman"/>
                        <a:ea typeface="Times New Roman"/>
                      </a:endParaRPr>
                    </a:p>
                  </a:txBody>
                  <a:tcPr marL="68580" marR="68580" marT="0" marB="0" vert="vert270" anchor="ctr">
                    <a:lnL>
                      <a:noFill/>
                    </a:lnL>
                    <a:lnR>
                      <a:noFill/>
                    </a:lnR>
                    <a:lnT>
                      <a:noFill/>
                    </a:lnT>
                    <a:lnB>
                      <a:noFill/>
                    </a:lnB>
                  </a:tcPr>
                </a:tc>
                <a:tc>
                  <a:txBody>
                    <a:bodyPr/>
                    <a:lstStyle/>
                    <a:p>
                      <a:pPr marL="71755" marR="71755" algn="r">
                        <a:spcAft>
                          <a:spcPts val="0"/>
                        </a:spcAft>
                      </a:pPr>
                      <a:r>
                        <a:rPr lang="it-IT" sz="900" b="1">
                          <a:effectLst/>
                          <a:latin typeface="Times New Roman"/>
                          <a:ea typeface="Times New Roman"/>
                        </a:rPr>
                        <a:t>DTX+PRI-2191</a:t>
                      </a:r>
                      <a:endParaRPr lang="pl-PL" sz="900">
                        <a:effectLst/>
                        <a:latin typeface="Times New Roman"/>
                        <a:ea typeface="Times New Roman"/>
                      </a:endParaRPr>
                    </a:p>
                  </a:txBody>
                  <a:tcPr marL="68580" marR="68580" marT="0" marB="0" vert="vert270" anchor="ctr">
                    <a:lnL>
                      <a:noFill/>
                    </a:lnL>
                    <a:lnR>
                      <a:noFill/>
                    </a:lnR>
                    <a:lnT>
                      <a:noFill/>
                    </a:lnT>
                    <a:lnB>
                      <a:noFill/>
                    </a:lnB>
                  </a:tcPr>
                </a:tc>
                <a:tc>
                  <a:txBody>
                    <a:bodyPr/>
                    <a:lstStyle/>
                    <a:p>
                      <a:pPr marL="71755" marR="71755" algn="r">
                        <a:spcAft>
                          <a:spcPts val="0"/>
                        </a:spcAft>
                      </a:pPr>
                      <a:r>
                        <a:rPr lang="it-IT" sz="900" b="1">
                          <a:effectLst/>
                          <a:latin typeface="Times New Roman"/>
                          <a:ea typeface="Times New Roman"/>
                        </a:rPr>
                        <a:t>DTX+Calcitriol</a:t>
                      </a:r>
                      <a:endParaRPr lang="pl-PL" sz="900">
                        <a:effectLst/>
                        <a:latin typeface="Times New Roman"/>
                        <a:ea typeface="Times New Roman"/>
                      </a:endParaRPr>
                    </a:p>
                  </a:txBody>
                  <a:tcPr marL="68580" marR="68580" marT="0" marB="0" vert="vert270" anchor="ctr">
                    <a:lnL>
                      <a:noFill/>
                    </a:lnL>
                    <a:lnR>
                      <a:noFill/>
                    </a:lnR>
                    <a:lnT>
                      <a:noFill/>
                    </a:lnT>
                    <a:lnB>
                      <a:noFill/>
                    </a:lnB>
                  </a:tcPr>
                </a:tc>
                <a:tc>
                  <a:txBody>
                    <a:bodyPr/>
                    <a:lstStyle/>
                    <a:p>
                      <a:pPr marL="71755" marR="71755" algn="r">
                        <a:spcAft>
                          <a:spcPts val="0"/>
                        </a:spcAft>
                      </a:pPr>
                      <a:r>
                        <a:rPr lang="it-IT" sz="900" b="1" dirty="0">
                          <a:effectLst/>
                          <a:latin typeface="Times New Roman"/>
                          <a:ea typeface="Times New Roman"/>
                        </a:rPr>
                        <a:t>GV+DTX</a:t>
                      </a:r>
                      <a:endParaRPr lang="pl-PL" sz="900" dirty="0">
                        <a:effectLst/>
                        <a:latin typeface="Times New Roman"/>
                        <a:ea typeface="Times New Roman"/>
                      </a:endParaRPr>
                    </a:p>
                  </a:txBody>
                  <a:tcPr marL="68580" marR="68580" marT="0" marB="0" vert="vert270">
                    <a:lnL>
                      <a:noFill/>
                    </a:lnL>
                    <a:lnR>
                      <a:noFill/>
                    </a:lnR>
                    <a:lnT>
                      <a:noFill/>
                    </a:lnT>
                    <a:lnB>
                      <a:noFill/>
                    </a:lnB>
                  </a:tcPr>
                </a:tc>
                <a:tc>
                  <a:txBody>
                    <a:bodyPr/>
                    <a:lstStyle/>
                    <a:p>
                      <a:pPr marL="71755" marR="71755" algn="r">
                        <a:spcAft>
                          <a:spcPts val="0"/>
                        </a:spcAft>
                      </a:pPr>
                      <a:r>
                        <a:rPr lang="it-IT" sz="900" b="1">
                          <a:effectLst/>
                          <a:latin typeface="Times New Roman"/>
                          <a:ea typeface="Times New Roman"/>
                        </a:rPr>
                        <a:t>GV+DTX+PRI-2191</a:t>
                      </a:r>
                      <a:endParaRPr lang="pl-PL" sz="900">
                        <a:effectLst/>
                        <a:latin typeface="Times New Roman"/>
                        <a:ea typeface="Times New Roman"/>
                      </a:endParaRPr>
                    </a:p>
                  </a:txBody>
                  <a:tcPr marL="68580" marR="68580" marT="0" marB="0" vert="vert270" anchor="ctr">
                    <a:lnL>
                      <a:noFill/>
                    </a:lnL>
                    <a:lnR>
                      <a:noFill/>
                    </a:lnR>
                    <a:lnT>
                      <a:noFill/>
                    </a:lnT>
                    <a:lnB>
                      <a:noFill/>
                    </a:lnB>
                  </a:tcPr>
                </a:tc>
                <a:tc>
                  <a:txBody>
                    <a:bodyPr/>
                    <a:lstStyle/>
                    <a:p>
                      <a:pPr marL="71755" marR="71755" algn="r">
                        <a:spcAft>
                          <a:spcPts val="0"/>
                        </a:spcAft>
                      </a:pPr>
                      <a:r>
                        <a:rPr lang="it-IT" sz="900" b="1" dirty="0">
                          <a:effectLst/>
                          <a:latin typeface="Times New Roman"/>
                          <a:ea typeface="Times New Roman"/>
                        </a:rPr>
                        <a:t>GV+DTX+Calcitriol</a:t>
                      </a:r>
                      <a:endParaRPr lang="pl-PL" sz="900" dirty="0">
                        <a:effectLst/>
                        <a:latin typeface="Times New Roman"/>
                        <a:ea typeface="Times New Roman"/>
                      </a:endParaRPr>
                    </a:p>
                  </a:txBody>
                  <a:tcPr marL="68580" marR="68580" marT="0" marB="0" vert="vert270" anchor="ctr">
                    <a:lnL>
                      <a:noFill/>
                    </a:lnL>
                    <a:lnR>
                      <a:noFill/>
                    </a:lnR>
                    <a:lnT>
                      <a:noFill/>
                    </a:lnT>
                    <a:lnB>
                      <a:noFill/>
                    </a:lnB>
                  </a:tcPr>
                </a:tc>
              </a:tr>
            </a:tbl>
          </a:graphicData>
        </a:graphic>
      </p:graphicFrame>
      <p:graphicFrame>
        <p:nvGraphicFramePr>
          <p:cNvPr id="8" name="Tabela 7"/>
          <p:cNvGraphicFramePr>
            <a:graphicFrameLocks noGrp="1"/>
          </p:cNvGraphicFramePr>
          <p:nvPr>
            <p:extLst>
              <p:ext uri="{D42A27DB-BD31-4B8C-83A1-F6EECF244321}">
                <p14:modId xmlns:p14="http://schemas.microsoft.com/office/powerpoint/2010/main" xmlns="" val="3727493824"/>
              </p:ext>
            </p:extLst>
          </p:nvPr>
        </p:nvGraphicFramePr>
        <p:xfrm>
          <a:off x="755577" y="5515610"/>
          <a:ext cx="3200197" cy="1342390"/>
        </p:xfrm>
        <a:graphic>
          <a:graphicData uri="http://schemas.openxmlformats.org/drawingml/2006/table">
            <a:tbl>
              <a:tblPr firstRow="1" firstCol="1" lastRow="1" lastCol="1" bandRow="1" bandCol="1"/>
              <a:tblGrid>
                <a:gridCol w="290927"/>
                <a:gridCol w="290927"/>
                <a:gridCol w="290927"/>
                <a:gridCol w="290927"/>
                <a:gridCol w="290927"/>
                <a:gridCol w="290927"/>
                <a:gridCol w="290927"/>
                <a:gridCol w="290927"/>
                <a:gridCol w="290927"/>
                <a:gridCol w="290927"/>
                <a:gridCol w="290927"/>
              </a:tblGrid>
              <a:tr h="1342390">
                <a:tc>
                  <a:txBody>
                    <a:bodyPr/>
                    <a:lstStyle/>
                    <a:p>
                      <a:pPr marL="71755" marR="71755" algn="r">
                        <a:spcAft>
                          <a:spcPts val="0"/>
                        </a:spcAft>
                      </a:pPr>
                      <a:r>
                        <a:rPr lang="it-IT" sz="900" b="1" dirty="0">
                          <a:effectLst/>
                          <a:latin typeface="Times New Roman"/>
                          <a:ea typeface="Times New Roman"/>
                        </a:rPr>
                        <a:t>Control</a:t>
                      </a:r>
                      <a:endParaRPr lang="pl-PL" sz="900" dirty="0">
                        <a:effectLst/>
                        <a:latin typeface="Times New Roman"/>
                        <a:ea typeface="Times New Roman"/>
                      </a:endParaRPr>
                    </a:p>
                  </a:txBody>
                  <a:tcPr marL="68580" marR="68580" marT="0" marB="0" vert="vert270" anchor="ctr">
                    <a:lnL>
                      <a:noFill/>
                    </a:lnL>
                    <a:lnR>
                      <a:noFill/>
                    </a:lnR>
                    <a:lnT>
                      <a:noFill/>
                    </a:lnT>
                    <a:lnB>
                      <a:noFill/>
                    </a:lnB>
                  </a:tcPr>
                </a:tc>
                <a:tc>
                  <a:txBody>
                    <a:bodyPr/>
                    <a:lstStyle/>
                    <a:p>
                      <a:pPr marL="71755" marR="71755" algn="r">
                        <a:spcAft>
                          <a:spcPts val="0"/>
                        </a:spcAft>
                      </a:pPr>
                      <a:r>
                        <a:rPr lang="it-IT" sz="900" b="1" dirty="0">
                          <a:effectLst/>
                          <a:latin typeface="Times New Roman"/>
                          <a:ea typeface="Times New Roman"/>
                        </a:rPr>
                        <a:t>PRI-2191</a:t>
                      </a:r>
                      <a:endParaRPr lang="pl-PL" sz="900" dirty="0">
                        <a:effectLst/>
                        <a:latin typeface="Times New Roman"/>
                        <a:ea typeface="Times New Roman"/>
                      </a:endParaRPr>
                    </a:p>
                  </a:txBody>
                  <a:tcPr marL="68580" marR="68580" marT="0" marB="0" vert="vert270" anchor="ctr">
                    <a:lnL>
                      <a:noFill/>
                    </a:lnL>
                    <a:lnR>
                      <a:noFill/>
                    </a:lnR>
                    <a:lnT>
                      <a:noFill/>
                    </a:lnT>
                    <a:lnB>
                      <a:noFill/>
                    </a:lnB>
                  </a:tcPr>
                </a:tc>
                <a:tc>
                  <a:txBody>
                    <a:bodyPr/>
                    <a:lstStyle/>
                    <a:p>
                      <a:pPr marL="71755" marR="71755" algn="r">
                        <a:spcAft>
                          <a:spcPts val="0"/>
                        </a:spcAft>
                      </a:pPr>
                      <a:r>
                        <a:rPr lang="it-IT" sz="900" b="1">
                          <a:effectLst/>
                          <a:latin typeface="Times New Roman"/>
                          <a:ea typeface="Times New Roman"/>
                        </a:rPr>
                        <a:t>SU</a:t>
                      </a:r>
                      <a:endParaRPr lang="pl-PL" sz="900">
                        <a:effectLst/>
                        <a:latin typeface="Times New Roman"/>
                        <a:ea typeface="Times New Roman"/>
                      </a:endParaRPr>
                    </a:p>
                  </a:txBody>
                  <a:tcPr marL="68580" marR="68580" marT="0" marB="0" vert="vert270" anchor="ctr">
                    <a:lnL>
                      <a:noFill/>
                    </a:lnL>
                    <a:lnR>
                      <a:noFill/>
                    </a:lnR>
                    <a:lnT>
                      <a:noFill/>
                    </a:lnT>
                    <a:lnB>
                      <a:noFill/>
                    </a:lnB>
                  </a:tcPr>
                </a:tc>
                <a:tc>
                  <a:txBody>
                    <a:bodyPr/>
                    <a:lstStyle/>
                    <a:p>
                      <a:pPr marL="71755" marR="71755" algn="r">
                        <a:spcAft>
                          <a:spcPts val="0"/>
                        </a:spcAft>
                      </a:pPr>
                      <a:r>
                        <a:rPr lang="it-IT" sz="900" b="1">
                          <a:effectLst/>
                          <a:latin typeface="Times New Roman"/>
                          <a:ea typeface="Times New Roman"/>
                        </a:rPr>
                        <a:t>SU+PRI-2191</a:t>
                      </a:r>
                      <a:endParaRPr lang="pl-PL" sz="900">
                        <a:effectLst/>
                        <a:latin typeface="Times New Roman"/>
                        <a:ea typeface="Times New Roman"/>
                      </a:endParaRPr>
                    </a:p>
                  </a:txBody>
                  <a:tcPr marL="68580" marR="68580" marT="0" marB="0" vert="vert270" anchor="ctr">
                    <a:lnL>
                      <a:noFill/>
                    </a:lnL>
                    <a:lnR>
                      <a:noFill/>
                    </a:lnR>
                    <a:lnT>
                      <a:noFill/>
                    </a:lnT>
                    <a:lnB>
                      <a:noFill/>
                    </a:lnB>
                  </a:tcPr>
                </a:tc>
                <a:tc>
                  <a:txBody>
                    <a:bodyPr/>
                    <a:lstStyle/>
                    <a:p>
                      <a:pPr marL="71755" marR="71755" algn="r">
                        <a:spcAft>
                          <a:spcPts val="0"/>
                        </a:spcAft>
                      </a:pPr>
                      <a:r>
                        <a:rPr lang="it-IT" sz="900" b="1" dirty="0">
                          <a:effectLst/>
                          <a:latin typeface="Times New Roman"/>
                          <a:ea typeface="Times New Roman"/>
                        </a:rPr>
                        <a:t>SU+Calcitriol</a:t>
                      </a:r>
                      <a:endParaRPr lang="pl-PL" sz="900" dirty="0">
                        <a:effectLst/>
                        <a:latin typeface="Times New Roman"/>
                        <a:ea typeface="Times New Roman"/>
                      </a:endParaRPr>
                    </a:p>
                  </a:txBody>
                  <a:tcPr marL="68580" marR="68580" marT="0" marB="0" vert="vert270" anchor="ctr">
                    <a:lnL>
                      <a:noFill/>
                    </a:lnL>
                    <a:lnR>
                      <a:noFill/>
                    </a:lnR>
                    <a:lnT>
                      <a:noFill/>
                    </a:lnT>
                    <a:lnB>
                      <a:noFill/>
                    </a:lnB>
                  </a:tcPr>
                </a:tc>
                <a:tc>
                  <a:txBody>
                    <a:bodyPr/>
                    <a:lstStyle/>
                    <a:p>
                      <a:pPr marL="71755" marR="71755" algn="r">
                        <a:spcAft>
                          <a:spcPts val="0"/>
                        </a:spcAft>
                      </a:pPr>
                      <a:r>
                        <a:rPr lang="it-IT" sz="900" b="1">
                          <a:effectLst/>
                          <a:latin typeface="Times New Roman"/>
                          <a:ea typeface="Times New Roman"/>
                        </a:rPr>
                        <a:t>DTX</a:t>
                      </a:r>
                      <a:endParaRPr lang="pl-PL" sz="900">
                        <a:effectLst/>
                        <a:latin typeface="Times New Roman"/>
                        <a:ea typeface="Times New Roman"/>
                      </a:endParaRPr>
                    </a:p>
                  </a:txBody>
                  <a:tcPr marL="68580" marR="68580" marT="0" marB="0" vert="vert270" anchor="ctr">
                    <a:lnL>
                      <a:noFill/>
                    </a:lnL>
                    <a:lnR>
                      <a:noFill/>
                    </a:lnR>
                    <a:lnT>
                      <a:noFill/>
                    </a:lnT>
                    <a:lnB>
                      <a:noFill/>
                    </a:lnB>
                  </a:tcPr>
                </a:tc>
                <a:tc>
                  <a:txBody>
                    <a:bodyPr/>
                    <a:lstStyle/>
                    <a:p>
                      <a:pPr marL="71755" marR="71755" algn="r">
                        <a:spcAft>
                          <a:spcPts val="0"/>
                        </a:spcAft>
                      </a:pPr>
                      <a:r>
                        <a:rPr lang="it-IT" sz="900" b="1">
                          <a:effectLst/>
                          <a:latin typeface="Times New Roman"/>
                          <a:ea typeface="Times New Roman"/>
                        </a:rPr>
                        <a:t>DTX+PRI-2191</a:t>
                      </a:r>
                      <a:endParaRPr lang="pl-PL" sz="900">
                        <a:effectLst/>
                        <a:latin typeface="Times New Roman"/>
                        <a:ea typeface="Times New Roman"/>
                      </a:endParaRPr>
                    </a:p>
                  </a:txBody>
                  <a:tcPr marL="68580" marR="68580" marT="0" marB="0" vert="vert270" anchor="ctr">
                    <a:lnL>
                      <a:noFill/>
                    </a:lnL>
                    <a:lnR>
                      <a:noFill/>
                    </a:lnR>
                    <a:lnT>
                      <a:noFill/>
                    </a:lnT>
                    <a:lnB>
                      <a:noFill/>
                    </a:lnB>
                  </a:tcPr>
                </a:tc>
                <a:tc>
                  <a:txBody>
                    <a:bodyPr/>
                    <a:lstStyle/>
                    <a:p>
                      <a:pPr marL="71755" marR="71755" algn="r">
                        <a:spcAft>
                          <a:spcPts val="0"/>
                        </a:spcAft>
                      </a:pPr>
                      <a:r>
                        <a:rPr lang="it-IT" sz="900" b="1" dirty="0">
                          <a:effectLst/>
                          <a:latin typeface="Times New Roman"/>
                          <a:ea typeface="Times New Roman"/>
                        </a:rPr>
                        <a:t>DTX+Calcitriol</a:t>
                      </a:r>
                      <a:endParaRPr lang="pl-PL" sz="900" dirty="0">
                        <a:effectLst/>
                        <a:latin typeface="Times New Roman"/>
                        <a:ea typeface="Times New Roman"/>
                      </a:endParaRPr>
                    </a:p>
                  </a:txBody>
                  <a:tcPr marL="68580" marR="68580" marT="0" marB="0" vert="vert270" anchor="ctr">
                    <a:lnL>
                      <a:noFill/>
                    </a:lnL>
                    <a:lnR>
                      <a:noFill/>
                    </a:lnR>
                    <a:lnT>
                      <a:noFill/>
                    </a:lnT>
                    <a:lnB>
                      <a:noFill/>
                    </a:lnB>
                  </a:tcPr>
                </a:tc>
                <a:tc>
                  <a:txBody>
                    <a:bodyPr/>
                    <a:lstStyle/>
                    <a:p>
                      <a:pPr marL="71755" marR="71755" algn="r">
                        <a:spcAft>
                          <a:spcPts val="0"/>
                        </a:spcAft>
                      </a:pPr>
                      <a:r>
                        <a:rPr lang="it-IT" sz="900" b="1">
                          <a:effectLst/>
                          <a:latin typeface="Times New Roman"/>
                          <a:ea typeface="Times New Roman"/>
                        </a:rPr>
                        <a:t>SU+DTX</a:t>
                      </a:r>
                      <a:endParaRPr lang="pl-PL" sz="900">
                        <a:effectLst/>
                        <a:latin typeface="Times New Roman"/>
                        <a:ea typeface="Times New Roman"/>
                      </a:endParaRPr>
                    </a:p>
                  </a:txBody>
                  <a:tcPr marL="68580" marR="68580" marT="0" marB="0" vert="vert270">
                    <a:lnL>
                      <a:noFill/>
                    </a:lnL>
                    <a:lnR>
                      <a:noFill/>
                    </a:lnR>
                    <a:lnT>
                      <a:noFill/>
                    </a:lnT>
                    <a:lnB>
                      <a:noFill/>
                    </a:lnB>
                  </a:tcPr>
                </a:tc>
                <a:tc>
                  <a:txBody>
                    <a:bodyPr/>
                    <a:lstStyle/>
                    <a:p>
                      <a:pPr marL="71755" marR="71755" algn="r">
                        <a:spcAft>
                          <a:spcPts val="0"/>
                        </a:spcAft>
                      </a:pPr>
                      <a:r>
                        <a:rPr lang="it-IT" sz="900" b="1">
                          <a:effectLst/>
                          <a:latin typeface="Times New Roman"/>
                          <a:ea typeface="Times New Roman"/>
                        </a:rPr>
                        <a:t>SU+DTX+PRI-2191</a:t>
                      </a:r>
                      <a:endParaRPr lang="pl-PL" sz="900">
                        <a:effectLst/>
                        <a:latin typeface="Times New Roman"/>
                        <a:ea typeface="Times New Roman"/>
                      </a:endParaRPr>
                    </a:p>
                  </a:txBody>
                  <a:tcPr marL="68580" marR="68580" marT="0" marB="0" vert="vert270" anchor="ctr">
                    <a:lnL>
                      <a:noFill/>
                    </a:lnL>
                    <a:lnR>
                      <a:noFill/>
                    </a:lnR>
                    <a:lnT>
                      <a:noFill/>
                    </a:lnT>
                    <a:lnB>
                      <a:noFill/>
                    </a:lnB>
                  </a:tcPr>
                </a:tc>
                <a:tc>
                  <a:txBody>
                    <a:bodyPr/>
                    <a:lstStyle/>
                    <a:p>
                      <a:pPr marL="71755" marR="71755" algn="r">
                        <a:spcAft>
                          <a:spcPts val="0"/>
                        </a:spcAft>
                      </a:pPr>
                      <a:r>
                        <a:rPr lang="it-IT" sz="900" b="1" dirty="0">
                          <a:effectLst/>
                          <a:latin typeface="Times New Roman"/>
                          <a:ea typeface="Times New Roman"/>
                        </a:rPr>
                        <a:t>SU+DTX+Calcitriol</a:t>
                      </a:r>
                      <a:endParaRPr lang="pl-PL" sz="900" dirty="0">
                        <a:effectLst/>
                        <a:latin typeface="Times New Roman"/>
                        <a:ea typeface="Times New Roman"/>
                      </a:endParaRPr>
                    </a:p>
                  </a:txBody>
                  <a:tcPr marL="68580" marR="68580" marT="0" marB="0" vert="vert270" anchor="ctr">
                    <a:lnL>
                      <a:noFill/>
                    </a:lnL>
                    <a:lnR>
                      <a:noFill/>
                    </a:lnR>
                    <a:lnT>
                      <a:noFill/>
                    </a:lnT>
                    <a:lnB>
                      <a:noFill/>
                    </a:lnB>
                  </a:tcPr>
                </a:tc>
              </a:tr>
            </a:tbl>
          </a:graphicData>
        </a:graphic>
      </p:graphicFrame>
      <p:graphicFrame>
        <p:nvGraphicFramePr>
          <p:cNvPr id="9" name="Wykres 8"/>
          <p:cNvGraphicFramePr>
            <a:graphicFrameLocks/>
          </p:cNvGraphicFramePr>
          <p:nvPr>
            <p:extLst>
              <p:ext uri="{D42A27DB-BD31-4B8C-83A1-F6EECF244321}">
                <p14:modId xmlns:p14="http://schemas.microsoft.com/office/powerpoint/2010/main" xmlns="" val="2623474145"/>
              </p:ext>
            </p:extLst>
          </p:nvPr>
        </p:nvGraphicFramePr>
        <p:xfrm>
          <a:off x="482553" y="764704"/>
          <a:ext cx="3473221" cy="2088232"/>
        </p:xfrm>
        <a:graphic>
          <a:graphicData uri="http://schemas.openxmlformats.org/drawingml/2006/chart">
            <c:chart xmlns:c="http://schemas.openxmlformats.org/drawingml/2006/chart" xmlns:r="http://schemas.openxmlformats.org/officeDocument/2006/relationships" r:id="rId5"/>
          </a:graphicData>
        </a:graphic>
      </p:graphicFrame>
      <p:pic>
        <p:nvPicPr>
          <p:cNvPr id="227329" name="Picture 1"/>
          <p:cNvPicPr>
            <a:picLocks noChangeAspect="1" noChangeArrowheads="1"/>
          </p:cNvPicPr>
          <p:nvPr/>
        </p:nvPicPr>
        <p:blipFill rotWithShape="1">
          <a:blip r:embed="rId6">
            <a:extLst>
              <a:ext uri="{28A0092B-C50C-407E-A947-70E740481C1C}">
                <a14:useLocalDpi xmlns:a14="http://schemas.microsoft.com/office/drawing/2010/main" xmlns="" val="0"/>
              </a:ext>
            </a:extLst>
          </a:blip>
          <a:srcRect t="68152" b="7758"/>
          <a:stretch/>
        </p:blipFill>
        <p:spPr bwMode="auto">
          <a:xfrm>
            <a:off x="4836422" y="5186427"/>
            <a:ext cx="3048000" cy="2680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7330" name="Picture 2"/>
          <p:cNvPicPr>
            <a:picLocks noChangeAspect="1" noChangeArrowheads="1"/>
          </p:cNvPicPr>
          <p:nvPr/>
        </p:nvPicPr>
        <p:blipFill rotWithShape="1">
          <a:blip r:embed="rId7">
            <a:extLst>
              <a:ext uri="{28A0092B-C50C-407E-A947-70E740481C1C}">
                <a14:useLocalDpi xmlns:a14="http://schemas.microsoft.com/office/drawing/2010/main" xmlns="" val="0"/>
              </a:ext>
            </a:extLst>
          </a:blip>
          <a:srcRect b="73544"/>
          <a:stretch/>
        </p:blipFill>
        <p:spPr bwMode="auto">
          <a:xfrm>
            <a:off x="675999" y="4846820"/>
            <a:ext cx="3279775" cy="2892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13" name="Wykres 12"/>
          <p:cNvGraphicFramePr>
            <a:graphicFrameLocks/>
          </p:cNvGraphicFramePr>
          <p:nvPr>
            <p:extLst>
              <p:ext uri="{D42A27DB-BD31-4B8C-83A1-F6EECF244321}">
                <p14:modId xmlns:p14="http://schemas.microsoft.com/office/powerpoint/2010/main" xmlns="" val="3146526918"/>
              </p:ext>
            </p:extLst>
          </p:nvPr>
        </p:nvGraphicFramePr>
        <p:xfrm>
          <a:off x="467544" y="2708920"/>
          <a:ext cx="3488230" cy="2157643"/>
        </p:xfrm>
        <a:graphic>
          <a:graphicData uri="http://schemas.openxmlformats.org/drawingml/2006/chart">
            <c:chart xmlns:c="http://schemas.openxmlformats.org/drawingml/2006/chart" xmlns:r="http://schemas.openxmlformats.org/officeDocument/2006/relationships" r:id="rId8"/>
          </a:graphicData>
        </a:graphic>
      </p:graphicFrame>
      <p:sp>
        <p:nvSpPr>
          <p:cNvPr id="14" name="pole tekstowe 13"/>
          <p:cNvSpPr txBox="1"/>
          <p:nvPr/>
        </p:nvSpPr>
        <p:spPr>
          <a:xfrm>
            <a:off x="3955774" y="5177461"/>
            <a:ext cx="576039" cy="276999"/>
          </a:xfrm>
          <a:prstGeom prst="rect">
            <a:avLst/>
          </a:prstGeom>
          <a:noFill/>
        </p:spPr>
        <p:txBody>
          <a:bodyPr wrap="square" rtlCol="0">
            <a:spAutoFit/>
          </a:bodyPr>
          <a:lstStyle/>
          <a:p>
            <a:r>
              <a:rPr lang="pl-PL" sz="1200" dirty="0" err="1" smtClean="0">
                <a:latin typeface="Calibri" pitchFamily="34" charset="0"/>
                <a:cs typeface="Calibri" pitchFamily="34" charset="0"/>
              </a:rPr>
              <a:t>Actin</a:t>
            </a:r>
            <a:endParaRPr lang="pl-PL" sz="1200" dirty="0">
              <a:latin typeface="Calibri" pitchFamily="34" charset="0"/>
              <a:cs typeface="Calibri" pitchFamily="34" charset="0"/>
            </a:endParaRPr>
          </a:p>
        </p:txBody>
      </p:sp>
      <p:sp>
        <p:nvSpPr>
          <p:cNvPr id="15" name="pole tekstowe 14"/>
          <p:cNvSpPr txBox="1"/>
          <p:nvPr/>
        </p:nvSpPr>
        <p:spPr>
          <a:xfrm>
            <a:off x="7884422" y="5177461"/>
            <a:ext cx="576039" cy="276999"/>
          </a:xfrm>
          <a:prstGeom prst="rect">
            <a:avLst/>
          </a:prstGeom>
          <a:noFill/>
        </p:spPr>
        <p:txBody>
          <a:bodyPr wrap="square" rtlCol="0">
            <a:spAutoFit/>
          </a:bodyPr>
          <a:lstStyle/>
          <a:p>
            <a:r>
              <a:rPr lang="pl-PL" sz="1200" dirty="0" err="1" smtClean="0">
                <a:latin typeface="Calibri" pitchFamily="34" charset="0"/>
                <a:cs typeface="Calibri" pitchFamily="34" charset="0"/>
              </a:rPr>
              <a:t>Actin</a:t>
            </a:r>
            <a:endParaRPr lang="pl-PL" sz="1200" dirty="0">
              <a:latin typeface="Calibri" pitchFamily="34" charset="0"/>
              <a:cs typeface="Calibri" pitchFamily="34" charset="0"/>
            </a:endParaRPr>
          </a:p>
        </p:txBody>
      </p:sp>
      <p:sp>
        <p:nvSpPr>
          <p:cNvPr id="17" name="pole tekstowe 16"/>
          <p:cNvSpPr txBox="1"/>
          <p:nvPr/>
        </p:nvSpPr>
        <p:spPr>
          <a:xfrm>
            <a:off x="7884421" y="4846820"/>
            <a:ext cx="576039" cy="276999"/>
          </a:xfrm>
          <a:prstGeom prst="rect">
            <a:avLst/>
          </a:prstGeom>
          <a:noFill/>
        </p:spPr>
        <p:txBody>
          <a:bodyPr wrap="square" rtlCol="0">
            <a:spAutoFit/>
          </a:bodyPr>
          <a:lstStyle/>
          <a:p>
            <a:r>
              <a:rPr lang="pl-PL" sz="1200" dirty="0" smtClean="0">
                <a:latin typeface="Calibri" pitchFamily="34" charset="0"/>
                <a:cs typeface="Calibri" pitchFamily="34" charset="0"/>
              </a:rPr>
              <a:t>p53</a:t>
            </a:r>
            <a:endParaRPr lang="pl-PL" sz="1200" dirty="0">
              <a:latin typeface="Calibri" pitchFamily="34" charset="0"/>
              <a:cs typeface="Calibri" pitchFamily="34" charset="0"/>
            </a:endParaRPr>
          </a:p>
        </p:txBody>
      </p:sp>
      <p:sp>
        <p:nvSpPr>
          <p:cNvPr id="18" name="pole tekstowe 17"/>
          <p:cNvSpPr txBox="1"/>
          <p:nvPr/>
        </p:nvSpPr>
        <p:spPr>
          <a:xfrm>
            <a:off x="3955773" y="4866563"/>
            <a:ext cx="576039" cy="276999"/>
          </a:xfrm>
          <a:prstGeom prst="rect">
            <a:avLst/>
          </a:prstGeom>
          <a:noFill/>
        </p:spPr>
        <p:txBody>
          <a:bodyPr wrap="square" rtlCol="0">
            <a:spAutoFit/>
          </a:bodyPr>
          <a:lstStyle/>
          <a:p>
            <a:r>
              <a:rPr lang="pl-PL" sz="1200" dirty="0" smtClean="0">
                <a:latin typeface="Calibri" pitchFamily="34" charset="0"/>
                <a:cs typeface="Calibri" pitchFamily="34" charset="0"/>
              </a:rPr>
              <a:t>p53</a:t>
            </a:r>
            <a:endParaRPr lang="pl-PL" sz="1200" dirty="0">
              <a:latin typeface="Calibri" pitchFamily="34" charset="0"/>
              <a:cs typeface="Calibri" pitchFamily="34" charset="0"/>
            </a:endParaRPr>
          </a:p>
        </p:txBody>
      </p:sp>
      <p:sp>
        <p:nvSpPr>
          <p:cNvPr id="16" name="pole tekstowe 15"/>
          <p:cNvSpPr txBox="1"/>
          <p:nvPr/>
        </p:nvSpPr>
        <p:spPr>
          <a:xfrm>
            <a:off x="460037" y="431291"/>
            <a:ext cx="8136904" cy="400110"/>
          </a:xfrm>
          <a:prstGeom prst="rect">
            <a:avLst/>
          </a:prstGeom>
          <a:noFill/>
        </p:spPr>
        <p:txBody>
          <a:bodyPr wrap="square">
            <a:spAutoFit/>
          </a:bodyPr>
          <a:lstStyle/>
          <a:p>
            <a:pPr algn="ctr" fontAlgn="auto">
              <a:spcBef>
                <a:spcPts val="0"/>
              </a:spcBef>
              <a:spcAft>
                <a:spcPts val="0"/>
              </a:spcAft>
              <a:defRPr/>
            </a:pPr>
            <a:r>
              <a:rPr lang="pl-PL" sz="2000" b="1" dirty="0" smtClean="0">
                <a:effectLst>
                  <a:outerShdw blurRad="38100" dist="38100" dir="2700000" algn="tl">
                    <a:srgbClr val="000000">
                      <a:alpha val="43137"/>
                    </a:srgbClr>
                  </a:outerShdw>
                </a:effectLst>
                <a:latin typeface="Calibri" pitchFamily="34" charset="0"/>
                <a:cs typeface="Calibri" pitchFamily="34" charset="0"/>
              </a:rPr>
              <a:t>SU </a:t>
            </a:r>
            <a:r>
              <a:rPr lang="pl-PL" sz="2000" b="1" dirty="0" err="1" smtClean="0">
                <a:effectLst>
                  <a:outerShdw blurRad="38100" dist="38100" dir="2700000" algn="tl">
                    <a:srgbClr val="000000">
                      <a:alpha val="43137"/>
                    </a:srgbClr>
                  </a:outerShdw>
                </a:effectLst>
                <a:latin typeface="Calibri" pitchFamily="34" charset="0"/>
                <a:cs typeface="Calibri" pitchFamily="34" charset="0"/>
              </a:rPr>
              <a:t>downregulates</a:t>
            </a:r>
            <a:r>
              <a:rPr lang="pl-PL" sz="2000" b="1" dirty="0" smtClean="0">
                <a:effectLst>
                  <a:outerShdw blurRad="38100" dist="38100" dir="2700000" algn="tl">
                    <a:srgbClr val="000000">
                      <a:alpha val="43137"/>
                    </a:srgbClr>
                  </a:outerShdw>
                </a:effectLst>
                <a:latin typeface="Calibri" pitchFamily="34" charset="0"/>
                <a:cs typeface="Calibri" pitchFamily="34" charset="0"/>
              </a:rPr>
              <a:t> VEGF </a:t>
            </a:r>
            <a:r>
              <a:rPr lang="pl-PL" sz="2000" b="1" dirty="0" err="1" smtClean="0">
                <a:effectLst>
                  <a:outerShdw blurRad="38100" dist="38100" dir="2700000" algn="tl">
                    <a:srgbClr val="000000">
                      <a:alpha val="43137"/>
                    </a:srgbClr>
                  </a:outerShdw>
                </a:effectLst>
                <a:latin typeface="Calibri" pitchFamily="34" charset="0"/>
                <a:cs typeface="Calibri" pitchFamily="34" charset="0"/>
              </a:rPr>
              <a:t>expression</a:t>
            </a:r>
            <a:r>
              <a:rPr lang="pl-PL" sz="2000" b="1" dirty="0" smtClean="0">
                <a:effectLst>
                  <a:outerShdw blurRad="38100" dist="38100" dir="2700000" algn="tl">
                    <a:srgbClr val="000000">
                      <a:alpha val="43137"/>
                    </a:srgbClr>
                  </a:outerShdw>
                </a:effectLst>
                <a:latin typeface="Calibri" pitchFamily="34" charset="0"/>
                <a:cs typeface="Calibri" pitchFamily="34" charset="0"/>
              </a:rPr>
              <a:t> </a:t>
            </a:r>
            <a:r>
              <a:rPr lang="en-US" sz="2000" b="1" dirty="0" smtClean="0">
                <a:effectLst>
                  <a:outerShdw blurRad="38100" dist="38100" dir="2700000" algn="tl">
                    <a:srgbClr val="000000">
                      <a:alpha val="43137"/>
                    </a:srgbClr>
                  </a:outerShdw>
                </a:effectLst>
                <a:latin typeface="Calibri" pitchFamily="34" charset="0"/>
                <a:cs typeface="Calibri" pitchFamily="34" charset="0"/>
              </a:rPr>
              <a:t>in </a:t>
            </a:r>
            <a:r>
              <a:rPr lang="en-US" sz="2000" b="1" dirty="0">
                <a:effectLst>
                  <a:outerShdw blurRad="38100" dist="38100" dir="2700000" algn="tl">
                    <a:srgbClr val="000000">
                      <a:alpha val="43137"/>
                    </a:srgbClr>
                  </a:outerShdw>
                </a:effectLst>
                <a:latin typeface="Calibri" pitchFamily="34" charset="0"/>
                <a:cs typeface="Calibri" pitchFamily="34" charset="0"/>
              </a:rPr>
              <a:t>A549 NSCLC model</a:t>
            </a:r>
            <a:endParaRPr lang="pl-PL" sz="2000" b="1" dirty="0">
              <a:effectLst>
                <a:outerShdw blurRad="38100" dist="38100" dir="2700000" algn="tl">
                  <a:srgbClr val="000000">
                    <a:alpha val="43137"/>
                  </a:srgbClr>
                </a:outerShdw>
              </a:effectLst>
              <a:latin typeface="Calibri" pitchFamily="34" charset="0"/>
              <a:cs typeface="Calibri" pitchFamily="34" charset="0"/>
            </a:endParaRPr>
          </a:p>
        </p:txBody>
      </p:sp>
      <p:graphicFrame>
        <p:nvGraphicFramePr>
          <p:cNvPr id="19" name="Wykres 18"/>
          <p:cNvGraphicFramePr>
            <a:graphicFrameLocks/>
          </p:cNvGraphicFramePr>
          <p:nvPr>
            <p:extLst>
              <p:ext uri="{D42A27DB-BD31-4B8C-83A1-F6EECF244321}">
                <p14:modId xmlns:p14="http://schemas.microsoft.com/office/powerpoint/2010/main" xmlns="" val="1329591773"/>
              </p:ext>
            </p:extLst>
          </p:nvPr>
        </p:nvGraphicFramePr>
        <p:xfrm>
          <a:off x="4278474" y="831401"/>
          <a:ext cx="3605948" cy="209354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xmlns="" val="4907828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8" name="Picture 4" descr="SU PD p5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489039" y="4834468"/>
            <a:ext cx="3543300" cy="25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4149" name="Picture 5" descr="Aktyna SU PD"/>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489039" y="5113919"/>
            <a:ext cx="3552825"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4210" name="Picture 66" descr="GV PG p53"/>
          <p:cNvPicPr>
            <a:picLocks noChangeAspect="1" noChangeArrowheads="1"/>
          </p:cNvPicPr>
          <p:nvPr/>
        </p:nvPicPr>
        <p:blipFill rotWithShape="1">
          <a:blip r:embed="rId4">
            <a:extLst>
              <a:ext uri="{28A0092B-C50C-407E-A947-70E740481C1C}">
                <a14:useLocalDpi xmlns:a14="http://schemas.microsoft.com/office/drawing/2010/main" xmlns="" val="0"/>
              </a:ext>
            </a:extLst>
          </a:blip>
          <a:srcRect r="25957"/>
          <a:stretch/>
        </p:blipFill>
        <p:spPr bwMode="auto">
          <a:xfrm>
            <a:off x="748439" y="4885866"/>
            <a:ext cx="2715246" cy="245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4211" name="Picture 67" descr="Aktyna GV PG"/>
          <p:cNvPicPr>
            <a:picLocks noChangeAspect="1" noChangeArrowheads="1"/>
          </p:cNvPicPr>
          <p:nvPr/>
        </p:nvPicPr>
        <p:blipFill rotWithShape="1">
          <a:blip r:embed="rId5">
            <a:extLst>
              <a:ext uri="{28A0092B-C50C-407E-A947-70E740481C1C}">
                <a14:useLocalDpi xmlns:a14="http://schemas.microsoft.com/office/drawing/2010/main" xmlns="" val="0"/>
              </a:ext>
            </a:extLst>
          </a:blip>
          <a:srcRect t="-2" r="25764" b="55"/>
          <a:stretch/>
        </p:blipFill>
        <p:spPr bwMode="auto">
          <a:xfrm>
            <a:off x="748439" y="5133977"/>
            <a:ext cx="2715247" cy="266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pole tekstowe 7"/>
          <p:cNvSpPr txBox="1"/>
          <p:nvPr/>
        </p:nvSpPr>
        <p:spPr>
          <a:xfrm>
            <a:off x="8066611" y="5099692"/>
            <a:ext cx="576039" cy="276999"/>
          </a:xfrm>
          <a:prstGeom prst="rect">
            <a:avLst/>
          </a:prstGeom>
          <a:noFill/>
        </p:spPr>
        <p:txBody>
          <a:bodyPr wrap="square" rtlCol="0">
            <a:spAutoFit/>
          </a:bodyPr>
          <a:lstStyle/>
          <a:p>
            <a:r>
              <a:rPr lang="pl-PL" sz="1200" dirty="0" err="1" smtClean="0">
                <a:latin typeface="Calibri" pitchFamily="34" charset="0"/>
                <a:cs typeface="Calibri" pitchFamily="34" charset="0"/>
              </a:rPr>
              <a:t>Actin</a:t>
            </a:r>
            <a:endParaRPr lang="pl-PL" sz="1200" dirty="0">
              <a:latin typeface="Calibri" pitchFamily="34" charset="0"/>
              <a:cs typeface="Calibri" pitchFamily="34" charset="0"/>
            </a:endParaRPr>
          </a:p>
        </p:txBody>
      </p:sp>
      <p:sp>
        <p:nvSpPr>
          <p:cNvPr id="9" name="pole tekstowe 8"/>
          <p:cNvSpPr txBox="1"/>
          <p:nvPr/>
        </p:nvSpPr>
        <p:spPr>
          <a:xfrm>
            <a:off x="3432042" y="5122670"/>
            <a:ext cx="576039" cy="276999"/>
          </a:xfrm>
          <a:prstGeom prst="rect">
            <a:avLst/>
          </a:prstGeom>
          <a:noFill/>
        </p:spPr>
        <p:txBody>
          <a:bodyPr wrap="square" rtlCol="0">
            <a:spAutoFit/>
          </a:bodyPr>
          <a:lstStyle/>
          <a:p>
            <a:r>
              <a:rPr lang="pl-PL" sz="1200" dirty="0" err="1" smtClean="0">
                <a:latin typeface="Calibri" pitchFamily="34" charset="0"/>
                <a:cs typeface="Calibri" pitchFamily="34" charset="0"/>
              </a:rPr>
              <a:t>Actin</a:t>
            </a:r>
            <a:endParaRPr lang="pl-PL" sz="1200" dirty="0">
              <a:latin typeface="Calibri" pitchFamily="34" charset="0"/>
              <a:cs typeface="Calibri" pitchFamily="34" charset="0"/>
            </a:endParaRPr>
          </a:p>
        </p:txBody>
      </p:sp>
      <p:graphicFrame>
        <p:nvGraphicFramePr>
          <p:cNvPr id="2" name="Tabela 1"/>
          <p:cNvGraphicFramePr>
            <a:graphicFrameLocks noGrp="1"/>
          </p:cNvGraphicFramePr>
          <p:nvPr>
            <p:extLst>
              <p:ext uri="{D42A27DB-BD31-4B8C-83A1-F6EECF244321}">
                <p14:modId xmlns:p14="http://schemas.microsoft.com/office/powerpoint/2010/main" xmlns="" val="3805024855"/>
              </p:ext>
            </p:extLst>
          </p:nvPr>
        </p:nvGraphicFramePr>
        <p:xfrm>
          <a:off x="4705151" y="5420780"/>
          <a:ext cx="3331845" cy="1342390"/>
        </p:xfrm>
        <a:graphic>
          <a:graphicData uri="http://schemas.openxmlformats.org/drawingml/2006/table">
            <a:tbl>
              <a:tblPr firstRow="1" firstCol="1" lastRow="1" lastCol="1" bandRow="1" bandCol="1"/>
              <a:tblGrid>
                <a:gridCol w="302895"/>
                <a:gridCol w="302895"/>
                <a:gridCol w="302895"/>
                <a:gridCol w="302895"/>
                <a:gridCol w="302895"/>
                <a:gridCol w="302895"/>
                <a:gridCol w="302895"/>
                <a:gridCol w="302895"/>
                <a:gridCol w="302895"/>
                <a:gridCol w="302895"/>
                <a:gridCol w="302895"/>
              </a:tblGrid>
              <a:tr h="1342390">
                <a:tc>
                  <a:txBody>
                    <a:bodyPr/>
                    <a:lstStyle/>
                    <a:p>
                      <a:pPr marL="71755" marR="71755" algn="r">
                        <a:spcAft>
                          <a:spcPts val="0"/>
                        </a:spcAft>
                      </a:pPr>
                      <a:r>
                        <a:rPr lang="it-IT" sz="900" b="1" dirty="0">
                          <a:effectLst/>
                          <a:latin typeface="Times New Roman"/>
                          <a:ea typeface="Times New Roman"/>
                        </a:rPr>
                        <a:t>Control</a:t>
                      </a:r>
                      <a:endParaRPr lang="pl-PL" sz="900" dirty="0">
                        <a:effectLst/>
                        <a:latin typeface="Times New Roman"/>
                        <a:ea typeface="Times New Roman"/>
                      </a:endParaRPr>
                    </a:p>
                  </a:txBody>
                  <a:tcPr marL="68580" marR="68580" marT="0" marB="0" vert="vert270" anchor="ctr">
                    <a:lnL>
                      <a:noFill/>
                    </a:lnL>
                    <a:lnR>
                      <a:noFill/>
                    </a:lnR>
                    <a:lnT>
                      <a:noFill/>
                    </a:lnT>
                    <a:lnB>
                      <a:noFill/>
                    </a:lnB>
                  </a:tcPr>
                </a:tc>
                <a:tc>
                  <a:txBody>
                    <a:bodyPr/>
                    <a:lstStyle/>
                    <a:p>
                      <a:pPr marL="71755" marR="71755" algn="r">
                        <a:spcAft>
                          <a:spcPts val="0"/>
                        </a:spcAft>
                      </a:pPr>
                      <a:r>
                        <a:rPr lang="it-IT" sz="900" b="1" dirty="0">
                          <a:effectLst/>
                          <a:latin typeface="Times New Roman"/>
                          <a:ea typeface="Times New Roman"/>
                        </a:rPr>
                        <a:t>PRI-2191</a:t>
                      </a:r>
                      <a:endParaRPr lang="pl-PL" sz="900" dirty="0">
                        <a:effectLst/>
                        <a:latin typeface="Times New Roman"/>
                        <a:ea typeface="Times New Roman"/>
                      </a:endParaRPr>
                    </a:p>
                  </a:txBody>
                  <a:tcPr marL="68580" marR="68580" marT="0" marB="0" vert="vert270" anchor="ctr">
                    <a:lnL>
                      <a:noFill/>
                    </a:lnL>
                    <a:lnR>
                      <a:noFill/>
                    </a:lnR>
                    <a:lnT>
                      <a:noFill/>
                    </a:lnT>
                    <a:lnB>
                      <a:noFill/>
                    </a:lnB>
                  </a:tcPr>
                </a:tc>
                <a:tc>
                  <a:txBody>
                    <a:bodyPr/>
                    <a:lstStyle/>
                    <a:p>
                      <a:pPr marL="71755" marR="71755" algn="r">
                        <a:spcAft>
                          <a:spcPts val="0"/>
                        </a:spcAft>
                      </a:pPr>
                      <a:r>
                        <a:rPr lang="it-IT" sz="900" b="1">
                          <a:effectLst/>
                          <a:latin typeface="Times New Roman"/>
                          <a:ea typeface="Times New Roman"/>
                        </a:rPr>
                        <a:t>SU</a:t>
                      </a:r>
                      <a:endParaRPr lang="pl-PL" sz="900">
                        <a:effectLst/>
                        <a:latin typeface="Times New Roman"/>
                        <a:ea typeface="Times New Roman"/>
                      </a:endParaRPr>
                    </a:p>
                  </a:txBody>
                  <a:tcPr marL="68580" marR="68580" marT="0" marB="0" vert="vert270" anchor="ctr">
                    <a:lnL>
                      <a:noFill/>
                    </a:lnL>
                    <a:lnR>
                      <a:noFill/>
                    </a:lnR>
                    <a:lnT>
                      <a:noFill/>
                    </a:lnT>
                    <a:lnB>
                      <a:noFill/>
                    </a:lnB>
                  </a:tcPr>
                </a:tc>
                <a:tc>
                  <a:txBody>
                    <a:bodyPr/>
                    <a:lstStyle/>
                    <a:p>
                      <a:pPr marL="71755" marR="71755" algn="r">
                        <a:spcAft>
                          <a:spcPts val="0"/>
                        </a:spcAft>
                      </a:pPr>
                      <a:r>
                        <a:rPr lang="it-IT" sz="900" b="1" dirty="0">
                          <a:effectLst/>
                          <a:latin typeface="Times New Roman"/>
                          <a:ea typeface="Times New Roman"/>
                        </a:rPr>
                        <a:t>SU+PRI-2191</a:t>
                      </a:r>
                      <a:endParaRPr lang="pl-PL" sz="900" dirty="0">
                        <a:effectLst/>
                        <a:latin typeface="Times New Roman"/>
                        <a:ea typeface="Times New Roman"/>
                      </a:endParaRPr>
                    </a:p>
                  </a:txBody>
                  <a:tcPr marL="68580" marR="68580" marT="0" marB="0" vert="vert270" anchor="ctr">
                    <a:lnL>
                      <a:noFill/>
                    </a:lnL>
                    <a:lnR>
                      <a:noFill/>
                    </a:lnR>
                    <a:lnT>
                      <a:noFill/>
                    </a:lnT>
                    <a:lnB>
                      <a:noFill/>
                    </a:lnB>
                  </a:tcPr>
                </a:tc>
                <a:tc>
                  <a:txBody>
                    <a:bodyPr/>
                    <a:lstStyle/>
                    <a:p>
                      <a:pPr marL="71755" marR="71755" algn="r">
                        <a:spcAft>
                          <a:spcPts val="0"/>
                        </a:spcAft>
                      </a:pPr>
                      <a:r>
                        <a:rPr lang="it-IT" sz="900" b="1">
                          <a:effectLst/>
                          <a:latin typeface="Times New Roman"/>
                          <a:ea typeface="Times New Roman"/>
                        </a:rPr>
                        <a:t>SU+Calcitriol</a:t>
                      </a:r>
                      <a:endParaRPr lang="pl-PL" sz="900">
                        <a:effectLst/>
                        <a:latin typeface="Times New Roman"/>
                        <a:ea typeface="Times New Roman"/>
                      </a:endParaRPr>
                    </a:p>
                  </a:txBody>
                  <a:tcPr marL="68580" marR="68580" marT="0" marB="0" vert="vert270" anchor="ctr">
                    <a:lnL>
                      <a:noFill/>
                    </a:lnL>
                    <a:lnR>
                      <a:noFill/>
                    </a:lnR>
                    <a:lnT>
                      <a:noFill/>
                    </a:lnT>
                    <a:lnB>
                      <a:noFill/>
                    </a:lnB>
                  </a:tcPr>
                </a:tc>
                <a:tc>
                  <a:txBody>
                    <a:bodyPr/>
                    <a:lstStyle/>
                    <a:p>
                      <a:pPr marL="71755" marR="71755" algn="r">
                        <a:spcAft>
                          <a:spcPts val="0"/>
                        </a:spcAft>
                      </a:pPr>
                      <a:r>
                        <a:rPr lang="it-IT" sz="900" b="1" dirty="0">
                          <a:effectLst/>
                          <a:latin typeface="Times New Roman"/>
                          <a:ea typeface="Times New Roman"/>
                        </a:rPr>
                        <a:t>CIS</a:t>
                      </a:r>
                      <a:endParaRPr lang="pl-PL" sz="900" dirty="0">
                        <a:effectLst/>
                        <a:latin typeface="Times New Roman"/>
                        <a:ea typeface="Times New Roman"/>
                      </a:endParaRPr>
                    </a:p>
                  </a:txBody>
                  <a:tcPr marL="68580" marR="68580" marT="0" marB="0" vert="vert270" anchor="ctr">
                    <a:lnL>
                      <a:noFill/>
                    </a:lnL>
                    <a:lnR>
                      <a:noFill/>
                    </a:lnR>
                    <a:lnT>
                      <a:noFill/>
                    </a:lnT>
                    <a:lnB>
                      <a:noFill/>
                    </a:lnB>
                  </a:tcPr>
                </a:tc>
                <a:tc>
                  <a:txBody>
                    <a:bodyPr/>
                    <a:lstStyle/>
                    <a:p>
                      <a:pPr marL="71755" marR="71755" algn="r">
                        <a:spcAft>
                          <a:spcPts val="0"/>
                        </a:spcAft>
                      </a:pPr>
                      <a:r>
                        <a:rPr lang="it-IT" sz="900" b="1">
                          <a:effectLst/>
                          <a:latin typeface="Times New Roman"/>
                          <a:ea typeface="Times New Roman"/>
                        </a:rPr>
                        <a:t>CIS+PRI-2191</a:t>
                      </a:r>
                      <a:endParaRPr lang="pl-PL" sz="900">
                        <a:effectLst/>
                        <a:latin typeface="Times New Roman"/>
                        <a:ea typeface="Times New Roman"/>
                      </a:endParaRPr>
                    </a:p>
                  </a:txBody>
                  <a:tcPr marL="68580" marR="68580" marT="0" marB="0" vert="vert270" anchor="ctr">
                    <a:lnL>
                      <a:noFill/>
                    </a:lnL>
                    <a:lnR>
                      <a:noFill/>
                    </a:lnR>
                    <a:lnT>
                      <a:noFill/>
                    </a:lnT>
                    <a:lnB>
                      <a:noFill/>
                    </a:lnB>
                  </a:tcPr>
                </a:tc>
                <a:tc>
                  <a:txBody>
                    <a:bodyPr/>
                    <a:lstStyle/>
                    <a:p>
                      <a:pPr marL="71755" marR="71755" algn="r">
                        <a:spcAft>
                          <a:spcPts val="0"/>
                        </a:spcAft>
                      </a:pPr>
                      <a:r>
                        <a:rPr lang="it-IT" sz="900" b="1">
                          <a:effectLst/>
                          <a:latin typeface="Times New Roman"/>
                          <a:ea typeface="Times New Roman"/>
                        </a:rPr>
                        <a:t>CIS+Calcitriol</a:t>
                      </a:r>
                      <a:endParaRPr lang="pl-PL" sz="900">
                        <a:effectLst/>
                        <a:latin typeface="Times New Roman"/>
                        <a:ea typeface="Times New Roman"/>
                      </a:endParaRPr>
                    </a:p>
                  </a:txBody>
                  <a:tcPr marL="68580" marR="68580" marT="0" marB="0" vert="vert270" anchor="ctr">
                    <a:lnL>
                      <a:noFill/>
                    </a:lnL>
                    <a:lnR>
                      <a:noFill/>
                    </a:lnR>
                    <a:lnT>
                      <a:noFill/>
                    </a:lnT>
                    <a:lnB>
                      <a:noFill/>
                    </a:lnB>
                  </a:tcPr>
                </a:tc>
                <a:tc>
                  <a:txBody>
                    <a:bodyPr/>
                    <a:lstStyle/>
                    <a:p>
                      <a:pPr marL="71755" marR="71755" algn="r">
                        <a:spcAft>
                          <a:spcPts val="0"/>
                        </a:spcAft>
                      </a:pPr>
                      <a:r>
                        <a:rPr lang="it-IT" sz="900" b="1">
                          <a:effectLst/>
                          <a:latin typeface="Times New Roman"/>
                          <a:ea typeface="Times New Roman"/>
                        </a:rPr>
                        <a:t>SU+CIS</a:t>
                      </a:r>
                      <a:endParaRPr lang="pl-PL" sz="900">
                        <a:effectLst/>
                        <a:latin typeface="Times New Roman"/>
                        <a:ea typeface="Times New Roman"/>
                      </a:endParaRPr>
                    </a:p>
                  </a:txBody>
                  <a:tcPr marL="68580" marR="68580" marT="0" marB="0" vert="vert270">
                    <a:lnL>
                      <a:noFill/>
                    </a:lnL>
                    <a:lnR>
                      <a:noFill/>
                    </a:lnR>
                    <a:lnT>
                      <a:noFill/>
                    </a:lnT>
                    <a:lnB>
                      <a:noFill/>
                    </a:lnB>
                  </a:tcPr>
                </a:tc>
                <a:tc>
                  <a:txBody>
                    <a:bodyPr/>
                    <a:lstStyle/>
                    <a:p>
                      <a:pPr marL="71755" marR="71755" algn="r">
                        <a:spcAft>
                          <a:spcPts val="0"/>
                        </a:spcAft>
                      </a:pPr>
                      <a:r>
                        <a:rPr lang="it-IT" sz="900" b="1">
                          <a:effectLst/>
                          <a:latin typeface="Times New Roman"/>
                          <a:ea typeface="Times New Roman"/>
                        </a:rPr>
                        <a:t>SU+CIS+PRI-2191</a:t>
                      </a:r>
                      <a:endParaRPr lang="pl-PL" sz="900">
                        <a:effectLst/>
                        <a:latin typeface="Times New Roman"/>
                        <a:ea typeface="Times New Roman"/>
                      </a:endParaRPr>
                    </a:p>
                  </a:txBody>
                  <a:tcPr marL="68580" marR="68580" marT="0" marB="0" vert="vert270" anchor="ctr">
                    <a:lnL>
                      <a:noFill/>
                    </a:lnL>
                    <a:lnR>
                      <a:noFill/>
                    </a:lnR>
                    <a:lnT>
                      <a:noFill/>
                    </a:lnT>
                    <a:lnB>
                      <a:noFill/>
                    </a:lnB>
                  </a:tcPr>
                </a:tc>
                <a:tc>
                  <a:txBody>
                    <a:bodyPr/>
                    <a:lstStyle/>
                    <a:p>
                      <a:pPr marL="71755" marR="71755" algn="r">
                        <a:spcAft>
                          <a:spcPts val="0"/>
                        </a:spcAft>
                      </a:pPr>
                      <a:r>
                        <a:rPr lang="it-IT" sz="900" b="1" dirty="0">
                          <a:effectLst/>
                          <a:latin typeface="Times New Roman"/>
                          <a:ea typeface="Times New Roman"/>
                        </a:rPr>
                        <a:t>SU+CIS+Calcitriol</a:t>
                      </a:r>
                      <a:endParaRPr lang="pl-PL" sz="900" dirty="0">
                        <a:effectLst/>
                        <a:latin typeface="Times New Roman"/>
                        <a:ea typeface="Times New Roman"/>
                      </a:endParaRPr>
                    </a:p>
                  </a:txBody>
                  <a:tcPr marL="68580" marR="68580" marT="0" marB="0" vert="vert270" anchor="ctr">
                    <a:lnL>
                      <a:noFill/>
                    </a:lnL>
                    <a:lnR>
                      <a:noFill/>
                    </a:lnR>
                    <a:lnT>
                      <a:noFill/>
                    </a:lnT>
                    <a:lnB>
                      <a:noFill/>
                    </a:lnB>
                  </a:tcPr>
                </a:tc>
              </a:tr>
            </a:tbl>
          </a:graphicData>
        </a:graphic>
      </p:graphicFrame>
      <p:graphicFrame>
        <p:nvGraphicFramePr>
          <p:cNvPr id="3" name="Tabela 2"/>
          <p:cNvGraphicFramePr>
            <a:graphicFrameLocks noGrp="1"/>
          </p:cNvGraphicFramePr>
          <p:nvPr>
            <p:extLst>
              <p:ext uri="{D42A27DB-BD31-4B8C-83A1-F6EECF244321}">
                <p14:modId xmlns:p14="http://schemas.microsoft.com/office/powerpoint/2010/main" xmlns="" val="1114725120"/>
              </p:ext>
            </p:extLst>
          </p:nvPr>
        </p:nvGraphicFramePr>
        <p:xfrm>
          <a:off x="929436" y="5445224"/>
          <a:ext cx="2499360" cy="1332230"/>
        </p:xfrm>
        <a:graphic>
          <a:graphicData uri="http://schemas.openxmlformats.org/drawingml/2006/table">
            <a:tbl>
              <a:tblPr firstRow="1" firstCol="1" lastRow="1" lastCol="1" bandRow="1" bandCol="1"/>
              <a:tblGrid>
                <a:gridCol w="312420"/>
                <a:gridCol w="312420"/>
                <a:gridCol w="312420"/>
                <a:gridCol w="312420"/>
                <a:gridCol w="312420"/>
                <a:gridCol w="312420"/>
                <a:gridCol w="312420"/>
                <a:gridCol w="312420"/>
              </a:tblGrid>
              <a:tr h="1332230">
                <a:tc>
                  <a:txBody>
                    <a:bodyPr/>
                    <a:lstStyle/>
                    <a:p>
                      <a:pPr marL="71755" marR="71755" algn="r">
                        <a:spcAft>
                          <a:spcPts val="0"/>
                        </a:spcAft>
                      </a:pPr>
                      <a:r>
                        <a:rPr lang="pl-PL" sz="900" b="1" dirty="0" err="1">
                          <a:effectLst/>
                          <a:latin typeface="Times New Roman"/>
                          <a:ea typeface="Times New Roman"/>
                        </a:rPr>
                        <a:t>EtOH</a:t>
                      </a:r>
                      <a:r>
                        <a:rPr lang="pl-PL" sz="900" b="1" dirty="0">
                          <a:effectLst/>
                          <a:latin typeface="Times New Roman"/>
                          <a:ea typeface="Times New Roman"/>
                        </a:rPr>
                        <a:t>/DMSO</a:t>
                      </a:r>
                      <a:endParaRPr lang="pl-PL" sz="900" dirty="0">
                        <a:effectLst/>
                        <a:latin typeface="Times New Roman"/>
                        <a:ea typeface="Times New Roman"/>
                      </a:endParaRPr>
                    </a:p>
                  </a:txBody>
                  <a:tcPr marL="68580" marR="68580" marT="0" marB="0" vert="vert270" anchor="ctr">
                    <a:lnL>
                      <a:noFill/>
                    </a:lnL>
                    <a:lnR>
                      <a:noFill/>
                    </a:lnR>
                    <a:lnT>
                      <a:noFill/>
                    </a:lnT>
                    <a:lnB>
                      <a:noFill/>
                    </a:lnB>
                  </a:tcPr>
                </a:tc>
                <a:tc>
                  <a:txBody>
                    <a:bodyPr/>
                    <a:lstStyle/>
                    <a:p>
                      <a:pPr marL="71755" marR="71755" algn="r">
                        <a:spcAft>
                          <a:spcPts val="0"/>
                        </a:spcAft>
                      </a:pPr>
                      <a:r>
                        <a:rPr lang="pl-PL" sz="900" b="1" dirty="0" err="1">
                          <a:effectLst/>
                          <a:latin typeface="Times New Roman"/>
                          <a:ea typeface="Times New Roman"/>
                        </a:rPr>
                        <a:t>Calcitriol</a:t>
                      </a:r>
                      <a:endParaRPr lang="pl-PL" sz="900" dirty="0">
                        <a:effectLst/>
                        <a:latin typeface="Times New Roman"/>
                        <a:ea typeface="Times New Roman"/>
                      </a:endParaRPr>
                    </a:p>
                  </a:txBody>
                  <a:tcPr marL="68580" marR="68580" marT="0" marB="0" vert="vert270" anchor="ctr">
                    <a:lnL>
                      <a:noFill/>
                    </a:lnL>
                    <a:lnR>
                      <a:noFill/>
                    </a:lnR>
                    <a:lnT>
                      <a:noFill/>
                    </a:lnT>
                    <a:lnB>
                      <a:noFill/>
                    </a:lnB>
                  </a:tcPr>
                </a:tc>
                <a:tc>
                  <a:txBody>
                    <a:bodyPr/>
                    <a:lstStyle/>
                    <a:p>
                      <a:pPr marL="71755" marR="71755" algn="r">
                        <a:spcAft>
                          <a:spcPts val="0"/>
                        </a:spcAft>
                      </a:pPr>
                      <a:r>
                        <a:rPr lang="pl-PL" sz="900" b="1">
                          <a:effectLst/>
                          <a:latin typeface="Times New Roman"/>
                          <a:ea typeface="Times New Roman"/>
                        </a:rPr>
                        <a:t>GV</a:t>
                      </a:r>
                      <a:endParaRPr lang="pl-PL" sz="900">
                        <a:effectLst/>
                        <a:latin typeface="Times New Roman"/>
                        <a:ea typeface="Times New Roman"/>
                      </a:endParaRPr>
                    </a:p>
                  </a:txBody>
                  <a:tcPr marL="68580" marR="68580" marT="0" marB="0" vert="vert270" anchor="ctr">
                    <a:lnL>
                      <a:noFill/>
                    </a:lnL>
                    <a:lnR>
                      <a:noFill/>
                    </a:lnR>
                    <a:lnT>
                      <a:noFill/>
                    </a:lnT>
                    <a:lnB>
                      <a:noFill/>
                    </a:lnB>
                  </a:tcPr>
                </a:tc>
                <a:tc>
                  <a:txBody>
                    <a:bodyPr/>
                    <a:lstStyle/>
                    <a:p>
                      <a:pPr marL="71755" marR="71755" algn="r">
                        <a:spcAft>
                          <a:spcPts val="0"/>
                        </a:spcAft>
                      </a:pPr>
                      <a:r>
                        <a:rPr lang="pl-PL" sz="900" b="1">
                          <a:effectLst/>
                          <a:latin typeface="Times New Roman"/>
                          <a:ea typeface="Times New Roman"/>
                        </a:rPr>
                        <a:t>GV+PRI-2191</a:t>
                      </a:r>
                      <a:endParaRPr lang="pl-PL" sz="900">
                        <a:effectLst/>
                        <a:latin typeface="Times New Roman"/>
                        <a:ea typeface="Times New Roman"/>
                      </a:endParaRPr>
                    </a:p>
                  </a:txBody>
                  <a:tcPr marL="68580" marR="68580" marT="0" marB="0" vert="vert270" anchor="ctr">
                    <a:lnL>
                      <a:noFill/>
                    </a:lnL>
                    <a:lnR>
                      <a:noFill/>
                    </a:lnR>
                    <a:lnT>
                      <a:noFill/>
                    </a:lnT>
                    <a:lnB>
                      <a:noFill/>
                    </a:lnB>
                  </a:tcPr>
                </a:tc>
                <a:tc>
                  <a:txBody>
                    <a:bodyPr/>
                    <a:lstStyle/>
                    <a:p>
                      <a:pPr marL="71755" marR="71755" algn="r">
                        <a:spcAft>
                          <a:spcPts val="0"/>
                        </a:spcAft>
                      </a:pPr>
                      <a:r>
                        <a:rPr lang="pl-PL" sz="900" b="1">
                          <a:effectLst/>
                          <a:latin typeface="Times New Roman"/>
                          <a:ea typeface="Times New Roman"/>
                        </a:rPr>
                        <a:t>GV+Calcitriol</a:t>
                      </a:r>
                      <a:endParaRPr lang="pl-PL" sz="900">
                        <a:effectLst/>
                        <a:latin typeface="Times New Roman"/>
                        <a:ea typeface="Times New Roman"/>
                      </a:endParaRPr>
                    </a:p>
                  </a:txBody>
                  <a:tcPr marL="68580" marR="68580" marT="0" marB="0" vert="vert270" anchor="ctr">
                    <a:lnL>
                      <a:noFill/>
                    </a:lnL>
                    <a:lnR>
                      <a:noFill/>
                    </a:lnR>
                    <a:lnT>
                      <a:noFill/>
                    </a:lnT>
                    <a:lnB>
                      <a:noFill/>
                    </a:lnB>
                  </a:tcPr>
                </a:tc>
                <a:tc>
                  <a:txBody>
                    <a:bodyPr/>
                    <a:lstStyle/>
                    <a:p>
                      <a:pPr marL="71755" marR="71755" algn="r">
                        <a:spcAft>
                          <a:spcPts val="0"/>
                        </a:spcAft>
                      </a:pPr>
                      <a:r>
                        <a:rPr lang="pl-PL" sz="900" b="1">
                          <a:effectLst/>
                          <a:latin typeface="Times New Roman"/>
                          <a:ea typeface="Times New Roman"/>
                        </a:rPr>
                        <a:t>GV+CIS</a:t>
                      </a:r>
                      <a:endParaRPr lang="pl-PL" sz="900">
                        <a:effectLst/>
                        <a:latin typeface="Times New Roman"/>
                        <a:ea typeface="Times New Roman"/>
                      </a:endParaRPr>
                    </a:p>
                  </a:txBody>
                  <a:tcPr marL="68580" marR="68580" marT="0" marB="0" vert="vert270" anchor="ctr">
                    <a:lnL>
                      <a:noFill/>
                    </a:lnL>
                    <a:lnR>
                      <a:noFill/>
                    </a:lnR>
                    <a:lnT>
                      <a:noFill/>
                    </a:lnT>
                    <a:lnB>
                      <a:noFill/>
                    </a:lnB>
                  </a:tcPr>
                </a:tc>
                <a:tc>
                  <a:txBody>
                    <a:bodyPr/>
                    <a:lstStyle/>
                    <a:p>
                      <a:pPr marL="71755" marR="71755" algn="r">
                        <a:spcAft>
                          <a:spcPts val="0"/>
                        </a:spcAft>
                      </a:pPr>
                      <a:r>
                        <a:rPr lang="pl-PL" sz="900" b="1">
                          <a:effectLst/>
                          <a:latin typeface="Times New Roman"/>
                          <a:ea typeface="Times New Roman"/>
                        </a:rPr>
                        <a:t>GV+CIS+PRI-2191</a:t>
                      </a:r>
                      <a:endParaRPr lang="pl-PL" sz="900">
                        <a:effectLst/>
                        <a:latin typeface="Times New Roman"/>
                        <a:ea typeface="Times New Roman"/>
                      </a:endParaRPr>
                    </a:p>
                  </a:txBody>
                  <a:tcPr marL="68580" marR="68580" marT="0" marB="0" vert="vert270" anchor="ctr">
                    <a:lnL>
                      <a:noFill/>
                    </a:lnL>
                    <a:lnR>
                      <a:noFill/>
                    </a:lnR>
                    <a:lnT>
                      <a:noFill/>
                    </a:lnT>
                    <a:lnB>
                      <a:noFill/>
                    </a:lnB>
                  </a:tcPr>
                </a:tc>
                <a:tc>
                  <a:txBody>
                    <a:bodyPr/>
                    <a:lstStyle/>
                    <a:p>
                      <a:pPr marL="71755" marR="71755" algn="r">
                        <a:spcAft>
                          <a:spcPts val="0"/>
                        </a:spcAft>
                      </a:pPr>
                      <a:r>
                        <a:rPr lang="pl-PL" sz="900" b="1" dirty="0" err="1">
                          <a:effectLst/>
                          <a:latin typeface="Times New Roman"/>
                          <a:ea typeface="Times New Roman"/>
                        </a:rPr>
                        <a:t>GV+CIS+Calcitriol</a:t>
                      </a:r>
                      <a:endParaRPr lang="pl-PL" sz="900" dirty="0">
                        <a:effectLst/>
                        <a:latin typeface="Times New Roman"/>
                        <a:ea typeface="Times New Roman"/>
                      </a:endParaRPr>
                    </a:p>
                  </a:txBody>
                  <a:tcPr marL="68580" marR="68580" marT="0" marB="0" vert="vert270" anchor="ctr">
                    <a:lnL>
                      <a:noFill/>
                    </a:lnL>
                    <a:lnR>
                      <a:noFill/>
                    </a:lnR>
                    <a:lnT>
                      <a:noFill/>
                    </a:lnT>
                    <a:lnB>
                      <a:noFill/>
                    </a:lnB>
                  </a:tcPr>
                </a:tc>
              </a:tr>
            </a:tbl>
          </a:graphicData>
        </a:graphic>
      </p:graphicFrame>
      <p:sp>
        <p:nvSpPr>
          <p:cNvPr id="16" name="pole tekstowe 15"/>
          <p:cNvSpPr txBox="1"/>
          <p:nvPr/>
        </p:nvSpPr>
        <p:spPr>
          <a:xfrm>
            <a:off x="8066610" y="4819647"/>
            <a:ext cx="576039" cy="276999"/>
          </a:xfrm>
          <a:prstGeom prst="rect">
            <a:avLst/>
          </a:prstGeom>
          <a:noFill/>
        </p:spPr>
        <p:txBody>
          <a:bodyPr wrap="square" rtlCol="0">
            <a:spAutoFit/>
          </a:bodyPr>
          <a:lstStyle/>
          <a:p>
            <a:r>
              <a:rPr lang="pl-PL" sz="1200" dirty="0" smtClean="0">
                <a:latin typeface="Calibri" pitchFamily="34" charset="0"/>
                <a:cs typeface="Calibri" pitchFamily="34" charset="0"/>
              </a:rPr>
              <a:t>p53</a:t>
            </a:r>
            <a:endParaRPr lang="pl-PL" sz="1200" dirty="0">
              <a:latin typeface="Calibri" pitchFamily="34" charset="0"/>
              <a:cs typeface="Calibri" pitchFamily="34" charset="0"/>
            </a:endParaRPr>
          </a:p>
        </p:txBody>
      </p:sp>
      <p:sp>
        <p:nvSpPr>
          <p:cNvPr id="17" name="pole tekstowe 16"/>
          <p:cNvSpPr txBox="1"/>
          <p:nvPr/>
        </p:nvSpPr>
        <p:spPr>
          <a:xfrm>
            <a:off x="3463686" y="4906938"/>
            <a:ext cx="576039" cy="276999"/>
          </a:xfrm>
          <a:prstGeom prst="rect">
            <a:avLst/>
          </a:prstGeom>
          <a:noFill/>
        </p:spPr>
        <p:txBody>
          <a:bodyPr wrap="square" rtlCol="0">
            <a:spAutoFit/>
          </a:bodyPr>
          <a:lstStyle/>
          <a:p>
            <a:r>
              <a:rPr lang="pl-PL" sz="1200" dirty="0" smtClean="0">
                <a:latin typeface="Calibri" pitchFamily="34" charset="0"/>
                <a:cs typeface="Calibri" pitchFamily="34" charset="0"/>
              </a:rPr>
              <a:t>p53</a:t>
            </a:r>
            <a:endParaRPr lang="pl-PL" sz="1200" dirty="0">
              <a:latin typeface="Calibri" pitchFamily="34" charset="0"/>
              <a:cs typeface="Calibri" pitchFamily="34" charset="0"/>
            </a:endParaRPr>
          </a:p>
        </p:txBody>
      </p:sp>
      <p:graphicFrame>
        <p:nvGraphicFramePr>
          <p:cNvPr id="18" name="Wykres 17"/>
          <p:cNvGraphicFramePr>
            <a:graphicFrameLocks/>
          </p:cNvGraphicFramePr>
          <p:nvPr>
            <p:extLst>
              <p:ext uri="{D42A27DB-BD31-4B8C-83A1-F6EECF244321}">
                <p14:modId xmlns:p14="http://schemas.microsoft.com/office/powerpoint/2010/main" xmlns="" val="3355855990"/>
              </p:ext>
            </p:extLst>
          </p:nvPr>
        </p:nvGraphicFramePr>
        <p:xfrm>
          <a:off x="467544" y="2628876"/>
          <a:ext cx="3117039" cy="228985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9" name="Wykres 18"/>
          <p:cNvGraphicFramePr>
            <a:graphicFrameLocks/>
          </p:cNvGraphicFramePr>
          <p:nvPr>
            <p:extLst>
              <p:ext uri="{D42A27DB-BD31-4B8C-83A1-F6EECF244321}">
                <p14:modId xmlns:p14="http://schemas.microsoft.com/office/powerpoint/2010/main" xmlns="" val="2654329845"/>
              </p:ext>
            </p:extLst>
          </p:nvPr>
        </p:nvGraphicFramePr>
        <p:xfrm>
          <a:off x="4283968" y="2708920"/>
          <a:ext cx="3384376" cy="2104838"/>
        </p:xfrm>
        <a:graphic>
          <a:graphicData uri="http://schemas.openxmlformats.org/drawingml/2006/chart">
            <c:chart xmlns:c="http://schemas.openxmlformats.org/drawingml/2006/chart" xmlns:r="http://schemas.openxmlformats.org/officeDocument/2006/relationships" r:id="rId7"/>
          </a:graphicData>
        </a:graphic>
      </p:graphicFrame>
      <p:sp>
        <p:nvSpPr>
          <p:cNvPr id="20" name="pole tekstowe 19"/>
          <p:cNvSpPr txBox="1"/>
          <p:nvPr/>
        </p:nvSpPr>
        <p:spPr>
          <a:xfrm>
            <a:off x="460037" y="332656"/>
            <a:ext cx="8136904" cy="400110"/>
          </a:xfrm>
          <a:prstGeom prst="rect">
            <a:avLst/>
          </a:prstGeom>
          <a:noFill/>
        </p:spPr>
        <p:txBody>
          <a:bodyPr wrap="square">
            <a:spAutoFit/>
          </a:bodyPr>
          <a:lstStyle/>
          <a:p>
            <a:pPr algn="ctr" fontAlgn="auto">
              <a:spcBef>
                <a:spcPts val="0"/>
              </a:spcBef>
              <a:spcAft>
                <a:spcPts val="0"/>
              </a:spcAft>
              <a:defRPr/>
            </a:pPr>
            <a:r>
              <a:rPr lang="pl-PL" sz="2000" b="1" dirty="0" smtClean="0">
                <a:effectLst>
                  <a:outerShdw blurRad="38100" dist="38100" dir="2700000" algn="tl">
                    <a:srgbClr val="000000">
                      <a:alpha val="43137"/>
                    </a:srgbClr>
                  </a:outerShdw>
                </a:effectLst>
                <a:latin typeface="Calibri" pitchFamily="34" charset="0"/>
                <a:cs typeface="Calibri" pitchFamily="34" charset="0"/>
              </a:rPr>
              <a:t>SU and CIS </a:t>
            </a:r>
            <a:r>
              <a:rPr lang="pl-PL" sz="2000" b="1" dirty="0" err="1" smtClean="0">
                <a:effectLst>
                  <a:outerShdw blurRad="38100" dist="38100" dir="2700000" algn="tl">
                    <a:srgbClr val="000000">
                      <a:alpha val="43137"/>
                    </a:srgbClr>
                  </a:outerShdw>
                </a:effectLst>
                <a:latin typeface="Calibri" pitchFamily="34" charset="0"/>
                <a:cs typeface="Calibri" pitchFamily="34" charset="0"/>
              </a:rPr>
              <a:t>downregulates</a:t>
            </a:r>
            <a:r>
              <a:rPr lang="pl-PL" sz="2000" b="1" dirty="0" smtClean="0">
                <a:effectLst>
                  <a:outerShdw blurRad="38100" dist="38100" dir="2700000" algn="tl">
                    <a:srgbClr val="000000">
                      <a:alpha val="43137"/>
                    </a:srgbClr>
                  </a:outerShdw>
                </a:effectLst>
                <a:latin typeface="Calibri" pitchFamily="34" charset="0"/>
                <a:cs typeface="Calibri" pitchFamily="34" charset="0"/>
              </a:rPr>
              <a:t> VEGF </a:t>
            </a:r>
            <a:r>
              <a:rPr lang="pl-PL" sz="2000" b="1" dirty="0" err="1" smtClean="0">
                <a:effectLst>
                  <a:outerShdw blurRad="38100" dist="38100" dir="2700000" algn="tl">
                    <a:srgbClr val="000000">
                      <a:alpha val="43137"/>
                    </a:srgbClr>
                  </a:outerShdw>
                </a:effectLst>
                <a:latin typeface="Calibri" pitchFamily="34" charset="0"/>
                <a:cs typeface="Calibri" pitchFamily="34" charset="0"/>
              </a:rPr>
              <a:t>expression</a:t>
            </a:r>
            <a:r>
              <a:rPr lang="pl-PL" sz="2000" b="1" dirty="0" smtClean="0">
                <a:effectLst>
                  <a:outerShdw blurRad="38100" dist="38100" dir="2700000" algn="tl">
                    <a:srgbClr val="000000">
                      <a:alpha val="43137"/>
                    </a:srgbClr>
                  </a:outerShdw>
                </a:effectLst>
                <a:latin typeface="Calibri" pitchFamily="34" charset="0"/>
                <a:cs typeface="Calibri" pitchFamily="34" charset="0"/>
              </a:rPr>
              <a:t> </a:t>
            </a:r>
            <a:r>
              <a:rPr lang="en-US" sz="2000" b="1" dirty="0" smtClean="0">
                <a:effectLst>
                  <a:outerShdw blurRad="38100" dist="38100" dir="2700000" algn="tl">
                    <a:srgbClr val="000000">
                      <a:alpha val="43137"/>
                    </a:srgbClr>
                  </a:outerShdw>
                </a:effectLst>
                <a:latin typeface="Calibri" pitchFamily="34" charset="0"/>
                <a:cs typeface="Calibri" pitchFamily="34" charset="0"/>
              </a:rPr>
              <a:t>in </a:t>
            </a:r>
            <a:r>
              <a:rPr lang="en-US" sz="2000" b="1" dirty="0">
                <a:effectLst>
                  <a:outerShdw blurRad="38100" dist="38100" dir="2700000" algn="tl">
                    <a:srgbClr val="000000">
                      <a:alpha val="43137"/>
                    </a:srgbClr>
                  </a:outerShdw>
                </a:effectLst>
                <a:latin typeface="Calibri" pitchFamily="34" charset="0"/>
                <a:cs typeface="Calibri" pitchFamily="34" charset="0"/>
              </a:rPr>
              <a:t>A549 NSCLC model</a:t>
            </a:r>
            <a:endParaRPr lang="pl-PL" sz="2000" b="1" dirty="0">
              <a:effectLst>
                <a:outerShdw blurRad="38100" dist="38100" dir="2700000" algn="tl">
                  <a:srgbClr val="000000">
                    <a:alpha val="43137"/>
                  </a:srgbClr>
                </a:outerShdw>
              </a:effectLst>
              <a:latin typeface="Calibri" pitchFamily="34" charset="0"/>
              <a:cs typeface="Calibri" pitchFamily="34" charset="0"/>
            </a:endParaRPr>
          </a:p>
        </p:txBody>
      </p:sp>
      <p:graphicFrame>
        <p:nvGraphicFramePr>
          <p:cNvPr id="21" name="Wykres 20"/>
          <p:cNvGraphicFramePr>
            <a:graphicFrameLocks/>
          </p:cNvGraphicFramePr>
          <p:nvPr>
            <p:extLst>
              <p:ext uri="{D42A27DB-BD31-4B8C-83A1-F6EECF244321}">
                <p14:modId xmlns:p14="http://schemas.microsoft.com/office/powerpoint/2010/main" xmlns="" val="3323975525"/>
              </p:ext>
            </p:extLst>
          </p:nvPr>
        </p:nvGraphicFramePr>
        <p:xfrm>
          <a:off x="353941" y="836712"/>
          <a:ext cx="3281955" cy="216024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2" name="Wykres 21"/>
          <p:cNvGraphicFramePr>
            <a:graphicFrameLocks/>
          </p:cNvGraphicFramePr>
          <p:nvPr>
            <p:extLst>
              <p:ext uri="{D42A27DB-BD31-4B8C-83A1-F6EECF244321}">
                <p14:modId xmlns:p14="http://schemas.microsoft.com/office/powerpoint/2010/main" xmlns="" val="48450172"/>
              </p:ext>
            </p:extLst>
          </p:nvPr>
        </p:nvGraphicFramePr>
        <p:xfrm>
          <a:off x="4139952" y="908720"/>
          <a:ext cx="3528392" cy="2163688"/>
        </p:xfrm>
        <a:graphic>
          <a:graphicData uri="http://schemas.openxmlformats.org/drawingml/2006/chart">
            <c:chart xmlns:c="http://schemas.openxmlformats.org/drawingml/2006/chart" xmlns:r="http://schemas.openxmlformats.org/officeDocument/2006/relationships" r:id="rId9"/>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23528" y="260648"/>
            <a:ext cx="8229600" cy="835496"/>
          </a:xfrm>
        </p:spPr>
        <p:txBody>
          <a:bodyPr/>
          <a:lstStyle/>
          <a:p>
            <a:r>
              <a:rPr lang="pl-PL" sz="3200" b="1" dirty="0" err="1" smtClean="0"/>
              <a:t>Conclusions</a:t>
            </a:r>
            <a:endParaRPr lang="pl-PL" sz="3200" b="1" dirty="0"/>
          </a:p>
        </p:txBody>
      </p:sp>
      <p:sp>
        <p:nvSpPr>
          <p:cNvPr id="3" name="Symbol zastępczy zawartości 2"/>
          <p:cNvSpPr>
            <a:spLocks noGrp="1"/>
          </p:cNvSpPr>
          <p:nvPr>
            <p:ph idx="1"/>
          </p:nvPr>
        </p:nvSpPr>
        <p:spPr>
          <a:xfrm>
            <a:off x="755576" y="1268760"/>
            <a:ext cx="7543800" cy="3886200"/>
          </a:xfrm>
        </p:spPr>
        <p:txBody>
          <a:bodyPr/>
          <a:lstStyle/>
          <a:p>
            <a:pPr marL="0" indent="0">
              <a:buNone/>
            </a:pPr>
            <a:r>
              <a:rPr lang="pl-PL" sz="1800" b="1" dirty="0" err="1" smtClean="0">
                <a:solidFill>
                  <a:schemeClr val="tx1"/>
                </a:solidFill>
                <a:latin typeface="Calibri" pitchFamily="34" charset="0"/>
                <a:cs typeface="Calibri" pitchFamily="34" charset="0"/>
              </a:rPr>
              <a:t>Vitamin</a:t>
            </a:r>
            <a:r>
              <a:rPr lang="pl-PL" sz="1800" b="1" dirty="0" smtClean="0">
                <a:solidFill>
                  <a:schemeClr val="tx1"/>
                </a:solidFill>
                <a:latin typeface="Calibri" pitchFamily="34" charset="0"/>
                <a:cs typeface="Calibri" pitchFamily="34" charset="0"/>
              </a:rPr>
              <a:t> D </a:t>
            </a:r>
            <a:r>
              <a:rPr lang="pl-PL" sz="1800" b="1" dirty="0" err="1" smtClean="0">
                <a:solidFill>
                  <a:schemeClr val="tx1"/>
                </a:solidFill>
                <a:latin typeface="Calibri" pitchFamily="34" charset="0"/>
                <a:cs typeface="Calibri" pitchFamily="34" charset="0"/>
              </a:rPr>
              <a:t>compounds</a:t>
            </a:r>
            <a:r>
              <a:rPr lang="pl-PL" sz="1800" b="1" dirty="0" smtClean="0">
                <a:solidFill>
                  <a:schemeClr val="tx1"/>
                </a:solidFill>
                <a:latin typeface="Calibri" pitchFamily="34" charset="0"/>
                <a:cs typeface="Calibri" pitchFamily="34" charset="0"/>
              </a:rPr>
              <a:t> </a:t>
            </a:r>
            <a:r>
              <a:rPr lang="pl-PL" sz="1800" b="1" dirty="0" err="1" smtClean="0">
                <a:solidFill>
                  <a:schemeClr val="tx1"/>
                </a:solidFill>
                <a:latin typeface="Calibri" pitchFamily="34" charset="0"/>
                <a:cs typeface="Calibri" pitchFamily="34" charset="0"/>
              </a:rPr>
              <a:t>potentiate</a:t>
            </a:r>
            <a:r>
              <a:rPr lang="pl-PL" sz="1800" b="1" dirty="0" smtClean="0">
                <a:solidFill>
                  <a:schemeClr val="tx1"/>
                </a:solidFill>
                <a:latin typeface="Calibri" pitchFamily="34" charset="0"/>
                <a:cs typeface="Calibri" pitchFamily="34" charset="0"/>
              </a:rPr>
              <a:t>:</a:t>
            </a:r>
          </a:p>
          <a:p>
            <a:pPr>
              <a:buFont typeface="Courier New" pitchFamily="49" charset="0"/>
              <a:buChar char="o"/>
            </a:pPr>
            <a:r>
              <a:rPr lang="pl-PL" sz="1800" b="1" dirty="0" err="1" smtClean="0">
                <a:solidFill>
                  <a:schemeClr val="tx1"/>
                </a:solidFill>
                <a:latin typeface="Calibri" pitchFamily="34" charset="0"/>
                <a:cs typeface="Calibri" pitchFamily="34" charset="0"/>
              </a:rPr>
              <a:t>anticancer</a:t>
            </a:r>
            <a:r>
              <a:rPr lang="pl-PL" sz="1800" b="1" dirty="0" smtClean="0">
                <a:solidFill>
                  <a:schemeClr val="tx1"/>
                </a:solidFill>
                <a:latin typeface="Calibri" pitchFamily="34" charset="0"/>
                <a:cs typeface="Calibri" pitchFamily="34" charset="0"/>
              </a:rPr>
              <a:t> </a:t>
            </a:r>
            <a:r>
              <a:rPr lang="pl-PL" sz="1800" b="1" dirty="0" err="1" smtClean="0">
                <a:solidFill>
                  <a:schemeClr val="tx1"/>
                </a:solidFill>
                <a:latin typeface="Calibri" pitchFamily="34" charset="0"/>
                <a:cs typeface="Calibri" pitchFamily="34" charset="0"/>
              </a:rPr>
              <a:t>activity</a:t>
            </a:r>
            <a:r>
              <a:rPr lang="pl-PL" sz="1800" b="1" dirty="0" smtClean="0">
                <a:solidFill>
                  <a:schemeClr val="tx1"/>
                </a:solidFill>
                <a:latin typeface="Calibri" pitchFamily="34" charset="0"/>
                <a:cs typeface="Calibri" pitchFamily="34" charset="0"/>
              </a:rPr>
              <a:t> of </a:t>
            </a:r>
            <a:r>
              <a:rPr lang="pl-PL" sz="1800" b="1" dirty="0" err="1" smtClean="0">
                <a:solidFill>
                  <a:schemeClr val="tx1"/>
                </a:solidFill>
                <a:latin typeface="Calibri" pitchFamily="34" charset="0"/>
                <a:cs typeface="Calibri" pitchFamily="34" charset="0"/>
              </a:rPr>
              <a:t>tyrosine</a:t>
            </a:r>
            <a:r>
              <a:rPr lang="pl-PL" sz="1800" b="1" dirty="0" smtClean="0">
                <a:solidFill>
                  <a:schemeClr val="tx1"/>
                </a:solidFill>
                <a:latin typeface="Calibri" pitchFamily="34" charset="0"/>
                <a:cs typeface="Calibri" pitchFamily="34" charset="0"/>
              </a:rPr>
              <a:t> </a:t>
            </a:r>
            <a:r>
              <a:rPr lang="pl-PL" sz="1800" b="1" dirty="0" err="1" smtClean="0">
                <a:solidFill>
                  <a:schemeClr val="tx1"/>
                </a:solidFill>
                <a:latin typeface="Calibri" pitchFamily="34" charset="0"/>
                <a:cs typeface="Calibri" pitchFamily="34" charset="0"/>
              </a:rPr>
              <a:t>kinase</a:t>
            </a:r>
            <a:r>
              <a:rPr lang="pl-PL" sz="1800" b="1" dirty="0" smtClean="0">
                <a:solidFill>
                  <a:schemeClr val="tx1"/>
                </a:solidFill>
                <a:latin typeface="Calibri" pitchFamily="34" charset="0"/>
                <a:cs typeface="Calibri" pitchFamily="34" charset="0"/>
              </a:rPr>
              <a:t> </a:t>
            </a:r>
            <a:r>
              <a:rPr lang="pl-PL" sz="1800" b="1" dirty="0" err="1" smtClean="0">
                <a:solidFill>
                  <a:schemeClr val="tx1"/>
                </a:solidFill>
                <a:latin typeface="Calibri" pitchFamily="34" charset="0"/>
                <a:cs typeface="Calibri" pitchFamily="34" charset="0"/>
              </a:rPr>
              <a:t>inhibitors</a:t>
            </a:r>
            <a:r>
              <a:rPr lang="pl-PL" sz="1800" b="1" dirty="0" smtClean="0">
                <a:solidFill>
                  <a:schemeClr val="tx1"/>
                </a:solidFill>
                <a:latin typeface="Calibri" pitchFamily="34" charset="0"/>
                <a:cs typeface="Calibri" pitchFamily="34" charset="0"/>
              </a:rPr>
              <a:t> GV and SU </a:t>
            </a:r>
            <a:r>
              <a:rPr lang="pl-PL" sz="1800" b="1" i="1" dirty="0" smtClean="0">
                <a:solidFill>
                  <a:schemeClr val="tx1"/>
                </a:solidFill>
                <a:latin typeface="Calibri" pitchFamily="34" charset="0"/>
                <a:cs typeface="Calibri" pitchFamily="34" charset="0"/>
              </a:rPr>
              <a:t>in vivo</a:t>
            </a:r>
            <a:r>
              <a:rPr lang="pl-PL" sz="1800" b="1" dirty="0" smtClean="0">
                <a:solidFill>
                  <a:schemeClr val="tx1"/>
                </a:solidFill>
                <a:latin typeface="Calibri" pitchFamily="34" charset="0"/>
                <a:cs typeface="Calibri" pitchFamily="34" charset="0"/>
              </a:rPr>
              <a:t> in A549 NSCLC model</a:t>
            </a:r>
          </a:p>
          <a:p>
            <a:pPr>
              <a:buFont typeface="Courier New" pitchFamily="49" charset="0"/>
              <a:buChar char="o"/>
            </a:pPr>
            <a:r>
              <a:rPr lang="pl-PL" sz="1800" b="1" dirty="0" err="1" smtClean="0">
                <a:solidFill>
                  <a:schemeClr val="tx1"/>
                </a:solidFill>
                <a:latin typeface="Calibri" pitchFamily="34" charset="0"/>
                <a:cs typeface="Calibri" pitchFamily="34" charset="0"/>
              </a:rPr>
              <a:t>cytotoxic</a:t>
            </a:r>
            <a:r>
              <a:rPr lang="pl-PL" sz="1800" b="1" dirty="0" smtClean="0">
                <a:solidFill>
                  <a:schemeClr val="tx1"/>
                </a:solidFill>
                <a:latin typeface="Calibri" pitchFamily="34" charset="0"/>
                <a:cs typeface="Calibri" pitchFamily="34" charset="0"/>
              </a:rPr>
              <a:t> </a:t>
            </a:r>
            <a:r>
              <a:rPr lang="pl-PL" sz="1800" b="1" dirty="0" err="1" smtClean="0">
                <a:solidFill>
                  <a:schemeClr val="tx1"/>
                </a:solidFill>
                <a:latin typeface="Calibri" pitchFamily="34" charset="0"/>
                <a:cs typeface="Calibri" pitchFamily="34" charset="0"/>
              </a:rPr>
              <a:t>activity</a:t>
            </a:r>
            <a:r>
              <a:rPr lang="pl-PL" sz="1800" b="1" dirty="0" smtClean="0">
                <a:solidFill>
                  <a:schemeClr val="tx1"/>
                </a:solidFill>
                <a:latin typeface="Calibri" pitchFamily="34" charset="0"/>
                <a:cs typeface="Calibri" pitchFamily="34" charset="0"/>
              </a:rPr>
              <a:t> of TKI and </a:t>
            </a:r>
            <a:r>
              <a:rPr lang="pl-PL" sz="1800" b="1" dirty="0" err="1" smtClean="0">
                <a:solidFill>
                  <a:schemeClr val="tx1"/>
                </a:solidFill>
                <a:latin typeface="Calibri" pitchFamily="34" charset="0"/>
                <a:cs typeface="Calibri" pitchFamily="34" charset="0"/>
              </a:rPr>
              <a:t>cytostatics</a:t>
            </a:r>
            <a:r>
              <a:rPr lang="pl-PL" sz="1800" b="1" dirty="0" smtClean="0">
                <a:solidFill>
                  <a:schemeClr val="tx1"/>
                </a:solidFill>
                <a:latin typeface="Calibri" pitchFamily="34" charset="0"/>
                <a:cs typeface="Calibri" pitchFamily="34" charset="0"/>
              </a:rPr>
              <a:t> on </a:t>
            </a:r>
            <a:r>
              <a:rPr lang="pl-PL" sz="1800" b="1" dirty="0" err="1" smtClean="0">
                <a:solidFill>
                  <a:schemeClr val="tx1"/>
                </a:solidFill>
                <a:latin typeface="Calibri" pitchFamily="34" charset="0"/>
                <a:cs typeface="Calibri" pitchFamily="34" charset="0"/>
              </a:rPr>
              <a:t>endothelial</a:t>
            </a:r>
            <a:r>
              <a:rPr lang="pl-PL" sz="1800" b="1" dirty="0" smtClean="0">
                <a:solidFill>
                  <a:schemeClr val="tx1"/>
                </a:solidFill>
                <a:latin typeface="Calibri" pitchFamily="34" charset="0"/>
                <a:cs typeface="Calibri" pitchFamily="34" charset="0"/>
              </a:rPr>
              <a:t> </a:t>
            </a:r>
            <a:r>
              <a:rPr lang="pl-PL" sz="1800" b="1" dirty="0" err="1" smtClean="0">
                <a:solidFill>
                  <a:schemeClr val="tx1"/>
                </a:solidFill>
                <a:latin typeface="Calibri" pitchFamily="34" charset="0"/>
                <a:cs typeface="Calibri" pitchFamily="34" charset="0"/>
              </a:rPr>
              <a:t>cells</a:t>
            </a:r>
            <a:r>
              <a:rPr lang="pl-PL" sz="1800" b="1" dirty="0" smtClean="0">
                <a:solidFill>
                  <a:schemeClr val="tx1"/>
                </a:solidFill>
                <a:latin typeface="Calibri" pitchFamily="34" charset="0"/>
                <a:cs typeface="Calibri" pitchFamily="34" charset="0"/>
              </a:rPr>
              <a:t> HLMEC</a:t>
            </a:r>
          </a:p>
          <a:p>
            <a:pPr>
              <a:buFont typeface="Courier New" pitchFamily="49" charset="0"/>
              <a:buChar char="o"/>
            </a:pPr>
            <a:r>
              <a:rPr lang="pl-PL" sz="1800" b="1" dirty="0" err="1" smtClean="0">
                <a:solidFill>
                  <a:schemeClr val="tx1"/>
                </a:solidFill>
                <a:latin typeface="Calibri" pitchFamily="34" charset="0"/>
                <a:cs typeface="Calibri" pitchFamily="34" charset="0"/>
              </a:rPr>
              <a:t>downregulation</a:t>
            </a:r>
            <a:r>
              <a:rPr lang="pl-PL" sz="1800" b="1" dirty="0" smtClean="0">
                <a:solidFill>
                  <a:schemeClr val="tx1"/>
                </a:solidFill>
                <a:latin typeface="Calibri" pitchFamily="34" charset="0"/>
                <a:cs typeface="Calibri" pitchFamily="34" charset="0"/>
              </a:rPr>
              <a:t> of VEGF </a:t>
            </a:r>
            <a:r>
              <a:rPr lang="pl-PL" sz="1800" b="1" dirty="0" err="1" smtClean="0">
                <a:solidFill>
                  <a:schemeClr val="tx1"/>
                </a:solidFill>
                <a:latin typeface="Calibri" pitchFamily="34" charset="0"/>
                <a:cs typeface="Calibri" pitchFamily="34" charset="0"/>
              </a:rPr>
              <a:t>expression</a:t>
            </a:r>
            <a:r>
              <a:rPr lang="pl-PL" sz="1800" b="1" dirty="0" smtClean="0">
                <a:solidFill>
                  <a:schemeClr val="tx1"/>
                </a:solidFill>
                <a:latin typeface="Calibri" pitchFamily="34" charset="0"/>
                <a:cs typeface="Calibri" pitchFamily="34" charset="0"/>
              </a:rPr>
              <a:t> in A549 </a:t>
            </a:r>
            <a:r>
              <a:rPr lang="pl-PL" sz="1800" b="1" dirty="0" err="1" smtClean="0">
                <a:solidFill>
                  <a:schemeClr val="tx1"/>
                </a:solidFill>
                <a:latin typeface="Calibri" pitchFamily="34" charset="0"/>
                <a:cs typeface="Calibri" pitchFamily="34" charset="0"/>
              </a:rPr>
              <a:t>tumors</a:t>
            </a:r>
            <a:endParaRPr lang="pl-PL" sz="1800" b="1" dirty="0" smtClean="0">
              <a:solidFill>
                <a:schemeClr val="tx1"/>
              </a:solidFill>
              <a:latin typeface="Calibri" pitchFamily="34" charset="0"/>
              <a:cs typeface="Calibri" pitchFamily="34" charset="0"/>
            </a:endParaRPr>
          </a:p>
          <a:p>
            <a:pPr marL="0" indent="0">
              <a:buNone/>
            </a:pPr>
            <a:endParaRPr lang="pl-PL" sz="1800" b="1" dirty="0">
              <a:solidFill>
                <a:schemeClr val="tx1"/>
              </a:solidFill>
              <a:latin typeface="Calibri" pitchFamily="34" charset="0"/>
              <a:cs typeface="Calibri" pitchFamily="34" charset="0"/>
            </a:endParaRPr>
          </a:p>
          <a:p>
            <a:pPr marL="0" indent="0">
              <a:buNone/>
            </a:pPr>
            <a:r>
              <a:rPr lang="pl-PL" sz="1800" b="1" dirty="0" err="1" smtClean="0">
                <a:solidFill>
                  <a:schemeClr val="tx1"/>
                </a:solidFill>
                <a:latin typeface="Calibri" pitchFamily="34" charset="0"/>
                <a:cs typeface="Calibri" pitchFamily="34" charset="0"/>
              </a:rPr>
              <a:t>Combinations</a:t>
            </a:r>
            <a:r>
              <a:rPr lang="pl-PL" sz="1800" b="1" dirty="0" smtClean="0">
                <a:solidFill>
                  <a:schemeClr val="tx1"/>
                </a:solidFill>
                <a:latin typeface="Calibri" pitchFamily="34" charset="0"/>
                <a:cs typeface="Calibri" pitchFamily="34" charset="0"/>
              </a:rPr>
              <a:t> of TKI with </a:t>
            </a:r>
            <a:r>
              <a:rPr lang="pl-PL" sz="1800" b="1" dirty="0" err="1" smtClean="0">
                <a:solidFill>
                  <a:schemeClr val="tx1"/>
                </a:solidFill>
                <a:latin typeface="Calibri" pitchFamily="34" charset="0"/>
                <a:cs typeface="Calibri" pitchFamily="34" charset="0"/>
              </a:rPr>
              <a:t>cytostatics</a:t>
            </a:r>
            <a:r>
              <a:rPr lang="pl-PL" sz="1800" b="1" dirty="0" smtClean="0">
                <a:solidFill>
                  <a:schemeClr val="tx1"/>
                </a:solidFill>
                <a:latin typeface="Calibri" pitchFamily="34" charset="0"/>
                <a:cs typeface="Calibri" pitchFamily="34" charset="0"/>
              </a:rPr>
              <a:t>:</a:t>
            </a:r>
          </a:p>
          <a:p>
            <a:pPr>
              <a:buFont typeface="Courier New" pitchFamily="49" charset="0"/>
              <a:buChar char="o"/>
            </a:pPr>
            <a:r>
              <a:rPr lang="pl-PL" sz="1800" b="1" dirty="0" err="1" smtClean="0">
                <a:solidFill>
                  <a:schemeClr val="tx1"/>
                </a:solidFill>
                <a:latin typeface="Calibri" pitchFamily="34" charset="0"/>
                <a:cs typeface="Calibri" pitchFamily="34" charset="0"/>
              </a:rPr>
              <a:t>reveal</a:t>
            </a:r>
            <a:r>
              <a:rPr lang="pl-PL" sz="1800" b="1" dirty="0" smtClean="0">
                <a:solidFill>
                  <a:schemeClr val="tx1"/>
                </a:solidFill>
                <a:latin typeface="Calibri" pitchFamily="34" charset="0"/>
                <a:cs typeface="Calibri" pitchFamily="34" charset="0"/>
              </a:rPr>
              <a:t> </a:t>
            </a:r>
            <a:r>
              <a:rPr lang="pl-PL" sz="1800" b="1" dirty="0" err="1" smtClean="0">
                <a:solidFill>
                  <a:schemeClr val="tx1"/>
                </a:solidFill>
                <a:latin typeface="Calibri" pitchFamily="34" charset="0"/>
                <a:cs typeface="Calibri" pitchFamily="34" charset="0"/>
              </a:rPr>
              <a:t>stronger</a:t>
            </a:r>
            <a:r>
              <a:rPr lang="pl-PL" sz="1800" b="1" dirty="0" smtClean="0">
                <a:solidFill>
                  <a:schemeClr val="tx1"/>
                </a:solidFill>
                <a:latin typeface="Calibri" pitchFamily="34" charset="0"/>
                <a:cs typeface="Calibri" pitchFamily="34" charset="0"/>
              </a:rPr>
              <a:t> </a:t>
            </a:r>
            <a:r>
              <a:rPr lang="pl-PL" sz="1800" b="1" dirty="0" err="1" smtClean="0">
                <a:solidFill>
                  <a:schemeClr val="tx1"/>
                </a:solidFill>
                <a:latin typeface="Calibri" pitchFamily="34" charset="0"/>
                <a:cs typeface="Calibri" pitchFamily="34" charset="0"/>
              </a:rPr>
              <a:t>antiproliferative</a:t>
            </a:r>
            <a:r>
              <a:rPr lang="pl-PL" sz="1800" b="1" dirty="0" smtClean="0">
                <a:solidFill>
                  <a:schemeClr val="tx1"/>
                </a:solidFill>
                <a:latin typeface="Calibri" pitchFamily="34" charset="0"/>
                <a:cs typeface="Calibri" pitchFamily="34" charset="0"/>
              </a:rPr>
              <a:t> </a:t>
            </a:r>
            <a:r>
              <a:rPr lang="pl-PL" sz="1800" b="1" dirty="0" err="1" smtClean="0">
                <a:solidFill>
                  <a:schemeClr val="tx1"/>
                </a:solidFill>
                <a:latin typeface="Calibri" pitchFamily="34" charset="0"/>
                <a:cs typeface="Calibri" pitchFamily="34" charset="0"/>
              </a:rPr>
              <a:t>activity</a:t>
            </a:r>
            <a:r>
              <a:rPr lang="pl-PL" sz="1800" b="1" dirty="0" smtClean="0">
                <a:solidFill>
                  <a:schemeClr val="tx1"/>
                </a:solidFill>
                <a:latin typeface="Calibri" pitchFamily="34" charset="0"/>
                <a:cs typeface="Calibri" pitchFamily="34" charset="0"/>
              </a:rPr>
              <a:t> </a:t>
            </a:r>
            <a:r>
              <a:rPr lang="pl-PL" sz="1800" b="1" dirty="0" err="1" smtClean="0">
                <a:solidFill>
                  <a:schemeClr val="tx1"/>
                </a:solidFill>
                <a:latin typeface="Calibri" pitchFamily="34" charset="0"/>
                <a:cs typeface="Calibri" pitchFamily="34" charset="0"/>
              </a:rPr>
              <a:t>comparing</a:t>
            </a:r>
            <a:r>
              <a:rPr lang="pl-PL" sz="1800" b="1" dirty="0" smtClean="0">
                <a:solidFill>
                  <a:schemeClr val="tx1"/>
                </a:solidFill>
                <a:latin typeface="Calibri" pitchFamily="34" charset="0"/>
                <a:cs typeface="Calibri" pitchFamily="34" charset="0"/>
              </a:rPr>
              <a:t> with </a:t>
            </a:r>
            <a:r>
              <a:rPr lang="pl-PL" sz="1800" b="1" dirty="0" err="1" smtClean="0">
                <a:solidFill>
                  <a:schemeClr val="tx1"/>
                </a:solidFill>
                <a:latin typeface="Calibri" pitchFamily="34" charset="0"/>
                <a:cs typeface="Calibri" pitchFamily="34" charset="0"/>
              </a:rPr>
              <a:t>agents</a:t>
            </a:r>
            <a:r>
              <a:rPr lang="pl-PL" sz="1800" b="1" dirty="0" smtClean="0">
                <a:solidFill>
                  <a:schemeClr val="tx1"/>
                </a:solidFill>
                <a:latin typeface="Calibri" pitchFamily="34" charset="0"/>
                <a:cs typeface="Calibri" pitchFamily="34" charset="0"/>
              </a:rPr>
              <a:t> </a:t>
            </a:r>
            <a:r>
              <a:rPr lang="pl-PL" sz="1800" b="1" dirty="0" err="1" smtClean="0">
                <a:solidFill>
                  <a:schemeClr val="tx1"/>
                </a:solidFill>
                <a:latin typeface="Calibri" pitchFamily="34" charset="0"/>
                <a:cs typeface="Calibri" pitchFamily="34" charset="0"/>
              </a:rPr>
              <a:t>used</a:t>
            </a:r>
            <a:r>
              <a:rPr lang="pl-PL" sz="1800" b="1" dirty="0" smtClean="0">
                <a:solidFill>
                  <a:schemeClr val="tx1"/>
                </a:solidFill>
                <a:latin typeface="Calibri" pitchFamily="34" charset="0"/>
                <a:cs typeface="Calibri" pitchFamily="34" charset="0"/>
              </a:rPr>
              <a:t> </a:t>
            </a:r>
            <a:r>
              <a:rPr lang="pl-PL" sz="1800" b="1" dirty="0" err="1" smtClean="0">
                <a:solidFill>
                  <a:schemeClr val="tx1"/>
                </a:solidFill>
                <a:latin typeface="Calibri" pitchFamily="34" charset="0"/>
                <a:cs typeface="Calibri" pitchFamily="34" charset="0"/>
              </a:rPr>
              <a:t>alone</a:t>
            </a:r>
            <a:endParaRPr lang="pl-PL" sz="1800" b="1" dirty="0" smtClean="0">
              <a:solidFill>
                <a:schemeClr val="tx1"/>
              </a:solidFill>
              <a:latin typeface="Calibri" pitchFamily="34" charset="0"/>
              <a:cs typeface="Calibri" pitchFamily="34" charset="0"/>
            </a:endParaRPr>
          </a:p>
          <a:p>
            <a:pPr>
              <a:buFont typeface="Courier New" pitchFamily="49" charset="0"/>
              <a:buChar char="o"/>
            </a:pPr>
            <a:r>
              <a:rPr lang="pl-PL" sz="1800" b="1" dirty="0" err="1" smtClean="0">
                <a:solidFill>
                  <a:schemeClr val="tx1"/>
                </a:solidFill>
                <a:latin typeface="Calibri" pitchFamily="34" charset="0"/>
                <a:cs typeface="Calibri" pitchFamily="34" charset="0"/>
              </a:rPr>
              <a:t>upregulate</a:t>
            </a:r>
            <a:r>
              <a:rPr lang="pl-PL" sz="1800" b="1" dirty="0" smtClean="0">
                <a:solidFill>
                  <a:schemeClr val="tx1"/>
                </a:solidFill>
                <a:latin typeface="Calibri" pitchFamily="34" charset="0"/>
                <a:cs typeface="Calibri" pitchFamily="34" charset="0"/>
              </a:rPr>
              <a:t> p53 </a:t>
            </a:r>
            <a:r>
              <a:rPr lang="pl-PL" sz="1800" b="1" dirty="0" err="1" smtClean="0">
                <a:solidFill>
                  <a:schemeClr val="tx1"/>
                </a:solidFill>
                <a:latin typeface="Calibri" pitchFamily="34" charset="0"/>
                <a:cs typeface="Calibri" pitchFamily="34" charset="0"/>
              </a:rPr>
              <a:t>expression</a:t>
            </a:r>
            <a:r>
              <a:rPr lang="pl-PL" sz="1800" b="1" dirty="0" smtClean="0">
                <a:solidFill>
                  <a:schemeClr val="tx1"/>
                </a:solidFill>
                <a:latin typeface="Calibri" pitchFamily="34" charset="0"/>
                <a:cs typeface="Calibri" pitchFamily="34" charset="0"/>
              </a:rPr>
              <a:t> in A549 </a:t>
            </a:r>
            <a:r>
              <a:rPr lang="pl-PL" sz="1800" b="1" dirty="0" err="1" smtClean="0">
                <a:solidFill>
                  <a:schemeClr val="tx1"/>
                </a:solidFill>
                <a:latin typeface="Calibri" pitchFamily="34" charset="0"/>
                <a:cs typeface="Calibri" pitchFamily="34" charset="0"/>
              </a:rPr>
              <a:t>lung</a:t>
            </a:r>
            <a:r>
              <a:rPr lang="pl-PL" sz="1800" b="1" dirty="0" smtClean="0">
                <a:solidFill>
                  <a:schemeClr val="tx1"/>
                </a:solidFill>
                <a:latin typeface="Calibri" pitchFamily="34" charset="0"/>
                <a:cs typeface="Calibri" pitchFamily="34" charset="0"/>
              </a:rPr>
              <a:t> </a:t>
            </a:r>
            <a:r>
              <a:rPr lang="pl-PL" sz="1800" b="1" dirty="0" err="1" smtClean="0">
                <a:solidFill>
                  <a:schemeClr val="tx1"/>
                </a:solidFill>
                <a:latin typeface="Calibri" pitchFamily="34" charset="0"/>
                <a:cs typeface="Calibri" pitchFamily="34" charset="0"/>
              </a:rPr>
              <a:t>cancer</a:t>
            </a:r>
            <a:r>
              <a:rPr lang="pl-PL" sz="1800" b="1" dirty="0" smtClean="0">
                <a:solidFill>
                  <a:schemeClr val="tx1"/>
                </a:solidFill>
                <a:latin typeface="Calibri" pitchFamily="34" charset="0"/>
                <a:cs typeface="Calibri" pitchFamily="34" charset="0"/>
              </a:rPr>
              <a:t> </a:t>
            </a:r>
            <a:r>
              <a:rPr lang="pl-PL" sz="1800" b="1" dirty="0" err="1" smtClean="0">
                <a:solidFill>
                  <a:schemeClr val="tx1"/>
                </a:solidFill>
                <a:latin typeface="Calibri" pitchFamily="34" charset="0"/>
                <a:cs typeface="Calibri" pitchFamily="34" charset="0"/>
              </a:rPr>
              <a:t>cells</a:t>
            </a:r>
            <a:endParaRPr lang="pl-PL" sz="1800" b="1" dirty="0" smtClean="0">
              <a:solidFill>
                <a:schemeClr val="tx1"/>
              </a:solidFill>
              <a:latin typeface="Calibri" pitchFamily="34" charset="0"/>
              <a:cs typeface="Calibri" pitchFamily="34" charset="0"/>
            </a:endParaRPr>
          </a:p>
          <a:p>
            <a:pPr lvl="0">
              <a:buFont typeface="Courier New" pitchFamily="49" charset="0"/>
              <a:buChar char="o"/>
            </a:pPr>
            <a:r>
              <a:rPr lang="pl-PL" sz="1800" b="1" dirty="0" err="1">
                <a:solidFill>
                  <a:schemeClr val="tx1"/>
                </a:solidFill>
                <a:latin typeface="Calibri" pitchFamily="34" charset="0"/>
                <a:cs typeface="Calibri" pitchFamily="34" charset="0"/>
              </a:rPr>
              <a:t>downregulate</a:t>
            </a:r>
            <a:r>
              <a:rPr lang="pl-PL" sz="1800" b="1" dirty="0">
                <a:solidFill>
                  <a:schemeClr val="tx1"/>
                </a:solidFill>
                <a:latin typeface="Calibri" pitchFamily="34" charset="0"/>
                <a:cs typeface="Calibri" pitchFamily="34" charset="0"/>
              </a:rPr>
              <a:t> VEGF  </a:t>
            </a:r>
            <a:r>
              <a:rPr lang="pl-PL" sz="1800" b="1" dirty="0" err="1">
                <a:solidFill>
                  <a:schemeClr val="tx1"/>
                </a:solidFill>
                <a:latin typeface="Calibri" pitchFamily="34" charset="0"/>
                <a:cs typeface="Calibri" pitchFamily="34" charset="0"/>
              </a:rPr>
              <a:t>expression</a:t>
            </a:r>
            <a:r>
              <a:rPr lang="pl-PL" sz="1800" b="1" dirty="0">
                <a:solidFill>
                  <a:schemeClr val="tx1"/>
                </a:solidFill>
                <a:latin typeface="Calibri" pitchFamily="34" charset="0"/>
                <a:cs typeface="Calibri" pitchFamily="34" charset="0"/>
              </a:rPr>
              <a:t> in A549 </a:t>
            </a:r>
            <a:r>
              <a:rPr lang="pl-PL" sz="1800" b="1" dirty="0" err="1">
                <a:solidFill>
                  <a:schemeClr val="tx1"/>
                </a:solidFill>
                <a:latin typeface="Calibri" pitchFamily="34" charset="0"/>
                <a:cs typeface="Calibri" pitchFamily="34" charset="0"/>
              </a:rPr>
              <a:t>lung</a:t>
            </a:r>
            <a:r>
              <a:rPr lang="pl-PL" sz="1800" b="1" dirty="0">
                <a:solidFill>
                  <a:schemeClr val="tx1"/>
                </a:solidFill>
                <a:latin typeface="Calibri" pitchFamily="34" charset="0"/>
                <a:cs typeface="Calibri" pitchFamily="34" charset="0"/>
              </a:rPr>
              <a:t> </a:t>
            </a:r>
            <a:r>
              <a:rPr lang="pl-PL" sz="1800" b="1" dirty="0" err="1">
                <a:solidFill>
                  <a:schemeClr val="tx1"/>
                </a:solidFill>
                <a:latin typeface="Calibri" pitchFamily="34" charset="0"/>
                <a:cs typeface="Calibri" pitchFamily="34" charset="0"/>
              </a:rPr>
              <a:t>cancer</a:t>
            </a:r>
            <a:r>
              <a:rPr lang="pl-PL" sz="1800" b="1" dirty="0">
                <a:solidFill>
                  <a:schemeClr val="tx1"/>
                </a:solidFill>
                <a:latin typeface="Calibri" pitchFamily="34" charset="0"/>
                <a:cs typeface="Calibri" pitchFamily="34" charset="0"/>
              </a:rPr>
              <a:t> </a:t>
            </a:r>
            <a:r>
              <a:rPr lang="pl-PL" sz="1800" b="1" dirty="0" err="1">
                <a:solidFill>
                  <a:schemeClr val="tx1"/>
                </a:solidFill>
                <a:latin typeface="Calibri" pitchFamily="34" charset="0"/>
                <a:cs typeface="Calibri" pitchFamily="34" charset="0"/>
              </a:rPr>
              <a:t>cells</a:t>
            </a:r>
            <a:r>
              <a:rPr lang="pl-PL" sz="1800" b="1" dirty="0">
                <a:solidFill>
                  <a:schemeClr val="tx1"/>
                </a:solidFill>
                <a:latin typeface="Calibri" pitchFamily="34" charset="0"/>
                <a:cs typeface="Calibri" pitchFamily="34" charset="0"/>
              </a:rPr>
              <a:t> </a:t>
            </a:r>
            <a:r>
              <a:rPr lang="pl-PL" sz="1800" b="1" i="1" dirty="0">
                <a:solidFill>
                  <a:schemeClr val="tx1"/>
                </a:solidFill>
                <a:latin typeface="Calibri" pitchFamily="34" charset="0"/>
                <a:cs typeface="Calibri" pitchFamily="34" charset="0"/>
              </a:rPr>
              <a:t>in vitro</a:t>
            </a:r>
          </a:p>
          <a:p>
            <a:pPr marL="0" indent="0">
              <a:buNone/>
            </a:pPr>
            <a:endParaRPr lang="pl-PL" sz="1800" b="1" dirty="0" smtClean="0">
              <a:solidFill>
                <a:schemeClr val="tx1"/>
              </a:solidFill>
              <a:latin typeface="Calibri" pitchFamily="34" charset="0"/>
              <a:cs typeface="Calibri" pitchFamily="34" charset="0"/>
            </a:endParaRPr>
          </a:p>
          <a:p>
            <a:endParaRPr lang="pl-PL" sz="1800" b="1" dirty="0">
              <a:solidFill>
                <a:schemeClr val="tx1"/>
              </a:solidFill>
              <a:latin typeface="Calibri" pitchFamily="34" charset="0"/>
              <a:cs typeface="Calibri" pitchFamily="34" charset="0"/>
            </a:endParaRPr>
          </a:p>
        </p:txBody>
      </p:sp>
      <p:sp>
        <p:nvSpPr>
          <p:cNvPr id="4" name="pole tekstowe 3"/>
          <p:cNvSpPr txBox="1"/>
          <p:nvPr/>
        </p:nvSpPr>
        <p:spPr>
          <a:xfrm>
            <a:off x="755576" y="5653736"/>
            <a:ext cx="6120679" cy="461665"/>
          </a:xfrm>
          <a:prstGeom prst="rect">
            <a:avLst/>
          </a:prstGeom>
          <a:noFill/>
        </p:spPr>
        <p:txBody>
          <a:bodyPr wrap="square" rtlCol="0">
            <a:spAutoFit/>
          </a:bodyPr>
          <a:lstStyle/>
          <a:p>
            <a:r>
              <a:rPr lang="pl-PL" sz="1200" dirty="0"/>
              <a:t>C</a:t>
            </a:r>
            <a:r>
              <a:rPr lang="en-US" sz="1200" dirty="0" err="1" smtClean="0"/>
              <a:t>onference</a:t>
            </a:r>
            <a:r>
              <a:rPr lang="pl-PL" sz="1200" dirty="0" smtClean="0"/>
              <a:t> </a:t>
            </a:r>
            <a:r>
              <a:rPr lang="pl-PL" sz="1200" dirty="0" err="1" smtClean="0"/>
              <a:t>participation</a:t>
            </a:r>
            <a:r>
              <a:rPr lang="en-US" sz="1200" dirty="0" smtClean="0"/>
              <a:t> </a:t>
            </a:r>
            <a:r>
              <a:rPr lang="en-US" sz="1200" dirty="0"/>
              <a:t>supported by Wroclaw Centre of Biotechnology, </a:t>
            </a:r>
            <a:r>
              <a:rPr lang="en-US" sz="1200" dirty="0" err="1"/>
              <a:t>programme</a:t>
            </a:r>
            <a:r>
              <a:rPr lang="en-US" sz="1200" dirty="0"/>
              <a:t> The Leading National Research Centre (KNOW) for years 2014-2018</a:t>
            </a:r>
            <a:endParaRPr lang="pl-PL" sz="1200" dirty="0"/>
          </a:p>
        </p:txBody>
      </p:sp>
      <p:pic>
        <p:nvPicPr>
          <p:cNvPr id="5" name="Obraz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732240" y="5379387"/>
            <a:ext cx="2016224" cy="632307"/>
          </a:xfrm>
          <a:prstGeom prst="rect">
            <a:avLst/>
          </a:prstGeom>
        </p:spPr>
      </p:pic>
    </p:spTree>
    <p:extLst>
      <p:ext uri="{BB962C8B-B14F-4D97-AF65-F5344CB8AC3E}">
        <p14:creationId xmlns:p14="http://schemas.microsoft.com/office/powerpoint/2010/main" xmlns="" val="21426424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Obraz 4"/>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323850" y="333375"/>
            <a:ext cx="2160588" cy="161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1858" name="Obraz 5"/>
          <p:cNvPicPr>
            <a:picLocks noChangeAspect="1"/>
          </p:cNvPicPr>
          <p:nvPr/>
        </p:nvPicPr>
        <p:blipFill>
          <a:blip r:embed="rId3" cstate="print">
            <a:extLst>
              <a:ext uri="{28A0092B-C50C-407E-A947-70E740481C1C}">
                <a14:useLocalDpi xmlns:a14="http://schemas.microsoft.com/office/drawing/2010/main" xmlns="" val="0"/>
              </a:ext>
            </a:extLst>
          </a:blip>
          <a:srcRect t="10001" b="27332"/>
          <a:stretch>
            <a:fillRect/>
          </a:stretch>
        </p:blipFill>
        <p:spPr bwMode="auto">
          <a:xfrm>
            <a:off x="5435600" y="333375"/>
            <a:ext cx="3448050" cy="161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1859" name="Symbol zastępczy zawartości 3"/>
          <p:cNvPicPr>
            <a:picLocks noGrp="1" noChangeAspect="1"/>
          </p:cNvPicPr>
          <p:nvPr>
            <p:ph sz="quarter" idx="13"/>
          </p:nvPr>
        </p:nvPicPr>
        <p:blipFill>
          <a:blip r:embed="rId4">
            <a:extLst>
              <a:ext uri="{28A0092B-C50C-407E-A947-70E740481C1C}">
                <a14:useLocalDpi xmlns:a14="http://schemas.microsoft.com/office/drawing/2010/main" xmlns="" val="0"/>
              </a:ext>
            </a:extLst>
          </a:blip>
          <a:srcRect/>
          <a:stretch>
            <a:fillRect/>
          </a:stretch>
        </p:blipFill>
        <p:spPr bwMode="auto">
          <a:xfrm>
            <a:off x="1979613" y="1773238"/>
            <a:ext cx="4681537" cy="3743325"/>
          </a:xfrm>
        </p:spPr>
      </p:pic>
      <p:sp>
        <p:nvSpPr>
          <p:cNvPr id="121860" name="pole tekstowe 6"/>
          <p:cNvSpPr txBox="1">
            <a:spLocks noChangeArrowheads="1"/>
          </p:cNvSpPr>
          <p:nvPr/>
        </p:nvSpPr>
        <p:spPr bwMode="auto">
          <a:xfrm>
            <a:off x="179388" y="1975783"/>
            <a:ext cx="1800225" cy="4401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Palatino Linotype" pitchFamily="18" charset="0"/>
                <a:cs typeface="Arial" charset="0"/>
              </a:defRPr>
            </a:lvl1pPr>
            <a:lvl2pPr marL="742950" indent="-285750">
              <a:defRPr>
                <a:solidFill>
                  <a:schemeClr val="tx1"/>
                </a:solidFill>
                <a:latin typeface="Palatino Linotype" pitchFamily="18" charset="0"/>
                <a:cs typeface="Arial" charset="0"/>
              </a:defRPr>
            </a:lvl2pPr>
            <a:lvl3pPr marL="1143000" indent="-228600">
              <a:defRPr>
                <a:solidFill>
                  <a:schemeClr val="tx1"/>
                </a:solidFill>
                <a:latin typeface="Palatino Linotype" pitchFamily="18" charset="0"/>
                <a:cs typeface="Arial" charset="0"/>
              </a:defRPr>
            </a:lvl3pPr>
            <a:lvl4pPr marL="1600200" indent="-228600">
              <a:defRPr>
                <a:solidFill>
                  <a:schemeClr val="tx1"/>
                </a:solidFill>
                <a:latin typeface="Palatino Linotype" pitchFamily="18" charset="0"/>
                <a:cs typeface="Arial" charset="0"/>
              </a:defRPr>
            </a:lvl4pPr>
            <a:lvl5pPr marL="2057400" indent="-228600">
              <a:defRPr>
                <a:solidFill>
                  <a:schemeClr val="tx1"/>
                </a:solidFill>
                <a:latin typeface="Palatino Linotype" pitchFamily="18" charset="0"/>
                <a:cs typeface="Arial" charset="0"/>
              </a:defRPr>
            </a:lvl5pPr>
            <a:lvl6pPr marL="2514600" indent="-228600" fontAlgn="base">
              <a:spcBef>
                <a:spcPct val="0"/>
              </a:spcBef>
              <a:spcAft>
                <a:spcPct val="0"/>
              </a:spcAft>
              <a:defRPr>
                <a:solidFill>
                  <a:schemeClr val="tx1"/>
                </a:solidFill>
                <a:latin typeface="Palatino Linotype" pitchFamily="18" charset="0"/>
                <a:cs typeface="Arial" charset="0"/>
              </a:defRPr>
            </a:lvl6pPr>
            <a:lvl7pPr marL="2971800" indent="-228600" fontAlgn="base">
              <a:spcBef>
                <a:spcPct val="0"/>
              </a:spcBef>
              <a:spcAft>
                <a:spcPct val="0"/>
              </a:spcAft>
              <a:defRPr>
                <a:solidFill>
                  <a:schemeClr val="tx1"/>
                </a:solidFill>
                <a:latin typeface="Palatino Linotype" pitchFamily="18" charset="0"/>
                <a:cs typeface="Arial" charset="0"/>
              </a:defRPr>
            </a:lvl7pPr>
            <a:lvl8pPr marL="3429000" indent="-228600" fontAlgn="base">
              <a:spcBef>
                <a:spcPct val="0"/>
              </a:spcBef>
              <a:spcAft>
                <a:spcPct val="0"/>
              </a:spcAft>
              <a:defRPr>
                <a:solidFill>
                  <a:schemeClr val="tx1"/>
                </a:solidFill>
                <a:latin typeface="Palatino Linotype" pitchFamily="18" charset="0"/>
                <a:cs typeface="Arial" charset="0"/>
              </a:defRPr>
            </a:lvl8pPr>
            <a:lvl9pPr marL="3886200" indent="-228600" fontAlgn="base">
              <a:spcBef>
                <a:spcPct val="0"/>
              </a:spcBef>
              <a:spcAft>
                <a:spcPct val="0"/>
              </a:spcAft>
              <a:defRPr>
                <a:solidFill>
                  <a:schemeClr val="tx1"/>
                </a:solidFill>
                <a:latin typeface="Palatino Linotype" pitchFamily="18" charset="0"/>
                <a:cs typeface="Arial" charset="0"/>
              </a:defRPr>
            </a:lvl9pPr>
          </a:lstStyle>
          <a:p>
            <a:r>
              <a:rPr lang="pl-PL" sz="1400" b="1" dirty="0" err="1">
                <a:solidFill>
                  <a:srgbClr val="9999FF"/>
                </a:solidFill>
                <a:latin typeface="Arial Narrow" pitchFamily="34" charset="0"/>
              </a:rPr>
              <a:t>Professor</a:t>
            </a:r>
            <a:r>
              <a:rPr lang="pl-PL" sz="1400" b="1" dirty="0">
                <a:solidFill>
                  <a:srgbClr val="9999FF"/>
                </a:solidFill>
                <a:latin typeface="Arial Narrow" pitchFamily="34" charset="0"/>
              </a:rPr>
              <a:t> Joanna Wietrzyk, </a:t>
            </a:r>
            <a:r>
              <a:rPr lang="pl-PL" sz="1400" b="1" dirty="0" err="1">
                <a:solidFill>
                  <a:srgbClr val="9999FF"/>
                </a:solidFill>
                <a:latin typeface="Arial Narrow" pitchFamily="34" charset="0"/>
              </a:rPr>
              <a:t>Ph.D</a:t>
            </a:r>
            <a:r>
              <a:rPr lang="pl-PL" sz="1400" b="1" dirty="0">
                <a:solidFill>
                  <a:srgbClr val="9999FF"/>
                </a:solidFill>
                <a:latin typeface="Arial Narrow" pitchFamily="34" charset="0"/>
              </a:rPr>
              <a:t>. – </a:t>
            </a:r>
            <a:r>
              <a:rPr lang="pl-PL" sz="1400" b="1" dirty="0" err="1">
                <a:solidFill>
                  <a:srgbClr val="9999FF"/>
                </a:solidFill>
                <a:latin typeface="Arial Narrow" pitchFamily="34" charset="0"/>
              </a:rPr>
              <a:t>Head</a:t>
            </a:r>
            <a:r>
              <a:rPr lang="pl-PL" sz="1400" b="1" dirty="0">
                <a:solidFill>
                  <a:srgbClr val="9999FF"/>
                </a:solidFill>
                <a:latin typeface="Arial Narrow" pitchFamily="34" charset="0"/>
              </a:rPr>
              <a:t> of </a:t>
            </a:r>
            <a:r>
              <a:rPr lang="pl-PL" sz="1400" b="1" dirty="0" err="1">
                <a:solidFill>
                  <a:srgbClr val="9999FF"/>
                </a:solidFill>
                <a:latin typeface="Arial Narrow" pitchFamily="34" charset="0"/>
              </a:rPr>
              <a:t>Laboratory</a:t>
            </a:r>
            <a:endParaRPr lang="pl-PL" sz="1400" b="1" dirty="0">
              <a:solidFill>
                <a:srgbClr val="9999FF"/>
              </a:solidFill>
              <a:latin typeface="Arial Narrow" pitchFamily="34" charset="0"/>
            </a:endParaRPr>
          </a:p>
          <a:p>
            <a:endParaRPr lang="pl-PL" sz="1400" dirty="0">
              <a:solidFill>
                <a:srgbClr val="9999FF"/>
              </a:solidFill>
              <a:latin typeface="Arial Narrow" pitchFamily="34" charset="0"/>
            </a:endParaRPr>
          </a:p>
          <a:p>
            <a:r>
              <a:rPr lang="pl-PL" sz="1400" dirty="0">
                <a:latin typeface="Arial Narrow" pitchFamily="34" charset="0"/>
              </a:rPr>
              <a:t>Anna </a:t>
            </a:r>
            <a:r>
              <a:rPr lang="pl-PL" sz="1400" dirty="0" err="1">
                <a:latin typeface="Arial Narrow" pitchFamily="34" charset="0"/>
              </a:rPr>
              <a:t>Nasulewicz-Goldeman</a:t>
            </a:r>
            <a:r>
              <a:rPr lang="pl-PL" sz="1400" dirty="0">
                <a:latin typeface="Arial Narrow" pitchFamily="34" charset="0"/>
              </a:rPr>
              <a:t>, </a:t>
            </a:r>
            <a:r>
              <a:rPr lang="pl-PL" sz="1400" dirty="0" err="1">
                <a:latin typeface="Arial Narrow" pitchFamily="34" charset="0"/>
              </a:rPr>
              <a:t>Ph.D</a:t>
            </a:r>
            <a:r>
              <a:rPr lang="pl-PL" sz="1400" dirty="0">
                <a:latin typeface="Arial Narrow" pitchFamily="34" charset="0"/>
              </a:rPr>
              <a:t>.</a:t>
            </a:r>
          </a:p>
          <a:p>
            <a:endParaRPr lang="pl-PL" sz="1400" dirty="0">
              <a:latin typeface="Arial Narrow" pitchFamily="34" charset="0"/>
            </a:endParaRPr>
          </a:p>
          <a:p>
            <a:r>
              <a:rPr lang="pl-PL" sz="1400" dirty="0">
                <a:latin typeface="Arial Narrow" pitchFamily="34" charset="0"/>
              </a:rPr>
              <a:t>Dagmara Kłopotowska, </a:t>
            </a:r>
            <a:r>
              <a:rPr lang="pl-PL" sz="1400" dirty="0" err="1">
                <a:latin typeface="Arial Narrow" pitchFamily="34" charset="0"/>
              </a:rPr>
              <a:t>Ph.D</a:t>
            </a:r>
            <a:r>
              <a:rPr lang="pl-PL" sz="1400" dirty="0">
                <a:latin typeface="Arial Narrow" pitchFamily="34" charset="0"/>
              </a:rPr>
              <a:t>.</a:t>
            </a:r>
          </a:p>
          <a:p>
            <a:endParaRPr lang="pl-PL" sz="1400" dirty="0">
              <a:latin typeface="Arial Narrow" pitchFamily="34" charset="0"/>
            </a:endParaRPr>
          </a:p>
          <a:p>
            <a:r>
              <a:rPr lang="pl-PL" sz="1400" dirty="0">
                <a:latin typeface="Arial Narrow" pitchFamily="34" charset="0"/>
              </a:rPr>
              <a:t>Katarzyna </a:t>
            </a:r>
            <a:r>
              <a:rPr lang="pl-PL" sz="1400" dirty="0" err="1">
                <a:latin typeface="Arial Narrow" pitchFamily="34" charset="0"/>
              </a:rPr>
              <a:t>Szczaurska</a:t>
            </a:r>
            <a:r>
              <a:rPr lang="pl-PL" sz="1400" dirty="0">
                <a:latin typeface="Arial Narrow" pitchFamily="34" charset="0"/>
              </a:rPr>
              <a:t>-Nowak, </a:t>
            </a:r>
            <a:r>
              <a:rPr lang="pl-PL" sz="1400" dirty="0" err="1">
                <a:latin typeface="Arial Narrow" pitchFamily="34" charset="0"/>
              </a:rPr>
              <a:t>Ph.D</a:t>
            </a:r>
            <a:r>
              <a:rPr lang="pl-PL" sz="1400" dirty="0">
                <a:latin typeface="Arial Narrow" pitchFamily="34" charset="0"/>
              </a:rPr>
              <a:t>.</a:t>
            </a:r>
          </a:p>
          <a:p>
            <a:endParaRPr lang="pl-PL" sz="1400" dirty="0">
              <a:latin typeface="Arial Narrow" pitchFamily="34" charset="0"/>
            </a:endParaRPr>
          </a:p>
          <a:p>
            <a:r>
              <a:rPr lang="pl-PL" sz="1400" dirty="0">
                <a:latin typeface="Arial Narrow" pitchFamily="34" charset="0"/>
              </a:rPr>
              <a:t>Marta Świtalska, </a:t>
            </a:r>
            <a:r>
              <a:rPr lang="pl-PL" sz="1400" dirty="0" err="1">
                <a:latin typeface="Arial Narrow" pitchFamily="34" charset="0"/>
              </a:rPr>
              <a:t>Ph.D</a:t>
            </a:r>
            <a:r>
              <a:rPr lang="pl-PL" sz="1400" dirty="0" smtClean="0">
                <a:latin typeface="Arial Narrow" pitchFamily="34" charset="0"/>
              </a:rPr>
              <a:t>.</a:t>
            </a:r>
          </a:p>
          <a:p>
            <a:endParaRPr lang="pl-PL" sz="1400" dirty="0">
              <a:latin typeface="Arial Narrow" pitchFamily="34" charset="0"/>
            </a:endParaRPr>
          </a:p>
          <a:p>
            <a:r>
              <a:rPr lang="pl-PL" sz="1400" dirty="0" smtClean="0">
                <a:latin typeface="Arial Narrow" pitchFamily="34" charset="0"/>
              </a:rPr>
              <a:t>Eliza </a:t>
            </a:r>
            <a:r>
              <a:rPr lang="pl-PL" sz="1400" dirty="0" err="1" smtClean="0">
                <a:latin typeface="Arial Narrow" pitchFamily="34" charset="0"/>
              </a:rPr>
              <a:t>Turlej</a:t>
            </a:r>
            <a:r>
              <a:rPr lang="pl-PL" sz="1400" dirty="0" smtClean="0">
                <a:latin typeface="Arial Narrow" pitchFamily="34" charset="0"/>
              </a:rPr>
              <a:t>, </a:t>
            </a:r>
            <a:r>
              <a:rPr lang="pl-PL" sz="1400" dirty="0" err="1" smtClean="0">
                <a:latin typeface="Arial Narrow" pitchFamily="34" charset="0"/>
              </a:rPr>
              <a:t>Ph.D</a:t>
            </a:r>
            <a:r>
              <a:rPr lang="pl-PL" sz="1400" dirty="0" smtClean="0">
                <a:latin typeface="Arial Narrow" pitchFamily="34" charset="0"/>
              </a:rPr>
              <a:t>.</a:t>
            </a:r>
            <a:endParaRPr lang="pl-PL" sz="1400" dirty="0">
              <a:latin typeface="Arial Narrow" pitchFamily="34" charset="0"/>
            </a:endParaRPr>
          </a:p>
          <a:p>
            <a:endParaRPr lang="pl-PL" sz="1400" dirty="0">
              <a:latin typeface="Arial Narrow" pitchFamily="34" charset="0"/>
            </a:endParaRPr>
          </a:p>
          <a:p>
            <a:r>
              <a:rPr lang="pl-PL" sz="1400" dirty="0">
                <a:latin typeface="Arial Narrow" pitchFamily="34" charset="0"/>
              </a:rPr>
              <a:t>Magdalena Milczarek, </a:t>
            </a:r>
            <a:r>
              <a:rPr lang="pl-PL" sz="1400" dirty="0" err="1">
                <a:latin typeface="Arial Narrow" pitchFamily="34" charset="0"/>
              </a:rPr>
              <a:t>Ph.D</a:t>
            </a:r>
            <a:r>
              <a:rPr lang="pl-PL" sz="1400" dirty="0">
                <a:latin typeface="Arial Narrow" pitchFamily="34" charset="0"/>
              </a:rPr>
              <a:t>.</a:t>
            </a:r>
          </a:p>
          <a:p>
            <a:endParaRPr lang="pl-PL" sz="1400" dirty="0">
              <a:latin typeface="Arial Narrow" pitchFamily="34" charset="0"/>
            </a:endParaRPr>
          </a:p>
        </p:txBody>
      </p:sp>
      <p:sp>
        <p:nvSpPr>
          <p:cNvPr id="8" name="pole tekstowe 7"/>
          <p:cNvSpPr txBox="1"/>
          <p:nvPr/>
        </p:nvSpPr>
        <p:spPr>
          <a:xfrm>
            <a:off x="2484438" y="404813"/>
            <a:ext cx="3311525" cy="862012"/>
          </a:xfrm>
          <a:prstGeom prst="rect">
            <a:avLst/>
          </a:prstGeom>
          <a:noFill/>
        </p:spPr>
        <p:txBody>
          <a:bodyPr>
            <a:spAutoFit/>
          </a:bodyPr>
          <a:lstStyle/>
          <a:p>
            <a:pPr fontAlgn="auto">
              <a:spcBef>
                <a:spcPts val="0"/>
              </a:spcBef>
              <a:spcAft>
                <a:spcPts val="0"/>
              </a:spcAft>
              <a:defRPr/>
            </a:pPr>
            <a:r>
              <a:rPr lang="pl-PL" b="1" dirty="0" err="1">
                <a:effectLst>
                  <a:outerShdw blurRad="38100" dist="38100" dir="2700000" algn="tl">
                    <a:srgbClr val="000000">
                      <a:alpha val="43137"/>
                    </a:srgbClr>
                  </a:outerShdw>
                </a:effectLst>
                <a:latin typeface="Bell MT" pitchFamily="18" charset="0"/>
                <a:cs typeface="+mn-cs"/>
              </a:rPr>
              <a:t>Laboratory</a:t>
            </a:r>
            <a:r>
              <a:rPr lang="pl-PL" b="1" dirty="0">
                <a:effectLst>
                  <a:outerShdw blurRad="38100" dist="38100" dir="2700000" algn="tl">
                    <a:srgbClr val="000000">
                      <a:alpha val="43137"/>
                    </a:srgbClr>
                  </a:outerShdw>
                </a:effectLst>
                <a:latin typeface="Bell MT" pitchFamily="18" charset="0"/>
                <a:cs typeface="+mn-cs"/>
              </a:rPr>
              <a:t> of </a:t>
            </a:r>
            <a:r>
              <a:rPr lang="pl-PL" b="1" dirty="0" err="1">
                <a:effectLst>
                  <a:outerShdw blurRad="38100" dist="38100" dir="2700000" algn="tl">
                    <a:srgbClr val="000000">
                      <a:alpha val="43137"/>
                    </a:srgbClr>
                  </a:outerShdw>
                </a:effectLst>
                <a:latin typeface="Bell MT" pitchFamily="18" charset="0"/>
                <a:cs typeface="+mn-cs"/>
              </a:rPr>
              <a:t>Experimental</a:t>
            </a:r>
            <a:r>
              <a:rPr lang="pl-PL" b="1" dirty="0">
                <a:effectLst>
                  <a:outerShdw blurRad="38100" dist="38100" dir="2700000" algn="tl">
                    <a:srgbClr val="000000">
                      <a:alpha val="43137"/>
                    </a:srgbClr>
                  </a:outerShdw>
                </a:effectLst>
                <a:latin typeface="Bell MT" pitchFamily="18" charset="0"/>
                <a:cs typeface="+mn-cs"/>
              </a:rPr>
              <a:t> </a:t>
            </a:r>
            <a:r>
              <a:rPr lang="pl-PL" b="1" dirty="0" err="1">
                <a:effectLst>
                  <a:outerShdw blurRad="38100" dist="38100" dir="2700000" algn="tl">
                    <a:srgbClr val="000000">
                      <a:alpha val="43137"/>
                    </a:srgbClr>
                  </a:outerShdw>
                </a:effectLst>
                <a:latin typeface="Bell MT" pitchFamily="18" charset="0"/>
                <a:cs typeface="+mn-cs"/>
              </a:rPr>
              <a:t>Anticancer</a:t>
            </a:r>
            <a:r>
              <a:rPr lang="pl-PL" b="1" dirty="0">
                <a:effectLst>
                  <a:outerShdw blurRad="38100" dist="38100" dir="2700000" algn="tl">
                    <a:srgbClr val="000000">
                      <a:alpha val="43137"/>
                    </a:srgbClr>
                  </a:outerShdw>
                </a:effectLst>
                <a:latin typeface="Bell MT" pitchFamily="18" charset="0"/>
                <a:cs typeface="+mn-cs"/>
              </a:rPr>
              <a:t> </a:t>
            </a:r>
            <a:r>
              <a:rPr lang="pl-PL" b="1" dirty="0" err="1">
                <a:effectLst>
                  <a:outerShdw blurRad="38100" dist="38100" dir="2700000" algn="tl">
                    <a:srgbClr val="000000">
                      <a:alpha val="43137"/>
                    </a:srgbClr>
                  </a:outerShdw>
                </a:effectLst>
                <a:latin typeface="Bell MT" pitchFamily="18" charset="0"/>
                <a:cs typeface="+mn-cs"/>
              </a:rPr>
              <a:t>Therapy</a:t>
            </a:r>
            <a:endParaRPr lang="pl-PL" b="1" dirty="0">
              <a:effectLst>
                <a:outerShdw blurRad="38100" dist="38100" dir="2700000" algn="tl">
                  <a:srgbClr val="000000">
                    <a:alpha val="43137"/>
                  </a:srgbClr>
                </a:outerShdw>
              </a:effectLst>
              <a:latin typeface="Bell MT" pitchFamily="18" charset="0"/>
              <a:cs typeface="+mn-cs"/>
            </a:endParaRPr>
          </a:p>
          <a:p>
            <a:pPr fontAlgn="auto">
              <a:spcBef>
                <a:spcPts val="0"/>
              </a:spcBef>
              <a:spcAft>
                <a:spcPts val="0"/>
              </a:spcAft>
              <a:defRPr/>
            </a:pPr>
            <a:r>
              <a:rPr lang="pl-PL" sz="1400" dirty="0">
                <a:latin typeface="+mn-lt"/>
                <a:cs typeface="+mn-cs"/>
              </a:rPr>
              <a:t>IIET PAS, </a:t>
            </a:r>
            <a:r>
              <a:rPr lang="pl-PL" sz="1400" dirty="0" err="1">
                <a:latin typeface="+mn-lt"/>
                <a:cs typeface="+mn-cs"/>
              </a:rPr>
              <a:t>Wroclaw</a:t>
            </a:r>
            <a:r>
              <a:rPr lang="pl-PL" sz="1400" dirty="0">
                <a:latin typeface="+mn-lt"/>
                <a:cs typeface="+mn-cs"/>
              </a:rPr>
              <a:t>, Poland</a:t>
            </a:r>
          </a:p>
        </p:txBody>
      </p:sp>
      <p:sp>
        <p:nvSpPr>
          <p:cNvPr id="121862" name="pole tekstowe 8"/>
          <p:cNvSpPr txBox="1">
            <a:spLocks noChangeArrowheads="1"/>
          </p:cNvSpPr>
          <p:nvPr/>
        </p:nvSpPr>
        <p:spPr bwMode="auto">
          <a:xfrm>
            <a:off x="6794500" y="1976438"/>
            <a:ext cx="2089150" cy="440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Palatino Linotype" pitchFamily="18" charset="0"/>
                <a:cs typeface="Arial" charset="0"/>
              </a:defRPr>
            </a:lvl1pPr>
            <a:lvl2pPr marL="742950" indent="-285750">
              <a:defRPr>
                <a:solidFill>
                  <a:schemeClr val="tx1"/>
                </a:solidFill>
                <a:latin typeface="Palatino Linotype" pitchFamily="18" charset="0"/>
                <a:cs typeface="Arial" charset="0"/>
              </a:defRPr>
            </a:lvl2pPr>
            <a:lvl3pPr marL="1143000" indent="-228600">
              <a:defRPr>
                <a:solidFill>
                  <a:schemeClr val="tx1"/>
                </a:solidFill>
                <a:latin typeface="Palatino Linotype" pitchFamily="18" charset="0"/>
                <a:cs typeface="Arial" charset="0"/>
              </a:defRPr>
            </a:lvl3pPr>
            <a:lvl4pPr marL="1600200" indent="-228600">
              <a:defRPr>
                <a:solidFill>
                  <a:schemeClr val="tx1"/>
                </a:solidFill>
                <a:latin typeface="Palatino Linotype" pitchFamily="18" charset="0"/>
                <a:cs typeface="Arial" charset="0"/>
              </a:defRPr>
            </a:lvl4pPr>
            <a:lvl5pPr marL="2057400" indent="-228600">
              <a:defRPr>
                <a:solidFill>
                  <a:schemeClr val="tx1"/>
                </a:solidFill>
                <a:latin typeface="Palatino Linotype" pitchFamily="18" charset="0"/>
                <a:cs typeface="Arial" charset="0"/>
              </a:defRPr>
            </a:lvl5pPr>
            <a:lvl6pPr marL="2514600" indent="-228600" fontAlgn="base">
              <a:spcBef>
                <a:spcPct val="0"/>
              </a:spcBef>
              <a:spcAft>
                <a:spcPct val="0"/>
              </a:spcAft>
              <a:defRPr>
                <a:solidFill>
                  <a:schemeClr val="tx1"/>
                </a:solidFill>
                <a:latin typeface="Palatino Linotype" pitchFamily="18" charset="0"/>
                <a:cs typeface="Arial" charset="0"/>
              </a:defRPr>
            </a:lvl6pPr>
            <a:lvl7pPr marL="2971800" indent="-228600" fontAlgn="base">
              <a:spcBef>
                <a:spcPct val="0"/>
              </a:spcBef>
              <a:spcAft>
                <a:spcPct val="0"/>
              </a:spcAft>
              <a:defRPr>
                <a:solidFill>
                  <a:schemeClr val="tx1"/>
                </a:solidFill>
                <a:latin typeface="Palatino Linotype" pitchFamily="18" charset="0"/>
                <a:cs typeface="Arial" charset="0"/>
              </a:defRPr>
            </a:lvl7pPr>
            <a:lvl8pPr marL="3429000" indent="-228600" fontAlgn="base">
              <a:spcBef>
                <a:spcPct val="0"/>
              </a:spcBef>
              <a:spcAft>
                <a:spcPct val="0"/>
              </a:spcAft>
              <a:defRPr>
                <a:solidFill>
                  <a:schemeClr val="tx1"/>
                </a:solidFill>
                <a:latin typeface="Palatino Linotype" pitchFamily="18" charset="0"/>
                <a:cs typeface="Arial" charset="0"/>
              </a:defRPr>
            </a:lvl8pPr>
            <a:lvl9pPr marL="3886200" indent="-228600" fontAlgn="base">
              <a:spcBef>
                <a:spcPct val="0"/>
              </a:spcBef>
              <a:spcAft>
                <a:spcPct val="0"/>
              </a:spcAft>
              <a:defRPr>
                <a:solidFill>
                  <a:schemeClr val="tx1"/>
                </a:solidFill>
                <a:latin typeface="Palatino Linotype" pitchFamily="18" charset="0"/>
                <a:cs typeface="Arial" charset="0"/>
              </a:defRPr>
            </a:lvl9pPr>
          </a:lstStyle>
          <a:p>
            <a:r>
              <a:rPr lang="pl-PL" sz="1400">
                <a:latin typeface="Arial Narrow" pitchFamily="34" charset="0"/>
              </a:rPr>
              <a:t>Agnieszka Błażejczyk, Ph.D.</a:t>
            </a:r>
          </a:p>
          <a:p>
            <a:endParaRPr lang="pl-PL" sz="1400">
              <a:latin typeface="Arial Narrow" pitchFamily="34" charset="0"/>
            </a:endParaRPr>
          </a:p>
          <a:p>
            <a:r>
              <a:rPr lang="pl-PL" sz="1400">
                <a:latin typeface="Arial Narrow" pitchFamily="34" charset="0"/>
              </a:rPr>
              <a:t>Beata Filip-Psurska, M.Sc.</a:t>
            </a:r>
          </a:p>
          <a:p>
            <a:endParaRPr lang="pl-PL" sz="1400">
              <a:latin typeface="Arial Narrow" pitchFamily="34" charset="0"/>
            </a:endParaRPr>
          </a:p>
          <a:p>
            <a:r>
              <a:rPr lang="pl-PL" sz="1400">
                <a:latin typeface="Arial Narrow" pitchFamily="34" charset="0"/>
              </a:rPr>
              <a:t>Mateusz Psurski, M.Sc.</a:t>
            </a:r>
          </a:p>
          <a:p>
            <a:endParaRPr lang="pl-PL" sz="1400">
              <a:latin typeface="Arial Narrow" pitchFamily="34" charset="0"/>
            </a:endParaRPr>
          </a:p>
          <a:p>
            <a:r>
              <a:rPr lang="pl-PL" sz="1400">
                <a:latin typeface="Arial Narrow" pitchFamily="34" charset="0"/>
              </a:rPr>
              <a:t>Magdalena Maciejewska, M.Sc.</a:t>
            </a:r>
          </a:p>
          <a:p>
            <a:endParaRPr lang="pl-PL" sz="1400">
              <a:latin typeface="Arial Narrow" pitchFamily="34" charset="0"/>
            </a:endParaRPr>
          </a:p>
          <a:p>
            <a:r>
              <a:rPr lang="pl-PL" sz="1400">
                <a:latin typeface="Arial Narrow" pitchFamily="34" charset="0"/>
              </a:rPr>
              <a:t>Ph.D. students:</a:t>
            </a:r>
          </a:p>
          <a:p>
            <a:endParaRPr lang="pl-PL" sz="1400">
              <a:latin typeface="Arial Narrow" pitchFamily="34" charset="0"/>
            </a:endParaRPr>
          </a:p>
          <a:p>
            <a:r>
              <a:rPr lang="pl-PL" sz="1400">
                <a:latin typeface="Arial Narrow" pitchFamily="34" charset="0"/>
              </a:rPr>
              <a:t>Justyna Trynda, M.Sc.</a:t>
            </a:r>
          </a:p>
          <a:p>
            <a:r>
              <a:rPr lang="pl-PL" sz="1400">
                <a:latin typeface="Arial Narrow" pitchFamily="34" charset="0"/>
              </a:rPr>
              <a:t>Agata Pawlik, M.Sc.</a:t>
            </a:r>
          </a:p>
          <a:p>
            <a:r>
              <a:rPr lang="pl-PL" sz="1400">
                <a:latin typeface="Arial Narrow" pitchFamily="34" charset="0"/>
              </a:rPr>
              <a:t>Diana Papiernik, M.Sc.</a:t>
            </a:r>
          </a:p>
          <a:p>
            <a:r>
              <a:rPr lang="pl-PL" sz="1400">
                <a:latin typeface="Arial Narrow" pitchFamily="34" charset="0"/>
              </a:rPr>
              <a:t>Ksenia Porshneva, M.Sc.</a:t>
            </a:r>
          </a:p>
          <a:p>
            <a:r>
              <a:rPr lang="pl-PL" sz="1400">
                <a:latin typeface="Arial Narrow" pitchFamily="34" charset="0"/>
              </a:rPr>
              <a:t>Joanna Sadowska, M.Sc.</a:t>
            </a:r>
          </a:p>
          <a:p>
            <a:r>
              <a:rPr lang="pl-PL" sz="1400">
                <a:latin typeface="Arial Narrow" pitchFamily="34" charset="0"/>
              </a:rPr>
              <a:t>Artur Anisiewicz, M.Sc.</a:t>
            </a:r>
          </a:p>
          <a:p>
            <a:endParaRPr lang="pl-PL" sz="1400">
              <a:latin typeface="Arial Narrow" pitchFamily="34" charset="0"/>
            </a:endParaRPr>
          </a:p>
          <a:p>
            <a:endParaRPr lang="pl-PL" sz="1400">
              <a:latin typeface="Arial Narrow" pitchFamily="34" charset="0"/>
            </a:endParaRPr>
          </a:p>
          <a:p>
            <a:endParaRPr lang="pl-PL" sz="1400">
              <a:latin typeface="Arial Narrow"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2555776" y="4581128"/>
            <a:ext cx="3816424" cy="461665"/>
          </a:xfrm>
          <a:prstGeom prst="rect">
            <a:avLst/>
          </a:prstGeom>
          <a:noFill/>
        </p:spPr>
        <p:txBody>
          <a:bodyPr wrap="square" rtlCol="0">
            <a:spAutoFit/>
          </a:bodyPr>
          <a:lstStyle/>
          <a:p>
            <a:r>
              <a:rPr lang="pl-PL" sz="2400" dirty="0" err="1" smtClean="0">
                <a:latin typeface="Arial Narrow" pitchFamily="34" charset="0"/>
              </a:rPr>
              <a:t>Thank</a:t>
            </a:r>
            <a:r>
              <a:rPr lang="pl-PL" sz="2400" dirty="0" smtClean="0">
                <a:latin typeface="Arial Narrow" pitchFamily="34" charset="0"/>
              </a:rPr>
              <a:t> </a:t>
            </a:r>
            <a:r>
              <a:rPr lang="pl-PL" sz="2400" dirty="0" err="1" smtClean="0">
                <a:latin typeface="Arial Narrow" pitchFamily="34" charset="0"/>
              </a:rPr>
              <a:t>You</a:t>
            </a:r>
            <a:r>
              <a:rPr lang="pl-PL" sz="2400" dirty="0" smtClean="0">
                <a:latin typeface="Arial Narrow" pitchFamily="34" charset="0"/>
              </a:rPr>
              <a:t> for </a:t>
            </a:r>
            <a:r>
              <a:rPr lang="pl-PL" sz="2400" dirty="0" err="1" smtClean="0">
                <a:latin typeface="Arial Narrow" pitchFamily="34" charset="0"/>
              </a:rPr>
              <a:t>Your</a:t>
            </a:r>
            <a:r>
              <a:rPr lang="pl-PL" sz="2400" dirty="0" smtClean="0">
                <a:latin typeface="Arial Narrow" pitchFamily="34" charset="0"/>
              </a:rPr>
              <a:t> </a:t>
            </a:r>
            <a:r>
              <a:rPr lang="pl-PL" sz="2400" dirty="0" err="1" smtClean="0">
                <a:latin typeface="Arial Narrow" pitchFamily="34" charset="0"/>
              </a:rPr>
              <a:t>attention</a:t>
            </a:r>
            <a:endParaRPr lang="pl-PL" sz="2400" dirty="0">
              <a:latin typeface="Arial Narrow" pitchFamily="34" charset="0"/>
            </a:endParaRPr>
          </a:p>
        </p:txBody>
      </p:sp>
      <p:pic>
        <p:nvPicPr>
          <p:cNvPr id="9" name="Obraz 8"/>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691680" y="476672"/>
            <a:ext cx="5205398" cy="3456384"/>
          </a:xfrm>
          <a:prstGeom prst="rect">
            <a:avLst/>
          </a:prstGeom>
        </p:spPr>
      </p:pic>
      <p:pic>
        <p:nvPicPr>
          <p:cNvPr id="12" name="Obraz 1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156176" y="4235446"/>
            <a:ext cx="1728192" cy="1153028"/>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273628" y="428625"/>
            <a:ext cx="6796769" cy="1143000"/>
          </a:xfrm>
        </p:spPr>
        <p:txBody>
          <a:bodyPr/>
          <a:lstStyle/>
          <a:p>
            <a:r>
              <a:rPr lang="en-US" sz="3600" b="1" dirty="0" smtClean="0">
                <a:solidFill>
                  <a:schemeClr val="bg1"/>
                </a:solidFill>
                <a:latin typeface="Baskerville Old Face" pitchFamily="18" charset="0"/>
                <a:ea typeface="ＭＳ Ｐゴシック" pitchFamily="50" charset="-128"/>
              </a:rPr>
              <a:t>Let Us Meet Again</a:t>
            </a:r>
          </a:p>
        </p:txBody>
      </p:sp>
      <p:sp>
        <p:nvSpPr>
          <p:cNvPr id="3" name="Content Placeholder 2"/>
          <p:cNvSpPr>
            <a:spLocks noGrp="1"/>
          </p:cNvSpPr>
          <p:nvPr>
            <p:ph idx="4294967295"/>
          </p:nvPr>
        </p:nvSpPr>
        <p:spPr>
          <a:xfrm>
            <a:off x="1114425" y="1752600"/>
            <a:ext cx="6821261" cy="49911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9050">
            <a:solidFill>
              <a:srgbClr val="002060"/>
            </a:solidFill>
          </a:ln>
        </p:spPr>
        <p:txBody>
          <a:bodyPr>
            <a:normAutofit/>
          </a:bodyPr>
          <a:lstStyle/>
          <a:p>
            <a:pPr algn="ctr">
              <a:buFont typeface="Arial" charset="0"/>
              <a:buNone/>
              <a:defRPr/>
            </a:pPr>
            <a:r>
              <a:rPr lang="en-US" dirty="0" smtClean="0">
                <a:solidFill>
                  <a:schemeClr val="bg1"/>
                </a:solidFill>
                <a:effectLst>
                  <a:outerShdw blurRad="38100" dist="38100" dir="2700000" algn="tl">
                    <a:srgbClr val="000000">
                      <a:alpha val="43137"/>
                    </a:srgbClr>
                  </a:outerShdw>
                </a:effectLst>
                <a:latin typeface="Georgia" pitchFamily="18" charset="0"/>
              </a:rPr>
              <a:t>We welcome you all to our future conferences of OMICS International  </a:t>
            </a:r>
          </a:p>
          <a:p>
            <a:pPr algn="ctr">
              <a:buFont typeface="Arial" charset="0"/>
              <a:buNone/>
              <a:defRPr/>
            </a:pPr>
            <a:endParaRPr lang="en-US" sz="2400" dirty="0" smtClean="0">
              <a:solidFill>
                <a:schemeClr val="bg1"/>
              </a:solidFill>
              <a:effectLst>
                <a:outerShdw blurRad="38100" dist="38100" dir="2700000" algn="tl">
                  <a:srgbClr val="000000">
                    <a:alpha val="43137"/>
                  </a:srgbClr>
                </a:outerShdw>
              </a:effectLst>
              <a:latin typeface="Georgia" pitchFamily="18" charset="0"/>
            </a:endParaRPr>
          </a:p>
          <a:p>
            <a:pPr algn="ctr">
              <a:buFont typeface="Arial" charset="0"/>
              <a:buNone/>
              <a:defRPr/>
            </a:pPr>
            <a:r>
              <a:rPr lang="en-US" sz="1800" dirty="0" smtClean="0">
                <a:solidFill>
                  <a:schemeClr val="bg1"/>
                </a:solidFill>
                <a:effectLst>
                  <a:outerShdw blurRad="38100" dist="38100" dir="2700000" algn="tl">
                    <a:srgbClr val="000000">
                      <a:alpha val="43137"/>
                    </a:srgbClr>
                  </a:outerShdw>
                </a:effectLst>
                <a:latin typeface="Georgia" pitchFamily="18" charset="0"/>
              </a:rPr>
              <a:t>Please Visit:</a:t>
            </a:r>
            <a:r>
              <a:rPr lang="en-US" sz="2400" dirty="0">
                <a:effectLst>
                  <a:outerShdw blurRad="38100" dist="38100" dir="2700000" algn="tl">
                    <a:srgbClr val="000000">
                      <a:alpha val="43137"/>
                    </a:srgbClr>
                  </a:outerShdw>
                </a:effectLst>
                <a:latin typeface="Georgia" pitchFamily="18" charset="0"/>
              </a:rPr>
              <a:t/>
            </a:r>
            <a:br>
              <a:rPr lang="en-US" sz="2400" dirty="0">
                <a:effectLst>
                  <a:outerShdw blurRad="38100" dist="38100" dir="2700000" algn="tl">
                    <a:srgbClr val="000000">
                      <a:alpha val="43137"/>
                    </a:srgbClr>
                  </a:outerShdw>
                </a:effectLst>
                <a:latin typeface="Georgia" pitchFamily="18" charset="0"/>
              </a:rPr>
            </a:br>
            <a:r>
              <a:rPr lang="en-US" sz="2400" dirty="0" smtClean="0">
                <a:effectLst>
                  <a:outerShdw blurRad="38100" dist="38100" dir="2700000" algn="tl">
                    <a:srgbClr val="000000">
                      <a:alpha val="43137"/>
                    </a:srgbClr>
                  </a:outerShdw>
                </a:effectLst>
                <a:latin typeface="Georgia" pitchFamily="18" charset="0"/>
              </a:rPr>
              <a:t> </a:t>
            </a:r>
            <a:r>
              <a:rPr lang="en-US" sz="2000" dirty="0" smtClean="0">
                <a:effectLst>
                  <a:outerShdw blurRad="38100" dist="38100" dir="2700000" algn="tl">
                    <a:srgbClr val="000000">
                      <a:alpha val="43137"/>
                    </a:srgbClr>
                  </a:outerShdw>
                </a:effectLst>
                <a:latin typeface="Georgia" pitchFamily="18" charset="0"/>
                <a:hlinkClick r:id="rId2"/>
              </a:rPr>
              <a:t>http://integrativebiology.conferenceseries.com/</a:t>
            </a:r>
            <a:r>
              <a:rPr lang="en-US" sz="2000" dirty="0" smtClean="0">
                <a:effectLst>
                  <a:outerShdw blurRad="38100" dist="38100" dir="2700000" algn="tl">
                    <a:srgbClr val="000000">
                      <a:alpha val="43137"/>
                    </a:srgbClr>
                  </a:outerShdw>
                </a:effectLst>
                <a:latin typeface="Georgia" pitchFamily="18" charset="0"/>
              </a:rPr>
              <a:t> </a:t>
            </a:r>
            <a:endParaRPr lang="en-US" sz="2000" dirty="0">
              <a:effectLst>
                <a:outerShdw blurRad="38100" dist="38100" dir="2700000" algn="tl">
                  <a:srgbClr val="000000">
                    <a:alpha val="43137"/>
                  </a:srgbClr>
                </a:outerShdw>
              </a:effectLst>
              <a:latin typeface="Georgia" pitchFamily="18" charset="0"/>
            </a:endParaRPr>
          </a:p>
          <a:p>
            <a:pPr algn="ctr">
              <a:buFont typeface="Arial" charset="0"/>
              <a:buNone/>
              <a:defRPr/>
            </a:pPr>
            <a:r>
              <a:rPr lang="en-US" sz="2000" dirty="0">
                <a:effectLst>
                  <a:outerShdw blurRad="38100" dist="38100" dir="2700000" algn="tl">
                    <a:srgbClr val="000000">
                      <a:alpha val="43137"/>
                    </a:srgbClr>
                  </a:outerShdw>
                </a:effectLst>
                <a:latin typeface="Georgia" pitchFamily="18" charset="0"/>
                <a:hlinkClick r:id="rId3"/>
              </a:rPr>
              <a:t>http://conferenceseries.com</a:t>
            </a:r>
            <a:r>
              <a:rPr lang="en-US" sz="2000" dirty="0" smtClean="0">
                <a:effectLst>
                  <a:outerShdw blurRad="38100" dist="38100" dir="2700000" algn="tl">
                    <a:srgbClr val="000000">
                      <a:alpha val="43137"/>
                    </a:srgbClr>
                  </a:outerShdw>
                </a:effectLst>
                <a:latin typeface="Georgia" pitchFamily="18" charset="0"/>
                <a:hlinkClick r:id="rId3"/>
              </a:rPr>
              <a:t>/</a:t>
            </a:r>
            <a:r>
              <a:rPr lang="en-US" sz="2000" dirty="0" smtClean="0">
                <a:effectLst>
                  <a:outerShdw blurRad="38100" dist="38100" dir="2700000" algn="tl">
                    <a:srgbClr val="000000">
                      <a:alpha val="43137"/>
                    </a:srgbClr>
                  </a:outerShdw>
                </a:effectLst>
                <a:latin typeface="Georgia" pitchFamily="18" charset="0"/>
              </a:rPr>
              <a:t> </a:t>
            </a:r>
          </a:p>
          <a:p>
            <a:pPr algn="ctr">
              <a:buFont typeface="Arial" charset="0"/>
              <a:buNone/>
              <a:defRPr/>
            </a:pPr>
            <a:r>
              <a:rPr lang="en-US" sz="2000" dirty="0">
                <a:effectLst>
                  <a:outerShdw blurRad="38100" dist="38100" dir="2700000" algn="tl">
                    <a:srgbClr val="000000">
                      <a:alpha val="43137"/>
                    </a:srgbClr>
                  </a:outerShdw>
                </a:effectLst>
                <a:latin typeface="Georgia" pitchFamily="18" charset="0"/>
              </a:rPr>
              <a:t> </a:t>
            </a:r>
            <a:r>
              <a:rPr lang="en-US" sz="2000" dirty="0">
                <a:effectLst>
                  <a:outerShdw blurRad="38100" dist="38100" dir="2700000" algn="tl">
                    <a:srgbClr val="000000">
                      <a:alpha val="43137"/>
                    </a:srgbClr>
                  </a:outerShdw>
                </a:effectLst>
                <a:latin typeface="Georgia" pitchFamily="18" charset="0"/>
                <a:hlinkClick r:id="rId4"/>
              </a:rPr>
              <a:t>http://</a:t>
            </a:r>
            <a:r>
              <a:rPr lang="en-US" sz="2000" dirty="0" smtClean="0">
                <a:effectLst>
                  <a:outerShdw blurRad="38100" dist="38100" dir="2700000" algn="tl">
                    <a:srgbClr val="000000">
                      <a:alpha val="43137"/>
                    </a:srgbClr>
                  </a:outerShdw>
                </a:effectLst>
                <a:latin typeface="Georgia" pitchFamily="18" charset="0"/>
                <a:hlinkClick r:id="rId4"/>
              </a:rPr>
              <a:t>www.conferenceseries.com/genetics-and-molecular-biology-conferences.php</a:t>
            </a:r>
            <a:r>
              <a:rPr lang="en-US" sz="2000" dirty="0" smtClean="0">
                <a:effectLst>
                  <a:outerShdw blurRad="38100" dist="38100" dir="2700000" algn="tl">
                    <a:srgbClr val="000000">
                      <a:alpha val="43137"/>
                    </a:srgbClr>
                  </a:outerShdw>
                </a:effectLst>
                <a:latin typeface="Georgia" pitchFamily="18" charset="0"/>
              </a:rPr>
              <a:t> </a:t>
            </a:r>
          </a:p>
          <a:p>
            <a:pPr algn="just">
              <a:buFont typeface="Arial" charset="0"/>
              <a:buNone/>
              <a:defRPr/>
            </a:pPr>
            <a:endParaRPr lang="en-US" sz="2400" dirty="0" smtClean="0">
              <a:effectLst>
                <a:outerShdw blurRad="38100" dist="38100" dir="2700000" algn="tl">
                  <a:srgbClr val="000000">
                    <a:alpha val="43137"/>
                  </a:srgbClr>
                </a:outerShdw>
              </a:effectLst>
            </a:endParaRPr>
          </a:p>
          <a:p>
            <a:pPr algn="just">
              <a:buFont typeface="Arial" charset="0"/>
              <a:buNone/>
              <a:defRPr/>
            </a:pPr>
            <a:endParaRPr lang="en-US" sz="2400" dirty="0" smtClean="0">
              <a:effectLst>
                <a:outerShdw blurRad="38100" dist="38100" dir="2700000" algn="tl">
                  <a:srgbClr val="000000">
                    <a:alpha val="43137"/>
                  </a:srgbClr>
                </a:outerShdw>
              </a:effectLst>
            </a:endParaRPr>
          </a:p>
          <a:p>
            <a:pPr algn="just">
              <a:buFont typeface="Arial" charset="0"/>
              <a:buNone/>
              <a:defRPr/>
            </a:pPr>
            <a:endParaRPr lang="en-US"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168524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a:spLocks noChangeArrowheads="1"/>
          </p:cNvSpPr>
          <p:nvPr/>
        </p:nvSpPr>
        <p:spPr bwMode="auto">
          <a:xfrm>
            <a:off x="1658267" y="332656"/>
            <a:ext cx="50419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Palatino Linotype" pitchFamily="18" charset="0"/>
                <a:cs typeface="Arial" charset="0"/>
              </a:defRPr>
            </a:lvl1pPr>
            <a:lvl2pPr marL="742950" indent="-285750">
              <a:defRPr>
                <a:solidFill>
                  <a:schemeClr val="tx1"/>
                </a:solidFill>
                <a:latin typeface="Palatino Linotype" pitchFamily="18" charset="0"/>
                <a:cs typeface="Arial" charset="0"/>
              </a:defRPr>
            </a:lvl2pPr>
            <a:lvl3pPr marL="1143000" indent="-228600">
              <a:defRPr>
                <a:solidFill>
                  <a:schemeClr val="tx1"/>
                </a:solidFill>
                <a:latin typeface="Palatino Linotype" pitchFamily="18" charset="0"/>
                <a:cs typeface="Arial" charset="0"/>
              </a:defRPr>
            </a:lvl3pPr>
            <a:lvl4pPr marL="1600200" indent="-228600">
              <a:defRPr>
                <a:solidFill>
                  <a:schemeClr val="tx1"/>
                </a:solidFill>
                <a:latin typeface="Palatino Linotype" pitchFamily="18" charset="0"/>
                <a:cs typeface="Arial" charset="0"/>
              </a:defRPr>
            </a:lvl4pPr>
            <a:lvl5pPr marL="2057400" indent="-228600">
              <a:defRPr>
                <a:solidFill>
                  <a:schemeClr val="tx1"/>
                </a:solidFill>
                <a:latin typeface="Palatino Linotype" pitchFamily="18" charset="0"/>
                <a:cs typeface="Arial" charset="0"/>
              </a:defRPr>
            </a:lvl5pPr>
            <a:lvl6pPr marL="2514600" indent="-228600" fontAlgn="base">
              <a:spcBef>
                <a:spcPct val="0"/>
              </a:spcBef>
              <a:spcAft>
                <a:spcPct val="0"/>
              </a:spcAft>
              <a:defRPr>
                <a:solidFill>
                  <a:schemeClr val="tx1"/>
                </a:solidFill>
                <a:latin typeface="Palatino Linotype" pitchFamily="18" charset="0"/>
                <a:cs typeface="Arial" charset="0"/>
              </a:defRPr>
            </a:lvl6pPr>
            <a:lvl7pPr marL="2971800" indent="-228600" fontAlgn="base">
              <a:spcBef>
                <a:spcPct val="0"/>
              </a:spcBef>
              <a:spcAft>
                <a:spcPct val="0"/>
              </a:spcAft>
              <a:defRPr>
                <a:solidFill>
                  <a:schemeClr val="tx1"/>
                </a:solidFill>
                <a:latin typeface="Palatino Linotype" pitchFamily="18" charset="0"/>
                <a:cs typeface="Arial" charset="0"/>
              </a:defRPr>
            </a:lvl7pPr>
            <a:lvl8pPr marL="3429000" indent="-228600" fontAlgn="base">
              <a:spcBef>
                <a:spcPct val="0"/>
              </a:spcBef>
              <a:spcAft>
                <a:spcPct val="0"/>
              </a:spcAft>
              <a:defRPr>
                <a:solidFill>
                  <a:schemeClr val="tx1"/>
                </a:solidFill>
                <a:latin typeface="Palatino Linotype" pitchFamily="18" charset="0"/>
                <a:cs typeface="Arial" charset="0"/>
              </a:defRPr>
            </a:lvl8pPr>
            <a:lvl9pPr marL="3886200" indent="-228600" fontAlgn="base">
              <a:spcBef>
                <a:spcPct val="0"/>
              </a:spcBef>
              <a:spcAft>
                <a:spcPct val="0"/>
              </a:spcAft>
              <a:defRPr>
                <a:solidFill>
                  <a:schemeClr val="tx1"/>
                </a:solidFill>
                <a:latin typeface="Palatino Linotype" pitchFamily="18" charset="0"/>
                <a:cs typeface="Arial" charset="0"/>
              </a:defRPr>
            </a:lvl9pPr>
          </a:lstStyle>
          <a:p>
            <a:r>
              <a:rPr lang="en-US" sz="1600" b="1" dirty="0">
                <a:solidFill>
                  <a:srgbClr val="0070C0"/>
                </a:solidFill>
                <a:latin typeface="Britannic Bold" pitchFamily="34" charset="0"/>
              </a:rPr>
              <a:t>3rd International Conference on Integrative Biology</a:t>
            </a:r>
          </a:p>
          <a:p>
            <a:r>
              <a:rPr lang="en-US" sz="1600" b="1" dirty="0">
                <a:solidFill>
                  <a:srgbClr val="0070C0"/>
                </a:solidFill>
                <a:latin typeface="Britannic Bold" pitchFamily="34" charset="0"/>
              </a:rPr>
              <a:t>Valencia, Spain</a:t>
            </a:r>
          </a:p>
        </p:txBody>
      </p:sp>
      <p:pic>
        <p:nvPicPr>
          <p:cNvPr id="5" name="Obraz 2"/>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02728" y="455821"/>
            <a:ext cx="1572982" cy="525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Obraz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534472" y="424286"/>
            <a:ext cx="1031577" cy="1284312"/>
          </a:xfrm>
          <a:prstGeom prst="rect">
            <a:avLst/>
          </a:prstGeom>
        </p:spPr>
      </p:pic>
      <p:pic>
        <p:nvPicPr>
          <p:cNvPr id="7" name="Obraz 4"/>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7668344" y="467694"/>
            <a:ext cx="1308100" cy="102711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9" name="Tytuł 1"/>
          <p:cNvSpPr txBox="1">
            <a:spLocks/>
          </p:cNvSpPr>
          <p:nvPr/>
        </p:nvSpPr>
        <p:spPr bwMode="auto">
          <a:xfrm>
            <a:off x="661988" y="2565400"/>
            <a:ext cx="7772400" cy="1301750"/>
          </a:xfrm>
          <a:prstGeom prst="rect">
            <a:avLst/>
          </a:prstGeom>
        </p:spPr>
        <p:txBody>
          <a:bodyPr vert="horz" wrap="square" lIns="91440" tIns="45720" rIns="91440" bIns="45720" numCol="1" rtlCol="0" anchor="b" anchorCtr="0" compatLnSpc="1">
            <a:prstTxWarp prst="textNoShape">
              <a:avLst/>
            </a:prstTxWarp>
            <a:noAutofit/>
          </a:bodyPr>
          <a:lstStyle>
            <a:lvl1pPr algn="ctr" defTabSz="914400" rtl="0" eaLnBrk="1" latinLnBrk="0" hangingPunct="1">
              <a:lnSpc>
                <a:spcPct val="100000"/>
              </a:lnSpc>
              <a:spcBef>
                <a:spcPct val="0"/>
              </a:spcBef>
              <a:buNone/>
              <a:defRPr sz="80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l-PL" sz="3600" b="1" i="0" u="none" strike="noStrike" kern="1200" cap="none" spc="0" normalizeH="0" baseline="0" noProof="0" dirty="0" err="1" smtClean="0">
                <a:ln>
                  <a:noFill/>
                </a:ln>
                <a:solidFill>
                  <a:srgbClr val="9C5252">
                    <a:lumMod val="75000"/>
                  </a:srgbClr>
                </a:solidFill>
                <a:effectLst>
                  <a:outerShdw blurRad="38100" dist="38100" dir="2700000" algn="tl">
                    <a:srgbClr val="C0C0C0"/>
                  </a:outerShdw>
                </a:effectLst>
                <a:uLnTx/>
                <a:uFillTx/>
                <a:latin typeface="+mj-lt"/>
                <a:ea typeface="+mj-ea"/>
                <a:cs typeface="+mj-cs"/>
              </a:rPr>
              <a:t>Antiangiogenic</a:t>
            </a:r>
            <a:r>
              <a:rPr kumimoji="0" lang="pl-PL" sz="3600" b="1" i="0" u="none" strike="noStrike" kern="1200" cap="none" spc="0" normalizeH="0" baseline="0" noProof="0" dirty="0" smtClean="0">
                <a:ln>
                  <a:noFill/>
                </a:ln>
                <a:solidFill>
                  <a:srgbClr val="9C5252">
                    <a:lumMod val="75000"/>
                  </a:srgbClr>
                </a:solidFill>
                <a:effectLst>
                  <a:outerShdw blurRad="38100" dist="38100" dir="2700000" algn="tl">
                    <a:srgbClr val="C0C0C0"/>
                  </a:outerShdw>
                </a:effectLst>
                <a:uLnTx/>
                <a:uFillTx/>
                <a:latin typeface="+mj-lt"/>
                <a:ea typeface="+mj-ea"/>
                <a:cs typeface="+mj-cs"/>
              </a:rPr>
              <a:t> </a:t>
            </a:r>
            <a:r>
              <a:rPr kumimoji="0" lang="pl-PL" sz="3600" b="1" i="0" u="none" strike="noStrike" kern="1200" cap="none" spc="0" normalizeH="0" baseline="0" noProof="0" dirty="0" err="1" smtClean="0">
                <a:ln>
                  <a:noFill/>
                </a:ln>
                <a:solidFill>
                  <a:srgbClr val="9C5252">
                    <a:lumMod val="75000"/>
                  </a:srgbClr>
                </a:solidFill>
                <a:effectLst>
                  <a:outerShdw blurRad="38100" dist="38100" dir="2700000" algn="tl">
                    <a:srgbClr val="C0C0C0"/>
                  </a:outerShdw>
                </a:effectLst>
                <a:uLnTx/>
                <a:uFillTx/>
                <a:latin typeface="+mj-lt"/>
                <a:ea typeface="+mj-ea"/>
                <a:cs typeface="+mj-cs"/>
              </a:rPr>
              <a:t>treatment</a:t>
            </a:r>
            <a:r>
              <a:rPr kumimoji="0" lang="pl-PL" sz="3600" b="1" i="0" u="none" strike="noStrike" kern="1200" cap="none" spc="0" normalizeH="0" baseline="0" noProof="0" dirty="0" smtClean="0">
                <a:ln>
                  <a:noFill/>
                </a:ln>
                <a:solidFill>
                  <a:srgbClr val="9C5252">
                    <a:lumMod val="75000"/>
                  </a:srgbClr>
                </a:solidFill>
                <a:effectLst>
                  <a:outerShdw blurRad="38100" dist="38100" dir="2700000" algn="tl">
                    <a:srgbClr val="C0C0C0"/>
                  </a:outerShdw>
                </a:effectLst>
                <a:uLnTx/>
                <a:uFillTx/>
                <a:latin typeface="+mj-lt"/>
                <a:ea typeface="+mj-ea"/>
                <a:cs typeface="+mj-cs"/>
              </a:rPr>
              <a:t> </a:t>
            </a:r>
            <a:br>
              <a:rPr kumimoji="0" lang="pl-PL" sz="3600" b="1" i="0" u="none" strike="noStrike" kern="1200" cap="none" spc="0" normalizeH="0" baseline="0" noProof="0" dirty="0" smtClean="0">
                <a:ln>
                  <a:noFill/>
                </a:ln>
                <a:solidFill>
                  <a:srgbClr val="9C5252">
                    <a:lumMod val="75000"/>
                  </a:srgbClr>
                </a:solidFill>
                <a:effectLst>
                  <a:outerShdw blurRad="38100" dist="38100" dir="2700000" algn="tl">
                    <a:srgbClr val="C0C0C0"/>
                  </a:outerShdw>
                </a:effectLst>
                <a:uLnTx/>
                <a:uFillTx/>
                <a:latin typeface="+mj-lt"/>
                <a:ea typeface="+mj-ea"/>
                <a:cs typeface="+mj-cs"/>
              </a:rPr>
            </a:br>
            <a:r>
              <a:rPr kumimoji="0" lang="pl-PL" sz="3600" b="1" i="0" u="none" strike="noStrike" kern="1200" cap="none" spc="0" normalizeH="0" baseline="0" noProof="0" dirty="0" smtClean="0">
                <a:ln>
                  <a:noFill/>
                </a:ln>
                <a:solidFill>
                  <a:srgbClr val="9C5252">
                    <a:lumMod val="75000"/>
                  </a:srgbClr>
                </a:solidFill>
                <a:effectLst>
                  <a:outerShdw blurRad="38100" dist="38100" dir="2700000" algn="tl">
                    <a:srgbClr val="C0C0C0"/>
                  </a:outerShdw>
                </a:effectLst>
                <a:uLnTx/>
                <a:uFillTx/>
                <a:latin typeface="+mj-lt"/>
                <a:ea typeface="+mj-ea"/>
                <a:cs typeface="+mj-cs"/>
              </a:rPr>
              <a:t>in non-small </a:t>
            </a:r>
            <a:r>
              <a:rPr kumimoji="0" lang="pl-PL" sz="3600" b="1" i="0" u="none" strike="noStrike" kern="1200" cap="none" spc="0" normalizeH="0" baseline="0" noProof="0" dirty="0" err="1" smtClean="0">
                <a:ln>
                  <a:noFill/>
                </a:ln>
                <a:solidFill>
                  <a:srgbClr val="9C5252">
                    <a:lumMod val="75000"/>
                  </a:srgbClr>
                </a:solidFill>
                <a:effectLst>
                  <a:outerShdw blurRad="38100" dist="38100" dir="2700000" algn="tl">
                    <a:srgbClr val="C0C0C0"/>
                  </a:outerShdw>
                </a:effectLst>
                <a:uLnTx/>
                <a:uFillTx/>
                <a:latin typeface="+mj-lt"/>
                <a:ea typeface="+mj-ea"/>
                <a:cs typeface="+mj-cs"/>
              </a:rPr>
              <a:t>cell</a:t>
            </a:r>
            <a:r>
              <a:rPr kumimoji="0" lang="pl-PL" sz="3600" b="1" i="0" u="none" strike="noStrike" kern="1200" cap="none" spc="0" normalizeH="0" baseline="0" noProof="0" dirty="0" smtClean="0">
                <a:ln>
                  <a:noFill/>
                </a:ln>
                <a:solidFill>
                  <a:srgbClr val="9C5252">
                    <a:lumMod val="75000"/>
                  </a:srgbClr>
                </a:solidFill>
                <a:effectLst>
                  <a:outerShdw blurRad="38100" dist="38100" dir="2700000" algn="tl">
                    <a:srgbClr val="C0C0C0"/>
                  </a:outerShdw>
                </a:effectLst>
                <a:uLnTx/>
                <a:uFillTx/>
                <a:latin typeface="+mj-lt"/>
                <a:ea typeface="+mj-ea"/>
                <a:cs typeface="+mj-cs"/>
              </a:rPr>
              <a:t> </a:t>
            </a:r>
            <a:r>
              <a:rPr kumimoji="0" lang="pl-PL" sz="3600" b="1" i="0" u="none" strike="noStrike" kern="1200" cap="none" spc="0" normalizeH="0" baseline="0" noProof="0" dirty="0" err="1" smtClean="0">
                <a:ln>
                  <a:noFill/>
                </a:ln>
                <a:solidFill>
                  <a:srgbClr val="9C5252">
                    <a:lumMod val="75000"/>
                  </a:srgbClr>
                </a:solidFill>
                <a:effectLst>
                  <a:outerShdw blurRad="38100" dist="38100" dir="2700000" algn="tl">
                    <a:srgbClr val="C0C0C0"/>
                  </a:outerShdw>
                </a:effectLst>
                <a:uLnTx/>
                <a:uFillTx/>
                <a:latin typeface="+mj-lt"/>
                <a:ea typeface="+mj-ea"/>
                <a:cs typeface="+mj-cs"/>
              </a:rPr>
              <a:t>lung</a:t>
            </a:r>
            <a:r>
              <a:rPr kumimoji="0" lang="pl-PL" sz="3600" b="1" i="0" u="none" strike="noStrike" kern="1200" cap="none" spc="0" normalizeH="0" baseline="0" noProof="0" dirty="0" smtClean="0">
                <a:ln>
                  <a:noFill/>
                </a:ln>
                <a:solidFill>
                  <a:srgbClr val="9C5252">
                    <a:lumMod val="75000"/>
                  </a:srgbClr>
                </a:solidFill>
                <a:effectLst>
                  <a:outerShdw blurRad="38100" dist="38100" dir="2700000" algn="tl">
                    <a:srgbClr val="C0C0C0"/>
                  </a:outerShdw>
                </a:effectLst>
                <a:uLnTx/>
                <a:uFillTx/>
                <a:latin typeface="+mj-lt"/>
                <a:ea typeface="+mj-ea"/>
                <a:cs typeface="+mj-cs"/>
              </a:rPr>
              <a:t> </a:t>
            </a:r>
            <a:r>
              <a:rPr kumimoji="0" lang="pl-PL" sz="3600" b="1" i="0" u="none" strike="noStrike" kern="1200" cap="none" spc="0" normalizeH="0" baseline="0" noProof="0" dirty="0" err="1" smtClean="0">
                <a:ln>
                  <a:noFill/>
                </a:ln>
                <a:solidFill>
                  <a:srgbClr val="9C5252">
                    <a:lumMod val="75000"/>
                  </a:srgbClr>
                </a:solidFill>
                <a:effectLst>
                  <a:outerShdw blurRad="38100" dist="38100" dir="2700000" algn="tl">
                    <a:srgbClr val="C0C0C0"/>
                  </a:outerShdw>
                </a:effectLst>
                <a:uLnTx/>
                <a:uFillTx/>
                <a:latin typeface="+mj-lt"/>
                <a:ea typeface="+mj-ea"/>
                <a:cs typeface="+mj-cs"/>
              </a:rPr>
              <a:t>cancer</a:t>
            </a:r>
            <a:r>
              <a:rPr kumimoji="0" lang="pl-PL" sz="3600" b="1" i="0" u="none" strike="noStrike" kern="1200" cap="none" spc="0" normalizeH="0" baseline="0" noProof="0" dirty="0" smtClean="0">
                <a:ln>
                  <a:noFill/>
                </a:ln>
                <a:solidFill>
                  <a:srgbClr val="9C5252">
                    <a:lumMod val="75000"/>
                  </a:srgbClr>
                </a:solidFill>
                <a:effectLst>
                  <a:outerShdw blurRad="38100" dist="38100" dir="2700000" algn="tl">
                    <a:srgbClr val="C0C0C0"/>
                  </a:outerShdw>
                </a:effectLst>
                <a:uLnTx/>
                <a:uFillTx/>
                <a:latin typeface="+mj-lt"/>
                <a:ea typeface="+mj-ea"/>
                <a:cs typeface="+mj-cs"/>
              </a:rPr>
              <a:t> </a:t>
            </a:r>
            <a:r>
              <a:rPr kumimoji="0" lang="pl-PL" sz="3200" b="1" i="0" u="none" strike="noStrike" kern="1200" cap="none" spc="0" normalizeH="0" baseline="0" noProof="0" dirty="0" smtClean="0">
                <a:ln>
                  <a:noFill/>
                </a:ln>
                <a:solidFill>
                  <a:srgbClr val="9C5252">
                    <a:lumMod val="75000"/>
                  </a:srgbClr>
                </a:solidFill>
                <a:effectLst>
                  <a:outerShdw blurRad="38100" dist="38100" dir="2700000" algn="tl">
                    <a:srgbClr val="C0C0C0"/>
                  </a:outerShdw>
                </a:effectLst>
                <a:uLnTx/>
                <a:uFillTx/>
                <a:latin typeface="+mj-lt"/>
                <a:ea typeface="+mj-ea"/>
                <a:cs typeface="+mj-cs"/>
              </a:rPr>
              <a:t>NSCLC</a:t>
            </a:r>
          </a:p>
        </p:txBody>
      </p:sp>
      <p:sp>
        <p:nvSpPr>
          <p:cNvPr id="11" name="Podtytuł 2"/>
          <p:cNvSpPr txBox="1">
            <a:spLocks/>
          </p:cNvSpPr>
          <p:nvPr/>
        </p:nvSpPr>
        <p:spPr>
          <a:xfrm>
            <a:off x="1908175" y="4292600"/>
            <a:ext cx="5327650" cy="18716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pl-PL" sz="2400" b="1" i="0" u="none" strike="noStrike" kern="1200" cap="none" spc="0" normalizeH="0" baseline="0" noProof="0" dirty="0" smtClean="0">
                <a:ln>
                  <a:noFill/>
                </a:ln>
                <a:solidFill>
                  <a:sysClr val="windowText" lastClr="000000"/>
                </a:solidFill>
                <a:effectLst/>
                <a:uLnTx/>
                <a:uFillTx/>
                <a:latin typeface="Calibri" pitchFamily="34" charset="0"/>
                <a:ea typeface="+mn-ea"/>
                <a:cs typeface="+mn-cs"/>
              </a:rPr>
              <a:t>Ewa Maj</a:t>
            </a:r>
            <a:endParaRPr kumimoji="0" lang="pl-PL" sz="2000" b="1" i="0" u="none" strike="noStrike" kern="1200" cap="none" spc="0" normalizeH="0" baseline="0" noProof="0" dirty="0" smtClean="0">
              <a:ln>
                <a:noFill/>
              </a:ln>
              <a:solidFill>
                <a:sysClr val="windowText" lastClr="000000"/>
              </a:solidFill>
              <a:effectLst/>
              <a:uLnTx/>
              <a:uFillTx/>
              <a:latin typeface="Calibri" pitchFamily="34" charset="0"/>
              <a:ea typeface="+mn-ea"/>
              <a:cs typeface="+mn-cs"/>
            </a:endParaRPr>
          </a:p>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endParaRPr kumimoji="0" lang="pl-PL" sz="1000" b="1" i="0" u="none" strike="noStrike" kern="1200" cap="none" spc="0" normalizeH="0" baseline="0" noProof="0" dirty="0" smtClean="0">
              <a:ln>
                <a:noFill/>
              </a:ln>
              <a:solidFill>
                <a:sysClr val="windowText" lastClr="000000"/>
              </a:solidFill>
              <a:effectLst/>
              <a:uLnTx/>
              <a:uFillTx/>
              <a:latin typeface="Calibri"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 typeface="Arial" pitchFamily="34" charset="0"/>
              <a:buNone/>
              <a:tabLst/>
              <a:defRPr/>
            </a:pPr>
            <a:r>
              <a:rPr kumimoji="0" lang="pl-PL" sz="1600" b="0" i="0" u="none" strike="noStrike" kern="1200" cap="none" spc="0" normalizeH="0" baseline="0" noProof="0" dirty="0" smtClean="0">
                <a:ln>
                  <a:noFill/>
                </a:ln>
                <a:solidFill>
                  <a:srgbClr val="000000"/>
                </a:solidFill>
                <a:effectLst/>
                <a:uLnTx/>
                <a:uFillTx/>
                <a:latin typeface="Calibri" pitchFamily="34" charset="0"/>
                <a:ea typeface="+mn-ea"/>
                <a:cs typeface="+mn-cs"/>
              </a:rPr>
              <a:t>Ludwik Hirszfeld </a:t>
            </a:r>
            <a:r>
              <a:rPr kumimoji="0" lang="pl-PL" sz="1600" b="0" i="0" u="none" strike="noStrike" kern="1200" cap="none" spc="0" normalizeH="0" baseline="0" noProof="0" dirty="0" err="1" smtClean="0">
                <a:ln>
                  <a:noFill/>
                </a:ln>
                <a:solidFill>
                  <a:srgbClr val="000000"/>
                </a:solidFill>
                <a:effectLst/>
                <a:uLnTx/>
                <a:uFillTx/>
                <a:latin typeface="Calibri" pitchFamily="34" charset="0"/>
                <a:ea typeface="+mn-ea"/>
                <a:cs typeface="+mn-cs"/>
              </a:rPr>
              <a:t>Institute</a:t>
            </a:r>
            <a:r>
              <a:rPr kumimoji="0" lang="pl-PL" sz="1600" b="0" i="0" u="none" strike="noStrike" kern="1200" cap="none" spc="0" normalizeH="0" baseline="0" noProof="0" dirty="0" smtClean="0">
                <a:ln>
                  <a:noFill/>
                </a:ln>
                <a:solidFill>
                  <a:srgbClr val="000000"/>
                </a:solidFill>
                <a:effectLst/>
                <a:uLnTx/>
                <a:uFillTx/>
                <a:latin typeface="Calibri" pitchFamily="34" charset="0"/>
                <a:ea typeface="+mn-ea"/>
                <a:cs typeface="+mn-cs"/>
              </a:rPr>
              <a:t> of </a:t>
            </a:r>
            <a:r>
              <a:rPr kumimoji="0" lang="pl-PL" sz="1600" b="0" i="0" u="none" strike="noStrike" kern="1200" cap="none" spc="0" normalizeH="0" baseline="0" noProof="0" dirty="0" err="1" smtClean="0">
                <a:ln>
                  <a:noFill/>
                </a:ln>
                <a:solidFill>
                  <a:srgbClr val="000000"/>
                </a:solidFill>
                <a:effectLst/>
                <a:uLnTx/>
                <a:uFillTx/>
                <a:latin typeface="Calibri" pitchFamily="34" charset="0"/>
                <a:ea typeface="+mn-ea"/>
                <a:cs typeface="+mn-cs"/>
              </a:rPr>
              <a:t>Immunology</a:t>
            </a:r>
            <a:r>
              <a:rPr kumimoji="0" lang="pl-PL" sz="1600" b="0" i="0" u="none" strike="noStrike" kern="1200" cap="none" spc="0" normalizeH="0" baseline="0" noProof="0" dirty="0" smtClean="0">
                <a:ln>
                  <a:noFill/>
                </a:ln>
                <a:solidFill>
                  <a:srgbClr val="000000"/>
                </a:solidFill>
                <a:effectLst/>
                <a:uLnTx/>
                <a:uFillTx/>
                <a:latin typeface="Calibri" pitchFamily="34" charset="0"/>
                <a:ea typeface="+mn-ea"/>
                <a:cs typeface="+mn-cs"/>
              </a:rPr>
              <a:t> </a:t>
            </a:r>
            <a:br>
              <a:rPr kumimoji="0" lang="pl-PL" sz="1600" b="0" i="0" u="none" strike="noStrike" kern="1200" cap="none" spc="0" normalizeH="0" baseline="0" noProof="0" dirty="0" smtClean="0">
                <a:ln>
                  <a:noFill/>
                </a:ln>
                <a:solidFill>
                  <a:srgbClr val="000000"/>
                </a:solidFill>
                <a:effectLst/>
                <a:uLnTx/>
                <a:uFillTx/>
                <a:latin typeface="Calibri" pitchFamily="34" charset="0"/>
                <a:ea typeface="+mn-ea"/>
                <a:cs typeface="+mn-cs"/>
              </a:rPr>
            </a:br>
            <a:r>
              <a:rPr kumimoji="0" lang="pl-PL" sz="1600" b="0" i="0" u="none" strike="noStrike" kern="1200" cap="none" spc="0" normalizeH="0" baseline="0" noProof="0" dirty="0" smtClean="0">
                <a:ln>
                  <a:noFill/>
                </a:ln>
                <a:solidFill>
                  <a:srgbClr val="000000"/>
                </a:solidFill>
                <a:effectLst/>
                <a:uLnTx/>
                <a:uFillTx/>
                <a:latin typeface="Calibri" pitchFamily="34" charset="0"/>
                <a:ea typeface="+mn-ea"/>
                <a:cs typeface="+mn-cs"/>
              </a:rPr>
              <a:t>and </a:t>
            </a:r>
            <a:r>
              <a:rPr kumimoji="0" lang="pl-PL" sz="1600" b="0" i="0" u="none" strike="noStrike" kern="1200" cap="none" spc="0" normalizeH="0" baseline="0" noProof="0" dirty="0" err="1" smtClean="0">
                <a:ln>
                  <a:noFill/>
                </a:ln>
                <a:solidFill>
                  <a:srgbClr val="000000"/>
                </a:solidFill>
                <a:effectLst/>
                <a:uLnTx/>
                <a:uFillTx/>
                <a:latin typeface="Calibri" pitchFamily="34" charset="0"/>
                <a:ea typeface="+mn-ea"/>
                <a:cs typeface="+mn-cs"/>
              </a:rPr>
              <a:t>Experimental</a:t>
            </a:r>
            <a:r>
              <a:rPr kumimoji="0" lang="pl-PL" sz="1600" b="0" i="0" u="none" strike="noStrike" kern="1200" cap="none" spc="0" normalizeH="0" baseline="0" noProof="0" dirty="0" smtClean="0">
                <a:ln>
                  <a:noFill/>
                </a:ln>
                <a:solidFill>
                  <a:srgbClr val="000000"/>
                </a:solidFill>
                <a:effectLst/>
                <a:uLnTx/>
                <a:uFillTx/>
                <a:latin typeface="Calibri" pitchFamily="34" charset="0"/>
                <a:ea typeface="+mn-ea"/>
                <a:cs typeface="+mn-cs"/>
              </a:rPr>
              <a:t> </a:t>
            </a:r>
            <a:r>
              <a:rPr kumimoji="0" lang="pl-PL" sz="1600" b="0" i="0" u="none" strike="noStrike" kern="1200" cap="none" spc="0" normalizeH="0" baseline="0" noProof="0" dirty="0" err="1" smtClean="0">
                <a:ln>
                  <a:noFill/>
                </a:ln>
                <a:solidFill>
                  <a:srgbClr val="000000"/>
                </a:solidFill>
                <a:effectLst/>
                <a:uLnTx/>
                <a:uFillTx/>
                <a:latin typeface="Calibri" pitchFamily="34" charset="0"/>
                <a:ea typeface="+mn-ea"/>
                <a:cs typeface="+mn-cs"/>
              </a:rPr>
              <a:t>Therapy</a:t>
            </a:r>
            <a:endParaRPr kumimoji="0" lang="pl-PL" sz="1600" b="0" i="0" u="none" strike="noStrike" kern="1200" cap="none" spc="0" normalizeH="0" baseline="0" noProof="0" dirty="0" smtClean="0">
              <a:ln>
                <a:noFill/>
              </a:ln>
              <a:solidFill>
                <a:srgbClr val="000000"/>
              </a:solidFill>
              <a:effectLst/>
              <a:uLnTx/>
              <a:uFillTx/>
              <a:latin typeface="Calibri"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 typeface="Arial" pitchFamily="34" charset="0"/>
              <a:buNone/>
              <a:tabLst/>
              <a:defRPr/>
            </a:pPr>
            <a:r>
              <a:rPr kumimoji="0" lang="pl-PL" sz="1400" b="0" i="0" u="none" strike="noStrike" kern="1200" cap="none" spc="0" normalizeH="0" baseline="0" noProof="0" dirty="0" err="1" smtClean="0">
                <a:ln>
                  <a:noFill/>
                </a:ln>
                <a:solidFill>
                  <a:srgbClr val="000000"/>
                </a:solidFill>
                <a:effectLst/>
                <a:uLnTx/>
                <a:uFillTx/>
                <a:latin typeface="Calibri" pitchFamily="34" charset="0"/>
                <a:ea typeface="+mn-ea"/>
                <a:cs typeface="+mn-cs"/>
              </a:rPr>
              <a:t>Polish</a:t>
            </a:r>
            <a:r>
              <a:rPr kumimoji="0" lang="pl-PL" sz="1400" b="0" i="0" u="none" strike="noStrike" kern="1200" cap="none" spc="0" normalizeH="0" baseline="0" noProof="0" dirty="0" smtClean="0">
                <a:ln>
                  <a:noFill/>
                </a:ln>
                <a:solidFill>
                  <a:srgbClr val="000000"/>
                </a:solidFill>
                <a:effectLst/>
                <a:uLnTx/>
                <a:uFillTx/>
                <a:latin typeface="Calibri" pitchFamily="34" charset="0"/>
                <a:ea typeface="+mn-ea"/>
                <a:cs typeface="+mn-cs"/>
              </a:rPr>
              <a:t> </a:t>
            </a:r>
            <a:r>
              <a:rPr kumimoji="0" lang="pl-PL" sz="1400" b="0" i="0" u="none" strike="noStrike" kern="1200" cap="none" spc="0" normalizeH="0" baseline="0" noProof="0" dirty="0" err="1" smtClean="0">
                <a:ln>
                  <a:noFill/>
                </a:ln>
                <a:solidFill>
                  <a:srgbClr val="000000"/>
                </a:solidFill>
                <a:effectLst/>
                <a:uLnTx/>
                <a:uFillTx/>
                <a:latin typeface="Calibri" pitchFamily="34" charset="0"/>
                <a:ea typeface="+mn-ea"/>
                <a:cs typeface="+mn-cs"/>
              </a:rPr>
              <a:t>Academy</a:t>
            </a:r>
            <a:r>
              <a:rPr kumimoji="0" lang="pl-PL" sz="1400" b="0" i="0" u="none" strike="noStrike" kern="1200" cap="none" spc="0" normalizeH="0" baseline="0" noProof="0" dirty="0" smtClean="0">
                <a:ln>
                  <a:noFill/>
                </a:ln>
                <a:solidFill>
                  <a:srgbClr val="000000"/>
                </a:solidFill>
                <a:effectLst/>
                <a:uLnTx/>
                <a:uFillTx/>
                <a:latin typeface="Calibri" pitchFamily="34" charset="0"/>
                <a:ea typeface="+mn-ea"/>
                <a:cs typeface="+mn-cs"/>
              </a:rPr>
              <a:t> of </a:t>
            </a:r>
            <a:r>
              <a:rPr kumimoji="0" lang="pl-PL" sz="1400" b="0" i="0" u="none" strike="noStrike" kern="1200" cap="none" spc="0" normalizeH="0" baseline="0" noProof="0" dirty="0" err="1" smtClean="0">
                <a:ln>
                  <a:noFill/>
                </a:ln>
                <a:solidFill>
                  <a:srgbClr val="000000"/>
                </a:solidFill>
                <a:effectLst/>
                <a:uLnTx/>
                <a:uFillTx/>
                <a:latin typeface="Calibri" pitchFamily="34" charset="0"/>
                <a:ea typeface="+mn-ea"/>
                <a:cs typeface="+mn-cs"/>
              </a:rPr>
              <a:t>Sciences</a:t>
            </a:r>
            <a:endParaRPr kumimoji="0" lang="pl-PL" sz="1400" b="0" i="0" u="none" strike="noStrike" kern="1200" cap="none" spc="0" normalizeH="0" baseline="0" noProof="0" dirty="0" smtClean="0">
              <a:ln>
                <a:noFill/>
              </a:ln>
              <a:solidFill>
                <a:srgbClr val="000000"/>
              </a:solidFill>
              <a:effectLst/>
              <a:uLnTx/>
              <a:uFillTx/>
              <a:latin typeface="Calibri"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 typeface="Arial" pitchFamily="34" charset="0"/>
              <a:buNone/>
              <a:tabLst/>
              <a:defRPr/>
            </a:pPr>
            <a:r>
              <a:rPr kumimoji="0" lang="pl-PL" sz="1400" b="1" i="0" u="none" strike="noStrike" kern="1200" cap="none" spc="0" normalizeH="0" baseline="0" noProof="0" dirty="0" err="1" smtClean="0">
                <a:ln>
                  <a:noFill/>
                </a:ln>
                <a:solidFill>
                  <a:srgbClr val="000000"/>
                </a:solidFill>
                <a:effectLst/>
                <a:uLnTx/>
                <a:uFillTx/>
                <a:latin typeface="Calibri" pitchFamily="34" charset="0"/>
                <a:ea typeface="+mn-ea"/>
                <a:cs typeface="+mn-cs"/>
              </a:rPr>
              <a:t>Wroclaw</a:t>
            </a:r>
            <a:r>
              <a:rPr kumimoji="0" lang="pl-PL" sz="1400" b="1" i="0" u="none" strike="noStrike" kern="1200" cap="none" spc="0" normalizeH="0" baseline="0" noProof="0" dirty="0" smtClean="0">
                <a:ln>
                  <a:noFill/>
                </a:ln>
                <a:solidFill>
                  <a:srgbClr val="000000"/>
                </a:solidFill>
                <a:effectLst/>
                <a:uLnTx/>
                <a:uFillTx/>
                <a:latin typeface="Calibri" pitchFamily="34" charset="0"/>
                <a:ea typeface="+mn-ea"/>
                <a:cs typeface="+mn-cs"/>
              </a:rPr>
              <a:t>, Poland</a:t>
            </a:r>
            <a:endParaRPr kumimoji="0" lang="pl-PL" sz="2800" b="1" i="0" u="none" strike="noStrike" kern="1200" cap="none" spc="0" normalizeH="0" baseline="0" noProof="0" dirty="0" smtClean="0">
              <a:ln>
                <a:noFill/>
              </a:ln>
              <a:solidFill>
                <a:sysClr val="windowText" lastClr="000000"/>
              </a:solidFill>
              <a:effectLst/>
              <a:uLnTx/>
              <a:uFillTx/>
              <a:latin typeface="Calibri" pitchFamily="34" charset="0"/>
              <a:ea typeface="+mn-ea"/>
              <a:cs typeface="+mn-cs"/>
            </a:endParaRPr>
          </a:p>
        </p:txBody>
      </p:sp>
      <p:sp>
        <p:nvSpPr>
          <p:cNvPr id="12" name="Text Box 7"/>
          <p:cNvSpPr txBox="1">
            <a:spLocks noChangeArrowheads="1"/>
          </p:cNvSpPr>
          <p:nvPr/>
        </p:nvSpPr>
        <p:spPr bwMode="auto">
          <a:xfrm>
            <a:off x="3635375" y="6313488"/>
            <a:ext cx="15843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Palatino Linotype" pitchFamily="18" charset="0"/>
                <a:cs typeface="Arial" charset="0"/>
              </a:defRPr>
            </a:lvl1pPr>
            <a:lvl2pPr marL="742950" indent="-285750">
              <a:defRPr>
                <a:solidFill>
                  <a:schemeClr val="tx1"/>
                </a:solidFill>
                <a:latin typeface="Palatino Linotype" pitchFamily="18" charset="0"/>
                <a:cs typeface="Arial" charset="0"/>
              </a:defRPr>
            </a:lvl2pPr>
            <a:lvl3pPr marL="1143000" indent="-228600">
              <a:defRPr>
                <a:solidFill>
                  <a:schemeClr val="tx1"/>
                </a:solidFill>
                <a:latin typeface="Palatino Linotype" pitchFamily="18" charset="0"/>
                <a:cs typeface="Arial" charset="0"/>
              </a:defRPr>
            </a:lvl3pPr>
            <a:lvl4pPr marL="1600200" indent="-228600">
              <a:defRPr>
                <a:solidFill>
                  <a:schemeClr val="tx1"/>
                </a:solidFill>
                <a:latin typeface="Palatino Linotype" pitchFamily="18" charset="0"/>
                <a:cs typeface="Arial" charset="0"/>
              </a:defRPr>
            </a:lvl4pPr>
            <a:lvl5pPr marL="2057400" indent="-228600">
              <a:defRPr>
                <a:solidFill>
                  <a:schemeClr val="tx1"/>
                </a:solidFill>
                <a:latin typeface="Palatino Linotype" pitchFamily="18" charset="0"/>
                <a:cs typeface="Arial" charset="0"/>
              </a:defRPr>
            </a:lvl5pPr>
            <a:lvl6pPr marL="2514600" indent="-228600" fontAlgn="base">
              <a:spcBef>
                <a:spcPct val="0"/>
              </a:spcBef>
              <a:spcAft>
                <a:spcPct val="0"/>
              </a:spcAft>
              <a:defRPr>
                <a:solidFill>
                  <a:schemeClr val="tx1"/>
                </a:solidFill>
                <a:latin typeface="Palatino Linotype" pitchFamily="18" charset="0"/>
                <a:cs typeface="Arial" charset="0"/>
              </a:defRPr>
            </a:lvl6pPr>
            <a:lvl7pPr marL="2971800" indent="-228600" fontAlgn="base">
              <a:spcBef>
                <a:spcPct val="0"/>
              </a:spcBef>
              <a:spcAft>
                <a:spcPct val="0"/>
              </a:spcAft>
              <a:defRPr>
                <a:solidFill>
                  <a:schemeClr val="tx1"/>
                </a:solidFill>
                <a:latin typeface="Palatino Linotype" pitchFamily="18" charset="0"/>
                <a:cs typeface="Arial" charset="0"/>
              </a:defRPr>
            </a:lvl7pPr>
            <a:lvl8pPr marL="3429000" indent="-228600" fontAlgn="base">
              <a:spcBef>
                <a:spcPct val="0"/>
              </a:spcBef>
              <a:spcAft>
                <a:spcPct val="0"/>
              </a:spcAft>
              <a:defRPr>
                <a:solidFill>
                  <a:schemeClr val="tx1"/>
                </a:solidFill>
                <a:latin typeface="Palatino Linotype" pitchFamily="18" charset="0"/>
                <a:cs typeface="Arial" charset="0"/>
              </a:defRPr>
            </a:lvl8pPr>
            <a:lvl9pPr marL="3886200" indent="-228600" fontAlgn="base">
              <a:spcBef>
                <a:spcPct val="0"/>
              </a:spcBef>
              <a:spcAft>
                <a:spcPct val="0"/>
              </a:spcAft>
              <a:defRPr>
                <a:solidFill>
                  <a:schemeClr val="tx1"/>
                </a:solidFill>
                <a:latin typeface="Palatino Linotype" pitchFamily="18" charset="0"/>
                <a:cs typeface="Arial" charset="0"/>
              </a:defRPr>
            </a:lvl9pPr>
          </a:lstStyle>
          <a:p>
            <a:pPr algn="ctr">
              <a:spcBef>
                <a:spcPct val="50000"/>
              </a:spcBef>
            </a:pPr>
            <a:r>
              <a:rPr lang="pl-PL" sz="1400" dirty="0">
                <a:solidFill>
                  <a:srgbClr val="000000"/>
                </a:solidFill>
                <a:latin typeface="Arial" charset="0"/>
              </a:rPr>
              <a:t>August 05, 2015</a:t>
            </a:r>
          </a:p>
        </p:txBody>
      </p:sp>
      <p:pic>
        <p:nvPicPr>
          <p:cNvPr id="2" name="Obraz 1"/>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862663" y="1772816"/>
            <a:ext cx="2113781" cy="662902"/>
          </a:xfrm>
          <a:prstGeom prst="rect">
            <a:avLst/>
          </a:prstGeom>
        </p:spPr>
      </p:pic>
    </p:spTree>
    <p:extLst>
      <p:ext uri="{BB962C8B-B14F-4D97-AF65-F5344CB8AC3E}">
        <p14:creationId xmlns:p14="http://schemas.microsoft.com/office/powerpoint/2010/main" xmlns="" val="6383601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9" descr="800px-World_map_blank_gmt"/>
          <p:cNvPicPr>
            <a:picLocks noChangeAspect="1" noChangeArrowheads="1"/>
          </p:cNvPicPr>
          <p:nvPr/>
        </p:nvPicPr>
        <p:blipFill>
          <a:blip r:embed="rId2">
            <a:lum bright="22000"/>
            <a:extLst>
              <a:ext uri="{28A0092B-C50C-407E-A947-70E740481C1C}">
                <a14:useLocalDpi xmlns:a14="http://schemas.microsoft.com/office/drawing/2010/main" xmlns="" val="0"/>
              </a:ext>
            </a:extLst>
          </a:blip>
          <a:srcRect/>
          <a:stretch>
            <a:fillRect/>
          </a:stretch>
        </p:blipFill>
        <p:spPr bwMode="auto">
          <a:xfrm>
            <a:off x="503237" y="188913"/>
            <a:ext cx="8137525" cy="420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362" name="Picture 10"/>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58888" y="3357563"/>
            <a:ext cx="6049962" cy="2693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5602" name="Rectangle 2"/>
          <p:cNvSpPr>
            <a:spLocks noGrp="1"/>
          </p:cNvSpPr>
          <p:nvPr>
            <p:ph type="title" idx="4294967295"/>
          </p:nvPr>
        </p:nvSpPr>
        <p:spPr bwMode="auto">
          <a:xfrm>
            <a:off x="503237" y="188913"/>
            <a:ext cx="7345363" cy="742950"/>
          </a:xfrm>
        </p:spPr>
        <p:txBody>
          <a:bodyPr wrap="square" numCol="1" anchor="ctr" anchorCtr="0" compatLnSpc="1">
            <a:prstTxWarp prst="textNoShape">
              <a:avLst/>
            </a:prstTxWarp>
          </a:bodyPr>
          <a:lstStyle/>
          <a:p>
            <a:pPr eaLnBrk="1" hangingPunct="1">
              <a:defRPr/>
            </a:pPr>
            <a:r>
              <a:rPr lang="pl-PL" sz="3200" b="1" dirty="0" err="1" smtClean="0">
                <a:effectLst>
                  <a:outerShdw blurRad="38100" dist="38100" dir="2700000" algn="tl">
                    <a:srgbClr val="C0C0C0"/>
                  </a:outerShdw>
                </a:effectLst>
              </a:rPr>
              <a:t>Lung</a:t>
            </a:r>
            <a:r>
              <a:rPr lang="pl-PL" sz="3200" b="1" dirty="0" smtClean="0">
                <a:effectLst>
                  <a:outerShdw blurRad="38100" dist="38100" dir="2700000" algn="tl">
                    <a:srgbClr val="C0C0C0"/>
                  </a:outerShdw>
                </a:effectLst>
              </a:rPr>
              <a:t> </a:t>
            </a:r>
            <a:r>
              <a:rPr lang="pl-PL" sz="3200" b="1" dirty="0" err="1" smtClean="0">
                <a:effectLst>
                  <a:outerShdw blurRad="38100" dist="38100" dir="2700000" algn="tl">
                    <a:srgbClr val="C0C0C0"/>
                  </a:outerShdw>
                </a:effectLst>
              </a:rPr>
              <a:t>cancer</a:t>
            </a:r>
            <a:r>
              <a:rPr lang="pl-PL" sz="3200" b="1" dirty="0" smtClean="0">
                <a:effectLst>
                  <a:outerShdw blurRad="38100" dist="38100" dir="2700000" algn="tl">
                    <a:srgbClr val="C0C0C0"/>
                  </a:outerShdw>
                </a:effectLst>
              </a:rPr>
              <a:t> </a:t>
            </a:r>
            <a:r>
              <a:rPr lang="pl-PL" sz="3200" b="1" dirty="0" err="1" smtClean="0">
                <a:effectLst>
                  <a:outerShdw blurRad="38100" dist="38100" dir="2700000" algn="tl">
                    <a:srgbClr val="C0C0C0"/>
                  </a:outerShdw>
                </a:effectLst>
              </a:rPr>
              <a:t>worlwide</a:t>
            </a:r>
            <a:endParaRPr lang="pl-PL" sz="3200" b="1" dirty="0" smtClean="0">
              <a:effectLst>
                <a:outerShdw blurRad="38100" dist="38100" dir="2700000" algn="tl">
                  <a:srgbClr val="C0C0C0"/>
                </a:outerShdw>
              </a:effectLst>
              <a:latin typeface="Arial" charset="0"/>
            </a:endParaRPr>
          </a:p>
        </p:txBody>
      </p:sp>
      <p:sp>
        <p:nvSpPr>
          <p:cNvPr id="33796" name="Text Box 6"/>
          <p:cNvSpPr txBox="1">
            <a:spLocks noChangeArrowheads="1"/>
          </p:cNvSpPr>
          <p:nvPr/>
        </p:nvSpPr>
        <p:spPr bwMode="auto">
          <a:xfrm>
            <a:off x="611188" y="1073841"/>
            <a:ext cx="8280400" cy="1314450"/>
          </a:xfrm>
          <a:prstGeom prst="rect">
            <a:avLst/>
          </a:prstGeom>
          <a:noFill/>
          <a:ln w="9525">
            <a:noFill/>
            <a:miter lim="800000"/>
            <a:headEnd/>
            <a:tailEnd/>
          </a:ln>
        </p:spPr>
        <p:txBody>
          <a:bodyPr>
            <a:spAutoFit/>
          </a:bodyPr>
          <a:lstStyle>
            <a:lvl1pPr marL="342900" indent="-342900">
              <a:defRPr>
                <a:solidFill>
                  <a:schemeClr val="tx1"/>
                </a:solidFill>
                <a:latin typeface="Palatino Linotype" pitchFamily="18" charset="0"/>
                <a:cs typeface="Arial" charset="0"/>
              </a:defRPr>
            </a:lvl1pPr>
            <a:lvl2pPr marL="742950" indent="-285750">
              <a:defRPr>
                <a:solidFill>
                  <a:schemeClr val="tx1"/>
                </a:solidFill>
                <a:latin typeface="Palatino Linotype" pitchFamily="18" charset="0"/>
                <a:cs typeface="Arial" charset="0"/>
              </a:defRPr>
            </a:lvl2pPr>
            <a:lvl3pPr marL="1143000" indent="-228600">
              <a:defRPr>
                <a:solidFill>
                  <a:schemeClr val="tx1"/>
                </a:solidFill>
                <a:latin typeface="Palatino Linotype" pitchFamily="18" charset="0"/>
                <a:cs typeface="Arial" charset="0"/>
              </a:defRPr>
            </a:lvl3pPr>
            <a:lvl4pPr marL="1600200" indent="-228600">
              <a:defRPr>
                <a:solidFill>
                  <a:schemeClr val="tx1"/>
                </a:solidFill>
                <a:latin typeface="Palatino Linotype" pitchFamily="18" charset="0"/>
                <a:cs typeface="Arial" charset="0"/>
              </a:defRPr>
            </a:lvl4pPr>
            <a:lvl5pPr marL="2057400" indent="-228600">
              <a:defRPr>
                <a:solidFill>
                  <a:schemeClr val="tx1"/>
                </a:solidFill>
                <a:latin typeface="Palatino Linotype" pitchFamily="18" charset="0"/>
                <a:cs typeface="Arial" charset="0"/>
              </a:defRPr>
            </a:lvl5pPr>
            <a:lvl6pPr marL="2514600" indent="-228600" fontAlgn="base">
              <a:spcBef>
                <a:spcPct val="0"/>
              </a:spcBef>
              <a:spcAft>
                <a:spcPct val="0"/>
              </a:spcAft>
              <a:defRPr>
                <a:solidFill>
                  <a:schemeClr val="tx1"/>
                </a:solidFill>
                <a:latin typeface="Palatino Linotype" pitchFamily="18" charset="0"/>
                <a:cs typeface="Arial" charset="0"/>
              </a:defRPr>
            </a:lvl6pPr>
            <a:lvl7pPr marL="2971800" indent="-228600" fontAlgn="base">
              <a:spcBef>
                <a:spcPct val="0"/>
              </a:spcBef>
              <a:spcAft>
                <a:spcPct val="0"/>
              </a:spcAft>
              <a:defRPr>
                <a:solidFill>
                  <a:schemeClr val="tx1"/>
                </a:solidFill>
                <a:latin typeface="Palatino Linotype" pitchFamily="18" charset="0"/>
                <a:cs typeface="Arial" charset="0"/>
              </a:defRPr>
            </a:lvl7pPr>
            <a:lvl8pPr marL="3429000" indent="-228600" fontAlgn="base">
              <a:spcBef>
                <a:spcPct val="0"/>
              </a:spcBef>
              <a:spcAft>
                <a:spcPct val="0"/>
              </a:spcAft>
              <a:defRPr>
                <a:solidFill>
                  <a:schemeClr val="tx1"/>
                </a:solidFill>
                <a:latin typeface="Palatino Linotype" pitchFamily="18" charset="0"/>
                <a:cs typeface="Arial" charset="0"/>
              </a:defRPr>
            </a:lvl8pPr>
            <a:lvl9pPr marL="3886200" indent="-228600" fontAlgn="base">
              <a:spcBef>
                <a:spcPct val="0"/>
              </a:spcBef>
              <a:spcAft>
                <a:spcPct val="0"/>
              </a:spcAft>
              <a:defRPr>
                <a:solidFill>
                  <a:schemeClr val="tx1"/>
                </a:solidFill>
                <a:latin typeface="Palatino Linotype" pitchFamily="18" charset="0"/>
                <a:cs typeface="Arial" charset="0"/>
              </a:defRPr>
            </a:lvl9pPr>
          </a:lstStyle>
          <a:p>
            <a:pPr>
              <a:spcBef>
                <a:spcPct val="50000"/>
              </a:spcBef>
              <a:buFont typeface="Wingdings" pitchFamily="2" charset="2"/>
              <a:buChar char="v"/>
            </a:pPr>
            <a:r>
              <a:rPr lang="pl-PL" sz="1600" b="1" dirty="0" err="1">
                <a:solidFill>
                  <a:srgbClr val="000000"/>
                </a:solidFill>
                <a:effectLst>
                  <a:outerShdw blurRad="38100" dist="38100" dir="2700000" algn="tl">
                    <a:srgbClr val="C0C0C0"/>
                  </a:outerShdw>
                </a:effectLst>
                <a:latin typeface="Arial" charset="0"/>
              </a:rPr>
              <a:t>Lung</a:t>
            </a:r>
            <a:r>
              <a:rPr lang="pl-PL" sz="1600" b="1" dirty="0">
                <a:solidFill>
                  <a:srgbClr val="000000"/>
                </a:solidFill>
                <a:effectLst>
                  <a:outerShdw blurRad="38100" dist="38100" dir="2700000" algn="tl">
                    <a:srgbClr val="C0C0C0"/>
                  </a:outerShdw>
                </a:effectLst>
                <a:latin typeface="Arial" charset="0"/>
              </a:rPr>
              <a:t> </a:t>
            </a:r>
            <a:r>
              <a:rPr lang="pl-PL" sz="1600" b="1" dirty="0" err="1">
                <a:solidFill>
                  <a:srgbClr val="000000"/>
                </a:solidFill>
                <a:effectLst>
                  <a:outerShdw blurRad="38100" dist="38100" dir="2700000" algn="tl">
                    <a:srgbClr val="C0C0C0"/>
                  </a:outerShdw>
                </a:effectLst>
                <a:latin typeface="Arial" charset="0"/>
              </a:rPr>
              <a:t>cancer</a:t>
            </a:r>
            <a:r>
              <a:rPr lang="pl-PL" sz="1600" b="1" dirty="0">
                <a:solidFill>
                  <a:srgbClr val="000000"/>
                </a:solidFill>
                <a:effectLst>
                  <a:outerShdw blurRad="38100" dist="38100" dir="2700000" algn="tl">
                    <a:srgbClr val="C0C0C0"/>
                  </a:outerShdw>
                </a:effectLst>
                <a:latin typeface="Arial" charset="0"/>
              </a:rPr>
              <a:t> - </a:t>
            </a:r>
            <a:r>
              <a:rPr lang="pl-PL" sz="1600" b="1" dirty="0" err="1">
                <a:solidFill>
                  <a:srgbClr val="000000"/>
                </a:solidFill>
                <a:effectLst>
                  <a:outerShdw blurRad="38100" dist="38100" dir="2700000" algn="tl">
                    <a:srgbClr val="C0C0C0"/>
                  </a:outerShdw>
                </a:effectLst>
                <a:latin typeface="Arial" charset="0"/>
              </a:rPr>
              <a:t>leading</a:t>
            </a:r>
            <a:r>
              <a:rPr lang="pl-PL" sz="1600" b="1" dirty="0">
                <a:solidFill>
                  <a:srgbClr val="000000"/>
                </a:solidFill>
                <a:effectLst>
                  <a:outerShdw blurRad="38100" dist="38100" dir="2700000" algn="tl">
                    <a:srgbClr val="C0C0C0"/>
                  </a:outerShdw>
                </a:effectLst>
                <a:latin typeface="Arial" charset="0"/>
              </a:rPr>
              <a:t> </a:t>
            </a:r>
            <a:r>
              <a:rPr lang="pl-PL" sz="1600" b="1" dirty="0" err="1">
                <a:solidFill>
                  <a:srgbClr val="000000"/>
                </a:solidFill>
                <a:effectLst>
                  <a:outerShdw blurRad="38100" dist="38100" dir="2700000" algn="tl">
                    <a:srgbClr val="C0C0C0"/>
                  </a:outerShdw>
                </a:effectLst>
                <a:latin typeface="Arial" charset="0"/>
              </a:rPr>
              <a:t>cause</a:t>
            </a:r>
            <a:r>
              <a:rPr lang="pl-PL" sz="1600" b="1" dirty="0">
                <a:solidFill>
                  <a:srgbClr val="000000"/>
                </a:solidFill>
                <a:effectLst>
                  <a:outerShdw blurRad="38100" dist="38100" dir="2700000" algn="tl">
                    <a:srgbClr val="C0C0C0"/>
                  </a:outerShdw>
                </a:effectLst>
                <a:latin typeface="Arial" charset="0"/>
              </a:rPr>
              <a:t> of </a:t>
            </a:r>
            <a:r>
              <a:rPr lang="pl-PL" sz="1600" b="1" dirty="0" err="1">
                <a:solidFill>
                  <a:srgbClr val="000000"/>
                </a:solidFill>
                <a:effectLst>
                  <a:outerShdw blurRad="38100" dist="38100" dir="2700000" algn="tl">
                    <a:srgbClr val="C0C0C0"/>
                  </a:outerShdw>
                </a:effectLst>
                <a:latin typeface="Arial" charset="0"/>
              </a:rPr>
              <a:t>cancer</a:t>
            </a:r>
            <a:r>
              <a:rPr lang="pl-PL" sz="1600" b="1" dirty="0">
                <a:solidFill>
                  <a:srgbClr val="000000"/>
                </a:solidFill>
                <a:effectLst>
                  <a:outerShdw blurRad="38100" dist="38100" dir="2700000" algn="tl">
                    <a:srgbClr val="C0C0C0"/>
                  </a:outerShdw>
                </a:effectLst>
                <a:latin typeface="Arial" charset="0"/>
              </a:rPr>
              <a:t> </a:t>
            </a:r>
            <a:r>
              <a:rPr lang="pl-PL" sz="1600" b="1" dirty="0" err="1">
                <a:solidFill>
                  <a:srgbClr val="000000"/>
                </a:solidFill>
                <a:effectLst>
                  <a:outerShdw blurRad="38100" dist="38100" dir="2700000" algn="tl">
                    <a:srgbClr val="C0C0C0"/>
                  </a:outerShdw>
                </a:effectLst>
                <a:latin typeface="Arial" charset="0"/>
              </a:rPr>
              <a:t>related</a:t>
            </a:r>
            <a:r>
              <a:rPr lang="pl-PL" sz="1600" b="1" dirty="0">
                <a:solidFill>
                  <a:srgbClr val="000000"/>
                </a:solidFill>
                <a:effectLst>
                  <a:outerShdw blurRad="38100" dist="38100" dir="2700000" algn="tl">
                    <a:srgbClr val="C0C0C0"/>
                  </a:outerShdw>
                </a:effectLst>
                <a:latin typeface="Arial" charset="0"/>
              </a:rPr>
              <a:t> </a:t>
            </a:r>
            <a:r>
              <a:rPr lang="pl-PL" sz="1600" b="1" dirty="0" err="1">
                <a:solidFill>
                  <a:srgbClr val="000000"/>
                </a:solidFill>
                <a:effectLst>
                  <a:outerShdw blurRad="38100" dist="38100" dir="2700000" algn="tl">
                    <a:srgbClr val="C0C0C0"/>
                  </a:outerShdw>
                </a:effectLst>
                <a:latin typeface="Arial" charset="0"/>
              </a:rPr>
              <a:t>deaths</a:t>
            </a:r>
            <a:endParaRPr lang="pl-PL" sz="1600" b="1" dirty="0">
              <a:solidFill>
                <a:srgbClr val="000000"/>
              </a:solidFill>
              <a:latin typeface="Arial" charset="0"/>
            </a:endParaRPr>
          </a:p>
          <a:p>
            <a:pPr>
              <a:spcBef>
                <a:spcPct val="50000"/>
              </a:spcBef>
              <a:buFont typeface="Wingdings" pitchFamily="2" charset="2"/>
              <a:buChar char="v"/>
            </a:pPr>
            <a:r>
              <a:rPr lang="pl-PL" sz="1600" b="1" dirty="0">
                <a:solidFill>
                  <a:srgbClr val="000000"/>
                </a:solidFill>
                <a:latin typeface="Arial" charset="0"/>
              </a:rPr>
              <a:t>5-year </a:t>
            </a:r>
            <a:r>
              <a:rPr lang="pl-PL" sz="1600" b="1" dirty="0" err="1">
                <a:solidFill>
                  <a:srgbClr val="000000"/>
                </a:solidFill>
                <a:latin typeface="Arial" charset="0"/>
              </a:rPr>
              <a:t>overall</a:t>
            </a:r>
            <a:r>
              <a:rPr lang="pl-PL" sz="1600" b="1" dirty="0">
                <a:solidFill>
                  <a:srgbClr val="000000"/>
                </a:solidFill>
                <a:latin typeface="Arial" charset="0"/>
              </a:rPr>
              <a:t> </a:t>
            </a:r>
            <a:r>
              <a:rPr lang="pl-PL" sz="1600" b="1" dirty="0" err="1">
                <a:solidFill>
                  <a:srgbClr val="000000"/>
                </a:solidFill>
                <a:latin typeface="Arial" charset="0"/>
              </a:rPr>
              <a:t>survival</a:t>
            </a:r>
            <a:r>
              <a:rPr lang="pl-PL" sz="1600" b="1" dirty="0">
                <a:solidFill>
                  <a:srgbClr val="000000"/>
                </a:solidFill>
                <a:latin typeface="Arial" charset="0"/>
              </a:rPr>
              <a:t> </a:t>
            </a:r>
            <a:r>
              <a:rPr lang="pl-PL" sz="1600" b="1" dirty="0" err="1" smtClean="0">
                <a:solidFill>
                  <a:srgbClr val="000000"/>
                </a:solidFill>
                <a:latin typeface="Arial" charset="0"/>
              </a:rPr>
              <a:t>rate</a:t>
            </a:r>
            <a:r>
              <a:rPr lang="pl-PL" sz="1600" b="1" dirty="0" smtClean="0">
                <a:solidFill>
                  <a:srgbClr val="000000"/>
                </a:solidFill>
                <a:latin typeface="Arial" charset="0"/>
              </a:rPr>
              <a:t> </a:t>
            </a:r>
            <a:r>
              <a:rPr lang="pl-PL" sz="1600" b="1" dirty="0" err="1" smtClean="0">
                <a:solidFill>
                  <a:srgbClr val="000000"/>
                </a:solidFill>
                <a:latin typeface="Arial" charset="0"/>
              </a:rPr>
              <a:t>accounts</a:t>
            </a:r>
            <a:r>
              <a:rPr lang="pl-PL" sz="1600" b="1" dirty="0" smtClean="0">
                <a:solidFill>
                  <a:srgbClr val="000000"/>
                </a:solidFill>
                <a:latin typeface="Arial" charset="0"/>
              </a:rPr>
              <a:t> </a:t>
            </a:r>
            <a:r>
              <a:rPr lang="pl-PL" sz="1600" b="1" dirty="0">
                <a:solidFill>
                  <a:srgbClr val="000000"/>
                </a:solidFill>
                <a:latin typeface="Arial" charset="0"/>
              </a:rPr>
              <a:t>for </a:t>
            </a:r>
            <a:r>
              <a:rPr lang="pl-PL" sz="1600" b="1" dirty="0">
                <a:solidFill>
                  <a:srgbClr val="000000"/>
                </a:solidFill>
                <a:effectLst>
                  <a:outerShdw blurRad="38100" dist="38100" dir="2700000" algn="tl">
                    <a:srgbClr val="C0C0C0"/>
                  </a:outerShdw>
                </a:effectLst>
                <a:latin typeface="Arial" charset="0"/>
              </a:rPr>
              <a:t>15,6% </a:t>
            </a:r>
            <a:r>
              <a:rPr lang="pl-PL" sz="1600" b="1" dirty="0" err="1">
                <a:solidFill>
                  <a:srgbClr val="000000"/>
                </a:solidFill>
                <a:effectLst>
                  <a:outerShdw blurRad="38100" dist="38100" dir="2700000" algn="tl">
                    <a:srgbClr val="C0C0C0"/>
                  </a:outerShdw>
                </a:effectLst>
                <a:latin typeface="Arial" charset="0"/>
              </a:rPr>
              <a:t>patients</a:t>
            </a:r>
            <a:endParaRPr lang="pl-PL" sz="1600" b="1" dirty="0">
              <a:solidFill>
                <a:srgbClr val="000000"/>
              </a:solidFill>
              <a:effectLst>
                <a:outerShdw blurRad="38100" dist="38100" dir="2700000" algn="tl">
                  <a:srgbClr val="C0C0C0"/>
                </a:outerShdw>
              </a:effectLst>
              <a:latin typeface="Arial" charset="0"/>
            </a:endParaRPr>
          </a:p>
          <a:p>
            <a:pPr>
              <a:spcBef>
                <a:spcPct val="50000"/>
              </a:spcBef>
              <a:buFont typeface="Wingdings" pitchFamily="2" charset="2"/>
              <a:buChar char="v"/>
            </a:pPr>
            <a:r>
              <a:rPr lang="pl-PL" sz="1600" b="1" dirty="0">
                <a:solidFill>
                  <a:srgbClr val="000000"/>
                </a:solidFill>
                <a:effectLst>
                  <a:outerShdw blurRad="38100" dist="38100" dir="2700000" algn="tl">
                    <a:srgbClr val="C0C0C0"/>
                  </a:outerShdw>
                </a:effectLst>
                <a:latin typeface="Arial" charset="0"/>
              </a:rPr>
              <a:t>Advanced </a:t>
            </a:r>
            <a:r>
              <a:rPr lang="pl-PL" sz="1600" b="1" dirty="0" err="1">
                <a:solidFill>
                  <a:srgbClr val="000000"/>
                </a:solidFill>
                <a:effectLst>
                  <a:outerShdw blurRad="38100" dist="38100" dir="2700000" algn="tl">
                    <a:srgbClr val="C0C0C0"/>
                  </a:outerShdw>
                </a:effectLst>
                <a:latin typeface="Arial" charset="0"/>
              </a:rPr>
              <a:t>stage</a:t>
            </a:r>
            <a:r>
              <a:rPr lang="pl-PL" sz="1600" b="1" dirty="0">
                <a:solidFill>
                  <a:srgbClr val="000000"/>
                </a:solidFill>
                <a:effectLst>
                  <a:outerShdw blurRad="38100" dist="38100" dir="2700000" algn="tl">
                    <a:srgbClr val="C0C0C0"/>
                  </a:outerShdw>
                </a:effectLst>
                <a:latin typeface="Arial" charset="0"/>
              </a:rPr>
              <a:t> of </a:t>
            </a:r>
            <a:r>
              <a:rPr lang="pl-PL" sz="1600" b="1" dirty="0" err="1">
                <a:solidFill>
                  <a:srgbClr val="000000"/>
                </a:solidFill>
                <a:effectLst>
                  <a:outerShdw blurRad="38100" dist="38100" dir="2700000" algn="tl">
                    <a:srgbClr val="C0C0C0"/>
                  </a:outerShdw>
                </a:effectLst>
                <a:latin typeface="Arial" charset="0"/>
              </a:rPr>
              <a:t>disease</a:t>
            </a:r>
            <a:r>
              <a:rPr lang="pl-PL" sz="1600" b="1" dirty="0">
                <a:solidFill>
                  <a:srgbClr val="000000"/>
                </a:solidFill>
                <a:effectLst>
                  <a:outerShdw blurRad="38100" dist="38100" dir="2700000" algn="tl">
                    <a:srgbClr val="C0C0C0"/>
                  </a:outerShdw>
                </a:effectLst>
                <a:latin typeface="Arial" charset="0"/>
              </a:rPr>
              <a:t> </a:t>
            </a:r>
            <a:r>
              <a:rPr lang="pl-PL" sz="1600" b="1" dirty="0" err="1">
                <a:solidFill>
                  <a:srgbClr val="000000"/>
                </a:solidFill>
                <a:effectLst>
                  <a:outerShdw blurRad="38100" dist="38100" dir="2700000" algn="tl">
                    <a:srgbClr val="C0C0C0"/>
                  </a:outerShdw>
                </a:effectLst>
                <a:latin typeface="Arial" charset="0"/>
              </a:rPr>
              <a:t>at</a:t>
            </a:r>
            <a:r>
              <a:rPr lang="pl-PL" sz="1600" b="1" dirty="0">
                <a:solidFill>
                  <a:srgbClr val="000000"/>
                </a:solidFill>
                <a:effectLst>
                  <a:outerShdw blurRad="38100" dist="38100" dir="2700000" algn="tl">
                    <a:srgbClr val="C0C0C0"/>
                  </a:outerShdw>
                </a:effectLst>
                <a:latin typeface="Arial" charset="0"/>
              </a:rPr>
              <a:t> the </a:t>
            </a:r>
            <a:r>
              <a:rPr lang="pl-PL" sz="1600" b="1" dirty="0" err="1">
                <a:solidFill>
                  <a:srgbClr val="000000"/>
                </a:solidFill>
                <a:effectLst>
                  <a:outerShdw blurRad="38100" dist="38100" dir="2700000" algn="tl">
                    <a:srgbClr val="C0C0C0"/>
                  </a:outerShdw>
                </a:effectLst>
                <a:latin typeface="Arial" charset="0"/>
              </a:rPr>
              <a:t>time</a:t>
            </a:r>
            <a:r>
              <a:rPr lang="pl-PL" sz="1600" b="1" dirty="0">
                <a:solidFill>
                  <a:srgbClr val="000000"/>
                </a:solidFill>
                <a:effectLst>
                  <a:outerShdw blurRad="38100" dist="38100" dir="2700000" algn="tl">
                    <a:srgbClr val="C0C0C0"/>
                  </a:outerShdw>
                </a:effectLst>
                <a:latin typeface="Arial" charset="0"/>
              </a:rPr>
              <a:t> of </a:t>
            </a:r>
            <a:r>
              <a:rPr lang="pl-PL" sz="1600" b="1" dirty="0" err="1">
                <a:solidFill>
                  <a:srgbClr val="000000"/>
                </a:solidFill>
                <a:effectLst>
                  <a:outerShdw blurRad="38100" dist="38100" dir="2700000" algn="tl">
                    <a:srgbClr val="C0C0C0"/>
                  </a:outerShdw>
                </a:effectLst>
                <a:latin typeface="Arial" charset="0"/>
              </a:rPr>
              <a:t>diagnosis</a:t>
            </a:r>
            <a:r>
              <a:rPr lang="pl-PL" sz="1600" b="1" dirty="0">
                <a:solidFill>
                  <a:srgbClr val="000000"/>
                </a:solidFill>
                <a:effectLst>
                  <a:outerShdw blurRad="38100" dist="38100" dir="2700000" algn="tl">
                    <a:srgbClr val="C0C0C0"/>
                  </a:outerShdw>
                </a:effectLst>
                <a:latin typeface="Arial" charset="0"/>
              </a:rPr>
              <a:t> </a:t>
            </a:r>
            <a:r>
              <a:rPr lang="pl-PL" sz="1600" b="1" dirty="0">
                <a:solidFill>
                  <a:srgbClr val="000000"/>
                </a:solidFill>
                <a:latin typeface="Arial" charset="0"/>
              </a:rPr>
              <a:t>(</a:t>
            </a:r>
            <a:r>
              <a:rPr lang="pl-PL" sz="1600" b="1" dirty="0" err="1">
                <a:solidFill>
                  <a:srgbClr val="000000"/>
                </a:solidFill>
                <a:latin typeface="Arial" charset="0"/>
              </a:rPr>
              <a:t>stage</a:t>
            </a:r>
            <a:r>
              <a:rPr lang="pl-PL" sz="1600" b="1" dirty="0">
                <a:solidFill>
                  <a:srgbClr val="000000"/>
                </a:solidFill>
                <a:latin typeface="Arial" charset="0"/>
              </a:rPr>
              <a:t> IIB – IV), </a:t>
            </a:r>
            <a:r>
              <a:rPr lang="pl-PL" sz="1600" b="1" dirty="0" err="1">
                <a:solidFill>
                  <a:srgbClr val="000000"/>
                </a:solidFill>
                <a:latin typeface="Arial" charset="0"/>
              </a:rPr>
              <a:t>it</a:t>
            </a:r>
            <a:r>
              <a:rPr lang="pl-PL" sz="1600" b="1" dirty="0">
                <a:solidFill>
                  <a:srgbClr val="000000"/>
                </a:solidFill>
                <a:latin typeface="Arial" charset="0"/>
              </a:rPr>
              <a:t> </a:t>
            </a:r>
            <a:r>
              <a:rPr lang="pl-PL" sz="1600" b="1" dirty="0" err="1">
                <a:solidFill>
                  <a:srgbClr val="000000"/>
                </a:solidFill>
                <a:latin typeface="Arial" charset="0"/>
              </a:rPr>
              <a:t>exludes</a:t>
            </a:r>
            <a:r>
              <a:rPr lang="pl-PL" sz="1600" b="1" dirty="0">
                <a:solidFill>
                  <a:srgbClr val="000000"/>
                </a:solidFill>
                <a:latin typeface="Arial" charset="0"/>
              </a:rPr>
              <a:t> tumor </a:t>
            </a:r>
            <a:r>
              <a:rPr lang="pl-PL" sz="1600" b="1" dirty="0" err="1">
                <a:solidFill>
                  <a:srgbClr val="000000"/>
                </a:solidFill>
                <a:latin typeface="Arial" charset="0"/>
              </a:rPr>
              <a:t>surgical</a:t>
            </a:r>
            <a:r>
              <a:rPr lang="pl-PL" sz="1600" b="1" dirty="0">
                <a:solidFill>
                  <a:srgbClr val="000000"/>
                </a:solidFill>
                <a:latin typeface="Arial" charset="0"/>
              </a:rPr>
              <a:t> </a:t>
            </a:r>
            <a:r>
              <a:rPr lang="pl-PL" sz="1600" b="1" dirty="0" err="1">
                <a:solidFill>
                  <a:srgbClr val="000000"/>
                </a:solidFill>
                <a:latin typeface="Arial" charset="0"/>
              </a:rPr>
              <a:t>resection</a:t>
            </a:r>
            <a:endParaRPr lang="pl-PL" sz="1600" b="1" dirty="0">
              <a:solidFill>
                <a:srgbClr val="000000"/>
              </a:solidFill>
              <a:latin typeface="Arial" charset="0"/>
            </a:endParaRPr>
          </a:p>
        </p:txBody>
      </p:sp>
      <p:sp>
        <p:nvSpPr>
          <p:cNvPr id="100356" name="Text Box 12"/>
          <p:cNvSpPr txBox="1">
            <a:spLocks noChangeArrowheads="1"/>
          </p:cNvSpPr>
          <p:nvPr/>
        </p:nvSpPr>
        <p:spPr bwMode="auto">
          <a:xfrm>
            <a:off x="754857" y="6237312"/>
            <a:ext cx="7993062" cy="515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Palatino Linotype" pitchFamily="18" charset="0"/>
                <a:cs typeface="Arial" charset="0"/>
              </a:defRPr>
            </a:lvl1pPr>
            <a:lvl2pPr marL="742950" indent="-285750">
              <a:defRPr>
                <a:solidFill>
                  <a:schemeClr val="tx1"/>
                </a:solidFill>
                <a:latin typeface="Palatino Linotype" pitchFamily="18" charset="0"/>
                <a:cs typeface="Arial" charset="0"/>
              </a:defRPr>
            </a:lvl2pPr>
            <a:lvl3pPr marL="1143000" indent="-228600">
              <a:defRPr>
                <a:solidFill>
                  <a:schemeClr val="tx1"/>
                </a:solidFill>
                <a:latin typeface="Palatino Linotype" pitchFamily="18" charset="0"/>
                <a:cs typeface="Arial" charset="0"/>
              </a:defRPr>
            </a:lvl3pPr>
            <a:lvl4pPr marL="1600200" indent="-228600">
              <a:defRPr>
                <a:solidFill>
                  <a:schemeClr val="tx1"/>
                </a:solidFill>
                <a:latin typeface="Palatino Linotype" pitchFamily="18" charset="0"/>
                <a:cs typeface="Arial" charset="0"/>
              </a:defRPr>
            </a:lvl4pPr>
            <a:lvl5pPr marL="2057400" indent="-228600">
              <a:defRPr>
                <a:solidFill>
                  <a:schemeClr val="tx1"/>
                </a:solidFill>
                <a:latin typeface="Palatino Linotype" pitchFamily="18" charset="0"/>
                <a:cs typeface="Arial" charset="0"/>
              </a:defRPr>
            </a:lvl5pPr>
            <a:lvl6pPr marL="2514600" indent="-228600" fontAlgn="base">
              <a:spcBef>
                <a:spcPct val="0"/>
              </a:spcBef>
              <a:spcAft>
                <a:spcPct val="0"/>
              </a:spcAft>
              <a:defRPr>
                <a:solidFill>
                  <a:schemeClr val="tx1"/>
                </a:solidFill>
                <a:latin typeface="Palatino Linotype" pitchFamily="18" charset="0"/>
                <a:cs typeface="Arial" charset="0"/>
              </a:defRPr>
            </a:lvl6pPr>
            <a:lvl7pPr marL="2971800" indent="-228600" fontAlgn="base">
              <a:spcBef>
                <a:spcPct val="0"/>
              </a:spcBef>
              <a:spcAft>
                <a:spcPct val="0"/>
              </a:spcAft>
              <a:defRPr>
                <a:solidFill>
                  <a:schemeClr val="tx1"/>
                </a:solidFill>
                <a:latin typeface="Palatino Linotype" pitchFamily="18" charset="0"/>
                <a:cs typeface="Arial" charset="0"/>
              </a:defRPr>
            </a:lvl7pPr>
            <a:lvl8pPr marL="3429000" indent="-228600" fontAlgn="base">
              <a:spcBef>
                <a:spcPct val="0"/>
              </a:spcBef>
              <a:spcAft>
                <a:spcPct val="0"/>
              </a:spcAft>
              <a:defRPr>
                <a:solidFill>
                  <a:schemeClr val="tx1"/>
                </a:solidFill>
                <a:latin typeface="Palatino Linotype" pitchFamily="18" charset="0"/>
                <a:cs typeface="Arial" charset="0"/>
              </a:defRPr>
            </a:lvl8pPr>
            <a:lvl9pPr marL="3886200" indent="-228600" fontAlgn="base">
              <a:spcBef>
                <a:spcPct val="0"/>
              </a:spcBef>
              <a:spcAft>
                <a:spcPct val="0"/>
              </a:spcAft>
              <a:defRPr>
                <a:solidFill>
                  <a:schemeClr val="tx1"/>
                </a:solidFill>
                <a:latin typeface="Palatino Linotype" pitchFamily="18" charset="0"/>
                <a:cs typeface="Arial" charset="0"/>
              </a:defRPr>
            </a:lvl9pPr>
          </a:lstStyle>
          <a:p>
            <a:pPr>
              <a:spcBef>
                <a:spcPct val="50000"/>
              </a:spcBef>
            </a:pPr>
            <a:r>
              <a:rPr lang="pl-PL" sz="1100" dirty="0" err="1">
                <a:solidFill>
                  <a:srgbClr val="000000"/>
                </a:solidFill>
                <a:latin typeface="Calibri" pitchFamily="34" charset="0"/>
                <a:cs typeface="Calibri" pitchFamily="34" charset="0"/>
              </a:rPr>
              <a:t>Siegel</a:t>
            </a:r>
            <a:r>
              <a:rPr lang="pl-PL" sz="1100" dirty="0">
                <a:solidFill>
                  <a:srgbClr val="000000"/>
                </a:solidFill>
                <a:latin typeface="Calibri" pitchFamily="34" charset="0"/>
                <a:cs typeface="Calibri" pitchFamily="34" charset="0"/>
              </a:rPr>
              <a:t> </a:t>
            </a:r>
            <a:r>
              <a:rPr lang="pl-PL" sz="1100" dirty="0" smtClean="0">
                <a:solidFill>
                  <a:srgbClr val="000000"/>
                </a:solidFill>
                <a:latin typeface="Calibri" pitchFamily="34" charset="0"/>
                <a:cs typeface="Calibri" pitchFamily="34" charset="0"/>
              </a:rPr>
              <a:t>R.L. et al., </a:t>
            </a:r>
            <a:r>
              <a:rPr lang="pl-PL" sz="1100" i="1" dirty="0">
                <a:solidFill>
                  <a:srgbClr val="000000"/>
                </a:solidFill>
                <a:latin typeface="Calibri" pitchFamily="34" charset="0"/>
                <a:cs typeface="Calibri" pitchFamily="34" charset="0"/>
              </a:rPr>
              <a:t>CA </a:t>
            </a:r>
            <a:r>
              <a:rPr lang="pl-PL" sz="1100" i="1" dirty="0" err="1">
                <a:solidFill>
                  <a:srgbClr val="000000"/>
                </a:solidFill>
                <a:latin typeface="Calibri" pitchFamily="34" charset="0"/>
                <a:cs typeface="Calibri" pitchFamily="34" charset="0"/>
              </a:rPr>
              <a:t>Cancer</a:t>
            </a:r>
            <a:r>
              <a:rPr lang="pl-PL" sz="1100" i="1" dirty="0">
                <a:solidFill>
                  <a:srgbClr val="000000"/>
                </a:solidFill>
                <a:latin typeface="Calibri" pitchFamily="34" charset="0"/>
                <a:cs typeface="Calibri" pitchFamily="34" charset="0"/>
              </a:rPr>
              <a:t> J. </a:t>
            </a:r>
            <a:r>
              <a:rPr lang="pl-PL" sz="1100" i="1" dirty="0" err="1">
                <a:solidFill>
                  <a:srgbClr val="000000"/>
                </a:solidFill>
                <a:latin typeface="Calibri" pitchFamily="34" charset="0"/>
                <a:cs typeface="Calibri" pitchFamily="34" charset="0"/>
              </a:rPr>
              <a:t>Clin</a:t>
            </a:r>
            <a:r>
              <a:rPr lang="pl-PL" sz="1100" i="1" dirty="0">
                <a:solidFill>
                  <a:srgbClr val="000000"/>
                </a:solidFill>
                <a:latin typeface="Calibri" pitchFamily="34" charset="0"/>
                <a:cs typeface="Calibri" pitchFamily="34" charset="0"/>
              </a:rPr>
              <a:t>. </a:t>
            </a:r>
            <a:r>
              <a:rPr lang="pl-PL" sz="1100" dirty="0">
                <a:solidFill>
                  <a:srgbClr val="000000"/>
                </a:solidFill>
                <a:latin typeface="Calibri" pitchFamily="34" charset="0"/>
                <a:cs typeface="Calibri" pitchFamily="34" charset="0"/>
              </a:rPr>
              <a:t>2015; 65; 5-29</a:t>
            </a:r>
          </a:p>
          <a:p>
            <a:pPr>
              <a:spcBef>
                <a:spcPct val="50000"/>
              </a:spcBef>
            </a:pPr>
            <a:r>
              <a:rPr lang="pl-PL" sz="1100" dirty="0">
                <a:solidFill>
                  <a:srgbClr val="000000"/>
                </a:solidFill>
                <a:latin typeface="Calibri" pitchFamily="34" charset="0"/>
                <a:cs typeface="Calibri" pitchFamily="34" charset="0"/>
              </a:rPr>
              <a:t>Dela Cruz </a:t>
            </a:r>
            <a:r>
              <a:rPr lang="pl-PL" sz="1100" dirty="0" err="1" smtClean="0">
                <a:solidFill>
                  <a:srgbClr val="000000"/>
                </a:solidFill>
                <a:latin typeface="Calibri" pitchFamily="34" charset="0"/>
                <a:cs typeface="Calibri" pitchFamily="34" charset="0"/>
              </a:rPr>
              <a:t>Ch.S</a:t>
            </a:r>
            <a:r>
              <a:rPr lang="pl-PL" sz="1100" dirty="0" smtClean="0">
                <a:solidFill>
                  <a:srgbClr val="000000"/>
                </a:solidFill>
                <a:latin typeface="Calibri" pitchFamily="34" charset="0"/>
                <a:cs typeface="Calibri" pitchFamily="34" charset="0"/>
              </a:rPr>
              <a:t>. et al., </a:t>
            </a:r>
            <a:r>
              <a:rPr lang="pl-PL" sz="1100" i="1" dirty="0" err="1">
                <a:solidFill>
                  <a:srgbClr val="000000"/>
                </a:solidFill>
                <a:latin typeface="Calibri" pitchFamily="34" charset="0"/>
                <a:cs typeface="Calibri" pitchFamily="34" charset="0"/>
              </a:rPr>
              <a:t>Clin</a:t>
            </a:r>
            <a:r>
              <a:rPr lang="pl-PL" sz="1100" i="1" dirty="0">
                <a:solidFill>
                  <a:srgbClr val="000000"/>
                </a:solidFill>
                <a:latin typeface="Calibri" pitchFamily="34" charset="0"/>
                <a:cs typeface="Calibri" pitchFamily="34" charset="0"/>
              </a:rPr>
              <a:t>. </a:t>
            </a:r>
            <a:r>
              <a:rPr lang="pl-PL" sz="1100" i="1" dirty="0" err="1">
                <a:solidFill>
                  <a:srgbClr val="000000"/>
                </a:solidFill>
                <a:latin typeface="Calibri" pitchFamily="34" charset="0"/>
                <a:cs typeface="Calibri" pitchFamily="34" charset="0"/>
              </a:rPr>
              <a:t>Chest</a:t>
            </a:r>
            <a:r>
              <a:rPr lang="pl-PL" sz="1100" i="1" dirty="0">
                <a:solidFill>
                  <a:srgbClr val="000000"/>
                </a:solidFill>
                <a:latin typeface="Calibri" pitchFamily="34" charset="0"/>
                <a:cs typeface="Calibri" pitchFamily="34" charset="0"/>
              </a:rPr>
              <a:t> Med.</a:t>
            </a:r>
            <a:r>
              <a:rPr lang="pl-PL" sz="1100" dirty="0">
                <a:solidFill>
                  <a:srgbClr val="000000"/>
                </a:solidFill>
                <a:latin typeface="Calibri" pitchFamily="34" charset="0"/>
                <a:cs typeface="Calibri" pitchFamily="34" charset="0"/>
              </a:rPr>
              <a:t> 2011; 32; 605-644</a:t>
            </a:r>
          </a:p>
        </p:txBody>
      </p:sp>
      <p:pic>
        <p:nvPicPr>
          <p:cNvPr id="14345"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572000" y="3573463"/>
            <a:ext cx="2665413" cy="55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6" name="Picture 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619250" y="3573463"/>
            <a:ext cx="2663825" cy="56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4346"/>
                                        </p:tgtEl>
                                        <p:attrNameLst>
                                          <p:attrName>style.visibility</p:attrName>
                                        </p:attrNameLst>
                                      </p:cBhvr>
                                      <p:to>
                                        <p:strVal val="visible"/>
                                      </p:to>
                                    </p:set>
                                    <p:animEffect transition="in" filter="wipe(left)">
                                      <p:cBhvr>
                                        <p:cTn id="7" dur="1000"/>
                                        <p:tgtEl>
                                          <p:spTgt spid="14346"/>
                                        </p:tgtEl>
                                      </p:cBhvr>
                                    </p:animEffect>
                                  </p:childTnLst>
                                </p:cTn>
                              </p:par>
                              <p:par>
                                <p:cTn id="8" presetID="22" presetClass="entr" presetSubtype="8" fill="hold" nodeType="withEffect">
                                  <p:stCondLst>
                                    <p:cond delay="0"/>
                                  </p:stCondLst>
                                  <p:childTnLst>
                                    <p:set>
                                      <p:cBhvr>
                                        <p:cTn id="9" dur="1" fill="hold">
                                          <p:stCondLst>
                                            <p:cond delay="0"/>
                                          </p:stCondLst>
                                        </p:cTn>
                                        <p:tgtEl>
                                          <p:spTgt spid="14345"/>
                                        </p:tgtEl>
                                        <p:attrNameLst>
                                          <p:attrName>style.visibility</p:attrName>
                                        </p:attrNameLst>
                                      </p:cBhvr>
                                      <p:to>
                                        <p:strVal val="visible"/>
                                      </p:to>
                                    </p:set>
                                    <p:animEffect transition="in" filter="wipe(left)">
                                      <p:cBhvr>
                                        <p:cTn id="10" dur="1000"/>
                                        <p:tgtEl>
                                          <p:spTgt spid="14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bwMode="auto">
          <a:xfrm>
            <a:off x="561255" y="332656"/>
            <a:ext cx="8229600" cy="454025"/>
          </a:xfrm>
        </p:spPr>
        <p:txBody>
          <a:bodyPr wrap="square" numCol="1" anchorCtr="0" compatLnSpc="1">
            <a:prstTxWarp prst="textNoShape">
              <a:avLst/>
            </a:prstTxWarp>
            <a:normAutofit fontScale="90000"/>
          </a:bodyPr>
          <a:lstStyle/>
          <a:p>
            <a:pPr eaLnBrk="1" hangingPunct="1">
              <a:defRPr/>
            </a:pPr>
            <a:r>
              <a:rPr lang="pl-PL" sz="2800" b="1" dirty="0" err="1" smtClean="0">
                <a:effectLst>
                  <a:outerShdw blurRad="38100" dist="38100" dir="2700000" algn="tl">
                    <a:srgbClr val="C0C0C0"/>
                  </a:outerShdw>
                </a:effectLst>
              </a:rPr>
              <a:t>Lung</a:t>
            </a:r>
            <a:r>
              <a:rPr lang="pl-PL" sz="2800" b="1" dirty="0" smtClean="0">
                <a:effectLst>
                  <a:outerShdw blurRad="38100" dist="38100" dir="2700000" algn="tl">
                    <a:srgbClr val="C0C0C0"/>
                  </a:outerShdw>
                </a:effectLst>
              </a:rPr>
              <a:t> </a:t>
            </a:r>
            <a:r>
              <a:rPr lang="pl-PL" sz="2800" b="1" dirty="0" err="1" smtClean="0">
                <a:effectLst>
                  <a:outerShdw blurRad="38100" dist="38100" dir="2700000" algn="tl">
                    <a:srgbClr val="C0C0C0"/>
                  </a:outerShdw>
                </a:effectLst>
              </a:rPr>
              <a:t>cancer</a:t>
            </a:r>
            <a:r>
              <a:rPr lang="pl-PL" sz="2800" b="1" dirty="0" smtClean="0">
                <a:effectLst>
                  <a:outerShdw blurRad="38100" dist="38100" dir="2700000" algn="tl">
                    <a:srgbClr val="C0C0C0"/>
                  </a:outerShdw>
                </a:effectLst>
              </a:rPr>
              <a:t> </a:t>
            </a:r>
            <a:r>
              <a:rPr lang="pl-PL" sz="2800" b="1" dirty="0" err="1" smtClean="0">
                <a:effectLst>
                  <a:outerShdw blurRad="38100" dist="38100" dir="2700000" algn="tl">
                    <a:srgbClr val="C0C0C0"/>
                  </a:outerShdw>
                </a:effectLst>
              </a:rPr>
              <a:t>histology</a:t>
            </a:r>
            <a:endParaRPr lang="pl-PL" sz="2800" b="1" dirty="0" smtClean="0">
              <a:effectLst>
                <a:outerShdw blurRad="38100" dist="38100" dir="2700000" algn="tl">
                  <a:srgbClr val="C0C0C0"/>
                </a:outerShdw>
              </a:effectLst>
            </a:endParaRPr>
          </a:p>
        </p:txBody>
      </p:sp>
      <p:sp>
        <p:nvSpPr>
          <p:cNvPr id="101378" name="pole tekstowe 4"/>
          <p:cNvSpPr txBox="1">
            <a:spLocks noChangeArrowheads="1"/>
          </p:cNvSpPr>
          <p:nvPr/>
        </p:nvSpPr>
        <p:spPr bwMode="auto">
          <a:xfrm>
            <a:off x="5003800" y="4292600"/>
            <a:ext cx="38877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Palatino Linotype" pitchFamily="18" charset="0"/>
                <a:cs typeface="Arial" charset="0"/>
              </a:defRPr>
            </a:lvl1pPr>
            <a:lvl2pPr marL="742950" indent="-285750">
              <a:defRPr>
                <a:solidFill>
                  <a:schemeClr val="tx1"/>
                </a:solidFill>
                <a:latin typeface="Palatino Linotype" pitchFamily="18" charset="0"/>
                <a:cs typeface="Arial" charset="0"/>
              </a:defRPr>
            </a:lvl2pPr>
            <a:lvl3pPr marL="1143000" indent="-228600">
              <a:defRPr>
                <a:solidFill>
                  <a:schemeClr val="tx1"/>
                </a:solidFill>
                <a:latin typeface="Palatino Linotype" pitchFamily="18" charset="0"/>
                <a:cs typeface="Arial" charset="0"/>
              </a:defRPr>
            </a:lvl3pPr>
            <a:lvl4pPr marL="1600200" indent="-228600">
              <a:defRPr>
                <a:solidFill>
                  <a:schemeClr val="tx1"/>
                </a:solidFill>
                <a:latin typeface="Palatino Linotype" pitchFamily="18" charset="0"/>
                <a:cs typeface="Arial" charset="0"/>
              </a:defRPr>
            </a:lvl4pPr>
            <a:lvl5pPr marL="2057400" indent="-228600">
              <a:defRPr>
                <a:solidFill>
                  <a:schemeClr val="tx1"/>
                </a:solidFill>
                <a:latin typeface="Palatino Linotype" pitchFamily="18" charset="0"/>
                <a:cs typeface="Arial" charset="0"/>
              </a:defRPr>
            </a:lvl5pPr>
            <a:lvl6pPr marL="2514600" indent="-228600" fontAlgn="base">
              <a:spcBef>
                <a:spcPct val="0"/>
              </a:spcBef>
              <a:spcAft>
                <a:spcPct val="0"/>
              </a:spcAft>
              <a:defRPr>
                <a:solidFill>
                  <a:schemeClr val="tx1"/>
                </a:solidFill>
                <a:latin typeface="Palatino Linotype" pitchFamily="18" charset="0"/>
                <a:cs typeface="Arial" charset="0"/>
              </a:defRPr>
            </a:lvl6pPr>
            <a:lvl7pPr marL="2971800" indent="-228600" fontAlgn="base">
              <a:spcBef>
                <a:spcPct val="0"/>
              </a:spcBef>
              <a:spcAft>
                <a:spcPct val="0"/>
              </a:spcAft>
              <a:defRPr>
                <a:solidFill>
                  <a:schemeClr val="tx1"/>
                </a:solidFill>
                <a:latin typeface="Palatino Linotype" pitchFamily="18" charset="0"/>
                <a:cs typeface="Arial" charset="0"/>
              </a:defRPr>
            </a:lvl7pPr>
            <a:lvl8pPr marL="3429000" indent="-228600" fontAlgn="base">
              <a:spcBef>
                <a:spcPct val="0"/>
              </a:spcBef>
              <a:spcAft>
                <a:spcPct val="0"/>
              </a:spcAft>
              <a:defRPr>
                <a:solidFill>
                  <a:schemeClr val="tx1"/>
                </a:solidFill>
                <a:latin typeface="Palatino Linotype" pitchFamily="18" charset="0"/>
                <a:cs typeface="Arial" charset="0"/>
              </a:defRPr>
            </a:lvl8pPr>
            <a:lvl9pPr marL="3886200" indent="-228600" fontAlgn="base">
              <a:spcBef>
                <a:spcPct val="0"/>
              </a:spcBef>
              <a:spcAft>
                <a:spcPct val="0"/>
              </a:spcAft>
              <a:defRPr>
                <a:solidFill>
                  <a:schemeClr val="tx1"/>
                </a:solidFill>
                <a:latin typeface="Palatino Linotype" pitchFamily="18" charset="0"/>
                <a:cs typeface="Arial" charset="0"/>
              </a:defRPr>
            </a:lvl9pPr>
          </a:lstStyle>
          <a:p>
            <a:r>
              <a:rPr lang="pl-PL" sz="900">
                <a:solidFill>
                  <a:srgbClr val="000000"/>
                </a:solidFill>
                <a:latin typeface="Arial" charset="0"/>
              </a:rPr>
              <a:t>http://cancergrace.org/lung/2010/04/05/an-introduction-to-lung-cancer/</a:t>
            </a:r>
          </a:p>
        </p:txBody>
      </p:sp>
      <p:sp>
        <p:nvSpPr>
          <p:cNvPr id="101379" name="Text Box 9"/>
          <p:cNvSpPr txBox="1">
            <a:spLocks noChangeArrowheads="1"/>
          </p:cNvSpPr>
          <p:nvPr/>
        </p:nvSpPr>
        <p:spPr bwMode="auto">
          <a:xfrm>
            <a:off x="2978971" y="6438780"/>
            <a:ext cx="3960812"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Palatino Linotype" pitchFamily="18" charset="0"/>
                <a:cs typeface="Arial" charset="0"/>
              </a:defRPr>
            </a:lvl1pPr>
            <a:lvl2pPr marL="742950" indent="-285750">
              <a:defRPr>
                <a:solidFill>
                  <a:schemeClr val="tx1"/>
                </a:solidFill>
                <a:latin typeface="Palatino Linotype" pitchFamily="18" charset="0"/>
                <a:cs typeface="Arial" charset="0"/>
              </a:defRPr>
            </a:lvl2pPr>
            <a:lvl3pPr marL="1143000" indent="-228600">
              <a:defRPr>
                <a:solidFill>
                  <a:schemeClr val="tx1"/>
                </a:solidFill>
                <a:latin typeface="Palatino Linotype" pitchFamily="18" charset="0"/>
                <a:cs typeface="Arial" charset="0"/>
              </a:defRPr>
            </a:lvl3pPr>
            <a:lvl4pPr marL="1600200" indent="-228600">
              <a:defRPr>
                <a:solidFill>
                  <a:schemeClr val="tx1"/>
                </a:solidFill>
                <a:latin typeface="Palatino Linotype" pitchFamily="18" charset="0"/>
                <a:cs typeface="Arial" charset="0"/>
              </a:defRPr>
            </a:lvl4pPr>
            <a:lvl5pPr marL="2057400" indent="-228600">
              <a:defRPr>
                <a:solidFill>
                  <a:schemeClr val="tx1"/>
                </a:solidFill>
                <a:latin typeface="Palatino Linotype" pitchFamily="18" charset="0"/>
                <a:cs typeface="Arial" charset="0"/>
              </a:defRPr>
            </a:lvl5pPr>
            <a:lvl6pPr marL="2514600" indent="-228600" fontAlgn="base">
              <a:spcBef>
                <a:spcPct val="0"/>
              </a:spcBef>
              <a:spcAft>
                <a:spcPct val="0"/>
              </a:spcAft>
              <a:defRPr>
                <a:solidFill>
                  <a:schemeClr val="tx1"/>
                </a:solidFill>
                <a:latin typeface="Palatino Linotype" pitchFamily="18" charset="0"/>
                <a:cs typeface="Arial" charset="0"/>
              </a:defRPr>
            </a:lvl6pPr>
            <a:lvl7pPr marL="2971800" indent="-228600" fontAlgn="base">
              <a:spcBef>
                <a:spcPct val="0"/>
              </a:spcBef>
              <a:spcAft>
                <a:spcPct val="0"/>
              </a:spcAft>
              <a:defRPr>
                <a:solidFill>
                  <a:schemeClr val="tx1"/>
                </a:solidFill>
                <a:latin typeface="Palatino Linotype" pitchFamily="18" charset="0"/>
                <a:cs typeface="Arial" charset="0"/>
              </a:defRPr>
            </a:lvl7pPr>
            <a:lvl8pPr marL="3429000" indent="-228600" fontAlgn="base">
              <a:spcBef>
                <a:spcPct val="0"/>
              </a:spcBef>
              <a:spcAft>
                <a:spcPct val="0"/>
              </a:spcAft>
              <a:defRPr>
                <a:solidFill>
                  <a:schemeClr val="tx1"/>
                </a:solidFill>
                <a:latin typeface="Palatino Linotype" pitchFamily="18" charset="0"/>
                <a:cs typeface="Arial" charset="0"/>
              </a:defRPr>
            </a:lvl8pPr>
            <a:lvl9pPr marL="3886200" indent="-228600" fontAlgn="base">
              <a:spcBef>
                <a:spcPct val="0"/>
              </a:spcBef>
              <a:spcAft>
                <a:spcPct val="0"/>
              </a:spcAft>
              <a:defRPr>
                <a:solidFill>
                  <a:schemeClr val="tx1"/>
                </a:solidFill>
                <a:latin typeface="Palatino Linotype" pitchFamily="18" charset="0"/>
                <a:cs typeface="Arial" charset="0"/>
              </a:defRPr>
            </a:lvl9pPr>
          </a:lstStyle>
          <a:p>
            <a:r>
              <a:rPr lang="pl-PL" sz="1100" dirty="0">
                <a:solidFill>
                  <a:srgbClr val="000000"/>
                </a:solidFill>
                <a:latin typeface="Calibri" pitchFamily="34" charset="0"/>
                <a:cs typeface="Calibri" pitchFamily="34" charset="0"/>
              </a:rPr>
              <a:t>Chan and </a:t>
            </a:r>
            <a:r>
              <a:rPr lang="pl-PL" sz="1100" dirty="0" err="1">
                <a:solidFill>
                  <a:srgbClr val="000000"/>
                </a:solidFill>
                <a:latin typeface="Calibri" pitchFamily="34" charset="0"/>
                <a:cs typeface="Calibri" pitchFamily="34" charset="0"/>
              </a:rPr>
              <a:t>Huges</a:t>
            </a:r>
            <a:r>
              <a:rPr lang="pl-PL" sz="1100" dirty="0">
                <a:solidFill>
                  <a:srgbClr val="000000"/>
                </a:solidFill>
                <a:latin typeface="Calibri" pitchFamily="34" charset="0"/>
                <a:cs typeface="Calibri" pitchFamily="34" charset="0"/>
              </a:rPr>
              <a:t>, </a:t>
            </a:r>
            <a:r>
              <a:rPr lang="pl-PL" sz="1100" i="1" dirty="0" err="1">
                <a:solidFill>
                  <a:srgbClr val="000000"/>
                </a:solidFill>
                <a:latin typeface="Calibri" pitchFamily="34" charset="0"/>
                <a:cs typeface="Calibri" pitchFamily="34" charset="0"/>
              </a:rPr>
              <a:t>Transl</a:t>
            </a:r>
            <a:r>
              <a:rPr lang="pl-PL" sz="1100" i="1" dirty="0">
                <a:solidFill>
                  <a:srgbClr val="000000"/>
                </a:solidFill>
                <a:latin typeface="Calibri" pitchFamily="34" charset="0"/>
                <a:cs typeface="Calibri" pitchFamily="34" charset="0"/>
              </a:rPr>
              <a:t> </a:t>
            </a:r>
            <a:r>
              <a:rPr lang="pl-PL" sz="1100" i="1" dirty="0" err="1">
                <a:solidFill>
                  <a:srgbClr val="000000"/>
                </a:solidFill>
                <a:latin typeface="Calibri" pitchFamily="34" charset="0"/>
                <a:cs typeface="Calibri" pitchFamily="34" charset="0"/>
              </a:rPr>
              <a:t>Lung</a:t>
            </a:r>
            <a:r>
              <a:rPr lang="pl-PL" sz="1100" i="1" dirty="0">
                <a:solidFill>
                  <a:srgbClr val="000000"/>
                </a:solidFill>
                <a:latin typeface="Calibri" pitchFamily="34" charset="0"/>
                <a:cs typeface="Calibri" pitchFamily="34" charset="0"/>
              </a:rPr>
              <a:t> </a:t>
            </a:r>
            <a:r>
              <a:rPr lang="pl-PL" sz="1100" i="1" dirty="0" err="1">
                <a:solidFill>
                  <a:srgbClr val="000000"/>
                </a:solidFill>
                <a:latin typeface="Calibri" pitchFamily="34" charset="0"/>
                <a:cs typeface="Calibri" pitchFamily="34" charset="0"/>
              </a:rPr>
              <a:t>Cancer</a:t>
            </a:r>
            <a:r>
              <a:rPr lang="pl-PL" sz="1100" i="1" dirty="0">
                <a:solidFill>
                  <a:srgbClr val="000000"/>
                </a:solidFill>
                <a:latin typeface="Calibri" pitchFamily="34" charset="0"/>
                <a:cs typeface="Calibri" pitchFamily="34" charset="0"/>
              </a:rPr>
              <a:t> Res</a:t>
            </a:r>
            <a:r>
              <a:rPr lang="pl-PL" sz="1100" dirty="0">
                <a:solidFill>
                  <a:srgbClr val="000000"/>
                </a:solidFill>
                <a:latin typeface="Calibri" pitchFamily="34" charset="0"/>
                <a:cs typeface="Calibri" pitchFamily="34" charset="0"/>
              </a:rPr>
              <a:t> 2015; 4(1): 36-54</a:t>
            </a:r>
          </a:p>
        </p:txBody>
      </p:sp>
      <p:pic>
        <p:nvPicPr>
          <p:cNvPr id="10138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936875" y="2713038"/>
            <a:ext cx="5983288" cy="3633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1381" name="Picture 9"/>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0825" y="887575"/>
            <a:ext cx="4033143" cy="30244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382" name="pole tekstowe 2"/>
          <p:cNvSpPr txBox="1">
            <a:spLocks noChangeArrowheads="1"/>
          </p:cNvSpPr>
          <p:nvPr/>
        </p:nvSpPr>
        <p:spPr bwMode="auto">
          <a:xfrm>
            <a:off x="193401" y="3912049"/>
            <a:ext cx="4482654"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Palatino Linotype" pitchFamily="18" charset="0"/>
                <a:cs typeface="Arial" charset="0"/>
              </a:defRPr>
            </a:lvl1pPr>
            <a:lvl2pPr marL="742950" indent="-285750">
              <a:defRPr>
                <a:solidFill>
                  <a:schemeClr val="tx1"/>
                </a:solidFill>
                <a:latin typeface="Palatino Linotype" pitchFamily="18" charset="0"/>
                <a:cs typeface="Arial" charset="0"/>
              </a:defRPr>
            </a:lvl2pPr>
            <a:lvl3pPr marL="1143000" indent="-228600">
              <a:defRPr>
                <a:solidFill>
                  <a:schemeClr val="tx1"/>
                </a:solidFill>
                <a:latin typeface="Palatino Linotype" pitchFamily="18" charset="0"/>
                <a:cs typeface="Arial" charset="0"/>
              </a:defRPr>
            </a:lvl3pPr>
            <a:lvl4pPr marL="1600200" indent="-228600">
              <a:defRPr>
                <a:solidFill>
                  <a:schemeClr val="tx1"/>
                </a:solidFill>
                <a:latin typeface="Palatino Linotype" pitchFamily="18" charset="0"/>
                <a:cs typeface="Arial" charset="0"/>
              </a:defRPr>
            </a:lvl4pPr>
            <a:lvl5pPr marL="2057400" indent="-228600">
              <a:defRPr>
                <a:solidFill>
                  <a:schemeClr val="tx1"/>
                </a:solidFill>
                <a:latin typeface="Palatino Linotype" pitchFamily="18" charset="0"/>
                <a:cs typeface="Arial" charset="0"/>
              </a:defRPr>
            </a:lvl5pPr>
            <a:lvl6pPr marL="2514600" indent="-228600" fontAlgn="base">
              <a:spcBef>
                <a:spcPct val="0"/>
              </a:spcBef>
              <a:spcAft>
                <a:spcPct val="0"/>
              </a:spcAft>
              <a:defRPr>
                <a:solidFill>
                  <a:schemeClr val="tx1"/>
                </a:solidFill>
                <a:latin typeface="Palatino Linotype" pitchFamily="18" charset="0"/>
                <a:cs typeface="Arial" charset="0"/>
              </a:defRPr>
            </a:lvl6pPr>
            <a:lvl7pPr marL="2971800" indent="-228600" fontAlgn="base">
              <a:spcBef>
                <a:spcPct val="0"/>
              </a:spcBef>
              <a:spcAft>
                <a:spcPct val="0"/>
              </a:spcAft>
              <a:defRPr>
                <a:solidFill>
                  <a:schemeClr val="tx1"/>
                </a:solidFill>
                <a:latin typeface="Palatino Linotype" pitchFamily="18" charset="0"/>
                <a:cs typeface="Arial" charset="0"/>
              </a:defRPr>
            </a:lvl7pPr>
            <a:lvl8pPr marL="3429000" indent="-228600" fontAlgn="base">
              <a:spcBef>
                <a:spcPct val="0"/>
              </a:spcBef>
              <a:spcAft>
                <a:spcPct val="0"/>
              </a:spcAft>
              <a:defRPr>
                <a:solidFill>
                  <a:schemeClr val="tx1"/>
                </a:solidFill>
                <a:latin typeface="Palatino Linotype" pitchFamily="18" charset="0"/>
                <a:cs typeface="Arial" charset="0"/>
              </a:defRPr>
            </a:lvl8pPr>
            <a:lvl9pPr marL="3886200" indent="-228600" fontAlgn="base">
              <a:spcBef>
                <a:spcPct val="0"/>
              </a:spcBef>
              <a:spcAft>
                <a:spcPct val="0"/>
              </a:spcAft>
              <a:defRPr>
                <a:solidFill>
                  <a:schemeClr val="tx1"/>
                </a:solidFill>
                <a:latin typeface="Palatino Linotype" pitchFamily="18" charset="0"/>
                <a:cs typeface="Arial" charset="0"/>
              </a:defRPr>
            </a:lvl9pPr>
          </a:lstStyle>
          <a:p>
            <a:r>
              <a:rPr lang="pl-PL" sz="1000" dirty="0">
                <a:solidFill>
                  <a:srgbClr val="000000"/>
                </a:solidFill>
                <a:latin typeface="Calibri" pitchFamily="34" charset="0"/>
                <a:cs typeface="Calibri" pitchFamily="34" charset="0"/>
              </a:rPr>
              <a:t>http://cancergrace.org/lung/2010/04/05/an-introduction-to-lung-cancer/</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p:cNvSpPr>
          <p:nvPr>
            <p:ph type="title"/>
          </p:nvPr>
        </p:nvSpPr>
        <p:spPr bwMode="auto">
          <a:xfrm>
            <a:off x="538957" y="294042"/>
            <a:ext cx="6624637" cy="474663"/>
          </a:xfrm>
          <a:extLst/>
        </p:spPr>
        <p:txBody>
          <a:bodyPr wrap="square" numCol="1" anchorCtr="0" compatLnSpc="1">
            <a:prstTxWarp prst="textNoShape">
              <a:avLst/>
            </a:prstTxWarp>
            <a:normAutofit fontScale="90000"/>
          </a:bodyPr>
          <a:lstStyle/>
          <a:p>
            <a:pPr eaLnBrk="1" hangingPunct="1"/>
            <a:r>
              <a:rPr lang="pl-PL" sz="2800" b="1" dirty="0" err="1" smtClean="0">
                <a:effectLst>
                  <a:outerShdw blurRad="38100" dist="38100" dir="2700000" algn="tl">
                    <a:srgbClr val="C0C0C0"/>
                  </a:outerShdw>
                </a:effectLst>
              </a:rPr>
              <a:t>T</a:t>
            </a:r>
            <a:r>
              <a:rPr lang="pl-PL" sz="2800" b="1" dirty="0" err="1">
                <a:solidFill>
                  <a:schemeClr val="tx1"/>
                </a:solidFill>
                <a:effectLst>
                  <a:outerShdw blurRad="38100" dist="38100" dir="2700000" algn="tl">
                    <a:srgbClr val="C0C0C0"/>
                  </a:outerShdw>
                </a:effectLst>
              </a:rPr>
              <a:t>a</a:t>
            </a:r>
            <a:r>
              <a:rPr lang="pl-PL" sz="2800" b="1" dirty="0" err="1" smtClean="0">
                <a:effectLst>
                  <a:outerShdw blurRad="38100" dist="38100" dir="2700000" algn="tl">
                    <a:srgbClr val="C0C0C0"/>
                  </a:outerShdw>
                </a:effectLst>
              </a:rPr>
              <a:t>rgeted</a:t>
            </a:r>
            <a:r>
              <a:rPr lang="pl-PL" sz="2800" b="1" dirty="0" smtClean="0">
                <a:effectLst>
                  <a:outerShdw blurRad="38100" dist="38100" dir="2700000" algn="tl">
                    <a:srgbClr val="C0C0C0"/>
                  </a:outerShdw>
                </a:effectLst>
              </a:rPr>
              <a:t> </a:t>
            </a:r>
            <a:r>
              <a:rPr lang="pl-PL" sz="2800" b="1" dirty="0" err="1" smtClean="0">
                <a:effectLst>
                  <a:outerShdw blurRad="38100" dist="38100" dir="2700000" algn="tl">
                    <a:srgbClr val="C0C0C0"/>
                  </a:outerShdw>
                </a:effectLst>
              </a:rPr>
              <a:t>therapies</a:t>
            </a:r>
            <a:endParaRPr lang="pl-PL" sz="2800" b="1" dirty="0" smtClean="0">
              <a:effectLst>
                <a:outerShdw blurRad="38100" dist="38100" dir="2700000" algn="tl">
                  <a:srgbClr val="C0C0C0"/>
                </a:outerShdw>
              </a:effectLst>
            </a:endParaRPr>
          </a:p>
        </p:txBody>
      </p:sp>
      <p:sp>
        <p:nvSpPr>
          <p:cNvPr id="102402" name="Text Box 8"/>
          <p:cNvSpPr txBox="1">
            <a:spLocks noChangeArrowheads="1"/>
          </p:cNvSpPr>
          <p:nvPr/>
        </p:nvSpPr>
        <p:spPr bwMode="auto">
          <a:xfrm>
            <a:off x="683568" y="6245982"/>
            <a:ext cx="367347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Palatino Linotype" pitchFamily="18" charset="0"/>
                <a:cs typeface="Arial" charset="0"/>
              </a:defRPr>
            </a:lvl1pPr>
            <a:lvl2pPr marL="742950" indent="-285750">
              <a:defRPr>
                <a:solidFill>
                  <a:schemeClr val="tx1"/>
                </a:solidFill>
                <a:latin typeface="Palatino Linotype" pitchFamily="18" charset="0"/>
                <a:cs typeface="Arial" charset="0"/>
              </a:defRPr>
            </a:lvl2pPr>
            <a:lvl3pPr marL="1143000" indent="-228600">
              <a:defRPr>
                <a:solidFill>
                  <a:schemeClr val="tx1"/>
                </a:solidFill>
                <a:latin typeface="Palatino Linotype" pitchFamily="18" charset="0"/>
                <a:cs typeface="Arial" charset="0"/>
              </a:defRPr>
            </a:lvl3pPr>
            <a:lvl4pPr marL="1600200" indent="-228600">
              <a:defRPr>
                <a:solidFill>
                  <a:schemeClr val="tx1"/>
                </a:solidFill>
                <a:latin typeface="Palatino Linotype" pitchFamily="18" charset="0"/>
                <a:cs typeface="Arial" charset="0"/>
              </a:defRPr>
            </a:lvl4pPr>
            <a:lvl5pPr marL="2057400" indent="-228600">
              <a:defRPr>
                <a:solidFill>
                  <a:schemeClr val="tx1"/>
                </a:solidFill>
                <a:latin typeface="Palatino Linotype" pitchFamily="18" charset="0"/>
                <a:cs typeface="Arial" charset="0"/>
              </a:defRPr>
            </a:lvl5pPr>
            <a:lvl6pPr marL="2514600" indent="-228600" fontAlgn="base">
              <a:spcBef>
                <a:spcPct val="0"/>
              </a:spcBef>
              <a:spcAft>
                <a:spcPct val="0"/>
              </a:spcAft>
              <a:defRPr>
                <a:solidFill>
                  <a:schemeClr val="tx1"/>
                </a:solidFill>
                <a:latin typeface="Palatino Linotype" pitchFamily="18" charset="0"/>
                <a:cs typeface="Arial" charset="0"/>
              </a:defRPr>
            </a:lvl6pPr>
            <a:lvl7pPr marL="2971800" indent="-228600" fontAlgn="base">
              <a:spcBef>
                <a:spcPct val="0"/>
              </a:spcBef>
              <a:spcAft>
                <a:spcPct val="0"/>
              </a:spcAft>
              <a:defRPr>
                <a:solidFill>
                  <a:schemeClr val="tx1"/>
                </a:solidFill>
                <a:latin typeface="Palatino Linotype" pitchFamily="18" charset="0"/>
                <a:cs typeface="Arial" charset="0"/>
              </a:defRPr>
            </a:lvl7pPr>
            <a:lvl8pPr marL="3429000" indent="-228600" fontAlgn="base">
              <a:spcBef>
                <a:spcPct val="0"/>
              </a:spcBef>
              <a:spcAft>
                <a:spcPct val="0"/>
              </a:spcAft>
              <a:defRPr>
                <a:solidFill>
                  <a:schemeClr val="tx1"/>
                </a:solidFill>
                <a:latin typeface="Palatino Linotype" pitchFamily="18" charset="0"/>
                <a:cs typeface="Arial" charset="0"/>
              </a:defRPr>
            </a:lvl8pPr>
            <a:lvl9pPr marL="3886200" indent="-228600" fontAlgn="base">
              <a:spcBef>
                <a:spcPct val="0"/>
              </a:spcBef>
              <a:spcAft>
                <a:spcPct val="0"/>
              </a:spcAft>
              <a:defRPr>
                <a:solidFill>
                  <a:schemeClr val="tx1"/>
                </a:solidFill>
                <a:latin typeface="Palatino Linotype" pitchFamily="18" charset="0"/>
                <a:cs typeface="Arial" charset="0"/>
              </a:defRPr>
            </a:lvl9pPr>
          </a:lstStyle>
          <a:p>
            <a:pPr>
              <a:spcBef>
                <a:spcPct val="50000"/>
              </a:spcBef>
            </a:pPr>
            <a:r>
              <a:rPr lang="pl-PL" sz="1100" dirty="0" err="1">
                <a:solidFill>
                  <a:srgbClr val="000000"/>
                </a:solidFill>
                <a:latin typeface="Calibri" pitchFamily="34" charset="0"/>
                <a:cs typeface="Calibri" pitchFamily="34" charset="0"/>
              </a:rPr>
              <a:t>Janne</a:t>
            </a:r>
            <a:r>
              <a:rPr lang="pl-PL" sz="1100" dirty="0">
                <a:solidFill>
                  <a:srgbClr val="000000"/>
                </a:solidFill>
                <a:latin typeface="Calibri" pitchFamily="34" charset="0"/>
                <a:cs typeface="Calibri" pitchFamily="34" charset="0"/>
              </a:rPr>
              <a:t> P. A. et al. </a:t>
            </a:r>
            <a:r>
              <a:rPr lang="pl-PL" sz="1100" i="1" dirty="0">
                <a:solidFill>
                  <a:srgbClr val="000000"/>
                </a:solidFill>
                <a:latin typeface="Calibri" pitchFamily="34" charset="0"/>
                <a:cs typeface="Calibri" pitchFamily="34" charset="0"/>
              </a:rPr>
              <a:t>Nature </a:t>
            </a:r>
            <a:r>
              <a:rPr lang="pl-PL" sz="1100" i="1" dirty="0" err="1">
                <a:solidFill>
                  <a:srgbClr val="000000"/>
                </a:solidFill>
                <a:latin typeface="Calibri" pitchFamily="34" charset="0"/>
                <a:cs typeface="Calibri" pitchFamily="34" charset="0"/>
              </a:rPr>
              <a:t>Review</a:t>
            </a:r>
            <a:r>
              <a:rPr lang="pl-PL" sz="1100" dirty="0">
                <a:solidFill>
                  <a:srgbClr val="000000"/>
                </a:solidFill>
                <a:latin typeface="Calibri" pitchFamily="34" charset="0"/>
                <a:cs typeface="Calibri" pitchFamily="34" charset="0"/>
              </a:rPr>
              <a:t> 2009; 8: 709-723</a:t>
            </a:r>
          </a:p>
        </p:txBody>
      </p:sp>
      <p:pic>
        <p:nvPicPr>
          <p:cNvPr id="102403" name="Picture 9"/>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44008" y="1484312"/>
            <a:ext cx="4148137"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04" name="Text Box 10"/>
          <p:cNvSpPr txBox="1">
            <a:spLocks noChangeArrowheads="1"/>
          </p:cNvSpPr>
          <p:nvPr/>
        </p:nvSpPr>
        <p:spPr bwMode="auto">
          <a:xfrm>
            <a:off x="4673217" y="3885096"/>
            <a:ext cx="4319587"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Palatino Linotype" pitchFamily="18" charset="0"/>
                <a:cs typeface="Arial" charset="0"/>
              </a:defRPr>
            </a:lvl1pPr>
            <a:lvl2pPr marL="742950" indent="-285750">
              <a:defRPr>
                <a:solidFill>
                  <a:schemeClr val="tx1"/>
                </a:solidFill>
                <a:latin typeface="Palatino Linotype" pitchFamily="18" charset="0"/>
                <a:cs typeface="Arial" charset="0"/>
              </a:defRPr>
            </a:lvl2pPr>
            <a:lvl3pPr marL="1143000" indent="-228600">
              <a:defRPr>
                <a:solidFill>
                  <a:schemeClr val="tx1"/>
                </a:solidFill>
                <a:latin typeface="Palatino Linotype" pitchFamily="18" charset="0"/>
                <a:cs typeface="Arial" charset="0"/>
              </a:defRPr>
            </a:lvl3pPr>
            <a:lvl4pPr marL="1600200" indent="-228600">
              <a:defRPr>
                <a:solidFill>
                  <a:schemeClr val="tx1"/>
                </a:solidFill>
                <a:latin typeface="Palatino Linotype" pitchFamily="18" charset="0"/>
                <a:cs typeface="Arial" charset="0"/>
              </a:defRPr>
            </a:lvl4pPr>
            <a:lvl5pPr marL="2057400" indent="-228600">
              <a:defRPr>
                <a:solidFill>
                  <a:schemeClr val="tx1"/>
                </a:solidFill>
                <a:latin typeface="Palatino Linotype" pitchFamily="18" charset="0"/>
                <a:cs typeface="Arial" charset="0"/>
              </a:defRPr>
            </a:lvl5pPr>
            <a:lvl6pPr marL="2514600" indent="-228600" fontAlgn="base">
              <a:spcBef>
                <a:spcPct val="0"/>
              </a:spcBef>
              <a:spcAft>
                <a:spcPct val="0"/>
              </a:spcAft>
              <a:defRPr>
                <a:solidFill>
                  <a:schemeClr val="tx1"/>
                </a:solidFill>
                <a:latin typeface="Palatino Linotype" pitchFamily="18" charset="0"/>
                <a:cs typeface="Arial" charset="0"/>
              </a:defRPr>
            </a:lvl6pPr>
            <a:lvl7pPr marL="2971800" indent="-228600" fontAlgn="base">
              <a:spcBef>
                <a:spcPct val="0"/>
              </a:spcBef>
              <a:spcAft>
                <a:spcPct val="0"/>
              </a:spcAft>
              <a:defRPr>
                <a:solidFill>
                  <a:schemeClr val="tx1"/>
                </a:solidFill>
                <a:latin typeface="Palatino Linotype" pitchFamily="18" charset="0"/>
                <a:cs typeface="Arial" charset="0"/>
              </a:defRPr>
            </a:lvl7pPr>
            <a:lvl8pPr marL="3429000" indent="-228600" fontAlgn="base">
              <a:spcBef>
                <a:spcPct val="0"/>
              </a:spcBef>
              <a:spcAft>
                <a:spcPct val="0"/>
              </a:spcAft>
              <a:defRPr>
                <a:solidFill>
                  <a:schemeClr val="tx1"/>
                </a:solidFill>
                <a:latin typeface="Palatino Linotype" pitchFamily="18" charset="0"/>
                <a:cs typeface="Arial" charset="0"/>
              </a:defRPr>
            </a:lvl8pPr>
            <a:lvl9pPr marL="3886200" indent="-228600" fontAlgn="base">
              <a:spcBef>
                <a:spcPct val="0"/>
              </a:spcBef>
              <a:spcAft>
                <a:spcPct val="0"/>
              </a:spcAft>
              <a:defRPr>
                <a:solidFill>
                  <a:schemeClr val="tx1"/>
                </a:solidFill>
                <a:latin typeface="Palatino Linotype" pitchFamily="18" charset="0"/>
                <a:cs typeface="Arial" charset="0"/>
              </a:defRPr>
            </a:lvl9pPr>
          </a:lstStyle>
          <a:p>
            <a:pPr>
              <a:spcBef>
                <a:spcPct val="50000"/>
              </a:spcBef>
            </a:pPr>
            <a:r>
              <a:rPr lang="pl-PL" sz="1600" dirty="0" err="1">
                <a:solidFill>
                  <a:srgbClr val="000000"/>
                </a:solidFill>
                <a:latin typeface="Arial" charset="0"/>
              </a:rPr>
              <a:t>Rapid</a:t>
            </a:r>
            <a:r>
              <a:rPr lang="pl-PL" sz="1600" dirty="0">
                <a:solidFill>
                  <a:srgbClr val="000000"/>
                </a:solidFill>
                <a:latin typeface="Arial" charset="0"/>
              </a:rPr>
              <a:t> </a:t>
            </a:r>
            <a:r>
              <a:rPr lang="pl-PL" sz="1600" dirty="0" err="1">
                <a:solidFill>
                  <a:srgbClr val="000000"/>
                </a:solidFill>
                <a:latin typeface="Arial" charset="0"/>
              </a:rPr>
              <a:t>response</a:t>
            </a:r>
            <a:r>
              <a:rPr lang="pl-PL" sz="1600" dirty="0">
                <a:solidFill>
                  <a:srgbClr val="000000"/>
                </a:solidFill>
                <a:latin typeface="Arial" charset="0"/>
              </a:rPr>
              <a:t> </a:t>
            </a:r>
            <a:r>
              <a:rPr lang="pl-PL" sz="1600" dirty="0" err="1">
                <a:solidFill>
                  <a:srgbClr val="000000"/>
                </a:solidFill>
                <a:latin typeface="Arial" charset="0"/>
              </a:rPr>
              <a:t>after</a:t>
            </a:r>
            <a:r>
              <a:rPr lang="pl-PL" sz="1600" dirty="0">
                <a:solidFill>
                  <a:srgbClr val="000000"/>
                </a:solidFill>
                <a:latin typeface="Arial" charset="0"/>
              </a:rPr>
              <a:t> </a:t>
            </a:r>
            <a:r>
              <a:rPr lang="pl-PL" sz="1600" dirty="0" err="1">
                <a:solidFill>
                  <a:srgbClr val="000000"/>
                </a:solidFill>
                <a:latin typeface="Arial" charset="0"/>
              </a:rPr>
              <a:t>treatment</a:t>
            </a:r>
            <a:r>
              <a:rPr lang="pl-PL" sz="1600" dirty="0">
                <a:solidFill>
                  <a:srgbClr val="000000"/>
                </a:solidFill>
                <a:latin typeface="Arial" charset="0"/>
              </a:rPr>
              <a:t> with </a:t>
            </a:r>
            <a:r>
              <a:rPr lang="pl-PL" sz="1600" dirty="0" err="1">
                <a:solidFill>
                  <a:srgbClr val="000000"/>
                </a:solidFill>
                <a:latin typeface="Arial" charset="0"/>
              </a:rPr>
              <a:t>gefitynib</a:t>
            </a:r>
            <a:r>
              <a:rPr lang="pl-PL" sz="1600" dirty="0">
                <a:solidFill>
                  <a:srgbClr val="000000"/>
                </a:solidFill>
                <a:latin typeface="Arial" charset="0"/>
              </a:rPr>
              <a:t> (EGFR inhibitor)</a:t>
            </a:r>
          </a:p>
        </p:txBody>
      </p:sp>
      <p:sp>
        <p:nvSpPr>
          <p:cNvPr id="102405" name="Text Box 11"/>
          <p:cNvSpPr txBox="1">
            <a:spLocks noChangeArrowheads="1"/>
          </p:cNvSpPr>
          <p:nvPr/>
        </p:nvSpPr>
        <p:spPr bwMode="auto">
          <a:xfrm>
            <a:off x="4705063" y="4443412"/>
            <a:ext cx="4608512"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Palatino Linotype" pitchFamily="18" charset="0"/>
                <a:cs typeface="Arial" charset="0"/>
              </a:defRPr>
            </a:lvl1pPr>
            <a:lvl2pPr marL="742950" indent="-285750">
              <a:defRPr>
                <a:solidFill>
                  <a:schemeClr val="tx1"/>
                </a:solidFill>
                <a:latin typeface="Palatino Linotype" pitchFamily="18" charset="0"/>
                <a:cs typeface="Arial" charset="0"/>
              </a:defRPr>
            </a:lvl2pPr>
            <a:lvl3pPr marL="1143000" indent="-228600">
              <a:defRPr>
                <a:solidFill>
                  <a:schemeClr val="tx1"/>
                </a:solidFill>
                <a:latin typeface="Palatino Linotype" pitchFamily="18" charset="0"/>
                <a:cs typeface="Arial" charset="0"/>
              </a:defRPr>
            </a:lvl3pPr>
            <a:lvl4pPr marL="1600200" indent="-228600">
              <a:defRPr>
                <a:solidFill>
                  <a:schemeClr val="tx1"/>
                </a:solidFill>
                <a:latin typeface="Palatino Linotype" pitchFamily="18" charset="0"/>
                <a:cs typeface="Arial" charset="0"/>
              </a:defRPr>
            </a:lvl4pPr>
            <a:lvl5pPr marL="2057400" indent="-228600">
              <a:defRPr>
                <a:solidFill>
                  <a:schemeClr val="tx1"/>
                </a:solidFill>
                <a:latin typeface="Palatino Linotype" pitchFamily="18" charset="0"/>
                <a:cs typeface="Arial" charset="0"/>
              </a:defRPr>
            </a:lvl5pPr>
            <a:lvl6pPr marL="2514600" indent="-228600" fontAlgn="base">
              <a:spcBef>
                <a:spcPct val="0"/>
              </a:spcBef>
              <a:spcAft>
                <a:spcPct val="0"/>
              </a:spcAft>
              <a:defRPr>
                <a:solidFill>
                  <a:schemeClr val="tx1"/>
                </a:solidFill>
                <a:latin typeface="Palatino Linotype" pitchFamily="18" charset="0"/>
                <a:cs typeface="Arial" charset="0"/>
              </a:defRPr>
            </a:lvl6pPr>
            <a:lvl7pPr marL="2971800" indent="-228600" fontAlgn="base">
              <a:spcBef>
                <a:spcPct val="0"/>
              </a:spcBef>
              <a:spcAft>
                <a:spcPct val="0"/>
              </a:spcAft>
              <a:defRPr>
                <a:solidFill>
                  <a:schemeClr val="tx1"/>
                </a:solidFill>
                <a:latin typeface="Palatino Linotype" pitchFamily="18" charset="0"/>
                <a:cs typeface="Arial" charset="0"/>
              </a:defRPr>
            </a:lvl7pPr>
            <a:lvl8pPr marL="3429000" indent="-228600" fontAlgn="base">
              <a:spcBef>
                <a:spcPct val="0"/>
              </a:spcBef>
              <a:spcAft>
                <a:spcPct val="0"/>
              </a:spcAft>
              <a:defRPr>
                <a:solidFill>
                  <a:schemeClr val="tx1"/>
                </a:solidFill>
                <a:latin typeface="Palatino Linotype" pitchFamily="18" charset="0"/>
                <a:cs typeface="Arial" charset="0"/>
              </a:defRPr>
            </a:lvl8pPr>
            <a:lvl9pPr marL="3886200" indent="-228600" fontAlgn="base">
              <a:spcBef>
                <a:spcPct val="0"/>
              </a:spcBef>
              <a:spcAft>
                <a:spcPct val="0"/>
              </a:spcAft>
              <a:defRPr>
                <a:solidFill>
                  <a:schemeClr val="tx1"/>
                </a:solidFill>
                <a:latin typeface="Palatino Linotype" pitchFamily="18" charset="0"/>
                <a:cs typeface="Arial" charset="0"/>
              </a:defRPr>
            </a:lvl9pPr>
          </a:lstStyle>
          <a:p>
            <a:r>
              <a:rPr lang="pl-PL" sz="1100" dirty="0" err="1">
                <a:solidFill>
                  <a:srgbClr val="000000"/>
                </a:solidFill>
                <a:latin typeface="Calibri" pitchFamily="34" charset="0"/>
                <a:cs typeface="Calibri" pitchFamily="34" charset="0"/>
              </a:rPr>
              <a:t>Ladanyi</a:t>
            </a:r>
            <a:r>
              <a:rPr lang="pl-PL" sz="1100" dirty="0">
                <a:solidFill>
                  <a:srgbClr val="000000"/>
                </a:solidFill>
                <a:latin typeface="Calibri" pitchFamily="34" charset="0"/>
                <a:cs typeface="Calibri" pitchFamily="34" charset="0"/>
              </a:rPr>
              <a:t> M. </a:t>
            </a:r>
            <a:r>
              <a:rPr lang="pl-PL" sz="1100" dirty="0" err="1">
                <a:solidFill>
                  <a:srgbClr val="000000"/>
                </a:solidFill>
                <a:latin typeface="Calibri" pitchFamily="34" charset="0"/>
                <a:cs typeface="Calibri" pitchFamily="34" charset="0"/>
              </a:rPr>
              <a:t>Molecular</a:t>
            </a:r>
            <a:r>
              <a:rPr lang="pl-PL" sz="1100" dirty="0">
                <a:solidFill>
                  <a:srgbClr val="000000"/>
                </a:solidFill>
                <a:latin typeface="Calibri" pitchFamily="34" charset="0"/>
                <a:cs typeface="Calibri" pitchFamily="34" charset="0"/>
              </a:rPr>
              <a:t> </a:t>
            </a:r>
            <a:r>
              <a:rPr lang="pl-PL" sz="1100" dirty="0" err="1">
                <a:solidFill>
                  <a:srgbClr val="000000"/>
                </a:solidFill>
                <a:latin typeface="Calibri" pitchFamily="34" charset="0"/>
                <a:cs typeface="Calibri" pitchFamily="34" charset="0"/>
              </a:rPr>
              <a:t>Pathology</a:t>
            </a:r>
            <a:r>
              <a:rPr lang="pl-PL" sz="1100" dirty="0">
                <a:solidFill>
                  <a:srgbClr val="000000"/>
                </a:solidFill>
                <a:latin typeface="Calibri" pitchFamily="34" charset="0"/>
                <a:cs typeface="Calibri" pitchFamily="34" charset="0"/>
              </a:rPr>
              <a:t> of </a:t>
            </a:r>
            <a:r>
              <a:rPr lang="pl-PL" sz="1100" dirty="0" err="1">
                <a:solidFill>
                  <a:srgbClr val="000000"/>
                </a:solidFill>
                <a:latin typeface="Calibri" pitchFamily="34" charset="0"/>
                <a:cs typeface="Calibri" pitchFamily="34" charset="0"/>
              </a:rPr>
              <a:t>Lung</a:t>
            </a:r>
            <a:r>
              <a:rPr lang="pl-PL" sz="1100" dirty="0">
                <a:solidFill>
                  <a:srgbClr val="000000"/>
                </a:solidFill>
                <a:latin typeface="Calibri" pitchFamily="34" charset="0"/>
                <a:cs typeface="Calibri" pitchFamily="34" charset="0"/>
              </a:rPr>
              <a:t> </a:t>
            </a:r>
            <a:r>
              <a:rPr lang="pl-PL" sz="1100" dirty="0" err="1">
                <a:solidFill>
                  <a:srgbClr val="000000"/>
                </a:solidFill>
                <a:latin typeface="Calibri" pitchFamily="34" charset="0"/>
                <a:cs typeface="Calibri" pitchFamily="34" charset="0"/>
              </a:rPr>
              <a:t>Cancer</a:t>
            </a:r>
            <a:r>
              <a:rPr lang="pl-PL" sz="1100" dirty="0" smtClean="0">
                <a:solidFill>
                  <a:srgbClr val="000000"/>
                </a:solidFill>
                <a:latin typeface="Calibri" pitchFamily="34" charset="0"/>
                <a:cs typeface="Calibri" pitchFamily="34" charset="0"/>
              </a:rPr>
              <a:t>: role</a:t>
            </a:r>
            <a:r>
              <a:rPr lang="pl-PL" sz="1100" dirty="0">
                <a:solidFill>
                  <a:srgbClr val="000000"/>
                </a:solidFill>
                <a:latin typeface="Calibri" pitchFamily="34" charset="0"/>
                <a:cs typeface="Calibri" pitchFamily="34" charset="0"/>
              </a:rPr>
              <a:t> in </a:t>
            </a:r>
            <a:r>
              <a:rPr lang="pl-PL" sz="1100" dirty="0" err="1">
                <a:solidFill>
                  <a:srgbClr val="000000"/>
                </a:solidFill>
                <a:latin typeface="Calibri" pitchFamily="34" charset="0"/>
                <a:cs typeface="Calibri" pitchFamily="34" charset="0"/>
              </a:rPr>
              <a:t>patient</a:t>
            </a:r>
            <a:r>
              <a:rPr lang="pl-PL" sz="1100" dirty="0">
                <a:solidFill>
                  <a:srgbClr val="000000"/>
                </a:solidFill>
                <a:latin typeface="Calibri" pitchFamily="34" charset="0"/>
                <a:cs typeface="Calibri" pitchFamily="34" charset="0"/>
              </a:rPr>
              <a:t> </a:t>
            </a:r>
            <a:r>
              <a:rPr lang="pl-PL" sz="1100" dirty="0" err="1">
                <a:solidFill>
                  <a:srgbClr val="000000"/>
                </a:solidFill>
                <a:latin typeface="Calibri" pitchFamily="34" charset="0"/>
                <a:cs typeface="Calibri" pitchFamily="34" charset="0"/>
              </a:rPr>
              <a:t>selection</a:t>
            </a:r>
            <a:r>
              <a:rPr lang="pl-PL" sz="1100" dirty="0">
                <a:solidFill>
                  <a:srgbClr val="000000"/>
                </a:solidFill>
                <a:latin typeface="Calibri" pitchFamily="34" charset="0"/>
                <a:cs typeface="Calibri" pitchFamily="34" charset="0"/>
              </a:rPr>
              <a:t> </a:t>
            </a:r>
            <a:br>
              <a:rPr lang="pl-PL" sz="1100" dirty="0">
                <a:solidFill>
                  <a:srgbClr val="000000"/>
                </a:solidFill>
                <a:latin typeface="Calibri" pitchFamily="34" charset="0"/>
                <a:cs typeface="Calibri" pitchFamily="34" charset="0"/>
              </a:rPr>
            </a:br>
            <a:r>
              <a:rPr lang="pl-PL" sz="1100" dirty="0">
                <a:solidFill>
                  <a:srgbClr val="000000"/>
                </a:solidFill>
                <a:latin typeface="Calibri" pitchFamily="34" charset="0"/>
                <a:cs typeface="Calibri" pitchFamily="34" charset="0"/>
              </a:rPr>
              <a:t>for </a:t>
            </a:r>
            <a:r>
              <a:rPr lang="pl-PL" sz="1100" dirty="0" err="1">
                <a:solidFill>
                  <a:srgbClr val="000000"/>
                </a:solidFill>
                <a:latin typeface="Calibri" pitchFamily="34" charset="0"/>
                <a:cs typeface="Calibri" pitchFamily="34" charset="0"/>
              </a:rPr>
              <a:t>targeted</a:t>
            </a:r>
            <a:r>
              <a:rPr lang="pl-PL" sz="1100" dirty="0">
                <a:solidFill>
                  <a:srgbClr val="000000"/>
                </a:solidFill>
                <a:latin typeface="Calibri" pitchFamily="34" charset="0"/>
                <a:cs typeface="Calibri" pitchFamily="34" charset="0"/>
              </a:rPr>
              <a:t> </a:t>
            </a:r>
            <a:r>
              <a:rPr lang="pl-PL" sz="1100" dirty="0" err="1">
                <a:solidFill>
                  <a:srgbClr val="000000"/>
                </a:solidFill>
                <a:latin typeface="Calibri" pitchFamily="34" charset="0"/>
                <a:cs typeface="Calibri" pitchFamily="34" charset="0"/>
              </a:rPr>
              <a:t>therapy</a:t>
            </a:r>
            <a:r>
              <a:rPr lang="pl-PL" sz="1100" dirty="0">
                <a:solidFill>
                  <a:srgbClr val="000000"/>
                </a:solidFill>
                <a:latin typeface="Calibri" pitchFamily="34" charset="0"/>
                <a:cs typeface="Calibri" pitchFamily="34" charset="0"/>
              </a:rPr>
              <a:t>, </a:t>
            </a:r>
            <a:r>
              <a:rPr lang="pl-PL" sz="1100" i="1" dirty="0" err="1">
                <a:solidFill>
                  <a:srgbClr val="000000"/>
                </a:solidFill>
                <a:latin typeface="Calibri" pitchFamily="34" charset="0"/>
                <a:cs typeface="Calibri" pitchFamily="34" charset="0"/>
              </a:rPr>
              <a:t>Memorial</a:t>
            </a:r>
            <a:r>
              <a:rPr lang="pl-PL" sz="1100" i="1" dirty="0">
                <a:solidFill>
                  <a:srgbClr val="000000"/>
                </a:solidFill>
                <a:latin typeface="Calibri" pitchFamily="34" charset="0"/>
                <a:cs typeface="Calibri" pitchFamily="34" charset="0"/>
              </a:rPr>
              <a:t> Sloan-</a:t>
            </a:r>
            <a:r>
              <a:rPr lang="pl-PL" sz="1100" i="1" dirty="0" err="1">
                <a:solidFill>
                  <a:srgbClr val="000000"/>
                </a:solidFill>
                <a:latin typeface="Calibri" pitchFamily="34" charset="0"/>
                <a:cs typeface="Calibri" pitchFamily="34" charset="0"/>
              </a:rPr>
              <a:t>Kettering</a:t>
            </a:r>
            <a:r>
              <a:rPr lang="pl-PL" sz="1100" i="1" dirty="0">
                <a:solidFill>
                  <a:srgbClr val="000000"/>
                </a:solidFill>
                <a:latin typeface="Calibri" pitchFamily="34" charset="0"/>
                <a:cs typeface="Calibri" pitchFamily="34" charset="0"/>
              </a:rPr>
              <a:t> </a:t>
            </a:r>
            <a:r>
              <a:rPr lang="pl-PL" sz="1100" i="1" dirty="0" err="1">
                <a:solidFill>
                  <a:srgbClr val="000000"/>
                </a:solidFill>
                <a:latin typeface="Calibri" pitchFamily="34" charset="0"/>
                <a:cs typeface="Calibri" pitchFamily="34" charset="0"/>
              </a:rPr>
              <a:t>Cancer</a:t>
            </a:r>
            <a:r>
              <a:rPr lang="pl-PL" sz="1100" i="1" dirty="0">
                <a:solidFill>
                  <a:srgbClr val="000000"/>
                </a:solidFill>
                <a:latin typeface="Calibri" pitchFamily="34" charset="0"/>
                <a:cs typeface="Calibri" pitchFamily="34" charset="0"/>
              </a:rPr>
              <a:t> Center</a:t>
            </a:r>
          </a:p>
        </p:txBody>
      </p:sp>
      <p:pic>
        <p:nvPicPr>
          <p:cNvPr id="102409" name="Picture 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1520" y="757070"/>
            <a:ext cx="4214347" cy="54802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425" name="Oś czasu projektu" descr="Wykres liniowy przedstawiający poszczególne punkty kontrolne w odpowiednim okresie."/>
          <p:cNvGraphicFramePr>
            <a:graphicFrameLocks/>
          </p:cNvGraphicFramePr>
          <p:nvPr/>
        </p:nvGraphicFramePr>
        <p:xfrm>
          <a:off x="57150" y="1309688"/>
          <a:ext cx="9429750" cy="4376737"/>
        </p:xfrm>
        <a:graphic>
          <a:graphicData uri="http://schemas.openxmlformats.org/presentationml/2006/ole">
            <p:oleObj spid="_x0000_s103463" r:id="rId3" imgW="9431329" imgH="4377307" progId="Excel.Sheet.8">
              <p:embed/>
            </p:oleObj>
          </a:graphicData>
        </a:graphic>
      </p:graphicFrame>
      <p:sp>
        <p:nvSpPr>
          <p:cNvPr id="2" name="Tytuł 1"/>
          <p:cNvSpPr>
            <a:spLocks noGrp="1"/>
          </p:cNvSpPr>
          <p:nvPr>
            <p:ph type="title"/>
          </p:nvPr>
        </p:nvSpPr>
        <p:spPr>
          <a:xfrm>
            <a:off x="465138" y="311150"/>
            <a:ext cx="8229600" cy="476250"/>
          </a:xfrm>
        </p:spPr>
        <p:txBody>
          <a:bodyPr>
            <a:normAutofit fontScale="90000"/>
          </a:bodyPr>
          <a:lstStyle/>
          <a:p>
            <a:pPr>
              <a:defRPr/>
            </a:pPr>
            <a:r>
              <a:rPr lang="pl-PL" sz="2800" b="1" dirty="0" err="1" smtClean="0"/>
              <a:t>Milestones</a:t>
            </a:r>
            <a:r>
              <a:rPr lang="pl-PL" sz="2800" b="1" dirty="0" smtClean="0"/>
              <a:t> in </a:t>
            </a:r>
            <a:r>
              <a:rPr lang="pl-PL" sz="2800" b="1" dirty="0" err="1" smtClean="0"/>
              <a:t>antiangiogenic</a:t>
            </a:r>
            <a:r>
              <a:rPr lang="pl-PL" sz="2800" b="1" dirty="0" smtClean="0"/>
              <a:t> </a:t>
            </a:r>
            <a:r>
              <a:rPr lang="pl-PL" sz="2800" b="1" dirty="0" err="1" smtClean="0"/>
              <a:t>therapy</a:t>
            </a:r>
            <a:endParaRPr lang="pl-PL" sz="2800" b="1" dirty="0"/>
          </a:p>
        </p:txBody>
      </p:sp>
      <p:pic>
        <p:nvPicPr>
          <p:cNvPr id="103427" name="Obraz 4"/>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388938" y="1819275"/>
            <a:ext cx="684212"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428" name="Obraz 5"/>
          <p:cNvPicPr>
            <a:picLocks noChangeAspect="1"/>
          </p:cNvPicPr>
          <p:nvPr/>
        </p:nvPicPr>
        <p:blipFill>
          <a:blip r:embed="rId5">
            <a:extLst>
              <a:ext uri="{28A0092B-C50C-407E-A947-70E740481C1C}">
                <a14:useLocalDpi xmlns:a14="http://schemas.microsoft.com/office/drawing/2010/main" xmlns="" val="0"/>
              </a:ext>
            </a:extLst>
          </a:blip>
          <a:srcRect b="12384"/>
          <a:stretch>
            <a:fillRect/>
          </a:stretch>
        </p:blipFill>
        <p:spPr bwMode="auto">
          <a:xfrm>
            <a:off x="285750" y="4546600"/>
            <a:ext cx="890588" cy="1100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429" name="Obraz 6"/>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195513" y="1773238"/>
            <a:ext cx="555625" cy="68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430" name="Obraz 7"/>
          <p:cNvPicPr>
            <a:picLocks noChangeAspect="1"/>
          </p:cNvPicPr>
          <p:nvPr/>
        </p:nvPicPr>
        <p:blipFill>
          <a:blip r:embed="rId7">
            <a:extLst>
              <a:ext uri="{28A0092B-C50C-407E-A947-70E740481C1C}">
                <a14:useLocalDpi xmlns:a14="http://schemas.microsoft.com/office/drawing/2010/main" xmlns="" val="0"/>
              </a:ext>
            </a:extLst>
          </a:blip>
          <a:srcRect/>
          <a:stretch>
            <a:fillRect/>
          </a:stretch>
        </p:blipFill>
        <p:spPr bwMode="auto">
          <a:xfrm>
            <a:off x="5451475" y="5340350"/>
            <a:ext cx="936625" cy="120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431" name="Obraz 9"/>
          <p:cNvPicPr>
            <a:picLocks noChangeAspect="1"/>
          </p:cNvPicPr>
          <p:nvPr/>
        </p:nvPicPr>
        <p:blipFill>
          <a:blip r:embed="rId8">
            <a:extLst>
              <a:ext uri="{28A0092B-C50C-407E-A947-70E740481C1C}">
                <a14:useLocalDpi xmlns:a14="http://schemas.microsoft.com/office/drawing/2010/main" xmlns="" val="0"/>
              </a:ext>
            </a:extLst>
          </a:blip>
          <a:srcRect t="47482" r="2307" b="9721"/>
          <a:stretch>
            <a:fillRect/>
          </a:stretch>
        </p:blipFill>
        <p:spPr bwMode="auto">
          <a:xfrm>
            <a:off x="4211638" y="892175"/>
            <a:ext cx="2409825" cy="811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432" name="Obraz 10"/>
          <p:cNvPicPr>
            <a:picLocks noChangeAspect="1"/>
          </p:cNvPicPr>
          <p:nvPr/>
        </p:nvPicPr>
        <p:blipFill>
          <a:blip r:embed="rId9">
            <a:extLst>
              <a:ext uri="{28A0092B-C50C-407E-A947-70E740481C1C}">
                <a14:useLocalDpi xmlns:a14="http://schemas.microsoft.com/office/drawing/2010/main" xmlns="" val="0"/>
              </a:ext>
            </a:extLst>
          </a:blip>
          <a:srcRect/>
          <a:stretch>
            <a:fillRect/>
          </a:stretch>
        </p:blipFill>
        <p:spPr bwMode="auto">
          <a:xfrm>
            <a:off x="7385050" y="787400"/>
            <a:ext cx="511175"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433" name="Obraz 11"/>
          <p:cNvPicPr>
            <a:picLocks noChangeAspect="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525838" y="4987925"/>
            <a:ext cx="1373187" cy="658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434" name="Obraz 12"/>
          <p:cNvPicPr>
            <a:picLocks noChangeAspect="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7929563" y="5407025"/>
            <a:ext cx="765175" cy="86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Prostokąt 16"/>
          <p:cNvSpPr>
            <a:spLocks/>
          </p:cNvSpPr>
          <p:nvPr/>
        </p:nvSpPr>
        <p:spPr>
          <a:xfrm flipH="1">
            <a:off x="8267700" y="3455988"/>
            <a:ext cx="88900" cy="889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3" name="pole tekstowe 2"/>
          <p:cNvSpPr txBox="1"/>
          <p:nvPr/>
        </p:nvSpPr>
        <p:spPr>
          <a:xfrm>
            <a:off x="731044" y="6272213"/>
            <a:ext cx="2952328" cy="246221"/>
          </a:xfrm>
          <a:prstGeom prst="rect">
            <a:avLst/>
          </a:prstGeom>
          <a:noFill/>
        </p:spPr>
        <p:txBody>
          <a:bodyPr wrap="square" rtlCol="0">
            <a:spAutoFit/>
          </a:bodyPr>
          <a:lstStyle/>
          <a:p>
            <a:r>
              <a:rPr lang="pl-PL" sz="1000" dirty="0" err="1" smtClean="0">
                <a:latin typeface="Calibri" pitchFamily="34" charset="0"/>
                <a:cs typeface="Calibri" pitchFamily="34" charset="0"/>
              </a:rPr>
              <a:t>Based</a:t>
            </a:r>
            <a:r>
              <a:rPr lang="pl-PL" sz="1000" dirty="0" smtClean="0">
                <a:latin typeface="Calibri" pitchFamily="34" charset="0"/>
                <a:cs typeface="Calibri" pitchFamily="34" charset="0"/>
              </a:rPr>
              <a:t> on: http://www.angio.org/learn/angiogenesis/</a:t>
            </a:r>
            <a:endParaRPr lang="pl-PL" sz="10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a 1"/>
          <p:cNvSpPr/>
          <p:nvPr/>
        </p:nvSpPr>
        <p:spPr>
          <a:xfrm>
            <a:off x="1466850" y="4910138"/>
            <a:ext cx="295275" cy="287337"/>
          </a:xfrm>
          <a:prstGeom prst="ellipse">
            <a:avLst/>
          </a:prstGeom>
          <a:solidFill>
            <a:srgbClr val="8B297F"/>
          </a:solidFill>
          <a:ln>
            <a:solidFill>
              <a:srgbClr val="8B29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solidFill>
                <a:prstClr val="white"/>
              </a:solidFill>
            </a:endParaRPr>
          </a:p>
        </p:txBody>
      </p:sp>
      <p:pic>
        <p:nvPicPr>
          <p:cNvPr id="104450" name="Picture 9"/>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52563" y="5349875"/>
            <a:ext cx="323850"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9" name="Text Box 7"/>
          <p:cNvSpPr txBox="1">
            <a:spLocks noChangeArrowheads="1"/>
          </p:cNvSpPr>
          <p:nvPr/>
        </p:nvSpPr>
        <p:spPr bwMode="auto">
          <a:xfrm>
            <a:off x="1436688" y="4887913"/>
            <a:ext cx="6416675" cy="779462"/>
          </a:xfrm>
          <a:prstGeom prst="rect">
            <a:avLst/>
          </a:prstGeom>
          <a:noFill/>
          <a:ln>
            <a:noFill/>
          </a:ln>
          <a:effectLst/>
          <a:extLst/>
        </p:spPr>
        <p:txBody>
          <a:bodyPr>
            <a:spAutoFit/>
          </a:bodyPr>
          <a:lstStyle>
            <a:lvl1pPr>
              <a:defRPr>
                <a:solidFill>
                  <a:schemeClr val="tx1"/>
                </a:solidFill>
                <a:latin typeface="Palatino Linotype" pitchFamily="18" charset="0"/>
                <a:cs typeface="Arial" charset="0"/>
              </a:defRPr>
            </a:lvl1pPr>
            <a:lvl2pPr marL="742950" indent="-285750">
              <a:defRPr>
                <a:solidFill>
                  <a:schemeClr val="tx1"/>
                </a:solidFill>
                <a:latin typeface="Palatino Linotype" pitchFamily="18" charset="0"/>
                <a:cs typeface="Arial" charset="0"/>
              </a:defRPr>
            </a:lvl2pPr>
            <a:lvl3pPr marL="1143000" indent="-228600">
              <a:defRPr>
                <a:solidFill>
                  <a:schemeClr val="tx1"/>
                </a:solidFill>
                <a:latin typeface="Palatino Linotype" pitchFamily="18" charset="0"/>
                <a:cs typeface="Arial" charset="0"/>
              </a:defRPr>
            </a:lvl3pPr>
            <a:lvl4pPr marL="1600200" indent="-228600">
              <a:defRPr>
                <a:solidFill>
                  <a:schemeClr val="tx1"/>
                </a:solidFill>
                <a:latin typeface="Palatino Linotype" pitchFamily="18" charset="0"/>
                <a:cs typeface="Arial" charset="0"/>
              </a:defRPr>
            </a:lvl4pPr>
            <a:lvl5pPr marL="2057400" indent="-228600">
              <a:defRPr>
                <a:solidFill>
                  <a:schemeClr val="tx1"/>
                </a:solidFill>
                <a:latin typeface="Palatino Linotype" pitchFamily="18" charset="0"/>
                <a:cs typeface="Arial" charset="0"/>
              </a:defRPr>
            </a:lvl5pPr>
            <a:lvl6pPr marL="2514600" indent="-228600" fontAlgn="base">
              <a:spcBef>
                <a:spcPct val="0"/>
              </a:spcBef>
              <a:spcAft>
                <a:spcPct val="0"/>
              </a:spcAft>
              <a:defRPr>
                <a:solidFill>
                  <a:schemeClr val="tx1"/>
                </a:solidFill>
                <a:latin typeface="Palatino Linotype" pitchFamily="18" charset="0"/>
                <a:cs typeface="Arial" charset="0"/>
              </a:defRPr>
            </a:lvl6pPr>
            <a:lvl7pPr marL="2971800" indent="-228600" fontAlgn="base">
              <a:spcBef>
                <a:spcPct val="0"/>
              </a:spcBef>
              <a:spcAft>
                <a:spcPct val="0"/>
              </a:spcAft>
              <a:defRPr>
                <a:solidFill>
                  <a:schemeClr val="tx1"/>
                </a:solidFill>
                <a:latin typeface="Palatino Linotype" pitchFamily="18" charset="0"/>
                <a:cs typeface="Arial" charset="0"/>
              </a:defRPr>
            </a:lvl7pPr>
            <a:lvl8pPr marL="3429000" indent="-228600" fontAlgn="base">
              <a:spcBef>
                <a:spcPct val="0"/>
              </a:spcBef>
              <a:spcAft>
                <a:spcPct val="0"/>
              </a:spcAft>
              <a:defRPr>
                <a:solidFill>
                  <a:schemeClr val="tx1"/>
                </a:solidFill>
                <a:latin typeface="Palatino Linotype" pitchFamily="18" charset="0"/>
                <a:cs typeface="Arial" charset="0"/>
              </a:defRPr>
            </a:lvl8pPr>
            <a:lvl9pPr marL="3886200" indent="-228600" fontAlgn="base">
              <a:spcBef>
                <a:spcPct val="0"/>
              </a:spcBef>
              <a:spcAft>
                <a:spcPct val="0"/>
              </a:spcAft>
              <a:defRPr>
                <a:solidFill>
                  <a:schemeClr val="tx1"/>
                </a:solidFill>
                <a:latin typeface="Palatino Linotype" pitchFamily="18" charset="0"/>
                <a:cs typeface="Arial" charset="0"/>
              </a:defRPr>
            </a:lvl9pPr>
          </a:lstStyle>
          <a:p>
            <a:pPr>
              <a:spcBef>
                <a:spcPct val="50000"/>
              </a:spcBef>
            </a:pPr>
            <a:r>
              <a:rPr lang="pl-PL" b="1">
                <a:solidFill>
                  <a:srgbClr val="000000"/>
                </a:solidFill>
                <a:effectLst>
                  <a:outerShdw blurRad="38100" dist="38100" dir="2700000" algn="tl">
                    <a:srgbClr val="C0C0C0"/>
                  </a:outerShdw>
                </a:effectLst>
                <a:latin typeface="Arial" charset="0"/>
              </a:rPr>
              <a:t>1. </a:t>
            </a:r>
            <a:r>
              <a:rPr lang="pl-PL">
                <a:solidFill>
                  <a:srgbClr val="000000"/>
                </a:solidFill>
                <a:effectLst>
                  <a:outerShdw blurRad="38100" dist="38100" dir="2700000" algn="tl">
                    <a:srgbClr val="C0C0C0"/>
                  </a:outerShdw>
                </a:effectLst>
                <a:latin typeface="Arial" charset="0"/>
              </a:rPr>
              <a:t>Monoclonal antibodies</a:t>
            </a:r>
            <a:r>
              <a:rPr lang="pl-PL" b="1">
                <a:solidFill>
                  <a:srgbClr val="000000"/>
                </a:solidFill>
                <a:effectLst>
                  <a:outerShdw blurRad="38100" dist="38100" dir="2700000" algn="tl">
                    <a:srgbClr val="C0C0C0"/>
                  </a:outerShdw>
                </a:effectLst>
                <a:latin typeface="Arial" charset="0"/>
              </a:rPr>
              <a:t> </a:t>
            </a:r>
            <a:r>
              <a:rPr lang="pl-PL">
                <a:solidFill>
                  <a:srgbClr val="000000"/>
                </a:solidFill>
                <a:effectLst>
                  <a:outerShdw blurRad="38100" dist="38100" dir="2700000" algn="tl">
                    <a:srgbClr val="C0C0C0"/>
                  </a:outerShdw>
                </a:effectLst>
                <a:latin typeface="Arial" charset="0"/>
              </a:rPr>
              <a:t>anti-VEGF:</a:t>
            </a:r>
            <a:r>
              <a:rPr lang="pl-PL" b="1">
                <a:solidFill>
                  <a:srgbClr val="000000"/>
                </a:solidFill>
                <a:effectLst>
                  <a:outerShdw blurRad="38100" dist="38100" dir="2700000" algn="tl">
                    <a:srgbClr val="C0C0C0"/>
                  </a:outerShdw>
                </a:effectLst>
                <a:latin typeface="Arial" charset="0"/>
              </a:rPr>
              <a:t> </a:t>
            </a:r>
            <a:r>
              <a:rPr lang="pl-PL" b="1">
                <a:solidFill>
                  <a:srgbClr val="42568D"/>
                </a:solidFill>
                <a:effectLst>
                  <a:outerShdw blurRad="38100" dist="38100" dir="2700000" algn="tl">
                    <a:srgbClr val="C0C0C0"/>
                  </a:outerShdw>
                </a:effectLst>
                <a:latin typeface="Arial" charset="0"/>
              </a:rPr>
              <a:t>bevacizumab</a:t>
            </a:r>
          </a:p>
          <a:p>
            <a:pPr>
              <a:spcBef>
                <a:spcPct val="50000"/>
              </a:spcBef>
            </a:pPr>
            <a:r>
              <a:rPr lang="pl-PL" b="1">
                <a:solidFill>
                  <a:srgbClr val="000000"/>
                </a:solidFill>
                <a:effectLst>
                  <a:outerShdw blurRad="38100" dist="38100" dir="2700000" algn="tl">
                    <a:srgbClr val="C0C0C0"/>
                  </a:outerShdw>
                </a:effectLst>
                <a:latin typeface="Arial" charset="0"/>
              </a:rPr>
              <a:t>2. </a:t>
            </a:r>
            <a:r>
              <a:rPr lang="pl-PL">
                <a:solidFill>
                  <a:srgbClr val="000000"/>
                </a:solidFill>
                <a:effectLst>
                  <a:outerShdw blurRad="38100" dist="38100" dir="2700000" algn="tl">
                    <a:srgbClr val="C0C0C0"/>
                  </a:outerShdw>
                </a:effectLst>
                <a:latin typeface="Arial" charset="0"/>
              </a:rPr>
              <a:t>VEGF receptor inhibitors (TKI): </a:t>
            </a:r>
            <a:r>
              <a:rPr lang="pl-PL" b="1">
                <a:solidFill>
                  <a:srgbClr val="42568D"/>
                </a:solidFill>
                <a:effectLst>
                  <a:outerShdw blurRad="38100" dist="38100" dir="2700000" algn="tl">
                    <a:srgbClr val="C0C0C0"/>
                  </a:outerShdw>
                </a:effectLst>
                <a:latin typeface="Arial" charset="0"/>
              </a:rPr>
              <a:t>sunitinib, sorafenib</a:t>
            </a:r>
          </a:p>
        </p:txBody>
      </p:sp>
      <p:sp>
        <p:nvSpPr>
          <p:cNvPr id="21506" name="Rectangle 2"/>
          <p:cNvSpPr>
            <a:spLocks noGrp="1"/>
          </p:cNvSpPr>
          <p:nvPr>
            <p:ph type="title"/>
          </p:nvPr>
        </p:nvSpPr>
        <p:spPr bwMode="auto">
          <a:xfrm>
            <a:off x="384175" y="260350"/>
            <a:ext cx="8229600" cy="692150"/>
          </a:xfrm>
          <a:extLst/>
        </p:spPr>
        <p:txBody>
          <a:bodyPr wrap="square" numCol="1" anchorCtr="0" compatLnSpc="1">
            <a:prstTxWarp prst="textNoShape">
              <a:avLst/>
            </a:prstTxWarp>
            <a:normAutofit/>
          </a:bodyPr>
          <a:lstStyle/>
          <a:p>
            <a:r>
              <a:rPr lang="pl-PL" sz="2800" b="1" dirty="0" err="1" smtClean="0">
                <a:effectLst>
                  <a:outerShdw blurRad="38100" dist="38100" dir="2700000" algn="tl">
                    <a:srgbClr val="C0C0C0"/>
                  </a:outerShdw>
                </a:effectLst>
              </a:rPr>
              <a:t>Strategies</a:t>
            </a:r>
            <a:r>
              <a:rPr lang="pl-PL" sz="2800" b="1" dirty="0" smtClean="0">
                <a:effectLst>
                  <a:outerShdw blurRad="38100" dist="38100" dir="2700000" algn="tl">
                    <a:srgbClr val="C0C0C0"/>
                  </a:outerShdw>
                </a:effectLst>
              </a:rPr>
              <a:t> </a:t>
            </a:r>
            <a:r>
              <a:rPr lang="pl-PL" sz="2800" b="1" dirty="0" err="1" smtClean="0">
                <a:effectLst>
                  <a:outerShdw blurRad="38100" dist="38100" dir="2700000" algn="tl">
                    <a:srgbClr val="C0C0C0"/>
                  </a:outerShdw>
                </a:effectLst>
              </a:rPr>
              <a:t>interfering</a:t>
            </a:r>
            <a:r>
              <a:rPr lang="pl-PL" sz="2800" b="1" dirty="0" smtClean="0">
                <a:effectLst>
                  <a:outerShdw blurRad="38100" dist="38100" dir="2700000" algn="tl">
                    <a:srgbClr val="C0C0C0"/>
                  </a:outerShdw>
                </a:effectLst>
              </a:rPr>
              <a:t> tumor </a:t>
            </a:r>
            <a:r>
              <a:rPr lang="pl-PL" sz="2800" b="1" dirty="0" err="1" smtClean="0">
                <a:effectLst>
                  <a:outerShdw blurRad="38100" dist="38100" dir="2700000" algn="tl">
                    <a:srgbClr val="C0C0C0"/>
                  </a:outerShdw>
                </a:effectLst>
              </a:rPr>
              <a:t>angiogenesis</a:t>
            </a:r>
            <a:endParaRPr lang="pl-PL" sz="2800" b="1" dirty="0" smtClean="0">
              <a:effectLst>
                <a:outerShdw blurRad="38100" dist="38100" dir="2700000" algn="tl">
                  <a:srgbClr val="C0C0C0"/>
                </a:outerShdw>
              </a:effectLst>
            </a:endParaRPr>
          </a:p>
        </p:txBody>
      </p:sp>
      <p:pic>
        <p:nvPicPr>
          <p:cNvPr id="104453" name="Picture 5" descr="Strategies for inhibiting the VEGF pathway"/>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331913" y="1125538"/>
            <a:ext cx="6451600" cy="348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54" name="Text Box 6"/>
          <p:cNvSpPr txBox="1">
            <a:spLocks noChangeArrowheads="1"/>
          </p:cNvSpPr>
          <p:nvPr/>
        </p:nvSpPr>
        <p:spPr bwMode="auto">
          <a:xfrm>
            <a:off x="684213" y="6288960"/>
            <a:ext cx="684053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Palatino Linotype" pitchFamily="18" charset="0"/>
                <a:cs typeface="Arial" charset="0"/>
              </a:defRPr>
            </a:lvl1pPr>
            <a:lvl2pPr marL="742950" indent="-285750">
              <a:defRPr>
                <a:solidFill>
                  <a:schemeClr val="tx1"/>
                </a:solidFill>
                <a:latin typeface="Palatino Linotype" pitchFamily="18" charset="0"/>
                <a:cs typeface="Arial" charset="0"/>
              </a:defRPr>
            </a:lvl2pPr>
            <a:lvl3pPr marL="1143000" indent="-228600">
              <a:defRPr>
                <a:solidFill>
                  <a:schemeClr val="tx1"/>
                </a:solidFill>
                <a:latin typeface="Palatino Linotype" pitchFamily="18" charset="0"/>
                <a:cs typeface="Arial" charset="0"/>
              </a:defRPr>
            </a:lvl3pPr>
            <a:lvl4pPr marL="1600200" indent="-228600">
              <a:defRPr>
                <a:solidFill>
                  <a:schemeClr val="tx1"/>
                </a:solidFill>
                <a:latin typeface="Palatino Linotype" pitchFamily="18" charset="0"/>
                <a:cs typeface="Arial" charset="0"/>
              </a:defRPr>
            </a:lvl4pPr>
            <a:lvl5pPr marL="2057400" indent="-228600">
              <a:defRPr>
                <a:solidFill>
                  <a:schemeClr val="tx1"/>
                </a:solidFill>
                <a:latin typeface="Palatino Linotype" pitchFamily="18" charset="0"/>
                <a:cs typeface="Arial" charset="0"/>
              </a:defRPr>
            </a:lvl5pPr>
            <a:lvl6pPr marL="2514600" indent="-228600" fontAlgn="base">
              <a:spcBef>
                <a:spcPct val="0"/>
              </a:spcBef>
              <a:spcAft>
                <a:spcPct val="0"/>
              </a:spcAft>
              <a:defRPr>
                <a:solidFill>
                  <a:schemeClr val="tx1"/>
                </a:solidFill>
                <a:latin typeface="Palatino Linotype" pitchFamily="18" charset="0"/>
                <a:cs typeface="Arial" charset="0"/>
              </a:defRPr>
            </a:lvl6pPr>
            <a:lvl7pPr marL="2971800" indent="-228600" fontAlgn="base">
              <a:spcBef>
                <a:spcPct val="0"/>
              </a:spcBef>
              <a:spcAft>
                <a:spcPct val="0"/>
              </a:spcAft>
              <a:defRPr>
                <a:solidFill>
                  <a:schemeClr val="tx1"/>
                </a:solidFill>
                <a:latin typeface="Palatino Linotype" pitchFamily="18" charset="0"/>
                <a:cs typeface="Arial" charset="0"/>
              </a:defRPr>
            </a:lvl7pPr>
            <a:lvl8pPr marL="3429000" indent="-228600" fontAlgn="base">
              <a:spcBef>
                <a:spcPct val="0"/>
              </a:spcBef>
              <a:spcAft>
                <a:spcPct val="0"/>
              </a:spcAft>
              <a:defRPr>
                <a:solidFill>
                  <a:schemeClr val="tx1"/>
                </a:solidFill>
                <a:latin typeface="Palatino Linotype" pitchFamily="18" charset="0"/>
                <a:cs typeface="Arial" charset="0"/>
              </a:defRPr>
            </a:lvl8pPr>
            <a:lvl9pPr marL="3886200" indent="-228600" fontAlgn="base">
              <a:spcBef>
                <a:spcPct val="0"/>
              </a:spcBef>
              <a:spcAft>
                <a:spcPct val="0"/>
              </a:spcAft>
              <a:defRPr>
                <a:solidFill>
                  <a:schemeClr val="tx1"/>
                </a:solidFill>
                <a:latin typeface="Palatino Linotype" pitchFamily="18" charset="0"/>
                <a:cs typeface="Arial" charset="0"/>
              </a:defRPr>
            </a:lvl9pPr>
          </a:lstStyle>
          <a:p>
            <a:pPr>
              <a:spcBef>
                <a:spcPct val="50000"/>
              </a:spcBef>
            </a:pPr>
            <a:r>
              <a:rPr lang="pl-PL" sz="1100" dirty="0">
                <a:solidFill>
                  <a:srgbClr val="000000"/>
                </a:solidFill>
                <a:latin typeface="Calibri" pitchFamily="34" charset="0"/>
                <a:cs typeface="Calibri" pitchFamily="34" charset="0"/>
              </a:rPr>
              <a:t>http://www.biooncology.com/research-education/vegf/vegf</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627784" y="3573016"/>
            <a:ext cx="3314700" cy="195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74"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00113" y="980728"/>
            <a:ext cx="7245350" cy="2376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ytuł 1"/>
          <p:cNvSpPr>
            <a:spLocks noGrp="1"/>
          </p:cNvSpPr>
          <p:nvPr>
            <p:ph type="title"/>
          </p:nvPr>
        </p:nvSpPr>
        <p:spPr>
          <a:xfrm>
            <a:off x="539552" y="361951"/>
            <a:ext cx="8229600" cy="474662"/>
          </a:xfrm>
        </p:spPr>
        <p:txBody>
          <a:bodyPr wrap="square" numCol="1" anchorCtr="0" compatLnSpc="1">
            <a:prstTxWarp prst="textNoShape">
              <a:avLst/>
            </a:prstTxWarp>
            <a:normAutofit/>
          </a:bodyPr>
          <a:lstStyle/>
          <a:p>
            <a:r>
              <a:rPr lang="pl-PL" sz="2500" b="1" dirty="0" err="1" smtClean="0">
                <a:effectLst>
                  <a:outerShdw blurRad="38100" dist="38100" dir="2700000" algn="tl">
                    <a:srgbClr val="C0C0C0"/>
                  </a:outerShdw>
                </a:effectLst>
              </a:rPr>
              <a:t>Oncogenes</a:t>
            </a:r>
            <a:r>
              <a:rPr lang="pl-PL" sz="2500" b="1" dirty="0" smtClean="0">
                <a:effectLst>
                  <a:outerShdw blurRad="38100" dist="38100" dir="2700000" algn="tl">
                    <a:srgbClr val="C0C0C0"/>
                  </a:outerShdw>
                </a:effectLst>
              </a:rPr>
              <a:t> </a:t>
            </a:r>
            <a:r>
              <a:rPr lang="pl-PL" sz="2500" b="1" dirty="0" err="1" smtClean="0">
                <a:effectLst>
                  <a:outerShdw blurRad="38100" dist="38100" dir="2700000" algn="tl">
                    <a:srgbClr val="C0C0C0"/>
                  </a:outerShdw>
                </a:effectLst>
              </a:rPr>
              <a:t>impact</a:t>
            </a:r>
            <a:r>
              <a:rPr lang="pl-PL" sz="2500" b="1" dirty="0" smtClean="0">
                <a:effectLst>
                  <a:outerShdw blurRad="38100" dist="38100" dir="2700000" algn="tl">
                    <a:srgbClr val="C0C0C0"/>
                  </a:outerShdw>
                </a:effectLst>
              </a:rPr>
              <a:t> VEGF </a:t>
            </a:r>
            <a:r>
              <a:rPr lang="pl-PL" sz="2500" b="1" dirty="0" err="1" smtClean="0">
                <a:effectLst>
                  <a:outerShdw blurRad="38100" dist="38100" dir="2700000" algn="tl">
                    <a:srgbClr val="C0C0C0"/>
                  </a:outerShdw>
                </a:effectLst>
              </a:rPr>
              <a:t>expression</a:t>
            </a:r>
            <a:r>
              <a:rPr lang="pl-PL" sz="2500" b="1" dirty="0" smtClean="0">
                <a:effectLst>
                  <a:outerShdw blurRad="38100" dist="38100" dir="2700000" algn="tl">
                    <a:srgbClr val="C0C0C0"/>
                  </a:outerShdw>
                </a:effectLst>
              </a:rPr>
              <a:t> </a:t>
            </a:r>
            <a:r>
              <a:rPr lang="pl-PL" sz="2500" b="1" dirty="0" err="1" smtClean="0">
                <a:effectLst>
                  <a:outerShdw blurRad="38100" dist="38100" dir="2700000" algn="tl">
                    <a:srgbClr val="C0C0C0"/>
                  </a:outerShdw>
                </a:effectLst>
              </a:rPr>
              <a:t>regulation</a:t>
            </a:r>
            <a:endParaRPr lang="pl-PL" sz="2500" b="1" dirty="0" smtClean="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Horyzont">
  <a:themeElements>
    <a:clrScheme name="Horyzont">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yzont">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yzont">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NewsPrint">
  <a:themeElements>
    <a:clrScheme name="Wielkomiejski">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Override1.xml><?xml version="1.0" encoding="utf-8"?>
<a:themeOverride xmlns:a="http://schemas.openxmlformats.org/drawingml/2006/main">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2567</TotalTime>
  <Words>1194</Words>
  <Application>Microsoft Office PowerPoint</Application>
  <PresentationFormat>On-screen Show (4:3)</PresentationFormat>
  <Paragraphs>341</Paragraphs>
  <Slides>28</Slides>
  <Notes>0</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28</vt:i4>
      </vt:variant>
    </vt:vector>
  </HeadingPairs>
  <TitlesOfParts>
    <vt:vector size="31" baseType="lpstr">
      <vt:lpstr>Horyzont</vt:lpstr>
      <vt:lpstr>NewsPrint</vt:lpstr>
      <vt:lpstr>Microsoft Office Excel 97-2003 Worksheet</vt:lpstr>
      <vt:lpstr>    About OMICS Group</vt:lpstr>
      <vt:lpstr> About OMICS International Conferences</vt:lpstr>
      <vt:lpstr>Slide 3</vt:lpstr>
      <vt:lpstr>Lung cancer worlwide</vt:lpstr>
      <vt:lpstr>Lung cancer histology</vt:lpstr>
      <vt:lpstr>Targeted therapies</vt:lpstr>
      <vt:lpstr>Milestones in antiangiogenic therapy</vt:lpstr>
      <vt:lpstr>Strategies interfering tumor angiogenesis</vt:lpstr>
      <vt:lpstr>Oncogenes impact VEGF expression regulation</vt:lpstr>
      <vt:lpstr>Angiogenesis in NSCLC</vt:lpstr>
      <vt:lpstr>Interplay between p53 and VEGF</vt:lpstr>
      <vt:lpstr>Interplay between p53 and VEGF in NSCLC</vt:lpstr>
      <vt:lpstr>Anticancer activity of vitamin D</vt:lpstr>
      <vt:lpstr>Anticancer activity of GV and vitamin D compounds in A549 NSCLC model</vt:lpstr>
      <vt:lpstr>Anticancer activity of GV and vitamin D compounds in A549 NSCLC model</vt:lpstr>
      <vt:lpstr>Anticancer activity of GV and vitamin D compounds in A549 NSCLC model</vt:lpstr>
      <vt:lpstr>Slide 17</vt:lpstr>
      <vt:lpstr>Slide 18</vt:lpstr>
      <vt:lpstr>Slide 19</vt:lpstr>
      <vt:lpstr>Slide 20</vt:lpstr>
      <vt:lpstr>Anticancer activity of SU, DTX and PRI-2191 in A549 NSCLC model</vt:lpstr>
      <vt:lpstr>Anticancer activity of SU, DTX and PRI-2191 in A549 NSCLC model</vt:lpstr>
      <vt:lpstr>Slide 23</vt:lpstr>
      <vt:lpstr>Slide 24</vt:lpstr>
      <vt:lpstr>Conclusions</vt:lpstr>
      <vt:lpstr>Slide 26</vt:lpstr>
      <vt:lpstr>Slide 27</vt:lpstr>
      <vt:lpstr>Let Us Meet Again</vt:lpstr>
    </vt:vector>
  </TitlesOfParts>
  <Company>Nazwa twojej firmy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Twoja nazwa użytkownika</dc:creator>
  <cp:lastModifiedBy>Rachana</cp:lastModifiedBy>
  <cp:revision>105</cp:revision>
  <dcterms:created xsi:type="dcterms:W3CDTF">2015-07-22T06:53:43Z</dcterms:created>
  <dcterms:modified xsi:type="dcterms:W3CDTF">2015-08-10T10:22:35Z</dcterms:modified>
</cp:coreProperties>
</file>