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58" r:id="rId1"/>
  </p:sldMasterIdLst>
  <p:notesMasterIdLst>
    <p:notesMasterId r:id="rId15"/>
  </p:notesMasterIdLst>
  <p:handoutMasterIdLst>
    <p:handoutMasterId r:id="rId16"/>
  </p:handoutMasterIdLst>
  <p:sldIdLst>
    <p:sldId id="262" r:id="rId2"/>
    <p:sldId id="288" r:id="rId3"/>
    <p:sldId id="292" r:id="rId4"/>
    <p:sldId id="293" r:id="rId5"/>
    <p:sldId id="257" r:id="rId6"/>
    <p:sldId id="281" r:id="rId7"/>
    <p:sldId id="289" r:id="rId8"/>
    <p:sldId id="290" r:id="rId9"/>
    <p:sldId id="295" r:id="rId10"/>
    <p:sldId id="282" r:id="rId11"/>
    <p:sldId id="294" r:id="rId12"/>
    <p:sldId id="285" r:id="rId13"/>
    <p:sldId id="28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01" autoAdjust="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0" d="100"/>
          <a:sy n="90" d="100"/>
        </p:scale>
        <p:origin x="302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Dokumenty\01_&#268;ZU\Agro\MGR\DP\naps&#225;no\olej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List1!$C$3</c:f>
              <c:strCache>
                <c:ptCount val="1"/>
                <c:pt idx="0">
                  <c:v>caproic acid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List1!$B$4:$B$11</c:f>
              <c:strCache>
                <c:ptCount val="8"/>
                <c:pt idx="0">
                  <c:v>coconut oil</c:v>
                </c:pt>
                <c:pt idx="1">
                  <c:v>palm oil</c:v>
                </c:pt>
                <c:pt idx="2">
                  <c:v>palm kernel oil</c:v>
                </c:pt>
                <c:pt idx="3">
                  <c:v>red palm oil</c:v>
                </c:pt>
                <c:pt idx="4">
                  <c:v>Cuphea oil</c:v>
                </c:pt>
                <c:pt idx="5">
                  <c:v>murumuru oil</c:v>
                </c:pt>
                <c:pt idx="6">
                  <c:v>babassu oil</c:v>
                </c:pt>
                <c:pt idx="7">
                  <c:v>tucuma oil</c:v>
                </c:pt>
              </c:strCache>
            </c:strRef>
          </c:cat>
          <c:val>
            <c:numRef>
              <c:f>List1!$C$4:$C$11</c:f>
              <c:numCache>
                <c:formatCode>General</c:formatCode>
                <c:ptCount val="8"/>
                <c:pt idx="0">
                  <c:v>0.55000000000000004</c:v>
                </c:pt>
                <c:pt idx="2">
                  <c:v>0.248</c:v>
                </c:pt>
                <c:pt idx="4">
                  <c:v>0.01</c:v>
                </c:pt>
                <c:pt idx="5">
                  <c:v>9.9000000000000005E-2</c:v>
                </c:pt>
                <c:pt idx="6">
                  <c:v>0.43</c:v>
                </c:pt>
                <c:pt idx="7">
                  <c:v>0.214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EE-45C8-9F0E-6D9D5FE9636A}"/>
            </c:ext>
          </c:extLst>
        </c:ser>
        <c:ser>
          <c:idx val="1"/>
          <c:order val="1"/>
          <c:tx>
            <c:strRef>
              <c:f>List1!$D$3</c:f>
              <c:strCache>
                <c:ptCount val="1"/>
                <c:pt idx="0">
                  <c:v>caprylic acid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List1!$B$4:$B$11</c:f>
              <c:strCache>
                <c:ptCount val="8"/>
                <c:pt idx="0">
                  <c:v>coconut oil</c:v>
                </c:pt>
                <c:pt idx="1">
                  <c:v>palm oil</c:v>
                </c:pt>
                <c:pt idx="2">
                  <c:v>palm kernel oil</c:v>
                </c:pt>
                <c:pt idx="3">
                  <c:v>red palm oil</c:v>
                </c:pt>
                <c:pt idx="4">
                  <c:v>Cuphea oil</c:v>
                </c:pt>
                <c:pt idx="5">
                  <c:v>murumuru oil</c:v>
                </c:pt>
                <c:pt idx="6">
                  <c:v>babassu oil</c:v>
                </c:pt>
                <c:pt idx="7">
                  <c:v>tucuma oil</c:v>
                </c:pt>
              </c:strCache>
            </c:strRef>
          </c:cat>
          <c:val>
            <c:numRef>
              <c:f>List1!$D$4:$D$11</c:f>
              <c:numCache>
                <c:formatCode>General</c:formatCode>
                <c:ptCount val="8"/>
                <c:pt idx="0">
                  <c:v>6.73</c:v>
                </c:pt>
                <c:pt idx="2">
                  <c:v>3.4790000000000001</c:v>
                </c:pt>
                <c:pt idx="4">
                  <c:v>0.82</c:v>
                </c:pt>
                <c:pt idx="5">
                  <c:v>1.2889999999999999</c:v>
                </c:pt>
                <c:pt idx="6">
                  <c:v>6.05</c:v>
                </c:pt>
                <c:pt idx="7">
                  <c:v>2.4740000000000002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EE-45C8-9F0E-6D9D5FE9636A}"/>
            </c:ext>
          </c:extLst>
        </c:ser>
        <c:ser>
          <c:idx val="2"/>
          <c:order val="2"/>
          <c:tx>
            <c:strRef>
              <c:f>List1!$E$3</c:f>
              <c:strCache>
                <c:ptCount val="1"/>
                <c:pt idx="0">
                  <c:v>capric acid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List1!$B$4:$B$11</c:f>
              <c:strCache>
                <c:ptCount val="8"/>
                <c:pt idx="0">
                  <c:v>coconut oil</c:v>
                </c:pt>
                <c:pt idx="1">
                  <c:v>palm oil</c:v>
                </c:pt>
                <c:pt idx="2">
                  <c:v>palm kernel oil</c:v>
                </c:pt>
                <c:pt idx="3">
                  <c:v>red palm oil</c:v>
                </c:pt>
                <c:pt idx="4">
                  <c:v>Cuphea oil</c:v>
                </c:pt>
                <c:pt idx="5">
                  <c:v>murumuru oil</c:v>
                </c:pt>
                <c:pt idx="6">
                  <c:v>babassu oil</c:v>
                </c:pt>
                <c:pt idx="7">
                  <c:v>tucuma oil</c:v>
                </c:pt>
              </c:strCache>
            </c:strRef>
          </c:cat>
          <c:val>
            <c:numRef>
              <c:f>List1!$E$4:$E$11</c:f>
              <c:numCache>
                <c:formatCode>General</c:formatCode>
                <c:ptCount val="8"/>
                <c:pt idx="0">
                  <c:v>5.29</c:v>
                </c:pt>
                <c:pt idx="2">
                  <c:v>3.2679999999999998</c:v>
                </c:pt>
                <c:pt idx="4">
                  <c:v>54.04</c:v>
                </c:pt>
                <c:pt idx="5">
                  <c:v>1.2969999999999999</c:v>
                </c:pt>
                <c:pt idx="6">
                  <c:v>5.52</c:v>
                </c:pt>
                <c:pt idx="7">
                  <c:v>2.153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EE-45C8-9F0E-6D9D5FE9636A}"/>
            </c:ext>
          </c:extLst>
        </c:ser>
        <c:ser>
          <c:idx val="3"/>
          <c:order val="3"/>
          <c:tx>
            <c:strRef>
              <c:f>List1!$F$3</c:f>
              <c:strCache>
                <c:ptCount val="1"/>
                <c:pt idx="0">
                  <c:v>lauric acid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List1!$B$4:$B$11</c:f>
              <c:strCache>
                <c:ptCount val="8"/>
                <c:pt idx="0">
                  <c:v>coconut oil</c:v>
                </c:pt>
                <c:pt idx="1">
                  <c:v>palm oil</c:v>
                </c:pt>
                <c:pt idx="2">
                  <c:v>palm kernel oil</c:v>
                </c:pt>
                <c:pt idx="3">
                  <c:v>red palm oil</c:v>
                </c:pt>
                <c:pt idx="4">
                  <c:v>Cuphea oil</c:v>
                </c:pt>
                <c:pt idx="5">
                  <c:v>murumuru oil</c:v>
                </c:pt>
                <c:pt idx="6">
                  <c:v>babassu oil</c:v>
                </c:pt>
                <c:pt idx="7">
                  <c:v>tucuma oil</c:v>
                </c:pt>
              </c:strCache>
            </c:strRef>
          </c:cat>
          <c:val>
            <c:numRef>
              <c:f>List1!$F$4:$F$11</c:f>
              <c:numCache>
                <c:formatCode>General</c:formatCode>
                <c:ptCount val="8"/>
                <c:pt idx="0">
                  <c:v>41.31</c:v>
                </c:pt>
                <c:pt idx="1">
                  <c:v>0.2</c:v>
                </c:pt>
                <c:pt idx="2">
                  <c:v>45.237000000000002</c:v>
                </c:pt>
                <c:pt idx="3">
                  <c:v>0.23</c:v>
                </c:pt>
                <c:pt idx="4">
                  <c:v>3.63</c:v>
                </c:pt>
                <c:pt idx="5">
                  <c:v>46.344000000000001</c:v>
                </c:pt>
                <c:pt idx="6">
                  <c:v>43.98</c:v>
                </c:pt>
                <c:pt idx="7">
                  <c:v>53.372999999999998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5EE-45C8-9F0E-6D9D5FE9636A}"/>
            </c:ext>
          </c:extLst>
        </c:ser>
        <c:ser>
          <c:idx val="4"/>
          <c:order val="4"/>
          <c:tx>
            <c:strRef>
              <c:f>List1!$G$3</c:f>
              <c:strCache>
                <c:ptCount val="1"/>
                <c:pt idx="0">
                  <c:v>myristic acid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List1!$B$4:$B$11</c:f>
              <c:strCache>
                <c:ptCount val="8"/>
                <c:pt idx="0">
                  <c:v>coconut oil</c:v>
                </c:pt>
                <c:pt idx="1">
                  <c:v>palm oil</c:v>
                </c:pt>
                <c:pt idx="2">
                  <c:v>palm kernel oil</c:v>
                </c:pt>
                <c:pt idx="3">
                  <c:v>red palm oil</c:v>
                </c:pt>
                <c:pt idx="4">
                  <c:v>Cuphea oil</c:v>
                </c:pt>
                <c:pt idx="5">
                  <c:v>murumuru oil</c:v>
                </c:pt>
                <c:pt idx="6">
                  <c:v>babassu oil</c:v>
                </c:pt>
                <c:pt idx="7">
                  <c:v>tucuma oil</c:v>
                </c:pt>
              </c:strCache>
            </c:strRef>
          </c:cat>
          <c:val>
            <c:numRef>
              <c:f>List1!$G$4:$G$11</c:f>
              <c:numCache>
                <c:formatCode>General</c:formatCode>
                <c:ptCount val="8"/>
                <c:pt idx="0">
                  <c:v>16.5</c:v>
                </c:pt>
                <c:pt idx="1">
                  <c:v>1.1000000000000001</c:v>
                </c:pt>
                <c:pt idx="2">
                  <c:v>15.852</c:v>
                </c:pt>
                <c:pt idx="3">
                  <c:v>1.05</c:v>
                </c:pt>
                <c:pt idx="4">
                  <c:v>11.31</c:v>
                </c:pt>
                <c:pt idx="5">
                  <c:v>28.716000000000001</c:v>
                </c:pt>
                <c:pt idx="6">
                  <c:v>15.56</c:v>
                </c:pt>
                <c:pt idx="7">
                  <c:v>24.817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5EE-45C8-9F0E-6D9D5FE963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71486848"/>
        <c:axId val="81396864"/>
      </c:barChart>
      <c:catAx>
        <c:axId val="714868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1396864"/>
        <c:crosses val="autoZero"/>
        <c:auto val="1"/>
        <c:lblAlgn val="ctr"/>
        <c:lblOffset val="100"/>
        <c:noMultiLvlLbl val="0"/>
      </c:catAx>
      <c:valAx>
        <c:axId val="81396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1486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 w="12700" cap="flat" cmpd="sng" algn="ctr">
      <a:noFill/>
      <a:prstDash val="solid"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15638B-B4BD-4931-B173-6F0822ED681B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4BFD8B6-3671-4644-9BDF-FA321A2F69E1}">
      <dgm:prSet phldrT="[Text]"/>
      <dgm:spPr/>
      <dgm:t>
        <a:bodyPr/>
        <a:lstStyle/>
        <a:p>
          <a:r>
            <a:rPr lang="cs-CZ" smtClean="0"/>
            <a:t>Antibiotic resistance</a:t>
          </a:r>
          <a:endParaRPr lang="cs-CZ"/>
        </a:p>
      </dgm:t>
    </dgm:pt>
    <dgm:pt modelId="{4319B370-0DF4-42C6-AFEE-C25E8E871CEC}" type="parTrans" cxnId="{18068A58-20FF-42DF-B9A9-E59E2C8AA892}">
      <dgm:prSet/>
      <dgm:spPr/>
      <dgm:t>
        <a:bodyPr/>
        <a:lstStyle/>
        <a:p>
          <a:endParaRPr lang="cs-CZ"/>
        </a:p>
      </dgm:t>
    </dgm:pt>
    <dgm:pt modelId="{A752AE24-9FE9-4430-81ED-FDEF5010AF7D}" type="sibTrans" cxnId="{18068A58-20FF-42DF-B9A9-E59E2C8AA892}">
      <dgm:prSet/>
      <dgm:spPr/>
      <dgm:t>
        <a:bodyPr/>
        <a:lstStyle/>
        <a:p>
          <a:endParaRPr lang="cs-CZ"/>
        </a:p>
      </dgm:t>
    </dgm:pt>
    <dgm:pt modelId="{F24A026E-5AA2-4561-B947-8B3417D265AA}">
      <dgm:prSet phldrT="[Text]"/>
      <dgm:spPr/>
      <dgm:t>
        <a:bodyPr/>
        <a:lstStyle/>
        <a:p>
          <a:r>
            <a:rPr lang="cs-CZ" smtClean="0"/>
            <a:t>Ban of using in-feed antibiotics in animal production</a:t>
          </a:r>
          <a:endParaRPr lang="cs-CZ"/>
        </a:p>
      </dgm:t>
    </dgm:pt>
    <dgm:pt modelId="{9B38BB15-9228-484C-994E-BBCE4C779889}" type="parTrans" cxnId="{4B6D6A68-05E3-4058-9D12-1738727BF300}">
      <dgm:prSet/>
      <dgm:spPr/>
      <dgm:t>
        <a:bodyPr/>
        <a:lstStyle/>
        <a:p>
          <a:endParaRPr lang="cs-CZ"/>
        </a:p>
      </dgm:t>
    </dgm:pt>
    <dgm:pt modelId="{2252E81E-A904-4687-BE2C-0349E148FAE8}" type="sibTrans" cxnId="{4B6D6A68-05E3-4058-9D12-1738727BF300}">
      <dgm:prSet/>
      <dgm:spPr/>
      <dgm:t>
        <a:bodyPr/>
        <a:lstStyle/>
        <a:p>
          <a:endParaRPr lang="cs-CZ"/>
        </a:p>
      </dgm:t>
    </dgm:pt>
    <dgm:pt modelId="{67D6F612-1D55-4074-BC6A-5B13E00A7E1F}">
      <dgm:prSet phldrT="[Text]"/>
      <dgm:spPr/>
      <dgm:t>
        <a:bodyPr/>
        <a:lstStyle/>
        <a:p>
          <a:r>
            <a:rPr lang="cs-CZ" smtClean="0"/>
            <a:t>Search for new alternatives</a:t>
          </a:r>
          <a:endParaRPr lang="cs-CZ"/>
        </a:p>
      </dgm:t>
    </dgm:pt>
    <dgm:pt modelId="{B81868C8-3638-4B07-B13A-F067DF448169}" type="parTrans" cxnId="{A1F682DC-68F1-4B16-A8E4-EFADFC6541F7}">
      <dgm:prSet/>
      <dgm:spPr/>
      <dgm:t>
        <a:bodyPr/>
        <a:lstStyle/>
        <a:p>
          <a:endParaRPr lang="cs-CZ"/>
        </a:p>
      </dgm:t>
    </dgm:pt>
    <dgm:pt modelId="{F9D8F87E-9162-4FAC-BC54-E7D3A9E50CF0}" type="sibTrans" cxnId="{A1F682DC-68F1-4B16-A8E4-EFADFC6541F7}">
      <dgm:prSet/>
      <dgm:spPr/>
      <dgm:t>
        <a:bodyPr/>
        <a:lstStyle/>
        <a:p>
          <a:endParaRPr lang="cs-CZ"/>
        </a:p>
      </dgm:t>
    </dgm:pt>
    <dgm:pt modelId="{1A8C3892-4F4C-4DF5-9D30-10A0E99CFB3F}" type="pres">
      <dgm:prSet presAssocID="{1215638B-B4BD-4931-B173-6F0822ED681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E4A955B9-9ACD-461F-8623-91AA9C1C0C2F}" type="pres">
      <dgm:prSet presAssocID="{64BFD8B6-3671-4644-9BDF-FA321A2F69E1}" presName="composite" presStyleCnt="0"/>
      <dgm:spPr/>
    </dgm:pt>
    <dgm:pt modelId="{79D3D390-B4B4-4886-9D8A-F3F1043E153B}" type="pres">
      <dgm:prSet presAssocID="{64BFD8B6-3671-4644-9BDF-FA321A2F69E1}" presName="bentUpArrow1" presStyleLbl="alignImgPlace1" presStyleIdx="0" presStyleCnt="2"/>
      <dgm:spPr/>
    </dgm:pt>
    <dgm:pt modelId="{021EC3CD-210A-4B95-AFCE-62DF8B16E4F4}" type="pres">
      <dgm:prSet presAssocID="{64BFD8B6-3671-4644-9BDF-FA321A2F69E1}" presName="ParentText" presStyleLbl="node1" presStyleIdx="0" presStyleCnt="3" custScaleX="21422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0DA121B-DCAD-426B-A432-123C66F509C2}" type="pres">
      <dgm:prSet presAssocID="{64BFD8B6-3671-4644-9BDF-FA321A2F69E1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D29CD82-4FB8-495A-B204-5C2A4B9CDB27}" type="pres">
      <dgm:prSet presAssocID="{A752AE24-9FE9-4430-81ED-FDEF5010AF7D}" presName="sibTrans" presStyleCnt="0"/>
      <dgm:spPr/>
    </dgm:pt>
    <dgm:pt modelId="{927A4414-2152-4DF1-BBED-612567AB4E78}" type="pres">
      <dgm:prSet presAssocID="{F24A026E-5AA2-4561-B947-8B3417D265AA}" presName="composite" presStyleCnt="0"/>
      <dgm:spPr/>
    </dgm:pt>
    <dgm:pt modelId="{70772E56-6831-4E6F-800C-3F99D7C88852}" type="pres">
      <dgm:prSet presAssocID="{F24A026E-5AA2-4561-B947-8B3417D265AA}" presName="bentUpArrow1" presStyleLbl="alignImgPlace1" presStyleIdx="1" presStyleCnt="2"/>
      <dgm:spPr/>
    </dgm:pt>
    <dgm:pt modelId="{5D828E08-8CCF-4970-B7AF-0BEC50A4C645}" type="pres">
      <dgm:prSet presAssocID="{F24A026E-5AA2-4561-B947-8B3417D265AA}" presName="ParentText" presStyleLbl="node1" presStyleIdx="1" presStyleCnt="3" custScaleX="26280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1E7B7E9-AEC4-4E26-A3EF-2036A9CE59B5}" type="pres">
      <dgm:prSet presAssocID="{F24A026E-5AA2-4561-B947-8B3417D265AA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1CC4B31-25F9-4058-ACF1-99BBAB502ABC}" type="pres">
      <dgm:prSet presAssocID="{2252E81E-A904-4687-BE2C-0349E148FAE8}" presName="sibTrans" presStyleCnt="0"/>
      <dgm:spPr/>
    </dgm:pt>
    <dgm:pt modelId="{4DFE0837-C4CF-4FCA-B76A-5894E8F9BF1F}" type="pres">
      <dgm:prSet presAssocID="{67D6F612-1D55-4074-BC6A-5B13E00A7E1F}" presName="composite" presStyleCnt="0"/>
      <dgm:spPr/>
    </dgm:pt>
    <dgm:pt modelId="{74A8A51A-149A-4016-9FDE-C499BF33691D}" type="pres">
      <dgm:prSet presAssocID="{67D6F612-1D55-4074-BC6A-5B13E00A7E1F}" presName="ParentText" presStyleLbl="node1" presStyleIdx="2" presStyleCnt="3" custScaleX="29170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1F682DC-68F1-4B16-A8E4-EFADFC6541F7}" srcId="{1215638B-B4BD-4931-B173-6F0822ED681B}" destId="{67D6F612-1D55-4074-BC6A-5B13E00A7E1F}" srcOrd="2" destOrd="0" parTransId="{B81868C8-3638-4B07-B13A-F067DF448169}" sibTransId="{F9D8F87E-9162-4FAC-BC54-E7D3A9E50CF0}"/>
    <dgm:cxn modelId="{F9D45BD2-3D50-417B-BBDF-202F06DE2D0D}" type="presOf" srcId="{1215638B-B4BD-4931-B173-6F0822ED681B}" destId="{1A8C3892-4F4C-4DF5-9D30-10A0E99CFB3F}" srcOrd="0" destOrd="0" presId="urn:microsoft.com/office/officeart/2005/8/layout/StepDownProcess"/>
    <dgm:cxn modelId="{FB26BBAC-6726-4460-A4ED-C169EA045BA0}" type="presOf" srcId="{67D6F612-1D55-4074-BC6A-5B13E00A7E1F}" destId="{74A8A51A-149A-4016-9FDE-C499BF33691D}" srcOrd="0" destOrd="0" presId="urn:microsoft.com/office/officeart/2005/8/layout/StepDownProcess"/>
    <dgm:cxn modelId="{B3D0DC44-3825-4FE3-8855-76E220D7E925}" type="presOf" srcId="{F24A026E-5AA2-4561-B947-8B3417D265AA}" destId="{5D828E08-8CCF-4970-B7AF-0BEC50A4C645}" srcOrd="0" destOrd="0" presId="urn:microsoft.com/office/officeart/2005/8/layout/StepDownProcess"/>
    <dgm:cxn modelId="{4B6D6A68-05E3-4058-9D12-1738727BF300}" srcId="{1215638B-B4BD-4931-B173-6F0822ED681B}" destId="{F24A026E-5AA2-4561-B947-8B3417D265AA}" srcOrd="1" destOrd="0" parTransId="{9B38BB15-9228-484C-994E-BBCE4C779889}" sibTransId="{2252E81E-A904-4687-BE2C-0349E148FAE8}"/>
    <dgm:cxn modelId="{652221A5-A6B5-48B7-9555-397D1C03273D}" type="presOf" srcId="{64BFD8B6-3671-4644-9BDF-FA321A2F69E1}" destId="{021EC3CD-210A-4B95-AFCE-62DF8B16E4F4}" srcOrd="0" destOrd="0" presId="urn:microsoft.com/office/officeart/2005/8/layout/StepDownProcess"/>
    <dgm:cxn modelId="{18068A58-20FF-42DF-B9A9-E59E2C8AA892}" srcId="{1215638B-B4BD-4931-B173-6F0822ED681B}" destId="{64BFD8B6-3671-4644-9BDF-FA321A2F69E1}" srcOrd="0" destOrd="0" parTransId="{4319B370-0DF4-42C6-AFEE-C25E8E871CEC}" sibTransId="{A752AE24-9FE9-4430-81ED-FDEF5010AF7D}"/>
    <dgm:cxn modelId="{6D22B5E6-CBF7-4178-B97F-F5399C610CD4}" type="presParOf" srcId="{1A8C3892-4F4C-4DF5-9D30-10A0E99CFB3F}" destId="{E4A955B9-9ACD-461F-8623-91AA9C1C0C2F}" srcOrd="0" destOrd="0" presId="urn:microsoft.com/office/officeart/2005/8/layout/StepDownProcess"/>
    <dgm:cxn modelId="{83307744-F171-46CA-9A5D-09E94B0998AE}" type="presParOf" srcId="{E4A955B9-9ACD-461F-8623-91AA9C1C0C2F}" destId="{79D3D390-B4B4-4886-9D8A-F3F1043E153B}" srcOrd="0" destOrd="0" presId="urn:microsoft.com/office/officeart/2005/8/layout/StepDownProcess"/>
    <dgm:cxn modelId="{5F933F5F-C670-4898-A392-80B83D50EA03}" type="presParOf" srcId="{E4A955B9-9ACD-461F-8623-91AA9C1C0C2F}" destId="{021EC3CD-210A-4B95-AFCE-62DF8B16E4F4}" srcOrd="1" destOrd="0" presId="urn:microsoft.com/office/officeart/2005/8/layout/StepDownProcess"/>
    <dgm:cxn modelId="{9B52EC8A-BFB2-490D-8009-B2CA64C3EAD0}" type="presParOf" srcId="{E4A955B9-9ACD-461F-8623-91AA9C1C0C2F}" destId="{50DA121B-DCAD-426B-A432-123C66F509C2}" srcOrd="2" destOrd="0" presId="urn:microsoft.com/office/officeart/2005/8/layout/StepDownProcess"/>
    <dgm:cxn modelId="{ADF9CC15-907B-4149-9291-1E926B661938}" type="presParOf" srcId="{1A8C3892-4F4C-4DF5-9D30-10A0E99CFB3F}" destId="{7D29CD82-4FB8-495A-B204-5C2A4B9CDB27}" srcOrd="1" destOrd="0" presId="urn:microsoft.com/office/officeart/2005/8/layout/StepDownProcess"/>
    <dgm:cxn modelId="{FC44797C-C6F6-4774-A924-C4AAC4A0A02C}" type="presParOf" srcId="{1A8C3892-4F4C-4DF5-9D30-10A0E99CFB3F}" destId="{927A4414-2152-4DF1-BBED-612567AB4E78}" srcOrd="2" destOrd="0" presId="urn:microsoft.com/office/officeart/2005/8/layout/StepDownProcess"/>
    <dgm:cxn modelId="{73DD6C3A-F61D-4050-9339-61114AB56AE8}" type="presParOf" srcId="{927A4414-2152-4DF1-BBED-612567AB4E78}" destId="{70772E56-6831-4E6F-800C-3F99D7C88852}" srcOrd="0" destOrd="0" presId="urn:microsoft.com/office/officeart/2005/8/layout/StepDownProcess"/>
    <dgm:cxn modelId="{804913ED-00F7-4A74-8997-6719BF674C11}" type="presParOf" srcId="{927A4414-2152-4DF1-BBED-612567AB4E78}" destId="{5D828E08-8CCF-4970-B7AF-0BEC50A4C645}" srcOrd="1" destOrd="0" presId="urn:microsoft.com/office/officeart/2005/8/layout/StepDownProcess"/>
    <dgm:cxn modelId="{339D6012-0C4B-4406-8933-C2997B79ADDC}" type="presParOf" srcId="{927A4414-2152-4DF1-BBED-612567AB4E78}" destId="{C1E7B7E9-AEC4-4E26-A3EF-2036A9CE59B5}" srcOrd="2" destOrd="0" presId="urn:microsoft.com/office/officeart/2005/8/layout/StepDownProcess"/>
    <dgm:cxn modelId="{E5F46CCD-BDB2-4452-979B-01930A952F14}" type="presParOf" srcId="{1A8C3892-4F4C-4DF5-9D30-10A0E99CFB3F}" destId="{41CC4B31-25F9-4058-ACF1-99BBAB502ABC}" srcOrd="3" destOrd="0" presId="urn:microsoft.com/office/officeart/2005/8/layout/StepDownProcess"/>
    <dgm:cxn modelId="{E08CA825-7249-41C0-AE91-AFD255197231}" type="presParOf" srcId="{1A8C3892-4F4C-4DF5-9D30-10A0E99CFB3F}" destId="{4DFE0837-C4CF-4FCA-B76A-5894E8F9BF1F}" srcOrd="4" destOrd="0" presId="urn:microsoft.com/office/officeart/2005/8/layout/StepDownProcess"/>
    <dgm:cxn modelId="{71C07C8D-7909-4BF1-8BCD-0D5684102474}" type="presParOf" srcId="{4DFE0837-C4CF-4FCA-B76A-5894E8F9BF1F}" destId="{74A8A51A-149A-4016-9FDE-C499BF33691D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3D390-B4B4-4886-9D8A-F3F1043E153B}">
      <dsp:nvSpPr>
        <dsp:cNvPr id="0" name=""/>
        <dsp:cNvSpPr/>
      </dsp:nvSpPr>
      <dsp:spPr>
        <a:xfrm rot="5400000">
          <a:off x="1821244" y="1175316"/>
          <a:ext cx="1039465" cy="118339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1EC3CD-210A-4B95-AFCE-62DF8B16E4F4}">
      <dsp:nvSpPr>
        <dsp:cNvPr id="0" name=""/>
        <dsp:cNvSpPr/>
      </dsp:nvSpPr>
      <dsp:spPr>
        <a:xfrm>
          <a:off x="546457" y="23047"/>
          <a:ext cx="3748630" cy="122483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smtClean="0"/>
            <a:t>Antibiotic resistance</a:t>
          </a:r>
          <a:endParaRPr lang="cs-CZ" sz="2600" kern="1200"/>
        </a:p>
      </dsp:txBody>
      <dsp:txXfrm>
        <a:off x="606259" y="82849"/>
        <a:ext cx="3629026" cy="1105233"/>
      </dsp:txXfrm>
    </dsp:sp>
    <dsp:sp modelId="{50DA121B-DCAD-426B-A432-123C66F509C2}">
      <dsp:nvSpPr>
        <dsp:cNvPr id="0" name=""/>
        <dsp:cNvSpPr/>
      </dsp:nvSpPr>
      <dsp:spPr>
        <a:xfrm>
          <a:off x="3295697" y="139863"/>
          <a:ext cx="1272673" cy="989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772E56-6831-4E6F-800C-3F99D7C88852}">
      <dsp:nvSpPr>
        <dsp:cNvPr id="0" name=""/>
        <dsp:cNvSpPr/>
      </dsp:nvSpPr>
      <dsp:spPr>
        <a:xfrm rot="5400000">
          <a:off x="4176826" y="2551212"/>
          <a:ext cx="1039465" cy="118339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828E08-8CCF-4970-B7AF-0BEC50A4C645}">
      <dsp:nvSpPr>
        <dsp:cNvPr id="0" name=""/>
        <dsp:cNvSpPr/>
      </dsp:nvSpPr>
      <dsp:spPr>
        <a:xfrm>
          <a:off x="2476975" y="1398943"/>
          <a:ext cx="4598759" cy="122483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smtClean="0"/>
            <a:t>Ban of using in-feed antibiotics in animal production</a:t>
          </a:r>
          <a:endParaRPr lang="cs-CZ" sz="2600" kern="1200"/>
        </a:p>
      </dsp:txBody>
      <dsp:txXfrm>
        <a:off x="2536777" y="1458745"/>
        <a:ext cx="4479155" cy="1105233"/>
      </dsp:txXfrm>
    </dsp:sp>
    <dsp:sp modelId="{C1E7B7E9-AEC4-4E26-A3EF-2036A9CE59B5}">
      <dsp:nvSpPr>
        <dsp:cNvPr id="0" name=""/>
        <dsp:cNvSpPr/>
      </dsp:nvSpPr>
      <dsp:spPr>
        <a:xfrm>
          <a:off x="5651279" y="1515760"/>
          <a:ext cx="1272673" cy="989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A8A51A-149A-4016-9FDE-C499BF33691D}">
      <dsp:nvSpPr>
        <dsp:cNvPr id="0" name=""/>
        <dsp:cNvSpPr/>
      </dsp:nvSpPr>
      <dsp:spPr>
        <a:xfrm>
          <a:off x="4407493" y="2774840"/>
          <a:ext cx="5104448" cy="122483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smtClean="0"/>
            <a:t>Search for new alternatives</a:t>
          </a:r>
          <a:endParaRPr lang="cs-CZ" sz="2600" kern="1200"/>
        </a:p>
      </dsp:txBody>
      <dsp:txXfrm>
        <a:off x="4467295" y="2834642"/>
        <a:ext cx="4984844" cy="1105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E5F33EB-8216-48A1-950A-E2E13DD5629C}" type="datetime1">
              <a:rPr lang="cs-CZ" smtClean="0"/>
              <a:t>06.06.2018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98501B-77B5-4365-9881-C6E19A3C1E4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884BD6B-D596-407F-9594-11C227A65397}" type="datetime1">
              <a:rPr lang="cs-CZ" smtClean="0"/>
              <a:t>06.06.2018</a:t>
            </a:fld>
            <a:endParaRPr lang="cs-CZ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 smtClean="0"/>
              <a:t>Kliknutím můžete upravit styl předlohy textů.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C8BD8E7-1312-41F3-99C4-6DA5AF89196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5031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3245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230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9CFD12D-178C-4CE6-94D6-E7DAA5C4BCA9}" type="datetime1">
              <a:rPr lang="cs-CZ" smtClean="0"/>
              <a:t>06.06.2018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smtClean="0"/>
              <a:t>Přidejte zápatí.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155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9DD13DA-A286-4769-8683-9AB3621CA302}" type="datetime1">
              <a:rPr lang="cs-CZ" smtClean="0"/>
              <a:t>06.06.2018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smtClean="0"/>
              <a:t>Přidejte zápatí.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161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Úvodní snímek s obrázk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rtlCol="0" anchor="b">
            <a:noAutofit/>
          </a:bodyPr>
          <a:lstStyle>
            <a:lvl1pPr algn="ctr">
              <a:defRPr sz="42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1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14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smtClean="0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2852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rtlCol="0" anchor="b">
            <a:normAutofit/>
          </a:bodyPr>
          <a:lstStyle>
            <a:lvl1pPr>
              <a:defRPr sz="300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smtClean="0"/>
              <a:t>Upravte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 smtClean="0"/>
              <a:t>Přidejte zápatí.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43E2B3-5270-4325-93A7-F4B1712F0452}" type="datetime1">
              <a:rPr lang="cs-CZ" smtClean="0"/>
              <a:t>06.06.2018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rtlCol="0"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6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1968499" y="6308552"/>
            <a:ext cx="6239735" cy="287337"/>
          </a:xfrm>
        </p:spPr>
        <p:txBody>
          <a:bodyPr anchor="ctr" anchorCtr="0"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8" name="Zástupný symbol pro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1968500" y="6595888"/>
            <a:ext cx="6239933" cy="217488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  <p:extLst>
      <p:ext uri="{BB962C8B-B14F-4D97-AF65-F5344CB8AC3E}">
        <p14:creationId xmlns:p14="http://schemas.microsoft.com/office/powerpoint/2010/main" val="374631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33CB9F-186C-42F5-9290-B39BA85734D7}" type="datetime1">
              <a:rPr lang="cs-CZ" smtClean="0"/>
              <a:t>06.06.2018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smtClean="0"/>
              <a:t>Přidejte zápatí.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235132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33CB9F-186C-42F5-9290-B39BA85734D7}" type="datetime1">
              <a:rPr lang="cs-CZ" smtClean="0"/>
              <a:t>06.06.2018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smtClean="0"/>
              <a:t>Přidejte zápatí.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20665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33CB9F-186C-42F5-9290-B39BA85734D7}" type="datetime1">
              <a:rPr lang="cs-CZ" smtClean="0"/>
              <a:t>06.06.2018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smtClean="0"/>
              <a:t>Přidejte zápatí.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043728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33CB9F-186C-42F5-9290-B39BA85734D7}" type="datetime1">
              <a:rPr lang="cs-CZ" smtClean="0"/>
              <a:t>06.06.2018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smtClean="0"/>
              <a:t>Přidejte zápatí.</a:t>
            </a:r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664388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86F647B-C158-42AB-B4EE-C465A566A3AE}" type="datetime1">
              <a:rPr lang="cs-CZ" smtClean="0"/>
              <a:t>06.06.2018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smtClean="0"/>
              <a:t>Přidejte zápatí.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569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33CB9F-186C-42F5-9290-B39BA85734D7}" type="datetime1">
              <a:rPr lang="cs-CZ" smtClean="0"/>
              <a:t>06.06.2018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cs-CZ" smtClean="0"/>
              <a:t>Přidejte zápatí.</a:t>
            </a:r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380191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rtl="0"/>
            <a:fld id="{D243E2B3-5270-4325-93A7-F4B1712F0452}" type="datetime1">
              <a:rPr lang="cs-CZ" smtClean="0"/>
              <a:t>06.06.2018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cs-CZ" smtClean="0"/>
              <a:t>Přidejte zápatí.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344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585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6E33CB9F-186C-42F5-9290-B39BA85734D7}" type="datetime1">
              <a:rPr lang="cs-CZ" smtClean="0"/>
              <a:t>06.06.2018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cs-CZ" smtClean="0"/>
              <a:t>Přidejte zápatí.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8953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9" r:id="rId1"/>
    <p:sldLayoutId id="2147484360" r:id="rId2"/>
    <p:sldLayoutId id="2147484361" r:id="rId3"/>
    <p:sldLayoutId id="2147484362" r:id="rId4"/>
    <p:sldLayoutId id="2147484363" r:id="rId5"/>
    <p:sldLayoutId id="2147484364" r:id="rId6"/>
    <p:sldLayoutId id="2147484365" r:id="rId7"/>
    <p:sldLayoutId id="2147484366" r:id="rId8"/>
    <p:sldLayoutId id="2147484367" r:id="rId9"/>
    <p:sldLayoutId id="2147484368" r:id="rId10"/>
    <p:sldLayoutId id="2147484369" r:id="rId11"/>
    <p:sldLayoutId id="2147484370" r:id="rId12"/>
    <p:sldLayoutId id="2147483656" r:id="rId13"/>
    <p:sldLayoutId id="2147483657" r:id="rId14"/>
    <p:sldLayoutId id="2147484371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3399" y="5148030"/>
            <a:ext cx="11125200" cy="914400"/>
          </a:xfrm>
        </p:spPr>
        <p:txBody>
          <a:bodyPr rtlCol="0"/>
          <a:lstStyle/>
          <a:p>
            <a:r>
              <a:rPr lang="en-US" sz="3600" b="1"/>
              <a:t>Antibacterial effect of plant </a:t>
            </a:r>
            <a:r>
              <a:rPr lang="en-US" sz="3600" b="1" smtClean="0"/>
              <a:t>oils</a:t>
            </a:r>
            <a:r>
              <a:rPr lang="cs-CZ" sz="3600" b="1" smtClean="0"/>
              <a:t> </a:t>
            </a:r>
            <a:r>
              <a:rPr lang="en-US" sz="3600" b="1" smtClean="0"/>
              <a:t>rich </a:t>
            </a:r>
            <a:r>
              <a:rPr lang="en-US" sz="3600" b="1"/>
              <a:t>in medium chain fatty acids and their possible interactions with antibiotics</a:t>
            </a:r>
            <a:endParaRPr lang="cs-CZ" sz="3600" b="1"/>
          </a:p>
        </p:txBody>
      </p:sp>
      <p:pic>
        <p:nvPicPr>
          <p:cNvPr id="10" name="Zástupný symbol pro obrázek 9"/>
          <p:cNvPicPr>
            <a:picLocks noGrp="1" noChangeAspect="1"/>
          </p:cNvPicPr>
          <p:nvPr>
            <p:ph type="pic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2" b="10662"/>
          <a:stretch>
            <a:fillRect/>
          </a:stretch>
        </p:blipFill>
        <p:spPr>
          <a:xfrm>
            <a:off x="1" y="1"/>
            <a:ext cx="4084319" cy="4817640"/>
          </a:xfrm>
        </p:spPr>
      </p:pic>
      <p:pic>
        <p:nvPicPr>
          <p:cNvPr id="11" name="Zástupný symbol pro obrázek 10"/>
          <p:cNvPicPr>
            <a:picLocks noGrp="1" noChangeAspect="1"/>
          </p:cNvPicPr>
          <p:nvPr>
            <p:ph type="pic" idx="1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8" t="-1101" r="35518" b="1101"/>
          <a:stretch/>
        </p:blipFill>
        <p:spPr>
          <a:xfrm>
            <a:off x="4084320" y="-51056"/>
            <a:ext cx="4038671" cy="4868697"/>
          </a:xfrm>
        </p:spPr>
      </p:pic>
      <p:pic>
        <p:nvPicPr>
          <p:cNvPr id="12" name="Zástupný symbol pro obrázek 11"/>
          <p:cNvPicPr>
            <a:picLocks noGrp="1" noChangeAspect="1"/>
          </p:cNvPicPr>
          <p:nvPr>
            <p:ph type="pic" idx="1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1" r="21741"/>
          <a:stretch/>
        </p:blipFill>
        <p:spPr>
          <a:xfrm>
            <a:off x="8107681" y="1"/>
            <a:ext cx="4084319" cy="4817640"/>
          </a:xfrm>
        </p:spPr>
      </p:pic>
      <p:sp>
        <p:nvSpPr>
          <p:cNvPr id="13" name="Nadpis 1"/>
          <p:cNvSpPr txBox="1">
            <a:spLocks/>
          </p:cNvSpPr>
          <p:nvPr/>
        </p:nvSpPr>
        <p:spPr>
          <a:xfrm>
            <a:off x="0" y="6062431"/>
            <a:ext cx="12191999" cy="6875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u="sng" smtClean="0"/>
              <a:t>Skrivanova E</a:t>
            </a:r>
            <a:r>
              <a:rPr lang="cs-CZ" sz="2400" b="1" smtClean="0"/>
              <a:t>., Lalouckova K., Soukup J.</a:t>
            </a:r>
            <a:r>
              <a:rPr lang="cs-CZ" sz="2400" dirty="0" smtClean="0"/>
              <a:t>		</a:t>
            </a:r>
            <a:r>
              <a:rPr lang="cs-CZ" sz="2400" smtClean="0"/>
              <a:t>		</a:t>
            </a:r>
            <a:r>
              <a:rPr lang="cs-CZ" sz="2400" b="1" smtClean="0"/>
              <a:t>University of Life Sciences in Prague, CZ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Results: MCFA profile of selected oils (mg/kg)</a:t>
            </a:r>
            <a:endParaRPr lang="cs-CZ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6" name="Picture 6" descr="Výsledek obrázku pro palm oi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752" y="4674636"/>
            <a:ext cx="2198247" cy="165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111" y="3506822"/>
            <a:ext cx="1332311" cy="128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Výsledek obrázku pro murumuru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022" y="3023118"/>
            <a:ext cx="1435154" cy="112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3387009"/>
              </p:ext>
            </p:extLst>
          </p:nvPr>
        </p:nvGraphicFramePr>
        <p:xfrm>
          <a:off x="847725" y="1897855"/>
          <a:ext cx="8477250" cy="4169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6838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6064" y="82342"/>
            <a:ext cx="10058400" cy="767756"/>
          </a:xfrm>
        </p:spPr>
        <p:txBody>
          <a:bodyPr>
            <a:normAutofit/>
          </a:bodyPr>
          <a:lstStyle/>
          <a:p>
            <a:r>
              <a:rPr lang="cs-CZ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Results: MIC (mg/mL)</a:t>
            </a:r>
            <a:endParaRPr lang="cs-CZ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193" y="5701409"/>
            <a:ext cx="9004572" cy="94496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6480" y="6335448"/>
            <a:ext cx="5133277" cy="310923"/>
          </a:xfrm>
          <a:prstGeom prst="rect">
            <a:avLst/>
          </a:prstGeom>
        </p:spPr>
      </p:pic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4372012"/>
              </p:ext>
            </p:extLst>
          </p:nvPr>
        </p:nvGraphicFramePr>
        <p:xfrm>
          <a:off x="457200" y="1381118"/>
          <a:ext cx="10953749" cy="4320291"/>
        </p:xfrm>
        <a:graphic>
          <a:graphicData uri="http://schemas.openxmlformats.org/drawingml/2006/table">
            <a:tbl>
              <a:tblPr firstRow="1" firstCol="1" bandRow="1"/>
              <a:tblGrid>
                <a:gridCol w="1147443">
                  <a:extLst>
                    <a:ext uri="{9D8B030D-6E8A-4147-A177-3AD203B41FA5}">
                      <a16:colId xmlns:a16="http://schemas.microsoft.com/office/drawing/2014/main" val="390566064"/>
                    </a:ext>
                  </a:extLst>
                </a:gridCol>
                <a:gridCol w="484560">
                  <a:extLst>
                    <a:ext uri="{9D8B030D-6E8A-4147-A177-3AD203B41FA5}">
                      <a16:colId xmlns:a16="http://schemas.microsoft.com/office/drawing/2014/main" val="3131919175"/>
                    </a:ext>
                  </a:extLst>
                </a:gridCol>
                <a:gridCol w="485312">
                  <a:extLst>
                    <a:ext uri="{9D8B030D-6E8A-4147-A177-3AD203B41FA5}">
                      <a16:colId xmlns:a16="http://schemas.microsoft.com/office/drawing/2014/main" val="117909918"/>
                    </a:ext>
                  </a:extLst>
                </a:gridCol>
                <a:gridCol w="484560">
                  <a:extLst>
                    <a:ext uri="{9D8B030D-6E8A-4147-A177-3AD203B41FA5}">
                      <a16:colId xmlns:a16="http://schemas.microsoft.com/office/drawing/2014/main" val="766637630"/>
                    </a:ext>
                  </a:extLst>
                </a:gridCol>
                <a:gridCol w="486064">
                  <a:extLst>
                    <a:ext uri="{9D8B030D-6E8A-4147-A177-3AD203B41FA5}">
                      <a16:colId xmlns:a16="http://schemas.microsoft.com/office/drawing/2014/main" val="2494128243"/>
                    </a:ext>
                  </a:extLst>
                </a:gridCol>
                <a:gridCol w="486064">
                  <a:extLst>
                    <a:ext uri="{9D8B030D-6E8A-4147-A177-3AD203B41FA5}">
                      <a16:colId xmlns:a16="http://schemas.microsoft.com/office/drawing/2014/main" val="2126568886"/>
                    </a:ext>
                  </a:extLst>
                </a:gridCol>
                <a:gridCol w="485312">
                  <a:extLst>
                    <a:ext uri="{9D8B030D-6E8A-4147-A177-3AD203B41FA5}">
                      <a16:colId xmlns:a16="http://schemas.microsoft.com/office/drawing/2014/main" val="1959822060"/>
                    </a:ext>
                  </a:extLst>
                </a:gridCol>
                <a:gridCol w="486064">
                  <a:extLst>
                    <a:ext uri="{9D8B030D-6E8A-4147-A177-3AD203B41FA5}">
                      <a16:colId xmlns:a16="http://schemas.microsoft.com/office/drawing/2014/main" val="3840464327"/>
                    </a:ext>
                  </a:extLst>
                </a:gridCol>
                <a:gridCol w="485312">
                  <a:extLst>
                    <a:ext uri="{9D8B030D-6E8A-4147-A177-3AD203B41FA5}">
                      <a16:colId xmlns:a16="http://schemas.microsoft.com/office/drawing/2014/main" val="2587306427"/>
                    </a:ext>
                  </a:extLst>
                </a:gridCol>
                <a:gridCol w="486816">
                  <a:extLst>
                    <a:ext uri="{9D8B030D-6E8A-4147-A177-3AD203B41FA5}">
                      <a16:colId xmlns:a16="http://schemas.microsoft.com/office/drawing/2014/main" val="1089254283"/>
                    </a:ext>
                  </a:extLst>
                </a:gridCol>
                <a:gridCol w="486816">
                  <a:extLst>
                    <a:ext uri="{9D8B030D-6E8A-4147-A177-3AD203B41FA5}">
                      <a16:colId xmlns:a16="http://schemas.microsoft.com/office/drawing/2014/main" val="3082237862"/>
                    </a:ext>
                  </a:extLst>
                </a:gridCol>
                <a:gridCol w="486064">
                  <a:extLst>
                    <a:ext uri="{9D8B030D-6E8A-4147-A177-3AD203B41FA5}">
                      <a16:colId xmlns:a16="http://schemas.microsoft.com/office/drawing/2014/main" val="3608983802"/>
                    </a:ext>
                  </a:extLst>
                </a:gridCol>
                <a:gridCol w="486816">
                  <a:extLst>
                    <a:ext uri="{9D8B030D-6E8A-4147-A177-3AD203B41FA5}">
                      <a16:colId xmlns:a16="http://schemas.microsoft.com/office/drawing/2014/main" val="775808915"/>
                    </a:ext>
                  </a:extLst>
                </a:gridCol>
                <a:gridCol w="489074">
                  <a:extLst>
                    <a:ext uri="{9D8B030D-6E8A-4147-A177-3AD203B41FA5}">
                      <a16:colId xmlns:a16="http://schemas.microsoft.com/office/drawing/2014/main" val="4200216123"/>
                    </a:ext>
                  </a:extLst>
                </a:gridCol>
                <a:gridCol w="489826">
                  <a:extLst>
                    <a:ext uri="{9D8B030D-6E8A-4147-A177-3AD203B41FA5}">
                      <a16:colId xmlns:a16="http://schemas.microsoft.com/office/drawing/2014/main" val="862261235"/>
                    </a:ext>
                  </a:extLst>
                </a:gridCol>
                <a:gridCol w="489826">
                  <a:extLst>
                    <a:ext uri="{9D8B030D-6E8A-4147-A177-3AD203B41FA5}">
                      <a16:colId xmlns:a16="http://schemas.microsoft.com/office/drawing/2014/main" val="3741105401"/>
                    </a:ext>
                  </a:extLst>
                </a:gridCol>
                <a:gridCol w="489074">
                  <a:extLst>
                    <a:ext uri="{9D8B030D-6E8A-4147-A177-3AD203B41FA5}">
                      <a16:colId xmlns:a16="http://schemas.microsoft.com/office/drawing/2014/main" val="3329246204"/>
                    </a:ext>
                  </a:extLst>
                </a:gridCol>
                <a:gridCol w="489826">
                  <a:extLst>
                    <a:ext uri="{9D8B030D-6E8A-4147-A177-3AD203B41FA5}">
                      <a16:colId xmlns:a16="http://schemas.microsoft.com/office/drawing/2014/main" val="1914013704"/>
                    </a:ext>
                  </a:extLst>
                </a:gridCol>
                <a:gridCol w="489074">
                  <a:extLst>
                    <a:ext uri="{9D8B030D-6E8A-4147-A177-3AD203B41FA5}">
                      <a16:colId xmlns:a16="http://schemas.microsoft.com/office/drawing/2014/main" val="605386961"/>
                    </a:ext>
                  </a:extLst>
                </a:gridCol>
                <a:gridCol w="489826">
                  <a:extLst>
                    <a:ext uri="{9D8B030D-6E8A-4147-A177-3AD203B41FA5}">
                      <a16:colId xmlns:a16="http://schemas.microsoft.com/office/drawing/2014/main" val="1634829226"/>
                    </a:ext>
                  </a:extLst>
                </a:gridCol>
                <a:gridCol w="550020">
                  <a:extLst>
                    <a:ext uri="{9D8B030D-6E8A-4147-A177-3AD203B41FA5}">
                      <a16:colId xmlns:a16="http://schemas.microsoft.com/office/drawing/2014/main" val="3733113918"/>
                    </a:ext>
                  </a:extLst>
                </a:gridCol>
              </a:tblGrid>
              <a:tr h="3938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CJ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CP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ECe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LF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LM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1910908"/>
                  </a:ext>
                </a:extLst>
              </a:tr>
              <a:tr h="987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Oil origin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CCM 4988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MA5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CCM 4990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TP1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CAMP/VFU 612/21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CCM 6189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CNCTC 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3659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UGent</a:t>
                      </a:r>
                      <a:r>
                        <a:rPr lang="cs-CZ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56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CIP 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105178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CCM 3659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CCM 4285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ATCC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29522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C6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CCM 4833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CCM 91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ATCC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7644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ATCC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13076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K2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K3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ATCC 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25923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4967506"/>
                  </a:ext>
                </a:extLst>
              </a:tr>
              <a:tr h="367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coconut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4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69914"/>
                  </a:ext>
                </a:extLst>
              </a:tr>
              <a:tr h="367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palm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334205"/>
                  </a:ext>
                </a:extLst>
              </a:tr>
              <a:tr h="367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 palm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196492"/>
                  </a:ext>
                </a:extLst>
              </a:tr>
              <a:tr h="367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palm kernel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4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4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4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084979"/>
                  </a:ext>
                </a:extLst>
              </a:tr>
              <a:tr h="367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Cuphea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4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4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4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687776"/>
                  </a:ext>
                </a:extLst>
              </a:tr>
              <a:tr h="367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muru-muru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4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796862"/>
                  </a:ext>
                </a:extLst>
              </a:tr>
              <a:tr h="367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tucuma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4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4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33197"/>
                  </a:ext>
                </a:extLst>
              </a:tr>
              <a:tr h="367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babassu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4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343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796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0593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Gram-positive bacteria </a:t>
            </a:r>
            <a:r>
              <a:rPr lang="cs-CZ" sz="2400" smtClean="0"/>
              <a:t>were sensitive </a:t>
            </a:r>
            <a:r>
              <a:rPr lang="cs-CZ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lipase digestion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2400" smtClean="0"/>
              <a:t>Free MCFA or monoglycerides</a:t>
            </a:r>
          </a:p>
          <a:p>
            <a:pPr marL="201168" lvl="1" indent="0">
              <a:buNone/>
            </a:pPr>
            <a:endParaRPr lang="cs-CZ" sz="2400" smtClean="0"/>
          </a:p>
          <a:p>
            <a:pPr>
              <a:buFont typeface="Wingdings" panose="05000000000000000000" pitchFamily="2" charset="2"/>
              <a:buChar char="v"/>
            </a:pPr>
            <a:r>
              <a:rPr lang="cs-CZ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Cuphea oil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2200" smtClean="0"/>
              <a:t>the widest effect (7 bacterial strains)</a:t>
            </a:r>
          </a:p>
          <a:p>
            <a:pPr marL="201168" lvl="1" indent="0">
              <a:buNone/>
            </a:pPr>
            <a:endParaRPr lang="cs-CZ" sz="2200" smtClean="0"/>
          </a:p>
          <a:p>
            <a:pPr>
              <a:buFont typeface="Wingdings" panose="05000000000000000000" pitchFamily="2" charset="2"/>
              <a:buChar char="v"/>
            </a:pPr>
            <a:r>
              <a:rPr lang="cs-CZ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Tucuma oil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2200" smtClean="0"/>
              <a:t>the strongest effect (MIC 0.14 mg/mL)</a:t>
            </a:r>
          </a:p>
          <a:p>
            <a:pPr marL="201168" lvl="1" indent="0">
              <a:buNone/>
            </a:pPr>
            <a:endParaRPr lang="cs-CZ" sz="2200" smtClean="0"/>
          </a:p>
          <a:p>
            <a:pPr>
              <a:buFont typeface="Wingdings" panose="05000000000000000000" pitchFamily="2" charset="2"/>
              <a:buChar char="v"/>
            </a:pPr>
            <a:r>
              <a:rPr lang="cs-CZ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effect on benefitial bacteria!</a:t>
            </a:r>
            <a:r>
              <a:rPr lang="cs-CZ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807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of Life Sciences in Prague</a:t>
            </a:r>
          </a:p>
          <a:p>
            <a:pPr lvl="1"/>
            <a:r>
              <a:rPr lang="cs-CZ" smtClean="0"/>
              <a:t>Faculty of Agrobiology, </a:t>
            </a:r>
            <a:r>
              <a:rPr lang="cs-CZ" smtClean="0"/>
              <a:t>Food and Natural Resources</a:t>
            </a:r>
            <a:endParaRPr lang="cs-CZ" smtClean="0"/>
          </a:p>
          <a:p>
            <a:pPr lvl="1"/>
            <a:r>
              <a:rPr lang="cs-CZ" smtClean="0"/>
              <a:t>Faculty of </a:t>
            </a:r>
            <a:r>
              <a:rPr lang="cs-CZ" smtClean="0"/>
              <a:t>Tropical AgriSciences</a:t>
            </a:r>
          </a:p>
          <a:p>
            <a:r>
              <a:rPr lang="cs-CZ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Institute of Animal Science Prague</a:t>
            </a:r>
          </a:p>
          <a:p>
            <a:pPr lvl="1"/>
            <a:r>
              <a:rPr lang="cs-CZ" smtClean="0"/>
              <a:t>Dpt</a:t>
            </a:r>
            <a:r>
              <a:rPr lang="cs-CZ" smtClean="0"/>
              <a:t>. of Physiology of Nutrition and Animal Products Quality </a:t>
            </a:r>
            <a:endParaRPr lang="cs-CZ" dirty="0"/>
          </a:p>
        </p:txBody>
      </p:sp>
      <p:pic>
        <p:nvPicPr>
          <p:cNvPr id="7172" name="Picture 4" descr="Výsledek obrázku pro palm oil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188" y="1737360"/>
            <a:ext cx="4278043" cy="462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Výsledek obrázku pro palm oil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558" y="5177955"/>
            <a:ext cx="2279080" cy="117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Výsledek obrázku pro coconut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650" y="5177955"/>
            <a:ext cx="1449475" cy="115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Výsledek obrázku pro tucuma 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4" t="21647" r="19413" b="30731"/>
          <a:stretch/>
        </p:blipFill>
        <p:spPr bwMode="auto">
          <a:xfrm>
            <a:off x="2619926" y="5240167"/>
            <a:ext cx="1243016" cy="92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Výsledek obrázku pro murumuru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71" y="4855688"/>
            <a:ext cx="2416175" cy="169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72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cs-CZ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5490675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323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Alternatives?</a:t>
            </a:r>
            <a:endParaRPr lang="cs-CZ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smtClean="0"/>
              <a:t>Probiotics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mtClean="0"/>
              <a:t>Prebiotics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mtClean="0"/>
              <a:t>Bacteriocins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mtClean="0"/>
              <a:t>Enzymes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mtClean="0"/>
              <a:t>Bacteriophages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mtClean="0"/>
              <a:t>Plant extracts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mtClean="0"/>
              <a:t>Organic acids</a:t>
            </a:r>
          </a:p>
          <a:p>
            <a:pPr>
              <a:buFont typeface="Wingdings" panose="05000000000000000000" pitchFamily="2" charset="2"/>
              <a:buChar char="v"/>
            </a:pPr>
            <a:endParaRPr lang="cs-CZ" smtClean="0"/>
          </a:p>
        </p:txBody>
      </p:sp>
      <p:sp>
        <p:nvSpPr>
          <p:cNvPr id="4" name="Ovál 3"/>
          <p:cNvSpPr/>
          <p:nvPr/>
        </p:nvSpPr>
        <p:spPr>
          <a:xfrm>
            <a:off x="507415" y="4433058"/>
            <a:ext cx="3237723" cy="6904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516377" y="4433058"/>
            <a:ext cx="1220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smtClean="0">
                <a:solidFill>
                  <a:schemeClr val="accent1">
                    <a:lumMod val="75000"/>
                  </a:schemeClr>
                </a:solidFill>
              </a:rPr>
              <a:t>WHY?</a:t>
            </a:r>
            <a:endParaRPr lang="cs-CZ" sz="3200" b="1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01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MCFA as a possible alternative to in-feed antibiotics?</a:t>
            </a:r>
            <a:endParaRPr lang="cs-CZ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sz="2400" smtClean="0"/>
              <a:t>Inhibitory activity </a:t>
            </a:r>
            <a:r>
              <a:rPr lang="cs-CZ" sz="2400" i="1" smtClean="0"/>
              <a:t>in vitro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400" smtClean="0"/>
              <a:t>Mechanism of action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400" i="1" smtClean="0"/>
              <a:t>In vivo testing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2000" smtClean="0"/>
              <a:t>The influence of production traits, GIT microbiota, toxicology,…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2000" smtClean="0"/>
              <a:t>Experimental infections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2000" smtClean="0"/>
              <a:t>Application form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cs-CZ" sz="200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2000" smtClean="0"/>
              <a:t>Economy, combinations</a:t>
            </a:r>
            <a:endParaRPr lang="cs-CZ" sz="2000"/>
          </a:p>
        </p:txBody>
      </p:sp>
      <p:pic>
        <p:nvPicPr>
          <p:cNvPr id="4" name="Picture 12" descr="Výsledek obrázku pro question mark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850" y="3952587"/>
            <a:ext cx="1783266" cy="178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 4"/>
          <p:cNvSpPr/>
          <p:nvPr/>
        </p:nvSpPr>
        <p:spPr>
          <a:xfrm>
            <a:off x="623455" y="1804479"/>
            <a:ext cx="4214553" cy="5486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650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Aims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r>
              <a:rPr lang="cs-CZ" smtClean="0"/>
              <a:t>To determine the antibacterial effect of medium-chain fatty acids (MCFA) and oils rich in </a:t>
            </a:r>
            <a:r>
              <a:rPr lang="cs-CZ" smtClean="0"/>
              <a:t>MCFA</a:t>
            </a:r>
          </a:p>
          <a:p>
            <a:r>
              <a:rPr lang="cs-CZ" smtClean="0"/>
              <a:t>To analyse MCFA contents of the tested oils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1028" name="Picture 4" descr="Výsledek obrázku pro plus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128" y="4616266"/>
            <a:ext cx="1111616" cy="111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ek obrázku pro palm oil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744" y="4522101"/>
            <a:ext cx="2500474" cy="134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equals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727" y="4774090"/>
            <a:ext cx="858261" cy="85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ýsledek obrázku pro staphylococcus aureus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004" y="4365343"/>
            <a:ext cx="1687513" cy="186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ýsledek obrázku pro question mark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922" y="4360358"/>
            <a:ext cx="1783266" cy="178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Výsledek obrázku pro question mark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090" y="4401474"/>
            <a:ext cx="1783266" cy="178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Výsledek obrázku pro staphylococcus aureus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60" y="4401474"/>
            <a:ext cx="1687513" cy="186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MCFA </a:t>
            </a:r>
            <a:r>
              <a:rPr lang="cs-CZ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oils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 descr="palma plo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8" t="19861" r="5845" b="13055"/>
          <a:stretch/>
        </p:blipFill>
        <p:spPr bwMode="auto">
          <a:xfrm>
            <a:off x="8263691" y="4114800"/>
            <a:ext cx="3708438" cy="212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0845" y="1877297"/>
            <a:ext cx="6791533" cy="2840982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8612156" y="1877297"/>
            <a:ext cx="22302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smtClean="0"/>
              <a:t>Free MCFA: C</a:t>
            </a:r>
            <a:r>
              <a:rPr lang="cs-CZ" sz="2000" b="1" baseline="-25000" smtClean="0"/>
              <a:t>6</a:t>
            </a:r>
            <a:r>
              <a:rPr lang="cs-CZ" sz="2000" b="1" smtClean="0"/>
              <a:t> – C</a:t>
            </a:r>
            <a:r>
              <a:rPr lang="cs-CZ" sz="2000" b="1" baseline="-25000" smtClean="0"/>
              <a:t>12</a:t>
            </a:r>
            <a:endParaRPr lang="cs-CZ" sz="2000" b="1" baseline="-25000"/>
          </a:p>
        </p:txBody>
      </p:sp>
      <p:sp>
        <p:nvSpPr>
          <p:cNvPr id="9" name="TextovéPole 8"/>
          <p:cNvSpPr txBox="1"/>
          <p:nvPr/>
        </p:nvSpPr>
        <p:spPr>
          <a:xfrm>
            <a:off x="1097281" y="5001208"/>
            <a:ext cx="7048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/>
              <a:t>d</a:t>
            </a:r>
            <a:r>
              <a:rPr lang="cs-CZ" smtClean="0"/>
              <a:t>issolved in DMSO + Tween 80, diluted in growth medium for a certain bacterium</a:t>
            </a:r>
          </a:p>
          <a:p>
            <a:pPr marL="285750" indent="-285750">
              <a:buFontTx/>
              <a:buChar char="-"/>
            </a:pPr>
            <a:r>
              <a:rPr lang="cs-CZ"/>
              <a:t>w</a:t>
            </a:r>
            <a:r>
              <a:rPr lang="cs-CZ" smtClean="0"/>
              <a:t>ith or without pancreatic lipase</a:t>
            </a:r>
          </a:p>
          <a:p>
            <a:pPr marL="285750" indent="-285750">
              <a:buFontTx/>
              <a:buChar char="-"/>
            </a:pPr>
            <a:r>
              <a:rPr lang="cs-CZ" smtClean="0"/>
              <a:t>37°C dissolved and/or hydrolyzed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368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Bacterial </a:t>
            </a:r>
            <a:r>
              <a:rPr lang="cs-CZ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strains</a:t>
            </a: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7046" y="1890083"/>
            <a:ext cx="4884764" cy="406945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125" y="1890084"/>
            <a:ext cx="4424555" cy="406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73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993479" y="367011"/>
            <a:ext cx="8932668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3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cs-CZ" sz="32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cs-CZ" sz="3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vitro</a:t>
            </a:r>
            <a:r>
              <a:rPr lang="cs-CZ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determination of MIC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sz="1900" smtClean="0"/>
              <a:t>Broth microdilution method in 96-well plate</a:t>
            </a:r>
            <a:endParaRPr lang="cs-CZ" sz="19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sz="1900"/>
              <a:t>24/48 </a:t>
            </a:r>
            <a:r>
              <a:rPr lang="cs-CZ" sz="1900" smtClean="0"/>
              <a:t>h </a:t>
            </a:r>
            <a:r>
              <a:rPr lang="cs-CZ" sz="1900" b="1" smtClean="0"/>
              <a:t>incubation</a:t>
            </a:r>
            <a:r>
              <a:rPr lang="cs-CZ" sz="1900" smtClean="0"/>
              <a:t> in aerobic/microaerophilic/anaerobic conditions at 37 </a:t>
            </a:r>
            <a:r>
              <a:rPr lang="cs-CZ" sz="1900" dirty="0"/>
              <a:t>°</a:t>
            </a:r>
            <a:r>
              <a:rPr lang="cs-CZ" sz="2000" dirty="0"/>
              <a:t>C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2927649" y="1700809"/>
            <a:ext cx="6320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smtClean="0"/>
              <a:t>96-well plate design </a:t>
            </a:r>
            <a:r>
              <a:rPr lang="cs-CZ" sz="1300" smtClean="0"/>
              <a:t>(according to </a:t>
            </a:r>
            <a:r>
              <a:rPr lang="cs-CZ" sz="1300" dirty="0"/>
              <a:t>Cos </a:t>
            </a:r>
            <a:r>
              <a:rPr lang="cs-CZ" sz="1300" i="1" dirty="0"/>
              <a:t>et</a:t>
            </a:r>
            <a:r>
              <a:rPr lang="cs-CZ" sz="1300" dirty="0"/>
              <a:t> </a:t>
            </a:r>
            <a:r>
              <a:rPr lang="cs-CZ" sz="1300" i="1" dirty="0"/>
              <a:t>al.</a:t>
            </a:r>
            <a:r>
              <a:rPr lang="cs-CZ" sz="1300" dirty="0"/>
              <a:t>, 2006; </a:t>
            </a:r>
            <a:r>
              <a:rPr lang="cs-CZ" sz="1300" dirty="0" err="1"/>
              <a:t>Hecht</a:t>
            </a:r>
            <a:r>
              <a:rPr lang="cs-CZ" sz="1300" dirty="0"/>
              <a:t> </a:t>
            </a:r>
            <a:r>
              <a:rPr lang="cs-CZ" sz="1300" i="1" dirty="0"/>
              <a:t>et al</a:t>
            </a:r>
            <a:r>
              <a:rPr lang="cs-CZ" sz="1300" dirty="0"/>
              <a:t>., 2007) </a:t>
            </a:r>
          </a:p>
          <a:p>
            <a:pPr algn="ctr"/>
            <a:r>
              <a:rPr lang="cs-CZ" sz="1600" dirty="0"/>
              <a:t> 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1971989"/>
            <a:ext cx="6283084" cy="4027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9195963" y="3590049"/>
            <a:ext cx="1944217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legenda:</a:t>
            </a:r>
          </a:p>
          <a:p>
            <a:r>
              <a:rPr lang="cs-CZ" sz="1050" b="1" smtClean="0"/>
              <a:t>DK</a:t>
            </a:r>
            <a:r>
              <a:rPr lang="cs-CZ" sz="1050" smtClean="0"/>
              <a:t> </a:t>
            </a:r>
            <a:r>
              <a:rPr lang="cs-CZ" sz="1050">
                <a:sym typeface="Symbol"/>
              </a:rPr>
              <a:t></a:t>
            </a:r>
            <a:r>
              <a:rPr lang="cs-CZ" sz="1050"/>
              <a:t> </a:t>
            </a:r>
            <a:r>
              <a:rPr lang="cs-CZ" sz="1050" smtClean="0"/>
              <a:t>dilution control</a:t>
            </a:r>
            <a:endParaRPr lang="cs-CZ" sz="1050" dirty="0"/>
          </a:p>
          <a:p>
            <a:r>
              <a:rPr lang="cs-CZ" sz="1050" b="1" dirty="0"/>
              <a:t>PK</a:t>
            </a:r>
            <a:r>
              <a:rPr lang="cs-CZ" sz="1050" dirty="0"/>
              <a:t> </a:t>
            </a:r>
            <a:r>
              <a:rPr lang="cs-CZ" sz="1050">
                <a:sym typeface="Symbol"/>
              </a:rPr>
              <a:t></a:t>
            </a:r>
            <a:r>
              <a:rPr lang="cs-CZ" sz="1050"/>
              <a:t> </a:t>
            </a:r>
            <a:r>
              <a:rPr lang="cs-CZ" sz="1050" smtClean="0"/>
              <a:t>positive control</a:t>
            </a:r>
            <a:endParaRPr lang="cs-CZ" sz="1050" dirty="0"/>
          </a:p>
          <a:p>
            <a:r>
              <a:rPr lang="cs-CZ" sz="1050" b="1" dirty="0"/>
              <a:t>NK</a:t>
            </a:r>
            <a:r>
              <a:rPr lang="cs-CZ" sz="1050" dirty="0"/>
              <a:t> </a:t>
            </a:r>
            <a:r>
              <a:rPr lang="cs-CZ" sz="1050">
                <a:sym typeface="Symbol"/>
              </a:rPr>
              <a:t></a:t>
            </a:r>
            <a:r>
              <a:rPr lang="cs-CZ" sz="1050"/>
              <a:t> </a:t>
            </a:r>
            <a:r>
              <a:rPr lang="cs-CZ" sz="1050" smtClean="0"/>
              <a:t>negative control</a:t>
            </a:r>
            <a:endParaRPr lang="cs-CZ" sz="1050" dirty="0"/>
          </a:p>
          <a:p>
            <a:pPr algn="just"/>
            <a:r>
              <a:rPr lang="cs-CZ" sz="1050" b="1" dirty="0"/>
              <a:t>M</a:t>
            </a:r>
            <a:r>
              <a:rPr lang="cs-CZ" sz="1050" dirty="0"/>
              <a:t> </a:t>
            </a:r>
            <a:r>
              <a:rPr lang="cs-CZ" sz="1050">
                <a:sym typeface="Symbol"/>
              </a:rPr>
              <a:t></a:t>
            </a:r>
            <a:r>
              <a:rPr lang="cs-CZ" sz="1050"/>
              <a:t> </a:t>
            </a:r>
            <a:r>
              <a:rPr lang="cs-CZ" sz="1050" smtClean="0"/>
              <a:t>pure medium</a:t>
            </a:r>
            <a:endParaRPr lang="cs-CZ" sz="105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015046" y="2053258"/>
            <a:ext cx="97258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400" smtClean="0"/>
              <a:t>Strain 1</a:t>
            </a:r>
            <a:endParaRPr lang="cs-CZ" sz="1400"/>
          </a:p>
        </p:txBody>
      </p:sp>
      <p:sp>
        <p:nvSpPr>
          <p:cNvPr id="10" name="TextovéPole 9"/>
          <p:cNvSpPr txBox="1"/>
          <p:nvPr/>
        </p:nvSpPr>
        <p:spPr>
          <a:xfrm>
            <a:off x="7277878" y="2053257"/>
            <a:ext cx="74045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400" smtClean="0"/>
              <a:t>Strain 2</a:t>
            </a:r>
            <a:endParaRPr lang="cs-CZ" sz="1400"/>
          </a:p>
        </p:txBody>
      </p:sp>
    </p:spTree>
    <p:extLst>
      <p:ext uri="{BB962C8B-B14F-4D97-AF65-F5344CB8AC3E}">
        <p14:creationId xmlns:p14="http://schemas.microsoft.com/office/powerpoint/2010/main" val="348968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vitro </a:t>
            </a:r>
            <a:r>
              <a:rPr lang="cs-CZ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determination of MIC</a:t>
            </a:r>
            <a:endParaRPr lang="cs-CZ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79" y="1845734"/>
            <a:ext cx="10706793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smtClean="0"/>
              <a:t>After the incubation: absorbance at 405 nm (Infinite </a:t>
            </a:r>
            <a:r>
              <a:rPr lang="cs-CZ"/>
              <a:t>® 200 PRO Microplate Reader</a:t>
            </a:r>
            <a:r>
              <a:rPr lang="cs-CZ"/>
              <a:t>; </a:t>
            </a:r>
            <a:r>
              <a:rPr lang="cs-CZ" smtClean="0"/>
              <a:t>Tecan)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smtClean="0"/>
              <a:t>Pipetting performed by the automatic pipetting station Freedom EVO 100 (Tecan)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mtClean="0"/>
              <a:t>MIC = minimal concentration, where </a:t>
            </a:r>
            <a:r>
              <a:rPr lang="cs-CZ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least 80% cell growth reduction occured </a:t>
            </a:r>
            <a:r>
              <a:rPr lang="cs-CZ" smtClean="0"/>
              <a:t>(vs. positive control)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 descr="IMG_97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00" y="3233652"/>
            <a:ext cx="4037980" cy="268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334298" y="3707476"/>
            <a:ext cx="5303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/>
              <a:t>MCFA contents of oils: gas chromatography (</a:t>
            </a:r>
            <a:r>
              <a:rPr lang="cs-CZ"/>
              <a:t>GC-FID</a:t>
            </a:r>
            <a:r>
              <a:rPr lang="cs-CZ"/>
              <a:t>) </a:t>
            </a:r>
            <a:r>
              <a:rPr lang="cs-CZ" smtClean="0"/>
              <a:t>according to ISO </a:t>
            </a:r>
            <a:r>
              <a:rPr lang="cs-CZ"/>
              <a:t>5509 </a:t>
            </a:r>
            <a:r>
              <a:rPr lang="cs-CZ" sz="1200"/>
              <a:t>(2001)</a:t>
            </a:r>
            <a:r>
              <a:rPr lang="cs-CZ"/>
              <a:t> </a:t>
            </a:r>
          </a:p>
        </p:txBody>
      </p:sp>
      <p:sp>
        <p:nvSpPr>
          <p:cNvPr id="8" name="Obdélník 7"/>
          <p:cNvSpPr/>
          <p:nvPr/>
        </p:nvSpPr>
        <p:spPr>
          <a:xfrm>
            <a:off x="6325985" y="3682538"/>
            <a:ext cx="5345084" cy="6650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9678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Motiv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2126</TotalTime>
  <Words>439</Words>
  <Application>Microsoft Office PowerPoint</Application>
  <PresentationFormat>Širokoúhlá obrazovka</PresentationFormat>
  <Paragraphs>282</Paragraphs>
  <Slides>13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Times New Roman</vt:lpstr>
      <vt:lpstr>Wingdings</vt:lpstr>
      <vt:lpstr>Retrospektiva</vt:lpstr>
      <vt:lpstr>Antibacterial effect of plant oils rich in medium chain fatty acids and their possible interactions with antibiotics</vt:lpstr>
      <vt:lpstr>Introduction</vt:lpstr>
      <vt:lpstr>Alternatives?</vt:lpstr>
      <vt:lpstr>MCFA as a possible alternative to in-feed antibiotics?</vt:lpstr>
      <vt:lpstr>Aims</vt:lpstr>
      <vt:lpstr>MCFA &amp; oils</vt:lpstr>
      <vt:lpstr>Bacterial strains</vt:lpstr>
      <vt:lpstr>Prezentace aplikace PowerPoint</vt:lpstr>
      <vt:lpstr>In vitro determination of MIC</vt:lpstr>
      <vt:lpstr>Results: MCFA profile of selected oils (mg/kg)</vt:lpstr>
      <vt:lpstr>Results: MIC (mg/mL)</vt:lpstr>
      <vt:lpstr>Conclusion</vt:lpstr>
      <vt:lpstr>Thank you!</vt:lpstr>
    </vt:vector>
  </TitlesOfParts>
  <Company>CZU - FAPPZ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Rozložení nadpisu s obrázky</dc:title>
  <dc:creator>soukup</dc:creator>
  <cp:lastModifiedBy>Skřivanová Eva</cp:lastModifiedBy>
  <cp:revision>45</cp:revision>
  <dcterms:created xsi:type="dcterms:W3CDTF">2018-05-05T13:55:41Z</dcterms:created>
  <dcterms:modified xsi:type="dcterms:W3CDTF">2018-06-06T09:32:32Z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