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8" r:id="rId2"/>
    <p:sldId id="310" r:id="rId3"/>
    <p:sldId id="348" r:id="rId4"/>
    <p:sldId id="300" r:id="rId5"/>
    <p:sldId id="313" r:id="rId6"/>
    <p:sldId id="333" r:id="rId7"/>
    <p:sldId id="298" r:id="rId8"/>
    <p:sldId id="346" r:id="rId9"/>
    <p:sldId id="345" r:id="rId10"/>
    <p:sldId id="347" r:id="rId11"/>
    <p:sldId id="331" r:id="rId12"/>
    <p:sldId id="319" r:id="rId13"/>
  </p:sldIdLst>
  <p:sldSz cx="9144000" cy="6858000" type="screen4x3"/>
  <p:notesSz cx="7004050" cy="922337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48">
          <p15:clr>
            <a:srgbClr val="A4A3A4"/>
          </p15:clr>
        </p15:guide>
        <p15:guide id="2" pos="4105">
          <p15:clr>
            <a:srgbClr val="A4A3A4"/>
          </p15:clr>
        </p15:guide>
        <p15:guide id="3" pos="3470">
          <p15:clr>
            <a:srgbClr val="A4A3A4"/>
          </p15:clr>
        </p15:guide>
        <p15:guide id="4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45B4"/>
    <a:srgbClr val="CC9900"/>
    <a:srgbClr val="8EBBD2"/>
    <a:srgbClr val="CEEEFE"/>
    <a:srgbClr val="CEF5FE"/>
    <a:srgbClr val="CEFEF8"/>
    <a:srgbClr val="FCFDBF"/>
    <a:srgbClr val="F6FCC0"/>
    <a:srgbClr val="CEE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791" autoAdjust="0"/>
    <p:restoredTop sz="99412" autoAdjust="0"/>
  </p:normalViewPr>
  <p:slideViewPr>
    <p:cSldViewPr>
      <p:cViewPr>
        <p:scale>
          <a:sx n="103" d="100"/>
          <a:sy n="103" d="100"/>
        </p:scale>
        <p:origin x="-1704" y="-80"/>
      </p:cViewPr>
      <p:guideLst>
        <p:guide orient="horz" pos="3748"/>
        <p:guide pos="4105"/>
        <p:guide pos="3470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862DC-D8DD-4B16-A713-AB7D7D09E3C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2A26FA7-0F1B-44E7-AA0C-A2219691B97E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600" b="1" i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T. vaginalis</a:t>
          </a:r>
          <a:r>
            <a:rPr lang="en-US" sz="16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induces IL-8 secretion by neutrophils and this cytokine activates neutrophil degranulation. </a:t>
          </a:r>
          <a:r>
            <a:rPr lang="en-US" sz="1600" b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Altstaed</a:t>
          </a:r>
          <a:r>
            <a:rPr lang="en-US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&amp; col., 1996; Sook </a:t>
          </a:r>
          <a:r>
            <a:rPr lang="en-US" sz="1600" b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Ryu</a:t>
          </a:r>
          <a:r>
            <a:rPr lang="en-US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&amp;col., 2003;  </a:t>
          </a:r>
          <a:r>
            <a:rPr lang="en-US" sz="1600" b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Hee</a:t>
          </a:r>
          <a:r>
            <a:rPr lang="en-US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Nam &amp; col., 2011.</a:t>
          </a:r>
        </a:p>
      </dgm:t>
    </dgm:pt>
    <dgm:pt modelId="{B35CAF7E-45C9-4914-897D-CD9E26F1F760}" type="parTrans" cxnId="{9AE33548-70F2-4C5A-ABFB-0A2F5E95D7AB}">
      <dgm:prSet/>
      <dgm:spPr/>
      <dgm:t>
        <a:bodyPr/>
        <a:lstStyle/>
        <a:p>
          <a:endParaRPr lang="es-MX"/>
        </a:p>
      </dgm:t>
    </dgm:pt>
    <dgm:pt modelId="{EDE5D78C-E255-4960-A536-84EF8CBB44C4}" type="sibTrans" cxnId="{9AE33548-70F2-4C5A-ABFB-0A2F5E95D7AB}">
      <dgm:prSet/>
      <dgm:spPr/>
      <dgm:t>
        <a:bodyPr/>
        <a:lstStyle/>
        <a:p>
          <a:endParaRPr lang="es-MX"/>
        </a:p>
      </dgm:t>
    </dgm:pt>
    <dgm:pt modelId="{97C1178D-05DC-42F1-8873-7C29C19961F2}">
      <dgm:prSet phldrT="[Texto]" custT="1"/>
      <dgm:spPr>
        <a:solidFill>
          <a:srgbClr val="FFFF99"/>
        </a:solidFill>
      </dgm:spPr>
      <dgm:t>
        <a:bodyPr/>
        <a:lstStyle/>
        <a:p>
          <a:r>
            <a:rPr lang="es-MX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Neutrophils</a:t>
          </a:r>
          <a:r>
            <a:rPr lang="es-MX" sz="16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MX" sz="1600" b="1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actived</a:t>
          </a:r>
          <a:r>
            <a:rPr lang="es-MX" sz="16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MX" sz="1600" b="1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by</a:t>
          </a:r>
          <a:r>
            <a:rPr lang="es-MX" sz="16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MX" sz="16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T. vaginalis </a:t>
          </a:r>
          <a:r>
            <a:rPr lang="es-MX" sz="1600" b="1" i="0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express</a:t>
          </a:r>
          <a:r>
            <a:rPr lang="es-MX" sz="1600" b="1" i="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MX" sz="1600" b="1" i="0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myelo-peroxidase</a:t>
          </a:r>
          <a:r>
            <a:rPr lang="es-MX" sz="1600" b="1" i="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and </a:t>
          </a:r>
          <a:r>
            <a:rPr lang="es-MX" sz="16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produce </a:t>
          </a:r>
          <a:r>
            <a:rPr lang="es-MX" sz="1600" b="1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nitric</a:t>
          </a:r>
          <a:r>
            <a:rPr lang="es-MX" sz="16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oxide and </a:t>
          </a:r>
          <a:r>
            <a:rPr lang="es-MX" sz="1600" b="1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superoxide</a:t>
          </a:r>
          <a:r>
            <a:rPr lang="es-MX" sz="16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MX" sz="1600" b="1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anion</a:t>
          </a:r>
          <a:r>
            <a:rPr lang="es-MX" sz="16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r>
            <a:rPr lang="en-US" sz="1600" b="1" baseline="0" dirty="0" err="1" smtClean="0">
              <a:solidFill>
                <a:srgbClr val="644C00"/>
              </a:solidFill>
              <a:latin typeface="Arial" pitchFamily="34" charset="0"/>
              <a:cs typeface="Arial" pitchFamily="34" charset="0"/>
            </a:rPr>
            <a:t>Ouk</a:t>
          </a:r>
          <a:r>
            <a:rPr lang="en-US" sz="1600" b="1" baseline="0" dirty="0" smtClean="0">
              <a:solidFill>
                <a:srgbClr val="644C00"/>
              </a:solidFill>
              <a:latin typeface="Arial" pitchFamily="34" charset="0"/>
              <a:cs typeface="Arial" pitchFamily="34" charset="0"/>
            </a:rPr>
            <a:t>-song &amp;col.,2013.</a:t>
          </a:r>
        </a:p>
      </dgm:t>
    </dgm:pt>
    <dgm:pt modelId="{1E511913-6DEA-43F7-A49D-6EDE8C19B9BF}" type="parTrans" cxnId="{FBEFEF86-0CA2-44E5-B179-4507D4A76171}">
      <dgm:prSet/>
      <dgm:spPr/>
      <dgm:t>
        <a:bodyPr/>
        <a:lstStyle/>
        <a:p>
          <a:endParaRPr lang="es-MX"/>
        </a:p>
      </dgm:t>
    </dgm:pt>
    <dgm:pt modelId="{1FDDCDBD-33F5-417C-8857-0E6E59CCD026}" type="sibTrans" cxnId="{FBEFEF86-0CA2-44E5-B179-4507D4A76171}">
      <dgm:prSet/>
      <dgm:spPr/>
      <dgm:t>
        <a:bodyPr/>
        <a:lstStyle/>
        <a:p>
          <a:endParaRPr lang="es-MX"/>
        </a:p>
      </dgm:t>
    </dgm:pt>
    <dgm:pt modelId="{0BCD4799-A33A-4205-829C-AFFA9EB507F1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T. vaginalis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infection activates neutrophils through toll-like receptor- 4.  </a:t>
          </a:r>
          <a:r>
            <a:rPr lang="es-MX" sz="1600" b="1" dirty="0" err="1" smtClean="0">
              <a:solidFill>
                <a:srgbClr val="490092"/>
              </a:solidFill>
              <a:latin typeface="Arial" pitchFamily="34" charset="0"/>
              <a:cs typeface="Arial" pitchFamily="34" charset="0"/>
            </a:rPr>
            <a:t>Zarifarrd</a:t>
          </a:r>
          <a:r>
            <a:rPr lang="es-MX" sz="1600" b="1" dirty="0" smtClean="0">
              <a:solidFill>
                <a:srgbClr val="490092"/>
              </a:solidFill>
              <a:latin typeface="Arial" pitchFamily="34" charset="0"/>
              <a:cs typeface="Arial" pitchFamily="34" charset="0"/>
            </a:rPr>
            <a:t> &amp; col., 2004.</a:t>
          </a:r>
          <a:endParaRPr lang="es-MX" sz="1600" b="1" dirty="0">
            <a:solidFill>
              <a:srgbClr val="490092"/>
            </a:solidFill>
            <a:latin typeface="Arial" pitchFamily="34" charset="0"/>
            <a:cs typeface="Arial" pitchFamily="34" charset="0"/>
          </a:endParaRPr>
        </a:p>
      </dgm:t>
    </dgm:pt>
    <dgm:pt modelId="{ED22BB46-76FF-4D29-B815-795242558335}" type="parTrans" cxnId="{5C75A2A8-DD53-4AB6-AB13-77E538F19681}">
      <dgm:prSet/>
      <dgm:spPr/>
      <dgm:t>
        <a:bodyPr/>
        <a:lstStyle/>
        <a:p>
          <a:endParaRPr lang="es-MX"/>
        </a:p>
      </dgm:t>
    </dgm:pt>
    <dgm:pt modelId="{7F4A1274-FE74-4719-A2F8-382A79F73E15}" type="sibTrans" cxnId="{5C75A2A8-DD53-4AB6-AB13-77E538F19681}">
      <dgm:prSet/>
      <dgm:spPr/>
      <dgm:t>
        <a:bodyPr/>
        <a:lstStyle/>
        <a:p>
          <a:endParaRPr lang="es-MX"/>
        </a:p>
      </dgm:t>
    </dgm:pt>
    <dgm:pt modelId="{58FFB8FE-628B-4BB4-8209-3E59DD67C7CA}">
      <dgm:prSet custT="1"/>
      <dgm:spPr>
        <a:solidFill>
          <a:srgbClr val="C7E6A4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Lysates of </a:t>
          </a:r>
          <a:r>
            <a:rPr lang="en-US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T. vaginalis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delay neutrophil apoptosis; but live </a:t>
          </a:r>
          <a:r>
            <a:rPr lang="en-US" sz="16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trophozoites induced neutrophil apoptosis, this induction is depending of reactive oxygen species</a:t>
          </a:r>
          <a:r>
            <a:rPr lang="en-US" sz="16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r>
            <a:rPr lang="es-MX" sz="1600" b="1" dirty="0" err="1" smtClean="0">
              <a:solidFill>
                <a:srgbClr val="024E21"/>
              </a:solidFill>
              <a:latin typeface="Arial" pitchFamily="34" charset="0"/>
              <a:cs typeface="Arial" pitchFamily="34" charset="0"/>
            </a:rPr>
            <a:t>Kang</a:t>
          </a:r>
          <a:r>
            <a:rPr lang="es-MX" sz="1600" b="1" dirty="0" smtClean="0">
              <a:solidFill>
                <a:srgbClr val="024E21"/>
              </a:solidFill>
              <a:latin typeface="Arial" pitchFamily="34" charset="0"/>
              <a:cs typeface="Arial" pitchFamily="34" charset="0"/>
            </a:rPr>
            <a:t> &amp; col., 2006; </a:t>
          </a:r>
          <a:r>
            <a:rPr lang="es-MX" sz="1600" b="1" dirty="0" err="1" smtClean="0">
              <a:solidFill>
                <a:srgbClr val="024E21"/>
              </a:solidFill>
              <a:latin typeface="Arial" pitchFamily="34" charset="0"/>
              <a:cs typeface="Arial" pitchFamily="34" charset="0"/>
            </a:rPr>
            <a:t>Ouk-song</a:t>
          </a:r>
          <a:r>
            <a:rPr lang="es-MX" sz="1600" b="1" dirty="0" smtClean="0">
              <a:solidFill>
                <a:srgbClr val="024E21"/>
              </a:solidFill>
              <a:latin typeface="Arial" pitchFamily="34" charset="0"/>
              <a:cs typeface="Arial" pitchFamily="34" charset="0"/>
            </a:rPr>
            <a:t> &amp;col.,2007; </a:t>
          </a:r>
          <a:r>
            <a:rPr lang="es-MX" sz="1600" b="1" dirty="0" err="1" smtClean="0">
              <a:solidFill>
                <a:srgbClr val="024E21"/>
              </a:solidFill>
              <a:latin typeface="Arial" pitchFamily="34" charset="0"/>
              <a:cs typeface="Arial" pitchFamily="34" charset="0"/>
            </a:rPr>
            <a:t>Ouk-song</a:t>
          </a:r>
          <a:r>
            <a:rPr lang="es-MX" sz="1600" b="1" dirty="0" smtClean="0">
              <a:solidFill>
                <a:srgbClr val="024E21"/>
              </a:solidFill>
              <a:latin typeface="Arial" pitchFamily="34" charset="0"/>
              <a:cs typeface="Arial" pitchFamily="34" charset="0"/>
            </a:rPr>
            <a:t> &amp;col.,2010.</a:t>
          </a:r>
          <a:endParaRPr lang="en-US" sz="1600" b="1" noProof="0" dirty="0">
            <a:solidFill>
              <a:srgbClr val="024E21"/>
            </a:solidFill>
            <a:latin typeface="Arial" pitchFamily="34" charset="0"/>
            <a:cs typeface="Arial" pitchFamily="34" charset="0"/>
          </a:endParaRPr>
        </a:p>
      </dgm:t>
    </dgm:pt>
    <dgm:pt modelId="{C95450B9-A14C-423B-B1A1-0601591D8E95}" type="parTrans" cxnId="{AE0F71C4-1653-41A2-B417-142F6EDB8E12}">
      <dgm:prSet/>
      <dgm:spPr/>
      <dgm:t>
        <a:bodyPr/>
        <a:lstStyle/>
        <a:p>
          <a:endParaRPr lang="es-MX"/>
        </a:p>
      </dgm:t>
    </dgm:pt>
    <dgm:pt modelId="{3EC5E83A-ECC3-4741-A817-4CA43DDAFB27}" type="sibTrans" cxnId="{AE0F71C4-1653-41A2-B417-142F6EDB8E12}">
      <dgm:prSet/>
      <dgm:spPr/>
      <dgm:t>
        <a:bodyPr/>
        <a:lstStyle/>
        <a:p>
          <a:endParaRPr lang="es-MX"/>
        </a:p>
      </dgm:t>
    </dgm:pt>
    <dgm:pt modelId="{0834E24C-6F74-4F64-982C-443F5CFF481E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Groups of neutrophils surrounding individual </a:t>
          </a:r>
          <a:r>
            <a:rPr lang="en-US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T. vaginalis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are able to fragment trophozoites and to phagocyte the pieces</a:t>
          </a:r>
          <a:r>
            <a: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r>
            <a:rPr lang="es-MX" sz="1600" b="1" dirty="0" err="1" smtClean="0">
              <a:solidFill>
                <a:srgbClr val="015A79"/>
              </a:solidFill>
              <a:latin typeface="Arial" pitchFamily="34" charset="0"/>
              <a:cs typeface="Arial" pitchFamily="34" charset="0"/>
            </a:rPr>
            <a:t>Rein</a:t>
          </a:r>
          <a:r>
            <a:rPr lang="es-MX" sz="1600" b="1" dirty="0" smtClean="0">
              <a:solidFill>
                <a:srgbClr val="015A79"/>
              </a:solidFill>
              <a:latin typeface="Arial" pitchFamily="34" charset="0"/>
              <a:cs typeface="Arial" pitchFamily="34" charset="0"/>
            </a:rPr>
            <a:t> &amp; col., 1980.</a:t>
          </a:r>
          <a:endParaRPr lang="es-MX" sz="1600" b="1" dirty="0">
            <a:solidFill>
              <a:srgbClr val="015A79"/>
            </a:solidFill>
            <a:latin typeface="Arial" pitchFamily="34" charset="0"/>
            <a:cs typeface="Arial" pitchFamily="34" charset="0"/>
          </a:endParaRPr>
        </a:p>
      </dgm:t>
    </dgm:pt>
    <dgm:pt modelId="{9EC36917-1093-4DE0-8566-0B50FFAEDD34}" type="parTrans" cxnId="{306A9DFE-B917-4D80-AB10-25550CB6F739}">
      <dgm:prSet/>
      <dgm:spPr/>
      <dgm:t>
        <a:bodyPr/>
        <a:lstStyle/>
        <a:p>
          <a:endParaRPr lang="es-MX"/>
        </a:p>
      </dgm:t>
    </dgm:pt>
    <dgm:pt modelId="{F4E04C82-0A90-4682-96C6-9E0C8326C457}" type="sibTrans" cxnId="{306A9DFE-B917-4D80-AB10-25550CB6F739}">
      <dgm:prSet/>
      <dgm:spPr/>
      <dgm:t>
        <a:bodyPr/>
        <a:lstStyle/>
        <a:p>
          <a:endParaRPr lang="es-MX"/>
        </a:p>
      </dgm:t>
    </dgm:pt>
    <dgm:pt modelId="{87E77E94-9407-4C2A-BBAA-77C17A8C7D25}" type="pres">
      <dgm:prSet presAssocID="{629862DC-D8DD-4B16-A713-AB7D7D09E3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7DEA83F-A0A3-4038-84F7-F0EDFBEF1555}" type="pres">
      <dgm:prSet presAssocID="{629862DC-D8DD-4B16-A713-AB7D7D09E3CE}" presName="Name1" presStyleCnt="0"/>
      <dgm:spPr/>
      <dgm:t>
        <a:bodyPr/>
        <a:lstStyle/>
        <a:p>
          <a:endParaRPr lang="en-US"/>
        </a:p>
      </dgm:t>
    </dgm:pt>
    <dgm:pt modelId="{4CC4A4EF-DCA0-4F20-81C8-F8251B5CFEC3}" type="pres">
      <dgm:prSet presAssocID="{629862DC-D8DD-4B16-A713-AB7D7D09E3CE}" presName="cycle" presStyleCnt="0"/>
      <dgm:spPr/>
      <dgm:t>
        <a:bodyPr/>
        <a:lstStyle/>
        <a:p>
          <a:endParaRPr lang="en-US"/>
        </a:p>
      </dgm:t>
    </dgm:pt>
    <dgm:pt modelId="{7EA2E92E-09F9-4C2F-A2B1-2A9F84DE2026}" type="pres">
      <dgm:prSet presAssocID="{629862DC-D8DD-4B16-A713-AB7D7D09E3CE}" presName="srcNode" presStyleLbl="node1" presStyleIdx="0" presStyleCnt="5"/>
      <dgm:spPr/>
      <dgm:t>
        <a:bodyPr/>
        <a:lstStyle/>
        <a:p>
          <a:endParaRPr lang="en-US"/>
        </a:p>
      </dgm:t>
    </dgm:pt>
    <dgm:pt modelId="{53732746-C3C7-4BFA-A6C9-63ADACD37FF1}" type="pres">
      <dgm:prSet presAssocID="{629862DC-D8DD-4B16-A713-AB7D7D09E3CE}" presName="conn" presStyleLbl="parChTrans1D2" presStyleIdx="0" presStyleCnt="1"/>
      <dgm:spPr/>
      <dgm:t>
        <a:bodyPr/>
        <a:lstStyle/>
        <a:p>
          <a:endParaRPr lang="en-US"/>
        </a:p>
      </dgm:t>
    </dgm:pt>
    <dgm:pt modelId="{7123D568-C45E-4238-B200-817F930519B6}" type="pres">
      <dgm:prSet presAssocID="{629862DC-D8DD-4B16-A713-AB7D7D09E3CE}" presName="extraNode" presStyleLbl="node1" presStyleIdx="0" presStyleCnt="5"/>
      <dgm:spPr/>
      <dgm:t>
        <a:bodyPr/>
        <a:lstStyle/>
        <a:p>
          <a:endParaRPr lang="en-US"/>
        </a:p>
      </dgm:t>
    </dgm:pt>
    <dgm:pt modelId="{7A595EAE-DB80-4B61-B9F4-C40D6068E9DB}" type="pres">
      <dgm:prSet presAssocID="{629862DC-D8DD-4B16-A713-AB7D7D09E3CE}" presName="dstNode" presStyleLbl="node1" presStyleIdx="0" presStyleCnt="5"/>
      <dgm:spPr/>
      <dgm:t>
        <a:bodyPr/>
        <a:lstStyle/>
        <a:p>
          <a:endParaRPr lang="en-US"/>
        </a:p>
      </dgm:t>
    </dgm:pt>
    <dgm:pt modelId="{4F4AB71B-A05D-4D7B-B959-310D0598C484}" type="pres">
      <dgm:prSet presAssocID="{32A26FA7-0F1B-44E7-AA0C-A2219691B97E}" presName="text_1" presStyleLbl="node1" presStyleIdx="0" presStyleCnt="5" custScaleX="99621" custScaleY="1304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7AB5F2-1449-4439-8C5F-2668767D75AD}" type="pres">
      <dgm:prSet presAssocID="{32A26FA7-0F1B-44E7-AA0C-A2219691B97E}" presName="accent_1" presStyleCnt="0"/>
      <dgm:spPr/>
      <dgm:t>
        <a:bodyPr/>
        <a:lstStyle/>
        <a:p>
          <a:endParaRPr lang="en-US"/>
        </a:p>
      </dgm:t>
    </dgm:pt>
    <dgm:pt modelId="{39D91A41-376E-4A9A-8A74-42E4F055ED87}" type="pres">
      <dgm:prSet presAssocID="{32A26FA7-0F1B-44E7-AA0C-A2219691B97E}" presName="accentRepeatNode" presStyleLbl="solidFgAcc1" presStyleIdx="0" presStyleCnt="5"/>
      <dgm:spPr>
        <a:solidFill>
          <a:srgbClr val="CEEEFE"/>
        </a:solidFill>
        <a:ln>
          <a:solidFill>
            <a:srgbClr val="8EBBD2"/>
          </a:solidFill>
        </a:ln>
        <a:scene3d>
          <a:camera prst="perspectiveContrastingRightFacing"/>
          <a:lightRig rig="threePt" dir="t"/>
        </a:scene3d>
      </dgm:spPr>
      <dgm:t>
        <a:bodyPr/>
        <a:lstStyle/>
        <a:p>
          <a:endParaRPr lang="en-US"/>
        </a:p>
      </dgm:t>
    </dgm:pt>
    <dgm:pt modelId="{D0E3C360-8FA0-4866-AAC3-4A7A9603B548}" type="pres">
      <dgm:prSet presAssocID="{97C1178D-05DC-42F1-8873-7C29C19961F2}" presName="text_2" presStyleLbl="node1" presStyleIdx="1" presStyleCnt="5" custScaleX="98284" custScaleY="122026" custLinFactNeighborX="655" custLinFactNeighborY="-859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80F396-2799-4F02-B44B-EE353C7D1BE3}" type="pres">
      <dgm:prSet presAssocID="{97C1178D-05DC-42F1-8873-7C29C19961F2}" presName="accent_2" presStyleCnt="0"/>
      <dgm:spPr/>
      <dgm:t>
        <a:bodyPr/>
        <a:lstStyle/>
        <a:p>
          <a:endParaRPr lang="en-US"/>
        </a:p>
      </dgm:t>
    </dgm:pt>
    <dgm:pt modelId="{E46D3ECC-F979-4E32-83F6-F10E6A16BBA0}" type="pres">
      <dgm:prSet presAssocID="{97C1178D-05DC-42F1-8873-7C29C19961F2}" presName="accentRepeatNode" presStyleLbl="solidFgAcc1" presStyleIdx="1" presStyleCnt="5"/>
      <dgm:spPr>
        <a:solidFill>
          <a:srgbClr val="FCFDBF"/>
        </a:solidFill>
        <a:ln>
          <a:solidFill>
            <a:srgbClr val="FFC000"/>
          </a:solidFill>
        </a:ln>
        <a:scene3d>
          <a:camera prst="perspectiveContrastingRightFacing"/>
          <a:lightRig rig="threePt" dir="t"/>
        </a:scene3d>
      </dgm:spPr>
      <dgm:t>
        <a:bodyPr/>
        <a:lstStyle/>
        <a:p>
          <a:endParaRPr lang="en-US"/>
        </a:p>
      </dgm:t>
    </dgm:pt>
    <dgm:pt modelId="{F3FAC48B-C6B0-4DAA-915D-9DE3C4B84EE9}" type="pres">
      <dgm:prSet presAssocID="{58FFB8FE-628B-4BB4-8209-3E59DD67C7CA}" presName="text_3" presStyleLbl="node1" presStyleIdx="2" presStyleCnt="5" custScaleX="101497" custScaleY="158498" custLinFactNeighborX="-956" custLinFactNeighborY="-384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4E5D59-CE7E-4814-BAF4-61B82DD84A3D}" type="pres">
      <dgm:prSet presAssocID="{58FFB8FE-628B-4BB4-8209-3E59DD67C7CA}" presName="accent_3" presStyleCnt="0"/>
      <dgm:spPr/>
      <dgm:t>
        <a:bodyPr/>
        <a:lstStyle/>
        <a:p>
          <a:endParaRPr lang="en-US"/>
        </a:p>
      </dgm:t>
    </dgm:pt>
    <dgm:pt modelId="{97ABF47F-337E-49E3-A9C4-DE792D25AF37}" type="pres">
      <dgm:prSet presAssocID="{58FFB8FE-628B-4BB4-8209-3E59DD67C7CA}" presName="accentRepeatNode" presStyleLbl="solidFgAcc1" presStyleIdx="2" presStyleCnt="5" custScaleX="93235" custScaleY="128803"/>
      <dgm:spPr>
        <a:solidFill>
          <a:srgbClr val="CEEAB0"/>
        </a:solidFill>
        <a:ln>
          <a:solidFill>
            <a:srgbClr val="007976"/>
          </a:solidFill>
        </a:ln>
        <a:scene3d>
          <a:camera prst="perspectiveContrastingRightFacing"/>
          <a:lightRig rig="threePt" dir="t"/>
        </a:scene3d>
      </dgm:spPr>
      <dgm:t>
        <a:bodyPr/>
        <a:lstStyle/>
        <a:p>
          <a:endParaRPr lang="en-US"/>
        </a:p>
      </dgm:t>
    </dgm:pt>
    <dgm:pt modelId="{72E2A2B5-7A24-47ED-BF96-110624ADE7A6}" type="pres">
      <dgm:prSet presAssocID="{0834E24C-6F74-4F64-982C-443F5CFF481E}" presName="text_4" presStyleLbl="node1" presStyleIdx="3" presStyleCnt="5" custScaleX="99838" custScaleY="133782" custLinFactNeighborY="11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2CD6E-BF07-41DB-A44E-F9EBA4348F61}" type="pres">
      <dgm:prSet presAssocID="{0834E24C-6F74-4F64-982C-443F5CFF481E}" presName="accent_4" presStyleCnt="0"/>
      <dgm:spPr/>
      <dgm:t>
        <a:bodyPr/>
        <a:lstStyle/>
        <a:p>
          <a:endParaRPr lang="en-US"/>
        </a:p>
      </dgm:t>
    </dgm:pt>
    <dgm:pt modelId="{856AAC7D-38C7-4A28-B96A-AEBFDE6F12AA}" type="pres">
      <dgm:prSet presAssocID="{0834E24C-6F74-4F64-982C-443F5CFF481E}" presName="accentRepeatNode" presStyleLbl="solidFgAcc1" presStyleIdx="3" presStyleCnt="5" custScaleX="82918" custScaleY="105312" custLinFactNeighborY="9667"/>
      <dgm:spPr>
        <a:solidFill>
          <a:srgbClr val="CEFEF8"/>
        </a:solidFill>
        <a:ln>
          <a:solidFill>
            <a:srgbClr val="00B0F0"/>
          </a:solidFill>
        </a:ln>
        <a:scene3d>
          <a:camera prst="perspectiveContrastingRightFacing"/>
          <a:lightRig rig="threePt" dir="t"/>
        </a:scene3d>
      </dgm:spPr>
      <dgm:t>
        <a:bodyPr/>
        <a:lstStyle/>
        <a:p>
          <a:endParaRPr lang="en-US"/>
        </a:p>
      </dgm:t>
    </dgm:pt>
    <dgm:pt modelId="{478FBA55-FAF6-4416-929C-FA501EE884C2}" type="pres">
      <dgm:prSet presAssocID="{0BCD4799-A33A-4205-829C-AFFA9EB507F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7C2E8-3297-4A9B-BF05-BCF3BB7AC1D2}" type="pres">
      <dgm:prSet presAssocID="{0BCD4799-A33A-4205-829C-AFFA9EB507F1}" presName="accent_5" presStyleCnt="0"/>
      <dgm:spPr/>
      <dgm:t>
        <a:bodyPr/>
        <a:lstStyle/>
        <a:p>
          <a:endParaRPr lang="en-US"/>
        </a:p>
      </dgm:t>
    </dgm:pt>
    <dgm:pt modelId="{0FAE9904-B8CE-4627-982C-DE778B2A78DD}" type="pres">
      <dgm:prSet presAssocID="{0BCD4799-A33A-4205-829C-AFFA9EB507F1}" presName="accentRepeatNode" presStyleLbl="solidFgAcc1" presStyleIdx="4" presStyleCnt="5" custScaleX="70482" custScaleY="78548" custLinFactNeighborX="-6938" custLinFactNeighborY="-744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perspectiveContrastingRightFacing"/>
          <a:lightRig rig="threePt" dir="t"/>
        </a:scene3d>
      </dgm:spPr>
      <dgm:t>
        <a:bodyPr/>
        <a:lstStyle/>
        <a:p>
          <a:endParaRPr lang="en-US"/>
        </a:p>
      </dgm:t>
    </dgm:pt>
  </dgm:ptLst>
  <dgm:cxnLst>
    <dgm:cxn modelId="{9C7CCBFF-70C1-4C74-A05F-8EB241981ADD}" type="presOf" srcId="{0BCD4799-A33A-4205-829C-AFFA9EB507F1}" destId="{478FBA55-FAF6-4416-929C-FA501EE884C2}" srcOrd="0" destOrd="0" presId="urn:microsoft.com/office/officeart/2008/layout/VerticalCurvedList"/>
    <dgm:cxn modelId="{9AE4C71F-519A-42B2-AC1F-217659DEFFC5}" type="presOf" srcId="{EDE5D78C-E255-4960-A536-84EF8CBB44C4}" destId="{53732746-C3C7-4BFA-A6C9-63ADACD37FF1}" srcOrd="0" destOrd="0" presId="urn:microsoft.com/office/officeart/2008/layout/VerticalCurvedList"/>
    <dgm:cxn modelId="{5C75A2A8-DD53-4AB6-AB13-77E538F19681}" srcId="{629862DC-D8DD-4B16-A713-AB7D7D09E3CE}" destId="{0BCD4799-A33A-4205-829C-AFFA9EB507F1}" srcOrd="4" destOrd="0" parTransId="{ED22BB46-76FF-4D29-B815-795242558335}" sibTransId="{7F4A1274-FE74-4719-A2F8-382A79F73E15}"/>
    <dgm:cxn modelId="{3F8E5115-91E7-4778-B3A2-5116789E9873}" type="presOf" srcId="{58FFB8FE-628B-4BB4-8209-3E59DD67C7CA}" destId="{F3FAC48B-C6B0-4DAA-915D-9DE3C4B84EE9}" srcOrd="0" destOrd="0" presId="urn:microsoft.com/office/officeart/2008/layout/VerticalCurvedList"/>
    <dgm:cxn modelId="{AE0F71C4-1653-41A2-B417-142F6EDB8E12}" srcId="{629862DC-D8DD-4B16-A713-AB7D7D09E3CE}" destId="{58FFB8FE-628B-4BB4-8209-3E59DD67C7CA}" srcOrd="2" destOrd="0" parTransId="{C95450B9-A14C-423B-B1A1-0601591D8E95}" sibTransId="{3EC5E83A-ECC3-4741-A817-4CA43DDAFB27}"/>
    <dgm:cxn modelId="{EA08F36A-1359-4A22-8983-2E09F2A1D959}" type="presOf" srcId="{0834E24C-6F74-4F64-982C-443F5CFF481E}" destId="{72E2A2B5-7A24-47ED-BF96-110624ADE7A6}" srcOrd="0" destOrd="0" presId="urn:microsoft.com/office/officeart/2008/layout/VerticalCurvedList"/>
    <dgm:cxn modelId="{306A9DFE-B917-4D80-AB10-25550CB6F739}" srcId="{629862DC-D8DD-4B16-A713-AB7D7D09E3CE}" destId="{0834E24C-6F74-4F64-982C-443F5CFF481E}" srcOrd="3" destOrd="0" parTransId="{9EC36917-1093-4DE0-8566-0B50FFAEDD34}" sibTransId="{F4E04C82-0A90-4682-96C6-9E0C8326C457}"/>
    <dgm:cxn modelId="{FBEFEF86-0CA2-44E5-B179-4507D4A76171}" srcId="{629862DC-D8DD-4B16-A713-AB7D7D09E3CE}" destId="{97C1178D-05DC-42F1-8873-7C29C19961F2}" srcOrd="1" destOrd="0" parTransId="{1E511913-6DEA-43F7-A49D-6EDE8C19B9BF}" sibTransId="{1FDDCDBD-33F5-417C-8857-0E6E59CCD026}"/>
    <dgm:cxn modelId="{83F91EE2-2F21-4731-AD0A-CFCEC52EAF46}" type="presOf" srcId="{32A26FA7-0F1B-44E7-AA0C-A2219691B97E}" destId="{4F4AB71B-A05D-4D7B-B959-310D0598C484}" srcOrd="0" destOrd="0" presId="urn:microsoft.com/office/officeart/2008/layout/VerticalCurvedList"/>
    <dgm:cxn modelId="{52CA7ACE-F5FF-47C8-8A9A-3F6CA057226F}" type="presOf" srcId="{629862DC-D8DD-4B16-A713-AB7D7D09E3CE}" destId="{87E77E94-9407-4C2A-BBAA-77C17A8C7D25}" srcOrd="0" destOrd="0" presId="urn:microsoft.com/office/officeart/2008/layout/VerticalCurvedList"/>
    <dgm:cxn modelId="{9AE33548-70F2-4C5A-ABFB-0A2F5E95D7AB}" srcId="{629862DC-D8DD-4B16-A713-AB7D7D09E3CE}" destId="{32A26FA7-0F1B-44E7-AA0C-A2219691B97E}" srcOrd="0" destOrd="0" parTransId="{B35CAF7E-45C9-4914-897D-CD9E26F1F760}" sibTransId="{EDE5D78C-E255-4960-A536-84EF8CBB44C4}"/>
    <dgm:cxn modelId="{83ECA907-0269-4004-9943-4F664A78872C}" type="presOf" srcId="{97C1178D-05DC-42F1-8873-7C29C19961F2}" destId="{D0E3C360-8FA0-4866-AAC3-4A7A9603B548}" srcOrd="0" destOrd="0" presId="urn:microsoft.com/office/officeart/2008/layout/VerticalCurvedList"/>
    <dgm:cxn modelId="{7D842CC2-8426-4FE0-8AB8-C869E2E7AE7C}" type="presParOf" srcId="{87E77E94-9407-4C2A-BBAA-77C17A8C7D25}" destId="{37DEA83F-A0A3-4038-84F7-F0EDFBEF1555}" srcOrd="0" destOrd="0" presId="urn:microsoft.com/office/officeart/2008/layout/VerticalCurvedList"/>
    <dgm:cxn modelId="{4915ED88-3342-4F50-BF3A-7E8CD9FD975F}" type="presParOf" srcId="{37DEA83F-A0A3-4038-84F7-F0EDFBEF1555}" destId="{4CC4A4EF-DCA0-4F20-81C8-F8251B5CFEC3}" srcOrd="0" destOrd="0" presId="urn:microsoft.com/office/officeart/2008/layout/VerticalCurvedList"/>
    <dgm:cxn modelId="{3F5E7107-DF41-41A4-B252-0C8CE4D2ABBE}" type="presParOf" srcId="{4CC4A4EF-DCA0-4F20-81C8-F8251B5CFEC3}" destId="{7EA2E92E-09F9-4C2F-A2B1-2A9F84DE2026}" srcOrd="0" destOrd="0" presId="urn:microsoft.com/office/officeart/2008/layout/VerticalCurvedList"/>
    <dgm:cxn modelId="{DBAC70D6-7A47-4397-9A6E-A8696BFEE262}" type="presParOf" srcId="{4CC4A4EF-DCA0-4F20-81C8-F8251B5CFEC3}" destId="{53732746-C3C7-4BFA-A6C9-63ADACD37FF1}" srcOrd="1" destOrd="0" presId="urn:microsoft.com/office/officeart/2008/layout/VerticalCurvedList"/>
    <dgm:cxn modelId="{F96BA03E-528C-4686-A6C5-491D326DBA43}" type="presParOf" srcId="{4CC4A4EF-DCA0-4F20-81C8-F8251B5CFEC3}" destId="{7123D568-C45E-4238-B200-817F930519B6}" srcOrd="2" destOrd="0" presId="urn:microsoft.com/office/officeart/2008/layout/VerticalCurvedList"/>
    <dgm:cxn modelId="{40D5642E-5798-4BBE-A6C2-67773AA60D5C}" type="presParOf" srcId="{4CC4A4EF-DCA0-4F20-81C8-F8251B5CFEC3}" destId="{7A595EAE-DB80-4B61-B9F4-C40D6068E9DB}" srcOrd="3" destOrd="0" presId="urn:microsoft.com/office/officeart/2008/layout/VerticalCurvedList"/>
    <dgm:cxn modelId="{2DCE3B39-9875-471D-B65A-7D35BA70BFFB}" type="presParOf" srcId="{37DEA83F-A0A3-4038-84F7-F0EDFBEF1555}" destId="{4F4AB71B-A05D-4D7B-B959-310D0598C484}" srcOrd="1" destOrd="0" presId="urn:microsoft.com/office/officeart/2008/layout/VerticalCurvedList"/>
    <dgm:cxn modelId="{18CBB721-855A-4AD3-BA19-5BDD45B95B36}" type="presParOf" srcId="{37DEA83F-A0A3-4038-84F7-F0EDFBEF1555}" destId="{B07AB5F2-1449-4439-8C5F-2668767D75AD}" srcOrd="2" destOrd="0" presId="urn:microsoft.com/office/officeart/2008/layout/VerticalCurvedList"/>
    <dgm:cxn modelId="{34BD3DE5-A7CD-47A3-A976-134F999942E7}" type="presParOf" srcId="{B07AB5F2-1449-4439-8C5F-2668767D75AD}" destId="{39D91A41-376E-4A9A-8A74-42E4F055ED87}" srcOrd="0" destOrd="0" presId="urn:microsoft.com/office/officeart/2008/layout/VerticalCurvedList"/>
    <dgm:cxn modelId="{910D85D1-981E-40E0-97A1-04DB4C18C1B7}" type="presParOf" srcId="{37DEA83F-A0A3-4038-84F7-F0EDFBEF1555}" destId="{D0E3C360-8FA0-4866-AAC3-4A7A9603B548}" srcOrd="3" destOrd="0" presId="urn:microsoft.com/office/officeart/2008/layout/VerticalCurvedList"/>
    <dgm:cxn modelId="{E7405200-65CB-42DD-A6B8-32488C0BEC93}" type="presParOf" srcId="{37DEA83F-A0A3-4038-84F7-F0EDFBEF1555}" destId="{4780F396-2799-4F02-B44B-EE353C7D1BE3}" srcOrd="4" destOrd="0" presId="urn:microsoft.com/office/officeart/2008/layout/VerticalCurvedList"/>
    <dgm:cxn modelId="{2FEFF66E-C936-4AE8-8533-9287F37F21B0}" type="presParOf" srcId="{4780F396-2799-4F02-B44B-EE353C7D1BE3}" destId="{E46D3ECC-F979-4E32-83F6-F10E6A16BBA0}" srcOrd="0" destOrd="0" presId="urn:microsoft.com/office/officeart/2008/layout/VerticalCurvedList"/>
    <dgm:cxn modelId="{BF4DB695-4821-4435-8FF9-0D5F5AC7C5A1}" type="presParOf" srcId="{37DEA83F-A0A3-4038-84F7-F0EDFBEF1555}" destId="{F3FAC48B-C6B0-4DAA-915D-9DE3C4B84EE9}" srcOrd="5" destOrd="0" presId="urn:microsoft.com/office/officeart/2008/layout/VerticalCurvedList"/>
    <dgm:cxn modelId="{F7F9ACF3-88C8-4A73-8C44-7C223663B253}" type="presParOf" srcId="{37DEA83F-A0A3-4038-84F7-F0EDFBEF1555}" destId="{3F4E5D59-CE7E-4814-BAF4-61B82DD84A3D}" srcOrd="6" destOrd="0" presId="urn:microsoft.com/office/officeart/2008/layout/VerticalCurvedList"/>
    <dgm:cxn modelId="{24D8FA7D-F107-4889-AB9F-FA0A2AC5EF76}" type="presParOf" srcId="{3F4E5D59-CE7E-4814-BAF4-61B82DD84A3D}" destId="{97ABF47F-337E-49E3-A9C4-DE792D25AF37}" srcOrd="0" destOrd="0" presId="urn:microsoft.com/office/officeart/2008/layout/VerticalCurvedList"/>
    <dgm:cxn modelId="{6DAC2C8D-BFF3-47BA-829B-A8E3BB4A7E9E}" type="presParOf" srcId="{37DEA83F-A0A3-4038-84F7-F0EDFBEF1555}" destId="{72E2A2B5-7A24-47ED-BF96-110624ADE7A6}" srcOrd="7" destOrd="0" presId="urn:microsoft.com/office/officeart/2008/layout/VerticalCurvedList"/>
    <dgm:cxn modelId="{884131AF-F0A2-40DC-AB7F-ED610F7CCF9B}" type="presParOf" srcId="{37DEA83F-A0A3-4038-84F7-F0EDFBEF1555}" destId="{1C02CD6E-BF07-41DB-A44E-F9EBA4348F61}" srcOrd="8" destOrd="0" presId="urn:microsoft.com/office/officeart/2008/layout/VerticalCurvedList"/>
    <dgm:cxn modelId="{ED41D525-811D-4C26-ACD8-0BEBED9AD645}" type="presParOf" srcId="{1C02CD6E-BF07-41DB-A44E-F9EBA4348F61}" destId="{856AAC7D-38C7-4A28-B96A-AEBFDE6F12AA}" srcOrd="0" destOrd="0" presId="urn:microsoft.com/office/officeart/2008/layout/VerticalCurvedList"/>
    <dgm:cxn modelId="{7CBFD31C-D935-4E2B-B30F-746AFDE9B742}" type="presParOf" srcId="{37DEA83F-A0A3-4038-84F7-F0EDFBEF1555}" destId="{478FBA55-FAF6-4416-929C-FA501EE884C2}" srcOrd="9" destOrd="0" presId="urn:microsoft.com/office/officeart/2008/layout/VerticalCurvedList"/>
    <dgm:cxn modelId="{6B27917F-D11E-4AE0-AF3A-6508772FB781}" type="presParOf" srcId="{37DEA83F-A0A3-4038-84F7-F0EDFBEF1555}" destId="{A577C2E8-3297-4A9B-BF05-BCF3BB7AC1D2}" srcOrd="10" destOrd="0" presId="urn:microsoft.com/office/officeart/2008/layout/VerticalCurvedList"/>
    <dgm:cxn modelId="{F9559BE3-CC4B-4B3F-8569-E3F92DD5C356}" type="presParOf" srcId="{A577C2E8-3297-4A9B-BF05-BCF3BB7AC1D2}" destId="{0FAE9904-B8CE-4627-982C-DE778B2A78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32746-C3C7-4BFA-A6C9-63ADACD37FF1}">
      <dsp:nvSpPr>
        <dsp:cNvPr id="0" name=""/>
        <dsp:cNvSpPr/>
      </dsp:nvSpPr>
      <dsp:spPr>
        <a:xfrm>
          <a:off x="-5936547" y="-904822"/>
          <a:ext cx="7038844" cy="7038844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AB71B-A05D-4D7B-B959-310D0598C484}">
      <dsp:nvSpPr>
        <dsp:cNvPr id="0" name=""/>
        <dsp:cNvSpPr/>
      </dsp:nvSpPr>
      <dsp:spPr>
        <a:xfrm>
          <a:off x="481559" y="227180"/>
          <a:ext cx="6978834" cy="85293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0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T. vaginalis</a:t>
          </a:r>
          <a:r>
            <a:rPr lang="en-US" sz="1600" b="1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induces IL-8 secretion by neutrophils and this cytokine activates neutrophil degranulation. </a:t>
          </a:r>
          <a:r>
            <a:rPr lang="en-US" sz="1600" b="1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Altstaed</a:t>
          </a:r>
          <a:r>
            <a:rPr lang="en-US" sz="16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&amp; col., 1996; Sook </a:t>
          </a:r>
          <a:r>
            <a:rPr lang="en-US" sz="1600" b="1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Ryu</a:t>
          </a:r>
          <a:r>
            <a:rPr lang="en-US" sz="16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&amp;col., 2003;  </a:t>
          </a:r>
          <a:r>
            <a:rPr lang="en-US" sz="1600" b="1" kern="1200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Hee</a:t>
          </a:r>
          <a:r>
            <a:rPr lang="en-US" sz="16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Nam &amp; col., 2011.</a:t>
          </a:r>
        </a:p>
      </dsp:txBody>
      <dsp:txXfrm>
        <a:off x="481559" y="227180"/>
        <a:ext cx="6978834" cy="852939"/>
      </dsp:txXfrm>
    </dsp:sp>
    <dsp:sp modelId="{39D91A41-376E-4A9A-8A74-42E4F055ED87}">
      <dsp:nvSpPr>
        <dsp:cNvPr id="0" name=""/>
        <dsp:cNvSpPr/>
      </dsp:nvSpPr>
      <dsp:spPr>
        <a:xfrm>
          <a:off x="59621" y="244988"/>
          <a:ext cx="817323" cy="817323"/>
        </a:xfrm>
        <a:prstGeom prst="ellipse">
          <a:avLst/>
        </a:prstGeom>
        <a:solidFill>
          <a:srgbClr val="CEEEFE"/>
        </a:solidFill>
        <a:ln w="25400" cap="flat" cmpd="sng" algn="ctr">
          <a:solidFill>
            <a:srgbClr val="8EBBD2"/>
          </a:solidFill>
          <a:prstDash val="solid"/>
        </a:ln>
        <a:effectLst/>
        <a:scene3d>
          <a:camera prst="perspectiveContrasting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3C360-8FA0-4866-AAC3-4A7A9603B548}">
      <dsp:nvSpPr>
        <dsp:cNvPr id="0" name=""/>
        <dsp:cNvSpPr/>
      </dsp:nvSpPr>
      <dsp:spPr>
        <a:xfrm>
          <a:off x="1035722" y="1178967"/>
          <a:ext cx="6424675" cy="797878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0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Neutrophils</a:t>
          </a:r>
          <a:r>
            <a:rPr lang="es-MX" sz="16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MX" sz="1600" b="1" kern="1200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actived</a:t>
          </a:r>
          <a:r>
            <a:rPr lang="es-MX" sz="16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MX" sz="1600" b="1" kern="1200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by</a:t>
          </a:r>
          <a:r>
            <a:rPr lang="es-MX" sz="16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MX" sz="1600" b="1" i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T. vaginalis </a:t>
          </a:r>
          <a:r>
            <a:rPr lang="es-MX" sz="1600" b="1" i="0" kern="1200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express</a:t>
          </a:r>
          <a:r>
            <a:rPr lang="es-MX" sz="1600" b="1" i="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MX" sz="1600" b="1" i="0" kern="1200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myelo-peroxidase</a:t>
          </a:r>
          <a:r>
            <a:rPr lang="es-MX" sz="1600" b="1" i="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and </a:t>
          </a:r>
          <a:r>
            <a:rPr lang="es-MX" sz="16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produce </a:t>
          </a:r>
          <a:r>
            <a:rPr lang="es-MX" sz="1600" b="1" kern="1200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nitric</a:t>
          </a:r>
          <a:r>
            <a:rPr lang="es-MX" sz="16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oxide and </a:t>
          </a:r>
          <a:r>
            <a:rPr lang="es-MX" sz="1600" b="1" kern="1200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superoxide</a:t>
          </a:r>
          <a:r>
            <a:rPr lang="es-MX" sz="16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MX" sz="1600" b="1" kern="1200" baseline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anion</a:t>
          </a:r>
          <a:r>
            <a:rPr lang="es-MX" sz="16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r>
            <a:rPr lang="en-US" sz="1600" b="1" kern="1200" baseline="0" dirty="0" err="1" smtClean="0">
              <a:solidFill>
                <a:srgbClr val="644C00"/>
              </a:solidFill>
              <a:latin typeface="Arial" pitchFamily="34" charset="0"/>
              <a:cs typeface="Arial" pitchFamily="34" charset="0"/>
            </a:rPr>
            <a:t>Ouk</a:t>
          </a:r>
          <a:r>
            <a:rPr lang="en-US" sz="1600" b="1" kern="1200" baseline="0" dirty="0" smtClean="0">
              <a:solidFill>
                <a:srgbClr val="644C00"/>
              </a:solidFill>
              <a:latin typeface="Arial" pitchFamily="34" charset="0"/>
              <a:cs typeface="Arial" pitchFamily="34" charset="0"/>
            </a:rPr>
            <a:t>-song &amp;col.,2013.</a:t>
          </a:r>
        </a:p>
      </dsp:txBody>
      <dsp:txXfrm>
        <a:off x="1035722" y="1178967"/>
        <a:ext cx="6424675" cy="797878"/>
      </dsp:txXfrm>
    </dsp:sp>
    <dsp:sp modelId="{E46D3ECC-F979-4E32-83F6-F10E6A16BBA0}">
      <dsp:nvSpPr>
        <dsp:cNvPr id="0" name=""/>
        <dsp:cNvSpPr/>
      </dsp:nvSpPr>
      <dsp:spPr>
        <a:xfrm>
          <a:off x="528158" y="1225463"/>
          <a:ext cx="817323" cy="817323"/>
        </a:xfrm>
        <a:prstGeom prst="ellipse">
          <a:avLst/>
        </a:prstGeom>
        <a:solidFill>
          <a:srgbClr val="FCFDBF"/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perspectiveContrasting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AC48B-C6B0-4DAA-915D-9DE3C4B84EE9}">
      <dsp:nvSpPr>
        <dsp:cNvPr id="0" name=""/>
        <dsp:cNvSpPr/>
      </dsp:nvSpPr>
      <dsp:spPr>
        <a:xfrm>
          <a:off x="971653" y="2071282"/>
          <a:ext cx="6488749" cy="1036353"/>
        </a:xfrm>
        <a:prstGeom prst="rect">
          <a:avLst/>
        </a:prstGeom>
        <a:solidFill>
          <a:srgbClr val="C7E6A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0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Lysates of </a:t>
          </a:r>
          <a:r>
            <a:rPr lang="en-US" sz="1600" b="1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T. vaginalis 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delay neutrophil apoptosis; but live </a:t>
          </a:r>
          <a:r>
            <a:rPr lang="en-US" sz="1600" b="1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trophozoites induced neutrophil apoptosis, this induction is depending of reactive oxygen species</a:t>
          </a:r>
          <a:r>
            <a:rPr lang="en-US" sz="1600" b="0" kern="12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r>
            <a:rPr lang="es-MX" sz="1600" b="1" kern="1200" dirty="0" err="1" smtClean="0">
              <a:solidFill>
                <a:srgbClr val="024E21"/>
              </a:solidFill>
              <a:latin typeface="Arial" pitchFamily="34" charset="0"/>
              <a:cs typeface="Arial" pitchFamily="34" charset="0"/>
            </a:rPr>
            <a:t>Kang</a:t>
          </a:r>
          <a:r>
            <a:rPr lang="es-MX" sz="1600" b="1" kern="1200" dirty="0" smtClean="0">
              <a:solidFill>
                <a:srgbClr val="024E21"/>
              </a:solidFill>
              <a:latin typeface="Arial" pitchFamily="34" charset="0"/>
              <a:cs typeface="Arial" pitchFamily="34" charset="0"/>
            </a:rPr>
            <a:t> &amp; col., 2006; </a:t>
          </a:r>
          <a:r>
            <a:rPr lang="es-MX" sz="1600" b="1" kern="1200" dirty="0" err="1" smtClean="0">
              <a:solidFill>
                <a:srgbClr val="024E21"/>
              </a:solidFill>
              <a:latin typeface="Arial" pitchFamily="34" charset="0"/>
              <a:cs typeface="Arial" pitchFamily="34" charset="0"/>
            </a:rPr>
            <a:t>Ouk-song</a:t>
          </a:r>
          <a:r>
            <a:rPr lang="es-MX" sz="1600" b="1" kern="1200" dirty="0" smtClean="0">
              <a:solidFill>
                <a:srgbClr val="024E21"/>
              </a:solidFill>
              <a:latin typeface="Arial" pitchFamily="34" charset="0"/>
              <a:cs typeface="Arial" pitchFamily="34" charset="0"/>
            </a:rPr>
            <a:t> &amp;col.,2007; </a:t>
          </a:r>
          <a:r>
            <a:rPr lang="es-MX" sz="1600" b="1" kern="1200" dirty="0" err="1" smtClean="0">
              <a:solidFill>
                <a:srgbClr val="024E21"/>
              </a:solidFill>
              <a:latin typeface="Arial" pitchFamily="34" charset="0"/>
              <a:cs typeface="Arial" pitchFamily="34" charset="0"/>
            </a:rPr>
            <a:t>Ouk-song</a:t>
          </a:r>
          <a:r>
            <a:rPr lang="es-MX" sz="1600" b="1" kern="1200" dirty="0" smtClean="0">
              <a:solidFill>
                <a:srgbClr val="024E21"/>
              </a:solidFill>
              <a:latin typeface="Arial" pitchFamily="34" charset="0"/>
              <a:cs typeface="Arial" pitchFamily="34" charset="0"/>
            </a:rPr>
            <a:t> &amp;col.,2010.</a:t>
          </a:r>
          <a:endParaRPr lang="en-US" sz="1600" b="1" kern="1200" noProof="0" dirty="0">
            <a:solidFill>
              <a:srgbClr val="024E21"/>
            </a:solidFill>
            <a:latin typeface="Arial" pitchFamily="34" charset="0"/>
            <a:cs typeface="Arial" pitchFamily="34" charset="0"/>
          </a:endParaRPr>
        </a:p>
      </dsp:txBody>
      <dsp:txXfrm>
        <a:off x="971653" y="2071282"/>
        <a:ext cx="6488749" cy="1036353"/>
      </dsp:txXfrm>
    </dsp:sp>
    <dsp:sp modelId="{97ABF47F-337E-49E3-A9C4-DE792D25AF37}">
      <dsp:nvSpPr>
        <dsp:cNvPr id="0" name=""/>
        <dsp:cNvSpPr/>
      </dsp:nvSpPr>
      <dsp:spPr>
        <a:xfrm>
          <a:off x="699607" y="2088231"/>
          <a:ext cx="762031" cy="1052737"/>
        </a:xfrm>
        <a:prstGeom prst="ellipse">
          <a:avLst/>
        </a:prstGeom>
        <a:solidFill>
          <a:srgbClr val="CEEAB0"/>
        </a:solidFill>
        <a:ln w="25400" cap="flat" cmpd="sng" algn="ctr">
          <a:solidFill>
            <a:srgbClr val="007976"/>
          </a:solidFill>
          <a:prstDash val="solid"/>
        </a:ln>
        <a:effectLst/>
        <a:scene3d>
          <a:camera prst="perspectiveContrasting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2A2B5-7A24-47ED-BF96-110624ADE7A6}">
      <dsp:nvSpPr>
        <dsp:cNvPr id="0" name=""/>
        <dsp:cNvSpPr/>
      </dsp:nvSpPr>
      <dsp:spPr>
        <a:xfrm>
          <a:off x="942114" y="3229711"/>
          <a:ext cx="6526258" cy="8747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0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Groups of neutrophils surrounding individual </a:t>
          </a:r>
          <a:r>
            <a:rPr lang="en-US" sz="1600" b="1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T. vaginalis 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are able to fragment trophozoites and to phagocyte the pieces</a:t>
          </a:r>
          <a:r>
            <a:rPr lang="en-US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r>
            <a:rPr lang="es-MX" sz="1600" b="1" kern="1200" dirty="0" err="1" smtClean="0">
              <a:solidFill>
                <a:srgbClr val="015A79"/>
              </a:solidFill>
              <a:latin typeface="Arial" pitchFamily="34" charset="0"/>
              <a:cs typeface="Arial" pitchFamily="34" charset="0"/>
            </a:rPr>
            <a:t>Rein</a:t>
          </a:r>
          <a:r>
            <a:rPr lang="es-MX" sz="1600" b="1" kern="1200" dirty="0" smtClean="0">
              <a:solidFill>
                <a:srgbClr val="015A79"/>
              </a:solidFill>
              <a:latin typeface="Arial" pitchFamily="34" charset="0"/>
              <a:cs typeface="Arial" pitchFamily="34" charset="0"/>
            </a:rPr>
            <a:t> &amp; col., 1980.</a:t>
          </a:r>
          <a:endParaRPr lang="es-MX" sz="1600" b="1" kern="1200" dirty="0">
            <a:solidFill>
              <a:srgbClr val="015A79"/>
            </a:solidFill>
            <a:latin typeface="Arial" pitchFamily="34" charset="0"/>
            <a:cs typeface="Arial" pitchFamily="34" charset="0"/>
          </a:endParaRPr>
        </a:p>
      </dsp:txBody>
      <dsp:txXfrm>
        <a:off x="942114" y="3229711"/>
        <a:ext cx="6526258" cy="874745"/>
      </dsp:txXfrm>
    </dsp:sp>
    <dsp:sp modelId="{856AAC7D-38C7-4A28-B96A-AEBFDE6F12AA}">
      <dsp:nvSpPr>
        <dsp:cNvPr id="0" name=""/>
        <dsp:cNvSpPr/>
      </dsp:nvSpPr>
      <dsp:spPr>
        <a:xfrm>
          <a:off x="597965" y="3243715"/>
          <a:ext cx="677708" cy="860740"/>
        </a:xfrm>
        <a:prstGeom prst="ellipse">
          <a:avLst/>
        </a:prstGeom>
        <a:solidFill>
          <a:srgbClr val="CEFEF8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perspectiveContrasting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FBA55-FAF6-4416-929C-FA501EE884C2}">
      <dsp:nvSpPr>
        <dsp:cNvPr id="0" name=""/>
        <dsp:cNvSpPr/>
      </dsp:nvSpPr>
      <dsp:spPr>
        <a:xfrm>
          <a:off x="468283" y="4248620"/>
          <a:ext cx="7005384" cy="65385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0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T. vaginalis 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infection activates neutrophils through toll-like receptor- 4.  </a:t>
          </a:r>
          <a:r>
            <a:rPr lang="es-MX" sz="1600" b="1" kern="1200" dirty="0" err="1" smtClean="0">
              <a:solidFill>
                <a:srgbClr val="490092"/>
              </a:solidFill>
              <a:latin typeface="Arial" pitchFamily="34" charset="0"/>
              <a:cs typeface="Arial" pitchFamily="34" charset="0"/>
            </a:rPr>
            <a:t>Zarifarrd</a:t>
          </a:r>
          <a:r>
            <a:rPr lang="es-MX" sz="1600" b="1" kern="1200" dirty="0" smtClean="0">
              <a:solidFill>
                <a:srgbClr val="490092"/>
              </a:solidFill>
              <a:latin typeface="Arial" pitchFamily="34" charset="0"/>
              <a:cs typeface="Arial" pitchFamily="34" charset="0"/>
            </a:rPr>
            <a:t> &amp; col., 2004.</a:t>
          </a:r>
          <a:endParaRPr lang="es-MX" sz="1600" b="1" kern="1200" dirty="0">
            <a:solidFill>
              <a:srgbClr val="490092"/>
            </a:solidFill>
            <a:latin typeface="Arial" pitchFamily="34" charset="0"/>
            <a:cs typeface="Arial" pitchFamily="34" charset="0"/>
          </a:endParaRPr>
        </a:p>
      </dsp:txBody>
      <dsp:txXfrm>
        <a:off x="468283" y="4248620"/>
        <a:ext cx="7005384" cy="653859"/>
      </dsp:txXfrm>
    </dsp:sp>
    <dsp:sp modelId="{0FAE9904-B8CE-4627-982C-DE778B2A78DD}">
      <dsp:nvSpPr>
        <dsp:cNvPr id="0" name=""/>
        <dsp:cNvSpPr/>
      </dsp:nvSpPr>
      <dsp:spPr>
        <a:xfrm>
          <a:off x="123544" y="4248473"/>
          <a:ext cx="576066" cy="64199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  <a:scene3d>
          <a:camera prst="perspectiveContrasting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/>
            </a:lvl1pPr>
          </a:lstStyle>
          <a:p>
            <a:pPr>
              <a:defRPr/>
            </a:pPr>
            <a:fld id="{C69D9920-1D37-42AB-8632-25C6BB6242BB}" type="slidenum">
              <a:rPr lang="es-ES" altLang="es-MX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94615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3275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381500"/>
            <a:ext cx="5603875" cy="414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3530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759825"/>
            <a:ext cx="303530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F5BC0A6-33ED-4081-9B35-1A3DBCED5D3E}" type="slidenum">
              <a:rPr lang="es-ES" altLang="es-MX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038618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447D48-E841-4961-956D-63A19BB5A0C8}" type="slidenum">
              <a:rPr lang="es-ES" altLang="es-MX" sz="1200"/>
              <a:pPr/>
              <a:t>1</a:t>
            </a:fld>
            <a:endParaRPr lang="es-ES" altLang="es-MX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993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F6413C-05AB-47AD-896E-C47190CA9DC4}" type="slidenum">
              <a:rPr lang="es-ES" altLang="es-MX" sz="1200"/>
              <a:pPr/>
              <a:t>2</a:t>
            </a:fld>
            <a:endParaRPr lang="es-ES" altLang="es-MX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061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4FEC3D-5383-4C1A-8FA6-96C9FD311E40}" type="slidenum">
              <a:rPr lang="es-ES" altLang="es-MX" sz="1200"/>
              <a:pPr/>
              <a:t>4</a:t>
            </a:fld>
            <a:endParaRPr lang="es-ES" altLang="es-MX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62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16EBE9-FF68-4886-9385-615C0931FB4C}" type="slidenum">
              <a:rPr lang="es-ES" altLang="es-MX" sz="1200"/>
              <a:pPr/>
              <a:t>5</a:t>
            </a:fld>
            <a:endParaRPr lang="es-ES" altLang="es-MX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540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82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B0F28A-E1D2-40A4-B477-D0E2DE516F8A}" type="slidenum">
              <a:rPr lang="es-ES" altLang="es-MX" sz="1200"/>
              <a:pPr/>
              <a:t>7</a:t>
            </a:fld>
            <a:endParaRPr lang="es-ES" altLang="es-MX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60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866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C6CF5E-B72B-466D-AB90-229BABEFCF00}" type="slidenum">
              <a:rPr lang="es-ES" altLang="es-MX" sz="1200"/>
              <a:pPr/>
              <a:t>12</a:t>
            </a:fld>
            <a:endParaRPr lang="es-ES" altLang="es-MX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073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DC09-57A2-4C1C-A024-3B52F879889B}" type="slidenum">
              <a:rPr lang="es-ES" altLang="es-MX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22647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7792-5F4F-4BD1-BD51-D0D77DA460D7}" type="slidenum">
              <a:rPr lang="es-ES" altLang="es-MX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68143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40E91-2434-4D07-9116-5406ACCE4391}" type="slidenum">
              <a:rPr lang="es-ES" altLang="es-MX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17541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5A609-3A39-4D0B-AFE9-631829C6B6C6}" type="slidenum">
              <a:rPr lang="es-ES" altLang="es-MX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71870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D56F6-1EB6-4907-9FD3-BF5EEB2C254A}" type="slidenum">
              <a:rPr lang="es-ES" altLang="es-MX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29594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2F86E-E420-47F2-B621-41474DFAB483}" type="slidenum">
              <a:rPr lang="es-ES" altLang="es-MX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01946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68303-E028-4641-AFCC-601E84A8AD5A}" type="slidenum">
              <a:rPr lang="es-ES" altLang="es-MX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33600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E83BE-3D06-4AFE-BAE2-F859A7755357}" type="slidenum">
              <a:rPr lang="es-ES" altLang="es-MX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80009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AA427-24B5-4380-9E0E-53C5E482C19C}" type="slidenum">
              <a:rPr lang="es-ES" altLang="es-MX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81031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A45CC-BF05-476B-AB49-777EB0763C2E}" type="slidenum">
              <a:rPr lang="es-ES" altLang="es-MX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8696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E452B-AF09-424E-AFA8-75FE5B77B37F}" type="slidenum">
              <a:rPr lang="es-ES" altLang="es-MX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37515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3CCBF39-4A22-43BE-BFDC-7ECA1D0D763F}" type="slidenum">
              <a:rPr lang="es-ES" altLang="es-MX"/>
              <a:pPr>
                <a:defRPr/>
              </a:pPr>
              <a:t>‹Nr.›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Documento_de_Microsoft_Word1.docx"/><Relationship Id="rId6" Type="http://schemas.openxmlformats.org/officeDocument/2006/relationships/image" Target="../media/image3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4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9" Type="http://schemas.openxmlformats.org/officeDocument/2006/relationships/image" Target="../media/image11.png"/><Relationship Id="rId10" Type="http://schemas.microsoft.com/office/2007/relationships/hdphoto" Target="../media/hdphoto3.wdp"/><Relationship Id="rId11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772816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Interaction of the parasite </a:t>
            </a:r>
            <a: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Trichomonas vaginalis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with human neutrophil extracellular traps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547664" y="357301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45B4"/>
                </a:solidFill>
              </a:rPr>
              <a:t>Eva Edilia Avila</a:t>
            </a:r>
          </a:p>
          <a:p>
            <a:pPr algn="ctr"/>
            <a:r>
              <a:rPr lang="es-MX" sz="2000" b="1" dirty="0" smtClean="0">
                <a:solidFill>
                  <a:srgbClr val="CC9900"/>
                </a:solidFill>
              </a:rPr>
              <a:t>Universidad de Guanajuato, México</a:t>
            </a:r>
            <a:endParaRPr lang="en-US" sz="2000" b="1" dirty="0">
              <a:solidFill>
                <a:srgbClr val="CC99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27584" y="4869160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rgbClr val="0070C0"/>
                </a:solidFill>
              </a:rPr>
              <a:t>Yordan Jhovani Romero Contreras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rgbClr val="0070C0"/>
                </a:solidFill>
              </a:rPr>
              <a:t>Valeria </a:t>
            </a:r>
            <a:r>
              <a:rPr lang="es-MX" sz="2000" b="1" dirty="0">
                <a:solidFill>
                  <a:srgbClr val="0070C0"/>
                </a:solidFill>
              </a:rPr>
              <a:t>Janeth Elías Soria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rgbClr val="0070C0"/>
                </a:solidFill>
              </a:rPr>
              <a:t>María Guadalupe Ramírez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rgbClr val="0070C0"/>
                </a:solidFill>
              </a:rPr>
              <a:t>Mayra Cecilia Rodríguez Solís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 rot="10800000">
            <a:off x="4788024" y="7956211"/>
            <a:ext cx="29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grpSp>
        <p:nvGrpSpPr>
          <p:cNvPr id="29" name="Grupo 28"/>
          <p:cNvGrpSpPr/>
          <p:nvPr/>
        </p:nvGrpSpPr>
        <p:grpSpPr>
          <a:xfrm>
            <a:off x="606846" y="310298"/>
            <a:ext cx="8000137" cy="6302290"/>
            <a:chOff x="606846" y="310298"/>
            <a:chExt cx="8000137" cy="6302290"/>
          </a:xfrm>
        </p:grpSpPr>
        <p:sp>
          <p:nvSpPr>
            <p:cNvPr id="15" name="CuadroTexto 14"/>
            <p:cNvSpPr txBox="1"/>
            <p:nvPr/>
          </p:nvSpPr>
          <p:spPr>
            <a:xfrm>
              <a:off x="1736068" y="310298"/>
              <a:ext cx="66967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i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T. vaginalis </a:t>
              </a:r>
              <a:r>
                <a:rPr lang="es-MX" sz="2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growth after interaction with human neutrophils and NETs</a:t>
              </a:r>
              <a:endPara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" name="5 CuadroTexto"/>
            <p:cNvSpPr txBox="1"/>
            <p:nvPr/>
          </p:nvSpPr>
          <p:spPr>
            <a:xfrm>
              <a:off x="2685579" y="6030331"/>
              <a:ext cx="5204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sz="1200" b="1" dirty="0" err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Kruskal</a:t>
              </a:r>
              <a:r>
                <a:rPr lang="es-MX" sz="1200" b="1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-Wallis </a:t>
              </a:r>
              <a:r>
                <a:rPr lang="es-MX" sz="1200" b="1" dirty="0" err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statistic</a:t>
              </a:r>
              <a:r>
                <a:rPr lang="es-MX" sz="1200" b="1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 </a:t>
              </a:r>
              <a:r>
                <a:rPr lang="es-MX" sz="1200" b="1" dirty="0" err="1" smtClean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analysis</a:t>
              </a:r>
              <a:r>
                <a:rPr lang="es-MX" sz="1200" b="1" dirty="0" smtClean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, </a:t>
              </a:r>
              <a:r>
                <a:rPr lang="es-MX" sz="1200" b="1" dirty="0" err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f</a:t>
              </a:r>
              <a:r>
                <a:rPr lang="es-MX" sz="1200" b="1" dirty="0" err="1" smtClean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our</a:t>
              </a:r>
              <a:r>
                <a:rPr lang="es-MX" sz="1200" b="1" dirty="0" smtClean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 </a:t>
              </a:r>
              <a:r>
                <a:rPr lang="es-MX" sz="1200" b="1" dirty="0" err="1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independent</a:t>
              </a:r>
              <a:r>
                <a:rPr lang="es-MX" sz="1200" b="1" dirty="0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 </a:t>
              </a:r>
              <a:r>
                <a:rPr lang="es-MX" sz="1200" b="1" dirty="0" err="1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experiments</a:t>
              </a:r>
              <a:r>
                <a:rPr lang="es-MX" sz="1200" b="1" dirty="0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 </a:t>
              </a:r>
              <a:r>
                <a:rPr lang="es-MX" sz="1200" b="1" dirty="0" err="1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performed</a:t>
              </a:r>
              <a:r>
                <a:rPr lang="es-MX" sz="1200" b="1" dirty="0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 </a:t>
              </a:r>
              <a:r>
                <a:rPr lang="es-MX" sz="1200" b="1" dirty="0" err="1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by</a:t>
              </a:r>
              <a:r>
                <a:rPr lang="es-MX" sz="1200" b="1" dirty="0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 </a:t>
              </a:r>
              <a:r>
                <a:rPr lang="es-MX" sz="1200" b="1" dirty="0" err="1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duplicate</a:t>
              </a:r>
              <a:r>
                <a:rPr lang="es-MX" sz="1200" b="1" dirty="0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. *** p&lt;0.001, ** p&lt;0.01, * p&lt;0.05</a:t>
              </a:r>
              <a:endParaRPr lang="es-MX" sz="1200" b="1" dirty="0">
                <a:solidFill>
                  <a:prstClr val="black"/>
                </a:solidFill>
                <a:ea typeface="+mn-ea"/>
                <a:cs typeface="Arial" pitchFamily="34" charset="0"/>
              </a:endParaRPr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2195736" y="1323686"/>
              <a:ext cx="6411247" cy="5011903"/>
              <a:chOff x="1403648" y="1391804"/>
              <a:chExt cx="6411247" cy="5011903"/>
            </a:xfrm>
          </p:grpSpPr>
          <p:grpSp>
            <p:nvGrpSpPr>
              <p:cNvPr id="22" name="Grupo 21"/>
              <p:cNvGrpSpPr/>
              <p:nvPr/>
            </p:nvGrpSpPr>
            <p:grpSpPr>
              <a:xfrm>
                <a:off x="1547664" y="1391804"/>
                <a:ext cx="6267231" cy="3285655"/>
                <a:chOff x="1547664" y="1391804"/>
                <a:chExt cx="6267231" cy="3285655"/>
              </a:xfrm>
            </p:grpSpPr>
            <p:pic>
              <p:nvPicPr>
                <p:cNvPr id="14" name="Imagen 1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3907"/>
                <a:stretch/>
              </p:blipFill>
              <p:spPr>
                <a:xfrm>
                  <a:off x="1547664" y="1391804"/>
                  <a:ext cx="6267231" cy="3285655"/>
                </a:xfrm>
                <a:prstGeom prst="rect">
                  <a:avLst/>
                </a:prstGeom>
              </p:spPr>
            </p:pic>
            <p:sp>
              <p:nvSpPr>
                <p:cNvPr id="21" name="CuadroTexto 20"/>
                <p:cNvSpPr txBox="1"/>
                <p:nvPr/>
              </p:nvSpPr>
              <p:spPr>
                <a:xfrm>
                  <a:off x="4936231" y="3751393"/>
                  <a:ext cx="2854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2000" b="1" dirty="0" smtClean="0"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*</a:t>
                  </a:r>
                  <a:endParaRPr lang="en-US" sz="2000" b="1" dirty="0">
                    <a:latin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aphicFrame>
            <p:nvGraphicFramePr>
              <p:cNvPr id="26" name="Objeto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18840347"/>
                  </p:ext>
                </p:extLst>
              </p:nvPr>
            </p:nvGraphicFramePr>
            <p:xfrm>
              <a:off x="1403648" y="4543157"/>
              <a:ext cx="5610225" cy="1860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3" name="Document" r:id="rId5" imgW="5609442" imgH="1859903" progId="Word.Document.12">
                      <p:embed/>
                    </p:oleObj>
                  </mc:Choice>
                  <mc:Fallback>
                    <p:oleObj name="Document" r:id="rId5" imgW="5609442" imgH="1859903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403648" y="4543157"/>
                            <a:ext cx="5610225" cy="18605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" name="CuadroTexto 27"/>
            <p:cNvSpPr txBox="1"/>
            <p:nvPr/>
          </p:nvSpPr>
          <p:spPr>
            <a:xfrm>
              <a:off x="606846" y="6335589"/>
              <a:ext cx="2078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/>
                <a:t>María Guadalupe Ramírez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7646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27784" y="105273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CONCLUSIONS</a:t>
            </a:r>
            <a:endParaRPr lang="es-ES" sz="28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83568" y="2276872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000" b="1" i="1" dirty="0" err="1" smtClean="0">
                <a:solidFill>
                  <a:srgbClr val="0045B4"/>
                </a:solidFill>
              </a:rPr>
              <a:t>Trichomonas</a:t>
            </a:r>
            <a:r>
              <a:rPr lang="es-ES" sz="2000" b="1" i="1" dirty="0" smtClean="0">
                <a:solidFill>
                  <a:srgbClr val="0045B4"/>
                </a:solidFill>
              </a:rPr>
              <a:t> </a:t>
            </a:r>
            <a:r>
              <a:rPr lang="es-ES" sz="2000" b="1" i="1" dirty="0" err="1" smtClean="0">
                <a:solidFill>
                  <a:srgbClr val="0045B4"/>
                </a:solidFill>
              </a:rPr>
              <a:t>vaginalis</a:t>
            </a:r>
            <a:r>
              <a:rPr lang="es-ES" sz="2000" b="1" i="1" dirty="0" smtClean="0">
                <a:solidFill>
                  <a:srgbClr val="0045B4"/>
                </a:solidFill>
              </a:rPr>
              <a:t> </a:t>
            </a:r>
            <a:r>
              <a:rPr lang="es-ES" sz="2000" b="1" dirty="0" smtClean="0">
                <a:solidFill>
                  <a:srgbClr val="0045B4"/>
                </a:solidFill>
              </a:rPr>
              <a:t>and </a:t>
            </a:r>
            <a:r>
              <a:rPr lang="es-ES" sz="2000" b="1" dirty="0" err="1" smtClean="0">
                <a:solidFill>
                  <a:srgbClr val="0045B4"/>
                </a:solidFill>
              </a:rPr>
              <a:t>its</a:t>
            </a:r>
            <a:r>
              <a:rPr lang="es-ES" sz="2000" b="1" dirty="0" smtClean="0">
                <a:solidFill>
                  <a:srgbClr val="0045B4"/>
                </a:solidFill>
              </a:rPr>
              <a:t> </a:t>
            </a:r>
            <a:r>
              <a:rPr lang="es-ES" sz="2000" b="1" dirty="0" err="1" smtClean="0">
                <a:solidFill>
                  <a:srgbClr val="0045B4"/>
                </a:solidFill>
              </a:rPr>
              <a:t>surface</a:t>
            </a:r>
            <a:r>
              <a:rPr lang="es-ES" sz="2000" b="1" dirty="0" smtClean="0">
                <a:solidFill>
                  <a:srgbClr val="0045B4"/>
                </a:solidFill>
              </a:rPr>
              <a:t> </a:t>
            </a:r>
            <a:r>
              <a:rPr lang="es-ES" sz="2000" b="1" dirty="0" err="1" smtClean="0">
                <a:solidFill>
                  <a:srgbClr val="0045B4"/>
                </a:solidFill>
              </a:rPr>
              <a:t>lypoglycan</a:t>
            </a:r>
            <a:r>
              <a:rPr lang="es-ES" sz="2000" b="1" dirty="0" smtClean="0">
                <a:solidFill>
                  <a:srgbClr val="0045B4"/>
                </a:solidFill>
              </a:rPr>
              <a:t> induce </a:t>
            </a:r>
            <a:r>
              <a:rPr lang="es-ES" sz="2000" b="1" dirty="0" err="1" smtClean="0">
                <a:solidFill>
                  <a:srgbClr val="0045B4"/>
                </a:solidFill>
              </a:rPr>
              <a:t>the</a:t>
            </a:r>
            <a:r>
              <a:rPr lang="es-ES" sz="2000" b="1" dirty="0" smtClean="0">
                <a:solidFill>
                  <a:srgbClr val="0045B4"/>
                </a:solidFill>
              </a:rPr>
              <a:t> </a:t>
            </a:r>
            <a:r>
              <a:rPr lang="es-ES" sz="2000" b="1" dirty="0" err="1" smtClean="0">
                <a:solidFill>
                  <a:srgbClr val="0045B4"/>
                </a:solidFill>
              </a:rPr>
              <a:t>formation</a:t>
            </a:r>
            <a:r>
              <a:rPr lang="es-ES" sz="2000" b="1" dirty="0" smtClean="0">
                <a:solidFill>
                  <a:srgbClr val="0045B4"/>
                </a:solidFill>
              </a:rPr>
              <a:t> of </a:t>
            </a:r>
            <a:r>
              <a:rPr lang="es-ES" sz="2000" b="1" dirty="0" err="1" smtClean="0">
                <a:solidFill>
                  <a:srgbClr val="0045B4"/>
                </a:solidFill>
              </a:rPr>
              <a:t>neutrophil</a:t>
            </a:r>
            <a:r>
              <a:rPr lang="es-ES" sz="2000" b="1" dirty="0" smtClean="0">
                <a:solidFill>
                  <a:srgbClr val="0045B4"/>
                </a:solidFill>
              </a:rPr>
              <a:t> </a:t>
            </a:r>
            <a:r>
              <a:rPr lang="es-ES" sz="2000" b="1" dirty="0" err="1" smtClean="0">
                <a:solidFill>
                  <a:srgbClr val="0045B4"/>
                </a:solidFill>
              </a:rPr>
              <a:t>extracellular</a:t>
            </a:r>
            <a:r>
              <a:rPr lang="es-ES" sz="2000" b="1" dirty="0" smtClean="0">
                <a:solidFill>
                  <a:srgbClr val="0045B4"/>
                </a:solidFill>
              </a:rPr>
              <a:t> </a:t>
            </a:r>
            <a:r>
              <a:rPr lang="es-ES" sz="2000" b="1" dirty="0" err="1" smtClean="0">
                <a:solidFill>
                  <a:srgbClr val="0045B4"/>
                </a:solidFill>
              </a:rPr>
              <a:t>traps</a:t>
            </a:r>
            <a:r>
              <a:rPr lang="es-ES" sz="2000" b="1" dirty="0" smtClean="0">
                <a:solidFill>
                  <a:srgbClr val="0045B4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s-ES" sz="2000" dirty="0"/>
          </a:p>
          <a:p>
            <a:pPr marL="342900" indent="-342900">
              <a:buFont typeface="Arial"/>
              <a:buChar char="•"/>
            </a:pPr>
            <a:r>
              <a:rPr lang="es-ES" sz="2000" b="1" dirty="0" err="1" smtClean="0">
                <a:solidFill>
                  <a:srgbClr val="CC9900"/>
                </a:solidFill>
              </a:rPr>
              <a:t>Neutrophil</a:t>
            </a:r>
            <a:r>
              <a:rPr lang="es-ES" sz="2000" b="1" dirty="0" smtClean="0">
                <a:solidFill>
                  <a:srgbClr val="CC9900"/>
                </a:solidFill>
              </a:rPr>
              <a:t> </a:t>
            </a:r>
            <a:r>
              <a:rPr lang="es-ES" sz="2000" b="1" dirty="0" err="1" smtClean="0">
                <a:solidFill>
                  <a:srgbClr val="CC9900"/>
                </a:solidFill>
              </a:rPr>
              <a:t>extracellular</a:t>
            </a:r>
            <a:r>
              <a:rPr lang="es-ES" sz="2000" b="1" dirty="0" smtClean="0">
                <a:solidFill>
                  <a:srgbClr val="CC9900"/>
                </a:solidFill>
              </a:rPr>
              <a:t> </a:t>
            </a:r>
            <a:r>
              <a:rPr lang="es-ES" sz="2000" b="1" dirty="0" err="1" smtClean="0">
                <a:solidFill>
                  <a:srgbClr val="CC9900"/>
                </a:solidFill>
              </a:rPr>
              <a:t>traps</a:t>
            </a:r>
            <a:r>
              <a:rPr lang="es-ES" sz="2000" b="1" dirty="0" smtClean="0">
                <a:solidFill>
                  <a:srgbClr val="CC9900"/>
                </a:solidFill>
              </a:rPr>
              <a:t> </a:t>
            </a:r>
            <a:r>
              <a:rPr lang="es-ES" sz="2000" b="1" dirty="0" err="1" smtClean="0">
                <a:solidFill>
                  <a:srgbClr val="CC9900"/>
                </a:solidFill>
              </a:rPr>
              <a:t>sequester</a:t>
            </a:r>
            <a:r>
              <a:rPr lang="es-ES" sz="2000" b="1" dirty="0" smtClean="0">
                <a:solidFill>
                  <a:srgbClr val="CC9900"/>
                </a:solidFill>
              </a:rPr>
              <a:t> </a:t>
            </a:r>
            <a:r>
              <a:rPr lang="es-ES" sz="2000" b="1" i="1" dirty="0" smtClean="0">
                <a:solidFill>
                  <a:srgbClr val="CC9900"/>
                </a:solidFill>
              </a:rPr>
              <a:t>T. </a:t>
            </a:r>
            <a:r>
              <a:rPr lang="es-ES" sz="2000" b="1" i="1" dirty="0" err="1">
                <a:solidFill>
                  <a:srgbClr val="CC9900"/>
                </a:solidFill>
              </a:rPr>
              <a:t>v</a:t>
            </a:r>
            <a:r>
              <a:rPr lang="es-ES" sz="2000" b="1" i="1" dirty="0" err="1" smtClean="0">
                <a:solidFill>
                  <a:srgbClr val="CC9900"/>
                </a:solidFill>
              </a:rPr>
              <a:t>aginalis</a:t>
            </a:r>
            <a:r>
              <a:rPr lang="es-ES" sz="2000" b="1" i="1" dirty="0" smtClean="0">
                <a:solidFill>
                  <a:srgbClr val="CC9900"/>
                </a:solidFill>
              </a:rPr>
              <a:t> </a:t>
            </a:r>
            <a:r>
              <a:rPr lang="es-ES" sz="2000" b="1" dirty="0" smtClean="0">
                <a:solidFill>
                  <a:srgbClr val="CC9900"/>
                </a:solidFill>
              </a:rPr>
              <a:t>and reduce parasite </a:t>
            </a:r>
            <a:r>
              <a:rPr lang="es-ES" sz="2000" b="1" dirty="0" err="1" smtClean="0">
                <a:solidFill>
                  <a:srgbClr val="CC9900"/>
                </a:solidFill>
              </a:rPr>
              <a:t>growth</a:t>
            </a:r>
            <a:r>
              <a:rPr lang="es-ES" sz="2000" b="1" dirty="0" smtClean="0">
                <a:solidFill>
                  <a:srgbClr val="CC9900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s-ES" sz="2000" b="1" dirty="0"/>
          </a:p>
          <a:p>
            <a:pPr marL="342900" indent="-342900">
              <a:buFont typeface="Arial"/>
              <a:buChar char="•"/>
            </a:pPr>
            <a:r>
              <a:rPr lang="es-ES" sz="2000" b="1" dirty="0" err="1">
                <a:solidFill>
                  <a:srgbClr val="0045B4"/>
                </a:solidFill>
              </a:rPr>
              <a:t>Bloking</a:t>
            </a:r>
            <a:r>
              <a:rPr lang="es-ES" sz="2000" b="1" dirty="0">
                <a:solidFill>
                  <a:srgbClr val="0045B4"/>
                </a:solidFill>
              </a:rPr>
              <a:t> </a:t>
            </a:r>
            <a:r>
              <a:rPr lang="es-ES" sz="2000" b="1" dirty="0" smtClean="0">
                <a:solidFill>
                  <a:srgbClr val="0045B4"/>
                </a:solidFill>
              </a:rPr>
              <a:t>TLR-</a:t>
            </a:r>
            <a:r>
              <a:rPr lang="es-ES" sz="2000" b="1" dirty="0">
                <a:solidFill>
                  <a:srgbClr val="0045B4"/>
                </a:solidFill>
              </a:rPr>
              <a:t>2 </a:t>
            </a:r>
            <a:r>
              <a:rPr lang="es-ES" sz="2000" b="1" dirty="0" err="1">
                <a:solidFill>
                  <a:srgbClr val="0045B4"/>
                </a:solidFill>
              </a:rPr>
              <a:t>or</a:t>
            </a:r>
            <a:r>
              <a:rPr lang="es-ES" sz="2000" b="1" dirty="0">
                <a:solidFill>
                  <a:srgbClr val="0045B4"/>
                </a:solidFill>
              </a:rPr>
              <a:t> TLR-4 </a:t>
            </a:r>
            <a:r>
              <a:rPr lang="es-ES" sz="2000" b="1" dirty="0" err="1">
                <a:solidFill>
                  <a:srgbClr val="0045B4"/>
                </a:solidFill>
              </a:rPr>
              <a:t>receptors</a:t>
            </a:r>
            <a:r>
              <a:rPr lang="es-ES" sz="2000" b="1" dirty="0">
                <a:solidFill>
                  <a:srgbClr val="0045B4"/>
                </a:solidFill>
              </a:rPr>
              <a:t> </a:t>
            </a:r>
            <a:r>
              <a:rPr lang="es-ES" sz="2000" b="1" dirty="0" err="1">
                <a:solidFill>
                  <a:srgbClr val="0045B4"/>
                </a:solidFill>
              </a:rPr>
              <a:t>inhibit</a:t>
            </a:r>
            <a:r>
              <a:rPr lang="es-ES" sz="2000" b="1" dirty="0">
                <a:solidFill>
                  <a:srgbClr val="0045B4"/>
                </a:solidFill>
              </a:rPr>
              <a:t> NET </a:t>
            </a:r>
            <a:r>
              <a:rPr lang="es-ES" sz="2000" b="1" dirty="0" err="1" smtClean="0">
                <a:solidFill>
                  <a:srgbClr val="0045B4"/>
                </a:solidFill>
              </a:rPr>
              <a:t>formation</a:t>
            </a:r>
            <a:r>
              <a:rPr lang="es-ES" sz="2000" b="1" dirty="0" smtClean="0">
                <a:solidFill>
                  <a:srgbClr val="0045B4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s-ES" sz="2000" b="1" dirty="0">
              <a:solidFill>
                <a:srgbClr val="CC99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" sz="2000" b="1" dirty="0" err="1" smtClean="0">
                <a:solidFill>
                  <a:srgbClr val="CC9900"/>
                </a:solidFill>
              </a:rPr>
              <a:t>When</a:t>
            </a:r>
            <a:r>
              <a:rPr lang="es-ES" sz="2000" b="1" dirty="0" smtClean="0">
                <a:solidFill>
                  <a:srgbClr val="CC9900"/>
                </a:solidFill>
              </a:rPr>
              <a:t> </a:t>
            </a:r>
            <a:r>
              <a:rPr lang="es-ES" sz="2000" b="1" dirty="0">
                <a:solidFill>
                  <a:srgbClr val="CC9900"/>
                </a:solidFill>
              </a:rPr>
              <a:t>TLR-2 </a:t>
            </a:r>
            <a:r>
              <a:rPr lang="es-ES" sz="2000" b="1" dirty="0" err="1">
                <a:solidFill>
                  <a:srgbClr val="CC9900"/>
                </a:solidFill>
              </a:rPr>
              <a:t>is</a:t>
            </a:r>
            <a:r>
              <a:rPr lang="es-ES" sz="2000" b="1" dirty="0">
                <a:solidFill>
                  <a:srgbClr val="CC9900"/>
                </a:solidFill>
              </a:rPr>
              <a:t> </a:t>
            </a:r>
            <a:r>
              <a:rPr lang="es-ES" sz="2000" b="1" dirty="0" err="1" smtClean="0">
                <a:solidFill>
                  <a:srgbClr val="CC9900"/>
                </a:solidFill>
              </a:rPr>
              <a:t>blocked</a:t>
            </a:r>
            <a:r>
              <a:rPr lang="es-ES" sz="2000" b="1" dirty="0" smtClean="0">
                <a:solidFill>
                  <a:srgbClr val="CC9900"/>
                </a:solidFill>
              </a:rPr>
              <a:t>, </a:t>
            </a:r>
            <a:r>
              <a:rPr lang="es-ES" sz="2000" b="1">
                <a:solidFill>
                  <a:srgbClr val="CC9900"/>
                </a:solidFill>
              </a:rPr>
              <a:t>n</a:t>
            </a:r>
            <a:r>
              <a:rPr lang="es-ES" sz="2000" b="1" smtClean="0">
                <a:solidFill>
                  <a:srgbClr val="CC9900"/>
                </a:solidFill>
              </a:rPr>
              <a:t>eutrophils</a:t>
            </a:r>
            <a:r>
              <a:rPr lang="es-ES" sz="2000" b="1" dirty="0" smtClean="0">
                <a:solidFill>
                  <a:srgbClr val="CC9900"/>
                </a:solidFill>
              </a:rPr>
              <a:t> </a:t>
            </a:r>
            <a:r>
              <a:rPr lang="es-ES" sz="2000" b="1" dirty="0" smtClean="0">
                <a:solidFill>
                  <a:srgbClr val="CC9900"/>
                </a:solidFill>
              </a:rPr>
              <a:t>reduce </a:t>
            </a:r>
            <a:r>
              <a:rPr lang="es-ES" sz="2000" b="1" i="1" dirty="0">
                <a:solidFill>
                  <a:srgbClr val="CC9900"/>
                </a:solidFill>
              </a:rPr>
              <a:t>T. </a:t>
            </a:r>
            <a:r>
              <a:rPr lang="es-ES" sz="2000" b="1" i="1" dirty="0" err="1">
                <a:solidFill>
                  <a:srgbClr val="CC9900"/>
                </a:solidFill>
              </a:rPr>
              <a:t>vaginalis</a:t>
            </a:r>
            <a:r>
              <a:rPr lang="es-ES" sz="2000" b="1" i="1" dirty="0">
                <a:solidFill>
                  <a:srgbClr val="CC9900"/>
                </a:solidFill>
              </a:rPr>
              <a:t> </a:t>
            </a:r>
            <a:r>
              <a:rPr lang="es-ES" sz="2000" b="1" dirty="0" err="1" smtClean="0">
                <a:solidFill>
                  <a:srgbClr val="CC9900"/>
                </a:solidFill>
              </a:rPr>
              <a:t>growth</a:t>
            </a:r>
            <a:r>
              <a:rPr lang="es-ES" sz="2000" b="1" dirty="0" smtClean="0">
                <a:solidFill>
                  <a:srgbClr val="CC9900"/>
                </a:solidFill>
              </a:rPr>
              <a:t> </a:t>
            </a:r>
            <a:r>
              <a:rPr lang="es-ES" sz="2000" b="1" dirty="0" err="1" smtClean="0">
                <a:solidFill>
                  <a:srgbClr val="CC9900"/>
                </a:solidFill>
              </a:rPr>
              <a:t>similarly</a:t>
            </a:r>
            <a:r>
              <a:rPr lang="es-ES" sz="2000" b="1" dirty="0" smtClean="0">
                <a:solidFill>
                  <a:srgbClr val="CC9900"/>
                </a:solidFill>
              </a:rPr>
              <a:t> </a:t>
            </a:r>
            <a:r>
              <a:rPr lang="es-ES" sz="2000" b="1" dirty="0" err="1" smtClean="0">
                <a:solidFill>
                  <a:srgbClr val="CC9900"/>
                </a:solidFill>
              </a:rPr>
              <a:t>to</a:t>
            </a:r>
            <a:r>
              <a:rPr lang="es-ES" sz="2000" b="1" dirty="0" smtClean="0">
                <a:solidFill>
                  <a:srgbClr val="CC9900"/>
                </a:solidFill>
              </a:rPr>
              <a:t> </a:t>
            </a:r>
            <a:r>
              <a:rPr lang="es-ES" sz="2000" b="1" dirty="0" err="1" smtClean="0">
                <a:solidFill>
                  <a:srgbClr val="CC9900"/>
                </a:solidFill>
              </a:rPr>
              <a:t>NETs</a:t>
            </a:r>
            <a:r>
              <a:rPr lang="es-ES" sz="2000" b="1" dirty="0" smtClean="0">
                <a:solidFill>
                  <a:srgbClr val="CC9900"/>
                </a:solidFill>
              </a:rPr>
              <a:t>,. </a:t>
            </a:r>
            <a:r>
              <a:rPr lang="es-ES" sz="2000" b="1" dirty="0" err="1" smtClean="0">
                <a:solidFill>
                  <a:srgbClr val="CC9900"/>
                </a:solidFill>
              </a:rPr>
              <a:t>However</a:t>
            </a:r>
            <a:r>
              <a:rPr lang="es-ES" sz="2000" b="1" dirty="0" smtClean="0">
                <a:solidFill>
                  <a:srgbClr val="CC9900"/>
                </a:solidFill>
              </a:rPr>
              <a:t>, whenTLR-4 </a:t>
            </a:r>
            <a:r>
              <a:rPr lang="es-ES" sz="2000" b="1" dirty="0" err="1" smtClean="0">
                <a:solidFill>
                  <a:srgbClr val="CC9900"/>
                </a:solidFill>
              </a:rPr>
              <a:t>is</a:t>
            </a:r>
            <a:r>
              <a:rPr lang="es-ES" sz="2000" b="1" dirty="0" smtClean="0">
                <a:solidFill>
                  <a:srgbClr val="CC9900"/>
                </a:solidFill>
              </a:rPr>
              <a:t> </a:t>
            </a:r>
            <a:r>
              <a:rPr lang="es-ES" sz="2000" b="1" dirty="0" err="1" smtClean="0">
                <a:solidFill>
                  <a:srgbClr val="CC9900"/>
                </a:solidFill>
              </a:rPr>
              <a:t>inhibited</a:t>
            </a:r>
            <a:r>
              <a:rPr lang="es-ES" sz="2000" b="1" dirty="0" smtClean="0">
                <a:solidFill>
                  <a:srgbClr val="CC9900"/>
                </a:solidFill>
              </a:rPr>
              <a:t>, </a:t>
            </a:r>
            <a:r>
              <a:rPr lang="es-ES" sz="2000" b="1" dirty="0" err="1" smtClean="0">
                <a:solidFill>
                  <a:srgbClr val="CC9900"/>
                </a:solidFill>
              </a:rPr>
              <a:t>neutrophils</a:t>
            </a:r>
            <a:r>
              <a:rPr lang="es-ES" sz="2000" b="1" dirty="0" smtClean="0">
                <a:solidFill>
                  <a:srgbClr val="CC9900"/>
                </a:solidFill>
              </a:rPr>
              <a:t> are </a:t>
            </a:r>
            <a:r>
              <a:rPr lang="es-ES" sz="2000" b="1" dirty="0" err="1" smtClean="0">
                <a:solidFill>
                  <a:srgbClr val="CC9900"/>
                </a:solidFill>
              </a:rPr>
              <a:t>less</a:t>
            </a:r>
            <a:r>
              <a:rPr lang="es-ES" sz="2000" b="1" dirty="0" smtClean="0">
                <a:solidFill>
                  <a:srgbClr val="CC9900"/>
                </a:solidFill>
              </a:rPr>
              <a:t> </a:t>
            </a:r>
            <a:r>
              <a:rPr lang="es-ES" sz="2000" b="1" dirty="0" err="1" smtClean="0">
                <a:solidFill>
                  <a:srgbClr val="CC9900"/>
                </a:solidFill>
              </a:rPr>
              <a:t>trichomonicidal</a:t>
            </a:r>
            <a:r>
              <a:rPr lang="es-ES" sz="2000" b="1" dirty="0" smtClean="0">
                <a:solidFill>
                  <a:srgbClr val="CC99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89363"/>
            <a:ext cx="1739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3790950"/>
            <a:ext cx="1739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1376363"/>
            <a:ext cx="3302000" cy="20399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595688"/>
            <a:ext cx="2590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2590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5"/>
          <a:stretch>
            <a:fillRect/>
          </a:stretch>
        </p:blipFill>
        <p:spPr bwMode="auto">
          <a:xfrm>
            <a:off x="6013450" y="5513388"/>
            <a:ext cx="2590800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789363"/>
            <a:ext cx="1739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39850"/>
            <a:ext cx="17399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3701256" y="549662"/>
            <a:ext cx="2592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s-MX" sz="3200" b="1" dirty="0" smtClean="0">
                <a:solidFill>
                  <a:srgbClr val="720CB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</a:t>
            </a:r>
            <a:endParaRPr lang="en-US" altLang="es-MX" sz="3200" b="1" dirty="0">
              <a:solidFill>
                <a:srgbClr val="720CB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1560" y="2109506"/>
            <a:ext cx="7992888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97FD5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es-MX" sz="2200" b="1" i="1" dirty="0">
                <a:solidFill>
                  <a:srgbClr val="0045B4"/>
                </a:solidFill>
                <a:ea typeface="+mn-ea"/>
                <a:cs typeface="Arial" pitchFamily="34" charset="0"/>
              </a:rPr>
              <a:t>Trichomonas vaginalis </a:t>
            </a:r>
            <a:r>
              <a:rPr lang="es-MX" sz="2200" b="1" dirty="0">
                <a:solidFill>
                  <a:srgbClr val="0045B4"/>
                </a:solidFill>
                <a:ea typeface="+mn-ea"/>
                <a:cs typeface="Arial" pitchFamily="34" charset="0"/>
              </a:rPr>
              <a:t>is a flagellated protozoan that contain lipoglycan in </a:t>
            </a:r>
            <a:r>
              <a:rPr lang="es-MX" sz="2200" b="1" dirty="0" smtClean="0">
                <a:solidFill>
                  <a:srgbClr val="0045B4"/>
                </a:solidFill>
                <a:ea typeface="+mn-ea"/>
                <a:cs typeface="Arial" pitchFamily="34" charset="0"/>
              </a:rPr>
              <a:t>the cell surface.</a:t>
            </a:r>
            <a:endParaRPr lang="es-MX" sz="2200" b="1" dirty="0">
              <a:solidFill>
                <a:srgbClr val="0045B4"/>
              </a:solidFill>
              <a:ea typeface="+mn-ea"/>
              <a:cs typeface="Arial" pitchFamily="34" charset="0"/>
            </a:endParaRPr>
          </a:p>
          <a:p>
            <a:pPr marL="342900" lvl="0" indent="-2286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97FD5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es-MX" sz="2200" b="1" dirty="0" smtClean="0">
                <a:solidFill>
                  <a:srgbClr val="CC9900"/>
                </a:solidFill>
                <a:ea typeface="+mn-ea"/>
                <a:cs typeface="Arial" pitchFamily="34" charset="0"/>
              </a:rPr>
              <a:t>This parasite causes </a:t>
            </a:r>
            <a:r>
              <a:rPr lang="es-MX" sz="2200" b="1" dirty="0">
                <a:solidFill>
                  <a:srgbClr val="CC9900"/>
                </a:solidFill>
                <a:ea typeface="+mn-ea"/>
                <a:cs typeface="Arial" pitchFamily="34" charset="0"/>
              </a:rPr>
              <a:t>the most common non-viral sexually transmitted infection in </a:t>
            </a:r>
            <a:r>
              <a:rPr lang="es-MX" sz="2200" b="1" dirty="0" smtClean="0">
                <a:solidFill>
                  <a:srgbClr val="CC9900"/>
                </a:solidFill>
                <a:ea typeface="+mn-ea"/>
                <a:cs typeface="Arial" pitchFamily="34" charset="0"/>
              </a:rPr>
              <a:t>human. </a:t>
            </a:r>
            <a:endParaRPr lang="es-MX" sz="2200" b="1" dirty="0">
              <a:solidFill>
                <a:srgbClr val="CC9900"/>
              </a:solidFill>
              <a:ea typeface="+mn-ea"/>
              <a:cs typeface="Arial" pitchFamily="34" charset="0"/>
            </a:endParaRPr>
          </a:p>
          <a:p>
            <a:pPr marL="342900" lvl="0" indent="-2286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97FD5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en-US" sz="2200" b="1" dirty="0" err="1">
                <a:solidFill>
                  <a:srgbClr val="0045B4"/>
                </a:solidFill>
                <a:ea typeface="+mn-ea"/>
                <a:cs typeface="Arial" pitchFamily="34" charset="0"/>
              </a:rPr>
              <a:t>Trichomoniasis</a:t>
            </a:r>
            <a:r>
              <a:rPr lang="en-US" sz="2200" b="1" dirty="0">
                <a:solidFill>
                  <a:srgbClr val="0045B4"/>
                </a:solidFill>
                <a:ea typeface="+mn-ea"/>
                <a:cs typeface="Arial" pitchFamily="34" charset="0"/>
              </a:rPr>
              <a:t> is associated with others </a:t>
            </a:r>
            <a:r>
              <a:rPr lang="en-US" sz="2200" b="1" dirty="0" smtClean="0">
                <a:solidFill>
                  <a:srgbClr val="0045B4"/>
                </a:solidFill>
                <a:ea typeface="+mn-ea"/>
                <a:cs typeface="Arial" pitchFamily="34" charset="0"/>
              </a:rPr>
              <a:t>disorders: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43608" y="4030032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5B4"/>
                </a:solidFill>
              </a:rPr>
              <a:t>Premature </a:t>
            </a:r>
            <a:r>
              <a:rPr lang="en-US" sz="2000" dirty="0" smtClean="0">
                <a:solidFill>
                  <a:srgbClr val="0045B4"/>
                </a:solidFill>
              </a:rPr>
              <a:t>births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5B4"/>
                </a:solidFill>
              </a:rPr>
              <a:t>H</a:t>
            </a:r>
            <a:r>
              <a:rPr lang="en-US" sz="2000" dirty="0" smtClean="0">
                <a:solidFill>
                  <a:srgbClr val="0045B4"/>
                </a:solidFill>
              </a:rPr>
              <a:t>igher </a:t>
            </a:r>
            <a:r>
              <a:rPr lang="en-US" sz="2000" dirty="0">
                <a:solidFill>
                  <a:srgbClr val="0045B4"/>
                </a:solidFill>
              </a:rPr>
              <a:t>risk for getting and transmitting </a:t>
            </a:r>
            <a:r>
              <a:rPr lang="en-US" sz="2000" dirty="0" smtClean="0">
                <a:solidFill>
                  <a:srgbClr val="0045B4"/>
                </a:solidFill>
              </a:rPr>
              <a:t>HIV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5B4"/>
                </a:solidFill>
              </a:rPr>
              <a:t>Higher risk </a:t>
            </a:r>
            <a:r>
              <a:rPr lang="en-US" sz="2000" dirty="0">
                <a:solidFill>
                  <a:srgbClr val="0045B4"/>
                </a:solidFill>
              </a:rPr>
              <a:t>of contracting </a:t>
            </a:r>
            <a:r>
              <a:rPr lang="en-US" sz="2000" dirty="0" smtClean="0">
                <a:solidFill>
                  <a:srgbClr val="0045B4"/>
                </a:solidFill>
              </a:rPr>
              <a:t>Human Papilloma Virus </a:t>
            </a:r>
            <a:endParaRPr lang="en-US" sz="2000" dirty="0">
              <a:solidFill>
                <a:srgbClr val="0045B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5B4"/>
                </a:solidFill>
              </a:rPr>
              <a:t>Bacterial </a:t>
            </a:r>
            <a:r>
              <a:rPr lang="en-US" sz="2000" dirty="0" smtClean="0">
                <a:solidFill>
                  <a:srgbClr val="0045B4"/>
                </a:solidFill>
              </a:rPr>
              <a:t>vaginosis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5B4"/>
                </a:solidFill>
              </a:rPr>
              <a:t>Infertility</a:t>
            </a:r>
            <a:endParaRPr lang="en-US" sz="2000" dirty="0">
              <a:solidFill>
                <a:srgbClr val="0045B4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47664" y="548680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Trichomonas </a:t>
            </a:r>
            <a: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vaginalis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trichomoniasis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1560" y="1844824"/>
            <a:ext cx="7992888" cy="259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97FD5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es-MX" sz="2200" b="1" dirty="0" smtClean="0">
                <a:solidFill>
                  <a:srgbClr val="0045B4"/>
                </a:solidFill>
                <a:ea typeface="+mn-ea"/>
                <a:cs typeface="Arial" pitchFamily="34" charset="0"/>
              </a:rPr>
              <a:t>Neutrophils are the most abundant white blood cells and the first to arrive to an infection site. </a:t>
            </a:r>
          </a:p>
          <a:p>
            <a:pPr marL="342900" lvl="0" indent="-2286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97FD5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es-MX" sz="2200" b="1" dirty="0" smtClean="0">
                <a:solidFill>
                  <a:srgbClr val="CC9900"/>
                </a:solidFill>
                <a:ea typeface="+mn-ea"/>
                <a:cs typeface="Arial" pitchFamily="34" charset="0"/>
              </a:rPr>
              <a:t>Neutrophils contribute to the excesive inflammatory process that occur during trichomoniasis.</a:t>
            </a:r>
          </a:p>
          <a:p>
            <a:pPr marL="342900" lvl="0" indent="-2286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97FD5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es-MX" sz="2200" b="1" dirty="0" smtClean="0">
                <a:solidFill>
                  <a:srgbClr val="0045B4"/>
                </a:solidFill>
                <a:ea typeface="+mn-ea"/>
                <a:cs typeface="Arial" pitchFamily="34" charset="0"/>
              </a:rPr>
              <a:t>The microbicidal effect of neutrophils may occur by endocytosis, degranulation and the formation of </a:t>
            </a:r>
            <a:r>
              <a:rPr lang="es-MX" sz="2200" b="1" smtClean="0">
                <a:solidFill>
                  <a:srgbClr val="0045B4"/>
                </a:solidFill>
                <a:ea typeface="+mn-ea"/>
                <a:cs typeface="Arial" pitchFamily="34" charset="0"/>
              </a:rPr>
              <a:t>extracellular traps (NETs).</a:t>
            </a:r>
            <a:endParaRPr lang="en-US" sz="2200" b="1" dirty="0" smtClean="0">
              <a:solidFill>
                <a:srgbClr val="0045B4"/>
              </a:solidFill>
              <a:ea typeface="+mn-ea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47664" y="548680"/>
            <a:ext cx="6627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Functions of neutrophils in infections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2664395" cy="172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79912" y="5229200"/>
            <a:ext cx="3887638" cy="27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b="1" dirty="0" err="1"/>
              <a:t>Maren</a:t>
            </a:r>
            <a:r>
              <a:rPr lang="en-US" altLang="es-MX" sz="1200" b="1" dirty="0"/>
              <a:t> von </a:t>
            </a:r>
            <a:r>
              <a:rPr lang="en-US" altLang="es-MX" sz="1200" b="1" dirty="0" err="1"/>
              <a:t>Köckritz-Blickwede</a:t>
            </a:r>
            <a:r>
              <a:rPr lang="en-US" altLang="es-MX" sz="1200" b="1" dirty="0"/>
              <a:t> </a:t>
            </a:r>
            <a:r>
              <a:rPr lang="en-US" altLang="es-MX" sz="1200" b="1" i="1" dirty="0"/>
              <a:t>&amp; </a:t>
            </a:r>
            <a:r>
              <a:rPr lang="en-US" altLang="es-MX" sz="1200" b="1" dirty="0"/>
              <a:t>Victor </a:t>
            </a:r>
            <a:r>
              <a:rPr lang="en-US" altLang="es-MX" sz="1200" b="1" dirty="0" err="1"/>
              <a:t>Nizet</a:t>
            </a:r>
            <a:r>
              <a:rPr lang="en-US" altLang="es-MX" sz="1200" b="1" dirty="0"/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175968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1 Título"/>
          <p:cNvSpPr txBox="1">
            <a:spLocks/>
          </p:cNvSpPr>
          <p:nvPr/>
        </p:nvSpPr>
        <p:spPr>
          <a:xfrm>
            <a:off x="1331640" y="476672"/>
            <a:ext cx="7309320" cy="1008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2800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 role of neutrophils in the response to   </a:t>
            </a:r>
            <a:r>
              <a:rPr lang="es-MX" sz="2800" b="1" i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T. vaginalis</a:t>
            </a:r>
            <a:endParaRPr lang="es-MX" sz="2800" b="1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1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623071"/>
              </p:ext>
            </p:extLst>
          </p:nvPr>
        </p:nvGraphicFramePr>
        <p:xfrm>
          <a:off x="920063" y="1484784"/>
          <a:ext cx="7571184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47664" y="404664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T. vaginalis </a:t>
            </a:r>
            <a:r>
              <a:rPr lang="en-US" sz="2800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induces the formation of neutrophil  extracellular traps</a:t>
            </a:r>
            <a:endParaRPr lang="en-US" sz="2800" b="1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899592" y="1866230"/>
            <a:ext cx="7844512" cy="4515098"/>
            <a:chOff x="899592" y="1866230"/>
            <a:chExt cx="7844512" cy="4515098"/>
          </a:xfrm>
        </p:grpSpPr>
        <p:sp>
          <p:nvSpPr>
            <p:cNvPr id="12" name="Rectángulo 11"/>
            <p:cNvSpPr/>
            <p:nvPr/>
          </p:nvSpPr>
          <p:spPr>
            <a:xfrm>
              <a:off x="899592" y="6104329"/>
              <a:ext cx="27471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200" b="1" dirty="0" smtClean="0"/>
                <a:t>Yordan Jhovani Romero Contreras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058088" y="5775067"/>
              <a:ext cx="368601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b="1" dirty="0" smtClean="0"/>
                <a:t>Ratio: 1 trophozoite for every 5 neutrophils(1:5)</a:t>
              </a:r>
              <a:endParaRPr lang="es-MX" sz="1200" b="1" i="1" dirty="0"/>
            </a:p>
          </p:txBody>
        </p:sp>
        <p:grpSp>
          <p:nvGrpSpPr>
            <p:cNvPr id="3" name="Agrupar 2"/>
            <p:cNvGrpSpPr/>
            <p:nvPr/>
          </p:nvGrpSpPr>
          <p:grpSpPr>
            <a:xfrm>
              <a:off x="899592" y="1866230"/>
              <a:ext cx="7204522" cy="3573514"/>
              <a:chOff x="899592" y="1866230"/>
              <a:chExt cx="7204522" cy="3573514"/>
            </a:xfrm>
          </p:grpSpPr>
          <p:pic>
            <p:nvPicPr>
              <p:cNvPr id="7" name="Picture 6" descr="F:\Tesis\Imagenes (tesis)\Micro. confocal\07-03-14\NEU-TV-1-5\JPG\3-NEU-TV-H32-PK_c1+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6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1866230"/>
                <a:ext cx="3573514" cy="357351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F:\Tesis\Imagenes (tesis)\Micro. confocal\07-03-14\NEU-TV-1-5\JPG\3-NEU-TV-CF-H32-PK_c1+2+3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5114" y="1880744"/>
                <a:ext cx="3559000" cy="3559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2 Rectángulo"/>
            <p:cNvSpPr/>
            <p:nvPr/>
          </p:nvSpPr>
          <p:spPr>
            <a:xfrm>
              <a:off x="1359610" y="5456257"/>
              <a:ext cx="233125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200" b="1" dirty="0"/>
                <a:t>Hoechst 33342 + PKH26 </a:t>
              </a:r>
              <a:endParaRPr lang="es-MX" sz="1200" dirty="0"/>
            </a:p>
          </p:txBody>
        </p:sp>
        <p:sp>
          <p:nvSpPr>
            <p:cNvPr id="10" name="5 Rectángulo"/>
            <p:cNvSpPr/>
            <p:nvPr/>
          </p:nvSpPr>
          <p:spPr>
            <a:xfrm>
              <a:off x="4886918" y="5417784"/>
              <a:ext cx="263741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/>
                <a:t> </a:t>
              </a:r>
              <a:r>
                <a:rPr lang="es-MX" sz="1200" b="1" dirty="0">
                  <a:cs typeface="Arial" pitchFamily="34" charset="0"/>
                </a:rPr>
                <a:t>Merge with  phase contrast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966781" y="396501"/>
            <a:ext cx="7663210" cy="6191177"/>
            <a:chOff x="966781" y="396501"/>
            <a:chExt cx="7663210" cy="6191177"/>
          </a:xfrm>
        </p:grpSpPr>
        <p:sp>
          <p:nvSpPr>
            <p:cNvPr id="4" name="19 CuadroTexto"/>
            <p:cNvSpPr txBox="1"/>
            <p:nvPr/>
          </p:nvSpPr>
          <p:spPr>
            <a:xfrm>
              <a:off x="966781" y="5370186"/>
              <a:ext cx="75143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770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es-MX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DNA stainning with HOECHST 33342, </a:t>
              </a:r>
              <a:r>
                <a:rPr kumimoji="0" lang="es-MX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T. vaginalis </a:t>
              </a:r>
              <a:r>
                <a:rPr kumimoji="0" lang="es-MX" sz="16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pre</a:t>
              </a:r>
              <a:r>
                <a:rPr kumimoji="0" lang="es-MX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-</a:t>
              </a:r>
              <a:r>
                <a:rPr kumimoji="0" lang="es-MX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staining  with PKH26. </a:t>
              </a:r>
              <a:r>
                <a:rPr lang="es-MX" sz="1600" b="1" dirty="0">
                  <a:solidFill>
                    <a:prstClr val="black"/>
                  </a:solidFill>
                  <a:cs typeface="Arial" panose="020B0604020202020204" pitchFamily="34" charset="0"/>
                </a:rPr>
                <a:t>Bar, 20 µm</a:t>
              </a:r>
              <a:r>
                <a:rPr lang="es-MX" sz="16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.</a:t>
              </a:r>
              <a:r>
                <a:rPr kumimoji="0" lang="es-MX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971600" y="1844824"/>
              <a:ext cx="6909509" cy="3466031"/>
              <a:chOff x="765119" y="1780616"/>
              <a:chExt cx="6909509" cy="3466031"/>
            </a:xfrm>
          </p:grpSpPr>
          <p:sp>
            <p:nvSpPr>
              <p:cNvPr id="5" name="20 CuadroTexto"/>
              <p:cNvSpPr txBox="1"/>
              <p:nvPr/>
            </p:nvSpPr>
            <p:spPr>
              <a:xfrm rot="5400000">
                <a:off x="3960052" y="-1414317"/>
                <a:ext cx="492443" cy="688231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defTabSz="1217707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MX" sz="2000" b="1" kern="0" dirty="0" smtClean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Time	0	   30 min	         1 h	               </a:t>
                </a:r>
                <a:r>
                  <a:rPr kumimoji="0" lang="es-MX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2 h</a:t>
                </a:r>
              </a:p>
            </p:txBody>
          </p:sp>
          <p:grpSp>
            <p:nvGrpSpPr>
              <p:cNvPr id="35" name="Grupo 34"/>
              <p:cNvGrpSpPr/>
              <p:nvPr/>
            </p:nvGrpSpPr>
            <p:grpSpPr>
              <a:xfrm>
                <a:off x="1504020" y="2231227"/>
                <a:ext cx="6170608" cy="3015420"/>
                <a:chOff x="1504020" y="2231227"/>
                <a:chExt cx="6170608" cy="3015420"/>
              </a:xfrm>
            </p:grpSpPr>
            <p:pic>
              <p:nvPicPr>
                <p:cNvPr id="25" name="Picture 5" descr="C:\Users\INMUNO LAB\Desktop\Valeria\NEU-TV-0h\Untitled40_c1+2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04020" y="2242516"/>
                  <a:ext cx="1512000" cy="1512000"/>
                </a:xfrm>
                <a:prstGeom prst="rect">
                  <a:avLst/>
                </a:prstGeom>
                <a:ln w="38100" cap="sq">
                  <a:solidFill>
                    <a:schemeClr val="bg1"/>
                  </a:solidFill>
                  <a:prstDash val="solid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7" descr="C:\Users\INMUNO LAB\Desktop\Valeria\NEU-TV-30min\0-1_c1+2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5622" y="2231227"/>
                  <a:ext cx="1512000" cy="1512000"/>
                </a:xfrm>
                <a:prstGeom prst="rect">
                  <a:avLst/>
                </a:prstGeom>
                <a:ln w="38100" cap="sq">
                  <a:solidFill>
                    <a:schemeClr val="bg1"/>
                  </a:solidFill>
                  <a:prstDash val="solid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4" descr="C:\Users\INMUNO LAB\Desktop\Valeria\NEU-TV-0h\Untitled39_c1+2+3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3620" y="3813847"/>
                  <a:ext cx="1432800" cy="14328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6" descr="C:\Users\INMUNO LAB\Desktop\Valeria\NEU-TV-30min\0-4_c1+2+3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93422" y="3807390"/>
                  <a:ext cx="1436400" cy="14364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13" descr="C:\Users\INMUNO LAB\Desktop\Valeria\NEU-TV-1HORA\1-NEU-TV-1HORA-H42-PK_c1+2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0069" y="2238731"/>
                  <a:ext cx="1512000" cy="1512000"/>
                </a:xfrm>
                <a:prstGeom prst="rect">
                  <a:avLst/>
                </a:prstGeom>
                <a:ln w="38100" cap="sq">
                  <a:solidFill>
                    <a:schemeClr val="bg1"/>
                  </a:solidFill>
                  <a:prstDash val="solid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12" descr="C:\Users\INMUNO LAB\Desktop\Valeria\NEU-TV-1HORA\1-NEU-TV-1HORA-CF-H42-PK_c1+2+3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57869" y="3807390"/>
                  <a:ext cx="1436400" cy="1436400"/>
                </a:xfrm>
                <a:prstGeom prst="rect">
                  <a:avLst/>
                </a:prstGeom>
                <a:ln w="38100" cap="sq">
                  <a:solidFill>
                    <a:schemeClr val="tx1"/>
                  </a:solidFill>
                  <a:prstDash val="solid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15" descr="C:\Users\INMUNO LAB\Desktop\Valeria\NEU-TV-2h\1-NEU-TV-2h-PK-H42_c1+2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bright="3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62628" y="2238731"/>
                  <a:ext cx="1512000" cy="1512000"/>
                </a:xfrm>
                <a:prstGeom prst="rect">
                  <a:avLst/>
                </a:prstGeom>
                <a:ln w="38100" cap="sq">
                  <a:solidFill>
                    <a:schemeClr val="bg1"/>
                  </a:solidFill>
                  <a:prstDash val="solid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16" descr="C:\Users\INMUNO LAB\Desktop\Valeria\NEU-TV-2h\1-NEU-TV-2h-CF-PK-H42_c1+2+3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11027" y="3802558"/>
                  <a:ext cx="1436400" cy="14364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7" name="Rectángulo 36"/>
            <p:cNvSpPr/>
            <p:nvPr/>
          </p:nvSpPr>
          <p:spPr>
            <a:xfrm>
              <a:off x="1456861" y="396501"/>
              <a:ext cx="717313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kern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Kinetics of neutrophil extracellular </a:t>
              </a:r>
              <a:r>
                <a:rPr lang="en-US" sz="2800" b="1" kern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traps </a:t>
              </a:r>
              <a:r>
                <a:rPr lang="en-US" sz="2800" b="1" kern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induction by </a:t>
              </a:r>
              <a:r>
                <a:rPr lang="en-US" sz="2800" b="1" i="1" kern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T. vaginalis </a:t>
              </a:r>
              <a:endParaRPr lang="en-US" sz="28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966781" y="6126013"/>
              <a:ext cx="2720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200" b="1" dirty="0" err="1" smtClean="0"/>
                <a:t>Yordan</a:t>
              </a:r>
              <a:r>
                <a:rPr lang="es-MX" sz="1200" b="1" dirty="0" smtClean="0"/>
                <a:t> Jhovani Romero Contreras</a:t>
              </a:r>
            </a:p>
            <a:p>
              <a:r>
                <a:rPr lang="es-MX" sz="1200" b="1" dirty="0"/>
                <a:t>Valeria Janeth Elías </a:t>
              </a:r>
              <a:r>
                <a:rPr lang="es-MX" sz="1200" b="1" dirty="0" smtClean="0"/>
                <a:t>Soria</a:t>
              </a:r>
              <a:endParaRPr lang="es-MX" sz="12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827584" y="332656"/>
            <a:ext cx="7848872" cy="6321896"/>
            <a:chOff x="827584" y="332656"/>
            <a:chExt cx="7848872" cy="6321896"/>
          </a:xfrm>
        </p:grpSpPr>
        <p:sp>
          <p:nvSpPr>
            <p:cNvPr id="2" name="Rectángulo 1"/>
            <p:cNvSpPr/>
            <p:nvPr/>
          </p:nvSpPr>
          <p:spPr>
            <a:xfrm>
              <a:off x="1187624" y="332656"/>
              <a:ext cx="748883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kern="0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Lipoglycan</a:t>
              </a:r>
              <a:r>
                <a:rPr lang="en-US" sz="2800" b="1" kern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from </a:t>
              </a:r>
              <a:r>
                <a:rPr lang="en-US" sz="2800" b="1" i="1" kern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T. vaginalis </a:t>
              </a:r>
              <a:r>
                <a:rPr lang="en-US" sz="2800" b="1" kern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surface induces neutrophil extracellular traps</a:t>
              </a:r>
              <a:endParaRPr lang="en-US" sz="28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" name="43 CuadroTexto"/>
            <p:cNvSpPr txBox="1"/>
            <p:nvPr/>
          </p:nvSpPr>
          <p:spPr>
            <a:xfrm>
              <a:off x="827584" y="5373216"/>
              <a:ext cx="7578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770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sz="1600" b="1" i="1" dirty="0" smtClean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T. vaginalis </a:t>
              </a:r>
              <a:r>
                <a:rPr lang="es-MX" sz="1600" b="1" dirty="0" smtClean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Lipoglycan at 10 ng/ml, DNA staining with HOECHST 33342. Bar, 20 µm.</a:t>
              </a:r>
              <a:endParaRPr lang="es-MX" sz="16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2" name="Grupo 31"/>
            <p:cNvGrpSpPr/>
            <p:nvPr/>
          </p:nvGrpSpPr>
          <p:grpSpPr>
            <a:xfrm>
              <a:off x="827584" y="1844824"/>
              <a:ext cx="6915853" cy="3504919"/>
              <a:chOff x="827584" y="1844824"/>
              <a:chExt cx="6915853" cy="3504919"/>
            </a:xfrm>
          </p:grpSpPr>
          <p:sp>
            <p:nvSpPr>
              <p:cNvPr id="17" name="44 CuadroTexto"/>
              <p:cNvSpPr txBox="1"/>
              <p:nvPr/>
            </p:nvSpPr>
            <p:spPr>
              <a:xfrm rot="5400000">
                <a:off x="3893731" y="-1221323"/>
                <a:ext cx="492443" cy="662473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defTabSz="1217707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MX" sz="2000" b="1" dirty="0" smtClean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Time	 0h	  30 min	         1 h	              2 h </a:t>
                </a:r>
                <a:endParaRPr lang="es-MX" sz="2000" b="1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1" name="Grupo 30"/>
              <p:cNvGrpSpPr/>
              <p:nvPr/>
            </p:nvGrpSpPr>
            <p:grpSpPr>
              <a:xfrm>
                <a:off x="1615398" y="2353510"/>
                <a:ext cx="6128039" cy="2996233"/>
                <a:chOff x="1615398" y="2353510"/>
                <a:chExt cx="6128039" cy="2996233"/>
              </a:xfrm>
            </p:grpSpPr>
            <p:pic>
              <p:nvPicPr>
                <p:cNvPr id="21" name="Picture 14" descr="C:\Users\INMUNO LAB\Desktop\Valeria\NEU-LPG-0h\1-NEU-LPG-0h-H42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5398" y="2353510"/>
                  <a:ext cx="1440000" cy="14400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16" descr="C:\Users\INMUNO LAB\Desktop\Valeria\NEU-LPG-0h\1-NEU-LPG-0h-CF-H42_c1+2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5701" y="3904044"/>
                  <a:ext cx="1440000" cy="14400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17" descr="C:\Users\INMUNO LAB\Desktop\Valeria\NEU-LPG-30min\0-3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9225" y="2376180"/>
                  <a:ext cx="1440000" cy="14400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19" descr="C:\Users\INMUNO LAB\Desktop\Valeria\NEU-LPG-30min\0-2_c1+2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9225" y="3904044"/>
                  <a:ext cx="1440000" cy="14400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20" descr="C:\Users\INMUNO LAB\Desktop\Valeria\NEU-LPG-1h\0-NEU-LPG-1h-H42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46063" y="2376180"/>
                  <a:ext cx="1440000" cy="14400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22" descr="C:\Users\INMUNO LAB\Desktop\Valeria\NEU-LPG-1h\0-NEU-LPG-1h-CF-H42_c1+2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46063" y="3909743"/>
                  <a:ext cx="1440000" cy="14400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23" descr="C:\Users\INMUNO LAB\Desktop\Valeria\NEU-LPG-2h\lpgmayra-hsz1.1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1075" y="2376180"/>
                  <a:ext cx="1440000" cy="14400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25" descr="C:\Users\INMUNO LAB\Desktop\Valeria\NEU-LPG-2h\lpgmayra-empalme1.1_c1+2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03437" y="3905965"/>
                  <a:ext cx="1440000" cy="14400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0" name="Rectángulo 29"/>
            <p:cNvSpPr/>
            <p:nvPr/>
          </p:nvSpPr>
          <p:spPr>
            <a:xfrm>
              <a:off x="830985" y="6192887"/>
              <a:ext cx="2720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200" b="1" dirty="0" err="1" smtClean="0"/>
                <a:t>Yordan</a:t>
              </a:r>
              <a:r>
                <a:rPr lang="es-MX" sz="1200" b="1" dirty="0" smtClean="0"/>
                <a:t> Jhovani Romero Contreras</a:t>
              </a:r>
            </a:p>
            <a:p>
              <a:r>
                <a:rPr lang="es-MX" sz="1200" b="1" dirty="0"/>
                <a:t>Valeria Janeth Elías </a:t>
              </a:r>
              <a:r>
                <a:rPr lang="es-MX" sz="1200" b="1" dirty="0" smtClean="0"/>
                <a:t>Soria</a:t>
              </a:r>
              <a:endParaRPr lang="es-MX" sz="12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051720" y="403456"/>
            <a:ext cx="6275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Inhibition</a:t>
            </a:r>
            <a:r>
              <a:rPr kumimoji="0" lang="es-MX" sz="2800" b="1" i="0" u="none" strike="noStrike" kern="1200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NET </a:t>
            </a:r>
            <a:r>
              <a:rPr kumimoji="0" lang="es-MX" sz="2800" b="1" i="0" u="none" strike="noStrike" kern="1200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kumimoji="0" lang="es-MX" sz="2800" b="1" i="0" u="none" strike="noStrike" kern="1200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MX" sz="2800" b="1" i="0" u="none" strike="noStrike" kern="1200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kumimoji="0" lang="es-MX" sz="2800" b="1" i="0" u="none" strike="noStrike" kern="1200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MX" sz="2800" b="1" i="0" u="none" strike="noStrike" kern="1200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antibodies</a:t>
            </a:r>
            <a:r>
              <a:rPr kumimoji="0" lang="es-MX" sz="2800" b="1" i="0" u="none" strike="noStrike" kern="1200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TLR-4 and TLR-2</a:t>
            </a:r>
            <a:endParaRPr kumimoji="0" lang="es-MX" sz="2800" b="1" i="0" u="none" strike="noStrike" kern="1200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583025" y="2045595"/>
            <a:ext cx="6483499" cy="3972471"/>
            <a:chOff x="583025" y="2045595"/>
            <a:chExt cx="6483499" cy="3972471"/>
          </a:xfrm>
        </p:grpSpPr>
        <p:grpSp>
          <p:nvGrpSpPr>
            <p:cNvPr id="17" name="Grupo 16"/>
            <p:cNvGrpSpPr/>
            <p:nvPr/>
          </p:nvGrpSpPr>
          <p:grpSpPr>
            <a:xfrm>
              <a:off x="1959979" y="2045595"/>
              <a:ext cx="5106545" cy="3675194"/>
              <a:chOff x="1959979" y="2045595"/>
              <a:chExt cx="5106545" cy="3675194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9979" y="2045595"/>
                <a:ext cx="2592288" cy="180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2096" y="2045595"/>
                <a:ext cx="2454428" cy="1800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9979" y="3920589"/>
                <a:ext cx="2592288" cy="180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9564" y="3920589"/>
                <a:ext cx="2426960" cy="1800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2 CuadroTexto"/>
            <p:cNvSpPr txBox="1"/>
            <p:nvPr/>
          </p:nvSpPr>
          <p:spPr>
            <a:xfrm>
              <a:off x="583025" y="2391697"/>
              <a:ext cx="13655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sz="1600" b="1" dirty="0" err="1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Neutrophils</a:t>
              </a:r>
              <a:r>
                <a:rPr lang="es-MX" sz="1600" b="1" dirty="0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+ </a:t>
              </a:r>
              <a:r>
                <a:rPr lang="el-GR" sz="1600" b="1" dirty="0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α</a:t>
              </a:r>
              <a:r>
                <a:rPr lang="es-MX" sz="1600" b="1" dirty="0">
                  <a:solidFill>
                    <a:prstClr val="black"/>
                  </a:solidFill>
                  <a:ea typeface="+mn-ea"/>
                  <a:cs typeface="Arial" pitchFamily="34" charset="0"/>
                </a:rPr>
                <a:t>-TLR-4 </a:t>
              </a:r>
              <a:endParaRPr lang="es-MX" sz="1600" b="1" dirty="0" smtClean="0">
                <a:solidFill>
                  <a:prstClr val="black"/>
                </a:solidFill>
                <a:ea typeface="+mn-ea"/>
                <a:cs typeface="Arial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sz="1600" b="1" dirty="0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+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sz="1600" b="1" i="1" dirty="0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T. </a:t>
              </a:r>
              <a:r>
                <a:rPr lang="es-MX" sz="1600" b="1" i="1" dirty="0" err="1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vaginalis</a:t>
              </a:r>
              <a:endParaRPr lang="es-MX" sz="1600" b="1" i="1" dirty="0">
                <a:solidFill>
                  <a:prstClr val="black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4629200" y="5741067"/>
              <a:ext cx="22124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b="1" dirty="0" err="1">
                  <a:cs typeface="Arial" pitchFamily="34" charset="0"/>
                </a:rPr>
                <a:t>Merge</a:t>
              </a:r>
              <a:r>
                <a:rPr lang="es-MX" sz="1200" b="1" dirty="0">
                  <a:cs typeface="Arial" pitchFamily="34" charset="0"/>
                </a:rPr>
                <a:t> </a:t>
              </a:r>
              <a:r>
                <a:rPr lang="es-MX" sz="1200" b="1" dirty="0" err="1">
                  <a:cs typeface="Arial" pitchFamily="34" charset="0"/>
                </a:rPr>
                <a:t>with</a:t>
              </a:r>
              <a:r>
                <a:rPr lang="es-MX" sz="1200" b="1" dirty="0">
                  <a:cs typeface="Arial" pitchFamily="34" charset="0"/>
                </a:rPr>
                <a:t>  </a:t>
              </a:r>
              <a:r>
                <a:rPr lang="es-MX" sz="1200" b="1" dirty="0" err="1">
                  <a:cs typeface="Arial" pitchFamily="34" charset="0"/>
                </a:rPr>
                <a:t>phase</a:t>
              </a:r>
              <a:r>
                <a:rPr lang="es-MX" sz="1200" b="1" dirty="0">
                  <a:cs typeface="Arial" pitchFamily="34" charset="0"/>
                </a:rPr>
                <a:t> </a:t>
              </a:r>
              <a:r>
                <a:rPr lang="es-MX" sz="1200" b="1" dirty="0" err="1">
                  <a:cs typeface="Arial" pitchFamily="34" charset="0"/>
                </a:rPr>
                <a:t>contrast</a:t>
              </a:r>
              <a:r>
                <a:rPr lang="es-MX" sz="1200" b="1" dirty="0">
                  <a:cs typeface="Arial" pitchFamily="34" charset="0"/>
                </a:rPr>
                <a:t> 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481533" y="5733256"/>
              <a:ext cx="12618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200" b="1" dirty="0" err="1">
                  <a:cs typeface="Arial" pitchFamily="34" charset="0"/>
                </a:rPr>
                <a:t>Merge</a:t>
              </a:r>
              <a:r>
                <a:rPr lang="es-MX" sz="1200" b="1" dirty="0">
                  <a:cs typeface="Arial" pitchFamily="34" charset="0"/>
                </a:rPr>
                <a:t>  of </a:t>
              </a:r>
              <a:r>
                <a:rPr lang="es-MX" sz="1200" b="1" dirty="0" err="1">
                  <a:cs typeface="Arial" pitchFamily="34" charset="0"/>
                </a:rPr>
                <a:t>dyes</a:t>
              </a:r>
              <a:endParaRPr lang="es-MX" sz="1200" b="1" dirty="0">
                <a:cs typeface="Arial" pitchFamily="34" charset="0"/>
              </a:endParaRPr>
            </a:p>
          </p:txBody>
        </p:sp>
        <p:sp>
          <p:nvSpPr>
            <p:cNvPr id="12" name="2 CuadroTexto"/>
            <p:cNvSpPr txBox="1"/>
            <p:nvPr/>
          </p:nvSpPr>
          <p:spPr>
            <a:xfrm>
              <a:off x="590294" y="4151982"/>
              <a:ext cx="13655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sz="1600" b="1" dirty="0" err="1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Neutrophils</a:t>
              </a:r>
              <a:r>
                <a:rPr lang="es-MX" sz="1600" b="1" dirty="0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+ </a:t>
              </a:r>
              <a:r>
                <a:rPr lang="el-GR" sz="1600" b="1" dirty="0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α</a:t>
              </a:r>
              <a:r>
                <a:rPr lang="es-MX" sz="1600" b="1" dirty="0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-TLR-2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sz="1600" b="1" dirty="0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+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MX" sz="1600" b="1" i="1" dirty="0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T. </a:t>
              </a:r>
              <a:r>
                <a:rPr lang="es-MX" sz="1600" b="1" i="1" dirty="0" err="1" smtClean="0">
                  <a:solidFill>
                    <a:prstClr val="black"/>
                  </a:solidFill>
                  <a:ea typeface="+mn-ea"/>
                  <a:cs typeface="Arial" pitchFamily="34" charset="0"/>
                </a:rPr>
                <a:t>vaginalis</a:t>
              </a:r>
              <a:endParaRPr lang="es-MX" sz="1600" b="1" i="1" dirty="0">
                <a:solidFill>
                  <a:prstClr val="black"/>
                </a:solidFill>
                <a:ea typeface="+mn-ea"/>
                <a:cs typeface="Arial" pitchFamily="34" charset="0"/>
              </a:endParaRPr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590294" y="6265356"/>
            <a:ext cx="2078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María Guadalupe Ramírez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7546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1115616" y="341784"/>
            <a:ext cx="7704856" cy="6174025"/>
            <a:chOff x="1115616" y="341784"/>
            <a:chExt cx="7704856" cy="6174025"/>
          </a:xfrm>
        </p:grpSpPr>
        <p:sp>
          <p:nvSpPr>
            <p:cNvPr id="2" name="1 Título"/>
            <p:cNvSpPr txBox="1">
              <a:spLocks/>
            </p:cNvSpPr>
            <p:nvPr/>
          </p:nvSpPr>
          <p:spPr>
            <a:xfrm>
              <a:off x="1308760" y="341784"/>
              <a:ext cx="7511712" cy="6389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s-MX" sz="2800" b="1" spc="0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Induction</a:t>
              </a:r>
              <a:r>
                <a:rPr lang="es-MX" sz="2800" b="1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es-MX" sz="2800" b="1" spc="0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neutrophil</a:t>
              </a:r>
              <a:r>
                <a:rPr lang="es-MX" sz="2800" b="1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2800" b="1" spc="0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extracellular</a:t>
              </a:r>
              <a:r>
                <a:rPr lang="es-MX" sz="2800" b="1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2800" b="1" spc="0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traps</a:t>
              </a:r>
              <a:r>
                <a:rPr lang="es-MX" sz="2800" b="1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2800" b="1" spc="0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</a:t>
              </a:r>
              <a:r>
                <a:rPr lang="es-MX" sz="2800" b="1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2800" b="1" i="1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T. vaginalis </a:t>
              </a:r>
              <a:r>
                <a:rPr lang="es-MX" sz="2800" b="1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s-MX" sz="2800" b="1" spc="0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presence</a:t>
              </a:r>
              <a:r>
                <a:rPr lang="es-MX" sz="2800" b="1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normal </a:t>
              </a:r>
              <a:r>
                <a:rPr lang="es-MX" sz="2800" b="1" spc="0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IgG</a:t>
              </a:r>
              <a:r>
                <a:rPr lang="es-MX" sz="2800" b="1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s-MX" sz="28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Grupo 31"/>
            <p:cNvGrpSpPr/>
            <p:nvPr/>
          </p:nvGrpSpPr>
          <p:grpSpPr>
            <a:xfrm>
              <a:off x="1115616" y="1433408"/>
              <a:ext cx="6892557" cy="4576847"/>
              <a:chOff x="1115616" y="1433408"/>
              <a:chExt cx="6892557" cy="4576847"/>
            </a:xfrm>
          </p:grpSpPr>
          <p:grpSp>
            <p:nvGrpSpPr>
              <p:cNvPr id="30" name="Grupo 29"/>
              <p:cNvGrpSpPr/>
              <p:nvPr/>
            </p:nvGrpSpPr>
            <p:grpSpPr>
              <a:xfrm>
                <a:off x="1115616" y="1433408"/>
                <a:ext cx="6892557" cy="4321517"/>
                <a:chOff x="1115616" y="1433408"/>
                <a:chExt cx="6892557" cy="4321517"/>
              </a:xfrm>
            </p:grpSpPr>
            <p:grpSp>
              <p:nvGrpSpPr>
                <p:cNvPr id="29" name="Grupo 28"/>
                <p:cNvGrpSpPr/>
                <p:nvPr/>
              </p:nvGrpSpPr>
              <p:grpSpPr>
                <a:xfrm>
                  <a:off x="1115616" y="2021944"/>
                  <a:ext cx="1426262" cy="3466154"/>
                  <a:chOff x="1115616" y="2021944"/>
                  <a:chExt cx="1426262" cy="3466154"/>
                </a:xfrm>
              </p:grpSpPr>
              <p:sp>
                <p:nvSpPr>
                  <p:cNvPr id="9" name="3 CuadroTexto"/>
                  <p:cNvSpPr txBox="1"/>
                  <p:nvPr/>
                </p:nvSpPr>
                <p:spPr>
                  <a:xfrm>
                    <a:off x="1120067" y="3335330"/>
                    <a:ext cx="142181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s-MX" sz="1600" b="1" dirty="0" err="1">
                        <a:solidFill>
                          <a:prstClr val="black"/>
                        </a:solidFill>
                        <a:cs typeface="Arial" pitchFamily="34" charset="0"/>
                      </a:rPr>
                      <a:t>Neutrophils</a:t>
                    </a:r>
                    <a:endParaRPr lang="es-MX" sz="1600" b="1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s-MX" sz="1600" b="1" dirty="0" smtClean="0">
                        <a:solidFill>
                          <a:prstClr val="black"/>
                        </a:solidFill>
                        <a:ea typeface="+mn-ea"/>
                        <a:cs typeface="Arial" pitchFamily="34" charset="0"/>
                      </a:rPr>
                      <a:t>+</a:t>
                    </a:r>
                    <a:r>
                      <a:rPr lang="es-MX" sz="1600" b="1" i="1" dirty="0" smtClean="0">
                        <a:solidFill>
                          <a:prstClr val="black"/>
                        </a:solidFill>
                        <a:ea typeface="+mn-ea"/>
                        <a:cs typeface="Arial" pitchFamily="34" charset="0"/>
                      </a:rPr>
                      <a:t>T. vaginalis</a:t>
                    </a:r>
                    <a:endParaRPr lang="es-MX" sz="1600" b="1" i="1" dirty="0">
                      <a:solidFill>
                        <a:prstClr val="black"/>
                      </a:solidFill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0" name="5 CuadroTexto"/>
                  <p:cNvSpPr txBox="1"/>
                  <p:nvPr/>
                </p:nvSpPr>
                <p:spPr>
                  <a:xfrm>
                    <a:off x="1115616" y="4657101"/>
                    <a:ext cx="1426262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s-MX" sz="1600" b="1" dirty="0" err="1">
                        <a:solidFill>
                          <a:prstClr val="black"/>
                        </a:solidFill>
                        <a:cs typeface="Arial" pitchFamily="34" charset="0"/>
                      </a:rPr>
                      <a:t>Neutrophils</a:t>
                    </a:r>
                    <a:endParaRPr lang="es-MX" sz="1600" b="1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s-MX" sz="1600" b="1" dirty="0" smtClean="0">
                        <a:solidFill>
                          <a:prstClr val="black"/>
                        </a:solidFill>
                        <a:ea typeface="+mn-ea"/>
                        <a:cs typeface="Arial" pitchFamily="34" charset="0"/>
                      </a:rPr>
                      <a:t>+ </a:t>
                    </a:r>
                    <a:r>
                      <a:rPr lang="es-MX" sz="1600" b="1" dirty="0" err="1" smtClean="0">
                        <a:solidFill>
                          <a:prstClr val="black"/>
                        </a:solidFill>
                        <a:ea typeface="+mn-ea"/>
                        <a:cs typeface="Arial" pitchFamily="34" charset="0"/>
                      </a:rPr>
                      <a:t>IgG</a:t>
                    </a:r>
                    <a:r>
                      <a:rPr lang="es-MX" sz="1600" b="1" dirty="0" smtClean="0">
                        <a:solidFill>
                          <a:prstClr val="black"/>
                        </a:solidFill>
                        <a:ea typeface="+mn-ea"/>
                        <a:cs typeface="Arial" pitchFamily="34" charset="0"/>
                      </a:rPr>
                      <a:t> + 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s-MX" sz="1600" b="1" i="1" dirty="0" smtClean="0">
                        <a:solidFill>
                          <a:prstClr val="black"/>
                        </a:solidFill>
                        <a:ea typeface="+mn-ea"/>
                        <a:cs typeface="Arial" pitchFamily="34" charset="0"/>
                      </a:rPr>
                      <a:t>T. vaginalis</a:t>
                    </a:r>
                    <a:endParaRPr lang="es-MX" sz="1600" b="1" i="1" dirty="0">
                      <a:solidFill>
                        <a:prstClr val="black"/>
                      </a:solidFill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1" name="6 CuadroTexto"/>
                  <p:cNvSpPr txBox="1"/>
                  <p:nvPr/>
                </p:nvSpPr>
                <p:spPr>
                  <a:xfrm>
                    <a:off x="1115616" y="2021944"/>
                    <a:ext cx="140364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s-MX" sz="1600" b="1" dirty="0" err="1" smtClean="0">
                        <a:solidFill>
                          <a:prstClr val="black"/>
                        </a:solidFill>
                        <a:ea typeface="+mn-ea"/>
                        <a:cs typeface="Arial" pitchFamily="34" charset="0"/>
                      </a:rPr>
                      <a:t>Neutrophils</a:t>
                    </a:r>
                    <a:endParaRPr lang="es-MX" sz="1600" b="1" dirty="0">
                      <a:solidFill>
                        <a:prstClr val="black"/>
                      </a:solidFill>
                      <a:ea typeface="+mn-ea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3" name="Grupo 22"/>
                <p:cNvGrpSpPr/>
                <p:nvPr/>
              </p:nvGrpSpPr>
              <p:grpSpPr>
                <a:xfrm>
                  <a:off x="2517483" y="1433408"/>
                  <a:ext cx="4307104" cy="4321517"/>
                  <a:chOff x="2517483" y="1433408"/>
                  <a:chExt cx="4307104" cy="4321517"/>
                </a:xfrm>
              </p:grpSpPr>
              <p:pic>
                <p:nvPicPr>
                  <p:cNvPr id="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23715" y="1438167"/>
                    <a:ext cx="2178985" cy="14552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48572" y="1433408"/>
                    <a:ext cx="2061601" cy="145524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62986" y="4401392"/>
                    <a:ext cx="2061601" cy="133397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62986" y="2931575"/>
                    <a:ext cx="2061600" cy="142689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17483" y="2931576"/>
                    <a:ext cx="2178985" cy="142689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4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23715" y="4420949"/>
                    <a:ext cx="2178986" cy="13339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26" name="Grupo 25"/>
                <p:cNvGrpSpPr/>
                <p:nvPr/>
              </p:nvGrpSpPr>
              <p:grpSpPr>
                <a:xfrm>
                  <a:off x="6835903" y="1888191"/>
                  <a:ext cx="1172270" cy="3466236"/>
                  <a:chOff x="6835903" y="1888191"/>
                  <a:chExt cx="1172270" cy="3466236"/>
                </a:xfrm>
              </p:grpSpPr>
              <p:sp>
                <p:nvSpPr>
                  <p:cNvPr id="8" name="2 CuadroTexto"/>
                  <p:cNvSpPr txBox="1"/>
                  <p:nvPr/>
                </p:nvSpPr>
                <p:spPr>
                  <a:xfrm>
                    <a:off x="6856045" y="1888191"/>
                    <a:ext cx="115212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s-MX" sz="1600" b="1" dirty="0" err="1" smtClean="0">
                        <a:solidFill>
                          <a:prstClr val="black"/>
                        </a:solidFill>
                        <a:ea typeface="+mn-ea"/>
                        <a:cs typeface="Arial" pitchFamily="34" charset="0"/>
                      </a:rPr>
                      <a:t>Negative</a:t>
                    </a:r>
                    <a:r>
                      <a:rPr lang="es-MX" sz="1600" b="1" dirty="0" smtClean="0">
                        <a:solidFill>
                          <a:prstClr val="black"/>
                        </a:solidFill>
                        <a:ea typeface="+mn-ea"/>
                        <a:cs typeface="Arial" pitchFamily="34" charset="0"/>
                      </a:rPr>
                      <a:t> control</a:t>
                    </a:r>
                    <a:endParaRPr lang="es-MX" sz="1600" b="1" dirty="0">
                      <a:solidFill>
                        <a:prstClr val="black"/>
                      </a:solidFill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2" name="7 CuadroTexto"/>
                  <p:cNvSpPr txBox="1"/>
                  <p:nvPr/>
                </p:nvSpPr>
                <p:spPr>
                  <a:xfrm>
                    <a:off x="6837638" y="3331635"/>
                    <a:ext cx="115212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s-MX" sz="1600" b="1" dirty="0" smtClean="0">
                        <a:solidFill>
                          <a:prstClr val="black"/>
                        </a:solidFill>
                        <a:ea typeface="+mn-ea"/>
                        <a:cs typeface="Arial" pitchFamily="34" charset="0"/>
                      </a:rPr>
                      <a:t>Positive control</a:t>
                    </a:r>
                    <a:endParaRPr lang="es-MX" sz="1600" b="1" dirty="0">
                      <a:solidFill>
                        <a:prstClr val="black"/>
                      </a:solidFill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6" name="2 CuadroTexto"/>
                  <p:cNvSpPr txBox="1"/>
                  <p:nvPr/>
                </p:nvSpPr>
                <p:spPr>
                  <a:xfrm>
                    <a:off x="6835903" y="4769652"/>
                    <a:ext cx="115212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s-MX" sz="1600" b="1" dirty="0" smtClean="0">
                        <a:solidFill>
                          <a:prstClr val="black"/>
                        </a:solidFill>
                        <a:ea typeface="+mn-ea"/>
                        <a:cs typeface="Arial" pitchFamily="34" charset="0"/>
                      </a:rPr>
                      <a:t>10 µg/ml </a:t>
                    </a:r>
                    <a:r>
                      <a:rPr lang="es-MX" sz="1600" b="1" dirty="0" err="1" smtClean="0">
                        <a:solidFill>
                          <a:prstClr val="black"/>
                        </a:solidFill>
                        <a:ea typeface="+mn-ea"/>
                        <a:cs typeface="Arial" pitchFamily="34" charset="0"/>
                      </a:rPr>
                      <a:t>rat</a:t>
                    </a:r>
                    <a:r>
                      <a:rPr lang="es-MX" sz="1600" b="1" dirty="0" smtClean="0">
                        <a:solidFill>
                          <a:prstClr val="black"/>
                        </a:solidFill>
                        <a:ea typeface="+mn-ea"/>
                        <a:cs typeface="Arial" pitchFamily="34" charset="0"/>
                      </a:rPr>
                      <a:t> </a:t>
                    </a:r>
                    <a:r>
                      <a:rPr lang="es-MX" sz="1600" b="1" dirty="0" err="1" smtClean="0">
                        <a:solidFill>
                          <a:prstClr val="black"/>
                        </a:solidFill>
                        <a:ea typeface="+mn-ea"/>
                        <a:cs typeface="Arial" pitchFamily="34" charset="0"/>
                      </a:rPr>
                      <a:t>IgG</a:t>
                    </a:r>
                    <a:endParaRPr lang="es-MX" sz="1600" b="1" dirty="0">
                      <a:solidFill>
                        <a:prstClr val="black"/>
                      </a:solidFill>
                      <a:ea typeface="+mn-ea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8" name="Rectángulo 17"/>
              <p:cNvSpPr/>
              <p:nvPr/>
            </p:nvSpPr>
            <p:spPr>
              <a:xfrm>
                <a:off x="2972220" y="5733256"/>
                <a:ext cx="126188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MX" sz="1200" b="1" dirty="0" err="1">
                    <a:cs typeface="Arial" pitchFamily="34" charset="0"/>
                  </a:rPr>
                  <a:t>Merge</a:t>
                </a:r>
                <a:r>
                  <a:rPr lang="es-MX" sz="1200" b="1" dirty="0">
                    <a:cs typeface="Arial" pitchFamily="34" charset="0"/>
                  </a:rPr>
                  <a:t> of  </a:t>
                </a:r>
                <a:r>
                  <a:rPr lang="es-MX" sz="1200" b="1" dirty="0" err="1">
                    <a:cs typeface="Arial" pitchFamily="34" charset="0"/>
                  </a:rPr>
                  <a:t>dyes</a:t>
                </a:r>
                <a:endParaRPr lang="es-MX" sz="1200" b="1" dirty="0">
                  <a:cs typeface="Arial" pitchFamily="34" charset="0"/>
                </a:endParaRPr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4713898" y="5733256"/>
                <a:ext cx="221246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MX" sz="1200" b="1" dirty="0" err="1">
                    <a:cs typeface="Arial" pitchFamily="34" charset="0"/>
                  </a:rPr>
                  <a:t>Merge</a:t>
                </a:r>
                <a:r>
                  <a:rPr lang="es-MX" sz="1200" b="1" dirty="0">
                    <a:cs typeface="Arial" pitchFamily="34" charset="0"/>
                  </a:rPr>
                  <a:t> </a:t>
                </a:r>
                <a:r>
                  <a:rPr lang="es-MX" sz="1200" b="1" dirty="0" err="1">
                    <a:cs typeface="Arial" pitchFamily="34" charset="0"/>
                  </a:rPr>
                  <a:t>with</a:t>
                </a:r>
                <a:r>
                  <a:rPr lang="es-MX" sz="1200" b="1" dirty="0">
                    <a:cs typeface="Arial" pitchFamily="34" charset="0"/>
                  </a:rPr>
                  <a:t>  </a:t>
                </a:r>
                <a:r>
                  <a:rPr lang="es-MX" sz="1200" b="1" dirty="0" err="1">
                    <a:cs typeface="Arial" pitchFamily="34" charset="0"/>
                  </a:rPr>
                  <a:t>phase</a:t>
                </a:r>
                <a:r>
                  <a:rPr lang="es-MX" sz="1200" b="1" dirty="0">
                    <a:cs typeface="Arial" pitchFamily="34" charset="0"/>
                  </a:rPr>
                  <a:t> </a:t>
                </a:r>
                <a:r>
                  <a:rPr lang="es-MX" sz="1200" b="1" dirty="0" err="1">
                    <a:cs typeface="Arial" pitchFamily="34" charset="0"/>
                  </a:rPr>
                  <a:t>contrast</a:t>
                </a:r>
                <a:r>
                  <a:rPr lang="es-MX" sz="1200" b="1" dirty="0">
                    <a:cs typeface="Arial" pitchFamily="34" charset="0"/>
                  </a:rPr>
                  <a:t> </a:t>
                </a:r>
              </a:p>
            </p:txBody>
          </p:sp>
        </p:grpSp>
        <p:sp>
          <p:nvSpPr>
            <p:cNvPr id="31" name="CuadroTexto 30"/>
            <p:cNvSpPr txBox="1"/>
            <p:nvPr/>
          </p:nvSpPr>
          <p:spPr>
            <a:xfrm>
              <a:off x="1115616" y="6238810"/>
              <a:ext cx="2078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/>
                <a:t>María Guadalupe Ramírez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3006951"/>
      </p:ext>
    </p:extLst>
  </p:cSld>
  <p:clrMapOvr>
    <a:masterClrMapping/>
  </p:clrMapOvr>
</p:sld>
</file>

<file path=ppt/theme/theme1.xml><?xml version="1.0" encoding="utf-8"?>
<a:theme xmlns:a="http://schemas.openxmlformats.org/drawingml/2006/main" name="MEGA-GOB">
  <a:themeElements>
    <a:clrScheme name="MEGA-GO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GA-GOB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EGA-GO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GA-GO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GA-GO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GA-GO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GA-GO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GA-GO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GA-GO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GA-GO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GA-GO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GA-GO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GA-GO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GA-GO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MEGA-GOB</Template>
  <TotalTime>10373</TotalTime>
  <Words>667</Words>
  <Application>Microsoft Macintosh PowerPoint</Application>
  <PresentationFormat>Presentación en pantalla (4:3)</PresentationFormat>
  <Paragraphs>85</Paragraphs>
  <Slides>12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MEGA-GOB</vt:lpstr>
      <vt:lpstr>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Guanajuato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MEGAPROYECTO Biotecnología microbiana con impacto ambiental y en biomedicina</dc:title>
  <dc:creator>Carlos Leal</dc:creator>
  <cp:lastModifiedBy>UG</cp:lastModifiedBy>
  <cp:revision>598</cp:revision>
  <dcterms:created xsi:type="dcterms:W3CDTF">2006-12-13T16:47:30Z</dcterms:created>
  <dcterms:modified xsi:type="dcterms:W3CDTF">2016-07-19T01:39:22Z</dcterms:modified>
</cp:coreProperties>
</file>