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04" r:id="rId1"/>
  </p:sldMasterIdLst>
  <p:notesMasterIdLst>
    <p:notesMasterId r:id="rId28"/>
  </p:notesMasterIdLst>
  <p:handoutMasterIdLst>
    <p:handoutMasterId r:id="rId29"/>
  </p:handoutMasterIdLst>
  <p:sldIdLst>
    <p:sldId id="256" r:id="rId2"/>
    <p:sldId id="308" r:id="rId3"/>
    <p:sldId id="258" r:id="rId4"/>
    <p:sldId id="358" r:id="rId5"/>
    <p:sldId id="357" r:id="rId6"/>
    <p:sldId id="350" r:id="rId7"/>
    <p:sldId id="319" r:id="rId8"/>
    <p:sldId id="345" r:id="rId9"/>
    <p:sldId id="344" r:id="rId10"/>
    <p:sldId id="373" r:id="rId11"/>
    <p:sldId id="349" r:id="rId12"/>
    <p:sldId id="346" r:id="rId13"/>
    <p:sldId id="372" r:id="rId14"/>
    <p:sldId id="374" r:id="rId15"/>
    <p:sldId id="375" r:id="rId16"/>
    <p:sldId id="362" r:id="rId17"/>
    <p:sldId id="368" r:id="rId18"/>
    <p:sldId id="377" r:id="rId19"/>
    <p:sldId id="376" r:id="rId20"/>
    <p:sldId id="371" r:id="rId21"/>
    <p:sldId id="361" r:id="rId22"/>
    <p:sldId id="367" r:id="rId23"/>
    <p:sldId id="365" r:id="rId24"/>
    <p:sldId id="369" r:id="rId25"/>
    <p:sldId id="281" r:id="rId26"/>
    <p:sldId id="287" r:id="rId27"/>
  </p:sldIdLst>
  <p:sldSz cx="9144000" cy="6858000" type="screen4x3"/>
  <p:notesSz cx="6807200" cy="9939338"/>
  <p:defaultTex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086"/>
    <a:srgbClr val="5354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보통 스타일 1 - 강조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테마 스타일 1 - 강조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보통 스타일 4 - 강조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밝은 스타일 2 - 강조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밝은 스타일 2 - 강조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어두운 스타일 2 - 강조 1/강조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밝은 스타일 1 - 강조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017" autoAdjust="0"/>
    <p:restoredTop sz="74421" autoAdjust="0"/>
  </p:normalViewPr>
  <p:slideViewPr>
    <p:cSldViewPr>
      <p:cViewPr varScale="1">
        <p:scale>
          <a:sx n="54" d="100"/>
          <a:sy n="54" d="100"/>
        </p:scale>
        <p:origin x="-157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1" d="100"/>
          <a:sy n="111" d="100"/>
        </p:scale>
        <p:origin x="-1446" y="-84"/>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4" Type="http://schemas.openxmlformats.org/officeDocument/2006/relationships/image" Target="../media/image6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2"/>
            <a:ext cx="2949084" cy="497444"/>
          </a:xfrm>
          <a:prstGeom prst="rect">
            <a:avLst/>
          </a:prstGeom>
        </p:spPr>
        <p:txBody>
          <a:bodyPr vert="horz" lIns="92254" tIns="46127" rIns="92254" bIns="46127" rtlCol="0"/>
          <a:lstStyle>
            <a:lvl1pPr algn="l">
              <a:defRPr sz="1200">
                <a:latin typeface="굴림" charset="-127"/>
                <a:ea typeface="굴림" charset="-127"/>
              </a:defRPr>
            </a:lvl1pPr>
          </a:lstStyle>
          <a:p>
            <a:pPr>
              <a:defRPr/>
            </a:pPr>
            <a:endParaRPr lang="ko-KR" altLang="en-US"/>
          </a:p>
        </p:txBody>
      </p:sp>
      <p:sp>
        <p:nvSpPr>
          <p:cNvPr id="3" name="날짜 개체 틀 2"/>
          <p:cNvSpPr>
            <a:spLocks noGrp="1"/>
          </p:cNvSpPr>
          <p:nvPr>
            <p:ph type="dt" sz="quarter" idx="1"/>
          </p:nvPr>
        </p:nvSpPr>
        <p:spPr>
          <a:xfrm>
            <a:off x="3854876" y="2"/>
            <a:ext cx="2950704" cy="497444"/>
          </a:xfrm>
          <a:prstGeom prst="rect">
            <a:avLst/>
          </a:prstGeom>
        </p:spPr>
        <p:txBody>
          <a:bodyPr vert="horz" lIns="92254" tIns="46127" rIns="92254" bIns="46127" rtlCol="0"/>
          <a:lstStyle>
            <a:lvl1pPr algn="r">
              <a:defRPr sz="1200">
                <a:latin typeface="굴림" charset="-127"/>
                <a:ea typeface="굴림" charset="-127"/>
              </a:defRPr>
            </a:lvl1pPr>
          </a:lstStyle>
          <a:p>
            <a:pPr>
              <a:defRPr/>
            </a:pPr>
            <a:fld id="{48244898-DCFA-419C-9546-BFCDB16CEA71}" type="datetimeFigureOut">
              <a:rPr lang="ko-KR" altLang="en-US"/>
              <a:pPr>
                <a:defRPr/>
              </a:pPr>
              <a:t>2015-11-17</a:t>
            </a:fld>
            <a:endParaRPr lang="ko-KR" altLang="en-US"/>
          </a:p>
        </p:txBody>
      </p:sp>
      <p:sp>
        <p:nvSpPr>
          <p:cNvPr id="4" name="바닥글 개체 틀 3"/>
          <p:cNvSpPr>
            <a:spLocks noGrp="1"/>
          </p:cNvSpPr>
          <p:nvPr>
            <p:ph type="ftr" sz="quarter" idx="2"/>
          </p:nvPr>
        </p:nvSpPr>
        <p:spPr>
          <a:xfrm>
            <a:off x="0" y="9440306"/>
            <a:ext cx="2949084" cy="497444"/>
          </a:xfrm>
          <a:prstGeom prst="rect">
            <a:avLst/>
          </a:prstGeom>
        </p:spPr>
        <p:txBody>
          <a:bodyPr vert="horz" lIns="92254" tIns="46127" rIns="92254" bIns="46127" rtlCol="0" anchor="b"/>
          <a:lstStyle>
            <a:lvl1pPr algn="l">
              <a:defRPr sz="1200">
                <a:latin typeface="굴림" charset="-127"/>
                <a:ea typeface="굴림" charset="-127"/>
              </a:defRPr>
            </a:lvl1pPr>
          </a:lstStyle>
          <a:p>
            <a:pPr>
              <a:defRPr/>
            </a:pPr>
            <a:endParaRPr lang="ko-KR" altLang="en-US"/>
          </a:p>
        </p:txBody>
      </p:sp>
      <p:sp>
        <p:nvSpPr>
          <p:cNvPr id="5" name="슬라이드 번호 개체 틀 4"/>
          <p:cNvSpPr>
            <a:spLocks noGrp="1"/>
          </p:cNvSpPr>
          <p:nvPr>
            <p:ph type="sldNum" sz="quarter" idx="3"/>
          </p:nvPr>
        </p:nvSpPr>
        <p:spPr>
          <a:xfrm>
            <a:off x="3854876" y="9440306"/>
            <a:ext cx="2950704" cy="497444"/>
          </a:xfrm>
          <a:prstGeom prst="rect">
            <a:avLst/>
          </a:prstGeom>
        </p:spPr>
        <p:txBody>
          <a:bodyPr vert="horz" lIns="92254" tIns="46127" rIns="92254" bIns="46127" rtlCol="0" anchor="b"/>
          <a:lstStyle>
            <a:lvl1pPr algn="r">
              <a:defRPr sz="1200">
                <a:latin typeface="굴림" charset="-127"/>
                <a:ea typeface="굴림" charset="-127"/>
              </a:defRPr>
            </a:lvl1pPr>
          </a:lstStyle>
          <a:p>
            <a:pPr>
              <a:defRPr/>
            </a:pPr>
            <a:fld id="{21BB162D-EE4B-46AA-B44E-6875A9190762}" type="slidenum">
              <a:rPr lang="ko-KR" altLang="en-US"/>
              <a:pPr>
                <a:defRPr/>
              </a:pPr>
              <a:t>‹#›</a:t>
            </a:fld>
            <a:endParaRPr lang="ko-KR" altLang="en-US"/>
          </a:p>
        </p:txBody>
      </p:sp>
    </p:spTree>
    <p:extLst>
      <p:ext uri="{BB962C8B-B14F-4D97-AF65-F5344CB8AC3E}">
        <p14:creationId xmlns:p14="http://schemas.microsoft.com/office/powerpoint/2010/main" val="956485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2"/>
            <a:ext cx="2949084" cy="497444"/>
          </a:xfrm>
          <a:prstGeom prst="rect">
            <a:avLst/>
          </a:prstGeom>
        </p:spPr>
        <p:txBody>
          <a:bodyPr vert="horz" lIns="92254" tIns="46127" rIns="92254" bIns="46127" rtlCol="0"/>
          <a:lstStyle>
            <a:lvl1pPr algn="l">
              <a:defRPr sz="1200">
                <a:latin typeface="굴림" charset="-127"/>
                <a:ea typeface="굴림" charset="-127"/>
              </a:defRPr>
            </a:lvl1pPr>
          </a:lstStyle>
          <a:p>
            <a:pPr>
              <a:defRPr/>
            </a:pPr>
            <a:endParaRPr lang="ko-KR" altLang="en-US"/>
          </a:p>
        </p:txBody>
      </p:sp>
      <p:sp>
        <p:nvSpPr>
          <p:cNvPr id="3" name="날짜 개체 틀 2"/>
          <p:cNvSpPr>
            <a:spLocks noGrp="1"/>
          </p:cNvSpPr>
          <p:nvPr>
            <p:ph type="dt" idx="1"/>
          </p:nvPr>
        </p:nvSpPr>
        <p:spPr>
          <a:xfrm>
            <a:off x="3854876" y="2"/>
            <a:ext cx="2950704" cy="497444"/>
          </a:xfrm>
          <a:prstGeom prst="rect">
            <a:avLst/>
          </a:prstGeom>
        </p:spPr>
        <p:txBody>
          <a:bodyPr vert="horz" lIns="92254" tIns="46127" rIns="92254" bIns="46127" rtlCol="0"/>
          <a:lstStyle>
            <a:lvl1pPr algn="r">
              <a:defRPr sz="1200">
                <a:latin typeface="굴림" charset="-127"/>
                <a:ea typeface="굴림" charset="-127"/>
              </a:defRPr>
            </a:lvl1pPr>
          </a:lstStyle>
          <a:p>
            <a:pPr>
              <a:defRPr/>
            </a:pPr>
            <a:fld id="{8BBB5FE8-AE3F-43FE-A0A3-A2C8139DEEEB}" type="datetimeFigureOut">
              <a:rPr lang="ko-KR" altLang="en-US"/>
              <a:pPr>
                <a:defRPr/>
              </a:pPr>
              <a:t>2015-11-17</a:t>
            </a:fld>
            <a:endParaRPr lang="ko-KR" altLang="en-US"/>
          </a:p>
        </p:txBody>
      </p:sp>
      <p:sp>
        <p:nvSpPr>
          <p:cNvPr id="4" name="슬라이드 이미지 개체 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2254" tIns="46127" rIns="92254" bIns="46127" rtlCol="0" anchor="ctr"/>
          <a:lstStyle/>
          <a:p>
            <a:pPr lvl="0"/>
            <a:endParaRPr lang="ko-KR" altLang="en-US" noProof="0" smtClean="0"/>
          </a:p>
        </p:txBody>
      </p:sp>
      <p:sp>
        <p:nvSpPr>
          <p:cNvPr id="5" name="슬라이드 노트 개체 틀 4"/>
          <p:cNvSpPr>
            <a:spLocks noGrp="1"/>
          </p:cNvSpPr>
          <p:nvPr>
            <p:ph type="body" sz="quarter" idx="3"/>
          </p:nvPr>
        </p:nvSpPr>
        <p:spPr>
          <a:xfrm>
            <a:off x="680559" y="4721743"/>
            <a:ext cx="5446084" cy="4472226"/>
          </a:xfrm>
          <a:prstGeom prst="rect">
            <a:avLst/>
          </a:prstGeom>
        </p:spPr>
        <p:txBody>
          <a:bodyPr vert="horz" lIns="92254" tIns="46127" rIns="92254" bIns="46127" rtlCol="0"/>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6" name="바닥글 개체 틀 5"/>
          <p:cNvSpPr>
            <a:spLocks noGrp="1"/>
          </p:cNvSpPr>
          <p:nvPr>
            <p:ph type="ftr" sz="quarter" idx="4"/>
          </p:nvPr>
        </p:nvSpPr>
        <p:spPr>
          <a:xfrm>
            <a:off x="0" y="9440306"/>
            <a:ext cx="2949084" cy="497444"/>
          </a:xfrm>
          <a:prstGeom prst="rect">
            <a:avLst/>
          </a:prstGeom>
        </p:spPr>
        <p:txBody>
          <a:bodyPr vert="horz" lIns="92254" tIns="46127" rIns="92254" bIns="46127" rtlCol="0" anchor="b"/>
          <a:lstStyle>
            <a:lvl1pPr algn="l">
              <a:defRPr sz="1200">
                <a:latin typeface="굴림" charset="-127"/>
                <a:ea typeface="굴림" charset="-127"/>
              </a:defRPr>
            </a:lvl1pPr>
          </a:lstStyle>
          <a:p>
            <a:pPr>
              <a:defRPr/>
            </a:pPr>
            <a:endParaRPr lang="ko-KR" altLang="en-US"/>
          </a:p>
        </p:txBody>
      </p:sp>
      <p:sp>
        <p:nvSpPr>
          <p:cNvPr id="7" name="슬라이드 번호 개체 틀 6"/>
          <p:cNvSpPr>
            <a:spLocks noGrp="1"/>
          </p:cNvSpPr>
          <p:nvPr>
            <p:ph type="sldNum" sz="quarter" idx="5"/>
          </p:nvPr>
        </p:nvSpPr>
        <p:spPr>
          <a:xfrm>
            <a:off x="3854876" y="9440306"/>
            <a:ext cx="2950704" cy="497444"/>
          </a:xfrm>
          <a:prstGeom prst="rect">
            <a:avLst/>
          </a:prstGeom>
        </p:spPr>
        <p:txBody>
          <a:bodyPr vert="horz" lIns="92254" tIns="46127" rIns="92254" bIns="46127" rtlCol="0" anchor="b"/>
          <a:lstStyle>
            <a:lvl1pPr algn="r">
              <a:defRPr sz="1200">
                <a:latin typeface="굴림" charset="-127"/>
                <a:ea typeface="굴림" charset="-127"/>
              </a:defRPr>
            </a:lvl1pPr>
          </a:lstStyle>
          <a:p>
            <a:pPr>
              <a:defRPr/>
            </a:pPr>
            <a:fld id="{9D13130D-F05F-41F7-B6A4-C23D22C99778}" type="slidenum">
              <a:rPr lang="ko-KR" altLang="en-US"/>
              <a:pPr>
                <a:defRPr/>
              </a:pPr>
              <a:t>‹#›</a:t>
            </a:fld>
            <a:endParaRPr lang="ko-KR" altLang="en-US"/>
          </a:p>
        </p:txBody>
      </p:sp>
    </p:spTree>
    <p:extLst>
      <p:ext uri="{BB962C8B-B14F-4D97-AF65-F5344CB8AC3E}">
        <p14:creationId xmlns:p14="http://schemas.microsoft.com/office/powerpoint/2010/main" val="1029298201"/>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23555" name="슬라이드 노트 개체 틀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altLang="ko-KR" b="0" dirty="0" smtClean="0">
                <a:latin typeface="+mj-lt"/>
              </a:rPr>
              <a:t>[Good Morning] I’m Yunjeong</a:t>
            </a:r>
            <a:r>
              <a:rPr lang="en-US" altLang="ko-KR" b="0" baseline="0" dirty="0" smtClean="0">
                <a:latin typeface="+mj-lt"/>
              </a:rPr>
              <a:t> Son</a:t>
            </a:r>
            <a:r>
              <a:rPr lang="en-US" altLang="ko-KR" b="0" dirty="0" smtClean="0">
                <a:latin typeface="+mj-lt"/>
              </a:rPr>
              <a:t>, currently taking a Master's course in civil engineering at </a:t>
            </a:r>
            <a:r>
              <a:rPr lang="en-US" altLang="ko-KR" b="0" dirty="0" err="1" smtClean="0">
                <a:latin typeface="+mj-lt"/>
              </a:rPr>
              <a:t>Hongik</a:t>
            </a:r>
            <a:r>
              <a:rPr lang="en-US" altLang="ko-KR" b="0" dirty="0" smtClean="0">
                <a:latin typeface="+mj-lt"/>
              </a:rPr>
              <a:t> University. </a:t>
            </a:r>
          </a:p>
          <a:p>
            <a:pPr eaLnBrk="1" hangingPunct="1">
              <a:defRPr/>
            </a:pPr>
            <a:r>
              <a:rPr lang="en-US" altLang="ko-KR" b="0" dirty="0" smtClean="0">
                <a:latin typeface="+mj-lt"/>
              </a:rPr>
              <a:t>It’s honor</a:t>
            </a:r>
            <a:r>
              <a:rPr lang="en-US" altLang="ko-KR" b="0" baseline="0" dirty="0" smtClean="0">
                <a:latin typeface="+mj-lt"/>
              </a:rPr>
              <a:t> for me to be presented to here on behalf of prof. </a:t>
            </a:r>
            <a:r>
              <a:rPr lang="en-US" altLang="ko-KR" b="0" baseline="0" dirty="0" err="1" smtClean="0">
                <a:latin typeface="+mj-lt"/>
              </a:rPr>
              <a:t>Eunsoo</a:t>
            </a:r>
            <a:r>
              <a:rPr lang="en-US" altLang="ko-KR" b="0" baseline="0" dirty="0" smtClean="0">
                <a:latin typeface="+mj-lt"/>
              </a:rPr>
              <a:t> </a:t>
            </a:r>
            <a:r>
              <a:rPr lang="en-US" altLang="ko-KR" b="0" baseline="0" dirty="0" err="1" smtClean="0">
                <a:latin typeface="+mj-lt"/>
              </a:rPr>
              <a:t>choi</a:t>
            </a:r>
            <a:r>
              <a:rPr lang="en-US" altLang="ko-KR" b="0" baseline="0" dirty="0" smtClean="0">
                <a:latin typeface="+mj-lt"/>
              </a:rPr>
              <a:t>.</a:t>
            </a:r>
            <a:endParaRPr lang="en-US" altLang="ko-KR" b="0" dirty="0" smtClean="0">
              <a:latin typeface="+mj-lt"/>
            </a:endParaRPr>
          </a:p>
          <a:p>
            <a:pPr eaLnBrk="1" hangingPunct="1">
              <a:defRPr/>
            </a:pPr>
            <a:r>
              <a:rPr lang="en-US" altLang="ko-KR" b="0" dirty="0" smtClean="0">
                <a:latin typeface="+mj-lt"/>
              </a:rPr>
              <a:t>I would like to begin my presentation. </a:t>
            </a:r>
          </a:p>
          <a:p>
            <a:pPr eaLnBrk="1" hangingPunct="1">
              <a:defRPr/>
            </a:pPr>
            <a:r>
              <a:rPr lang="en-US" altLang="ko-KR" b="0" dirty="0" smtClean="0">
                <a:latin typeface="+mj-lt"/>
              </a:rPr>
              <a:t>Presentation will be on Behaviors</a:t>
            </a:r>
            <a:r>
              <a:rPr lang="en-US" altLang="ko-KR" b="0" baseline="0" dirty="0" smtClean="0">
                <a:latin typeface="+mj-lt"/>
              </a:rPr>
              <a:t> of flag-shaped dampers using combination of magnetic friction and rubber springs.</a:t>
            </a:r>
            <a:endParaRPr lang="en-US" altLang="ko-KR" b="0" dirty="0" smtClean="0">
              <a:latin typeface="+mj-lt"/>
            </a:endParaRPr>
          </a:p>
        </p:txBody>
      </p:sp>
      <p:sp>
        <p:nvSpPr>
          <p:cNvPr id="36868"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BB917D-5F25-4562-87EA-502F2FD27B33}" type="slidenum">
              <a:rPr lang="ko-KR" altLang="en-US" smtClean="0">
                <a:latin typeface="굴림" pitchFamily="50" charset="-127"/>
                <a:ea typeface="굴림" pitchFamily="50" charset="-127"/>
              </a:rPr>
              <a:pPr/>
              <a:t>1</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1446761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52227" name="슬라이드 노트 개체 틀 2"/>
          <p:cNvSpPr>
            <a:spLocks noGrp="1"/>
          </p:cNvSpPr>
          <p:nvPr>
            <p:ph type="body" idx="1"/>
          </p:nvPr>
        </p:nvSpPr>
        <p:spPr bwMode="auto">
          <a:noFill/>
        </p:spPr>
        <p:txBody>
          <a:bodyPr wrap="square" numCol="1" anchor="t" anchorCtr="0" compatLnSpc="1">
            <a:prstTxWarp prst="textNoShape">
              <a:avLst/>
            </a:prstTxWarp>
          </a:bodyPr>
          <a:lstStyle/>
          <a:p>
            <a:r>
              <a:rPr lang="en-US" altLang="ko-KR" dirty="0">
                <a:latin typeface="+mn-lt"/>
              </a:rPr>
              <a:t>The frictional coefficient μ can be obtained from the estimated frictional forces using the first equation.</a:t>
            </a:r>
          </a:p>
          <a:p>
            <a:r>
              <a:rPr lang="en-US" altLang="ko-KR" dirty="0">
                <a:latin typeface="+mn-lt"/>
              </a:rPr>
              <a:t>F is frictional force.</a:t>
            </a:r>
          </a:p>
          <a:p>
            <a:r>
              <a:rPr lang="en-US" altLang="ko-KR" dirty="0">
                <a:latin typeface="+mn-lt"/>
              </a:rPr>
              <a:t>And N is normal force induced by magnetic force and can be obtained by multiplying 0.8 KN.</a:t>
            </a:r>
          </a:p>
          <a:p>
            <a:r>
              <a:rPr lang="en-US" altLang="ko-KR" dirty="0">
                <a:latin typeface="+mn-lt"/>
              </a:rPr>
              <a:t>And μ is frictional coefficient and is equal to k divided by 0.8.</a:t>
            </a:r>
          </a:p>
          <a:p>
            <a:r>
              <a:rPr lang="en-US" altLang="ko-KR" dirty="0">
                <a:latin typeface="+mn-lt"/>
              </a:rPr>
              <a:t>Figure in center shows the frictional coefficients with the variation of frequency and number of magnets in a 3D graph.</a:t>
            </a:r>
          </a:p>
          <a:p>
            <a:r>
              <a:rPr lang="en-US" altLang="ko-KR" dirty="0">
                <a:latin typeface="+mn-lt"/>
              </a:rPr>
              <a:t>Right figure shows estimated frictional coefficient using a linear regression(</a:t>
            </a:r>
            <a:r>
              <a:rPr lang="ko-KR" altLang="en-US" dirty="0" err="1">
                <a:latin typeface="+mn-lt"/>
              </a:rPr>
              <a:t>리그레션</a:t>
            </a:r>
            <a:r>
              <a:rPr lang="en-US" altLang="ko-KR" dirty="0">
                <a:latin typeface="+mn-lt"/>
              </a:rPr>
              <a:t>) between the normal and frictional force.</a:t>
            </a:r>
          </a:p>
        </p:txBody>
      </p:sp>
      <p:sp>
        <p:nvSpPr>
          <p:cNvPr id="52228"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F55A92-47AE-4861-AE8F-EF831992ACAE}" type="slidenum">
              <a:rPr lang="ko-KR" altLang="en-US" smtClean="0">
                <a:latin typeface="굴림" pitchFamily="50" charset="-127"/>
                <a:ea typeface="굴림" pitchFamily="50" charset="-127"/>
              </a:rPr>
              <a:pPr/>
              <a:t>10</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4156122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55299" name="슬라이드 노트 개체 틀 2"/>
          <p:cNvSpPr>
            <a:spLocks noGrp="1"/>
          </p:cNvSpPr>
          <p:nvPr>
            <p:ph type="body" idx="1"/>
          </p:nvPr>
        </p:nvSpPr>
        <p:spPr bwMode="auto">
          <a:noFill/>
        </p:spPr>
        <p:txBody>
          <a:bodyPr wrap="square" numCol="1" anchor="t" anchorCtr="0" compatLnSpc="1">
            <a:prstTxWarp prst="textNoShape">
              <a:avLst/>
            </a:prstTxWarp>
          </a:bodyPr>
          <a:lstStyle/>
          <a:p>
            <a:r>
              <a:rPr lang="en-US" altLang="ko-KR" dirty="0" smtClean="0"/>
              <a:t>This</a:t>
            </a:r>
            <a:r>
              <a:rPr lang="en-US" altLang="ko-KR" baseline="0" dirty="0" smtClean="0"/>
              <a:t> part will discuss the pre-compressed rubber springs test.</a:t>
            </a:r>
            <a:endParaRPr lang="en-US" altLang="ko-KR" dirty="0" smtClean="0"/>
          </a:p>
          <a:p>
            <a:r>
              <a:rPr lang="en-US" altLang="ko-KR" dirty="0" smtClean="0"/>
              <a:t>In order to develop the rubber spring and magnetic-frictional damper system, we made experimental rubber spring model. </a:t>
            </a:r>
          </a:p>
          <a:p>
            <a:r>
              <a:rPr lang="en-US" altLang="ko-KR" dirty="0" smtClean="0"/>
              <a:t>So we</a:t>
            </a:r>
            <a:r>
              <a:rPr lang="en-US" altLang="ko-KR" baseline="0" dirty="0" smtClean="0"/>
              <a:t> </a:t>
            </a:r>
            <a:r>
              <a:rPr lang="en-US" altLang="ko-KR" dirty="0" smtClean="0"/>
              <a:t>identify the behavior of the rubber spring and perform dynamic test. And the control vibration frequency is from 0.1</a:t>
            </a:r>
            <a:r>
              <a:rPr lang="en-US" altLang="ko-KR" baseline="0" dirty="0" smtClean="0"/>
              <a:t> to </a:t>
            </a:r>
            <a:r>
              <a:rPr lang="en-US" altLang="ko-KR" dirty="0" smtClean="0"/>
              <a:t>2Hz. </a:t>
            </a:r>
          </a:p>
        </p:txBody>
      </p:sp>
      <p:sp>
        <p:nvSpPr>
          <p:cNvPr id="55300"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B6482C-4730-46FF-A614-18557E6745DD}" type="slidenum">
              <a:rPr lang="ko-KR" altLang="en-US" smtClean="0">
                <a:latin typeface="굴림" pitchFamily="50" charset="-127"/>
                <a:ea typeface="굴림" pitchFamily="50" charset="-127"/>
              </a:rPr>
              <a:pPr/>
              <a:t>11</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1280923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57347"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latinLnBrk="0"/>
            <a:r>
              <a:rPr lang="en-US" altLang="ko-KR" dirty="0">
                <a:latin typeface="+mn-lt"/>
              </a:rPr>
              <a:t>Figure shows compressive behavior of a rubber spring until the deformation of 25 mm, which corresponds to a strain of 31.25% (</a:t>
            </a:r>
            <a:r>
              <a:rPr lang="ko-KR" altLang="en-US" dirty="0" err="1">
                <a:latin typeface="+mn-lt"/>
              </a:rPr>
              <a:t>서리원</a:t>
            </a:r>
            <a:r>
              <a:rPr lang="ko-KR" altLang="en-US" dirty="0">
                <a:latin typeface="+mn-lt"/>
              </a:rPr>
              <a:t> 포인트 </a:t>
            </a:r>
            <a:r>
              <a:rPr lang="ko-KR" altLang="en-US" dirty="0" err="1">
                <a:latin typeface="+mn-lt"/>
              </a:rPr>
              <a:t>투파이브</a:t>
            </a:r>
            <a:r>
              <a:rPr lang="en-US" altLang="ko-KR" dirty="0">
                <a:latin typeface="+mn-lt"/>
              </a:rPr>
              <a:t>) for the first and second cycles without any pre-compression. </a:t>
            </a:r>
          </a:p>
          <a:p>
            <a:pPr latinLnBrk="0"/>
            <a:r>
              <a:rPr lang="en-US" altLang="ko-KR" dirty="0">
                <a:latin typeface="+mn-lt"/>
              </a:rPr>
              <a:t>After unloading, the rubber spring retained a residual deformation of 3.2(</a:t>
            </a:r>
            <a:r>
              <a:rPr lang="ko-KR" altLang="en-US" dirty="0">
                <a:latin typeface="+mn-lt"/>
              </a:rPr>
              <a:t>쓰리 포인트 투</a:t>
            </a:r>
            <a:r>
              <a:rPr lang="en-US" altLang="ko-KR" dirty="0">
                <a:latin typeface="+mn-lt"/>
              </a:rPr>
              <a:t>) mm (4.0% strain), and 2 mm (2.5% strain) deformation was recovered immediately(</a:t>
            </a:r>
            <a:r>
              <a:rPr lang="ko-KR" altLang="en-US" dirty="0" err="1">
                <a:latin typeface="+mn-lt"/>
              </a:rPr>
              <a:t>이미디엇리</a:t>
            </a:r>
            <a:r>
              <a:rPr lang="en-US" altLang="ko-KR" dirty="0">
                <a:latin typeface="+mn-lt"/>
              </a:rPr>
              <a:t>). </a:t>
            </a:r>
          </a:p>
          <a:p>
            <a:pPr latinLnBrk="0"/>
            <a:r>
              <a:rPr lang="en-US" altLang="ko-KR" dirty="0">
                <a:latin typeface="+mn-lt"/>
              </a:rPr>
              <a:t>Thus, 1.2 mm (1.5% strain) deformation remained; it took time to recover this remaining deformation because of the rubber viscosity. </a:t>
            </a:r>
          </a:p>
          <a:p>
            <a:pPr latinLnBrk="0"/>
            <a:r>
              <a:rPr lang="en-US" altLang="ko-KR" dirty="0">
                <a:latin typeface="+mn-lt"/>
              </a:rPr>
              <a:t>The second cycle started with the deformation of 1.2 mm, but its unloading path followed that of the first cycle. </a:t>
            </a:r>
          </a:p>
          <a:p>
            <a:pPr latinLnBrk="0"/>
            <a:endParaRPr lang="en-US" altLang="ko-KR" dirty="0">
              <a:latin typeface="+mn-lt"/>
            </a:endParaRPr>
          </a:p>
          <a:p>
            <a:pPr latinLnBrk="0"/>
            <a:r>
              <a:rPr lang="en-US" altLang="ko-KR" dirty="0">
                <a:latin typeface="+mn-lt"/>
              </a:rPr>
              <a:t>Based on this observation, the rubber spring should be initially compressed by at least 4.0% strain to prevent a slack behavior during vibrational cycles. </a:t>
            </a:r>
            <a:endParaRPr lang="ko-KR" altLang="ko-KR" dirty="0">
              <a:latin typeface="+mn-lt"/>
            </a:endParaRPr>
          </a:p>
        </p:txBody>
      </p:sp>
      <p:sp>
        <p:nvSpPr>
          <p:cNvPr id="57348"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2F1198-A78F-48F9-AC2E-6B8A8AE7E8EB}" type="slidenum">
              <a:rPr lang="ko-KR" altLang="en-US" smtClean="0">
                <a:latin typeface="굴림" pitchFamily="50" charset="-127"/>
                <a:ea typeface="굴림" pitchFamily="50" charset="-127"/>
              </a:rPr>
              <a:pPr/>
              <a:t>12</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1990076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60419" name="슬라이드 노트 개체 틀 2"/>
          <p:cNvSpPr>
            <a:spLocks noGrp="1"/>
          </p:cNvSpPr>
          <p:nvPr>
            <p:ph type="body" idx="1"/>
          </p:nvPr>
        </p:nvSpPr>
        <p:spPr bwMode="auto">
          <a:noFill/>
        </p:spPr>
        <p:txBody>
          <a:bodyPr wrap="square" numCol="1" anchor="t" anchorCtr="0" compatLnSpc="1">
            <a:prstTxWarp prst="textNoShape">
              <a:avLst/>
            </a:prstTxWarp>
          </a:bodyPr>
          <a:lstStyle/>
          <a:p>
            <a:r>
              <a:rPr lang="en-US" altLang="ko-KR" dirty="0" smtClean="0"/>
              <a:t>I</a:t>
            </a:r>
            <a:r>
              <a:rPr lang="en-US" altLang="ko-KR" baseline="0" dirty="0" smtClean="0"/>
              <a:t> will explain about effect of pre-compression in case 3.</a:t>
            </a:r>
          </a:p>
          <a:p>
            <a:r>
              <a:rPr lang="en-US" altLang="ko-KR" dirty="0" smtClean="0"/>
              <a:t>If pre</a:t>
            </a:r>
            <a:r>
              <a:rPr lang="en-US" altLang="ko-KR" baseline="0" dirty="0" smtClean="0"/>
              <a:t>-compression deformation is larger than delta 2, residual deformation is not remained and behavior shows a rigid behavior.</a:t>
            </a:r>
          </a:p>
          <a:p>
            <a:r>
              <a:rPr lang="en-US" altLang="ko-KR" baseline="0" dirty="0" smtClean="0"/>
              <a:t>Its rigid behavior provide </a:t>
            </a:r>
            <a:r>
              <a:rPr lang="en-US" altLang="ko-KR" baseline="0" dirty="0" err="1" smtClean="0"/>
              <a:t>recentering</a:t>
            </a:r>
            <a:r>
              <a:rPr lang="en-US" altLang="ko-KR" baseline="0" dirty="0" smtClean="0"/>
              <a:t> capacity.</a:t>
            </a:r>
            <a:endParaRPr lang="en-US" altLang="ko-KR" dirty="0" smtClean="0"/>
          </a:p>
        </p:txBody>
      </p:sp>
      <p:sp>
        <p:nvSpPr>
          <p:cNvPr id="60420"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AE8A4E-E364-4EC2-83B5-A5805DB4ED37}" type="slidenum">
              <a:rPr lang="ko-KR" altLang="en-US" smtClean="0">
                <a:latin typeface="굴림" pitchFamily="50" charset="-127"/>
                <a:ea typeface="굴림" pitchFamily="50" charset="-127"/>
              </a:rPr>
              <a:pPr/>
              <a:t>13</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2345523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57347"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latinLnBrk="0"/>
            <a:r>
              <a:rPr lang="en-US" altLang="ko-KR" dirty="0"/>
              <a:t>Pre-compressive deformations were introduced with strains from 5%(4mm) to 20%(16mm).</a:t>
            </a:r>
          </a:p>
          <a:p>
            <a:pPr latinLnBrk="0"/>
            <a:r>
              <a:rPr lang="en-US" altLang="ko-KR" dirty="0"/>
              <a:t>The hysteric behaviors of the pre-compressed rubber springs showed a trend similar to that of uncompressed springs except for initial rigid behavior that force increase vertically without deformation. </a:t>
            </a:r>
          </a:p>
        </p:txBody>
      </p:sp>
      <p:sp>
        <p:nvSpPr>
          <p:cNvPr id="57348"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2F1198-A78F-48F9-AC2E-6B8A8AE7E8EB}" type="slidenum">
              <a:rPr lang="ko-KR" altLang="en-US" smtClean="0">
                <a:latin typeface="굴림" pitchFamily="50" charset="-127"/>
                <a:ea typeface="굴림" pitchFamily="50" charset="-127"/>
              </a:rPr>
              <a:pPr/>
              <a:t>14</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2920986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63491"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defTabSz="922538" latinLnBrk="0">
              <a:defRPr/>
            </a:pPr>
            <a:r>
              <a:rPr lang="en-US" altLang="ko-KR" dirty="0" smtClean="0"/>
              <a:t>Before</a:t>
            </a:r>
            <a:r>
              <a:rPr lang="en-US" altLang="ko-KR" baseline="0" dirty="0" smtClean="0"/>
              <a:t> conduction of smart damper test, we must determine pre-compression strain of rubber springs.</a:t>
            </a:r>
            <a:endParaRPr lang="en-US" altLang="ko-KR" dirty="0" smtClean="0"/>
          </a:p>
          <a:p>
            <a:pPr defTabSz="922538" latinLnBrk="0">
              <a:defRPr/>
            </a:pPr>
            <a:r>
              <a:rPr lang="en-US" altLang="ko-KR" dirty="0" smtClean="0"/>
              <a:t>Because </a:t>
            </a:r>
            <a:r>
              <a:rPr lang="en-US" altLang="ko-KR" dirty="0"/>
              <a:t>rubber spring’s unloading path is consistent always, </a:t>
            </a:r>
            <a:r>
              <a:rPr lang="en-US" altLang="ko-KR" dirty="0" smtClean="0"/>
              <a:t>we</a:t>
            </a:r>
            <a:r>
              <a:rPr lang="en-US" altLang="ko-KR" baseline="0" dirty="0" smtClean="0"/>
              <a:t> can set up </a:t>
            </a:r>
            <a:r>
              <a:rPr lang="en-US" altLang="ko-KR" dirty="0" smtClean="0"/>
              <a:t>the equation.</a:t>
            </a:r>
          </a:p>
          <a:p>
            <a:pPr defTabSz="922538" latinLnBrk="0">
              <a:defRPr/>
            </a:pPr>
            <a:r>
              <a:rPr lang="en-US" altLang="ko-KR" dirty="0" smtClean="0"/>
              <a:t>Frictional</a:t>
            </a:r>
            <a:r>
              <a:rPr lang="en-US" altLang="ko-KR" baseline="0" dirty="0" smtClean="0"/>
              <a:t> force for 8 magnets is 4.2 </a:t>
            </a:r>
            <a:r>
              <a:rPr lang="en-US" altLang="ko-KR" baseline="0" dirty="0" err="1" smtClean="0"/>
              <a:t>kN.</a:t>
            </a:r>
            <a:endParaRPr lang="en-US" altLang="ko-KR" baseline="0" dirty="0" smtClean="0"/>
          </a:p>
          <a:p>
            <a:pPr defTabSz="922538" latinLnBrk="0">
              <a:defRPr/>
            </a:pPr>
            <a:r>
              <a:rPr lang="en-US" altLang="ko-KR" dirty="0" smtClean="0"/>
              <a:t>From the equation,</a:t>
            </a:r>
            <a:r>
              <a:rPr lang="en-US" altLang="ko-KR" baseline="0" dirty="0" smtClean="0"/>
              <a:t> </a:t>
            </a:r>
            <a:r>
              <a:rPr lang="en-US" altLang="ko-KR" dirty="0" smtClean="0"/>
              <a:t>the </a:t>
            </a:r>
            <a:r>
              <a:rPr lang="en-US" altLang="ko-KR" dirty="0"/>
              <a:t>corresponding strain can be obtained; the value was 8.7% strain. </a:t>
            </a:r>
          </a:p>
          <a:p>
            <a:pPr defTabSz="922538" latinLnBrk="0">
              <a:defRPr/>
            </a:pPr>
            <a:r>
              <a:rPr lang="en-US" altLang="ko-KR" dirty="0"/>
              <a:t>So, in this study, the pre-compression strain was set as 10% (8.0 mm deformation) conservatively. </a:t>
            </a:r>
          </a:p>
          <a:p>
            <a:pPr latinLnBrk="0"/>
            <a:endParaRPr lang="en-US" altLang="ko-KR" dirty="0"/>
          </a:p>
        </p:txBody>
      </p:sp>
      <p:sp>
        <p:nvSpPr>
          <p:cNvPr id="63492"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08E7E2-8F5A-431E-BF98-134E86FE9C7B}" type="slidenum">
              <a:rPr lang="ko-KR" altLang="en-US" smtClean="0">
                <a:latin typeface="굴림" pitchFamily="50" charset="-127"/>
                <a:ea typeface="굴림" pitchFamily="50" charset="-127"/>
              </a:rPr>
              <a:pPr/>
              <a:t>15</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1445587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63491"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ko-KR" dirty="0" smtClean="0"/>
              <a:t>The next</a:t>
            </a:r>
            <a:r>
              <a:rPr lang="en-US" altLang="ko-KR" baseline="0" dirty="0" smtClean="0"/>
              <a:t> chapter, we will discuss the smart damper dynamic test. </a:t>
            </a:r>
          </a:p>
          <a:p>
            <a:pPr eaLnBrk="1" hangingPunct="1">
              <a:spcBef>
                <a:spcPct val="0"/>
              </a:spcBef>
            </a:pPr>
            <a:r>
              <a:rPr lang="en-US" altLang="ko-KR" baseline="0" dirty="0" smtClean="0"/>
              <a:t>The figures show drawing of smart damper.</a:t>
            </a:r>
          </a:p>
          <a:p>
            <a:pPr marL="230635" indent="-230635" eaLnBrk="1" hangingPunct="1">
              <a:spcBef>
                <a:spcPct val="0"/>
              </a:spcBef>
              <a:buAutoNum type="alphaLcParenBoth"/>
            </a:pPr>
            <a:r>
              <a:rPr lang="en-US" altLang="ko-KR" baseline="0" dirty="0" smtClean="0"/>
              <a:t>is outer cylinder (which consists of non-magnetic material that is stainless), </a:t>
            </a:r>
          </a:p>
          <a:p>
            <a:pPr marL="230635" indent="-230635" eaLnBrk="1" hangingPunct="1">
              <a:spcBef>
                <a:spcPct val="0"/>
              </a:spcBef>
              <a:buAutoNum type="alphaLcParenBoth"/>
            </a:pPr>
            <a:r>
              <a:rPr lang="en-US" altLang="ko-KR" baseline="0" dirty="0" smtClean="0"/>
              <a:t>is inner piston (that magnets are attached),</a:t>
            </a:r>
          </a:p>
          <a:p>
            <a:pPr eaLnBrk="1" hangingPunct="1">
              <a:spcBef>
                <a:spcPct val="0"/>
              </a:spcBef>
            </a:pPr>
            <a:r>
              <a:rPr lang="en-US" altLang="ko-KR" baseline="0" dirty="0" smtClean="0"/>
              <a:t>And (c) is drawing of assembled with (a) and (b).</a:t>
            </a:r>
          </a:p>
          <a:p>
            <a:pPr eaLnBrk="1" hangingPunct="1">
              <a:spcBef>
                <a:spcPct val="0"/>
              </a:spcBef>
            </a:pPr>
            <a:endParaRPr lang="en-US" altLang="ko-KR" baseline="0" dirty="0" smtClean="0"/>
          </a:p>
          <a:p>
            <a:pPr eaLnBrk="1" hangingPunct="1">
              <a:spcBef>
                <a:spcPct val="0"/>
              </a:spcBef>
            </a:pPr>
            <a:r>
              <a:rPr lang="en-US" altLang="ko-KR" baseline="0" dirty="0" smtClean="0"/>
              <a:t>Inner piston operates upward and downward by using UTM. The rubber spring is arranged in the red rectangular box and then inner cylinder compress the rubber.</a:t>
            </a:r>
            <a:endParaRPr lang="ko-KR" altLang="ko-KR" dirty="0" smtClean="0"/>
          </a:p>
        </p:txBody>
      </p:sp>
      <p:sp>
        <p:nvSpPr>
          <p:cNvPr id="63492"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08E7E2-8F5A-431E-BF98-134E86FE9C7B}" type="slidenum">
              <a:rPr lang="ko-KR" altLang="en-US" smtClean="0">
                <a:latin typeface="굴림" pitchFamily="50" charset="-127"/>
                <a:ea typeface="굴림" pitchFamily="50" charset="-127"/>
              </a:rPr>
              <a:pPr/>
              <a:t>16</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1259017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63491"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ko-KR" dirty="0" smtClean="0">
                <a:latin typeface="+mn-lt"/>
              </a:rPr>
              <a:t>This is</a:t>
            </a:r>
            <a:r>
              <a:rPr lang="en-US" altLang="ko-KR" baseline="0" dirty="0" smtClean="0">
                <a:latin typeface="+mn-lt"/>
              </a:rPr>
              <a:t> the real model to conduct the test and experiment preparation(</a:t>
            </a:r>
            <a:r>
              <a:rPr lang="ko-KR" altLang="en-US" baseline="0" dirty="0" err="1" smtClean="0">
                <a:latin typeface="+mn-lt"/>
              </a:rPr>
              <a:t>프리페레이션</a:t>
            </a:r>
            <a:r>
              <a:rPr lang="en-US" altLang="ko-KR" baseline="0" dirty="0" smtClean="0">
                <a:latin typeface="+mn-lt"/>
              </a:rPr>
              <a:t>). </a:t>
            </a:r>
          </a:p>
          <a:p>
            <a:pPr eaLnBrk="1" hangingPunct="1">
              <a:spcBef>
                <a:spcPct val="0"/>
              </a:spcBef>
            </a:pPr>
            <a:r>
              <a:rPr lang="en-US" altLang="ko-KR" baseline="0" dirty="0" smtClean="0">
                <a:latin typeface="+mn-lt"/>
              </a:rPr>
              <a:t>(a) Is the picture before rubber pre-compression. </a:t>
            </a:r>
          </a:p>
          <a:p>
            <a:pPr eaLnBrk="1" hangingPunct="1">
              <a:spcBef>
                <a:spcPct val="0"/>
              </a:spcBef>
            </a:pPr>
            <a:r>
              <a:rPr lang="en-US" altLang="ko-KR" baseline="0" dirty="0" smtClean="0">
                <a:latin typeface="+mn-lt"/>
              </a:rPr>
              <a:t>And (b) shows that rubber is pre-compressed by </a:t>
            </a:r>
            <a:r>
              <a:rPr lang="en-US" altLang="ko-KR" baseline="0" dirty="0" err="1" smtClean="0">
                <a:latin typeface="+mn-lt"/>
              </a:rPr>
              <a:t>compressure</a:t>
            </a:r>
            <a:r>
              <a:rPr lang="en-US" altLang="ko-KR" baseline="0" dirty="0" smtClean="0">
                <a:latin typeface="+mn-lt"/>
              </a:rPr>
              <a:t> acting on 2 plates. </a:t>
            </a:r>
          </a:p>
          <a:p>
            <a:pPr eaLnBrk="1" hangingPunct="1">
              <a:spcBef>
                <a:spcPct val="0"/>
              </a:spcBef>
            </a:pPr>
            <a:r>
              <a:rPr lang="en-US" altLang="ko-KR" baseline="0" dirty="0" smtClean="0">
                <a:latin typeface="+mn-lt"/>
              </a:rPr>
              <a:t>Picture © represents dynamic test operation.</a:t>
            </a:r>
          </a:p>
          <a:p>
            <a:pPr eaLnBrk="1" hangingPunct="1">
              <a:spcBef>
                <a:spcPct val="0"/>
              </a:spcBef>
            </a:pPr>
            <a:r>
              <a:rPr lang="en-US" altLang="ko-KR" baseline="0" dirty="0" smtClean="0">
                <a:latin typeface="+mn-lt"/>
              </a:rPr>
              <a:t>Dynamic UTM </a:t>
            </a:r>
            <a:r>
              <a:rPr lang="en-US" altLang="ko-KR" baseline="0" dirty="0" err="1" smtClean="0">
                <a:latin typeface="+mn-lt"/>
              </a:rPr>
              <a:t>grib</a:t>
            </a:r>
            <a:r>
              <a:rPr lang="en-US" altLang="ko-KR" baseline="0" dirty="0" smtClean="0">
                <a:latin typeface="+mn-lt"/>
              </a:rPr>
              <a:t> the damper’s zig that is in the red circle and operates up and down. </a:t>
            </a:r>
          </a:p>
          <a:p>
            <a:pPr eaLnBrk="1" hangingPunct="1">
              <a:spcBef>
                <a:spcPct val="0"/>
              </a:spcBef>
            </a:pPr>
            <a:r>
              <a:rPr lang="en-US" altLang="ko-KR" baseline="0" dirty="0" smtClean="0">
                <a:latin typeface="+mn-lt"/>
              </a:rPr>
              <a:t>In the white circle, the holes are part for magnets that adhere to inner piston.</a:t>
            </a:r>
          </a:p>
          <a:p>
            <a:pPr eaLnBrk="1" hangingPunct="1">
              <a:spcBef>
                <a:spcPct val="0"/>
              </a:spcBef>
            </a:pPr>
            <a:r>
              <a:rPr lang="en-US" altLang="ko-KR" baseline="0" dirty="0" smtClean="0">
                <a:latin typeface="+mn-lt"/>
              </a:rPr>
              <a:t>(Between inner piston and magnets, strong magnetic force 800N occur. So, it induces the friction between piston and magnets.)</a:t>
            </a:r>
          </a:p>
          <a:p>
            <a:pPr eaLnBrk="1" hangingPunct="1">
              <a:spcBef>
                <a:spcPct val="0"/>
              </a:spcBef>
            </a:pPr>
            <a:r>
              <a:rPr lang="en-US" altLang="ko-KR" dirty="0">
                <a:latin typeface="+mn-lt"/>
              </a:rPr>
              <a:t>(A displacement transducer was installed at the shaft of the top based on the base-plate, and a load-cell measured applied force.)</a:t>
            </a:r>
            <a:endParaRPr lang="ko-KR" altLang="ko-KR" dirty="0" smtClean="0">
              <a:latin typeface="+mn-lt"/>
            </a:endParaRPr>
          </a:p>
        </p:txBody>
      </p:sp>
      <p:sp>
        <p:nvSpPr>
          <p:cNvPr id="63492"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08E7E2-8F5A-431E-BF98-134E86FE9C7B}" type="slidenum">
              <a:rPr lang="ko-KR" altLang="en-US" smtClean="0">
                <a:latin typeface="굴림" pitchFamily="50" charset="-127"/>
                <a:ea typeface="굴림" pitchFamily="50" charset="-127"/>
              </a:rPr>
              <a:pPr/>
              <a:t>17</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437548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63491"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defTabSz="922538" latinLnBrk="0"/>
            <a:r>
              <a:rPr lang="en-US" altLang="ko-KR" dirty="0" smtClean="0"/>
              <a:t>This</a:t>
            </a:r>
            <a:r>
              <a:rPr lang="en-US" altLang="ko-KR" baseline="0" dirty="0" smtClean="0"/>
              <a:t> part will discuss the determination of pre-compression strain.</a:t>
            </a:r>
          </a:p>
          <a:p>
            <a:pPr defTabSz="922538" latinLnBrk="0"/>
            <a:r>
              <a:rPr lang="en-US" altLang="ko-KR" dirty="0"/>
              <a:t>In case of rigid force for self-centering is larger than frictional force, there return to the origin position.</a:t>
            </a:r>
          </a:p>
          <a:p>
            <a:pPr defTabSz="922538" latinLnBrk="0"/>
            <a:r>
              <a:rPr lang="en-US" altLang="ko-KR" dirty="0"/>
              <a:t>In the reverse, there would be remain residual displacement.</a:t>
            </a:r>
          </a:p>
        </p:txBody>
      </p:sp>
      <p:sp>
        <p:nvSpPr>
          <p:cNvPr id="63492"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08E7E2-8F5A-431E-BF98-134E86FE9C7B}" type="slidenum">
              <a:rPr lang="ko-KR" altLang="en-US" smtClean="0">
                <a:latin typeface="굴림" pitchFamily="50" charset="-127"/>
                <a:ea typeface="굴림" pitchFamily="50" charset="-127"/>
              </a:rPr>
              <a:pPr/>
              <a:t>18</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3862745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63491"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defTabSz="922538" latinLnBrk="0">
              <a:defRPr/>
            </a:pPr>
            <a:r>
              <a:rPr lang="en-US" altLang="ko-KR" dirty="0">
                <a:latin typeface="+mn-lt"/>
              </a:rPr>
              <a:t>For experimental tests, With 4 magnets, there is a remaining rigid force. 2.1KN. </a:t>
            </a:r>
          </a:p>
          <a:p>
            <a:pPr latinLnBrk="0"/>
            <a:r>
              <a:rPr lang="en-US" altLang="ko-KR" dirty="0">
                <a:latin typeface="+mn-lt"/>
              </a:rPr>
              <a:t>And with 12 magnets, there would be remaining residual deformation. 1.23mm. </a:t>
            </a:r>
          </a:p>
          <a:p>
            <a:pPr latinLnBrk="0"/>
            <a:r>
              <a:rPr lang="en-US" altLang="ko-KR" dirty="0">
                <a:latin typeface="+mn-lt"/>
              </a:rPr>
              <a:t>In the particular case with 8 magnets and 10% pre-compression strain, the damper would return to the initial position. </a:t>
            </a:r>
          </a:p>
          <a:p>
            <a:pPr latinLnBrk="0"/>
            <a:endParaRPr lang="en-US" altLang="ko-KR" dirty="0">
              <a:latin typeface="+mn-lt"/>
            </a:endParaRPr>
          </a:p>
          <a:p>
            <a:pPr latinLnBrk="0"/>
            <a:r>
              <a:rPr lang="en-US" altLang="ko-KR" dirty="0">
                <a:latin typeface="+mn-lt"/>
              </a:rPr>
              <a:t>(The damper with 8 magnets would almost pass through the origin during unloading.)</a:t>
            </a:r>
            <a:endParaRPr lang="ko-KR" altLang="ko-KR" dirty="0">
              <a:latin typeface="+mn-lt"/>
            </a:endParaRPr>
          </a:p>
          <a:p>
            <a:pPr latinLnBrk="0"/>
            <a:r>
              <a:rPr lang="en-US" altLang="ko-KR" dirty="0">
                <a:latin typeface="+mn-lt"/>
              </a:rPr>
              <a:t>Thus, in this study, the unloading rigid force of the pre-compressed rubber spring should be greater than the magnetic friction.</a:t>
            </a:r>
          </a:p>
          <a:p>
            <a:pPr latinLnBrk="0"/>
            <a:endParaRPr lang="en-US" altLang="ko-KR" dirty="0">
              <a:latin typeface="+mn-lt"/>
            </a:endParaRPr>
          </a:p>
        </p:txBody>
      </p:sp>
      <p:sp>
        <p:nvSpPr>
          <p:cNvPr id="63492"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08E7E2-8F5A-431E-BF98-134E86FE9C7B}" type="slidenum">
              <a:rPr lang="ko-KR" altLang="en-US" smtClean="0">
                <a:latin typeface="굴림" pitchFamily="50" charset="-127"/>
                <a:ea typeface="굴림" pitchFamily="50" charset="-127"/>
              </a:rPr>
              <a:pPr/>
              <a:t>19</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35639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7891"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latinLnBrk="0"/>
            <a:r>
              <a:rPr lang="en-US" altLang="ko-KR" b="0" dirty="0" smtClean="0">
                <a:latin typeface="+mn-lt"/>
              </a:rPr>
              <a:t>The presentation will be presented in the order of 'Background and Objective of the experiment' </a:t>
            </a:r>
          </a:p>
          <a:p>
            <a:pPr latinLnBrk="0"/>
            <a:r>
              <a:rPr lang="en-US" altLang="ko-KR" b="0" dirty="0" smtClean="0">
                <a:latin typeface="+mn-lt"/>
              </a:rPr>
              <a:t>and then to the 'tests and results for the experiments'</a:t>
            </a:r>
          </a:p>
          <a:p>
            <a:pPr latinLnBrk="0"/>
            <a:r>
              <a:rPr lang="en-US" altLang="ko-KR" b="0" dirty="0" smtClean="0">
                <a:latin typeface="+mn-lt"/>
              </a:rPr>
              <a:t>'Magnetic-frictional damper dynamic test', 'rubber spring dynamic test‘, and smart damper dynamic test.</a:t>
            </a:r>
            <a:endParaRPr lang="ko-KR" altLang="ko-KR" b="0" dirty="0" smtClean="0">
              <a:latin typeface="+mn-lt"/>
            </a:endParaRPr>
          </a:p>
        </p:txBody>
      </p:sp>
      <p:sp>
        <p:nvSpPr>
          <p:cNvPr id="37892"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B54199-7D14-48A5-8079-1521CC8B3F71}" type="slidenum">
              <a:rPr lang="ko-KR" altLang="en-US" smtClean="0">
                <a:latin typeface="굴림" pitchFamily="50" charset="-127"/>
                <a:ea typeface="굴림" pitchFamily="50" charset="-127"/>
              </a:rPr>
              <a:pPr/>
              <a:t>2</a:t>
            </a:fld>
            <a:endParaRPr lang="ko-KR" altLang="en-US" smtClean="0">
              <a:latin typeface="굴림" pitchFamily="50" charset="-127"/>
              <a:ea typeface="굴림" pitchFamily="50" charset="-127"/>
            </a:endParaRPr>
          </a:p>
        </p:txBody>
      </p:sp>
    </p:spTree>
    <p:extLst>
      <p:ext uri="{BB962C8B-B14F-4D97-AF65-F5344CB8AC3E}">
        <p14:creationId xmlns:p14="http://schemas.microsoft.com/office/powerpoint/2010/main" val="1470779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63491"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latinLnBrk="0"/>
            <a:r>
              <a:rPr lang="en-US" altLang="ko-KR" dirty="0" smtClean="0"/>
              <a:t>The pre-compression</a:t>
            </a:r>
            <a:r>
              <a:rPr lang="en-US" altLang="ko-KR" baseline="0" dirty="0" smtClean="0"/>
              <a:t> strain of the rubber was fixed at 8%(10mm). </a:t>
            </a:r>
          </a:p>
          <a:p>
            <a:pPr latinLnBrk="0"/>
            <a:r>
              <a:rPr lang="en-US" altLang="ko-KR" baseline="0" dirty="0" smtClean="0"/>
              <a:t>The figures show the hysteretic curves of the dampers with variation of the frequency.</a:t>
            </a:r>
          </a:p>
          <a:p>
            <a:pPr latinLnBrk="0"/>
            <a:r>
              <a:rPr lang="en-US" altLang="ko-KR" baseline="0" dirty="0" smtClean="0"/>
              <a:t>(In the figures, positive area represents downward pushing action, and opposite area shows upward pulling action.)</a:t>
            </a:r>
          </a:p>
          <a:p>
            <a:pPr latinLnBrk="0"/>
            <a:r>
              <a:rPr lang="en-US" altLang="ko-KR" dirty="0"/>
              <a:t>(And the interesting point is the initial loading paths. The initial loading paths were not perfectly rigid because the pre-compressed rubber springs showed slight deformation in the rigid region.)</a:t>
            </a:r>
          </a:p>
          <a:p>
            <a:pPr latinLnBrk="0"/>
            <a:r>
              <a:rPr lang="en-US" altLang="ko-KR" dirty="0"/>
              <a:t>From the results, we can get hysteretic curve as expected.</a:t>
            </a:r>
          </a:p>
          <a:p>
            <a:pPr latinLnBrk="0"/>
            <a:r>
              <a:rPr lang="en-US" altLang="ko-KR" dirty="0"/>
              <a:t>Additionally, We know that hardening stiffness of the damper increased with increasing loading frequency </a:t>
            </a:r>
          </a:p>
          <a:p>
            <a:pPr latinLnBrk="0"/>
            <a:r>
              <a:rPr lang="en-US" altLang="ko-KR" dirty="0"/>
              <a:t>and decreased with increasing frictional force.</a:t>
            </a:r>
            <a:endParaRPr lang="ko-KR" altLang="ko-KR" dirty="0"/>
          </a:p>
        </p:txBody>
      </p:sp>
      <p:sp>
        <p:nvSpPr>
          <p:cNvPr id="63492"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08E7E2-8F5A-431E-BF98-134E86FE9C7B}" type="slidenum">
              <a:rPr lang="ko-KR" altLang="en-US" smtClean="0">
                <a:latin typeface="굴림" pitchFamily="50" charset="-127"/>
                <a:ea typeface="굴림" pitchFamily="50" charset="-127"/>
              </a:rPr>
              <a:pPr/>
              <a:t>20</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3150645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63491"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ko-KR" dirty="0" smtClean="0">
                <a:latin typeface="+mn-lt"/>
              </a:rPr>
              <a:t>It is figure</a:t>
            </a:r>
            <a:r>
              <a:rPr lang="en-US" altLang="ko-KR" baseline="0" dirty="0" smtClean="0">
                <a:latin typeface="+mn-lt"/>
              </a:rPr>
              <a:t> that represent symmetric behavior along with magnets number.</a:t>
            </a:r>
          </a:p>
          <a:p>
            <a:pPr eaLnBrk="1" hangingPunct="1">
              <a:spcBef>
                <a:spcPct val="0"/>
              </a:spcBef>
            </a:pPr>
            <a:r>
              <a:rPr lang="en-US" altLang="ko-KR" baseline="0" dirty="0" smtClean="0">
                <a:latin typeface="+mn-lt"/>
              </a:rPr>
              <a:t>The red line is behavior of damper with non-magnet.</a:t>
            </a:r>
          </a:p>
          <a:p>
            <a:pPr eaLnBrk="1" hangingPunct="1">
              <a:spcBef>
                <a:spcPct val="0"/>
              </a:spcBef>
            </a:pPr>
            <a:r>
              <a:rPr lang="en-US" altLang="ko-KR" baseline="0" dirty="0" smtClean="0">
                <a:latin typeface="+mn-lt"/>
              </a:rPr>
              <a:t>You can see the tendency(</a:t>
            </a:r>
            <a:r>
              <a:rPr lang="ko-KR" altLang="en-US" baseline="0" dirty="0" err="1" smtClean="0">
                <a:latin typeface="+mn-lt"/>
              </a:rPr>
              <a:t>텐던시</a:t>
            </a:r>
            <a:r>
              <a:rPr lang="en-US" altLang="ko-KR" baseline="0" dirty="0" smtClean="0">
                <a:latin typeface="+mn-lt"/>
              </a:rPr>
              <a:t>) that force increase depending on changing the number of magnets from 4 to 12. </a:t>
            </a:r>
            <a:endParaRPr lang="ko-KR" altLang="ko-KR" dirty="0" smtClean="0">
              <a:latin typeface="+mn-lt"/>
            </a:endParaRPr>
          </a:p>
        </p:txBody>
      </p:sp>
      <p:sp>
        <p:nvSpPr>
          <p:cNvPr id="63492"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08E7E2-8F5A-431E-BF98-134E86FE9C7B}" type="slidenum">
              <a:rPr lang="ko-KR" altLang="en-US" smtClean="0">
                <a:latin typeface="굴림" pitchFamily="50" charset="-127"/>
                <a:ea typeface="굴림" pitchFamily="50" charset="-127"/>
              </a:rPr>
              <a:pPr/>
              <a:t>21</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345619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63491"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latinLnBrk="0"/>
            <a:r>
              <a:rPr lang="en-US" altLang="ko-KR" dirty="0">
                <a:latin typeface="+mn-lt"/>
              </a:rPr>
              <a:t>The damping ratios of the hysteretic curves can be calculated as equation.</a:t>
            </a:r>
            <a:endParaRPr lang="ko-KR" altLang="ko-KR" dirty="0">
              <a:latin typeface="+mn-lt"/>
            </a:endParaRPr>
          </a:p>
          <a:p>
            <a:pPr defTabSz="922538">
              <a:defRPr/>
            </a:pPr>
            <a:r>
              <a:rPr lang="en-US" altLang="ko-KR" dirty="0">
                <a:latin typeface="+mn-lt"/>
              </a:rPr>
              <a:t>(where  E(sub)d and E(sub)so  are dissipated and elastic energy, respectively. )</a:t>
            </a:r>
          </a:p>
          <a:p>
            <a:pPr defTabSz="922538">
              <a:defRPr/>
            </a:pPr>
            <a:r>
              <a:rPr lang="en-US" altLang="ko-KR" dirty="0">
                <a:latin typeface="+mn-lt"/>
              </a:rPr>
              <a:t>The damping ratios in Table seemed not to increase with increasing loading frequency. </a:t>
            </a:r>
          </a:p>
          <a:p>
            <a:pPr defTabSz="922538">
              <a:defRPr/>
            </a:pPr>
            <a:r>
              <a:rPr lang="en-US" altLang="ko-KR" u="sng" dirty="0">
                <a:latin typeface="+mn-lt"/>
              </a:rPr>
              <a:t>(1 click</a:t>
            </a:r>
            <a:r>
              <a:rPr lang="en-US" altLang="ko-KR" dirty="0">
                <a:latin typeface="+mn-lt"/>
              </a:rPr>
              <a:t>) After the loading frequency of 1 Hz, the increment of the damping ratios was caused by the relatively small strokes. </a:t>
            </a:r>
          </a:p>
          <a:p>
            <a:pPr defTabSz="922538">
              <a:defRPr/>
            </a:pPr>
            <a:r>
              <a:rPr lang="en-US" altLang="ko-KR" dirty="0">
                <a:latin typeface="+mn-lt"/>
              </a:rPr>
              <a:t>Furthermore(</a:t>
            </a:r>
            <a:r>
              <a:rPr lang="ko-KR" altLang="en-US" dirty="0" err="1">
                <a:latin typeface="+mn-lt"/>
              </a:rPr>
              <a:t>펄더모얼</a:t>
            </a:r>
            <a:r>
              <a:rPr lang="en-US" altLang="ko-KR" dirty="0">
                <a:latin typeface="+mn-lt"/>
              </a:rPr>
              <a:t>), the damping ratio increased almost linearly with an increasing number of magnets. </a:t>
            </a:r>
          </a:p>
          <a:p>
            <a:pPr defTabSz="922538">
              <a:defRPr/>
            </a:pPr>
            <a:r>
              <a:rPr lang="en-US" altLang="ko-KR" u="sng" dirty="0">
                <a:latin typeface="+mn-lt"/>
              </a:rPr>
              <a:t>(2 click) </a:t>
            </a:r>
            <a:r>
              <a:rPr lang="en-US" altLang="ko-KR" dirty="0">
                <a:latin typeface="+mn-lt"/>
              </a:rPr>
              <a:t>Thus, the average damping ratio without magnets was 2.78% up to the test of 0.75 Hz, and the value increased to 7.12% with 12 magnets, </a:t>
            </a:r>
          </a:p>
          <a:p>
            <a:pPr defTabSz="922538">
              <a:defRPr/>
            </a:pPr>
            <a:r>
              <a:rPr lang="en-US" altLang="ko-KR" dirty="0">
                <a:latin typeface="+mn-lt"/>
              </a:rPr>
              <a:t>which is 2.6 times the value without magnets.</a:t>
            </a:r>
          </a:p>
        </p:txBody>
      </p:sp>
      <p:sp>
        <p:nvSpPr>
          <p:cNvPr id="63492"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08E7E2-8F5A-431E-BF98-134E86FE9C7B}" type="slidenum">
              <a:rPr lang="ko-KR" altLang="en-US" smtClean="0">
                <a:latin typeface="굴림" pitchFamily="50" charset="-127"/>
                <a:ea typeface="굴림" pitchFamily="50" charset="-127"/>
              </a:rPr>
              <a:pPr/>
              <a:t>22</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2061776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63491"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defTabSz="922538" eaLnBrk="1" hangingPunct="1">
              <a:spcBef>
                <a:spcPct val="0"/>
              </a:spcBef>
              <a:defRPr/>
            </a:pPr>
            <a:r>
              <a:rPr lang="en-US" altLang="ko-KR" sz="1200" dirty="0">
                <a:latin typeface="+mn-lt"/>
              </a:rPr>
              <a:t>Additionally, the proposed smart damper can easily produce asymmetric behavior with the removal of one rubber spring. </a:t>
            </a:r>
          </a:p>
          <a:p>
            <a:pPr defTabSz="922538" eaLnBrk="1" hangingPunct="1">
              <a:spcBef>
                <a:spcPct val="0"/>
              </a:spcBef>
              <a:defRPr/>
            </a:pPr>
            <a:r>
              <a:rPr lang="en-US" altLang="ko-KR" sz="1200" dirty="0">
                <a:latin typeface="+mn-lt"/>
              </a:rPr>
              <a:t>Then, the damper will provide only friction in one direction and friction plus rubber spring force in the opposite direction. </a:t>
            </a:r>
          </a:p>
          <a:p>
            <a:pPr defTabSz="922538" eaLnBrk="1" hangingPunct="1">
              <a:spcBef>
                <a:spcPct val="0"/>
              </a:spcBef>
              <a:defRPr/>
            </a:pPr>
            <a:r>
              <a:rPr lang="en-US" altLang="ko-KR" sz="1200" dirty="0">
                <a:latin typeface="+mn-lt"/>
                <a:cs typeface="Times New Roman" pitchFamily="18" charset="0"/>
              </a:rPr>
              <a:t>This type of damper would be useful for structures or systems that have resisting(</a:t>
            </a:r>
            <a:r>
              <a:rPr lang="ko-KR" altLang="en-US" sz="1200" dirty="0" err="1">
                <a:latin typeface="+mn-lt"/>
                <a:cs typeface="Times New Roman" pitchFamily="18" charset="0"/>
              </a:rPr>
              <a:t>리지스팅</a:t>
            </a:r>
            <a:r>
              <a:rPr lang="en-US" altLang="ko-KR" sz="1200" dirty="0">
                <a:latin typeface="+mn-lt"/>
                <a:cs typeface="Times New Roman" pitchFamily="18" charset="0"/>
              </a:rPr>
              <a:t>) capacities that vary </a:t>
            </a:r>
            <a:r>
              <a:rPr lang="en-US" altLang="ko-KR" sz="1200" dirty="0">
                <a:solidFill>
                  <a:srgbClr val="FF0000"/>
                </a:solidFill>
                <a:latin typeface="+mn-lt"/>
                <a:cs typeface="Times New Roman" pitchFamily="18" charset="0"/>
              </a:rPr>
              <a:t>according to direction. </a:t>
            </a:r>
          </a:p>
          <a:p>
            <a:pPr defTabSz="922538" eaLnBrk="1" hangingPunct="1">
              <a:spcBef>
                <a:spcPct val="0"/>
              </a:spcBef>
              <a:defRPr/>
            </a:pPr>
            <a:r>
              <a:rPr lang="en-US" altLang="ko-KR" sz="1200" dirty="0">
                <a:latin typeface="+mn-lt"/>
                <a:cs typeface="Times New Roman" pitchFamily="18" charset="0"/>
              </a:rPr>
              <a:t>For a </a:t>
            </a:r>
            <a:r>
              <a:rPr lang="en-US" altLang="ko-KR" sz="1200" dirty="0">
                <a:solidFill>
                  <a:srgbClr val="FF0000"/>
                </a:solidFill>
                <a:latin typeface="+mn-lt"/>
                <a:cs typeface="Times New Roman" pitchFamily="18" charset="0"/>
              </a:rPr>
              <a:t>bridge</a:t>
            </a:r>
            <a:r>
              <a:rPr lang="en-US" altLang="ko-KR" sz="1200" dirty="0">
                <a:latin typeface="+mn-lt"/>
                <a:cs typeface="Times New Roman" pitchFamily="18" charset="0"/>
              </a:rPr>
              <a:t>, </a:t>
            </a:r>
            <a:r>
              <a:rPr lang="en-US" altLang="ko-KR" sz="1200" dirty="0">
                <a:solidFill>
                  <a:srgbClr val="FF0000"/>
                </a:solidFill>
                <a:latin typeface="+mn-lt"/>
                <a:cs typeface="Times New Roman" pitchFamily="18" charset="0"/>
              </a:rPr>
              <a:t>abutments</a:t>
            </a:r>
            <a:r>
              <a:rPr lang="en-US" altLang="ko-KR" sz="1200" dirty="0">
                <a:latin typeface="+mn-lt"/>
                <a:cs typeface="Times New Roman" pitchFamily="18" charset="0"/>
              </a:rPr>
              <a:t> generally have </a:t>
            </a:r>
            <a:r>
              <a:rPr lang="en-US" altLang="ko-KR" sz="1200" dirty="0">
                <a:solidFill>
                  <a:srgbClr val="FF0000"/>
                </a:solidFill>
                <a:latin typeface="+mn-lt"/>
                <a:cs typeface="Times New Roman" pitchFamily="18" charset="0"/>
              </a:rPr>
              <a:t>strong</a:t>
            </a:r>
            <a:r>
              <a:rPr lang="en-US" altLang="ko-KR" sz="1200" dirty="0">
                <a:latin typeface="+mn-lt"/>
                <a:cs typeface="Times New Roman" pitchFamily="18" charset="0"/>
              </a:rPr>
              <a:t> resisting(</a:t>
            </a:r>
            <a:r>
              <a:rPr lang="ko-KR" altLang="en-US" sz="1200" dirty="0" err="1">
                <a:latin typeface="+mn-lt"/>
                <a:cs typeface="Times New Roman" pitchFamily="18" charset="0"/>
              </a:rPr>
              <a:t>리지스팅</a:t>
            </a:r>
            <a:r>
              <a:rPr lang="en-US" altLang="ko-KR" sz="1200" dirty="0">
                <a:latin typeface="+mn-lt"/>
                <a:cs typeface="Times New Roman" pitchFamily="18" charset="0"/>
              </a:rPr>
              <a:t>) capacity in </a:t>
            </a:r>
            <a:r>
              <a:rPr lang="en-US" altLang="ko-KR" sz="1200" dirty="0">
                <a:solidFill>
                  <a:srgbClr val="FF0000"/>
                </a:solidFill>
                <a:latin typeface="+mn-lt"/>
                <a:cs typeface="Times New Roman" pitchFamily="18" charset="0"/>
              </a:rPr>
              <a:t>passive action</a:t>
            </a:r>
            <a:r>
              <a:rPr lang="en-US" altLang="ko-KR" sz="1200" dirty="0">
                <a:latin typeface="+mn-lt"/>
                <a:cs typeface="Times New Roman" pitchFamily="18" charset="0"/>
              </a:rPr>
              <a:t> (pushing) but relatively </a:t>
            </a:r>
            <a:r>
              <a:rPr lang="en-US" altLang="ko-KR" sz="1200" dirty="0">
                <a:solidFill>
                  <a:srgbClr val="FF0000"/>
                </a:solidFill>
                <a:latin typeface="+mn-lt"/>
                <a:cs typeface="Times New Roman" pitchFamily="18" charset="0"/>
              </a:rPr>
              <a:t>small</a:t>
            </a:r>
            <a:r>
              <a:rPr lang="en-US" altLang="ko-KR" sz="1200" dirty="0">
                <a:latin typeface="+mn-lt"/>
                <a:cs typeface="Times New Roman" pitchFamily="18" charset="0"/>
              </a:rPr>
              <a:t> resistance in </a:t>
            </a:r>
            <a:r>
              <a:rPr lang="en-US" altLang="ko-KR" sz="1200" dirty="0">
                <a:solidFill>
                  <a:srgbClr val="FF0000"/>
                </a:solidFill>
                <a:latin typeface="+mn-lt"/>
                <a:cs typeface="Times New Roman" pitchFamily="18" charset="0"/>
              </a:rPr>
              <a:t>active action</a:t>
            </a:r>
            <a:r>
              <a:rPr lang="en-US" altLang="ko-KR" sz="1200" dirty="0">
                <a:latin typeface="+mn-lt"/>
                <a:cs typeface="Times New Roman" pitchFamily="18" charset="0"/>
              </a:rPr>
              <a:t> (pulling). </a:t>
            </a:r>
          </a:p>
        </p:txBody>
      </p:sp>
      <p:sp>
        <p:nvSpPr>
          <p:cNvPr id="63492"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08E7E2-8F5A-431E-BF98-134E86FE9C7B}" type="slidenum">
              <a:rPr lang="ko-KR" altLang="en-US" smtClean="0">
                <a:latin typeface="굴림" pitchFamily="50" charset="-127"/>
                <a:ea typeface="굴림" pitchFamily="50" charset="-127"/>
              </a:rPr>
              <a:pPr/>
              <a:t>23</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371884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63491"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defTabSz="922538" eaLnBrk="1" hangingPunct="1">
              <a:spcBef>
                <a:spcPct val="0"/>
              </a:spcBef>
              <a:defRPr/>
            </a:pPr>
            <a:r>
              <a:rPr lang="en-US" altLang="ko-KR" dirty="0">
                <a:latin typeface="+mn-lt"/>
              </a:rPr>
              <a:t>There are the results about asymmetric behavior. </a:t>
            </a:r>
          </a:p>
          <a:p>
            <a:pPr defTabSz="922538" eaLnBrk="1" hangingPunct="1">
              <a:spcBef>
                <a:spcPct val="0"/>
              </a:spcBef>
              <a:defRPr/>
            </a:pPr>
            <a:r>
              <a:rPr lang="en-US" altLang="ko-KR" dirty="0">
                <a:latin typeface="+mn-lt"/>
              </a:rPr>
              <a:t>It is useful for various civil structures. </a:t>
            </a:r>
          </a:p>
          <a:p>
            <a:pPr defTabSz="922538" eaLnBrk="1" hangingPunct="1">
              <a:spcBef>
                <a:spcPct val="0"/>
              </a:spcBef>
              <a:defRPr/>
            </a:pPr>
            <a:endParaRPr lang="en-US" altLang="ko-KR" dirty="0">
              <a:latin typeface="+mn-lt"/>
            </a:endParaRPr>
          </a:p>
          <a:p>
            <a:pPr defTabSz="922538" eaLnBrk="1" hangingPunct="1">
              <a:spcBef>
                <a:spcPct val="0"/>
              </a:spcBef>
              <a:defRPr/>
            </a:pPr>
            <a:r>
              <a:rPr lang="en-US" altLang="ko-KR" dirty="0">
                <a:latin typeface="+mn-lt"/>
              </a:rPr>
              <a:t>In this case, large developed force in active action can induce damage in the abutment; therefore, relatively small force is required in the active action. </a:t>
            </a:r>
          </a:p>
          <a:p>
            <a:pPr defTabSz="922538" eaLnBrk="1" hangingPunct="1">
              <a:spcBef>
                <a:spcPct val="0"/>
              </a:spcBef>
              <a:defRPr/>
            </a:pPr>
            <a:r>
              <a:rPr lang="en-US" altLang="ko-KR" dirty="0">
                <a:latin typeface="+mn-lt"/>
              </a:rPr>
              <a:t>However, for the passive action, relative large developed force that can be resisted by the passive action is helpful to reduce the deck movement of the bridge. So, these asymmetric behavior is useful to solve that problems.</a:t>
            </a:r>
            <a:endParaRPr lang="ko-KR" altLang="ko-KR" dirty="0">
              <a:latin typeface="+mn-lt"/>
            </a:endParaRPr>
          </a:p>
          <a:p>
            <a:pPr eaLnBrk="1" hangingPunct="1">
              <a:spcBef>
                <a:spcPct val="0"/>
              </a:spcBef>
            </a:pPr>
            <a:endParaRPr lang="ko-KR" altLang="ko-KR" dirty="0" smtClean="0">
              <a:latin typeface="+mn-lt"/>
            </a:endParaRPr>
          </a:p>
        </p:txBody>
      </p:sp>
      <p:sp>
        <p:nvSpPr>
          <p:cNvPr id="63492"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08E7E2-8F5A-431E-BF98-134E86FE9C7B}" type="slidenum">
              <a:rPr lang="ko-KR" altLang="en-US" smtClean="0">
                <a:latin typeface="굴림" pitchFamily="50" charset="-127"/>
                <a:ea typeface="굴림" pitchFamily="50" charset="-127"/>
              </a:rPr>
              <a:pPr/>
              <a:t>24</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762113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64515"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defTabSz="922538" latinLnBrk="0">
              <a:defRPr/>
            </a:pPr>
            <a:r>
              <a:rPr lang="en-US" altLang="ko-KR" sz="1200" dirty="0">
                <a:latin typeface="+mn-lt"/>
                <a:cs typeface="Times New Roman" pitchFamily="18" charset="0"/>
              </a:rPr>
              <a:t>In conclusion, </a:t>
            </a:r>
          </a:p>
          <a:p>
            <a:pPr defTabSz="922538" latinLnBrk="0">
              <a:defRPr/>
            </a:pPr>
            <a:r>
              <a:rPr lang="en-US" altLang="ko-KR" sz="1200" dirty="0">
                <a:latin typeface="+mn-lt"/>
                <a:cs typeface="Times New Roman" pitchFamily="18" charset="0"/>
              </a:rPr>
              <a:t>This study proposed a new concept of a smart damper </a:t>
            </a:r>
            <a:r>
              <a:rPr lang="en-US" altLang="ko-KR" sz="1200" dirty="0">
                <a:solidFill>
                  <a:srgbClr val="FF0000"/>
                </a:solidFill>
                <a:latin typeface="+mn-lt"/>
                <a:cs typeface="Times New Roman" pitchFamily="18" charset="0"/>
              </a:rPr>
              <a:t>using pre-compressed rubber springs and magnetic friction. </a:t>
            </a:r>
          </a:p>
          <a:p>
            <a:pPr defTabSz="922538" latinLnBrk="0">
              <a:defRPr/>
            </a:pPr>
            <a:r>
              <a:rPr lang="en-US" altLang="ko-KR" sz="1200" dirty="0">
                <a:latin typeface="+mn-lt"/>
                <a:cs typeface="Times New Roman" pitchFamily="18" charset="0"/>
              </a:rPr>
              <a:t>The performance of the magnets and pre- compressed rubber springs was verified through(</a:t>
            </a:r>
            <a:r>
              <a:rPr lang="ko-KR" altLang="en-US" sz="1200" dirty="0" err="1">
                <a:latin typeface="+mn-lt"/>
                <a:cs typeface="Times New Roman" pitchFamily="18" charset="0"/>
              </a:rPr>
              <a:t>또로우</a:t>
            </a:r>
            <a:r>
              <a:rPr lang="en-US" altLang="ko-KR" sz="1200" dirty="0">
                <a:latin typeface="+mn-lt"/>
                <a:cs typeface="Times New Roman" pitchFamily="18" charset="0"/>
              </a:rPr>
              <a:t>) the dynamic.</a:t>
            </a:r>
          </a:p>
          <a:p>
            <a:pPr defTabSz="922538" latinLnBrk="0">
              <a:defRPr/>
            </a:pPr>
            <a:r>
              <a:rPr lang="en-US" altLang="ko-KR" sz="1200" dirty="0">
                <a:latin typeface="+mn-lt"/>
                <a:cs typeface="Times New Roman" pitchFamily="18" charset="0"/>
              </a:rPr>
              <a:t>The damper with only rubber springs of </a:t>
            </a:r>
            <a:r>
              <a:rPr lang="en-US" altLang="ko-KR" sz="1200" dirty="0">
                <a:solidFill>
                  <a:srgbClr val="FF0000"/>
                </a:solidFill>
                <a:latin typeface="+mn-lt"/>
                <a:cs typeface="Times New Roman" pitchFamily="18" charset="0"/>
              </a:rPr>
              <a:t>8% strain pre-compression</a:t>
            </a:r>
            <a:r>
              <a:rPr lang="en-US" altLang="ko-KR" sz="1200" dirty="0">
                <a:latin typeface="+mn-lt"/>
                <a:cs typeface="Times New Roman" pitchFamily="18" charset="0"/>
              </a:rPr>
              <a:t> excluding magnetic friction showed </a:t>
            </a:r>
            <a:r>
              <a:rPr lang="en-US" altLang="ko-KR" sz="1200" dirty="0">
                <a:solidFill>
                  <a:srgbClr val="FF0000"/>
                </a:solidFill>
                <a:latin typeface="+mn-lt"/>
                <a:cs typeface="Times New Roman" pitchFamily="18" charset="0"/>
              </a:rPr>
              <a:t>flag-shaped behavior</a:t>
            </a:r>
            <a:r>
              <a:rPr lang="en-US" altLang="ko-KR" sz="1200" dirty="0">
                <a:latin typeface="+mn-lt"/>
                <a:cs typeface="Times New Roman" pitchFamily="18" charset="0"/>
              </a:rPr>
              <a:t>; thus, the damper provided </a:t>
            </a:r>
            <a:r>
              <a:rPr lang="en-US" altLang="ko-KR" sz="1200" dirty="0">
                <a:solidFill>
                  <a:srgbClr val="FF0000"/>
                </a:solidFill>
                <a:latin typeface="+mn-lt"/>
                <a:cs typeface="Times New Roman" pitchFamily="18" charset="0"/>
              </a:rPr>
              <a:t>self-centering</a:t>
            </a:r>
            <a:r>
              <a:rPr lang="en-US" altLang="ko-KR" sz="1200" dirty="0">
                <a:latin typeface="+mn-lt"/>
                <a:cs typeface="Times New Roman" pitchFamily="18" charset="0"/>
              </a:rPr>
              <a:t> capacity and energy dissipation with </a:t>
            </a:r>
            <a:r>
              <a:rPr lang="en-US" altLang="ko-KR" sz="1200" dirty="0">
                <a:solidFill>
                  <a:srgbClr val="FF0000"/>
                </a:solidFill>
                <a:latin typeface="+mn-lt"/>
                <a:cs typeface="Times New Roman" pitchFamily="18" charset="0"/>
              </a:rPr>
              <a:t>a damping ratio of 2.7%.</a:t>
            </a:r>
          </a:p>
          <a:p>
            <a:pPr defTabSz="922538" latinLnBrk="0">
              <a:defRPr/>
            </a:pPr>
            <a:r>
              <a:rPr lang="en-US" altLang="ko-KR" sz="1200" dirty="0">
                <a:latin typeface="+mn-lt"/>
                <a:cs typeface="Times New Roman" pitchFamily="18" charset="0"/>
              </a:rPr>
              <a:t>Additionally, the proposed damper can be used </a:t>
            </a:r>
            <a:r>
              <a:rPr lang="en-US" altLang="ko-KR" sz="1200" dirty="0">
                <a:solidFill>
                  <a:srgbClr val="FF0000"/>
                </a:solidFill>
                <a:latin typeface="+mn-lt"/>
                <a:cs typeface="Times New Roman" pitchFamily="18" charset="0"/>
              </a:rPr>
              <a:t>to support or control vibration of pipes </a:t>
            </a:r>
            <a:r>
              <a:rPr lang="en-US" altLang="ko-KR" sz="1200" dirty="0">
                <a:latin typeface="+mn-lt"/>
                <a:cs typeface="Times New Roman" pitchFamily="18" charset="0"/>
              </a:rPr>
              <a:t>in </a:t>
            </a:r>
            <a:r>
              <a:rPr lang="en-US" altLang="ko-KR" sz="1200" dirty="0">
                <a:solidFill>
                  <a:srgbClr val="FF0000"/>
                </a:solidFill>
                <a:latin typeface="+mn-lt"/>
                <a:cs typeface="Times New Roman" pitchFamily="18" charset="0"/>
              </a:rPr>
              <a:t>power plants </a:t>
            </a:r>
          </a:p>
          <a:p>
            <a:pPr defTabSz="922538" latinLnBrk="0">
              <a:defRPr/>
            </a:pPr>
            <a:r>
              <a:rPr lang="en-US" altLang="ko-KR" sz="1200" dirty="0">
                <a:latin typeface="+mn-lt"/>
                <a:cs typeface="Times New Roman" pitchFamily="18" charset="0"/>
              </a:rPr>
              <a:t>and also it may be applied(</a:t>
            </a:r>
            <a:r>
              <a:rPr lang="ko-KR" altLang="en-US" sz="1200" dirty="0" err="1">
                <a:latin typeface="+mn-lt"/>
                <a:cs typeface="Times New Roman" pitchFamily="18" charset="0"/>
              </a:rPr>
              <a:t>어플라이드</a:t>
            </a:r>
            <a:r>
              <a:rPr lang="en-US" altLang="ko-KR" sz="1200" dirty="0">
                <a:latin typeface="+mn-lt"/>
                <a:cs typeface="Times New Roman" pitchFamily="18" charset="0"/>
              </a:rPr>
              <a:t>) to structural parts such as </a:t>
            </a:r>
            <a:r>
              <a:rPr lang="en-US" altLang="ko-KR" sz="1200" dirty="0">
                <a:solidFill>
                  <a:srgbClr val="FF0000"/>
                </a:solidFill>
                <a:latin typeface="+mn-lt"/>
                <a:cs typeface="Times New Roman" pitchFamily="18" charset="0"/>
              </a:rPr>
              <a:t>beam-column-connections </a:t>
            </a:r>
            <a:r>
              <a:rPr lang="en-US" altLang="ko-KR" sz="1200" dirty="0">
                <a:latin typeface="+mn-lt"/>
                <a:cs typeface="Times New Roman" pitchFamily="18" charset="0"/>
              </a:rPr>
              <a:t>and </a:t>
            </a:r>
            <a:r>
              <a:rPr lang="en-US" altLang="ko-KR" sz="1200" dirty="0">
                <a:solidFill>
                  <a:srgbClr val="FF0000"/>
                </a:solidFill>
                <a:latin typeface="+mn-lt"/>
                <a:cs typeface="Times New Roman" pitchFamily="18" charset="0"/>
              </a:rPr>
              <a:t>bracing in moment frames</a:t>
            </a:r>
          </a:p>
          <a:p>
            <a:pPr defTabSz="922538" latinLnBrk="0">
              <a:defRPr/>
            </a:pPr>
            <a:r>
              <a:rPr lang="en-US" altLang="ko-KR" sz="1200" dirty="0">
                <a:latin typeface="+mn-lt"/>
                <a:cs typeface="Times New Roman" pitchFamily="18" charset="0"/>
              </a:rPr>
              <a:t>because </a:t>
            </a:r>
            <a:r>
              <a:rPr lang="en-US" altLang="ko-KR" sz="1200" dirty="0">
                <a:solidFill>
                  <a:srgbClr val="FF0000"/>
                </a:solidFill>
                <a:latin typeface="+mn-lt"/>
                <a:cs typeface="Times New Roman" pitchFamily="18" charset="0"/>
              </a:rPr>
              <a:t>inexpensive</a:t>
            </a:r>
            <a:r>
              <a:rPr lang="en-US" altLang="ko-KR" sz="1200" dirty="0">
                <a:latin typeface="+mn-lt"/>
                <a:cs typeface="Times New Roman" pitchFamily="18" charset="0"/>
              </a:rPr>
              <a:t> materials is used, </a:t>
            </a:r>
          </a:p>
          <a:p>
            <a:pPr defTabSz="922538" latinLnBrk="0">
              <a:defRPr/>
            </a:pPr>
            <a:r>
              <a:rPr lang="en-US" altLang="ko-KR" sz="1200" dirty="0">
                <a:solidFill>
                  <a:srgbClr val="FF0000"/>
                </a:solidFill>
                <a:latin typeface="+mn-lt"/>
                <a:cs typeface="Times New Roman" pitchFamily="18" charset="0"/>
              </a:rPr>
              <a:t>its mechanism(</a:t>
            </a:r>
            <a:r>
              <a:rPr lang="ko-KR" altLang="en-US" sz="1200" dirty="0" err="1">
                <a:solidFill>
                  <a:srgbClr val="FF0000"/>
                </a:solidFill>
                <a:latin typeface="+mn-lt"/>
                <a:cs typeface="Times New Roman" pitchFamily="18" charset="0"/>
              </a:rPr>
              <a:t>매캐니즘</a:t>
            </a:r>
            <a:r>
              <a:rPr lang="en-US" altLang="ko-KR" sz="1200" dirty="0">
                <a:solidFill>
                  <a:srgbClr val="FF0000"/>
                </a:solidFill>
                <a:latin typeface="+mn-lt"/>
                <a:cs typeface="Times New Roman" pitchFamily="18" charset="0"/>
              </a:rPr>
              <a:t>)</a:t>
            </a:r>
            <a:r>
              <a:rPr lang="en-US" altLang="ko-KR" sz="1200" dirty="0">
                <a:latin typeface="+mn-lt"/>
                <a:cs typeface="Times New Roman" pitchFamily="18" charset="0"/>
              </a:rPr>
              <a:t> is relatively </a:t>
            </a:r>
            <a:r>
              <a:rPr lang="en-US" altLang="ko-KR" sz="1200" dirty="0">
                <a:solidFill>
                  <a:srgbClr val="FF0000"/>
                </a:solidFill>
                <a:latin typeface="+mn-lt"/>
                <a:cs typeface="Times New Roman" pitchFamily="18" charset="0"/>
              </a:rPr>
              <a:t>simple</a:t>
            </a:r>
            <a:r>
              <a:rPr lang="en-US" altLang="ko-KR" sz="1200" dirty="0">
                <a:latin typeface="+mn-lt"/>
                <a:cs typeface="Times New Roman" pitchFamily="18" charset="0"/>
              </a:rPr>
              <a:t>, and prove that it provide </a:t>
            </a:r>
            <a:r>
              <a:rPr lang="en-US" altLang="ko-KR" sz="1200" dirty="0">
                <a:solidFill>
                  <a:srgbClr val="FF0000"/>
                </a:solidFill>
                <a:latin typeface="+mn-lt"/>
                <a:cs typeface="Times New Roman" pitchFamily="18" charset="0"/>
              </a:rPr>
              <a:t>self-centering and energy dissipation.</a:t>
            </a:r>
            <a:endParaRPr lang="en-US" altLang="ko-KR" sz="1200" dirty="0">
              <a:latin typeface="+mn-lt"/>
              <a:cs typeface="Times New Roman" pitchFamily="18" charset="0"/>
            </a:endParaRPr>
          </a:p>
          <a:p>
            <a:pPr marL="414821" lvl="1">
              <a:defRPr/>
            </a:pPr>
            <a:endParaRPr lang="en-US" altLang="ko-KR" sz="1200" dirty="0">
              <a:latin typeface="+mn-lt"/>
              <a:cs typeface="Times New Roman" pitchFamily="18" charset="0"/>
            </a:endParaRPr>
          </a:p>
          <a:p>
            <a:pPr marL="414821" lvl="1">
              <a:defRPr/>
            </a:pPr>
            <a:endParaRPr lang="en-US" altLang="ko-KR" sz="1200" dirty="0">
              <a:latin typeface="+mn-lt"/>
              <a:cs typeface="Times New Roman" pitchFamily="18" charset="0"/>
            </a:endParaRPr>
          </a:p>
          <a:p>
            <a:pPr marL="414821" lvl="1">
              <a:defRPr/>
            </a:pPr>
            <a:endParaRPr lang="en-US" altLang="ko-KR" sz="1200" dirty="0">
              <a:solidFill>
                <a:srgbClr val="FF0000"/>
              </a:solidFill>
              <a:latin typeface="+mn-lt"/>
              <a:cs typeface="Times New Roman" pitchFamily="18" charset="0"/>
            </a:endParaRPr>
          </a:p>
          <a:p>
            <a:pPr latinLnBrk="0"/>
            <a:endParaRPr lang="ko-KR" altLang="ko-KR" sz="1200" dirty="0">
              <a:latin typeface="+mn-lt"/>
            </a:endParaRPr>
          </a:p>
          <a:p>
            <a:pPr eaLnBrk="1" hangingPunct="1"/>
            <a:endParaRPr lang="ko-KR" altLang="en-US" sz="1200" dirty="0" smtClean="0">
              <a:latin typeface="+mn-lt"/>
            </a:endParaRPr>
          </a:p>
        </p:txBody>
      </p:sp>
      <p:sp>
        <p:nvSpPr>
          <p:cNvPr id="64516"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C47A52-8241-4FC1-9C0E-D17BE3B99312}" type="slidenum">
              <a:rPr lang="ko-KR" altLang="en-US" smtClean="0">
                <a:latin typeface="굴림" pitchFamily="50" charset="-127"/>
                <a:ea typeface="굴림" pitchFamily="50" charset="-127"/>
              </a:rPr>
              <a:pPr/>
              <a:t>25</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2556141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66563"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ko-KR" dirty="0" smtClean="0"/>
              <a:t>Thank</a:t>
            </a:r>
            <a:r>
              <a:rPr lang="en-US" altLang="ko-KR" baseline="0" dirty="0" smtClean="0"/>
              <a:t> you for your attention.</a:t>
            </a:r>
            <a:endParaRPr lang="ko-KR" altLang="en-US" dirty="0" smtClean="0"/>
          </a:p>
        </p:txBody>
      </p:sp>
      <p:sp>
        <p:nvSpPr>
          <p:cNvPr id="6656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27FBDA-3D9E-497A-8808-EF0E06D73D64}" type="slidenum">
              <a:rPr lang="ko-KR" altLang="en-US" smtClean="0">
                <a:latin typeface="굴림" pitchFamily="50" charset="-127"/>
                <a:ea typeface="굴림" pitchFamily="50" charset="-127"/>
              </a:rPr>
              <a:pPr/>
              <a:t>26</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9070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8915"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latinLnBrk="0"/>
            <a:r>
              <a:rPr lang="en-US" altLang="ko-KR" b="0" dirty="0" smtClean="0">
                <a:latin typeface="+mn-lt"/>
              </a:rPr>
              <a:t>First, let me explain the background and objective of the experiment. </a:t>
            </a:r>
          </a:p>
          <a:p>
            <a:pPr latinLnBrk="0"/>
            <a:r>
              <a:rPr lang="en-US" altLang="ko-KR" b="0" dirty="0" smtClean="0">
                <a:latin typeface="+mn-lt"/>
              </a:rPr>
              <a:t>Dampers are used to dissipate input energy and reduce vibration of a system.</a:t>
            </a:r>
          </a:p>
          <a:p>
            <a:pPr latinLnBrk="0"/>
            <a:r>
              <a:rPr lang="en-US" altLang="ko-KR" b="0" dirty="0" smtClean="0">
                <a:latin typeface="+mn-lt"/>
              </a:rPr>
              <a:t>In civil engineering, they are mainly applied in the protection of bridges and building from seismic attacks.</a:t>
            </a:r>
          </a:p>
          <a:p>
            <a:pPr latinLnBrk="0"/>
            <a:r>
              <a:rPr lang="en-US" altLang="ko-KR" b="0" dirty="0" smtClean="0">
                <a:latin typeface="+mn-lt"/>
              </a:rPr>
              <a:t>In addition, they are used to control the vibration of structures induced by vehicles, human-being, or environmental loadings.</a:t>
            </a:r>
          </a:p>
          <a:p>
            <a:pPr latinLnBrk="0"/>
            <a:r>
              <a:rPr lang="en-US" altLang="ko-KR" b="0" dirty="0" smtClean="0">
                <a:latin typeface="+mn-lt"/>
              </a:rPr>
              <a:t>Therefore, several type of dampers are developed, including fluid dampers, frictional dampers, metallic dampers, and SMA dampers.</a:t>
            </a:r>
          </a:p>
          <a:p>
            <a:pPr latinLnBrk="0"/>
            <a:endParaRPr lang="ko-KR" altLang="ko-KR" b="0" dirty="0" smtClean="0">
              <a:latin typeface="+mn-lt"/>
            </a:endParaRPr>
          </a:p>
        </p:txBody>
      </p:sp>
      <p:sp>
        <p:nvSpPr>
          <p:cNvPr id="38916"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DCDEF8-82A9-4C9C-8F9D-DC64EA6BB5AE}" type="slidenum">
              <a:rPr lang="ko-KR" altLang="en-US" smtClean="0">
                <a:latin typeface="굴림" pitchFamily="50" charset="-127"/>
                <a:ea typeface="굴림" pitchFamily="50" charset="-127"/>
              </a:rPr>
              <a:pPr/>
              <a:t>3</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3061412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9939"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latinLnBrk="0"/>
            <a:r>
              <a:rPr lang="en-US" altLang="ko-KR" sz="1200" b="0" dirty="0" smtClean="0">
                <a:latin typeface="+mn-lt"/>
              </a:rPr>
              <a:t>There are several types of dampers.</a:t>
            </a:r>
          </a:p>
          <a:p>
            <a:pPr latinLnBrk="0"/>
            <a:r>
              <a:rPr lang="en-US" altLang="ko-KR" sz="1200" b="0" dirty="0" smtClean="0">
                <a:latin typeface="+mn-lt"/>
              </a:rPr>
              <a:t>However,</a:t>
            </a:r>
            <a:r>
              <a:rPr lang="en-US" altLang="ko-KR" sz="1200" b="0" baseline="0" dirty="0" smtClean="0">
                <a:latin typeface="+mn-lt"/>
              </a:rPr>
              <a:t> these dampers have some disadvantages.</a:t>
            </a:r>
          </a:p>
          <a:p>
            <a:pPr marL="0" lvl="1" defTabSz="922538" latinLnBrk="0">
              <a:defRPr/>
            </a:pPr>
            <a:r>
              <a:rPr lang="en-US" altLang="ko-KR" sz="1200" b="0" dirty="0" smtClean="0">
                <a:latin typeface="+mn-lt"/>
              </a:rPr>
              <a:t>About</a:t>
            </a:r>
            <a:r>
              <a:rPr lang="en-US" altLang="ko-KR" sz="1200" b="0" baseline="0" dirty="0" smtClean="0">
                <a:latin typeface="+mn-lt"/>
              </a:rPr>
              <a:t> </a:t>
            </a:r>
            <a:r>
              <a:rPr lang="en-US" altLang="ko-KR" sz="1200" b="0" dirty="0" smtClean="0">
                <a:latin typeface="+mn-lt"/>
              </a:rPr>
              <a:t>Viscosity damper, </a:t>
            </a:r>
            <a:r>
              <a:rPr lang="en-US" altLang="ko-KR" sz="1200" dirty="0">
                <a:solidFill>
                  <a:srgbClr val="FF0000"/>
                </a:solidFill>
                <a:latin typeface="+mn-lt"/>
                <a:cs typeface="Times New Roman" pitchFamily="18" charset="0"/>
              </a:rPr>
              <a:t>Long time</a:t>
            </a:r>
            <a:r>
              <a:rPr lang="en-US" altLang="ko-KR" sz="1200" dirty="0">
                <a:latin typeface="+mn-lt"/>
                <a:cs typeface="Times New Roman" pitchFamily="18" charset="0"/>
              </a:rPr>
              <a:t> usage creates high possibilities of </a:t>
            </a:r>
            <a:r>
              <a:rPr lang="en-US" altLang="ko-KR" sz="1200" dirty="0">
                <a:solidFill>
                  <a:srgbClr val="FF0000"/>
                </a:solidFill>
                <a:latin typeface="+mn-lt"/>
                <a:cs typeface="Times New Roman" pitchFamily="18" charset="0"/>
              </a:rPr>
              <a:t>liquid leaks.</a:t>
            </a:r>
            <a:endParaRPr lang="en-US" altLang="ko-KR" sz="1200" b="0" dirty="0" smtClean="0">
              <a:latin typeface="+mn-lt"/>
            </a:endParaRPr>
          </a:p>
          <a:p>
            <a:pPr latinLnBrk="0"/>
            <a:r>
              <a:rPr lang="es-ES_tradnl" altLang="ko-KR" sz="1200" b="0" dirty="0" smtClean="0">
                <a:latin typeface="+mn-lt"/>
              </a:rPr>
              <a:t>SMA damper have a problem of uneconomical becuase</a:t>
            </a:r>
            <a:r>
              <a:rPr lang="es-ES_tradnl" altLang="ko-KR" sz="1200" b="0" baseline="0" dirty="0" smtClean="0">
                <a:latin typeface="+mn-lt"/>
              </a:rPr>
              <a:t> of price</a:t>
            </a:r>
            <a:r>
              <a:rPr lang="es-ES_tradnl" altLang="ko-KR" sz="1200" b="0" dirty="0" smtClean="0">
                <a:latin typeface="+mn-lt"/>
              </a:rPr>
              <a:t>.</a:t>
            </a:r>
          </a:p>
          <a:p>
            <a:pPr latinLnBrk="0"/>
            <a:r>
              <a:rPr lang="es-ES_tradnl" altLang="ko-KR" sz="1200" b="0" dirty="0" smtClean="0">
                <a:latin typeface="+mn-lt"/>
              </a:rPr>
              <a:t>And frictional damper do not provide recentering capacity. And they have a bolting problem.</a:t>
            </a:r>
          </a:p>
        </p:txBody>
      </p:sp>
      <p:sp>
        <p:nvSpPr>
          <p:cNvPr id="39940"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B96C8B-4366-4BEC-81F5-35D49CAB5CB8}" type="slidenum">
              <a:rPr lang="ko-KR" altLang="en-US" smtClean="0">
                <a:latin typeface="굴림" pitchFamily="50" charset="-127"/>
                <a:ea typeface="굴림" pitchFamily="50" charset="-127"/>
              </a:rPr>
              <a:pPr/>
              <a:t>4</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4198665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40963"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latinLnBrk="0"/>
            <a:r>
              <a:rPr lang="en-US" altLang="ko-KR" dirty="0" smtClean="0">
                <a:latin typeface="+mn-lt"/>
              </a:rPr>
              <a:t>In this study, a new concept of smart damper will be proposed theoretically</a:t>
            </a:r>
            <a:r>
              <a:rPr lang="en-US" altLang="ko-KR" baseline="0" dirty="0" smtClean="0">
                <a:latin typeface="+mn-lt"/>
              </a:rPr>
              <a:t> </a:t>
            </a:r>
            <a:r>
              <a:rPr lang="en-US" altLang="ko-KR" dirty="0" smtClean="0">
                <a:latin typeface="+mn-lt"/>
              </a:rPr>
              <a:t>that using the friction of permanent magnets and pre-compressed rubber springs; </a:t>
            </a:r>
          </a:p>
          <a:p>
            <a:pPr defTabSz="922538" latinLnBrk="0">
              <a:defRPr/>
            </a:pPr>
            <a:r>
              <a:rPr lang="en-US" altLang="ko-KR" dirty="0" smtClean="0">
                <a:latin typeface="+mn-lt"/>
              </a:rPr>
              <a:t>The magnetic friction provides energy dissipation capacity </a:t>
            </a:r>
            <a:r>
              <a:rPr lang="en-US" altLang="ko-KR" baseline="0" dirty="0" smtClean="0">
                <a:latin typeface="+mn-lt"/>
              </a:rPr>
              <a:t>That is figure 3.</a:t>
            </a:r>
            <a:endParaRPr lang="en-US" altLang="ko-KR" dirty="0" smtClean="0">
              <a:latin typeface="+mn-lt"/>
            </a:endParaRPr>
          </a:p>
          <a:p>
            <a:pPr latinLnBrk="0"/>
            <a:r>
              <a:rPr lang="en-US" altLang="ko-KR" dirty="0" smtClean="0">
                <a:latin typeface="+mn-lt"/>
              </a:rPr>
              <a:t>And the pre-compressed rubber springs provide self-centering capacity. That is figures</a:t>
            </a:r>
            <a:r>
              <a:rPr lang="en-US" altLang="ko-KR" baseline="0" dirty="0" smtClean="0">
                <a:latin typeface="+mn-lt"/>
              </a:rPr>
              <a:t> 1 and 2.</a:t>
            </a:r>
            <a:endParaRPr lang="en-US" altLang="ko-KR" dirty="0" smtClean="0">
              <a:latin typeface="+mn-lt"/>
            </a:endParaRPr>
          </a:p>
          <a:p>
            <a:pPr latinLnBrk="0"/>
            <a:r>
              <a:rPr lang="en-US" altLang="ko-KR" dirty="0" smtClean="0">
                <a:latin typeface="+mn-lt"/>
              </a:rPr>
              <a:t>The combination of magnetic friction and pre-compressed rubber springs generates</a:t>
            </a:r>
            <a:r>
              <a:rPr lang="en-US" altLang="ko-KR" baseline="0" dirty="0" smtClean="0">
                <a:latin typeface="+mn-lt"/>
              </a:rPr>
              <a:t> ‘</a:t>
            </a:r>
            <a:r>
              <a:rPr lang="en-US" altLang="ko-KR" dirty="0" smtClean="0">
                <a:latin typeface="+mn-lt"/>
                <a:ea typeface="+mn-ea"/>
                <a:cs typeface="Times New Roman" pitchFamily="18" charset="0"/>
              </a:rPr>
              <a:t>flag-shaped’ behavior for a</a:t>
            </a:r>
            <a:r>
              <a:rPr lang="en-US" altLang="ko-KR" dirty="0" smtClean="0">
                <a:solidFill>
                  <a:schemeClr val="accent2"/>
                </a:solidFill>
                <a:latin typeface="+mn-lt"/>
                <a:ea typeface="+mn-ea"/>
                <a:cs typeface="Times New Roman" pitchFamily="18" charset="0"/>
              </a:rPr>
              <a:t> </a:t>
            </a:r>
            <a:r>
              <a:rPr lang="en-US" altLang="ko-KR" dirty="0" smtClean="0">
                <a:solidFill>
                  <a:srgbClr val="FF0000"/>
                </a:solidFill>
                <a:latin typeface="+mn-lt"/>
                <a:ea typeface="+mn-ea"/>
                <a:cs typeface="Times New Roman" pitchFamily="18" charset="0"/>
              </a:rPr>
              <a:t>smart damper</a:t>
            </a:r>
            <a:r>
              <a:rPr lang="en-US" altLang="ko-KR" baseline="0" dirty="0" smtClean="0">
                <a:solidFill>
                  <a:schemeClr val="tx1"/>
                </a:solidFill>
                <a:latin typeface="+mn-lt"/>
                <a:ea typeface="+mn-ea"/>
                <a:cs typeface="+mn-cs"/>
              </a:rPr>
              <a:t> shown last figure.</a:t>
            </a:r>
            <a:endParaRPr lang="en-US" altLang="ko-KR" baseline="0" dirty="0" smtClean="0">
              <a:latin typeface="+mn-lt"/>
            </a:endParaRPr>
          </a:p>
          <a:p>
            <a:pPr latinLnBrk="0"/>
            <a:endParaRPr lang="en-US" altLang="ko-KR" dirty="0" smtClean="0">
              <a:latin typeface="+mn-lt"/>
            </a:endParaRPr>
          </a:p>
          <a:p>
            <a:pPr latinLnBrk="0"/>
            <a:r>
              <a:rPr lang="en-US" altLang="ko-KR" dirty="0" smtClean="0">
                <a:latin typeface="+mn-lt"/>
              </a:rPr>
              <a:t>For this purpose, a series of dynamic tests of magnetic friction dampers and pre-compressed rubber springs were conducted.</a:t>
            </a:r>
            <a:endParaRPr lang="ko-KR" altLang="ko-KR" b="1" dirty="0" smtClean="0">
              <a:latin typeface="+mn-lt"/>
            </a:endParaRPr>
          </a:p>
        </p:txBody>
      </p:sp>
      <p:sp>
        <p:nvSpPr>
          <p:cNvPr id="4096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4333FE-B67E-4E16-858C-9D2789170896}" type="slidenum">
              <a:rPr lang="ko-KR" altLang="en-US" smtClean="0">
                <a:latin typeface="굴림" pitchFamily="50" charset="-127"/>
                <a:ea typeface="굴림" pitchFamily="50" charset="-127"/>
              </a:rPr>
              <a:pPr/>
              <a:t>5</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3390191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44035"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ko-KR" dirty="0" smtClean="0"/>
              <a:t>There are pictures of the magnet and tensile test of the magnet. </a:t>
            </a:r>
          </a:p>
          <a:p>
            <a:pPr eaLnBrk="1" hangingPunct="1">
              <a:spcBef>
                <a:spcPct val="0"/>
              </a:spcBef>
            </a:pPr>
            <a:r>
              <a:rPr lang="en-US" altLang="ko-KR" dirty="0" smtClean="0"/>
              <a:t>In tensile test of the magnet, the pulling force is 800N for each magnet.</a:t>
            </a:r>
          </a:p>
          <a:p>
            <a:pPr defTabSz="922538" eaLnBrk="1" hangingPunct="1">
              <a:spcBef>
                <a:spcPct val="0"/>
              </a:spcBef>
              <a:defRPr/>
            </a:pPr>
            <a:r>
              <a:rPr lang="en-US" altLang="ko-KR" dirty="0" smtClean="0"/>
              <a:t>Next is the magnetic-frictional damper dynamic test. </a:t>
            </a:r>
          </a:p>
          <a:p>
            <a:pPr defTabSz="922538" eaLnBrk="1" hangingPunct="1">
              <a:spcBef>
                <a:spcPct val="0"/>
              </a:spcBef>
              <a:defRPr/>
            </a:pPr>
            <a:r>
              <a:rPr lang="en-US" altLang="ko-KR" dirty="0" smtClean="0"/>
              <a:t>This test identifies the friction force and frictional coefficient by controlling the number of magnets and frequency of the UTM. </a:t>
            </a:r>
          </a:p>
          <a:p>
            <a:pPr defTabSz="922538" eaLnBrk="1" hangingPunct="1">
              <a:spcBef>
                <a:spcPct val="0"/>
              </a:spcBef>
              <a:defRPr/>
            </a:pPr>
            <a:endParaRPr lang="en-US" altLang="ko-KR" dirty="0" smtClean="0"/>
          </a:p>
          <a:p>
            <a:pPr defTabSz="922538" eaLnBrk="1" hangingPunct="1">
              <a:spcBef>
                <a:spcPct val="0"/>
              </a:spcBef>
              <a:defRPr/>
            </a:pPr>
            <a:r>
              <a:rPr lang="en-US" altLang="ko-KR" dirty="0" smtClean="0"/>
              <a:t>(The out part of the piston is non-magnetic(stainless) and the inner piston is magnetic, Therefore the magnet is adhered to the inner piston and the magnetic force creates frictional force.)</a:t>
            </a:r>
          </a:p>
          <a:p>
            <a:pPr eaLnBrk="1" hangingPunct="1">
              <a:spcBef>
                <a:spcPct val="0"/>
              </a:spcBef>
            </a:pPr>
            <a:endParaRPr lang="ko-KR" altLang="ko-KR" dirty="0" smtClean="0"/>
          </a:p>
        </p:txBody>
      </p:sp>
      <p:sp>
        <p:nvSpPr>
          <p:cNvPr id="44036"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D8D640-699F-49AF-8B31-CDA2053D7378}" type="slidenum">
              <a:rPr lang="ko-KR" altLang="en-US" smtClean="0">
                <a:latin typeface="굴림" pitchFamily="50" charset="-127"/>
                <a:ea typeface="굴림" pitchFamily="50" charset="-127"/>
              </a:rPr>
              <a:pPr/>
              <a:t>6</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555878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45059" name="슬라이드 노트 개체 틀 2"/>
          <p:cNvSpPr>
            <a:spLocks noGrp="1"/>
          </p:cNvSpPr>
          <p:nvPr>
            <p:ph type="body" idx="1"/>
          </p:nvPr>
        </p:nvSpPr>
        <p:spPr bwMode="auto">
          <a:noFill/>
        </p:spPr>
        <p:txBody>
          <a:bodyPr wrap="square" numCol="1" anchor="t" anchorCtr="0" compatLnSpc="1">
            <a:prstTxWarp prst="textNoShape">
              <a:avLst/>
            </a:prstTxWarp>
          </a:bodyPr>
          <a:lstStyle/>
          <a:p>
            <a:r>
              <a:rPr lang="en-US" altLang="ko-KR" dirty="0" smtClean="0"/>
              <a:t>Here is the experimental procedure.</a:t>
            </a:r>
          </a:p>
          <a:p>
            <a:r>
              <a:rPr lang="en-US" altLang="ko-KR" dirty="0" smtClean="0"/>
              <a:t>The experiment is proceeded by</a:t>
            </a:r>
            <a:r>
              <a:rPr lang="en-US" altLang="ko-KR" baseline="0" dirty="0" smtClean="0"/>
              <a:t> increasing</a:t>
            </a:r>
            <a:r>
              <a:rPr lang="en-US" altLang="ko-KR" dirty="0" smtClean="0"/>
              <a:t> the number of magnets</a:t>
            </a:r>
            <a:r>
              <a:rPr lang="en-US" altLang="ko-KR" baseline="0" dirty="0" smtClean="0"/>
              <a:t> from 2 to 12</a:t>
            </a:r>
            <a:r>
              <a:rPr lang="en-US" altLang="ko-KR" dirty="0" smtClean="0"/>
              <a:t> magnets.</a:t>
            </a:r>
          </a:p>
          <a:p>
            <a:r>
              <a:rPr lang="en-US" altLang="ko-KR" dirty="0" smtClean="0"/>
              <a:t>and by controlling the frequency of UTM to 0.1 Hz</a:t>
            </a:r>
            <a:r>
              <a:rPr lang="en-US" altLang="ko-KR" baseline="0" dirty="0" smtClean="0"/>
              <a:t> to 2 Hz as shown the figure.</a:t>
            </a:r>
            <a:r>
              <a:rPr lang="en-US" altLang="ko-KR" dirty="0" smtClean="0"/>
              <a:t> </a:t>
            </a:r>
          </a:p>
          <a:p>
            <a:r>
              <a:rPr lang="en-US" altLang="ko-KR" dirty="0" smtClean="0"/>
              <a:t>The stroke is controlled in consideration of the performance curve of the UTM</a:t>
            </a:r>
          </a:p>
          <a:p>
            <a:r>
              <a:rPr lang="en-US" altLang="ko-KR" dirty="0" smtClean="0"/>
              <a:t>And this procedure</a:t>
            </a:r>
            <a:r>
              <a:rPr lang="en-US" altLang="ko-KR" baseline="0" dirty="0" smtClean="0"/>
              <a:t> is equal to other test about smart damper.</a:t>
            </a:r>
            <a:endParaRPr lang="en-US" altLang="ko-KR" dirty="0" smtClean="0"/>
          </a:p>
          <a:p>
            <a:endParaRPr lang="en-US" altLang="ko-KR" dirty="0" smtClean="0"/>
          </a:p>
        </p:txBody>
      </p:sp>
      <p:sp>
        <p:nvSpPr>
          <p:cNvPr id="45060"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E443C7-D4A4-4F00-A797-40CD42065FE8}" type="slidenum">
              <a:rPr lang="ko-KR" altLang="en-US" smtClean="0">
                <a:latin typeface="굴림" pitchFamily="50" charset="-127"/>
                <a:ea typeface="굴림" pitchFamily="50" charset="-127"/>
              </a:rPr>
              <a:pPr/>
              <a:t>7</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272938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47107"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defTabSz="922538">
              <a:defRPr/>
            </a:pPr>
            <a:r>
              <a:rPr lang="en-US" altLang="ko-KR" dirty="0" smtClean="0"/>
              <a:t>These</a:t>
            </a:r>
            <a:r>
              <a:rPr lang="en-US" altLang="ko-KR" baseline="0" dirty="0" smtClean="0"/>
              <a:t> are</a:t>
            </a:r>
            <a:r>
              <a:rPr lang="en-US" altLang="ko-KR" dirty="0" smtClean="0"/>
              <a:t> analysis of 4,</a:t>
            </a:r>
            <a:r>
              <a:rPr lang="en-US" altLang="ko-KR" baseline="0" dirty="0" smtClean="0"/>
              <a:t> 8 and 12</a:t>
            </a:r>
            <a:r>
              <a:rPr lang="en-US" altLang="ko-KR" dirty="0" smtClean="0"/>
              <a:t> magnets adhered. </a:t>
            </a:r>
          </a:p>
          <a:p>
            <a:pPr defTabSz="922538">
              <a:defRPr/>
            </a:pPr>
            <a:r>
              <a:rPr lang="en-US" altLang="ko-KR" dirty="0" smtClean="0"/>
              <a:t>The frictional force is measured as shown. and there is little effect on the frequency of the force.</a:t>
            </a:r>
          </a:p>
          <a:p>
            <a:pPr defTabSz="922538">
              <a:defRPr/>
            </a:pPr>
            <a:r>
              <a:rPr lang="en-US" altLang="ko-KR" dirty="0" smtClean="0"/>
              <a:t>The behavior of the magnetic frictional damper shows exactly rectangular shape like other friction damper.</a:t>
            </a:r>
          </a:p>
          <a:p>
            <a:pPr defTabSz="922538">
              <a:defRPr/>
            </a:pPr>
            <a:r>
              <a:rPr lang="en-US" altLang="ko-KR" dirty="0" smtClean="0"/>
              <a:t>The</a:t>
            </a:r>
            <a:r>
              <a:rPr lang="en-US" altLang="ko-KR" baseline="0" dirty="0" smtClean="0"/>
              <a:t> bellow table shows the friction force.</a:t>
            </a:r>
          </a:p>
          <a:p>
            <a:pPr defTabSz="922538">
              <a:defRPr/>
            </a:pPr>
            <a:endParaRPr lang="en-US" altLang="ko-KR" dirty="0" smtClean="0"/>
          </a:p>
          <a:p>
            <a:r>
              <a:rPr lang="en-US" altLang="ko-KR" dirty="0" smtClean="0"/>
              <a:t>And from</a:t>
            </a:r>
            <a:r>
              <a:rPr lang="en-US" altLang="ko-KR" baseline="0" dirty="0" smtClean="0"/>
              <a:t> the test, we knew that frictional coefficient Mu is about 0.5 by using simple friction equation F=Mu*N. (times)</a:t>
            </a:r>
          </a:p>
        </p:txBody>
      </p:sp>
      <p:sp>
        <p:nvSpPr>
          <p:cNvPr id="47108"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C2AC5E-AF1E-48A3-8A91-15F3183E94AF}" type="slidenum">
              <a:rPr lang="ko-KR" altLang="en-US" smtClean="0">
                <a:latin typeface="굴림" pitchFamily="50" charset="-127"/>
                <a:ea typeface="굴림" pitchFamily="50" charset="-127"/>
              </a:rPr>
              <a:pPr/>
              <a:t>8</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117408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52227" name="슬라이드 노트 개체 틀 2"/>
          <p:cNvSpPr>
            <a:spLocks noGrp="1"/>
          </p:cNvSpPr>
          <p:nvPr>
            <p:ph type="body" idx="1"/>
          </p:nvPr>
        </p:nvSpPr>
        <p:spPr bwMode="auto">
          <a:noFill/>
        </p:spPr>
        <p:txBody>
          <a:bodyPr wrap="square" numCol="1" anchor="t" anchorCtr="0" compatLnSpc="1">
            <a:prstTxWarp prst="textNoShape">
              <a:avLst/>
            </a:prstTxWarp>
          </a:bodyPr>
          <a:lstStyle/>
          <a:p>
            <a:r>
              <a:rPr lang="en-US" altLang="ko-KR" dirty="0" smtClean="0"/>
              <a:t>And the</a:t>
            </a:r>
            <a:r>
              <a:rPr lang="en-US" altLang="ko-KR" baseline="0" dirty="0" smtClean="0"/>
              <a:t> graph shows linearity for the friction force. </a:t>
            </a:r>
          </a:p>
          <a:p>
            <a:r>
              <a:rPr lang="en-US" altLang="ko-KR" dirty="0" smtClean="0"/>
              <a:t>Estimation of friction force tendency depending on the number of magnets. </a:t>
            </a:r>
          </a:p>
          <a:p>
            <a:r>
              <a:rPr lang="en-US" altLang="ko-KR" dirty="0" smtClean="0"/>
              <a:t>There was a linear increase in the friction force tendency for each on. </a:t>
            </a:r>
          </a:p>
        </p:txBody>
      </p:sp>
      <p:sp>
        <p:nvSpPr>
          <p:cNvPr id="52228"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F55A92-47AE-4861-AE8F-EF831992ACAE}" type="slidenum">
              <a:rPr lang="ko-KR" altLang="en-US" smtClean="0">
                <a:latin typeface="굴림" pitchFamily="50" charset="-127"/>
                <a:ea typeface="굴림" pitchFamily="50" charset="-127"/>
              </a:rPr>
              <a:pPr/>
              <a:t>9</a:t>
            </a:fld>
            <a:endParaRPr lang="en-US" altLang="ko-KR" smtClean="0">
              <a:latin typeface="굴림" pitchFamily="50" charset="-127"/>
              <a:ea typeface="굴림" pitchFamily="50" charset="-127"/>
            </a:endParaRPr>
          </a:p>
        </p:txBody>
      </p:sp>
    </p:spTree>
    <p:extLst>
      <p:ext uri="{BB962C8B-B14F-4D97-AF65-F5344CB8AC3E}">
        <p14:creationId xmlns:p14="http://schemas.microsoft.com/office/powerpoint/2010/main" val="891526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4" name="직사각형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5" name="직사각형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6" name="직사각형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7" name="직사각형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10" name="직사각형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useBgFill="1">
        <p:nvSpPr>
          <p:cNvPr id="11" name="모서리가 둥근 직사각형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useBgFill="1">
        <p:nvSpPr>
          <p:cNvPr id="12" name="모서리가 둥근 직사각형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13" name="직사각형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14" name="직사각형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15" name="직사각형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16" name="직사각형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8" name="제목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ko-KR" altLang="en-US" smtClean="0"/>
              <a:t>마스터 제목 스타일 편집</a:t>
            </a:r>
            <a:endParaRPr lang="en-US"/>
          </a:p>
        </p:txBody>
      </p:sp>
      <p:sp>
        <p:nvSpPr>
          <p:cNvPr id="9" name="부제목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ko-KR" altLang="en-US" smtClean="0"/>
              <a:t>마스터 부제목 스타일 편집</a:t>
            </a:r>
            <a:endParaRPr lang="en-US"/>
          </a:p>
        </p:txBody>
      </p:sp>
      <p:sp>
        <p:nvSpPr>
          <p:cNvPr id="17" name="날짜 개체 틀 27"/>
          <p:cNvSpPr>
            <a:spLocks noGrp="1"/>
          </p:cNvSpPr>
          <p:nvPr>
            <p:ph type="dt" sz="half" idx="10"/>
          </p:nvPr>
        </p:nvSpPr>
        <p:spPr>
          <a:xfrm>
            <a:off x="6705600" y="4206875"/>
            <a:ext cx="960438" cy="457200"/>
          </a:xfrm>
        </p:spPr>
        <p:txBody>
          <a:bodyPr/>
          <a:lstStyle>
            <a:lvl1pPr>
              <a:defRPr/>
            </a:lvl1pPr>
          </a:lstStyle>
          <a:p>
            <a:pPr>
              <a:defRPr/>
            </a:pPr>
            <a:r>
              <a:rPr lang="en-US" altLang="ko-KR"/>
              <a:t>This study was supported by the Basic Science Research Program through the National Research Foundation of Korea funded by the Ministry of Education, Science and Technology (Project No. 2012-0456-03)</a:t>
            </a:r>
            <a:endParaRPr lang="en-US" dirty="0"/>
          </a:p>
        </p:txBody>
      </p:sp>
      <p:sp>
        <p:nvSpPr>
          <p:cNvPr id="18" name="바닥글 개체 틀 16"/>
          <p:cNvSpPr>
            <a:spLocks noGrp="1"/>
          </p:cNvSpPr>
          <p:nvPr>
            <p:ph type="ftr" sz="quarter" idx="11"/>
          </p:nvPr>
        </p:nvSpPr>
        <p:spPr>
          <a:xfrm>
            <a:off x="5410200" y="4205288"/>
            <a:ext cx="1295400" cy="457200"/>
          </a:xfrm>
        </p:spPr>
        <p:txBody>
          <a:bodyPr/>
          <a:lstStyle>
            <a:lvl1pPr>
              <a:defRPr/>
            </a:lvl1pPr>
          </a:lstStyle>
          <a:p>
            <a:pPr>
              <a:defRPr/>
            </a:pPr>
            <a:r>
              <a:rPr lang="en-US" altLang="ko-KR"/>
              <a:t>Department of Structural Engineering,  Hongik University</a:t>
            </a:r>
            <a:endParaRPr lang="ko-KR" altLang="en-US"/>
          </a:p>
        </p:txBody>
      </p:sp>
      <p:sp>
        <p:nvSpPr>
          <p:cNvPr id="19" name="슬라이드 번호 개체 틀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D9B62E9E-5A22-491F-A125-313BEEF5C632}" type="slidenum">
              <a:rPr lang="ko-KR" altLang="en-US"/>
              <a:pPr>
                <a:defRPr/>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13"/>
          <p:cNvSpPr>
            <a:spLocks noGrp="1"/>
          </p:cNvSpPr>
          <p:nvPr>
            <p:ph type="dt" sz="half" idx="10"/>
          </p:nvPr>
        </p:nvSpPr>
        <p:spPr/>
        <p:txBody>
          <a:bodyPr/>
          <a:lstStyle>
            <a:lvl1pPr>
              <a:defRPr/>
            </a:lvl1pPr>
          </a:lstStyle>
          <a:p>
            <a:pPr>
              <a:defRPr/>
            </a:pPr>
            <a:r>
              <a:rPr lang="en-US" altLang="ko-KR"/>
              <a:t>This study was supported by the Basic Science Research Program through the National Research Foundation of Korea funded by the Ministry of Education, Science and Technology (Project No. 2012-0456-03)</a:t>
            </a:r>
            <a:endParaRPr lang="ko-KR" altLang="en-US"/>
          </a:p>
        </p:txBody>
      </p:sp>
      <p:sp>
        <p:nvSpPr>
          <p:cNvPr id="5" name="바닥글 개체 틀 2"/>
          <p:cNvSpPr>
            <a:spLocks noGrp="1"/>
          </p:cNvSpPr>
          <p:nvPr>
            <p:ph type="ftr" sz="quarter" idx="11"/>
          </p:nvPr>
        </p:nvSpPr>
        <p:spPr/>
        <p:txBody>
          <a:bodyPr/>
          <a:lstStyle>
            <a:lvl1pPr>
              <a:defRPr/>
            </a:lvl1pPr>
          </a:lstStyle>
          <a:p>
            <a:pPr>
              <a:defRPr/>
            </a:pPr>
            <a:r>
              <a:rPr lang="en-US" altLang="ko-KR"/>
              <a:t>Department of Structural Engineering,  Hongik University</a:t>
            </a:r>
            <a:endParaRPr lang="ko-KR" altLang="en-US"/>
          </a:p>
        </p:txBody>
      </p:sp>
      <p:sp>
        <p:nvSpPr>
          <p:cNvPr id="6" name="슬라이드 번호 개체 틀 22"/>
          <p:cNvSpPr>
            <a:spLocks noGrp="1"/>
          </p:cNvSpPr>
          <p:nvPr>
            <p:ph type="sldNum" sz="quarter" idx="12"/>
          </p:nvPr>
        </p:nvSpPr>
        <p:spPr/>
        <p:txBody>
          <a:bodyPr/>
          <a:lstStyle>
            <a:lvl1pPr>
              <a:defRPr/>
            </a:lvl1pPr>
          </a:lstStyle>
          <a:p>
            <a:pPr>
              <a:defRPr/>
            </a:pPr>
            <a:fld id="{F0DBA8C5-A61B-4E11-A3A8-853FB1F8F70A}" type="slidenum">
              <a:rPr lang="ko-KR" altLang="en-US"/>
              <a:pPr>
                <a:defRPr/>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781800" y="1143000"/>
            <a:ext cx="1905000" cy="5486400"/>
          </a:xfrm>
        </p:spPr>
        <p:txBody>
          <a:bodyPr vert="eaVert"/>
          <a:lstStyle/>
          <a:p>
            <a:r>
              <a:rPr lang="ko-KR" altLang="en-US" smtClean="0"/>
              <a:t>마스터 제목 스타일 편집</a:t>
            </a:r>
            <a:endParaRPr lang="en-US"/>
          </a:p>
        </p:txBody>
      </p:sp>
      <p:sp>
        <p:nvSpPr>
          <p:cNvPr id="3" name="세로 텍스트 개체 틀 2"/>
          <p:cNvSpPr>
            <a:spLocks noGrp="1"/>
          </p:cNvSpPr>
          <p:nvPr>
            <p:ph type="body" orient="vert" idx="1"/>
          </p:nvPr>
        </p:nvSpPr>
        <p:spPr>
          <a:xfrm>
            <a:off x="457200" y="1143000"/>
            <a:ext cx="6248400" cy="54864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13"/>
          <p:cNvSpPr>
            <a:spLocks noGrp="1"/>
          </p:cNvSpPr>
          <p:nvPr>
            <p:ph type="dt" sz="half" idx="10"/>
          </p:nvPr>
        </p:nvSpPr>
        <p:spPr/>
        <p:txBody>
          <a:bodyPr/>
          <a:lstStyle>
            <a:lvl1pPr>
              <a:defRPr/>
            </a:lvl1pPr>
          </a:lstStyle>
          <a:p>
            <a:pPr>
              <a:defRPr/>
            </a:pPr>
            <a:r>
              <a:rPr lang="en-US" altLang="ko-KR"/>
              <a:t>This study was supported by the Basic Science Research Program through the National Research Foundation of Korea funded by the Ministry of Education, Science and Technology (Project No. 2012-0456-03)</a:t>
            </a:r>
            <a:endParaRPr lang="ko-KR" altLang="en-US"/>
          </a:p>
        </p:txBody>
      </p:sp>
      <p:sp>
        <p:nvSpPr>
          <p:cNvPr id="5" name="바닥글 개체 틀 2"/>
          <p:cNvSpPr>
            <a:spLocks noGrp="1"/>
          </p:cNvSpPr>
          <p:nvPr>
            <p:ph type="ftr" sz="quarter" idx="11"/>
          </p:nvPr>
        </p:nvSpPr>
        <p:spPr/>
        <p:txBody>
          <a:bodyPr/>
          <a:lstStyle>
            <a:lvl1pPr>
              <a:defRPr/>
            </a:lvl1pPr>
          </a:lstStyle>
          <a:p>
            <a:pPr>
              <a:defRPr/>
            </a:pPr>
            <a:r>
              <a:rPr lang="en-US" altLang="ko-KR"/>
              <a:t>Department of Structural Engineering,  Hongik University</a:t>
            </a:r>
            <a:endParaRPr lang="ko-KR" altLang="en-US"/>
          </a:p>
        </p:txBody>
      </p:sp>
      <p:sp>
        <p:nvSpPr>
          <p:cNvPr id="6" name="슬라이드 번호 개체 틀 22"/>
          <p:cNvSpPr>
            <a:spLocks noGrp="1"/>
          </p:cNvSpPr>
          <p:nvPr>
            <p:ph type="sldNum" sz="quarter" idx="12"/>
          </p:nvPr>
        </p:nvSpPr>
        <p:spPr/>
        <p:txBody>
          <a:bodyPr/>
          <a:lstStyle>
            <a:lvl1pPr>
              <a:defRPr/>
            </a:lvl1pPr>
          </a:lstStyle>
          <a:p>
            <a:pPr>
              <a:defRPr/>
            </a:pPr>
            <a:fld id="{88A80BDB-79B1-4E36-AB05-179AADABD280}" type="slidenum">
              <a:rPr lang="ko-KR" altLang="en-US"/>
              <a:pPr>
                <a:defRPr/>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13"/>
          <p:cNvSpPr>
            <a:spLocks noGrp="1"/>
          </p:cNvSpPr>
          <p:nvPr>
            <p:ph type="dt" sz="half" idx="10"/>
          </p:nvPr>
        </p:nvSpPr>
        <p:spPr/>
        <p:txBody>
          <a:bodyPr/>
          <a:lstStyle>
            <a:lvl1pPr>
              <a:defRPr/>
            </a:lvl1pPr>
          </a:lstStyle>
          <a:p>
            <a:pPr>
              <a:defRPr/>
            </a:pPr>
            <a:r>
              <a:rPr lang="en-US" altLang="ko-KR"/>
              <a:t>This study was supported by the Basic Science Research Program through the National Research Foundation of Korea funded by the Ministry of Education, Science and Technology (Project No. 2012-0456-03)</a:t>
            </a:r>
            <a:endParaRPr lang="ko-KR" altLang="en-US"/>
          </a:p>
        </p:txBody>
      </p:sp>
      <p:sp>
        <p:nvSpPr>
          <p:cNvPr id="5" name="바닥글 개체 틀 2"/>
          <p:cNvSpPr>
            <a:spLocks noGrp="1"/>
          </p:cNvSpPr>
          <p:nvPr>
            <p:ph type="ftr" sz="quarter" idx="11"/>
          </p:nvPr>
        </p:nvSpPr>
        <p:spPr/>
        <p:txBody>
          <a:bodyPr/>
          <a:lstStyle>
            <a:lvl1pPr>
              <a:defRPr/>
            </a:lvl1pPr>
          </a:lstStyle>
          <a:p>
            <a:pPr>
              <a:defRPr/>
            </a:pPr>
            <a:r>
              <a:rPr lang="en-US" altLang="ko-KR"/>
              <a:t>Department of Structural Engineering,  Hongik University</a:t>
            </a:r>
            <a:endParaRPr lang="ko-KR" altLang="en-US"/>
          </a:p>
        </p:txBody>
      </p:sp>
      <p:sp>
        <p:nvSpPr>
          <p:cNvPr id="6" name="슬라이드 번호 개체 틀 22"/>
          <p:cNvSpPr>
            <a:spLocks noGrp="1"/>
          </p:cNvSpPr>
          <p:nvPr>
            <p:ph type="sldNum" sz="quarter" idx="12"/>
          </p:nvPr>
        </p:nvSpPr>
        <p:spPr/>
        <p:txBody>
          <a:bodyPr/>
          <a:lstStyle>
            <a:lvl1pPr>
              <a:defRPr/>
            </a:lvl1pPr>
          </a:lstStyle>
          <a:p>
            <a:pPr>
              <a:defRPr/>
            </a:pPr>
            <a:fld id="{D5416260-3683-4089-82EE-1CE40C0A24DD}" type="slidenum">
              <a:rPr lang="ko-KR" altLang="en-US"/>
              <a:pPr>
                <a:defRPr/>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ko-KR" altLang="en-US" smtClean="0"/>
              <a:t>마스터 제목 스타일 편집</a:t>
            </a:r>
            <a:endParaRPr lang="en-US"/>
          </a:p>
        </p:txBody>
      </p:sp>
      <p:sp>
        <p:nvSpPr>
          <p:cNvPr id="3" name="텍스트 개체 틀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ko-KR" altLang="en-US" smtClean="0"/>
              <a:t>마스터 텍스트 스타일을 편집합니다</a:t>
            </a:r>
          </a:p>
        </p:txBody>
      </p:sp>
      <p:sp>
        <p:nvSpPr>
          <p:cNvPr id="4" name="날짜 개체 틀 13"/>
          <p:cNvSpPr>
            <a:spLocks noGrp="1"/>
          </p:cNvSpPr>
          <p:nvPr>
            <p:ph type="dt" sz="half" idx="10"/>
          </p:nvPr>
        </p:nvSpPr>
        <p:spPr/>
        <p:txBody>
          <a:bodyPr/>
          <a:lstStyle>
            <a:lvl1pPr>
              <a:defRPr/>
            </a:lvl1pPr>
          </a:lstStyle>
          <a:p>
            <a:pPr>
              <a:defRPr/>
            </a:pPr>
            <a:r>
              <a:rPr lang="en-US" altLang="ko-KR"/>
              <a:t>This study was supported by the Basic Science Research Program through the National Research Foundation of Korea funded by the Ministry of Education, Science and Technology (Project No. 2012-0456-03)</a:t>
            </a:r>
            <a:endParaRPr lang="ko-KR" altLang="en-US"/>
          </a:p>
        </p:txBody>
      </p:sp>
      <p:sp>
        <p:nvSpPr>
          <p:cNvPr id="5" name="바닥글 개체 틀 2"/>
          <p:cNvSpPr>
            <a:spLocks noGrp="1"/>
          </p:cNvSpPr>
          <p:nvPr>
            <p:ph type="ftr" sz="quarter" idx="11"/>
          </p:nvPr>
        </p:nvSpPr>
        <p:spPr/>
        <p:txBody>
          <a:bodyPr/>
          <a:lstStyle>
            <a:lvl1pPr>
              <a:defRPr/>
            </a:lvl1pPr>
          </a:lstStyle>
          <a:p>
            <a:pPr>
              <a:defRPr/>
            </a:pPr>
            <a:r>
              <a:rPr lang="en-US" altLang="ko-KR"/>
              <a:t>Department of Structural Engineering,  Hongik University</a:t>
            </a:r>
            <a:endParaRPr lang="ko-KR" altLang="en-US"/>
          </a:p>
        </p:txBody>
      </p:sp>
      <p:sp>
        <p:nvSpPr>
          <p:cNvPr id="6" name="슬라이드 번호 개체 틀 22"/>
          <p:cNvSpPr>
            <a:spLocks noGrp="1"/>
          </p:cNvSpPr>
          <p:nvPr>
            <p:ph type="sldNum" sz="quarter" idx="12"/>
          </p:nvPr>
        </p:nvSpPr>
        <p:spPr/>
        <p:txBody>
          <a:bodyPr/>
          <a:lstStyle>
            <a:lvl1pPr>
              <a:defRPr/>
            </a:lvl1pPr>
          </a:lstStyle>
          <a:p>
            <a:pPr>
              <a:defRPr/>
            </a:pPr>
            <a:fld id="{04D6DBAF-6357-4967-A398-54BD0BEC8EA4}" type="slidenum">
              <a:rPr lang="ko-KR" altLang="en-US"/>
              <a:pPr>
                <a:defRPr/>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내용 개체 틀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내용 개체 틀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날짜 개체 틀 13"/>
          <p:cNvSpPr>
            <a:spLocks noGrp="1"/>
          </p:cNvSpPr>
          <p:nvPr>
            <p:ph type="dt" sz="half" idx="10"/>
          </p:nvPr>
        </p:nvSpPr>
        <p:spPr/>
        <p:txBody>
          <a:bodyPr/>
          <a:lstStyle>
            <a:lvl1pPr>
              <a:defRPr/>
            </a:lvl1pPr>
          </a:lstStyle>
          <a:p>
            <a:pPr>
              <a:defRPr/>
            </a:pPr>
            <a:r>
              <a:rPr lang="en-US" altLang="ko-KR"/>
              <a:t>This study was supported by the Basic Science Research Program through the National Research Foundation of Korea funded by the Ministry of Education, Science and Technology (Project No. 2012-0456-03)</a:t>
            </a:r>
            <a:endParaRPr lang="ko-KR" altLang="en-US"/>
          </a:p>
        </p:txBody>
      </p:sp>
      <p:sp>
        <p:nvSpPr>
          <p:cNvPr id="6" name="바닥글 개체 틀 2"/>
          <p:cNvSpPr>
            <a:spLocks noGrp="1"/>
          </p:cNvSpPr>
          <p:nvPr>
            <p:ph type="ftr" sz="quarter" idx="11"/>
          </p:nvPr>
        </p:nvSpPr>
        <p:spPr/>
        <p:txBody>
          <a:bodyPr/>
          <a:lstStyle>
            <a:lvl1pPr>
              <a:defRPr/>
            </a:lvl1pPr>
          </a:lstStyle>
          <a:p>
            <a:pPr>
              <a:defRPr/>
            </a:pPr>
            <a:r>
              <a:rPr lang="en-US" altLang="ko-KR"/>
              <a:t>Department of Structural Engineering,  Hongik University</a:t>
            </a:r>
            <a:endParaRPr lang="ko-KR" altLang="en-US"/>
          </a:p>
        </p:txBody>
      </p:sp>
      <p:sp>
        <p:nvSpPr>
          <p:cNvPr id="7" name="슬라이드 번호 개체 틀 22"/>
          <p:cNvSpPr>
            <a:spLocks noGrp="1"/>
          </p:cNvSpPr>
          <p:nvPr>
            <p:ph type="sldNum" sz="quarter" idx="12"/>
          </p:nvPr>
        </p:nvSpPr>
        <p:spPr/>
        <p:txBody>
          <a:bodyPr/>
          <a:lstStyle>
            <a:lvl1pPr>
              <a:defRPr/>
            </a:lvl1pPr>
          </a:lstStyle>
          <a:p>
            <a:pPr>
              <a:defRPr/>
            </a:pPr>
            <a:fld id="{D2E6B59F-A0ED-418D-A41E-FAE7141B957E}" type="slidenum">
              <a:rPr lang="ko-KR" altLang="en-US"/>
              <a:pPr>
                <a:defRPr/>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381000" y="1143000"/>
            <a:ext cx="8382000" cy="1069848"/>
          </a:xfrm>
        </p:spPr>
        <p:txBody>
          <a:bodyPr/>
          <a:lstStyle>
            <a:lvl1pPr>
              <a:defRPr sz="4000" b="0" i="0" cap="none" baseline="0"/>
            </a:lvl1pPr>
          </a:lstStyle>
          <a:p>
            <a:r>
              <a:rPr lang="ko-KR" altLang="en-US" smtClean="0"/>
              <a:t>마스터 제목 스타일 편집</a:t>
            </a:r>
            <a:endParaRPr lang="en-US"/>
          </a:p>
        </p:txBody>
      </p:sp>
      <p:sp>
        <p:nvSpPr>
          <p:cNvPr id="3" name="텍스트 개체 틀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ko-KR" altLang="en-US" smtClean="0"/>
              <a:t>마스터 텍스트 스타일을 편집합니다</a:t>
            </a:r>
          </a:p>
        </p:txBody>
      </p:sp>
      <p:sp>
        <p:nvSpPr>
          <p:cNvPr id="4" name="텍스트 개체 틀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ko-KR" altLang="en-US" smtClean="0"/>
              <a:t>마스터 텍스트 스타일을 편집합니다</a:t>
            </a:r>
          </a:p>
        </p:txBody>
      </p:sp>
      <p:sp>
        <p:nvSpPr>
          <p:cNvPr id="5" name="내용 개체 틀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6" name="내용 개체 틀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7" name="날짜 개체 틀 25"/>
          <p:cNvSpPr>
            <a:spLocks noGrp="1"/>
          </p:cNvSpPr>
          <p:nvPr>
            <p:ph type="dt" sz="half" idx="10"/>
          </p:nvPr>
        </p:nvSpPr>
        <p:spPr/>
        <p:txBody>
          <a:bodyPr rtlCol="0"/>
          <a:lstStyle>
            <a:lvl1pPr>
              <a:defRPr/>
            </a:lvl1pPr>
          </a:lstStyle>
          <a:p>
            <a:pPr>
              <a:defRPr/>
            </a:pPr>
            <a:r>
              <a:rPr lang="en-US" altLang="ko-KR"/>
              <a:t>This study was supported by the Basic Science Research Program through the National Research Foundation of Korea funded by the Ministry of Education, Science and Technology (Project No. 2012-0456-03)</a:t>
            </a:r>
            <a:endParaRPr lang="ko-KR" altLang="en-US"/>
          </a:p>
        </p:txBody>
      </p:sp>
      <p:sp>
        <p:nvSpPr>
          <p:cNvPr id="8" name="슬라이드 번호 개체 틀 26"/>
          <p:cNvSpPr>
            <a:spLocks noGrp="1"/>
          </p:cNvSpPr>
          <p:nvPr>
            <p:ph type="sldNum" sz="quarter" idx="11"/>
          </p:nvPr>
        </p:nvSpPr>
        <p:spPr/>
        <p:txBody>
          <a:bodyPr rtlCol="0"/>
          <a:lstStyle>
            <a:lvl1pPr>
              <a:defRPr/>
            </a:lvl1pPr>
          </a:lstStyle>
          <a:p>
            <a:pPr>
              <a:defRPr/>
            </a:pPr>
            <a:fld id="{518D9499-9464-4C71-B9CC-5B7B33C1D735}" type="slidenum">
              <a:rPr lang="ko-KR" altLang="en-US"/>
              <a:pPr>
                <a:defRPr/>
              </a:pPr>
              <a:t>‹#›</a:t>
            </a:fld>
            <a:endParaRPr lang="ko-KR" altLang="en-US"/>
          </a:p>
        </p:txBody>
      </p:sp>
      <p:sp>
        <p:nvSpPr>
          <p:cNvPr id="9" name="바닥글 개체 틀 27"/>
          <p:cNvSpPr>
            <a:spLocks noGrp="1"/>
          </p:cNvSpPr>
          <p:nvPr>
            <p:ph type="ftr" sz="quarter" idx="12"/>
          </p:nvPr>
        </p:nvSpPr>
        <p:spPr/>
        <p:txBody>
          <a:bodyPr rtlCol="0"/>
          <a:lstStyle>
            <a:lvl1pPr>
              <a:defRPr/>
            </a:lvl1pPr>
          </a:lstStyle>
          <a:p>
            <a:pPr>
              <a:defRPr/>
            </a:pPr>
            <a:r>
              <a:rPr lang="en-US" altLang="ko-KR"/>
              <a:t>Department of Structural Engineering,  Hongik University</a:t>
            </a:r>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1143000"/>
            <a:ext cx="8229600" cy="1069848"/>
          </a:xfrm>
        </p:spPr>
        <p:txBody>
          <a:bodyPr/>
          <a:lstStyle>
            <a:lvl1pPr>
              <a:defRPr sz="4000">
                <a:solidFill>
                  <a:schemeClr val="tx2"/>
                </a:solidFill>
              </a:defRPr>
            </a:lvl1pPr>
          </a:lstStyle>
          <a:p>
            <a:r>
              <a:rPr lang="ko-KR" altLang="en-US" smtClean="0"/>
              <a:t>마스터 제목 스타일 편집</a:t>
            </a:r>
            <a:endParaRPr lang="en-US"/>
          </a:p>
        </p:txBody>
      </p:sp>
      <p:sp>
        <p:nvSpPr>
          <p:cNvPr id="3" name="날짜 개체 틀 2"/>
          <p:cNvSpPr>
            <a:spLocks noGrp="1"/>
          </p:cNvSpPr>
          <p:nvPr>
            <p:ph type="dt" sz="half" idx="10"/>
          </p:nvPr>
        </p:nvSpPr>
        <p:spPr>
          <a:xfrm>
            <a:off x="6583363" y="612775"/>
            <a:ext cx="957262" cy="457200"/>
          </a:xfrm>
        </p:spPr>
        <p:txBody>
          <a:bodyPr/>
          <a:lstStyle>
            <a:lvl1pPr>
              <a:defRPr/>
            </a:lvl1pPr>
          </a:lstStyle>
          <a:p>
            <a:pPr>
              <a:defRPr/>
            </a:pPr>
            <a:r>
              <a:rPr lang="en-US" altLang="ko-KR"/>
              <a:t>This study was supported by the Basic Science Research Program through the National Research Foundation of Korea funded by the Ministry of Education, Science and Technology (Project No. 2012-0456-03)</a:t>
            </a:r>
            <a:endParaRPr lang="ko-KR" altLang="en-US"/>
          </a:p>
        </p:txBody>
      </p:sp>
      <p:sp>
        <p:nvSpPr>
          <p:cNvPr id="4" name="바닥글 개체 틀 3"/>
          <p:cNvSpPr>
            <a:spLocks noGrp="1"/>
          </p:cNvSpPr>
          <p:nvPr>
            <p:ph type="ftr" sz="quarter" idx="11"/>
          </p:nvPr>
        </p:nvSpPr>
        <p:spPr/>
        <p:txBody>
          <a:bodyPr/>
          <a:lstStyle>
            <a:lvl1pPr>
              <a:defRPr/>
            </a:lvl1pPr>
          </a:lstStyle>
          <a:p>
            <a:pPr>
              <a:defRPr/>
            </a:pPr>
            <a:r>
              <a:rPr lang="en-US" altLang="ko-KR"/>
              <a:t>Department of Structural Engineering,  Hongik University</a:t>
            </a:r>
            <a:endParaRPr lang="ko-KR" altLang="en-US"/>
          </a:p>
        </p:txBody>
      </p:sp>
      <p:sp>
        <p:nvSpPr>
          <p:cNvPr id="5" name="슬라이드 번호 개체 틀 4"/>
          <p:cNvSpPr>
            <a:spLocks noGrp="1"/>
          </p:cNvSpPr>
          <p:nvPr>
            <p:ph type="sldNum" sz="quarter" idx="12"/>
          </p:nvPr>
        </p:nvSpPr>
        <p:spPr/>
        <p:txBody>
          <a:bodyPr/>
          <a:lstStyle>
            <a:lvl1pPr>
              <a:defRPr/>
            </a:lvl1pPr>
          </a:lstStyle>
          <a:p>
            <a:pPr>
              <a:defRPr/>
            </a:pPr>
            <a:fld id="{2E196DC9-26A9-4E14-BE78-86B25E8E32FA}" type="slidenum">
              <a:rPr lang="ko-KR" altLang="en-US"/>
              <a:pPr>
                <a:defRPr/>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3"/>
          <p:cNvSpPr>
            <a:spLocks noGrp="1"/>
          </p:cNvSpPr>
          <p:nvPr>
            <p:ph type="dt" sz="half" idx="10"/>
          </p:nvPr>
        </p:nvSpPr>
        <p:spPr/>
        <p:txBody>
          <a:bodyPr/>
          <a:lstStyle>
            <a:lvl1pPr>
              <a:defRPr/>
            </a:lvl1pPr>
          </a:lstStyle>
          <a:p>
            <a:pPr>
              <a:defRPr/>
            </a:pPr>
            <a:r>
              <a:rPr lang="en-US" altLang="ko-KR"/>
              <a:t>This study was supported by the Basic Science Research Program through the National Research Foundation of Korea funded by the Ministry of Education, Science and Technology (Project No. 2012-0456-03)</a:t>
            </a:r>
            <a:endParaRPr lang="ko-KR" altLang="en-US"/>
          </a:p>
        </p:txBody>
      </p:sp>
      <p:sp>
        <p:nvSpPr>
          <p:cNvPr id="3" name="바닥글 개체 틀 2"/>
          <p:cNvSpPr>
            <a:spLocks noGrp="1"/>
          </p:cNvSpPr>
          <p:nvPr>
            <p:ph type="ftr" sz="quarter" idx="11"/>
          </p:nvPr>
        </p:nvSpPr>
        <p:spPr/>
        <p:txBody>
          <a:bodyPr/>
          <a:lstStyle>
            <a:lvl1pPr>
              <a:defRPr/>
            </a:lvl1pPr>
          </a:lstStyle>
          <a:p>
            <a:pPr>
              <a:defRPr/>
            </a:pPr>
            <a:r>
              <a:rPr lang="en-US" altLang="ko-KR"/>
              <a:t>Department of Structural Engineering,  Hongik University</a:t>
            </a:r>
            <a:endParaRPr lang="ko-KR" altLang="en-US"/>
          </a:p>
        </p:txBody>
      </p:sp>
      <p:sp>
        <p:nvSpPr>
          <p:cNvPr id="4" name="슬라이드 번호 개체 틀 22"/>
          <p:cNvSpPr>
            <a:spLocks noGrp="1"/>
          </p:cNvSpPr>
          <p:nvPr>
            <p:ph type="sldNum" sz="quarter" idx="12"/>
          </p:nvPr>
        </p:nvSpPr>
        <p:spPr/>
        <p:txBody>
          <a:bodyPr/>
          <a:lstStyle>
            <a:lvl1pPr>
              <a:defRPr/>
            </a:lvl1pPr>
          </a:lstStyle>
          <a:p>
            <a:pPr>
              <a:defRPr/>
            </a:pPr>
            <a:fld id="{416B52A3-5CDE-4150-A87C-778049BD72AB}" type="slidenum">
              <a:rPr lang="ko-KR" altLang="en-US"/>
              <a:pPr>
                <a:defRPr/>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5353496" y="1101970"/>
            <a:ext cx="3383280" cy="877824"/>
          </a:xfrm>
        </p:spPr>
        <p:txBody>
          <a:bodyPr anchor="b"/>
          <a:lstStyle>
            <a:lvl1pPr algn="l">
              <a:buNone/>
              <a:defRPr sz="1800" b="1"/>
            </a:lvl1pPr>
          </a:lstStyle>
          <a:p>
            <a:r>
              <a:rPr lang="ko-KR" altLang="en-US" smtClean="0"/>
              <a:t>마스터 제목 스타일 편집</a:t>
            </a:r>
            <a:endParaRPr lang="en-US"/>
          </a:p>
        </p:txBody>
      </p:sp>
      <p:sp>
        <p:nvSpPr>
          <p:cNvPr id="3" name="텍스트 개체 틀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ko-KR" altLang="en-US" smtClean="0"/>
              <a:t>마스터 텍스트 스타일을 편집합니다</a:t>
            </a:r>
          </a:p>
        </p:txBody>
      </p:sp>
      <p:sp>
        <p:nvSpPr>
          <p:cNvPr id="4" name="내용 개체 틀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날짜 개체 틀 13"/>
          <p:cNvSpPr>
            <a:spLocks noGrp="1"/>
          </p:cNvSpPr>
          <p:nvPr>
            <p:ph type="dt" sz="half" idx="10"/>
          </p:nvPr>
        </p:nvSpPr>
        <p:spPr/>
        <p:txBody>
          <a:bodyPr/>
          <a:lstStyle>
            <a:lvl1pPr>
              <a:defRPr/>
            </a:lvl1pPr>
          </a:lstStyle>
          <a:p>
            <a:pPr>
              <a:defRPr/>
            </a:pPr>
            <a:r>
              <a:rPr lang="en-US" altLang="ko-KR"/>
              <a:t>This study was supported by the Basic Science Research Program through the National Research Foundation of Korea funded by the Ministry of Education, Science and Technology (Project No. 2012-0456-03)</a:t>
            </a:r>
            <a:endParaRPr lang="ko-KR" altLang="en-US"/>
          </a:p>
        </p:txBody>
      </p:sp>
      <p:sp>
        <p:nvSpPr>
          <p:cNvPr id="6" name="바닥글 개체 틀 2"/>
          <p:cNvSpPr>
            <a:spLocks noGrp="1"/>
          </p:cNvSpPr>
          <p:nvPr>
            <p:ph type="ftr" sz="quarter" idx="11"/>
          </p:nvPr>
        </p:nvSpPr>
        <p:spPr/>
        <p:txBody>
          <a:bodyPr/>
          <a:lstStyle>
            <a:lvl1pPr>
              <a:defRPr/>
            </a:lvl1pPr>
          </a:lstStyle>
          <a:p>
            <a:pPr>
              <a:defRPr/>
            </a:pPr>
            <a:r>
              <a:rPr lang="en-US" altLang="ko-KR"/>
              <a:t>Department of Structural Engineering,  Hongik University</a:t>
            </a:r>
            <a:endParaRPr lang="ko-KR" altLang="en-US"/>
          </a:p>
        </p:txBody>
      </p:sp>
      <p:sp>
        <p:nvSpPr>
          <p:cNvPr id="7" name="슬라이드 번호 개체 틀 22"/>
          <p:cNvSpPr>
            <a:spLocks noGrp="1"/>
          </p:cNvSpPr>
          <p:nvPr>
            <p:ph type="sldNum" sz="quarter" idx="12"/>
          </p:nvPr>
        </p:nvSpPr>
        <p:spPr/>
        <p:txBody>
          <a:bodyPr/>
          <a:lstStyle>
            <a:lvl1pPr>
              <a:defRPr/>
            </a:lvl1pPr>
          </a:lstStyle>
          <a:p>
            <a:pPr>
              <a:defRPr/>
            </a:pPr>
            <a:fld id="{3B216906-E97F-4836-85FB-C311D6EB8CB6}" type="slidenum">
              <a:rPr lang="ko-KR" altLang="en-US"/>
              <a:pPr>
                <a:defRPr/>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ko-KR" altLang="en-US" smtClean="0"/>
              <a:t>마스터 제목 스타일 편집</a:t>
            </a:r>
            <a:endParaRPr lang="en-US"/>
          </a:p>
        </p:txBody>
      </p:sp>
      <p:sp>
        <p:nvSpPr>
          <p:cNvPr id="3" name="그림 개체 틀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ko-KR" altLang="en-US" noProof="0" smtClean="0"/>
              <a:t>그림을 추가하려면 아이콘을 클릭하십시오</a:t>
            </a:r>
            <a:endParaRPr lang="en-US" noProof="0" dirty="0"/>
          </a:p>
        </p:txBody>
      </p:sp>
      <p:sp>
        <p:nvSpPr>
          <p:cNvPr id="4" name="텍스트 개체 틀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ko-KR" altLang="en-US" smtClean="0"/>
              <a:t>마스터 텍스트 스타일을 편집합니다</a:t>
            </a:r>
          </a:p>
        </p:txBody>
      </p:sp>
      <p:sp>
        <p:nvSpPr>
          <p:cNvPr id="5" name="날짜 개체 틀 13"/>
          <p:cNvSpPr>
            <a:spLocks noGrp="1"/>
          </p:cNvSpPr>
          <p:nvPr>
            <p:ph type="dt" sz="half" idx="10"/>
          </p:nvPr>
        </p:nvSpPr>
        <p:spPr/>
        <p:txBody>
          <a:bodyPr/>
          <a:lstStyle>
            <a:lvl1pPr>
              <a:defRPr/>
            </a:lvl1pPr>
          </a:lstStyle>
          <a:p>
            <a:pPr>
              <a:defRPr/>
            </a:pPr>
            <a:r>
              <a:rPr lang="en-US" altLang="ko-KR"/>
              <a:t>This study was supported by the Basic Science Research Program through the National Research Foundation of Korea funded by the Ministry of Education, Science and Technology (Project No. 2012-0456-03)</a:t>
            </a:r>
            <a:endParaRPr lang="ko-KR" altLang="en-US"/>
          </a:p>
        </p:txBody>
      </p:sp>
      <p:sp>
        <p:nvSpPr>
          <p:cNvPr id="6" name="바닥글 개체 틀 2"/>
          <p:cNvSpPr>
            <a:spLocks noGrp="1"/>
          </p:cNvSpPr>
          <p:nvPr>
            <p:ph type="ftr" sz="quarter" idx="11"/>
          </p:nvPr>
        </p:nvSpPr>
        <p:spPr/>
        <p:txBody>
          <a:bodyPr/>
          <a:lstStyle>
            <a:lvl1pPr>
              <a:defRPr/>
            </a:lvl1pPr>
          </a:lstStyle>
          <a:p>
            <a:pPr>
              <a:defRPr/>
            </a:pPr>
            <a:r>
              <a:rPr lang="en-US" altLang="ko-KR"/>
              <a:t>Department of Structural Engineering,  Hongik University</a:t>
            </a:r>
            <a:endParaRPr lang="ko-KR" altLang="en-US"/>
          </a:p>
        </p:txBody>
      </p:sp>
      <p:sp>
        <p:nvSpPr>
          <p:cNvPr id="7" name="슬라이드 번호 개체 틀 22"/>
          <p:cNvSpPr>
            <a:spLocks noGrp="1"/>
          </p:cNvSpPr>
          <p:nvPr>
            <p:ph type="sldNum" sz="quarter" idx="12"/>
          </p:nvPr>
        </p:nvSpPr>
        <p:spPr/>
        <p:txBody>
          <a:bodyPr/>
          <a:lstStyle>
            <a:lvl1pPr>
              <a:defRPr/>
            </a:lvl1pPr>
          </a:lstStyle>
          <a:p>
            <a:pPr>
              <a:defRPr/>
            </a:pPr>
            <a:fld id="{C5C1D2D9-046A-495B-BC79-121A541304A6}" type="slidenum">
              <a:rPr lang="ko-KR" altLang="en-US"/>
              <a:pPr>
                <a:defRPr/>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직사각형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29" name="직사각형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30" name="직사각형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31" name="직사각형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32" name="직사각형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useBgFill="1">
        <p:nvSpPr>
          <p:cNvPr id="33" name="모서리가 둥근 직사각형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useBgFill="1">
        <p:nvSpPr>
          <p:cNvPr id="34" name="모서리가 둥근 직사각형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35" name="직사각형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dirty="0"/>
          </a:p>
        </p:txBody>
      </p:sp>
      <p:sp>
        <p:nvSpPr>
          <p:cNvPr id="36" name="직사각형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dirty="0"/>
          </a:p>
        </p:txBody>
      </p:sp>
      <p:sp>
        <p:nvSpPr>
          <p:cNvPr id="37" name="직사각형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38" name="직사각형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39" name="직사각형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40" name="직사각형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dirty="0"/>
          </a:p>
        </p:txBody>
      </p:sp>
      <p:sp>
        <p:nvSpPr>
          <p:cNvPr id="1039" name="제목 개체 틀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40" name="텍스트 개체 틀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4" name="날짜 개체 틀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r>
              <a:rPr lang="en-US" altLang="ko-KR"/>
              <a:t>This study was supported by the Basic Science Research Program through the National Research Foundation of Korea funded by the Ministry of Education, Science and Technology (Project No. 2012-0456-03)</a:t>
            </a:r>
            <a:endParaRPr lang="ko-KR" altLang="en-US"/>
          </a:p>
        </p:txBody>
      </p:sp>
      <p:sp>
        <p:nvSpPr>
          <p:cNvPr id="3" name="바닥글 개체 틀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r>
              <a:rPr lang="en-US" altLang="ko-KR"/>
              <a:t>Department of Structural Engineering,  Hongik University</a:t>
            </a:r>
            <a:endParaRPr lang="ko-KR" altLang="en-US"/>
          </a:p>
        </p:txBody>
      </p:sp>
      <p:sp>
        <p:nvSpPr>
          <p:cNvPr id="23" name="슬라이드 번호 개체 틀 22"/>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a:solidFill>
                  <a:srgbClr val="FFFFFF"/>
                </a:solidFill>
              </a:defRPr>
            </a:lvl1pPr>
          </a:lstStyle>
          <a:p>
            <a:pPr>
              <a:defRPr/>
            </a:pPr>
            <a:fld id="{37673D39-6512-4EE1-A38B-FBCA2E89285D}"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sldLayoutIdLst>
    <p:sldLayoutId id="2147484549" r:id="rId1"/>
    <p:sldLayoutId id="2147484541" r:id="rId2"/>
    <p:sldLayoutId id="2147484542" r:id="rId3"/>
    <p:sldLayoutId id="2147484543" r:id="rId4"/>
    <p:sldLayoutId id="2147484550" r:id="rId5"/>
    <p:sldLayoutId id="2147484551" r:id="rId6"/>
    <p:sldLayoutId id="2147484544" r:id="rId7"/>
    <p:sldLayoutId id="2147484545" r:id="rId8"/>
    <p:sldLayoutId id="2147484546" r:id="rId9"/>
    <p:sldLayoutId id="2147484547" r:id="rId10"/>
    <p:sldLayoutId id="2147484548" r:id="rId11"/>
  </p:sldLayoutIdLst>
  <p:hf hdr="0" dt="0"/>
  <p:txStyles>
    <p:titleStyle>
      <a:lvl1pPr algn="l" rtl="0" eaLnBrk="0" fontAlgn="base" latinLnBrk="1" hangingPunct="0">
        <a:spcBef>
          <a:spcPct val="0"/>
        </a:spcBef>
        <a:spcAft>
          <a:spcPct val="0"/>
        </a:spcAft>
        <a:defRPr sz="4000" kern="1200">
          <a:solidFill>
            <a:schemeClr val="tx2"/>
          </a:solidFill>
          <a:latin typeface="+mj-lt"/>
          <a:ea typeface="+mj-ea"/>
          <a:cs typeface="+mj-cs"/>
        </a:defRPr>
      </a:lvl1pPr>
      <a:lvl2pPr algn="l" rtl="0" eaLnBrk="0" fontAlgn="base" latinLnBrk="1" hangingPunct="0">
        <a:spcBef>
          <a:spcPct val="0"/>
        </a:spcBef>
        <a:spcAft>
          <a:spcPct val="0"/>
        </a:spcAft>
        <a:defRPr sz="4000">
          <a:solidFill>
            <a:schemeClr val="tx2"/>
          </a:solidFill>
          <a:latin typeface="Trebuchet MS" pitchFamily="34" charset="0"/>
          <a:ea typeface="맑은 고딕" pitchFamily="50" charset="-127"/>
        </a:defRPr>
      </a:lvl2pPr>
      <a:lvl3pPr algn="l" rtl="0" eaLnBrk="0" fontAlgn="base" latinLnBrk="1" hangingPunct="0">
        <a:spcBef>
          <a:spcPct val="0"/>
        </a:spcBef>
        <a:spcAft>
          <a:spcPct val="0"/>
        </a:spcAft>
        <a:defRPr sz="4000">
          <a:solidFill>
            <a:schemeClr val="tx2"/>
          </a:solidFill>
          <a:latin typeface="Trebuchet MS" pitchFamily="34" charset="0"/>
          <a:ea typeface="맑은 고딕" pitchFamily="50" charset="-127"/>
        </a:defRPr>
      </a:lvl3pPr>
      <a:lvl4pPr algn="l" rtl="0" eaLnBrk="0" fontAlgn="base" latinLnBrk="1" hangingPunct="0">
        <a:spcBef>
          <a:spcPct val="0"/>
        </a:spcBef>
        <a:spcAft>
          <a:spcPct val="0"/>
        </a:spcAft>
        <a:defRPr sz="4000">
          <a:solidFill>
            <a:schemeClr val="tx2"/>
          </a:solidFill>
          <a:latin typeface="Trebuchet MS" pitchFamily="34" charset="0"/>
          <a:ea typeface="맑은 고딕" pitchFamily="50" charset="-127"/>
        </a:defRPr>
      </a:lvl4pPr>
      <a:lvl5pPr algn="l" rtl="0" eaLnBrk="0" fontAlgn="base" latinLnBrk="1" hangingPunct="0">
        <a:spcBef>
          <a:spcPct val="0"/>
        </a:spcBef>
        <a:spcAft>
          <a:spcPct val="0"/>
        </a:spcAft>
        <a:defRPr sz="4000">
          <a:solidFill>
            <a:schemeClr val="tx2"/>
          </a:solidFill>
          <a:latin typeface="Trebuchet MS" pitchFamily="34" charset="0"/>
          <a:ea typeface="맑은 고딕" pitchFamily="50" charset="-127"/>
        </a:defRPr>
      </a:lvl5pPr>
      <a:lvl6pPr marL="457200" algn="l" rtl="0" fontAlgn="base" latinLnBrk="1">
        <a:spcBef>
          <a:spcPct val="0"/>
        </a:spcBef>
        <a:spcAft>
          <a:spcPct val="0"/>
        </a:spcAft>
        <a:defRPr sz="4000">
          <a:solidFill>
            <a:schemeClr val="tx2"/>
          </a:solidFill>
          <a:latin typeface="Trebuchet MS" pitchFamily="34" charset="0"/>
          <a:ea typeface="맑은 고딕" pitchFamily="50" charset="-127"/>
        </a:defRPr>
      </a:lvl6pPr>
      <a:lvl7pPr marL="914400" algn="l" rtl="0" fontAlgn="base" latinLnBrk="1">
        <a:spcBef>
          <a:spcPct val="0"/>
        </a:spcBef>
        <a:spcAft>
          <a:spcPct val="0"/>
        </a:spcAft>
        <a:defRPr sz="4000">
          <a:solidFill>
            <a:schemeClr val="tx2"/>
          </a:solidFill>
          <a:latin typeface="Trebuchet MS" pitchFamily="34" charset="0"/>
          <a:ea typeface="맑은 고딕" pitchFamily="50" charset="-127"/>
        </a:defRPr>
      </a:lvl7pPr>
      <a:lvl8pPr marL="1371600" algn="l" rtl="0" fontAlgn="base" latinLnBrk="1">
        <a:spcBef>
          <a:spcPct val="0"/>
        </a:spcBef>
        <a:spcAft>
          <a:spcPct val="0"/>
        </a:spcAft>
        <a:defRPr sz="4000">
          <a:solidFill>
            <a:schemeClr val="tx2"/>
          </a:solidFill>
          <a:latin typeface="Trebuchet MS" pitchFamily="34" charset="0"/>
          <a:ea typeface="맑은 고딕" pitchFamily="50" charset="-127"/>
        </a:defRPr>
      </a:lvl8pPr>
      <a:lvl9pPr marL="1828800" algn="l" rtl="0" fontAlgn="base" latinLnBrk="1">
        <a:spcBef>
          <a:spcPct val="0"/>
        </a:spcBef>
        <a:spcAft>
          <a:spcPct val="0"/>
        </a:spcAft>
        <a:defRPr sz="4000">
          <a:solidFill>
            <a:schemeClr val="tx2"/>
          </a:solidFill>
          <a:latin typeface="Trebuchet MS" pitchFamily="34" charset="0"/>
          <a:ea typeface="맑은 고딕" pitchFamily="50" charset="-127"/>
        </a:defRPr>
      </a:lvl9pPr>
    </p:titleStyle>
    <p:bodyStyle>
      <a:lvl1pPr marL="365125" indent="-255588" algn="l" rtl="0" eaLnBrk="0" fontAlgn="base" latinLnBrk="1"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latinLnBrk="1"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latinLnBrk="1"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latinLnBrk="1"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latinLnBrk="1"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1"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1"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1"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1"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37.w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8.wmf"/><Relationship Id="rId5" Type="http://schemas.openxmlformats.org/officeDocument/2006/relationships/oleObject" Target="../embeddings/oleObject9.bin"/><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14.bin"/><Relationship Id="rId3" Type="http://schemas.openxmlformats.org/officeDocument/2006/relationships/notesSlide" Target="../notesSlides/notesSlide14.xml"/><Relationship Id="rId7" Type="http://schemas.openxmlformats.org/officeDocument/2006/relationships/oleObject" Target="../embeddings/oleObject11.bin"/><Relationship Id="rId12" Type="http://schemas.openxmlformats.org/officeDocument/2006/relationships/image" Target="../media/image42.wmf"/><Relationship Id="rId2" Type="http://schemas.openxmlformats.org/officeDocument/2006/relationships/slideLayout" Target="../slideLayouts/slideLayout2.xml"/><Relationship Id="rId16" Type="http://schemas.openxmlformats.org/officeDocument/2006/relationships/image" Target="../media/image44.wmf"/><Relationship Id="rId1" Type="http://schemas.openxmlformats.org/officeDocument/2006/relationships/vmlDrawing" Target="../drawings/vmlDrawing5.vml"/><Relationship Id="rId6" Type="http://schemas.openxmlformats.org/officeDocument/2006/relationships/image" Target="../media/image39.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41.wmf"/><Relationship Id="rId4" Type="http://schemas.openxmlformats.org/officeDocument/2006/relationships/image" Target="../media/image6.png"/><Relationship Id="rId9" Type="http://schemas.openxmlformats.org/officeDocument/2006/relationships/oleObject" Target="../embeddings/oleObject12.bin"/><Relationship Id="rId14" Type="http://schemas.openxmlformats.org/officeDocument/2006/relationships/image" Target="../media/image43.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5.wmf"/><Relationship Id="rId5" Type="http://schemas.openxmlformats.org/officeDocument/2006/relationships/oleObject" Target="../embeddings/oleObject16.bin"/><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notesSlide" Target="../notesSlides/notesSlide19.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5.wmf"/><Relationship Id="rId5" Type="http://schemas.openxmlformats.org/officeDocument/2006/relationships/oleObject" Target="../embeddings/oleObject17.bin"/><Relationship Id="rId10" Type="http://schemas.openxmlformats.org/officeDocument/2006/relationships/image" Target="../media/image57.wmf"/><Relationship Id="rId4" Type="http://schemas.openxmlformats.org/officeDocument/2006/relationships/image" Target="../media/image6.png"/><Relationship Id="rId9"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6.png"/><Relationship Id="rId7" Type="http://schemas.openxmlformats.org/officeDocument/2006/relationships/image" Target="../media/image61.w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0.wmf"/><Relationship Id="rId5" Type="http://schemas.openxmlformats.org/officeDocument/2006/relationships/image" Target="../media/image59.wmf"/><Relationship Id="rId10" Type="http://schemas.openxmlformats.org/officeDocument/2006/relationships/image" Target="../media/image64.wmf"/><Relationship Id="rId4" Type="http://schemas.openxmlformats.org/officeDocument/2006/relationships/image" Target="../media/image58.wmf"/><Relationship Id="rId9" Type="http://schemas.openxmlformats.org/officeDocument/2006/relationships/image" Target="../media/image63.wmf"/></Relationships>
</file>

<file path=ppt/slides/_rels/slide21.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notesSlide" Target="../notesSlides/notesSlide21.xml"/><Relationship Id="rId7" Type="http://schemas.openxmlformats.org/officeDocument/2006/relationships/oleObject" Target="../embeddings/oleObject21.bin"/><Relationship Id="rId12"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5.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67.wmf"/><Relationship Id="rId4" Type="http://schemas.openxmlformats.org/officeDocument/2006/relationships/image" Target="../media/image6.png"/><Relationship Id="rId9" Type="http://schemas.openxmlformats.org/officeDocument/2006/relationships/oleObject" Target="../embeddings/oleObject22.bin"/></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notesSlide" Target="../notesSlides/notesSlide24.xml"/><Relationship Id="rId7" Type="http://schemas.openxmlformats.org/officeDocument/2006/relationships/oleObject" Target="../embeddings/oleObject25.bin"/><Relationship Id="rId12"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70.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72.wmf"/><Relationship Id="rId4" Type="http://schemas.openxmlformats.org/officeDocument/2006/relationships/image" Target="../media/image6.png"/><Relationship Id="rId9" Type="http://schemas.openxmlformats.org/officeDocument/2006/relationships/oleObject" Target="../embeddings/oleObject26.bin"/></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6.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6.bin"/><Relationship Id="rId3" Type="http://schemas.openxmlformats.org/officeDocument/2006/relationships/notesSlide" Target="../notesSlides/notesSlide9.xml"/><Relationship Id="rId7" Type="http://schemas.openxmlformats.org/officeDocument/2006/relationships/oleObject" Target="../embeddings/oleObject3.bin"/><Relationship Id="rId12" Type="http://schemas.openxmlformats.org/officeDocument/2006/relationships/image" Target="../media/image23.wmf"/><Relationship Id="rId2" Type="http://schemas.openxmlformats.org/officeDocument/2006/relationships/slideLayout" Target="../slideLayouts/slideLayout2.xml"/><Relationship Id="rId16" Type="http://schemas.openxmlformats.org/officeDocument/2006/relationships/image" Target="../media/image25.wmf"/><Relationship Id="rId1" Type="http://schemas.openxmlformats.org/officeDocument/2006/relationships/vmlDrawing" Target="../drawings/vmlDrawing2.vml"/><Relationship Id="rId6" Type="http://schemas.openxmlformats.org/officeDocument/2006/relationships/image" Target="../media/image20.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22.wmf"/><Relationship Id="rId4" Type="http://schemas.openxmlformats.org/officeDocument/2006/relationships/image" Target="../media/image6.png"/><Relationship Id="rId9" Type="http://schemas.openxmlformats.org/officeDocument/2006/relationships/oleObject" Target="../embeddings/oleObject4.bin"/><Relationship Id="rId14" Type="http://schemas.openxmlformats.org/officeDocument/2006/relationships/image" Target="../media/image2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cstate="print">
            <a:lum bright="25000" contrast="30000"/>
          </a:blip>
          <a:srcRect/>
          <a:stretch>
            <a:fillRect/>
          </a:stretch>
        </p:blipFill>
        <p:spPr bwMode="auto">
          <a:xfrm>
            <a:off x="-11322" y="980728"/>
            <a:ext cx="9141387" cy="3285209"/>
          </a:xfrm>
          <a:prstGeom prst="rect">
            <a:avLst/>
          </a:prstGeom>
          <a:noFill/>
          <a:ln w="9525">
            <a:noFill/>
            <a:miter lim="800000"/>
            <a:headEnd/>
            <a:tailEnd/>
          </a:ln>
          <a:effectLst/>
        </p:spPr>
      </p:pic>
      <p:sp>
        <p:nvSpPr>
          <p:cNvPr id="5122" name="제목 1"/>
          <p:cNvSpPr>
            <a:spLocks noGrp="1"/>
          </p:cNvSpPr>
          <p:nvPr>
            <p:ph type="ctrTitle"/>
          </p:nvPr>
        </p:nvSpPr>
        <p:spPr>
          <a:xfrm>
            <a:off x="468313" y="1382836"/>
            <a:ext cx="8458200" cy="2262188"/>
          </a:xfrm>
        </p:spPr>
        <p:txBody>
          <a:bodyPr/>
          <a:lstStyle/>
          <a:p>
            <a:pPr algn="ctr" eaLnBrk="1" hangingPunct="1"/>
            <a:r>
              <a:rPr lang="en-US" altLang="ko-KR" sz="3600" b="1" dirty="0" smtClean="0">
                <a:solidFill>
                  <a:schemeClr val="tx1"/>
                </a:solidFill>
                <a:effectLst>
                  <a:outerShdw blurRad="38100" dist="38100" dir="2700000" algn="tl">
                    <a:srgbClr val="000000">
                      <a:alpha val="43137"/>
                    </a:srgbClr>
                  </a:outerShdw>
                </a:effectLst>
                <a:latin typeface="Mongolian Baiti" pitchFamily="66" charset="0"/>
                <a:cs typeface="Mongolian Baiti" pitchFamily="66" charset="0"/>
              </a:rPr>
              <a:t>Behaviors of Flag-Shaped Dampers Using Combination of Magnetic Friction and Rubber Springs</a:t>
            </a:r>
            <a:endParaRPr lang="ko-KR" altLang="en-US" sz="36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123" name="부제목 1"/>
          <p:cNvSpPr>
            <a:spLocks noGrp="1"/>
          </p:cNvSpPr>
          <p:nvPr>
            <p:ph type="subTitle" idx="1"/>
          </p:nvPr>
        </p:nvSpPr>
        <p:spPr>
          <a:xfrm>
            <a:off x="4325938" y="4554940"/>
            <a:ext cx="4818062" cy="1038220"/>
          </a:xfrm>
        </p:spPr>
        <p:txBody>
          <a:bodyPr/>
          <a:lstStyle/>
          <a:p>
            <a:pPr marL="63500" eaLnBrk="1" hangingPunct="1"/>
            <a:r>
              <a:rPr kumimoji="1" lang="en-US" altLang="ko-KR" sz="2000" b="1" dirty="0" smtClean="0">
                <a:solidFill>
                  <a:schemeClr val="tx1"/>
                </a:solidFill>
                <a:latin typeface="Times New Roman" pitchFamily="18" charset="0"/>
                <a:cs typeface="Times New Roman" pitchFamily="18" charset="0"/>
              </a:rPr>
              <a:t>           Speaker : </a:t>
            </a:r>
            <a:r>
              <a:rPr kumimoji="1" lang="en-US" altLang="ko-KR" sz="2000" b="1" dirty="0" err="1" smtClean="0">
                <a:solidFill>
                  <a:schemeClr val="accent4">
                    <a:lumMod val="75000"/>
                  </a:schemeClr>
                </a:solidFill>
                <a:latin typeface="Times New Roman" pitchFamily="18" charset="0"/>
                <a:cs typeface="Times New Roman" pitchFamily="18" charset="0"/>
              </a:rPr>
              <a:t>Yunjeong</a:t>
            </a:r>
            <a:r>
              <a:rPr kumimoji="1" lang="en-US" altLang="ko-KR" sz="2000" b="1" dirty="0" smtClean="0">
                <a:solidFill>
                  <a:schemeClr val="accent4">
                    <a:lumMod val="75000"/>
                  </a:schemeClr>
                </a:solidFill>
                <a:latin typeface="Times New Roman" pitchFamily="18" charset="0"/>
                <a:cs typeface="Times New Roman" pitchFamily="18" charset="0"/>
              </a:rPr>
              <a:t> Son	   </a:t>
            </a:r>
          </a:p>
          <a:p>
            <a:pPr marL="63500" algn="r" eaLnBrk="1" hangingPunct="1"/>
            <a:r>
              <a:rPr kumimoji="1" lang="en-US" altLang="ko-KR" sz="2000" b="1" dirty="0" smtClean="0">
                <a:solidFill>
                  <a:schemeClr val="tx1"/>
                </a:solidFill>
                <a:latin typeface="Times New Roman" pitchFamily="18" charset="0"/>
                <a:cs typeface="Times New Roman" pitchFamily="18" charset="0"/>
              </a:rPr>
              <a:t>Master’s Course, </a:t>
            </a:r>
            <a:r>
              <a:rPr kumimoji="1" lang="en-US" altLang="ko-KR" sz="2000" b="1" dirty="0" err="1" smtClean="0">
                <a:solidFill>
                  <a:schemeClr val="tx1"/>
                </a:solidFill>
                <a:latin typeface="Times New Roman" pitchFamily="18" charset="0"/>
                <a:cs typeface="Times New Roman" pitchFamily="18" charset="0"/>
              </a:rPr>
              <a:t>Hongik</a:t>
            </a:r>
            <a:r>
              <a:rPr kumimoji="1" lang="en-US" altLang="ko-KR" sz="2000" b="1" dirty="0" smtClean="0">
                <a:solidFill>
                  <a:schemeClr val="tx1"/>
                </a:solidFill>
                <a:latin typeface="Times New Roman" pitchFamily="18" charset="0"/>
                <a:cs typeface="Times New Roman" pitchFamily="18" charset="0"/>
              </a:rPr>
              <a:t> University</a:t>
            </a:r>
          </a:p>
          <a:p>
            <a:pPr marL="63500" algn="r" eaLnBrk="1" hangingPunct="1"/>
            <a:r>
              <a:rPr kumimoji="1" lang="en-US" altLang="ko-KR" sz="2000" b="1" dirty="0" smtClean="0">
                <a:solidFill>
                  <a:schemeClr val="tx1"/>
                </a:solidFill>
                <a:latin typeface="Times New Roman" pitchFamily="18" charset="0"/>
                <a:cs typeface="Times New Roman" pitchFamily="18" charset="0"/>
              </a:rPr>
              <a:t>2015.11.17</a:t>
            </a:r>
          </a:p>
        </p:txBody>
      </p:sp>
      <p:pic>
        <p:nvPicPr>
          <p:cNvPr id="5124" name="_x25047144" descr="EMB00000a1c44ab"/>
          <p:cNvPicPr>
            <a:picLocks noChangeAspect="1" noChangeArrowheads="1"/>
          </p:cNvPicPr>
          <p:nvPr/>
        </p:nvPicPr>
        <p:blipFill>
          <a:blip r:embed="rId4" cstate="print"/>
          <a:srcRect/>
          <a:stretch>
            <a:fillRect/>
          </a:stretch>
        </p:blipFill>
        <p:spPr bwMode="auto">
          <a:xfrm>
            <a:off x="7896225" y="5633077"/>
            <a:ext cx="1212850" cy="1214437"/>
          </a:xfrm>
          <a:prstGeom prst="rect">
            <a:avLst/>
          </a:prstGeom>
          <a:noFill/>
          <a:ln w="9525">
            <a:noFill/>
            <a:miter lim="800000"/>
            <a:headEnd/>
            <a:tailEnd/>
          </a:ln>
        </p:spPr>
      </p:pic>
      <p:sp>
        <p:nvSpPr>
          <p:cNvPr id="8" name="TextBox 7"/>
          <p:cNvSpPr txBox="1"/>
          <p:nvPr/>
        </p:nvSpPr>
        <p:spPr>
          <a:xfrm>
            <a:off x="-32" y="4158627"/>
            <a:ext cx="6660264" cy="677108"/>
          </a:xfrm>
          <a:prstGeom prst="rect">
            <a:avLst/>
          </a:prstGeom>
          <a:noFill/>
        </p:spPr>
        <p:txBody>
          <a:bodyPr wrap="square" rtlCol="0">
            <a:spAutoFit/>
          </a:bodyPr>
          <a:lstStyle/>
          <a:p>
            <a:r>
              <a:rPr lang="en-US" altLang="ko-KR" sz="2000" b="1" dirty="0" err="1" smtClean="0">
                <a:latin typeface="Times New Roman" pitchFamily="18" charset="0"/>
                <a:ea typeface="+mn-ea"/>
                <a:cs typeface="Times New Roman" pitchFamily="18" charset="0"/>
              </a:rPr>
              <a:t>Eunsoo</a:t>
            </a:r>
            <a:r>
              <a:rPr lang="en-US" altLang="ko-KR" sz="2000" b="1" dirty="0" smtClean="0">
                <a:latin typeface="Times New Roman" pitchFamily="18" charset="0"/>
                <a:ea typeface="+mn-ea"/>
                <a:cs typeface="Times New Roman" pitchFamily="18" charset="0"/>
              </a:rPr>
              <a:t> Choi, </a:t>
            </a:r>
            <a:r>
              <a:rPr lang="en-US" altLang="ko-KR" sz="2000" b="1" dirty="0" err="1" smtClean="0">
                <a:latin typeface="Times New Roman" pitchFamily="18" charset="0"/>
                <a:ea typeface="+mn-ea"/>
                <a:cs typeface="Times New Roman" pitchFamily="18" charset="0"/>
              </a:rPr>
              <a:t>Gyuchan</a:t>
            </a:r>
            <a:r>
              <a:rPr lang="en-US" altLang="ko-KR" sz="2000" b="1" dirty="0" smtClean="0">
                <a:latin typeface="Times New Roman" pitchFamily="18" charset="0"/>
                <a:ea typeface="+mn-ea"/>
                <a:cs typeface="Times New Roman" pitchFamily="18" charset="0"/>
              </a:rPr>
              <a:t> Choi, Yunjeong Son, </a:t>
            </a:r>
            <a:r>
              <a:rPr lang="en-US" altLang="ko-KR" sz="2000" b="1" dirty="0" err="1" smtClean="0">
                <a:latin typeface="Times New Roman" pitchFamily="18" charset="0"/>
                <a:ea typeface="+mn-ea"/>
                <a:cs typeface="Times New Roman" pitchFamily="18" charset="0"/>
              </a:rPr>
              <a:t>Seungmin</a:t>
            </a:r>
            <a:r>
              <a:rPr lang="en-US" altLang="ko-KR" sz="2000" b="1" dirty="0" smtClean="0">
                <a:latin typeface="Times New Roman" pitchFamily="18" charset="0"/>
                <a:ea typeface="+mn-ea"/>
                <a:cs typeface="Times New Roman" pitchFamily="18" charset="0"/>
              </a:rPr>
              <a:t> Gin</a:t>
            </a:r>
            <a:endParaRPr lang="ko-KR" altLang="ko-KR" sz="2000" b="1" dirty="0" smtClean="0">
              <a:latin typeface="Times New Roman" pitchFamily="18" charset="0"/>
              <a:ea typeface="+mn-ea"/>
              <a:cs typeface="Times New Roman" pitchFamily="18" charset="0"/>
            </a:endParaRPr>
          </a:p>
          <a:p>
            <a:endParaRPr lang="ko-KR" altLang="en-US" dirty="0"/>
          </a:p>
        </p:txBody>
      </p:sp>
      <p:pic>
        <p:nvPicPr>
          <p:cNvPr id="2" name="그림 1"/>
          <p:cNvPicPr>
            <a:picLocks noChangeAspect="1"/>
          </p:cNvPicPr>
          <p:nvPr/>
        </p:nvPicPr>
        <p:blipFill>
          <a:blip r:embed="rId5"/>
          <a:stretch>
            <a:fillRect/>
          </a:stretch>
        </p:blipFill>
        <p:spPr>
          <a:xfrm>
            <a:off x="0" y="210730"/>
            <a:ext cx="9144000" cy="15528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내용 개체 틀 2"/>
          <p:cNvSpPr>
            <a:spLocks noGrp="1"/>
          </p:cNvSpPr>
          <p:nvPr>
            <p:ph idx="1"/>
          </p:nvPr>
        </p:nvSpPr>
        <p:spPr>
          <a:xfrm>
            <a:off x="457200" y="1557338"/>
            <a:ext cx="7931224" cy="469900"/>
          </a:xfrm>
        </p:spPr>
        <p:txBody>
          <a:bodyPr/>
          <a:lstStyle/>
          <a:p>
            <a:pPr eaLnBrk="1" hangingPunct="1">
              <a:spcBef>
                <a:spcPts val="1200"/>
              </a:spcBef>
            </a:pPr>
            <a:r>
              <a:rPr lang="en-US" altLang="ko-KR" sz="2000" dirty="0" smtClean="0">
                <a:latin typeface="Times New Roman" pitchFamily="18" charset="0"/>
                <a:cs typeface="Times New Roman" pitchFamily="18" charset="0"/>
              </a:rPr>
              <a:t>Estimation of frictional coefficient</a:t>
            </a:r>
            <a:r>
              <a:rPr lang="en-US" altLang="ko-KR" sz="1800" dirty="0" smtClean="0">
                <a:latin typeface="Times New Roman" pitchFamily="18" charset="0"/>
                <a:cs typeface="Times New Roman" pitchFamily="18" charset="0"/>
              </a:rPr>
              <a:t>. </a:t>
            </a:r>
          </a:p>
        </p:txBody>
      </p:sp>
      <p:sp>
        <p:nvSpPr>
          <p:cNvPr id="20483" name="바닥글 개체 틀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ltLang="ko-KR" dirty="0" smtClean="0">
                <a:solidFill>
                  <a:schemeClr val="tx1"/>
                </a:solidFill>
                <a:latin typeface="Times New Roman" pitchFamily="18" charset="0"/>
                <a:cs typeface="Times New Roman" pitchFamily="18" charset="0"/>
              </a:rPr>
              <a:t>Department of Structural Engineering, </a:t>
            </a:r>
          </a:p>
          <a:p>
            <a:r>
              <a:rPr lang="en-US" altLang="ko-KR" dirty="0" err="1" smtClean="0">
                <a:solidFill>
                  <a:schemeClr val="tx1"/>
                </a:solidFill>
                <a:latin typeface="Times New Roman" pitchFamily="18" charset="0"/>
                <a:cs typeface="Times New Roman" pitchFamily="18" charset="0"/>
              </a:rPr>
              <a:t>Hongik</a:t>
            </a:r>
            <a:r>
              <a:rPr lang="en-US" altLang="ko-KR" dirty="0" smtClean="0">
                <a:solidFill>
                  <a:schemeClr val="tx1"/>
                </a:solidFill>
                <a:latin typeface="Times New Roman" pitchFamily="18" charset="0"/>
                <a:cs typeface="Times New Roman" pitchFamily="18" charset="0"/>
              </a:rPr>
              <a:t> University</a:t>
            </a:r>
            <a:endParaRPr lang="ko-KR" altLang="en-US" dirty="0" smtClean="0">
              <a:solidFill>
                <a:schemeClr val="tx1"/>
              </a:solidFill>
              <a:latin typeface="Times New Roman" pitchFamily="18" charset="0"/>
              <a:cs typeface="Times New Roman" pitchFamily="18" charset="0"/>
            </a:endParaRPr>
          </a:p>
        </p:txBody>
      </p:sp>
      <p:pic>
        <p:nvPicPr>
          <p:cNvPr id="20484" name="_x25047144" descr="EMB00000a1c44ab"/>
          <p:cNvPicPr>
            <a:picLocks noChangeAspect="1" noChangeArrowheads="1"/>
          </p:cNvPicPr>
          <p:nvPr/>
        </p:nvPicPr>
        <p:blipFill>
          <a:blip r:embed="rId3" cstate="print"/>
          <a:srcRect/>
          <a:stretch>
            <a:fillRect/>
          </a:stretch>
        </p:blipFill>
        <p:spPr bwMode="auto">
          <a:xfrm>
            <a:off x="4716463" y="454025"/>
            <a:ext cx="606425" cy="606425"/>
          </a:xfrm>
          <a:prstGeom prst="rect">
            <a:avLst/>
          </a:prstGeom>
          <a:noFill/>
          <a:ln w="9525">
            <a:noFill/>
            <a:miter lim="800000"/>
            <a:headEnd/>
            <a:tailEnd/>
          </a:ln>
        </p:spPr>
      </p:pic>
      <p:sp>
        <p:nvSpPr>
          <p:cNvPr id="20485" name="슬라이드 번호 개체 틀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90B13DF-3BA7-48CF-81E7-926710A3B813}" type="slidenum">
              <a:rPr lang="ko-KR" altLang="en-US" smtClean="0"/>
              <a:pPr/>
              <a:t>10</a:t>
            </a:fld>
            <a:endParaRPr lang="ko-KR" altLang="en-US" smtClean="0"/>
          </a:p>
        </p:txBody>
      </p:sp>
      <p:sp>
        <p:nvSpPr>
          <p:cNvPr id="20486" name="Rectangle 9"/>
          <p:cNvSpPr>
            <a:spLocks noChangeArrowheads="1"/>
          </p:cNvSpPr>
          <p:nvPr/>
        </p:nvSpPr>
        <p:spPr bwMode="auto">
          <a:xfrm>
            <a:off x="1368425" y="3992563"/>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0487" name="Rectangle 18"/>
          <p:cNvSpPr>
            <a:spLocks noChangeArrowheads="1"/>
          </p:cNvSpPr>
          <p:nvPr/>
        </p:nvSpPr>
        <p:spPr bwMode="auto">
          <a:xfrm>
            <a:off x="1368425" y="3992563"/>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0488" name="Rectangle 2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0489" name="Rectangle 2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0490"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0492" name="Rectangle 3"/>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0499" name="제목 1"/>
          <p:cNvSpPr txBox="1">
            <a:spLocks/>
          </p:cNvSpPr>
          <p:nvPr/>
        </p:nvSpPr>
        <p:spPr bwMode="auto">
          <a:xfrm>
            <a:off x="457200" y="765175"/>
            <a:ext cx="8229600" cy="796925"/>
          </a:xfrm>
          <a:prstGeom prst="rect">
            <a:avLst/>
          </a:prstGeom>
          <a:noFill/>
          <a:ln w="9525">
            <a:noFill/>
            <a:miter lim="800000"/>
            <a:headEnd/>
            <a:tailEnd/>
          </a:ln>
        </p:spPr>
        <p:txBody>
          <a:bodyPr anchor="ctr"/>
          <a:lstStyle/>
          <a:p>
            <a:pPr>
              <a:lnSpc>
                <a:spcPct val="150000"/>
              </a:lnSpc>
            </a:pPr>
            <a:r>
              <a:rPr lang="en-US" altLang="ko-KR" sz="3600" dirty="0">
                <a:solidFill>
                  <a:schemeClr val="tx2"/>
                </a:solidFill>
                <a:latin typeface="Times New Roman" pitchFamily="18" charset="0"/>
                <a:cs typeface="Times New Roman" pitchFamily="18" charset="0"/>
              </a:rPr>
              <a:t> Dynamic tests of magnetic friction damper</a:t>
            </a:r>
          </a:p>
        </p:txBody>
      </p:sp>
      <p:pic>
        <p:nvPicPr>
          <p:cNvPr id="2" name="그림 1"/>
          <p:cNvPicPr>
            <a:picLocks noChangeAspect="1"/>
          </p:cNvPicPr>
          <p:nvPr/>
        </p:nvPicPr>
        <p:blipFill>
          <a:blip r:embed="rId4"/>
          <a:stretch>
            <a:fillRect/>
          </a:stretch>
        </p:blipFill>
        <p:spPr>
          <a:xfrm>
            <a:off x="6092124" y="3608429"/>
            <a:ext cx="2961768" cy="2209108"/>
          </a:xfrm>
          <a:prstGeom prst="rect">
            <a:avLst/>
          </a:prstGeom>
        </p:spPr>
      </p:pic>
      <p:pic>
        <p:nvPicPr>
          <p:cNvPr id="7" name="그림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2162222"/>
            <a:ext cx="1225402" cy="384081"/>
          </a:xfrm>
          <a:prstGeom prst="rect">
            <a:avLst/>
          </a:prstGeom>
        </p:spPr>
      </p:pic>
      <p:pic>
        <p:nvPicPr>
          <p:cNvPr id="12" name="그림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1358" y="2664424"/>
            <a:ext cx="952012" cy="614201"/>
          </a:xfrm>
          <a:prstGeom prst="rect">
            <a:avLst/>
          </a:prstGeom>
        </p:spPr>
      </p:pic>
      <p:pic>
        <p:nvPicPr>
          <p:cNvPr id="14" name="그림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8633" y="2838085"/>
            <a:ext cx="1156746" cy="322456"/>
          </a:xfrm>
          <a:prstGeom prst="rect">
            <a:avLst/>
          </a:prstGeom>
        </p:spPr>
      </p:pic>
      <p:pic>
        <p:nvPicPr>
          <p:cNvPr id="16" name="그림 15"/>
          <p:cNvPicPr>
            <a:picLocks noChangeAspect="1"/>
          </p:cNvPicPr>
          <p:nvPr/>
        </p:nvPicPr>
        <p:blipFill rotWithShape="1">
          <a:blip r:embed="rId8">
            <a:extLst>
              <a:ext uri="{28A0092B-C50C-407E-A947-70E740481C1C}">
                <a14:useLocalDpi xmlns:a14="http://schemas.microsoft.com/office/drawing/2010/main" val="0"/>
              </a:ext>
            </a:extLst>
          </a:blip>
          <a:srcRect r="61871" b="7536"/>
          <a:stretch/>
        </p:blipFill>
        <p:spPr>
          <a:xfrm>
            <a:off x="6182228" y="2060289"/>
            <a:ext cx="222279" cy="269513"/>
          </a:xfrm>
          <a:prstGeom prst="rect">
            <a:avLst/>
          </a:prstGeom>
        </p:spPr>
      </p:pic>
      <p:grpSp>
        <p:nvGrpSpPr>
          <p:cNvPr id="17" name="그룹 16"/>
          <p:cNvGrpSpPr/>
          <p:nvPr/>
        </p:nvGrpSpPr>
        <p:grpSpPr>
          <a:xfrm>
            <a:off x="3535948" y="2027238"/>
            <a:ext cx="6555590" cy="1228680"/>
            <a:chOff x="3535948" y="2027238"/>
            <a:chExt cx="6555590" cy="1228680"/>
          </a:xfrm>
        </p:grpSpPr>
        <p:pic>
          <p:nvPicPr>
            <p:cNvPr id="28" name="그림 27"/>
            <p:cNvPicPr>
              <a:picLocks noChangeAspect="1"/>
            </p:cNvPicPr>
            <p:nvPr/>
          </p:nvPicPr>
          <p:blipFill rotWithShape="1">
            <a:blip r:embed="rId5">
              <a:extLst>
                <a:ext uri="{28A0092B-C50C-407E-A947-70E740481C1C}">
                  <a14:useLocalDpi xmlns:a14="http://schemas.microsoft.com/office/drawing/2010/main" val="0"/>
                </a:ext>
              </a:extLst>
            </a:blip>
            <a:srcRect t="6864" r="73197"/>
            <a:stretch/>
          </p:blipFill>
          <p:spPr>
            <a:xfrm>
              <a:off x="3548614" y="2116363"/>
              <a:ext cx="249256" cy="271474"/>
            </a:xfrm>
            <a:prstGeom prst="rect">
              <a:avLst/>
            </a:prstGeom>
          </p:spPr>
        </p:pic>
        <p:pic>
          <p:nvPicPr>
            <p:cNvPr id="30" name="그림 29"/>
            <p:cNvPicPr>
              <a:picLocks noChangeAspect="1"/>
            </p:cNvPicPr>
            <p:nvPr/>
          </p:nvPicPr>
          <p:blipFill rotWithShape="1">
            <a:blip r:embed="rId5">
              <a:extLst>
                <a:ext uri="{28A0092B-C50C-407E-A947-70E740481C1C}">
                  <a14:useLocalDpi xmlns:a14="http://schemas.microsoft.com/office/drawing/2010/main" val="0"/>
                </a:ext>
              </a:extLst>
            </a:blip>
            <a:srcRect l="76392" t="-12488"/>
            <a:stretch/>
          </p:blipFill>
          <p:spPr>
            <a:xfrm>
              <a:off x="3564271" y="2849820"/>
              <a:ext cx="219550" cy="327884"/>
            </a:xfrm>
            <a:prstGeom prst="rect">
              <a:avLst/>
            </a:prstGeom>
          </p:spPr>
        </p:pic>
        <p:pic>
          <p:nvPicPr>
            <p:cNvPr id="10" name="그림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35948" y="2446357"/>
              <a:ext cx="222081" cy="291481"/>
            </a:xfrm>
            <a:prstGeom prst="rect">
              <a:avLst/>
            </a:prstGeom>
          </p:spPr>
        </p:pic>
        <p:sp>
          <p:nvSpPr>
            <p:cNvPr id="37" name="내용 개체 틀 2"/>
            <p:cNvSpPr txBox="1">
              <a:spLocks/>
            </p:cNvSpPr>
            <p:nvPr/>
          </p:nvSpPr>
          <p:spPr bwMode="auto">
            <a:xfrm>
              <a:off x="3649093" y="2043928"/>
              <a:ext cx="4396022" cy="12119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latinLnBrk="1"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latinLnBrk="1"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latinLnBrk="1"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latinLnBrk="1"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latinLnBrk="1"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1"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1"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1"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1"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eaLnBrk="1" hangingPunct="1">
                <a:spcBef>
                  <a:spcPts val="1200"/>
                </a:spcBef>
                <a:buNone/>
              </a:pPr>
              <a:r>
                <a:rPr kumimoji="0" lang="en-US" altLang="ko-KR" sz="1600" dirty="0" smtClean="0">
                  <a:latin typeface="Times New Roman" pitchFamily="18" charset="0"/>
                  <a:cs typeface="Times New Roman" pitchFamily="18" charset="0"/>
                </a:rPr>
                <a:t>: Frictional force</a:t>
              </a:r>
            </a:p>
            <a:p>
              <a:pPr marL="109537" indent="0" eaLnBrk="1" hangingPunct="1">
                <a:spcBef>
                  <a:spcPts val="1200"/>
                </a:spcBef>
                <a:buNone/>
              </a:pPr>
              <a:r>
                <a:rPr kumimoji="0" lang="en-US" altLang="ko-KR" sz="1600" dirty="0" smtClean="0">
                  <a:latin typeface="Times New Roman" pitchFamily="18" charset="0"/>
                  <a:cs typeface="Times New Roman" pitchFamily="18" charset="0"/>
                </a:rPr>
                <a:t>: Frictional coefficient</a:t>
              </a:r>
            </a:p>
            <a:p>
              <a:pPr marL="109537" indent="0" eaLnBrk="1" hangingPunct="1">
                <a:spcBef>
                  <a:spcPts val="1200"/>
                </a:spcBef>
                <a:buNone/>
              </a:pPr>
              <a:r>
                <a:rPr kumimoji="0" lang="en-US" altLang="ko-KR" sz="1600" dirty="0" smtClean="0">
                  <a:latin typeface="Times New Roman" pitchFamily="18" charset="0"/>
                  <a:cs typeface="Times New Roman" pitchFamily="18" charset="0"/>
                </a:rPr>
                <a:t>: Normal force induced by magnetic force</a:t>
              </a:r>
            </a:p>
          </p:txBody>
        </p:sp>
        <p:pic>
          <p:nvPicPr>
            <p:cNvPr id="41" name="그림 40"/>
            <p:cNvPicPr>
              <a:picLocks noChangeAspect="1"/>
            </p:cNvPicPr>
            <p:nvPr/>
          </p:nvPicPr>
          <p:blipFill rotWithShape="1">
            <a:blip r:embed="rId8">
              <a:extLst>
                <a:ext uri="{28A0092B-C50C-407E-A947-70E740481C1C}">
                  <a14:useLocalDpi xmlns:a14="http://schemas.microsoft.com/office/drawing/2010/main" val="0"/>
                </a:ext>
              </a:extLst>
            </a:blip>
            <a:srcRect l="56877" t="6853" b="-1"/>
            <a:stretch/>
          </p:blipFill>
          <p:spPr>
            <a:xfrm>
              <a:off x="6172305" y="2470342"/>
              <a:ext cx="251390" cy="271507"/>
            </a:xfrm>
            <a:prstGeom prst="rect">
              <a:avLst/>
            </a:prstGeom>
          </p:spPr>
        </p:pic>
        <p:sp>
          <p:nvSpPr>
            <p:cNvPr id="42" name="내용 개체 틀 2"/>
            <p:cNvSpPr txBox="1">
              <a:spLocks/>
            </p:cNvSpPr>
            <p:nvPr/>
          </p:nvSpPr>
          <p:spPr bwMode="auto">
            <a:xfrm>
              <a:off x="6265517" y="2027238"/>
              <a:ext cx="3826021" cy="845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latinLnBrk="1"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latinLnBrk="1"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latinLnBrk="1"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latinLnBrk="1"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latinLnBrk="1"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1"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1"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1"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1"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eaLnBrk="1" hangingPunct="1">
                <a:spcBef>
                  <a:spcPts val="1200"/>
                </a:spcBef>
                <a:buNone/>
              </a:pPr>
              <a:r>
                <a:rPr kumimoji="0" lang="en-US" altLang="ko-KR" sz="1600" dirty="0" smtClean="0">
                  <a:latin typeface="Times New Roman" pitchFamily="18" charset="0"/>
                  <a:cs typeface="Times New Roman" pitchFamily="18" charset="0"/>
                </a:rPr>
                <a:t>: Slope of the regression line</a:t>
              </a:r>
            </a:p>
            <a:p>
              <a:pPr marL="109537" indent="0" eaLnBrk="1" hangingPunct="1">
                <a:spcBef>
                  <a:spcPts val="1200"/>
                </a:spcBef>
                <a:buNone/>
              </a:pPr>
              <a:r>
                <a:rPr kumimoji="0" lang="en-US" altLang="ko-KR" sz="1600" dirty="0" smtClean="0">
                  <a:latin typeface="Times New Roman" pitchFamily="18" charset="0"/>
                  <a:cs typeface="Times New Roman" pitchFamily="18" charset="0"/>
                </a:rPr>
                <a:t>: Number of magnet</a:t>
              </a:r>
            </a:p>
          </p:txBody>
        </p:sp>
      </p:grpSp>
      <p:sp>
        <p:nvSpPr>
          <p:cNvPr id="44" name="TextBox 1"/>
          <p:cNvSpPr txBox="1">
            <a:spLocks noChangeArrowheads="1"/>
          </p:cNvSpPr>
          <p:nvPr/>
        </p:nvSpPr>
        <p:spPr bwMode="auto">
          <a:xfrm>
            <a:off x="3353875" y="5871555"/>
            <a:ext cx="2768447" cy="584775"/>
          </a:xfrm>
          <a:prstGeom prst="rect">
            <a:avLst/>
          </a:prstGeom>
          <a:noFill/>
          <a:ln w="9525">
            <a:noFill/>
            <a:miter lim="800000"/>
            <a:headEnd/>
            <a:tailEnd/>
          </a:ln>
        </p:spPr>
        <p:txBody>
          <a:bodyPr wrap="square">
            <a:spAutoFit/>
          </a:bodyPr>
          <a:lstStyle/>
          <a:p>
            <a:pPr algn="ctr"/>
            <a:r>
              <a:rPr lang="en-US" altLang="ko-KR" sz="1600" dirty="0" smtClean="0">
                <a:latin typeface="Times New Roman" pitchFamily="18" charset="0"/>
                <a:cs typeface="Times New Roman" pitchFamily="18" charset="0"/>
              </a:rPr>
              <a:t>Frictional coefficient of the damper in a 3D graph</a:t>
            </a:r>
            <a:endParaRPr lang="ko-KR" altLang="en-US" sz="1600" dirty="0">
              <a:latin typeface="Times New Roman" pitchFamily="18" charset="0"/>
              <a:cs typeface="Times New Roman" pitchFamily="18" charset="0"/>
            </a:endParaRPr>
          </a:p>
        </p:txBody>
      </p:sp>
      <p:sp>
        <p:nvSpPr>
          <p:cNvPr id="45" name="TextBox 1"/>
          <p:cNvSpPr txBox="1">
            <a:spLocks noChangeArrowheads="1"/>
          </p:cNvSpPr>
          <p:nvPr/>
        </p:nvSpPr>
        <p:spPr bwMode="auto">
          <a:xfrm>
            <a:off x="6293367" y="5877387"/>
            <a:ext cx="2707869" cy="584775"/>
          </a:xfrm>
          <a:prstGeom prst="rect">
            <a:avLst/>
          </a:prstGeom>
          <a:noFill/>
          <a:ln w="9525">
            <a:noFill/>
            <a:miter lim="800000"/>
            <a:headEnd/>
            <a:tailEnd/>
          </a:ln>
        </p:spPr>
        <p:txBody>
          <a:bodyPr wrap="square">
            <a:spAutoFit/>
          </a:bodyPr>
          <a:lstStyle/>
          <a:p>
            <a:pPr algn="ctr"/>
            <a:r>
              <a:rPr lang="en-US" altLang="ko-KR" sz="1600" dirty="0" smtClean="0">
                <a:latin typeface="Times New Roman" pitchFamily="18" charset="0"/>
                <a:cs typeface="Times New Roman" pitchFamily="18" charset="0"/>
              </a:rPr>
              <a:t>Frictional coefficient of average and regression</a:t>
            </a:r>
            <a:endParaRPr lang="ko-KR" altLang="en-US" sz="1600" dirty="0">
              <a:latin typeface="Times New Roman" pitchFamily="18" charset="0"/>
              <a:cs typeface="Times New Roman" pitchFamily="18" charset="0"/>
            </a:endParaRPr>
          </a:p>
        </p:txBody>
      </p:sp>
      <p:pic>
        <p:nvPicPr>
          <p:cNvPr id="19" name="그림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07752" y="2157899"/>
            <a:ext cx="1103472" cy="384081"/>
          </a:xfrm>
          <a:prstGeom prst="rect">
            <a:avLst/>
          </a:prstGeom>
        </p:spPr>
      </p:pic>
      <p:pic>
        <p:nvPicPr>
          <p:cNvPr id="4" name="그림 3"/>
          <p:cNvPicPr>
            <a:picLocks noChangeAspect="1"/>
          </p:cNvPicPr>
          <p:nvPr/>
        </p:nvPicPr>
        <p:blipFill>
          <a:blip r:embed="rId11"/>
          <a:stretch>
            <a:fillRect/>
          </a:stretch>
        </p:blipFill>
        <p:spPr>
          <a:xfrm>
            <a:off x="3131840" y="3501008"/>
            <a:ext cx="2930959" cy="2211498"/>
          </a:xfrm>
          <a:prstGeom prst="rect">
            <a:avLst/>
          </a:prstGeom>
        </p:spPr>
      </p:pic>
      <p:grpSp>
        <p:nvGrpSpPr>
          <p:cNvPr id="35" name="그룹 34"/>
          <p:cNvGrpSpPr/>
          <p:nvPr/>
        </p:nvGrpSpPr>
        <p:grpSpPr>
          <a:xfrm>
            <a:off x="288645" y="3624273"/>
            <a:ext cx="2771187" cy="2194461"/>
            <a:chOff x="288645" y="3624273"/>
            <a:chExt cx="2771187" cy="2194461"/>
          </a:xfrm>
        </p:grpSpPr>
        <p:pic>
          <p:nvPicPr>
            <p:cNvPr id="34" name="그림 33"/>
            <p:cNvPicPr>
              <a:picLocks noChangeAspect="1"/>
            </p:cNvPicPr>
            <p:nvPr/>
          </p:nvPicPr>
          <p:blipFill>
            <a:blip r:embed="rId12"/>
            <a:stretch>
              <a:fillRect/>
            </a:stretch>
          </p:blipFill>
          <p:spPr>
            <a:xfrm>
              <a:off x="288645" y="3624273"/>
              <a:ext cx="2771187" cy="2194461"/>
            </a:xfrm>
            <a:prstGeom prst="rect">
              <a:avLst/>
            </a:prstGeom>
          </p:spPr>
        </p:pic>
        <p:cxnSp>
          <p:nvCxnSpPr>
            <p:cNvPr id="21" name="직선 연결선 20"/>
            <p:cNvCxnSpPr/>
            <p:nvPr/>
          </p:nvCxnSpPr>
          <p:spPr>
            <a:xfrm>
              <a:off x="1619672" y="4730255"/>
              <a:ext cx="51507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직선 연결선 22"/>
            <p:cNvCxnSpPr/>
            <p:nvPr/>
          </p:nvCxnSpPr>
          <p:spPr>
            <a:xfrm flipV="1">
              <a:off x="2123728" y="4387138"/>
              <a:ext cx="0" cy="36004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4" name="그림 23"/>
            <p:cNvPicPr>
              <a:picLocks noChangeAspect="1"/>
            </p:cNvPicPr>
            <p:nvPr/>
          </p:nvPicPr>
          <p:blipFill rotWithShape="1">
            <a:blip r:embed="rId8">
              <a:extLst>
                <a:ext uri="{28A0092B-C50C-407E-A947-70E740481C1C}">
                  <a14:useLocalDpi xmlns:a14="http://schemas.microsoft.com/office/drawing/2010/main" val="0"/>
                </a:ext>
              </a:extLst>
            </a:blip>
            <a:srcRect t="-8123" r="61204" b="-1"/>
            <a:stretch/>
          </p:blipFill>
          <p:spPr>
            <a:xfrm>
              <a:off x="2189464" y="4426095"/>
              <a:ext cx="229371" cy="319624"/>
            </a:xfrm>
            <a:prstGeom prst="rect">
              <a:avLst/>
            </a:prstGeom>
          </p:spPr>
        </p:pic>
      </p:grpSp>
      <p:sp>
        <p:nvSpPr>
          <p:cNvPr id="61" name="TextBox 1"/>
          <p:cNvSpPr txBox="1">
            <a:spLocks noChangeArrowheads="1"/>
          </p:cNvSpPr>
          <p:nvPr/>
        </p:nvSpPr>
        <p:spPr bwMode="auto">
          <a:xfrm>
            <a:off x="452738" y="5871555"/>
            <a:ext cx="2768447" cy="830997"/>
          </a:xfrm>
          <a:prstGeom prst="rect">
            <a:avLst/>
          </a:prstGeom>
          <a:noFill/>
          <a:ln w="9525">
            <a:noFill/>
            <a:miter lim="800000"/>
            <a:headEnd/>
            <a:tailEnd/>
          </a:ln>
        </p:spPr>
        <p:txBody>
          <a:bodyPr wrap="square">
            <a:spAutoFit/>
          </a:bodyPr>
          <a:lstStyle/>
          <a:p>
            <a:pPr algn="ctr"/>
            <a:r>
              <a:rPr lang="en-US" altLang="ko-KR" sz="1600" dirty="0" smtClean="0">
                <a:latin typeface="Times New Roman" pitchFamily="18" charset="0"/>
                <a:cs typeface="Times New Roman" pitchFamily="18" charset="0"/>
              </a:rPr>
              <a:t>Frictional force as a function of number of magnet</a:t>
            </a:r>
          </a:p>
          <a:p>
            <a:pPr algn="ctr"/>
            <a:r>
              <a:rPr lang="en-US" altLang="ko-KR" sz="1600" dirty="0" smtClean="0">
                <a:latin typeface="Times New Roman" pitchFamily="18" charset="0"/>
                <a:cs typeface="Times New Roman" pitchFamily="18" charset="0"/>
              </a:rPr>
              <a:t>(and regression line)</a:t>
            </a:r>
            <a:endParaRPr lang="ko-KR" alt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605327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제목 1"/>
          <p:cNvSpPr>
            <a:spLocks noGrp="1"/>
          </p:cNvSpPr>
          <p:nvPr>
            <p:ph type="title"/>
          </p:nvPr>
        </p:nvSpPr>
        <p:spPr>
          <a:xfrm>
            <a:off x="457200" y="765175"/>
            <a:ext cx="8229600" cy="796925"/>
          </a:xfrm>
        </p:spPr>
        <p:txBody>
          <a:bodyPr/>
          <a:lstStyle/>
          <a:p>
            <a:pPr eaLnBrk="1" hangingPunct="1">
              <a:lnSpc>
                <a:spcPct val="150000"/>
              </a:lnSpc>
            </a:pPr>
            <a:r>
              <a:rPr lang="en-US" altLang="ko-KR" sz="3600" dirty="0" smtClean="0">
                <a:latin typeface="Times New Roman" pitchFamily="18" charset="0"/>
                <a:ea typeface="굴림" pitchFamily="50" charset="-127"/>
                <a:cs typeface="Times New Roman" pitchFamily="18" charset="0"/>
              </a:rPr>
              <a:t>Pre-compressed </a:t>
            </a:r>
            <a:r>
              <a:rPr lang="en-US" altLang="ko-KR" sz="3600" dirty="0">
                <a:latin typeface="Times New Roman" pitchFamily="18" charset="0"/>
                <a:ea typeface="굴림" pitchFamily="50" charset="-127"/>
                <a:cs typeface="Times New Roman" pitchFamily="18" charset="0"/>
              </a:rPr>
              <a:t>r</a:t>
            </a:r>
            <a:r>
              <a:rPr lang="en-US" altLang="ko-KR" sz="3600" dirty="0" smtClean="0">
                <a:latin typeface="Times New Roman" pitchFamily="18" charset="0"/>
                <a:ea typeface="굴림" pitchFamily="50" charset="-127"/>
                <a:cs typeface="Times New Roman" pitchFamily="18" charset="0"/>
              </a:rPr>
              <a:t>ubber springs test</a:t>
            </a:r>
          </a:p>
        </p:txBody>
      </p:sp>
      <p:sp>
        <p:nvSpPr>
          <p:cNvPr id="26627" name="내용 개체 틀 2"/>
          <p:cNvSpPr>
            <a:spLocks noGrp="1"/>
          </p:cNvSpPr>
          <p:nvPr>
            <p:ph idx="1"/>
          </p:nvPr>
        </p:nvSpPr>
        <p:spPr>
          <a:xfrm>
            <a:off x="457200" y="1557338"/>
            <a:ext cx="8229600" cy="5016500"/>
          </a:xfrm>
        </p:spPr>
        <p:txBody>
          <a:bodyPr/>
          <a:lstStyle/>
          <a:p>
            <a:pPr eaLnBrk="1" hangingPunct="1">
              <a:spcBef>
                <a:spcPts val="1200"/>
              </a:spcBef>
              <a:defRPr/>
            </a:pPr>
            <a:r>
              <a:rPr lang="en-US" altLang="ko-KR" sz="2000" dirty="0" smtClean="0">
                <a:latin typeface="Times New Roman" pitchFamily="18" charset="0"/>
                <a:cs typeface="Times New Roman" pitchFamily="18" charset="0"/>
              </a:rPr>
              <a:t>Purpose of experiment</a:t>
            </a:r>
          </a:p>
          <a:p>
            <a:pPr lvl="1" eaLnBrk="1" hangingPunct="1">
              <a:spcBef>
                <a:spcPts val="1200"/>
              </a:spcBef>
              <a:defRPr/>
            </a:pPr>
            <a:r>
              <a:rPr lang="en-US" altLang="ko-KR" sz="1800" dirty="0">
                <a:solidFill>
                  <a:schemeClr val="tx1"/>
                </a:solidFill>
                <a:latin typeface="Times New Roman" pitchFamily="18" charset="0"/>
                <a:cs typeface="Times New Roman" pitchFamily="18" charset="0"/>
              </a:rPr>
              <a:t>In order to develop the rubber spring + magnetic-frictional damper system, we made experimental rubber </a:t>
            </a:r>
            <a:r>
              <a:rPr lang="en-US" altLang="ko-KR" sz="1800" dirty="0" smtClean="0">
                <a:solidFill>
                  <a:schemeClr val="tx1"/>
                </a:solidFill>
                <a:latin typeface="Times New Roman" pitchFamily="18" charset="0"/>
                <a:cs typeface="Times New Roman" pitchFamily="18" charset="0"/>
              </a:rPr>
              <a:t>spring </a:t>
            </a:r>
            <a:r>
              <a:rPr lang="en-US" altLang="ko-KR" sz="1800" dirty="0">
                <a:solidFill>
                  <a:schemeClr val="tx1"/>
                </a:solidFill>
                <a:latin typeface="Times New Roman" pitchFamily="18" charset="0"/>
                <a:cs typeface="Times New Roman" pitchFamily="18" charset="0"/>
              </a:rPr>
              <a:t>model. </a:t>
            </a:r>
            <a:endParaRPr lang="en-US" altLang="ko-KR" sz="1800" dirty="0" smtClean="0">
              <a:solidFill>
                <a:schemeClr val="tx1"/>
              </a:solidFill>
              <a:latin typeface="Times New Roman" pitchFamily="18" charset="0"/>
              <a:cs typeface="Times New Roman" pitchFamily="18" charset="0"/>
            </a:endParaRPr>
          </a:p>
          <a:p>
            <a:pPr lvl="1" eaLnBrk="1" hangingPunct="1">
              <a:spcBef>
                <a:spcPts val="1200"/>
              </a:spcBef>
              <a:defRPr/>
            </a:pPr>
            <a:r>
              <a:rPr lang="en-US" altLang="ko-KR" sz="1800" dirty="0" smtClean="0">
                <a:solidFill>
                  <a:schemeClr val="tx1"/>
                </a:solidFill>
                <a:latin typeface="Times New Roman" pitchFamily="18" charset="0"/>
                <a:cs typeface="Times New Roman" pitchFamily="18" charset="0"/>
              </a:rPr>
              <a:t>Experimental </a:t>
            </a:r>
            <a:r>
              <a:rPr lang="en-US" altLang="ko-KR" sz="1800" dirty="0">
                <a:solidFill>
                  <a:schemeClr val="tx1"/>
                </a:solidFill>
                <a:latin typeface="Times New Roman" pitchFamily="18" charset="0"/>
                <a:cs typeface="Times New Roman" pitchFamily="18" charset="0"/>
              </a:rPr>
              <a:t>test identify the behavior of the rubber spring and performing dynamic test. And the </a:t>
            </a:r>
            <a:r>
              <a:rPr lang="en-US" altLang="ko-KR" sz="1800" dirty="0" smtClean="0">
                <a:solidFill>
                  <a:schemeClr val="tx1"/>
                </a:solidFill>
                <a:latin typeface="Times New Roman" pitchFamily="18" charset="0"/>
                <a:cs typeface="Times New Roman" pitchFamily="18" charset="0"/>
              </a:rPr>
              <a:t>control </a:t>
            </a:r>
            <a:r>
              <a:rPr lang="en-US" altLang="ko-KR" sz="1800" dirty="0">
                <a:solidFill>
                  <a:schemeClr val="tx1"/>
                </a:solidFill>
                <a:latin typeface="Times New Roman" pitchFamily="18" charset="0"/>
                <a:cs typeface="Times New Roman" pitchFamily="18" charset="0"/>
              </a:rPr>
              <a:t>frequency is 0.1-2Hz</a:t>
            </a:r>
          </a:p>
          <a:p>
            <a:pPr marL="461962" indent="-342900" eaLnBrk="1" hangingPunct="1">
              <a:spcBef>
                <a:spcPts val="1200"/>
              </a:spcBef>
              <a:defRPr/>
            </a:pPr>
            <a:r>
              <a:rPr lang="en-US" altLang="ko-KR" sz="2000" dirty="0" smtClean="0">
                <a:latin typeface="Times New Roman" pitchFamily="18" charset="0"/>
                <a:cs typeface="Times New Roman" pitchFamily="18" charset="0"/>
              </a:rPr>
              <a:t>Preparation of Experiment</a:t>
            </a:r>
          </a:p>
        </p:txBody>
      </p:sp>
      <p:sp>
        <p:nvSpPr>
          <p:cNvPr id="23556" name="바닥글 개체 틀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ltLang="ko-KR" dirty="0" smtClean="0">
                <a:solidFill>
                  <a:schemeClr val="tx1"/>
                </a:solidFill>
                <a:latin typeface="Times New Roman" pitchFamily="18" charset="0"/>
                <a:cs typeface="Times New Roman" pitchFamily="18" charset="0"/>
              </a:rPr>
              <a:t>Department of Structural Engineering, </a:t>
            </a:r>
          </a:p>
          <a:p>
            <a:r>
              <a:rPr lang="en-US" altLang="ko-KR" dirty="0" err="1" smtClean="0">
                <a:solidFill>
                  <a:schemeClr val="tx1"/>
                </a:solidFill>
                <a:latin typeface="Times New Roman" pitchFamily="18" charset="0"/>
                <a:cs typeface="Times New Roman" pitchFamily="18" charset="0"/>
              </a:rPr>
              <a:t>Hongik</a:t>
            </a:r>
            <a:r>
              <a:rPr lang="en-US" altLang="ko-KR" dirty="0" smtClean="0">
                <a:solidFill>
                  <a:schemeClr val="tx1"/>
                </a:solidFill>
                <a:latin typeface="Times New Roman" pitchFamily="18" charset="0"/>
                <a:cs typeface="Times New Roman" pitchFamily="18" charset="0"/>
              </a:rPr>
              <a:t> University</a:t>
            </a:r>
            <a:endParaRPr lang="ko-KR" altLang="en-US" dirty="0" smtClean="0">
              <a:solidFill>
                <a:schemeClr val="tx1"/>
              </a:solidFill>
              <a:latin typeface="Times New Roman" pitchFamily="18" charset="0"/>
              <a:cs typeface="Times New Roman" pitchFamily="18" charset="0"/>
            </a:endParaRPr>
          </a:p>
        </p:txBody>
      </p:sp>
      <p:pic>
        <p:nvPicPr>
          <p:cNvPr id="23557" name="_x25047144" descr="EMB00000a1c44ab"/>
          <p:cNvPicPr>
            <a:picLocks noChangeAspect="1" noChangeArrowheads="1"/>
          </p:cNvPicPr>
          <p:nvPr/>
        </p:nvPicPr>
        <p:blipFill>
          <a:blip r:embed="rId3" cstate="print"/>
          <a:srcRect/>
          <a:stretch>
            <a:fillRect/>
          </a:stretch>
        </p:blipFill>
        <p:spPr bwMode="auto">
          <a:xfrm>
            <a:off x="4716463" y="454025"/>
            <a:ext cx="606425" cy="606425"/>
          </a:xfrm>
          <a:prstGeom prst="rect">
            <a:avLst/>
          </a:prstGeom>
          <a:noFill/>
          <a:ln w="9525">
            <a:noFill/>
            <a:miter lim="800000"/>
            <a:headEnd/>
            <a:tailEnd/>
          </a:ln>
        </p:spPr>
      </p:pic>
      <p:sp>
        <p:nvSpPr>
          <p:cNvPr id="23558" name="슬라이드 번호 개체 틀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E841E16-E7D5-4A2F-9EBF-D635A6A5C5B5}" type="slidenum">
              <a:rPr lang="ko-KR" altLang="en-US" smtClean="0"/>
              <a:pPr/>
              <a:t>11</a:t>
            </a:fld>
            <a:endParaRPr lang="ko-KR" altLang="en-US" smtClean="0"/>
          </a:p>
        </p:txBody>
      </p:sp>
      <p:sp>
        <p:nvSpPr>
          <p:cNvPr id="23559" name="Rectangle 9"/>
          <p:cNvSpPr>
            <a:spLocks noChangeArrowheads="1"/>
          </p:cNvSpPr>
          <p:nvPr/>
        </p:nvSpPr>
        <p:spPr bwMode="auto">
          <a:xfrm>
            <a:off x="1368425" y="3992563"/>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3560" name="Rectangle 18"/>
          <p:cNvSpPr>
            <a:spLocks noChangeArrowheads="1"/>
          </p:cNvSpPr>
          <p:nvPr/>
        </p:nvSpPr>
        <p:spPr bwMode="auto">
          <a:xfrm>
            <a:off x="1368425" y="3992563"/>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3561" name="Rectangle 2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3562" name="Rectangle 2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3563"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3564" name="TextBox 1"/>
          <p:cNvSpPr txBox="1">
            <a:spLocks noChangeArrowheads="1"/>
          </p:cNvSpPr>
          <p:nvPr/>
        </p:nvSpPr>
        <p:spPr bwMode="auto">
          <a:xfrm>
            <a:off x="5104102" y="6299200"/>
            <a:ext cx="2784495" cy="369332"/>
          </a:xfrm>
          <a:prstGeom prst="rect">
            <a:avLst/>
          </a:prstGeom>
          <a:noFill/>
          <a:ln w="9525">
            <a:noFill/>
            <a:miter lim="800000"/>
            <a:headEnd/>
            <a:tailEnd/>
          </a:ln>
        </p:spPr>
        <p:txBody>
          <a:bodyPr wrap="square">
            <a:spAutoFit/>
          </a:bodyPr>
          <a:lstStyle/>
          <a:p>
            <a:r>
              <a:rPr lang="en-US" altLang="ko-KR" b="1" dirty="0">
                <a:latin typeface="Times New Roman" pitchFamily="18" charset="0"/>
                <a:cs typeface="Times New Roman" pitchFamily="18" charset="0"/>
              </a:rPr>
              <a:t>&lt;</a:t>
            </a:r>
            <a:r>
              <a:rPr lang="en-US" altLang="ko-KR" b="1" dirty="0" smtClean="0">
                <a:latin typeface="Times New Roman" pitchFamily="18" charset="0"/>
                <a:cs typeface="Times New Roman" pitchFamily="18" charset="0"/>
              </a:rPr>
              <a:t>Test </a:t>
            </a:r>
            <a:r>
              <a:rPr lang="en-US" altLang="ko-KR" b="1" dirty="0">
                <a:latin typeface="Times New Roman" pitchFamily="18" charset="0"/>
                <a:cs typeface="Times New Roman" pitchFamily="18" charset="0"/>
              </a:rPr>
              <a:t>for dynamic tests&gt;</a:t>
            </a:r>
            <a:endParaRPr lang="ko-KR" altLang="en-US" b="1" dirty="0">
              <a:latin typeface="Times New Roman" pitchFamily="18" charset="0"/>
              <a:cs typeface="Times New Roman" pitchFamily="18" charset="0"/>
            </a:endParaRPr>
          </a:p>
        </p:txBody>
      </p:sp>
      <p:pic>
        <p:nvPicPr>
          <p:cNvPr id="23565" name="그림 14" descr="설명: E:\FChoi_Papers\SCI Paper\2014-year-SCI\Magnetic damper(2014-08)\고무스프링-Model2.png"/>
          <p:cNvPicPr>
            <a:picLocks noChangeAspect="1" noChangeArrowheads="1"/>
          </p:cNvPicPr>
          <p:nvPr/>
        </p:nvPicPr>
        <p:blipFill>
          <a:blip r:embed="rId4" cstate="print"/>
          <a:srcRect/>
          <a:stretch>
            <a:fillRect/>
          </a:stretch>
        </p:blipFill>
        <p:spPr bwMode="auto">
          <a:xfrm>
            <a:off x="1514663" y="4160113"/>
            <a:ext cx="2155450" cy="2011669"/>
          </a:xfrm>
          <a:prstGeom prst="rect">
            <a:avLst/>
          </a:prstGeom>
          <a:noFill/>
          <a:ln w="9525">
            <a:noFill/>
            <a:miter lim="800000"/>
            <a:headEnd/>
            <a:tailEnd/>
          </a:ln>
        </p:spPr>
      </p:pic>
      <p:sp>
        <p:nvSpPr>
          <p:cNvPr id="23566" name="TextBox 1"/>
          <p:cNvSpPr txBox="1">
            <a:spLocks noChangeArrowheads="1"/>
          </p:cNvSpPr>
          <p:nvPr/>
        </p:nvSpPr>
        <p:spPr bwMode="auto">
          <a:xfrm>
            <a:off x="900113" y="6299200"/>
            <a:ext cx="3384550" cy="369888"/>
          </a:xfrm>
          <a:prstGeom prst="rect">
            <a:avLst/>
          </a:prstGeom>
          <a:noFill/>
          <a:ln w="9525">
            <a:noFill/>
            <a:miter lim="800000"/>
            <a:headEnd/>
            <a:tailEnd/>
          </a:ln>
        </p:spPr>
        <p:txBody>
          <a:bodyPr>
            <a:spAutoFit/>
          </a:bodyPr>
          <a:lstStyle/>
          <a:p>
            <a:r>
              <a:rPr lang="en-US" altLang="ko-KR" b="1" dirty="0">
                <a:latin typeface="Times New Roman" pitchFamily="18" charset="0"/>
                <a:cs typeface="Times New Roman" pitchFamily="18" charset="0"/>
              </a:rPr>
              <a:t>&lt;Shape of the rubber spring&gt;</a:t>
            </a:r>
            <a:endParaRPr lang="ko-KR" altLang="en-US" b="1" dirty="0">
              <a:latin typeface="Times New Roman" pitchFamily="18" charset="0"/>
              <a:cs typeface="Times New Roman" pitchFamily="18" charset="0"/>
            </a:endParaRPr>
          </a:p>
        </p:txBody>
      </p:sp>
      <p:pic>
        <p:nvPicPr>
          <p:cNvPr id="16" name="그림 15" descr="E:\FChoi_Papers\SCI Paper\2015-year-SCI\Nonlinear Dynamics(Smart damper-2015-08)\홍익대학교 고무실험사진(2014.10)\KakaoTalk_20141212_095001805.jpg"/>
          <p:cNvPicPr/>
          <p:nvPr/>
        </p:nvPicPr>
        <p:blipFill rotWithShape="1">
          <a:blip r:embed="rId5" cstate="print">
            <a:extLst>
              <a:ext uri="{28A0092B-C50C-407E-A947-70E740481C1C}">
                <a14:useLocalDpi xmlns:a14="http://schemas.microsoft.com/office/drawing/2010/main" val="0"/>
              </a:ext>
            </a:extLst>
          </a:blip>
          <a:srcRect l="21635" r="24444"/>
          <a:stretch/>
        </p:blipFill>
        <p:spPr bwMode="auto">
          <a:xfrm>
            <a:off x="5104102" y="4005772"/>
            <a:ext cx="2562436" cy="2308876"/>
          </a:xfrm>
          <a:prstGeom prst="rect">
            <a:avLst/>
          </a:prstGeom>
          <a:noFill/>
          <a:ln>
            <a:noFill/>
          </a:ln>
          <a:extLst>
            <a:ext uri="{53640926-AAD7-44D8-BBD7-CCE9431645EC}">
              <a14:shadowObscured xmlns:a14="http://schemas.microsoft.com/office/drawing/2010/main"/>
            </a:ext>
          </a:extLst>
        </p:spPr>
      </p:pic>
      <p:sp>
        <p:nvSpPr>
          <p:cNvPr id="17" name="TextBox 16"/>
          <p:cNvSpPr txBox="1"/>
          <p:nvPr/>
        </p:nvSpPr>
        <p:spPr>
          <a:xfrm>
            <a:off x="1984272" y="4160113"/>
            <a:ext cx="427488" cy="276999"/>
          </a:xfrm>
          <a:prstGeom prst="rect">
            <a:avLst/>
          </a:prstGeom>
          <a:solidFill>
            <a:schemeClr val="bg1"/>
          </a:solidFill>
        </p:spPr>
        <p:txBody>
          <a:bodyPr wrap="square" rtlCol="0">
            <a:spAutoFit/>
          </a:bodyPr>
          <a:lstStyle/>
          <a:p>
            <a:r>
              <a:rPr lang="en-US" altLang="ko-KR" sz="1200" dirty="0" smtClean="0">
                <a:ln>
                  <a:solidFill>
                    <a:sysClr val="windowText" lastClr="000000"/>
                  </a:solidFill>
                </a:ln>
                <a:solidFill>
                  <a:sysClr val="windowText" lastClr="000000"/>
                </a:solidFill>
              </a:rPr>
              <a:t>80</a:t>
            </a:r>
            <a:endParaRPr lang="ko-KR" altLang="en-US" sz="1200" dirty="0">
              <a:ln>
                <a:solidFill>
                  <a:sysClr val="windowText" lastClr="000000"/>
                </a:solidFill>
              </a:ln>
              <a:solidFill>
                <a:sysClr val="windowText" lastClr="000000"/>
              </a:solidFill>
            </a:endParaRPr>
          </a:p>
        </p:txBody>
      </p:sp>
      <p:sp>
        <p:nvSpPr>
          <p:cNvPr id="18" name="TextBox 17"/>
          <p:cNvSpPr txBox="1"/>
          <p:nvPr/>
        </p:nvSpPr>
        <p:spPr>
          <a:xfrm>
            <a:off x="2720705" y="5017334"/>
            <a:ext cx="500066" cy="276999"/>
          </a:xfrm>
          <a:prstGeom prst="rect">
            <a:avLst/>
          </a:prstGeom>
          <a:solidFill>
            <a:schemeClr val="bg1"/>
          </a:solidFill>
        </p:spPr>
        <p:txBody>
          <a:bodyPr wrap="square" rtlCol="0">
            <a:spAutoFit/>
          </a:bodyPr>
          <a:lstStyle/>
          <a:p>
            <a:r>
              <a:rPr lang="en-US" altLang="ko-KR" sz="1200" dirty="0" smtClean="0">
                <a:ln>
                  <a:solidFill>
                    <a:sysClr val="windowText" lastClr="000000"/>
                  </a:solidFill>
                </a:ln>
                <a:solidFill>
                  <a:sysClr val="windowText" lastClr="000000"/>
                </a:solidFill>
              </a:rPr>
              <a:t>80</a:t>
            </a:r>
            <a:endParaRPr lang="ko-KR" altLang="en-US" sz="1200" dirty="0">
              <a:ln>
                <a:solidFill>
                  <a:sysClr val="windowText" lastClr="000000"/>
                </a:solidFill>
              </a:ln>
              <a:solidFill>
                <a:sysClr val="windowText" lastClr="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3"/>
          <p:cNvGraphicFramePr>
            <a:graphicFrameLocks noChangeAspect="1"/>
          </p:cNvGraphicFramePr>
          <p:nvPr>
            <p:extLst>
              <p:ext uri="{D42A27DB-BD31-4B8C-83A1-F6EECF244321}">
                <p14:modId xmlns:p14="http://schemas.microsoft.com/office/powerpoint/2010/main" val="2981821530"/>
              </p:ext>
            </p:extLst>
          </p:nvPr>
        </p:nvGraphicFramePr>
        <p:xfrm>
          <a:off x="251520" y="2234525"/>
          <a:ext cx="4176464" cy="3379569"/>
        </p:xfrm>
        <a:graphic>
          <a:graphicData uri="http://schemas.openxmlformats.org/presentationml/2006/ole">
            <mc:AlternateContent xmlns:mc="http://schemas.openxmlformats.org/markup-compatibility/2006">
              <mc:Choice xmlns:v="urn:schemas-microsoft-com:vml" Requires="v">
                <p:oleObj spid="_x0000_s25690" name="Graph" r:id="rId4" imgW="4132800" imgH="2901600" progId="Origin50.Graph">
                  <p:embed/>
                </p:oleObj>
              </mc:Choice>
              <mc:Fallback>
                <p:oleObj name="Graph" r:id="rId4" imgW="4132800" imgH="2901600" progId="Origin50.Graph">
                  <p:embed/>
                  <p:pic>
                    <p:nvPicPr>
                      <p:cNvPr id="0" name="Picture 23"/>
                      <p:cNvPicPr>
                        <a:picLocks noChangeAspect="1" noChangeArrowheads="1"/>
                      </p:cNvPicPr>
                      <p:nvPr/>
                    </p:nvPicPr>
                    <p:blipFill>
                      <a:blip r:embed="rId5"/>
                      <a:srcRect l="4355" r="8711"/>
                      <a:stretch>
                        <a:fillRect/>
                      </a:stretch>
                    </p:blipFill>
                    <p:spPr bwMode="auto">
                      <a:xfrm>
                        <a:off x="251520" y="2234525"/>
                        <a:ext cx="4176464" cy="3379569"/>
                      </a:xfrm>
                      <a:prstGeom prst="rect">
                        <a:avLst/>
                      </a:prstGeom>
                      <a:noFill/>
                    </p:spPr>
                  </p:pic>
                </p:oleObj>
              </mc:Fallback>
            </mc:AlternateContent>
          </a:graphicData>
        </a:graphic>
      </p:graphicFrame>
      <p:sp>
        <p:nvSpPr>
          <p:cNvPr id="25602" name="바닥글 개체 틀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ltLang="ko-KR" dirty="0" smtClean="0">
                <a:solidFill>
                  <a:schemeClr val="tx1"/>
                </a:solidFill>
                <a:latin typeface="Times New Roman" pitchFamily="18" charset="0"/>
                <a:cs typeface="Times New Roman" pitchFamily="18" charset="0"/>
              </a:rPr>
              <a:t>Department of Structural Engineering, </a:t>
            </a:r>
          </a:p>
          <a:p>
            <a:r>
              <a:rPr lang="en-US" altLang="ko-KR" dirty="0" err="1" smtClean="0">
                <a:solidFill>
                  <a:schemeClr val="tx1"/>
                </a:solidFill>
                <a:latin typeface="Times New Roman" pitchFamily="18" charset="0"/>
                <a:cs typeface="Times New Roman" pitchFamily="18" charset="0"/>
              </a:rPr>
              <a:t>Hongik</a:t>
            </a:r>
            <a:r>
              <a:rPr lang="en-US" altLang="ko-KR" dirty="0" smtClean="0">
                <a:solidFill>
                  <a:schemeClr val="tx1"/>
                </a:solidFill>
                <a:latin typeface="Times New Roman" pitchFamily="18" charset="0"/>
                <a:cs typeface="Times New Roman" pitchFamily="18" charset="0"/>
              </a:rPr>
              <a:t> University</a:t>
            </a:r>
            <a:endParaRPr lang="ko-KR" altLang="en-US" dirty="0" smtClean="0">
              <a:solidFill>
                <a:schemeClr val="tx1"/>
              </a:solidFill>
              <a:latin typeface="Times New Roman" pitchFamily="18" charset="0"/>
              <a:cs typeface="Times New Roman" pitchFamily="18" charset="0"/>
            </a:endParaRPr>
          </a:p>
        </p:txBody>
      </p:sp>
      <p:pic>
        <p:nvPicPr>
          <p:cNvPr id="25603" name="_x25047144" descr="EMB00000a1c44ab"/>
          <p:cNvPicPr>
            <a:picLocks noChangeAspect="1" noChangeArrowheads="1"/>
          </p:cNvPicPr>
          <p:nvPr/>
        </p:nvPicPr>
        <p:blipFill>
          <a:blip r:embed="rId6" cstate="print"/>
          <a:srcRect/>
          <a:stretch>
            <a:fillRect/>
          </a:stretch>
        </p:blipFill>
        <p:spPr bwMode="auto">
          <a:xfrm>
            <a:off x="4716463" y="454025"/>
            <a:ext cx="606425" cy="606425"/>
          </a:xfrm>
          <a:prstGeom prst="rect">
            <a:avLst/>
          </a:prstGeom>
          <a:noFill/>
          <a:ln w="9525">
            <a:noFill/>
            <a:miter lim="800000"/>
            <a:headEnd/>
            <a:tailEnd/>
          </a:ln>
        </p:spPr>
      </p:pic>
      <p:sp>
        <p:nvSpPr>
          <p:cNvPr id="25604" name="슬라이드 번호 개체 틀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4EEF9EC-DE4D-4898-8F7C-917EFC547E72}" type="slidenum">
              <a:rPr lang="ko-KR" altLang="en-US" smtClean="0"/>
              <a:pPr/>
              <a:t>12</a:t>
            </a:fld>
            <a:endParaRPr lang="ko-KR" altLang="en-US" smtClean="0"/>
          </a:p>
        </p:txBody>
      </p:sp>
      <p:sp>
        <p:nvSpPr>
          <p:cNvPr id="25607" name="Rectangle 2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5608" name="Rectangle 2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5609"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5610"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5611" name="Rectangle 4"/>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5612" name="Rectangle 6"/>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5613" name="Rectangle 8"/>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5614" name="Rectangle 1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5615" name="Rectangle 1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5616" name="Rectangle 3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ko-KR" altLang="en-US"/>
          </a:p>
        </p:txBody>
      </p:sp>
      <p:sp>
        <p:nvSpPr>
          <p:cNvPr id="25624" name="제목 1"/>
          <p:cNvSpPr txBox="1">
            <a:spLocks/>
          </p:cNvSpPr>
          <p:nvPr/>
        </p:nvSpPr>
        <p:spPr bwMode="auto">
          <a:xfrm>
            <a:off x="457200" y="765175"/>
            <a:ext cx="8229600" cy="796925"/>
          </a:xfrm>
          <a:prstGeom prst="rect">
            <a:avLst/>
          </a:prstGeom>
          <a:noFill/>
          <a:ln w="9525">
            <a:noFill/>
            <a:miter lim="800000"/>
            <a:headEnd/>
            <a:tailEnd/>
          </a:ln>
        </p:spPr>
        <p:txBody>
          <a:bodyPr anchor="ctr"/>
          <a:lstStyle/>
          <a:p>
            <a:pPr>
              <a:lnSpc>
                <a:spcPct val="150000"/>
              </a:lnSpc>
            </a:pPr>
            <a:r>
              <a:rPr lang="en-US" altLang="ko-KR" sz="3600" dirty="0" smtClean="0">
                <a:solidFill>
                  <a:schemeClr val="tx2"/>
                </a:solidFill>
                <a:latin typeface="Times New Roman" pitchFamily="18" charset="0"/>
                <a:cs typeface="Times New Roman" pitchFamily="18" charset="0"/>
              </a:rPr>
              <a:t>Pre-compressed </a:t>
            </a:r>
            <a:r>
              <a:rPr lang="en-US" altLang="ko-KR" sz="3600" dirty="0">
                <a:solidFill>
                  <a:schemeClr val="tx2"/>
                </a:solidFill>
                <a:latin typeface="Times New Roman" pitchFamily="18" charset="0"/>
                <a:cs typeface="Times New Roman" pitchFamily="18" charset="0"/>
              </a:rPr>
              <a:t>r</a:t>
            </a:r>
            <a:r>
              <a:rPr lang="en-US" altLang="ko-KR" sz="3600" dirty="0" smtClean="0">
                <a:solidFill>
                  <a:schemeClr val="tx2"/>
                </a:solidFill>
                <a:latin typeface="Times New Roman" pitchFamily="18" charset="0"/>
                <a:cs typeface="Times New Roman" pitchFamily="18" charset="0"/>
              </a:rPr>
              <a:t>ubber </a:t>
            </a:r>
            <a:r>
              <a:rPr lang="en-US" altLang="ko-KR" sz="3600" dirty="0">
                <a:solidFill>
                  <a:schemeClr val="tx2"/>
                </a:solidFill>
                <a:latin typeface="Times New Roman" pitchFamily="18" charset="0"/>
                <a:cs typeface="Times New Roman" pitchFamily="18" charset="0"/>
              </a:rPr>
              <a:t>s</a:t>
            </a:r>
            <a:r>
              <a:rPr lang="en-US" altLang="ko-KR" sz="3600" dirty="0" smtClean="0">
                <a:solidFill>
                  <a:schemeClr val="tx2"/>
                </a:solidFill>
                <a:latin typeface="Times New Roman" pitchFamily="18" charset="0"/>
                <a:cs typeface="Times New Roman" pitchFamily="18" charset="0"/>
              </a:rPr>
              <a:t>prings </a:t>
            </a:r>
            <a:r>
              <a:rPr lang="en-US" altLang="ko-KR" sz="3600" dirty="0">
                <a:solidFill>
                  <a:schemeClr val="tx2"/>
                </a:solidFill>
                <a:latin typeface="Times New Roman" pitchFamily="18" charset="0"/>
                <a:cs typeface="Times New Roman" pitchFamily="18" charset="0"/>
              </a:rPr>
              <a:t>t</a:t>
            </a:r>
            <a:r>
              <a:rPr lang="en-US" altLang="ko-KR" sz="3600" dirty="0" smtClean="0">
                <a:solidFill>
                  <a:schemeClr val="tx2"/>
                </a:solidFill>
                <a:latin typeface="Times New Roman" pitchFamily="18" charset="0"/>
                <a:cs typeface="Times New Roman" pitchFamily="18" charset="0"/>
              </a:rPr>
              <a:t>est</a:t>
            </a:r>
            <a:endParaRPr lang="en-US" altLang="ko-KR" sz="3600" dirty="0">
              <a:solidFill>
                <a:schemeClr val="tx2"/>
              </a:solidFill>
              <a:latin typeface="Times New Roman" pitchFamily="18" charset="0"/>
              <a:cs typeface="Times New Roman" pitchFamily="18" charset="0"/>
            </a:endParaRPr>
          </a:p>
        </p:txBody>
      </p:sp>
      <p:sp>
        <p:nvSpPr>
          <p:cNvPr id="25630"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5632"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4" name="내용 개체 틀 2"/>
          <p:cNvSpPr>
            <a:spLocks noGrp="1"/>
          </p:cNvSpPr>
          <p:nvPr>
            <p:ph idx="1"/>
          </p:nvPr>
        </p:nvSpPr>
        <p:spPr>
          <a:xfrm>
            <a:off x="457200" y="1557338"/>
            <a:ext cx="7931224" cy="486017"/>
          </a:xfrm>
        </p:spPr>
        <p:txBody>
          <a:bodyPr/>
          <a:lstStyle/>
          <a:p>
            <a:pPr eaLnBrk="1" hangingPunct="1">
              <a:spcBef>
                <a:spcPts val="1200"/>
              </a:spcBef>
            </a:pPr>
            <a:r>
              <a:rPr lang="en-US" altLang="ko-KR" sz="2000" dirty="0">
                <a:latin typeface="Times New Roman" pitchFamily="18" charset="0"/>
                <a:cs typeface="Times New Roman" pitchFamily="18" charset="0"/>
              </a:rPr>
              <a:t>Rubber spring’s </a:t>
            </a:r>
            <a:r>
              <a:rPr lang="en-US" altLang="ko-KR" sz="2000" dirty="0" smtClean="0">
                <a:latin typeface="Times New Roman" pitchFamily="18" charset="0"/>
                <a:cs typeface="Times New Roman" pitchFamily="18" charset="0"/>
              </a:rPr>
              <a:t>behavior</a:t>
            </a:r>
          </a:p>
        </p:txBody>
      </p:sp>
      <p:sp>
        <p:nvSpPr>
          <p:cNvPr id="45" name="내용 개체 틀 2"/>
          <p:cNvSpPr txBox="1">
            <a:spLocks/>
          </p:cNvSpPr>
          <p:nvPr/>
        </p:nvSpPr>
        <p:spPr bwMode="auto">
          <a:xfrm>
            <a:off x="3995936" y="2949844"/>
            <a:ext cx="5328592" cy="1919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latinLnBrk="1"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latinLnBrk="1"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latinLnBrk="1"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latinLnBrk="1"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latinLnBrk="1"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1"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1"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1"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1"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lvl="1" eaLnBrk="1" hangingPunct="1">
              <a:spcBef>
                <a:spcPts val="1200"/>
              </a:spcBef>
            </a:pPr>
            <a:r>
              <a:rPr kumimoji="0" lang="en-US" altLang="ko-KR" sz="1800" dirty="0" smtClean="0">
                <a:solidFill>
                  <a:schemeClr val="tx1"/>
                </a:solidFill>
                <a:latin typeface="Times New Roman" pitchFamily="18" charset="0"/>
                <a:cs typeface="Times New Roman" pitchFamily="18" charset="0"/>
              </a:rPr>
              <a:t>Compression until 25 mm</a:t>
            </a:r>
            <a:r>
              <a:rPr kumimoji="0" lang="en-US" altLang="ko-KR" sz="1800" dirty="0">
                <a:solidFill>
                  <a:schemeClr val="tx1"/>
                </a:solidFill>
                <a:latin typeface="Times New Roman" pitchFamily="18" charset="0"/>
                <a:cs typeface="Times New Roman" pitchFamily="18" charset="0"/>
              </a:rPr>
              <a:t> </a:t>
            </a:r>
            <a:r>
              <a:rPr kumimoji="0" lang="en-US" altLang="ko-KR" sz="1800" dirty="0" smtClean="0">
                <a:solidFill>
                  <a:schemeClr val="tx1"/>
                </a:solidFill>
                <a:latin typeface="Times New Roman" pitchFamily="18" charset="0"/>
                <a:cs typeface="Times New Roman" pitchFamily="18" charset="0"/>
              </a:rPr>
              <a:t>(31.25 % strain)</a:t>
            </a:r>
          </a:p>
          <a:p>
            <a:pPr lvl="1" eaLnBrk="1" hangingPunct="1">
              <a:spcBef>
                <a:spcPts val="1200"/>
              </a:spcBef>
            </a:pPr>
            <a:r>
              <a:rPr kumimoji="0" lang="en-US" altLang="ko-KR" sz="1800" dirty="0" smtClean="0">
                <a:solidFill>
                  <a:schemeClr val="tx1"/>
                </a:solidFill>
                <a:latin typeface="Times New Roman" pitchFamily="18" charset="0"/>
                <a:cs typeface="Times New Roman" pitchFamily="18" charset="0"/>
              </a:rPr>
              <a:t>Residual deformation : 3.2 mm (4.0% strain)</a:t>
            </a:r>
          </a:p>
          <a:p>
            <a:pPr lvl="1" eaLnBrk="1" hangingPunct="1">
              <a:spcBef>
                <a:spcPts val="1200"/>
              </a:spcBef>
            </a:pPr>
            <a:r>
              <a:rPr kumimoji="0" lang="en-US" altLang="ko-KR" sz="1800" dirty="0" smtClean="0">
                <a:solidFill>
                  <a:schemeClr val="tx1"/>
                </a:solidFill>
                <a:latin typeface="Times New Roman" pitchFamily="18" charset="0"/>
                <a:cs typeface="Times New Roman" pitchFamily="18" charset="0"/>
              </a:rPr>
              <a:t>Recovery deformation : 2 mm (2.5% strain)</a:t>
            </a:r>
          </a:p>
          <a:p>
            <a:pPr lvl="1" eaLnBrk="1" hangingPunct="1">
              <a:spcBef>
                <a:spcPts val="1200"/>
              </a:spcBef>
            </a:pPr>
            <a:r>
              <a:rPr kumimoji="0" lang="en-US" altLang="ko-KR" sz="1800" dirty="0" smtClean="0">
                <a:solidFill>
                  <a:schemeClr val="tx1"/>
                </a:solidFill>
                <a:latin typeface="Times New Roman" pitchFamily="18" charset="0"/>
                <a:cs typeface="Times New Roman" pitchFamily="18" charset="0"/>
              </a:rPr>
              <a:t>Remained deformation : 1.2 mm (1.5% strain)</a:t>
            </a:r>
          </a:p>
        </p:txBody>
      </p:sp>
      <p:sp>
        <p:nvSpPr>
          <p:cNvPr id="31" name="TextBox 30"/>
          <p:cNvSpPr txBox="1"/>
          <p:nvPr/>
        </p:nvSpPr>
        <p:spPr>
          <a:xfrm>
            <a:off x="1242727" y="3645024"/>
            <a:ext cx="642943" cy="246221"/>
          </a:xfrm>
          <a:prstGeom prst="rect">
            <a:avLst/>
          </a:prstGeom>
          <a:solidFill>
            <a:schemeClr val="bg1"/>
          </a:solidFill>
        </p:spPr>
        <p:txBody>
          <a:bodyPr wrap="square" rtlCol="0">
            <a:spAutoFit/>
          </a:bodyPr>
          <a:lstStyle/>
          <a:p>
            <a:r>
              <a:rPr lang="en-US" altLang="ko-KR" sz="1000" dirty="0" smtClean="0">
                <a:ln>
                  <a:solidFill>
                    <a:sysClr val="windowText" lastClr="000000"/>
                  </a:solidFill>
                </a:ln>
                <a:solidFill>
                  <a:srgbClr val="FF0000"/>
                </a:solidFill>
              </a:rPr>
              <a:t>3.2mm</a:t>
            </a:r>
            <a:endParaRPr lang="ko-KR" altLang="en-US" sz="1000" dirty="0">
              <a:ln>
                <a:solidFill>
                  <a:sysClr val="windowText" lastClr="000000"/>
                </a:solidFill>
              </a:ln>
              <a:solidFill>
                <a:srgbClr val="FF0000"/>
              </a:solidFill>
            </a:endParaRPr>
          </a:p>
        </p:txBody>
      </p:sp>
      <p:sp>
        <p:nvSpPr>
          <p:cNvPr id="32" name="TextBox 31"/>
          <p:cNvSpPr txBox="1"/>
          <p:nvPr/>
        </p:nvSpPr>
        <p:spPr>
          <a:xfrm>
            <a:off x="688698" y="3645024"/>
            <a:ext cx="642942" cy="246221"/>
          </a:xfrm>
          <a:prstGeom prst="rect">
            <a:avLst/>
          </a:prstGeom>
          <a:solidFill>
            <a:schemeClr val="bg1"/>
          </a:solidFill>
        </p:spPr>
        <p:txBody>
          <a:bodyPr wrap="square" rtlCol="0">
            <a:spAutoFit/>
          </a:bodyPr>
          <a:lstStyle/>
          <a:p>
            <a:r>
              <a:rPr lang="en-US" altLang="ko-KR" sz="1000" dirty="0" smtClean="0">
                <a:ln>
                  <a:solidFill>
                    <a:sysClr val="windowText" lastClr="000000"/>
                  </a:solidFill>
                </a:ln>
                <a:solidFill>
                  <a:srgbClr val="FF0000"/>
                </a:solidFill>
              </a:rPr>
              <a:t>1.2 mm</a:t>
            </a:r>
            <a:endParaRPr lang="ko-KR" altLang="en-US" sz="1000" dirty="0">
              <a:ln>
                <a:solidFill>
                  <a:sysClr val="windowText" lastClr="000000"/>
                </a:solidFill>
              </a:ln>
              <a:solidFill>
                <a:srgbClr val="FF0000"/>
              </a:solidFill>
            </a:endParaRPr>
          </a:p>
        </p:txBody>
      </p:sp>
      <p:cxnSp>
        <p:nvCxnSpPr>
          <p:cNvPr id="7" name="직선 연결선 6"/>
          <p:cNvCxnSpPr/>
          <p:nvPr/>
        </p:nvCxnSpPr>
        <p:spPr>
          <a:xfrm>
            <a:off x="1082565" y="3902275"/>
            <a:ext cx="0" cy="1243483"/>
          </a:xfrm>
          <a:prstGeom prst="line">
            <a:avLst/>
          </a:prstGeom>
          <a:ln w="28575">
            <a:solidFill>
              <a:srgbClr val="438086"/>
            </a:solidFill>
            <a:prstDash val="sysDash"/>
          </a:ln>
        </p:spPr>
        <p:style>
          <a:lnRef idx="1">
            <a:schemeClr val="accent1"/>
          </a:lnRef>
          <a:fillRef idx="0">
            <a:schemeClr val="accent1"/>
          </a:fillRef>
          <a:effectRef idx="0">
            <a:schemeClr val="accent1"/>
          </a:effectRef>
          <a:fontRef idx="minor">
            <a:schemeClr val="tx1"/>
          </a:fontRef>
        </p:style>
      </p:cxnSp>
      <p:cxnSp>
        <p:nvCxnSpPr>
          <p:cNvPr id="52" name="직선 연결선 51"/>
          <p:cNvCxnSpPr/>
          <p:nvPr/>
        </p:nvCxnSpPr>
        <p:spPr>
          <a:xfrm>
            <a:off x="1270649" y="3913709"/>
            <a:ext cx="0" cy="1243483"/>
          </a:xfrm>
          <a:prstGeom prst="line">
            <a:avLst/>
          </a:prstGeom>
          <a:ln w="28575">
            <a:solidFill>
              <a:srgbClr val="438086"/>
            </a:solidFill>
            <a:prstDash val="sysDash"/>
          </a:ln>
        </p:spPr>
        <p:style>
          <a:lnRef idx="1">
            <a:schemeClr val="accent1"/>
          </a:lnRef>
          <a:fillRef idx="0">
            <a:schemeClr val="accent1"/>
          </a:fillRef>
          <a:effectRef idx="0">
            <a:schemeClr val="accent1"/>
          </a:effectRef>
          <a:fontRef idx="minor">
            <a:schemeClr val="tx1"/>
          </a:fontRef>
        </p:style>
      </p:cxnSp>
      <p:sp>
        <p:nvSpPr>
          <p:cNvPr id="54" name="내용 개체 틀 2"/>
          <p:cNvSpPr txBox="1">
            <a:spLocks/>
          </p:cNvSpPr>
          <p:nvPr/>
        </p:nvSpPr>
        <p:spPr bwMode="auto">
          <a:xfrm>
            <a:off x="68585" y="5775649"/>
            <a:ext cx="8967911" cy="7449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latinLnBrk="1"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latinLnBrk="1"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latinLnBrk="1"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latinLnBrk="1"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latinLnBrk="1"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1"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1"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1"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1"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lvl="1" eaLnBrk="1" hangingPunct="1">
              <a:spcBef>
                <a:spcPts val="1200"/>
              </a:spcBef>
            </a:pPr>
            <a:r>
              <a:rPr kumimoji="0" lang="en-US" altLang="ko-KR" sz="1800" dirty="0" smtClean="0">
                <a:solidFill>
                  <a:schemeClr val="tx1"/>
                </a:solidFill>
                <a:latin typeface="Times New Roman" pitchFamily="18" charset="0"/>
                <a:cs typeface="Times New Roman" pitchFamily="18" charset="0"/>
              </a:rPr>
              <a:t>The rubber spring should be initially compressed by at least 4.0% strain to prevent a slack behavior during vibrational cycles.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바닥글 개체 틀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ltLang="ko-KR" dirty="0" smtClean="0">
                <a:solidFill>
                  <a:schemeClr val="tx1"/>
                </a:solidFill>
                <a:latin typeface="Times New Roman" pitchFamily="18" charset="0"/>
                <a:cs typeface="Times New Roman" pitchFamily="18" charset="0"/>
              </a:rPr>
              <a:t>Department of Structural Engineering, </a:t>
            </a:r>
          </a:p>
          <a:p>
            <a:r>
              <a:rPr lang="en-US" altLang="ko-KR" dirty="0" err="1" smtClean="0">
                <a:solidFill>
                  <a:schemeClr val="tx1"/>
                </a:solidFill>
                <a:latin typeface="Times New Roman" pitchFamily="18" charset="0"/>
                <a:cs typeface="Times New Roman" pitchFamily="18" charset="0"/>
              </a:rPr>
              <a:t>Hongik</a:t>
            </a:r>
            <a:r>
              <a:rPr lang="en-US" altLang="ko-KR" dirty="0" smtClean="0">
                <a:solidFill>
                  <a:schemeClr val="tx1"/>
                </a:solidFill>
                <a:latin typeface="Times New Roman" pitchFamily="18" charset="0"/>
                <a:cs typeface="Times New Roman" pitchFamily="18" charset="0"/>
              </a:rPr>
              <a:t> University</a:t>
            </a:r>
            <a:endParaRPr lang="ko-KR" altLang="en-US" dirty="0" smtClean="0">
              <a:solidFill>
                <a:schemeClr val="tx1"/>
              </a:solidFill>
              <a:latin typeface="Times New Roman" pitchFamily="18" charset="0"/>
              <a:cs typeface="Times New Roman" pitchFamily="18" charset="0"/>
            </a:endParaRPr>
          </a:p>
        </p:txBody>
      </p:sp>
      <p:pic>
        <p:nvPicPr>
          <p:cNvPr id="28675" name="_x25047144" descr="EMB00000a1c44ab"/>
          <p:cNvPicPr>
            <a:picLocks noChangeAspect="1" noChangeArrowheads="1"/>
          </p:cNvPicPr>
          <p:nvPr/>
        </p:nvPicPr>
        <p:blipFill>
          <a:blip r:embed="rId4" cstate="print"/>
          <a:srcRect/>
          <a:stretch>
            <a:fillRect/>
          </a:stretch>
        </p:blipFill>
        <p:spPr bwMode="auto">
          <a:xfrm>
            <a:off x="4716463" y="454025"/>
            <a:ext cx="606425" cy="606425"/>
          </a:xfrm>
          <a:prstGeom prst="rect">
            <a:avLst/>
          </a:prstGeom>
          <a:noFill/>
          <a:ln w="9525">
            <a:noFill/>
            <a:miter lim="800000"/>
            <a:headEnd/>
            <a:tailEnd/>
          </a:ln>
        </p:spPr>
      </p:pic>
      <p:sp>
        <p:nvSpPr>
          <p:cNvPr id="28676" name="슬라이드 번호 개체 틀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392AEA8-BBB1-4AE3-BBA1-32FA524B0634}" type="slidenum">
              <a:rPr lang="ko-KR" altLang="en-US" smtClean="0"/>
              <a:pPr/>
              <a:t>13</a:t>
            </a:fld>
            <a:endParaRPr lang="ko-KR" altLang="en-US" smtClean="0"/>
          </a:p>
        </p:txBody>
      </p:sp>
      <p:sp>
        <p:nvSpPr>
          <p:cNvPr id="28679" name="Rectangle 2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8680" name="Rectangle 2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8681"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8682"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8683" name="Rectangle 4"/>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8684" name="Rectangle 6"/>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8685" name="Rectangle 8"/>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8686" name="Rectangle 1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8687" name="Rectangle 1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8688" name="Rectangle 3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ko-KR" altLang="en-US"/>
          </a:p>
        </p:txBody>
      </p:sp>
      <p:sp>
        <p:nvSpPr>
          <p:cNvPr id="28689" name="TextBox 1"/>
          <p:cNvSpPr txBox="1">
            <a:spLocks noChangeArrowheads="1"/>
          </p:cNvSpPr>
          <p:nvPr/>
        </p:nvSpPr>
        <p:spPr bwMode="auto">
          <a:xfrm>
            <a:off x="1619250" y="6237288"/>
            <a:ext cx="5545138" cy="369887"/>
          </a:xfrm>
          <a:prstGeom prst="rect">
            <a:avLst/>
          </a:prstGeom>
          <a:noFill/>
          <a:ln w="9525">
            <a:noFill/>
            <a:miter lim="800000"/>
            <a:headEnd/>
            <a:tailEnd/>
          </a:ln>
        </p:spPr>
        <p:txBody>
          <a:bodyPr>
            <a:spAutoFit/>
          </a:bodyPr>
          <a:lstStyle/>
          <a:p>
            <a:r>
              <a:rPr lang="en-US" altLang="ko-KR" b="1">
                <a:latin typeface="Times New Roman" pitchFamily="18" charset="0"/>
                <a:cs typeface="Times New Roman" pitchFamily="18" charset="0"/>
              </a:rPr>
              <a:t>&lt;Effect of precompression in the rubber spring&gt;</a:t>
            </a:r>
            <a:endParaRPr lang="ko-KR" altLang="en-US" b="1">
              <a:latin typeface="Times New Roman" pitchFamily="18" charset="0"/>
              <a:cs typeface="Times New Roman" pitchFamily="18" charset="0"/>
            </a:endParaRPr>
          </a:p>
        </p:txBody>
      </p:sp>
      <p:sp>
        <p:nvSpPr>
          <p:cNvPr id="28690"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ko-KR" altLang="en-US"/>
          </a:p>
        </p:txBody>
      </p:sp>
      <p:graphicFrame>
        <p:nvGraphicFramePr>
          <p:cNvPr id="28691" name="개체 3"/>
          <p:cNvGraphicFramePr>
            <a:graphicFrameLocks noChangeAspect="1"/>
          </p:cNvGraphicFramePr>
          <p:nvPr/>
        </p:nvGraphicFramePr>
        <p:xfrm>
          <a:off x="323850" y="2133600"/>
          <a:ext cx="4679950" cy="3933825"/>
        </p:xfrm>
        <a:graphic>
          <a:graphicData uri="http://schemas.openxmlformats.org/presentationml/2006/ole">
            <mc:AlternateContent xmlns:mc="http://schemas.openxmlformats.org/markup-compatibility/2006">
              <mc:Choice xmlns:v="urn:schemas-microsoft-com:vml" Requires="v">
                <p:oleObj spid="_x0000_s116770" r:id="rId5" imgW="17316450" imgH="7800975" progId="">
                  <p:embed/>
                </p:oleObj>
              </mc:Choice>
              <mc:Fallback>
                <p:oleObj r:id="rId5" imgW="17316450" imgH="7800975" progId="">
                  <p:embed/>
                  <p:pic>
                    <p:nvPicPr>
                      <p:cNvPr id="0" name="개체 3"/>
                      <p:cNvPicPr>
                        <a:picLocks noChangeAspect="1" noChangeArrowheads="1"/>
                      </p:cNvPicPr>
                      <p:nvPr/>
                    </p:nvPicPr>
                    <p:blipFill>
                      <a:blip r:embed="rId6">
                        <a:extLst>
                          <a:ext uri="{28A0092B-C50C-407E-A947-70E740481C1C}">
                            <a14:useLocalDpi xmlns:a14="http://schemas.microsoft.com/office/drawing/2010/main" val="0"/>
                          </a:ext>
                        </a:extLst>
                      </a:blip>
                      <a:srcRect l="31184" t="9230" r="20790"/>
                      <a:stretch>
                        <a:fillRect/>
                      </a:stretch>
                    </p:blipFill>
                    <p:spPr bwMode="auto">
                      <a:xfrm>
                        <a:off x="323850" y="2133600"/>
                        <a:ext cx="4679950" cy="393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92" name="제목 1"/>
          <p:cNvSpPr txBox="1">
            <a:spLocks/>
          </p:cNvSpPr>
          <p:nvPr/>
        </p:nvSpPr>
        <p:spPr bwMode="auto">
          <a:xfrm>
            <a:off x="457200" y="765175"/>
            <a:ext cx="8229600" cy="796925"/>
          </a:xfrm>
          <a:prstGeom prst="rect">
            <a:avLst/>
          </a:prstGeom>
          <a:noFill/>
          <a:ln w="9525">
            <a:noFill/>
            <a:miter lim="800000"/>
            <a:headEnd/>
            <a:tailEnd/>
          </a:ln>
        </p:spPr>
        <p:txBody>
          <a:bodyPr anchor="ctr"/>
          <a:lstStyle/>
          <a:p>
            <a:pPr>
              <a:lnSpc>
                <a:spcPct val="150000"/>
              </a:lnSpc>
            </a:pPr>
            <a:r>
              <a:rPr lang="en-US" altLang="ko-KR" sz="3600" dirty="0" smtClean="0">
                <a:solidFill>
                  <a:schemeClr val="tx2"/>
                </a:solidFill>
                <a:latin typeface="Times New Roman" pitchFamily="18" charset="0"/>
                <a:cs typeface="Times New Roman" pitchFamily="18" charset="0"/>
              </a:rPr>
              <a:t>Pre-compressed </a:t>
            </a:r>
            <a:r>
              <a:rPr lang="en-US" altLang="ko-KR" sz="3600" dirty="0">
                <a:solidFill>
                  <a:schemeClr val="tx2"/>
                </a:solidFill>
                <a:latin typeface="Times New Roman" pitchFamily="18" charset="0"/>
                <a:cs typeface="Times New Roman" pitchFamily="18" charset="0"/>
              </a:rPr>
              <a:t>r</a:t>
            </a:r>
            <a:r>
              <a:rPr lang="en-US" altLang="ko-KR" sz="3600" dirty="0" smtClean="0">
                <a:solidFill>
                  <a:schemeClr val="tx2"/>
                </a:solidFill>
                <a:latin typeface="Times New Roman" pitchFamily="18" charset="0"/>
                <a:cs typeface="Times New Roman" pitchFamily="18" charset="0"/>
              </a:rPr>
              <a:t>ubber springs </a:t>
            </a:r>
            <a:r>
              <a:rPr lang="en-US" altLang="ko-KR" sz="3600" dirty="0">
                <a:solidFill>
                  <a:schemeClr val="tx2"/>
                </a:solidFill>
                <a:latin typeface="Times New Roman" pitchFamily="18" charset="0"/>
                <a:cs typeface="Times New Roman" pitchFamily="18" charset="0"/>
              </a:rPr>
              <a:t>t</a:t>
            </a:r>
            <a:r>
              <a:rPr lang="en-US" altLang="ko-KR" sz="3600" dirty="0" smtClean="0">
                <a:solidFill>
                  <a:schemeClr val="tx2"/>
                </a:solidFill>
                <a:latin typeface="Times New Roman" pitchFamily="18" charset="0"/>
                <a:cs typeface="Times New Roman" pitchFamily="18" charset="0"/>
              </a:rPr>
              <a:t>est</a:t>
            </a:r>
            <a:endParaRPr lang="en-US" altLang="ko-KR" sz="3600" dirty="0">
              <a:solidFill>
                <a:schemeClr val="tx2"/>
              </a:solidFill>
              <a:latin typeface="Times New Roman" pitchFamily="18" charset="0"/>
              <a:cs typeface="Times New Roman" pitchFamily="18" charset="0"/>
            </a:endParaRPr>
          </a:p>
        </p:txBody>
      </p:sp>
      <p:sp>
        <p:nvSpPr>
          <p:cNvPr id="2" name="TextBox 1"/>
          <p:cNvSpPr txBox="1"/>
          <p:nvPr/>
        </p:nvSpPr>
        <p:spPr>
          <a:xfrm>
            <a:off x="4859338" y="2133600"/>
            <a:ext cx="4105275" cy="3970318"/>
          </a:xfrm>
          <a:prstGeom prst="rect">
            <a:avLst/>
          </a:prstGeom>
          <a:noFill/>
        </p:spPr>
        <p:txBody>
          <a:bodyPr>
            <a:spAutoFit/>
          </a:bodyPr>
          <a:lstStyle/>
          <a:p>
            <a:pPr marL="285750" indent="-285750">
              <a:buFont typeface="Arial" pitchFamily="34" charset="0"/>
              <a:buChar char="•"/>
              <a:defRPr/>
            </a:pPr>
            <a:r>
              <a:rPr lang="en-US" altLang="ko-KR" b="1" dirty="0">
                <a:solidFill>
                  <a:srgbClr val="FF0000"/>
                </a:solidFill>
                <a:latin typeface="Times New Roman" pitchFamily="18" charset="0"/>
                <a:cs typeface="Times New Roman" pitchFamily="18" charset="0"/>
              </a:rPr>
              <a:t>Pre-compression &lt; Δ</a:t>
            </a:r>
            <a:r>
              <a:rPr lang="en-US" altLang="ko-KR" b="1" dirty="0">
                <a:solidFill>
                  <a:srgbClr val="FF0000"/>
                </a:solidFill>
                <a:latin typeface="Times New Roman" pitchFamily="18" charset="0"/>
                <a:ea typeface="+mn-ea"/>
                <a:cs typeface="Times New Roman" pitchFamily="18" charset="0"/>
              </a:rPr>
              <a:t>1 </a:t>
            </a:r>
          </a:p>
          <a:p>
            <a:pPr>
              <a:defRPr/>
            </a:pPr>
            <a:r>
              <a:rPr lang="en-US" altLang="ko-KR" dirty="0">
                <a:latin typeface="Times New Roman" pitchFamily="18" charset="0"/>
                <a:ea typeface="+mn-ea"/>
                <a:cs typeface="Times New Roman" pitchFamily="18" charset="0"/>
              </a:rPr>
              <a:t> The second cycle begins </a:t>
            </a:r>
            <a:r>
              <a:rPr lang="en-US" altLang="ko-KR" dirty="0">
                <a:solidFill>
                  <a:srgbClr val="FF0000"/>
                </a:solidFill>
                <a:latin typeface="Times New Roman" pitchFamily="18" charset="0"/>
                <a:cs typeface="Times New Roman" pitchFamily="18" charset="0"/>
              </a:rPr>
              <a:t>with a </a:t>
            </a:r>
            <a:r>
              <a:rPr lang="en-US" altLang="ko-KR" dirty="0" smtClean="0">
                <a:solidFill>
                  <a:srgbClr val="FF0000"/>
                </a:solidFill>
                <a:latin typeface="Times New Roman" pitchFamily="18" charset="0"/>
                <a:cs typeface="Times New Roman" pitchFamily="18" charset="0"/>
              </a:rPr>
              <a:t>gap.</a:t>
            </a:r>
            <a:endParaRPr lang="en-US" altLang="ko-KR" dirty="0">
              <a:solidFill>
                <a:srgbClr val="FF0000"/>
              </a:solidFill>
              <a:latin typeface="Times New Roman" pitchFamily="18" charset="0"/>
              <a:cs typeface="Times New Roman" pitchFamily="18" charset="0"/>
            </a:endParaRPr>
          </a:p>
          <a:p>
            <a:pPr>
              <a:defRPr/>
            </a:pPr>
            <a:endParaRPr lang="en-US" altLang="ko-KR" dirty="0">
              <a:latin typeface="Times New Roman" pitchFamily="18" charset="0"/>
              <a:ea typeface="+mn-ea"/>
              <a:cs typeface="Times New Roman" pitchFamily="18" charset="0"/>
            </a:endParaRPr>
          </a:p>
          <a:p>
            <a:pPr marL="285750" indent="-285750">
              <a:buFont typeface="Arial" pitchFamily="34" charset="0"/>
              <a:buChar char="•"/>
              <a:defRPr/>
            </a:pPr>
            <a:r>
              <a:rPr lang="en-US" altLang="ko-KR" b="1" dirty="0">
                <a:solidFill>
                  <a:srgbClr val="FF0000"/>
                </a:solidFill>
                <a:latin typeface="Times New Roman" pitchFamily="18" charset="0"/>
                <a:cs typeface="Times New Roman" pitchFamily="18" charset="0"/>
              </a:rPr>
              <a:t>Δ1 &lt; Pre-compression &lt; Δ2</a:t>
            </a:r>
          </a:p>
          <a:p>
            <a:pPr>
              <a:defRPr/>
            </a:pPr>
            <a:r>
              <a:rPr lang="en-US" altLang="ko-KR" dirty="0">
                <a:latin typeface="Times New Roman" pitchFamily="18" charset="0"/>
                <a:ea typeface="+mn-ea"/>
                <a:cs typeface="Times New Roman" pitchFamily="18" charset="0"/>
              </a:rPr>
              <a:t> The deformation set is removed by the pre-compression. </a:t>
            </a:r>
            <a:r>
              <a:rPr lang="en-US" altLang="ko-KR" dirty="0" smtClean="0">
                <a:latin typeface="Times New Roman" pitchFamily="18" charset="0"/>
                <a:ea typeface="+mn-ea"/>
                <a:cs typeface="Times New Roman" pitchFamily="18" charset="0"/>
              </a:rPr>
              <a:t>But,</a:t>
            </a:r>
            <a:r>
              <a:rPr lang="en-US" altLang="ko-KR" dirty="0" smtClean="0">
                <a:solidFill>
                  <a:srgbClr val="FF0000"/>
                </a:solidFill>
                <a:latin typeface="Times New Roman" pitchFamily="18" charset="0"/>
                <a:cs typeface="Times New Roman" pitchFamily="18" charset="0"/>
              </a:rPr>
              <a:t> </a:t>
            </a:r>
            <a:r>
              <a:rPr lang="en-US" altLang="ko-KR" dirty="0">
                <a:solidFill>
                  <a:srgbClr val="FF0000"/>
                </a:solidFill>
                <a:latin typeface="Times New Roman" pitchFamily="18" charset="0"/>
                <a:cs typeface="Times New Roman" pitchFamily="18" charset="0"/>
              </a:rPr>
              <a:t>the recovered deformation remains.</a:t>
            </a:r>
          </a:p>
          <a:p>
            <a:pPr>
              <a:defRPr/>
            </a:pPr>
            <a:endParaRPr lang="en-US" altLang="ko-KR" dirty="0">
              <a:latin typeface="Times New Roman" pitchFamily="18" charset="0"/>
              <a:ea typeface="+mn-ea"/>
              <a:cs typeface="Times New Roman" pitchFamily="18" charset="0"/>
            </a:endParaRPr>
          </a:p>
          <a:p>
            <a:pPr marL="285750" indent="-285750">
              <a:buFont typeface="Arial" pitchFamily="34" charset="0"/>
              <a:buChar char="•"/>
              <a:defRPr/>
            </a:pPr>
            <a:r>
              <a:rPr lang="en-US" altLang="ko-KR" b="1" dirty="0">
                <a:solidFill>
                  <a:srgbClr val="FF0000"/>
                </a:solidFill>
                <a:latin typeface="Times New Roman" pitchFamily="18" charset="0"/>
                <a:cs typeface="Times New Roman" pitchFamily="18" charset="0"/>
              </a:rPr>
              <a:t>Δ2 &lt;</a:t>
            </a:r>
            <a:r>
              <a:rPr lang="en-US" altLang="ko-KR" b="1" dirty="0" smtClean="0">
                <a:solidFill>
                  <a:srgbClr val="FF0000"/>
                </a:solidFill>
                <a:latin typeface="Times New Roman" pitchFamily="18" charset="0"/>
                <a:cs typeface="Times New Roman" pitchFamily="18" charset="0"/>
              </a:rPr>
              <a:t> </a:t>
            </a:r>
            <a:r>
              <a:rPr lang="en-US" altLang="ko-KR" b="1" dirty="0">
                <a:solidFill>
                  <a:srgbClr val="FF0000"/>
                </a:solidFill>
                <a:latin typeface="Times New Roman" pitchFamily="18" charset="0"/>
                <a:cs typeface="Times New Roman" pitchFamily="18" charset="0"/>
              </a:rPr>
              <a:t>pre-compression</a:t>
            </a:r>
          </a:p>
          <a:p>
            <a:pPr>
              <a:defRPr/>
            </a:pPr>
            <a:r>
              <a:rPr lang="en-US" altLang="ko-KR" dirty="0">
                <a:latin typeface="Times New Roman" pitchFamily="18" charset="0"/>
                <a:ea typeface="+mn-ea"/>
                <a:cs typeface="Times New Roman" pitchFamily="18" charset="0"/>
              </a:rPr>
              <a:t> The behavior shows a rigid behavior up to the first loading path hen the unloading stops with remaining force and the curve goes up to the second loading path rigidly.</a:t>
            </a:r>
          </a:p>
          <a:p>
            <a:pPr>
              <a:defRPr/>
            </a:pPr>
            <a:endParaRPr lang="ko-KR" altLang="en-US" dirty="0">
              <a:latin typeface="Times New Roman" pitchFamily="18" charset="0"/>
              <a:ea typeface="+mn-ea"/>
              <a:cs typeface="Times New Roman" pitchFamily="18" charset="0"/>
            </a:endParaRPr>
          </a:p>
        </p:txBody>
      </p:sp>
      <p:sp>
        <p:nvSpPr>
          <p:cNvPr id="22" name="내용 개체 틀 2"/>
          <p:cNvSpPr>
            <a:spLocks noGrp="1"/>
          </p:cNvSpPr>
          <p:nvPr>
            <p:ph idx="1"/>
          </p:nvPr>
        </p:nvSpPr>
        <p:spPr>
          <a:xfrm>
            <a:off x="457200" y="1557338"/>
            <a:ext cx="7931224" cy="486017"/>
          </a:xfrm>
        </p:spPr>
        <p:txBody>
          <a:bodyPr/>
          <a:lstStyle/>
          <a:p>
            <a:pPr eaLnBrk="1" hangingPunct="1">
              <a:spcBef>
                <a:spcPts val="1200"/>
              </a:spcBef>
            </a:pPr>
            <a:r>
              <a:rPr lang="en-US" altLang="ko-KR" sz="2000" dirty="0" smtClean="0">
                <a:latin typeface="Times New Roman" pitchFamily="18" charset="0"/>
                <a:cs typeface="Times New Roman" pitchFamily="18" charset="0"/>
              </a:rPr>
              <a:t>Effect of pre-compression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844949" y="3843339"/>
            <a:ext cx="642942" cy="246221"/>
          </a:xfrm>
          <a:prstGeom prst="rect">
            <a:avLst/>
          </a:prstGeom>
          <a:solidFill>
            <a:schemeClr val="bg1"/>
          </a:solidFill>
        </p:spPr>
        <p:txBody>
          <a:bodyPr wrap="square" rtlCol="0">
            <a:spAutoFit/>
          </a:bodyPr>
          <a:lstStyle/>
          <a:p>
            <a:r>
              <a:rPr lang="en-US" altLang="ko-KR" sz="1000" dirty="0" smtClean="0">
                <a:ln>
                  <a:solidFill>
                    <a:sysClr val="windowText" lastClr="000000"/>
                  </a:solidFill>
                </a:ln>
                <a:solidFill>
                  <a:srgbClr val="FF0000"/>
                </a:solidFill>
              </a:rPr>
              <a:t>2mm</a:t>
            </a:r>
            <a:endParaRPr lang="ko-KR" altLang="en-US" sz="1000" dirty="0">
              <a:ln>
                <a:solidFill>
                  <a:sysClr val="windowText" lastClr="000000"/>
                </a:solidFill>
              </a:ln>
              <a:solidFill>
                <a:srgbClr val="FF0000"/>
              </a:solidFill>
            </a:endParaRPr>
          </a:p>
        </p:txBody>
      </p:sp>
      <p:sp>
        <p:nvSpPr>
          <p:cNvPr id="25602" name="바닥글 개체 틀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ltLang="ko-KR" dirty="0" smtClean="0">
                <a:solidFill>
                  <a:schemeClr val="tx1"/>
                </a:solidFill>
                <a:latin typeface="Times New Roman" pitchFamily="18" charset="0"/>
                <a:cs typeface="Times New Roman" pitchFamily="18" charset="0"/>
              </a:rPr>
              <a:t>Department of Structural Engineering, </a:t>
            </a:r>
          </a:p>
          <a:p>
            <a:r>
              <a:rPr lang="en-US" altLang="ko-KR" dirty="0" err="1" smtClean="0">
                <a:solidFill>
                  <a:schemeClr val="tx1"/>
                </a:solidFill>
                <a:latin typeface="Times New Roman" pitchFamily="18" charset="0"/>
                <a:cs typeface="Times New Roman" pitchFamily="18" charset="0"/>
              </a:rPr>
              <a:t>Hongik</a:t>
            </a:r>
            <a:r>
              <a:rPr lang="en-US" altLang="ko-KR" dirty="0" smtClean="0">
                <a:solidFill>
                  <a:schemeClr val="tx1"/>
                </a:solidFill>
                <a:latin typeface="Times New Roman" pitchFamily="18" charset="0"/>
                <a:cs typeface="Times New Roman" pitchFamily="18" charset="0"/>
              </a:rPr>
              <a:t> University</a:t>
            </a:r>
            <a:endParaRPr lang="ko-KR" altLang="en-US" dirty="0" smtClean="0">
              <a:solidFill>
                <a:schemeClr val="tx1"/>
              </a:solidFill>
              <a:latin typeface="Times New Roman" pitchFamily="18" charset="0"/>
              <a:cs typeface="Times New Roman" pitchFamily="18" charset="0"/>
            </a:endParaRPr>
          </a:p>
        </p:txBody>
      </p:sp>
      <p:pic>
        <p:nvPicPr>
          <p:cNvPr id="25603" name="_x25047144" descr="EMB00000a1c44ab"/>
          <p:cNvPicPr>
            <a:picLocks noChangeAspect="1" noChangeArrowheads="1"/>
          </p:cNvPicPr>
          <p:nvPr/>
        </p:nvPicPr>
        <p:blipFill>
          <a:blip r:embed="rId4" cstate="print"/>
          <a:srcRect/>
          <a:stretch>
            <a:fillRect/>
          </a:stretch>
        </p:blipFill>
        <p:spPr bwMode="auto">
          <a:xfrm>
            <a:off x="4716463" y="454025"/>
            <a:ext cx="606425" cy="606425"/>
          </a:xfrm>
          <a:prstGeom prst="rect">
            <a:avLst/>
          </a:prstGeom>
          <a:noFill/>
          <a:ln w="9525">
            <a:noFill/>
            <a:miter lim="800000"/>
            <a:headEnd/>
            <a:tailEnd/>
          </a:ln>
        </p:spPr>
      </p:pic>
      <p:sp>
        <p:nvSpPr>
          <p:cNvPr id="25604" name="슬라이드 번호 개체 틀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4EEF9EC-DE4D-4898-8F7C-917EFC547E72}" type="slidenum">
              <a:rPr lang="ko-KR" altLang="en-US" smtClean="0"/>
              <a:pPr/>
              <a:t>14</a:t>
            </a:fld>
            <a:endParaRPr lang="ko-KR" altLang="en-US" smtClean="0"/>
          </a:p>
        </p:txBody>
      </p:sp>
      <p:sp>
        <p:nvSpPr>
          <p:cNvPr id="25605" name="Rectangle 9"/>
          <p:cNvSpPr>
            <a:spLocks noChangeArrowheads="1"/>
          </p:cNvSpPr>
          <p:nvPr/>
        </p:nvSpPr>
        <p:spPr bwMode="auto">
          <a:xfrm>
            <a:off x="611188" y="1585089"/>
            <a:ext cx="5984587" cy="400110"/>
          </a:xfrm>
          <a:prstGeom prst="rect">
            <a:avLst/>
          </a:prstGeom>
          <a:noFill/>
          <a:ln w="9525">
            <a:noFill/>
            <a:miter lim="800000"/>
            <a:headEnd/>
            <a:tailEnd/>
          </a:ln>
          <a:effectLst/>
        </p:spPr>
        <p:txBody>
          <a:bodyPr wrap="none" anchor="ctr">
            <a:spAutoFit/>
          </a:bodyPr>
          <a:lstStyle/>
          <a:p>
            <a:pPr marL="285750" indent="-285750">
              <a:buFont typeface="Arial" charset="0"/>
              <a:buChar char="•"/>
            </a:pPr>
            <a:r>
              <a:rPr lang="en-US" altLang="ko-KR" sz="2000" dirty="0" smtClean="0">
                <a:latin typeface="Times New Roman" pitchFamily="18" charset="0"/>
                <a:cs typeface="Times New Roman" pitchFamily="18" charset="0"/>
              </a:rPr>
              <a:t>Rubber spring’s behavior along with pre-compression</a:t>
            </a:r>
            <a:endParaRPr lang="ko-KR" altLang="en-US" sz="2000" dirty="0">
              <a:latin typeface="Times New Roman" pitchFamily="18" charset="0"/>
              <a:cs typeface="Times New Roman" pitchFamily="18" charset="0"/>
            </a:endParaRPr>
          </a:p>
        </p:txBody>
      </p:sp>
      <p:sp>
        <p:nvSpPr>
          <p:cNvPr id="25607" name="Rectangle 2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5608" name="Rectangle 2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5609"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5610"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5611" name="Rectangle 4"/>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5612" name="Rectangle 6"/>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5613" name="Rectangle 8"/>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5614" name="Rectangle 1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5615" name="Rectangle 1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5616" name="Rectangle 3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ko-KR" altLang="en-US"/>
          </a:p>
        </p:txBody>
      </p:sp>
      <p:sp>
        <p:nvSpPr>
          <p:cNvPr id="25623" name="TextBox 1"/>
          <p:cNvSpPr txBox="1">
            <a:spLocks noChangeArrowheads="1"/>
          </p:cNvSpPr>
          <p:nvPr/>
        </p:nvSpPr>
        <p:spPr bwMode="auto">
          <a:xfrm>
            <a:off x="2138870" y="6286520"/>
            <a:ext cx="5248282" cy="369887"/>
          </a:xfrm>
          <a:prstGeom prst="rect">
            <a:avLst/>
          </a:prstGeom>
          <a:noFill/>
          <a:ln w="9525">
            <a:noFill/>
            <a:miter lim="800000"/>
            <a:headEnd/>
            <a:tailEnd/>
          </a:ln>
        </p:spPr>
        <p:txBody>
          <a:bodyPr wrap="square">
            <a:spAutoFit/>
          </a:bodyPr>
          <a:lstStyle/>
          <a:p>
            <a:r>
              <a:rPr lang="en-US" altLang="ko-KR" b="1" dirty="0" smtClean="0">
                <a:latin typeface="Times New Roman" pitchFamily="18" charset="0"/>
                <a:cs typeface="Times New Roman" pitchFamily="18" charset="0"/>
              </a:rPr>
              <a:t>&lt; Force-deformation curves of the rubber springs &gt;</a:t>
            </a:r>
            <a:endParaRPr lang="ko-KR" altLang="en-US" b="1" dirty="0">
              <a:latin typeface="Times New Roman" pitchFamily="18" charset="0"/>
              <a:cs typeface="Times New Roman" pitchFamily="18" charset="0"/>
            </a:endParaRPr>
          </a:p>
        </p:txBody>
      </p:sp>
      <p:sp>
        <p:nvSpPr>
          <p:cNvPr id="25624" name="제목 1"/>
          <p:cNvSpPr txBox="1">
            <a:spLocks/>
          </p:cNvSpPr>
          <p:nvPr/>
        </p:nvSpPr>
        <p:spPr bwMode="auto">
          <a:xfrm>
            <a:off x="457200" y="765175"/>
            <a:ext cx="8229600" cy="796925"/>
          </a:xfrm>
          <a:prstGeom prst="rect">
            <a:avLst/>
          </a:prstGeom>
          <a:noFill/>
          <a:ln w="9525">
            <a:noFill/>
            <a:miter lim="800000"/>
            <a:headEnd/>
            <a:tailEnd/>
          </a:ln>
        </p:spPr>
        <p:txBody>
          <a:bodyPr anchor="ctr"/>
          <a:lstStyle/>
          <a:p>
            <a:pPr>
              <a:lnSpc>
                <a:spcPct val="150000"/>
              </a:lnSpc>
            </a:pPr>
            <a:r>
              <a:rPr lang="en-US" altLang="ko-KR" sz="3600" dirty="0" smtClean="0">
                <a:solidFill>
                  <a:schemeClr val="tx2"/>
                </a:solidFill>
                <a:latin typeface="Times New Roman" pitchFamily="18" charset="0"/>
                <a:cs typeface="Times New Roman" pitchFamily="18" charset="0"/>
              </a:rPr>
              <a:t>Pre-compressed </a:t>
            </a:r>
            <a:r>
              <a:rPr lang="en-US" altLang="ko-KR" sz="3600" dirty="0">
                <a:solidFill>
                  <a:schemeClr val="tx2"/>
                </a:solidFill>
                <a:latin typeface="Times New Roman" pitchFamily="18" charset="0"/>
                <a:cs typeface="Times New Roman" pitchFamily="18" charset="0"/>
              </a:rPr>
              <a:t>r</a:t>
            </a:r>
            <a:r>
              <a:rPr lang="en-US" altLang="ko-KR" sz="3600" dirty="0" smtClean="0">
                <a:solidFill>
                  <a:schemeClr val="tx2"/>
                </a:solidFill>
                <a:latin typeface="Times New Roman" pitchFamily="18" charset="0"/>
                <a:cs typeface="Times New Roman" pitchFamily="18" charset="0"/>
              </a:rPr>
              <a:t>ubber springs test</a:t>
            </a:r>
            <a:endParaRPr lang="en-US" altLang="ko-KR" sz="3600" dirty="0">
              <a:solidFill>
                <a:schemeClr val="tx2"/>
              </a:solidFill>
              <a:latin typeface="Times New Roman" pitchFamily="18" charset="0"/>
              <a:cs typeface="Times New Roman" pitchFamily="18" charset="0"/>
            </a:endParaRPr>
          </a:p>
        </p:txBody>
      </p:sp>
      <p:graphicFrame>
        <p:nvGraphicFramePr>
          <p:cNvPr id="2" name="Object 23"/>
          <p:cNvGraphicFramePr>
            <a:graphicFrameLocks noChangeAspect="1"/>
          </p:cNvGraphicFramePr>
          <p:nvPr/>
        </p:nvGraphicFramePr>
        <p:xfrm>
          <a:off x="683568" y="2071678"/>
          <a:ext cx="2520950" cy="2039937"/>
        </p:xfrm>
        <a:graphic>
          <a:graphicData uri="http://schemas.openxmlformats.org/presentationml/2006/ole">
            <mc:AlternateContent xmlns:mc="http://schemas.openxmlformats.org/markup-compatibility/2006">
              <mc:Choice xmlns:v="urn:schemas-microsoft-com:vml" Requires="v">
                <p:oleObj spid="_x0000_s117942" name="Graph" r:id="rId5" imgW="4132800" imgH="2901600" progId="Origin50.Graph">
                  <p:embed/>
                </p:oleObj>
              </mc:Choice>
              <mc:Fallback>
                <p:oleObj name="Graph" r:id="rId5" imgW="4132800" imgH="2901600" progId="Origin50.Grap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4355" r="8711"/>
                      <a:stretch>
                        <a:fillRect/>
                      </a:stretch>
                    </p:blipFill>
                    <p:spPr bwMode="auto">
                      <a:xfrm>
                        <a:off x="683568" y="2071678"/>
                        <a:ext cx="2520950" cy="203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4"/>
          <p:cNvGraphicFramePr>
            <a:graphicFrameLocks noChangeAspect="1"/>
          </p:cNvGraphicFramePr>
          <p:nvPr/>
        </p:nvGraphicFramePr>
        <p:xfrm>
          <a:off x="3245863" y="2044308"/>
          <a:ext cx="2519363" cy="2039937"/>
        </p:xfrm>
        <a:graphic>
          <a:graphicData uri="http://schemas.openxmlformats.org/presentationml/2006/ole">
            <mc:AlternateContent xmlns:mc="http://schemas.openxmlformats.org/markup-compatibility/2006">
              <mc:Choice xmlns:v="urn:schemas-microsoft-com:vml" Requires="v">
                <p:oleObj spid="_x0000_s117943" name="Graph" r:id="rId7" imgW="4132800" imgH="2901600" progId="Origin50.Graph">
                  <p:embed/>
                </p:oleObj>
              </mc:Choice>
              <mc:Fallback>
                <p:oleObj name="Graph" r:id="rId7" imgW="4132800" imgH="2901600" progId="Origin50.Graph">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l="4355" r="8711"/>
                      <a:stretch>
                        <a:fillRect/>
                      </a:stretch>
                    </p:blipFill>
                    <p:spPr bwMode="auto">
                      <a:xfrm>
                        <a:off x="3245863" y="2044308"/>
                        <a:ext cx="2519363" cy="203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25" name="Object 25"/>
          <p:cNvGraphicFramePr>
            <a:graphicFrameLocks noChangeAspect="1"/>
          </p:cNvGraphicFramePr>
          <p:nvPr/>
        </p:nvGraphicFramePr>
        <p:xfrm>
          <a:off x="5795466" y="2065997"/>
          <a:ext cx="2520950" cy="2039938"/>
        </p:xfrm>
        <a:graphic>
          <a:graphicData uri="http://schemas.openxmlformats.org/presentationml/2006/ole">
            <mc:AlternateContent xmlns:mc="http://schemas.openxmlformats.org/markup-compatibility/2006">
              <mc:Choice xmlns:v="urn:schemas-microsoft-com:vml" Requires="v">
                <p:oleObj spid="_x0000_s117944" name="Graph" r:id="rId9" imgW="4132800" imgH="2901600" progId="Origin50.Graph">
                  <p:embed/>
                </p:oleObj>
              </mc:Choice>
              <mc:Fallback>
                <p:oleObj name="Graph" r:id="rId9" imgW="4132800" imgH="2901600" progId="Origin50.Graph">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l="4355" r="8711"/>
                      <a:stretch>
                        <a:fillRect/>
                      </a:stretch>
                    </p:blipFill>
                    <p:spPr bwMode="auto">
                      <a:xfrm>
                        <a:off x="5795466" y="2065997"/>
                        <a:ext cx="2520950" cy="203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26" name="Object 26"/>
          <p:cNvGraphicFramePr>
            <a:graphicFrameLocks noChangeAspect="1"/>
          </p:cNvGraphicFramePr>
          <p:nvPr/>
        </p:nvGraphicFramePr>
        <p:xfrm>
          <a:off x="755576" y="4160192"/>
          <a:ext cx="2520950" cy="2027238"/>
        </p:xfrm>
        <a:graphic>
          <a:graphicData uri="http://schemas.openxmlformats.org/presentationml/2006/ole">
            <mc:AlternateContent xmlns:mc="http://schemas.openxmlformats.org/markup-compatibility/2006">
              <mc:Choice xmlns:v="urn:schemas-microsoft-com:vml" Requires="v">
                <p:oleObj spid="_x0000_s117945" name="Graph" r:id="rId11" imgW="4154400" imgH="2901600" progId="Origin50.Graph">
                  <p:embed/>
                </p:oleObj>
              </mc:Choice>
              <mc:Fallback>
                <p:oleObj name="Graph" r:id="rId11" imgW="4154400" imgH="2901600" progId="Origin50.Graph">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l="4333" r="8665"/>
                      <a:stretch>
                        <a:fillRect/>
                      </a:stretch>
                    </p:blipFill>
                    <p:spPr bwMode="auto">
                      <a:xfrm>
                        <a:off x="755576" y="4160192"/>
                        <a:ext cx="2520950" cy="202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27" name="Object 27"/>
          <p:cNvGraphicFramePr>
            <a:graphicFrameLocks noChangeAspect="1"/>
          </p:cNvGraphicFramePr>
          <p:nvPr/>
        </p:nvGraphicFramePr>
        <p:xfrm>
          <a:off x="3317871" y="4149080"/>
          <a:ext cx="2519363" cy="2038350"/>
        </p:xfrm>
        <a:graphic>
          <a:graphicData uri="http://schemas.openxmlformats.org/presentationml/2006/ole">
            <mc:AlternateContent xmlns:mc="http://schemas.openxmlformats.org/markup-compatibility/2006">
              <mc:Choice xmlns:v="urn:schemas-microsoft-com:vml" Requires="v">
                <p:oleObj spid="_x0000_s117946" name="Graph" r:id="rId13" imgW="4132800" imgH="2901600" progId="Origin50.Graph">
                  <p:embed/>
                </p:oleObj>
              </mc:Choice>
              <mc:Fallback>
                <p:oleObj name="Graph" r:id="rId13" imgW="4132800" imgH="2901600" progId="Origin50.Graph">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l="4355" r="8711"/>
                      <a:stretch>
                        <a:fillRect/>
                      </a:stretch>
                    </p:blipFill>
                    <p:spPr bwMode="auto">
                      <a:xfrm>
                        <a:off x="3317871" y="4149080"/>
                        <a:ext cx="2519363" cy="203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28" name="Object 28"/>
          <p:cNvGraphicFramePr>
            <a:graphicFrameLocks noChangeAspect="1"/>
          </p:cNvGraphicFramePr>
          <p:nvPr/>
        </p:nvGraphicFramePr>
        <p:xfrm>
          <a:off x="5821051" y="4187166"/>
          <a:ext cx="2855405" cy="2071701"/>
        </p:xfrm>
        <a:graphic>
          <a:graphicData uri="http://schemas.openxmlformats.org/presentationml/2006/ole">
            <mc:AlternateContent xmlns:mc="http://schemas.openxmlformats.org/markup-compatibility/2006">
              <mc:Choice xmlns:v="urn:schemas-microsoft-com:vml" Requires="v">
                <p:oleObj spid="_x0000_s117947" name="Graph" r:id="rId15" imgW="4154400" imgH="2901600" progId="Origin50.Graph">
                  <p:embed/>
                </p:oleObj>
              </mc:Choice>
              <mc:Fallback>
                <p:oleObj name="Graph" r:id="rId15" imgW="4154400" imgH="2901600" progId="Origin50.Graph">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l="4333" r="8665"/>
                      <a:stretch>
                        <a:fillRect/>
                      </a:stretch>
                    </p:blipFill>
                    <p:spPr bwMode="auto">
                      <a:xfrm>
                        <a:off x="5821051" y="4187166"/>
                        <a:ext cx="2855405" cy="20717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30"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5632"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31" name="TextBox 30"/>
          <p:cNvSpPr txBox="1"/>
          <p:nvPr/>
        </p:nvSpPr>
        <p:spPr>
          <a:xfrm>
            <a:off x="1235465" y="3859055"/>
            <a:ext cx="642943" cy="246221"/>
          </a:xfrm>
          <a:prstGeom prst="rect">
            <a:avLst/>
          </a:prstGeom>
          <a:solidFill>
            <a:schemeClr val="bg1"/>
          </a:solidFill>
        </p:spPr>
        <p:txBody>
          <a:bodyPr wrap="square" rtlCol="0">
            <a:spAutoFit/>
          </a:bodyPr>
          <a:lstStyle/>
          <a:p>
            <a:r>
              <a:rPr lang="en-US" altLang="ko-KR" sz="1000" dirty="0" smtClean="0">
                <a:ln>
                  <a:solidFill>
                    <a:sysClr val="windowText" lastClr="000000"/>
                  </a:solidFill>
                </a:ln>
                <a:solidFill>
                  <a:srgbClr val="FF0000"/>
                </a:solidFill>
              </a:rPr>
              <a:t>3.2mm</a:t>
            </a:r>
            <a:endParaRPr lang="ko-KR" altLang="en-US" sz="1000" dirty="0">
              <a:ln>
                <a:solidFill>
                  <a:sysClr val="windowText" lastClr="000000"/>
                </a:solidFill>
              </a:ln>
              <a:solidFill>
                <a:srgbClr val="FF0000"/>
              </a:solidFill>
            </a:endParaRPr>
          </a:p>
        </p:txBody>
      </p:sp>
      <p:sp>
        <p:nvSpPr>
          <p:cNvPr id="33" name="포인트가 5개인 별 32"/>
          <p:cNvSpPr/>
          <p:nvPr/>
        </p:nvSpPr>
        <p:spPr>
          <a:xfrm>
            <a:off x="1259288" y="3802383"/>
            <a:ext cx="45719" cy="457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873651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제목 1"/>
          <p:cNvSpPr>
            <a:spLocks noGrp="1"/>
          </p:cNvSpPr>
          <p:nvPr>
            <p:ph type="title"/>
          </p:nvPr>
        </p:nvSpPr>
        <p:spPr>
          <a:xfrm>
            <a:off x="457200" y="765175"/>
            <a:ext cx="8229600" cy="796925"/>
          </a:xfrm>
        </p:spPr>
        <p:txBody>
          <a:bodyPr/>
          <a:lstStyle/>
          <a:p>
            <a:pPr>
              <a:lnSpc>
                <a:spcPct val="150000"/>
              </a:lnSpc>
            </a:pPr>
            <a:r>
              <a:rPr lang="en-US" altLang="ko-KR" sz="3600" dirty="0">
                <a:latin typeface="Times New Roman" pitchFamily="18" charset="0"/>
                <a:cs typeface="Times New Roman" pitchFamily="18" charset="0"/>
              </a:rPr>
              <a:t>Pre-compressed rubber springs test</a:t>
            </a:r>
          </a:p>
        </p:txBody>
      </p:sp>
      <p:sp>
        <p:nvSpPr>
          <p:cNvPr id="26627" name="내용 개체 틀 2"/>
          <p:cNvSpPr>
            <a:spLocks noGrp="1"/>
          </p:cNvSpPr>
          <p:nvPr>
            <p:ph idx="1"/>
          </p:nvPr>
        </p:nvSpPr>
        <p:spPr>
          <a:xfrm>
            <a:off x="323528" y="1579320"/>
            <a:ext cx="8229600" cy="481528"/>
          </a:xfrm>
        </p:spPr>
        <p:txBody>
          <a:bodyPr/>
          <a:lstStyle/>
          <a:p>
            <a:pPr eaLnBrk="1" hangingPunct="1">
              <a:spcBef>
                <a:spcPts val="1200"/>
              </a:spcBef>
              <a:defRPr/>
            </a:pPr>
            <a:r>
              <a:rPr lang="en-US" altLang="ko-KR" sz="2000" dirty="0" smtClean="0">
                <a:latin typeface="Times New Roman" pitchFamily="18" charset="0"/>
                <a:cs typeface="Times New Roman" pitchFamily="18" charset="0"/>
              </a:rPr>
              <a:t>Determination of pre-compression strain</a:t>
            </a:r>
          </a:p>
        </p:txBody>
      </p:sp>
      <p:sp>
        <p:nvSpPr>
          <p:cNvPr id="31748" name="바닥글 개체 틀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ltLang="ko-KR" dirty="0" smtClean="0">
                <a:solidFill>
                  <a:schemeClr val="tx1"/>
                </a:solidFill>
                <a:latin typeface="Times New Roman" pitchFamily="18" charset="0"/>
                <a:cs typeface="Times New Roman" pitchFamily="18" charset="0"/>
              </a:rPr>
              <a:t>Department of Structural Engineering, </a:t>
            </a:r>
          </a:p>
          <a:p>
            <a:r>
              <a:rPr lang="en-US" altLang="ko-KR" dirty="0" err="1" smtClean="0">
                <a:solidFill>
                  <a:schemeClr val="tx1"/>
                </a:solidFill>
                <a:latin typeface="Times New Roman" pitchFamily="18" charset="0"/>
                <a:cs typeface="Times New Roman" pitchFamily="18" charset="0"/>
              </a:rPr>
              <a:t>Hongik</a:t>
            </a:r>
            <a:r>
              <a:rPr lang="en-US" altLang="ko-KR" dirty="0" smtClean="0">
                <a:solidFill>
                  <a:schemeClr val="tx1"/>
                </a:solidFill>
                <a:latin typeface="Times New Roman" pitchFamily="18" charset="0"/>
                <a:cs typeface="Times New Roman" pitchFamily="18" charset="0"/>
              </a:rPr>
              <a:t> University</a:t>
            </a:r>
            <a:endParaRPr lang="ko-KR" altLang="en-US" dirty="0" smtClean="0">
              <a:solidFill>
                <a:schemeClr val="tx1"/>
              </a:solidFill>
              <a:latin typeface="Times New Roman" pitchFamily="18" charset="0"/>
              <a:cs typeface="Times New Roman" pitchFamily="18" charset="0"/>
            </a:endParaRPr>
          </a:p>
        </p:txBody>
      </p:sp>
      <p:pic>
        <p:nvPicPr>
          <p:cNvPr id="31749" name="_x25047144" descr="EMB00000a1c44ab"/>
          <p:cNvPicPr>
            <a:picLocks noChangeAspect="1" noChangeArrowheads="1"/>
          </p:cNvPicPr>
          <p:nvPr/>
        </p:nvPicPr>
        <p:blipFill>
          <a:blip r:embed="rId4" cstate="print"/>
          <a:srcRect/>
          <a:stretch>
            <a:fillRect/>
          </a:stretch>
        </p:blipFill>
        <p:spPr bwMode="auto">
          <a:xfrm>
            <a:off x="4716463" y="454025"/>
            <a:ext cx="606425" cy="606425"/>
          </a:xfrm>
          <a:prstGeom prst="rect">
            <a:avLst/>
          </a:prstGeom>
          <a:noFill/>
          <a:ln w="9525">
            <a:noFill/>
            <a:miter lim="800000"/>
            <a:headEnd/>
            <a:tailEnd/>
          </a:ln>
        </p:spPr>
      </p:pic>
      <p:sp>
        <p:nvSpPr>
          <p:cNvPr id="31750" name="슬라이드 번호 개체 틀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16A898D-7B53-4D29-9972-0D074E53DB1D}" type="slidenum">
              <a:rPr lang="ko-KR" altLang="en-US" smtClean="0"/>
              <a:pPr/>
              <a:t>15</a:t>
            </a:fld>
            <a:endParaRPr lang="ko-KR" altLang="en-US" smtClean="0"/>
          </a:p>
        </p:txBody>
      </p:sp>
      <p:sp>
        <p:nvSpPr>
          <p:cNvPr id="31753" name="Rectangle 2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4" name="Rectangle 2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5"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993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993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993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993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9933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28" name="Object 8"/>
          <p:cNvGraphicFramePr>
            <a:graphicFrameLocks noChangeAspect="1"/>
          </p:cNvGraphicFramePr>
          <p:nvPr>
            <p:extLst>
              <p:ext uri="{D42A27DB-BD31-4B8C-83A1-F6EECF244321}">
                <p14:modId xmlns:p14="http://schemas.microsoft.com/office/powerpoint/2010/main" val="1988930310"/>
              </p:ext>
            </p:extLst>
          </p:nvPr>
        </p:nvGraphicFramePr>
        <p:xfrm>
          <a:off x="491185" y="2329756"/>
          <a:ext cx="4116132" cy="3115468"/>
        </p:xfrm>
        <a:graphic>
          <a:graphicData uri="http://schemas.openxmlformats.org/presentationml/2006/ole">
            <mc:AlternateContent xmlns:mc="http://schemas.openxmlformats.org/markup-compatibility/2006">
              <mc:Choice xmlns:v="urn:schemas-microsoft-com:vml" Requires="v">
                <p:oleObj spid="_x0000_s118841" name="Graph" r:id="rId5" imgW="4133088" imgH="2901696" progId="Origin50.Graph">
                  <p:embed/>
                </p:oleObj>
              </mc:Choice>
              <mc:Fallback>
                <p:oleObj name="Graph" r:id="rId5" imgW="4133088" imgH="2901696" progId="Origin50.Grap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4355" t="6204" r="8711"/>
                      <a:stretch>
                        <a:fillRect/>
                      </a:stretch>
                    </p:blipFill>
                    <p:spPr bwMode="auto">
                      <a:xfrm>
                        <a:off x="491185" y="2329756"/>
                        <a:ext cx="4116132" cy="3115468"/>
                      </a:xfrm>
                      <a:prstGeom prst="rect">
                        <a:avLst/>
                      </a:prstGeom>
                      <a:noFill/>
                      <a:extLst/>
                    </p:spPr>
                  </p:pic>
                </p:oleObj>
              </mc:Fallback>
            </mc:AlternateContent>
          </a:graphicData>
        </a:graphic>
      </p:graphicFrame>
      <p:pic>
        <p:nvPicPr>
          <p:cNvPr id="3" name="그림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9408" y="2678653"/>
            <a:ext cx="2267909" cy="384081"/>
          </a:xfrm>
          <a:prstGeom prst="rect">
            <a:avLst/>
          </a:prstGeom>
        </p:spPr>
      </p:pic>
      <p:sp>
        <p:nvSpPr>
          <p:cNvPr id="30" name="내용 개체 틀 2"/>
          <p:cNvSpPr txBox="1">
            <a:spLocks/>
          </p:cNvSpPr>
          <p:nvPr/>
        </p:nvSpPr>
        <p:spPr bwMode="auto">
          <a:xfrm>
            <a:off x="4466654" y="3309884"/>
            <a:ext cx="4508054" cy="1919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latinLnBrk="1"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latinLnBrk="1"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latinLnBrk="1"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latinLnBrk="1"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latinLnBrk="1"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1"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1"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1"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1"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lvl="1" eaLnBrk="1" hangingPunct="1">
              <a:spcBef>
                <a:spcPts val="1200"/>
              </a:spcBef>
            </a:pPr>
            <a:r>
              <a:rPr kumimoji="0" lang="en-US" altLang="ko-KR" sz="1800" dirty="0" smtClean="0">
                <a:solidFill>
                  <a:schemeClr val="tx1"/>
                </a:solidFill>
                <a:latin typeface="Times New Roman" pitchFamily="18" charset="0"/>
                <a:cs typeface="Times New Roman" pitchFamily="18" charset="0"/>
              </a:rPr>
              <a:t>Frictional force for 8 magnets is 4.2 </a:t>
            </a:r>
            <a:r>
              <a:rPr kumimoji="0" lang="en-US" altLang="ko-KR" sz="1800" dirty="0" err="1" smtClean="0">
                <a:solidFill>
                  <a:schemeClr val="tx1"/>
                </a:solidFill>
                <a:latin typeface="Times New Roman" pitchFamily="18" charset="0"/>
                <a:cs typeface="Times New Roman" pitchFamily="18" charset="0"/>
              </a:rPr>
              <a:t>kN.</a:t>
            </a:r>
            <a:endParaRPr kumimoji="0" lang="en-US" altLang="ko-KR" sz="1800" dirty="0" smtClean="0">
              <a:solidFill>
                <a:schemeClr val="tx1"/>
              </a:solidFill>
              <a:latin typeface="Times New Roman" pitchFamily="18" charset="0"/>
              <a:cs typeface="Times New Roman" pitchFamily="18" charset="0"/>
            </a:endParaRPr>
          </a:p>
          <a:p>
            <a:pPr lvl="1" eaLnBrk="1" hangingPunct="1">
              <a:spcBef>
                <a:spcPts val="1200"/>
              </a:spcBef>
            </a:pPr>
            <a:r>
              <a:rPr kumimoji="0" lang="en-US" altLang="ko-KR" sz="1800" dirty="0" smtClean="0">
                <a:solidFill>
                  <a:schemeClr val="tx1"/>
                </a:solidFill>
                <a:latin typeface="Times New Roman" pitchFamily="18" charset="0"/>
                <a:cs typeface="Times New Roman" pitchFamily="18" charset="0"/>
              </a:rPr>
              <a:t>From the equation, we obtained the corresponding strain (8.69%)</a:t>
            </a:r>
          </a:p>
          <a:p>
            <a:pPr lvl="1" eaLnBrk="1" hangingPunct="1">
              <a:spcBef>
                <a:spcPts val="1200"/>
              </a:spcBef>
            </a:pPr>
            <a:r>
              <a:rPr kumimoji="0" lang="en-US" altLang="ko-KR" sz="1800" dirty="0" smtClean="0">
                <a:solidFill>
                  <a:schemeClr val="tx1"/>
                </a:solidFill>
                <a:latin typeface="Times New Roman" pitchFamily="18" charset="0"/>
                <a:cs typeface="Times New Roman" pitchFamily="18" charset="0"/>
              </a:rPr>
              <a:t>In this study, use 10% (8.0 mm deformation) pre-compression strain</a:t>
            </a:r>
          </a:p>
        </p:txBody>
      </p:sp>
    </p:spTree>
    <p:extLst>
      <p:ext uri="{BB962C8B-B14F-4D97-AF65-F5344CB8AC3E}">
        <p14:creationId xmlns:p14="http://schemas.microsoft.com/office/powerpoint/2010/main" val="3217456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제목 1"/>
          <p:cNvSpPr>
            <a:spLocks noGrp="1"/>
          </p:cNvSpPr>
          <p:nvPr>
            <p:ph type="title"/>
          </p:nvPr>
        </p:nvSpPr>
        <p:spPr>
          <a:xfrm>
            <a:off x="457200" y="765175"/>
            <a:ext cx="8229600" cy="796925"/>
          </a:xfrm>
        </p:spPr>
        <p:txBody>
          <a:bodyPr/>
          <a:lstStyle/>
          <a:p>
            <a:pPr eaLnBrk="1" hangingPunct="1">
              <a:lnSpc>
                <a:spcPct val="150000"/>
              </a:lnSpc>
            </a:pPr>
            <a:r>
              <a:rPr lang="en-US" altLang="ko-KR" sz="3600" dirty="0" smtClean="0">
                <a:latin typeface="Times New Roman" pitchFamily="18" charset="0"/>
                <a:ea typeface="굴림" pitchFamily="50" charset="-127"/>
                <a:cs typeface="Times New Roman" pitchFamily="18" charset="0"/>
              </a:rPr>
              <a:t>Smart damper dynamic test</a:t>
            </a:r>
          </a:p>
        </p:txBody>
      </p:sp>
      <p:sp>
        <p:nvSpPr>
          <p:cNvPr id="26627" name="내용 개체 틀 2"/>
          <p:cNvSpPr>
            <a:spLocks noGrp="1"/>
          </p:cNvSpPr>
          <p:nvPr>
            <p:ph idx="1"/>
          </p:nvPr>
        </p:nvSpPr>
        <p:spPr>
          <a:xfrm>
            <a:off x="457200" y="1557338"/>
            <a:ext cx="8229600" cy="5016500"/>
          </a:xfrm>
        </p:spPr>
        <p:txBody>
          <a:bodyPr/>
          <a:lstStyle/>
          <a:p>
            <a:pPr eaLnBrk="1" hangingPunct="1">
              <a:spcBef>
                <a:spcPts val="1200"/>
              </a:spcBef>
              <a:defRPr/>
            </a:pPr>
            <a:r>
              <a:rPr lang="en-US" altLang="ko-KR" sz="2000" dirty="0" smtClean="0">
                <a:latin typeface="Times New Roman" pitchFamily="18" charset="0"/>
                <a:cs typeface="Times New Roman" pitchFamily="18" charset="0"/>
              </a:rPr>
              <a:t>Shape of the smart damper</a:t>
            </a:r>
          </a:p>
          <a:p>
            <a:pPr eaLnBrk="1" hangingPunct="1">
              <a:spcBef>
                <a:spcPts val="1200"/>
              </a:spcBef>
              <a:defRPr/>
            </a:pPr>
            <a:endParaRPr lang="en-US" altLang="ko-KR" sz="1800" dirty="0">
              <a:latin typeface="Times New Roman" pitchFamily="18" charset="0"/>
              <a:cs typeface="Times New Roman" pitchFamily="18" charset="0"/>
            </a:endParaRPr>
          </a:p>
          <a:p>
            <a:pPr marL="461962" indent="-342900" eaLnBrk="1" hangingPunct="1">
              <a:spcBef>
                <a:spcPts val="1200"/>
              </a:spcBef>
              <a:defRPr/>
            </a:pPr>
            <a:endParaRPr lang="en-US" altLang="ko-KR" sz="2000" dirty="0" smtClean="0">
              <a:latin typeface="Times New Roman" pitchFamily="18" charset="0"/>
              <a:cs typeface="Times New Roman" pitchFamily="18" charset="0"/>
            </a:endParaRPr>
          </a:p>
          <a:p>
            <a:pPr marL="461962" indent="-342900" eaLnBrk="1" hangingPunct="1">
              <a:spcBef>
                <a:spcPts val="1200"/>
              </a:spcBef>
              <a:defRPr/>
            </a:pPr>
            <a:endParaRPr lang="en-US" altLang="ko-KR" sz="2000" dirty="0">
              <a:latin typeface="Times New Roman" pitchFamily="18" charset="0"/>
              <a:cs typeface="Times New Roman" pitchFamily="18" charset="0"/>
            </a:endParaRPr>
          </a:p>
          <a:p>
            <a:pPr marL="461962" indent="-342900" eaLnBrk="1" hangingPunct="1">
              <a:spcBef>
                <a:spcPts val="1200"/>
              </a:spcBef>
              <a:defRPr/>
            </a:pPr>
            <a:endParaRPr lang="en-US" altLang="ko-KR" sz="2000" dirty="0" smtClean="0">
              <a:latin typeface="Times New Roman" pitchFamily="18" charset="0"/>
              <a:cs typeface="Times New Roman" pitchFamily="18" charset="0"/>
            </a:endParaRPr>
          </a:p>
          <a:p>
            <a:pPr marL="461962" indent="-342900" eaLnBrk="1" hangingPunct="1">
              <a:spcBef>
                <a:spcPts val="1200"/>
              </a:spcBef>
              <a:defRPr/>
            </a:pPr>
            <a:endParaRPr lang="en-US" altLang="ko-KR" sz="2000" dirty="0">
              <a:latin typeface="Times New Roman" pitchFamily="18" charset="0"/>
              <a:cs typeface="Times New Roman" pitchFamily="18" charset="0"/>
            </a:endParaRPr>
          </a:p>
          <a:p>
            <a:pPr marL="461962" indent="-342900" eaLnBrk="1" hangingPunct="1">
              <a:spcBef>
                <a:spcPts val="1200"/>
              </a:spcBef>
              <a:defRPr/>
            </a:pPr>
            <a:endParaRPr lang="en-US" altLang="ko-KR" sz="2000" dirty="0" smtClean="0">
              <a:latin typeface="Times New Roman" pitchFamily="18" charset="0"/>
              <a:cs typeface="Times New Roman" pitchFamily="18" charset="0"/>
            </a:endParaRPr>
          </a:p>
        </p:txBody>
      </p:sp>
      <p:sp>
        <p:nvSpPr>
          <p:cNvPr id="31748" name="바닥글 개체 틀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ltLang="ko-KR" dirty="0" smtClean="0">
                <a:solidFill>
                  <a:schemeClr val="tx1"/>
                </a:solidFill>
                <a:latin typeface="Times New Roman" pitchFamily="18" charset="0"/>
                <a:cs typeface="Times New Roman" pitchFamily="18" charset="0"/>
              </a:rPr>
              <a:t>Department of Structural Engineering, </a:t>
            </a:r>
          </a:p>
          <a:p>
            <a:r>
              <a:rPr lang="en-US" altLang="ko-KR" dirty="0" err="1" smtClean="0">
                <a:solidFill>
                  <a:schemeClr val="tx1"/>
                </a:solidFill>
                <a:latin typeface="Times New Roman" pitchFamily="18" charset="0"/>
                <a:cs typeface="Times New Roman" pitchFamily="18" charset="0"/>
              </a:rPr>
              <a:t>Hongik</a:t>
            </a:r>
            <a:r>
              <a:rPr lang="en-US" altLang="ko-KR" dirty="0" smtClean="0">
                <a:solidFill>
                  <a:schemeClr val="tx1"/>
                </a:solidFill>
                <a:latin typeface="Times New Roman" pitchFamily="18" charset="0"/>
                <a:cs typeface="Times New Roman" pitchFamily="18" charset="0"/>
              </a:rPr>
              <a:t> University</a:t>
            </a:r>
            <a:endParaRPr lang="ko-KR" altLang="en-US" dirty="0" smtClean="0">
              <a:solidFill>
                <a:schemeClr val="tx1"/>
              </a:solidFill>
              <a:latin typeface="Times New Roman" pitchFamily="18" charset="0"/>
              <a:cs typeface="Times New Roman" pitchFamily="18" charset="0"/>
            </a:endParaRPr>
          </a:p>
        </p:txBody>
      </p:sp>
      <p:pic>
        <p:nvPicPr>
          <p:cNvPr id="31749" name="_x25047144" descr="EMB00000a1c44ab"/>
          <p:cNvPicPr>
            <a:picLocks noChangeAspect="1" noChangeArrowheads="1"/>
          </p:cNvPicPr>
          <p:nvPr/>
        </p:nvPicPr>
        <p:blipFill>
          <a:blip r:embed="rId3" cstate="print"/>
          <a:srcRect/>
          <a:stretch>
            <a:fillRect/>
          </a:stretch>
        </p:blipFill>
        <p:spPr bwMode="auto">
          <a:xfrm>
            <a:off x="4716463" y="454025"/>
            <a:ext cx="606425" cy="606425"/>
          </a:xfrm>
          <a:prstGeom prst="rect">
            <a:avLst/>
          </a:prstGeom>
          <a:noFill/>
          <a:ln w="9525">
            <a:noFill/>
            <a:miter lim="800000"/>
            <a:headEnd/>
            <a:tailEnd/>
          </a:ln>
        </p:spPr>
      </p:pic>
      <p:sp>
        <p:nvSpPr>
          <p:cNvPr id="31750" name="슬라이드 번호 개체 틀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16A898D-7B53-4D29-9972-0D074E53DB1D}" type="slidenum">
              <a:rPr lang="ko-KR" altLang="en-US" smtClean="0"/>
              <a:pPr/>
              <a:t>16</a:t>
            </a:fld>
            <a:endParaRPr lang="ko-KR" altLang="en-US" smtClean="0"/>
          </a:p>
        </p:txBody>
      </p:sp>
      <p:sp>
        <p:nvSpPr>
          <p:cNvPr id="31751" name="Rectangle 9"/>
          <p:cNvSpPr>
            <a:spLocks noChangeArrowheads="1"/>
          </p:cNvSpPr>
          <p:nvPr/>
        </p:nvSpPr>
        <p:spPr bwMode="auto">
          <a:xfrm>
            <a:off x="1368425" y="3992563"/>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2" name="Rectangle 18"/>
          <p:cNvSpPr>
            <a:spLocks noChangeArrowheads="1"/>
          </p:cNvSpPr>
          <p:nvPr/>
        </p:nvSpPr>
        <p:spPr bwMode="auto">
          <a:xfrm>
            <a:off x="1368425" y="3992563"/>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3" name="Rectangle 2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4" name="Rectangle 2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5"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16" name="TextBox 1"/>
          <p:cNvSpPr txBox="1">
            <a:spLocks noChangeArrowheads="1"/>
          </p:cNvSpPr>
          <p:nvPr/>
        </p:nvSpPr>
        <p:spPr bwMode="auto">
          <a:xfrm>
            <a:off x="3143240" y="5643578"/>
            <a:ext cx="3071834" cy="369332"/>
          </a:xfrm>
          <a:prstGeom prst="rect">
            <a:avLst/>
          </a:prstGeom>
          <a:noFill/>
          <a:ln w="9525">
            <a:noFill/>
            <a:miter lim="800000"/>
            <a:headEnd/>
            <a:tailEnd/>
          </a:ln>
        </p:spPr>
        <p:txBody>
          <a:bodyPr wrap="square">
            <a:spAutoFit/>
          </a:bodyPr>
          <a:lstStyle/>
          <a:p>
            <a:r>
              <a:rPr lang="en-US" altLang="ko-KR" b="1" dirty="0" smtClean="0">
                <a:latin typeface="Times New Roman" pitchFamily="18" charset="0"/>
                <a:cs typeface="Times New Roman" pitchFamily="18" charset="0"/>
              </a:rPr>
              <a:t>&lt;Drawing of smart damper&gt;</a:t>
            </a:r>
            <a:endParaRPr lang="ko-KR" altLang="en-US" b="1" dirty="0">
              <a:latin typeface="Times New Roman" pitchFamily="18" charset="0"/>
              <a:cs typeface="Times New Roman" pitchFamily="18" charset="0"/>
            </a:endParaRPr>
          </a:p>
        </p:txBody>
      </p:sp>
      <p:sp>
        <p:nvSpPr>
          <p:cNvPr id="17" name="TextBox 1"/>
          <p:cNvSpPr txBox="1">
            <a:spLocks noChangeArrowheads="1"/>
          </p:cNvSpPr>
          <p:nvPr/>
        </p:nvSpPr>
        <p:spPr bwMode="auto">
          <a:xfrm>
            <a:off x="500034" y="5143512"/>
            <a:ext cx="3071834" cy="369332"/>
          </a:xfrm>
          <a:prstGeom prst="rect">
            <a:avLst/>
          </a:prstGeom>
          <a:noFill/>
          <a:ln w="9525">
            <a:noFill/>
            <a:miter lim="800000"/>
            <a:headEnd/>
            <a:tailEnd/>
          </a:ln>
        </p:spPr>
        <p:txBody>
          <a:bodyPr wrap="square">
            <a:spAutoFit/>
          </a:bodyPr>
          <a:lstStyle/>
          <a:p>
            <a:r>
              <a:rPr lang="en-US" altLang="ko-KR" b="1" dirty="0" smtClean="0">
                <a:latin typeface="Times New Roman" pitchFamily="18" charset="0"/>
                <a:cs typeface="Times New Roman" pitchFamily="18" charset="0"/>
              </a:rPr>
              <a:t>(a) Drawing of outer cylinder</a:t>
            </a:r>
            <a:endParaRPr lang="ko-KR" altLang="en-US" b="1" dirty="0">
              <a:latin typeface="Times New Roman" pitchFamily="18" charset="0"/>
              <a:cs typeface="Times New Roman" pitchFamily="18" charset="0"/>
            </a:endParaRPr>
          </a:p>
        </p:txBody>
      </p:sp>
      <p:sp>
        <p:nvSpPr>
          <p:cNvPr id="18" name="TextBox 1"/>
          <p:cNvSpPr txBox="1">
            <a:spLocks noChangeArrowheads="1"/>
          </p:cNvSpPr>
          <p:nvPr/>
        </p:nvSpPr>
        <p:spPr bwMode="auto">
          <a:xfrm>
            <a:off x="3428992" y="5131370"/>
            <a:ext cx="2857520" cy="369332"/>
          </a:xfrm>
          <a:prstGeom prst="rect">
            <a:avLst/>
          </a:prstGeom>
          <a:noFill/>
          <a:ln w="9525">
            <a:noFill/>
            <a:miter lim="800000"/>
            <a:headEnd/>
            <a:tailEnd/>
          </a:ln>
        </p:spPr>
        <p:txBody>
          <a:bodyPr wrap="square">
            <a:spAutoFit/>
          </a:bodyPr>
          <a:lstStyle/>
          <a:p>
            <a:r>
              <a:rPr lang="en-US" altLang="ko-KR" b="1" dirty="0" smtClean="0">
                <a:latin typeface="Times New Roman" pitchFamily="18" charset="0"/>
                <a:cs typeface="Times New Roman" pitchFamily="18" charset="0"/>
              </a:rPr>
              <a:t>(b) Drawing of inner piston</a:t>
            </a:r>
            <a:endParaRPr lang="ko-KR" altLang="en-US" b="1" dirty="0">
              <a:latin typeface="Times New Roman" pitchFamily="18" charset="0"/>
              <a:cs typeface="Times New Roman" pitchFamily="18" charset="0"/>
            </a:endParaRPr>
          </a:p>
        </p:txBody>
      </p:sp>
      <p:sp>
        <p:nvSpPr>
          <p:cNvPr id="19" name="TextBox 1"/>
          <p:cNvSpPr txBox="1">
            <a:spLocks noChangeArrowheads="1"/>
          </p:cNvSpPr>
          <p:nvPr/>
        </p:nvSpPr>
        <p:spPr bwMode="auto">
          <a:xfrm>
            <a:off x="6286512" y="5120353"/>
            <a:ext cx="2500330" cy="369332"/>
          </a:xfrm>
          <a:prstGeom prst="rect">
            <a:avLst/>
          </a:prstGeom>
          <a:noFill/>
          <a:ln w="9525">
            <a:noFill/>
            <a:miter lim="800000"/>
            <a:headEnd/>
            <a:tailEnd/>
          </a:ln>
        </p:spPr>
        <p:txBody>
          <a:bodyPr wrap="square">
            <a:spAutoFit/>
          </a:bodyPr>
          <a:lstStyle/>
          <a:p>
            <a:r>
              <a:rPr lang="en-US" altLang="ko-KR" b="1" dirty="0" smtClean="0">
                <a:latin typeface="Times New Roman" pitchFamily="18" charset="0"/>
                <a:cs typeface="Times New Roman" pitchFamily="18" charset="0"/>
              </a:rPr>
              <a:t>(c) Drawing of damper</a:t>
            </a:r>
            <a:endParaRPr lang="ko-KR" altLang="en-US" b="1" dirty="0">
              <a:latin typeface="Times New Roman" pitchFamily="18" charset="0"/>
              <a:cs typeface="Times New Roman" pitchFamily="18" charset="0"/>
            </a:endParaRPr>
          </a:p>
        </p:txBody>
      </p:sp>
      <p:pic>
        <p:nvPicPr>
          <p:cNvPr id="20" name="그림 19" descr="EMB00000dc81356"/>
          <p:cNvPicPr/>
          <p:nvPr/>
        </p:nvPicPr>
        <p:blipFill rotWithShape="1">
          <a:blip r:embed="rId4" cstate="print">
            <a:extLst>
              <a:ext uri="{28A0092B-C50C-407E-A947-70E740481C1C}">
                <a14:useLocalDpi xmlns:a14="http://schemas.microsoft.com/office/drawing/2010/main" val="0"/>
              </a:ext>
            </a:extLst>
          </a:blip>
          <a:srcRect l="11904" t="16418" r="32540"/>
          <a:stretch/>
        </p:blipFill>
        <p:spPr bwMode="auto">
          <a:xfrm rot="16200000">
            <a:off x="585754" y="2628900"/>
            <a:ext cx="3000396" cy="1600200"/>
          </a:xfrm>
          <a:prstGeom prst="rect">
            <a:avLst/>
          </a:prstGeom>
          <a:noFill/>
          <a:ln>
            <a:noFill/>
          </a:ln>
          <a:extLst>
            <a:ext uri="{53640926-AAD7-44D8-BBD7-CCE9431645EC}">
              <a14:shadowObscured xmlns:a14="http://schemas.microsoft.com/office/drawing/2010/main"/>
            </a:ext>
          </a:extLst>
        </p:spPr>
      </p:pic>
      <p:pic>
        <p:nvPicPr>
          <p:cNvPr id="21" name="그림 20" descr="EMB0000170cba25"/>
          <p:cNvPicPr/>
          <p:nvPr/>
        </p:nvPicPr>
        <p:blipFill rotWithShape="1">
          <a:blip r:embed="rId5" cstate="print">
            <a:extLst>
              <a:ext uri="{28A0092B-C50C-407E-A947-70E740481C1C}">
                <a14:useLocalDpi xmlns:a14="http://schemas.microsoft.com/office/drawing/2010/main" val="0"/>
              </a:ext>
            </a:extLst>
          </a:blip>
          <a:srcRect l="17153" t="15703" r="26117" b="27686"/>
          <a:stretch/>
        </p:blipFill>
        <p:spPr bwMode="auto">
          <a:xfrm rot="16200000">
            <a:off x="3277838" y="2920656"/>
            <a:ext cx="2571767" cy="1302440"/>
          </a:xfrm>
          <a:prstGeom prst="rect">
            <a:avLst/>
          </a:prstGeom>
          <a:noFill/>
          <a:ln>
            <a:noFill/>
          </a:ln>
          <a:extLst>
            <a:ext uri="{53640926-AAD7-44D8-BBD7-CCE9431645EC}">
              <a14:shadowObscured xmlns:a14="http://schemas.microsoft.com/office/drawing/2010/main"/>
            </a:ext>
          </a:extLst>
        </p:spPr>
      </p:pic>
      <p:pic>
        <p:nvPicPr>
          <p:cNvPr id="22" name="그림 21" descr="EMB0000170cba28"/>
          <p:cNvPicPr/>
          <p:nvPr/>
        </p:nvPicPr>
        <p:blipFill rotWithShape="1">
          <a:blip r:embed="rId6" cstate="print">
            <a:extLst>
              <a:ext uri="{28A0092B-C50C-407E-A947-70E740481C1C}">
                <a14:useLocalDpi xmlns:a14="http://schemas.microsoft.com/office/drawing/2010/main" val="0"/>
              </a:ext>
            </a:extLst>
          </a:blip>
          <a:srcRect l="14290" t="8500" r="31033" b="10000"/>
          <a:stretch/>
        </p:blipFill>
        <p:spPr bwMode="auto">
          <a:xfrm rot="16200000">
            <a:off x="5904955" y="2761691"/>
            <a:ext cx="2643206" cy="1548931"/>
          </a:xfrm>
          <a:prstGeom prst="rect">
            <a:avLst/>
          </a:prstGeom>
          <a:noFill/>
          <a:ln>
            <a:noFill/>
          </a:ln>
          <a:extLst>
            <a:ext uri="{53640926-AAD7-44D8-BBD7-CCE9431645EC}">
              <a14:shadowObscured xmlns:a14="http://schemas.microsoft.com/office/drawing/2010/main"/>
            </a:ext>
          </a:extLst>
        </p:spPr>
      </p:pic>
      <p:sp>
        <p:nvSpPr>
          <p:cNvPr id="23" name="직사각형 22"/>
          <p:cNvSpPr/>
          <p:nvPr/>
        </p:nvSpPr>
        <p:spPr>
          <a:xfrm>
            <a:off x="6797729" y="2484623"/>
            <a:ext cx="785818" cy="428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TextBox 23"/>
          <p:cNvSpPr txBox="1"/>
          <p:nvPr/>
        </p:nvSpPr>
        <p:spPr>
          <a:xfrm>
            <a:off x="5429256" y="2071678"/>
            <a:ext cx="2428892" cy="338554"/>
          </a:xfrm>
          <a:prstGeom prst="rect">
            <a:avLst/>
          </a:prstGeom>
          <a:noFill/>
        </p:spPr>
        <p:txBody>
          <a:bodyPr wrap="square" rtlCol="0">
            <a:spAutoFit/>
          </a:bodyPr>
          <a:lstStyle/>
          <a:p>
            <a:r>
              <a:rPr lang="en-US" altLang="ko-KR" sz="1600" b="1" dirty="0" smtClean="0">
                <a:latin typeface="Times New Roman" pitchFamily="18" charset="0"/>
                <a:cs typeface="Times New Roman" pitchFamily="18" charset="0"/>
              </a:rPr>
              <a:t>Rubber spring </a:t>
            </a:r>
            <a:endParaRPr lang="ko-KR" altLang="en-US" sz="1600" b="1" dirty="0" smtClean="0">
              <a:latin typeface="Times New Roman" pitchFamily="18" charset="0"/>
              <a:cs typeface="Times New Roman" pitchFamily="18" charset="0"/>
            </a:endParaRPr>
          </a:p>
        </p:txBody>
      </p:sp>
      <p:sp>
        <p:nvSpPr>
          <p:cNvPr id="25" name="굽은 화살표 24"/>
          <p:cNvSpPr/>
          <p:nvPr/>
        </p:nvSpPr>
        <p:spPr>
          <a:xfrm rot="10800000" flipH="1">
            <a:off x="6072198" y="2357430"/>
            <a:ext cx="571504" cy="500066"/>
          </a:xfrm>
          <a:prstGeom prst="bentArrow">
            <a:avLst>
              <a:gd name="adj1" fmla="val 25000"/>
              <a:gd name="adj2" fmla="val 22770"/>
              <a:gd name="adj3" fmla="val 25000"/>
              <a:gd name="adj4" fmla="val 4375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제목 1"/>
          <p:cNvSpPr>
            <a:spLocks noGrp="1"/>
          </p:cNvSpPr>
          <p:nvPr>
            <p:ph type="title"/>
          </p:nvPr>
        </p:nvSpPr>
        <p:spPr>
          <a:xfrm>
            <a:off x="457200" y="765175"/>
            <a:ext cx="8229600" cy="796925"/>
          </a:xfrm>
        </p:spPr>
        <p:txBody>
          <a:bodyPr/>
          <a:lstStyle/>
          <a:p>
            <a:pPr eaLnBrk="1" hangingPunct="1">
              <a:lnSpc>
                <a:spcPct val="150000"/>
              </a:lnSpc>
            </a:pPr>
            <a:r>
              <a:rPr lang="en-US" altLang="ko-KR" sz="3600" dirty="0" smtClean="0">
                <a:latin typeface="Times New Roman" pitchFamily="18" charset="0"/>
                <a:ea typeface="굴림" pitchFamily="50" charset="-127"/>
                <a:cs typeface="Times New Roman" pitchFamily="18" charset="0"/>
              </a:rPr>
              <a:t>Smart damper dynamic test</a:t>
            </a:r>
          </a:p>
        </p:txBody>
      </p:sp>
      <p:sp>
        <p:nvSpPr>
          <p:cNvPr id="26627" name="내용 개체 틀 2"/>
          <p:cNvSpPr>
            <a:spLocks noGrp="1"/>
          </p:cNvSpPr>
          <p:nvPr>
            <p:ph idx="1"/>
          </p:nvPr>
        </p:nvSpPr>
        <p:spPr>
          <a:xfrm>
            <a:off x="457200" y="1557338"/>
            <a:ext cx="8229600" cy="5016500"/>
          </a:xfrm>
        </p:spPr>
        <p:txBody>
          <a:bodyPr/>
          <a:lstStyle/>
          <a:p>
            <a:pPr eaLnBrk="1" hangingPunct="1">
              <a:spcBef>
                <a:spcPts val="1200"/>
              </a:spcBef>
              <a:defRPr/>
            </a:pPr>
            <a:r>
              <a:rPr lang="en-US" altLang="ko-KR" sz="2000" dirty="0" smtClean="0">
                <a:latin typeface="Times New Roman" pitchFamily="18" charset="0"/>
                <a:cs typeface="Times New Roman" pitchFamily="18" charset="0"/>
              </a:rPr>
              <a:t>Experiment preparation</a:t>
            </a:r>
          </a:p>
          <a:p>
            <a:pPr eaLnBrk="1" hangingPunct="1">
              <a:spcBef>
                <a:spcPts val="1200"/>
              </a:spcBef>
              <a:defRPr/>
            </a:pPr>
            <a:endParaRPr lang="en-US" altLang="ko-KR" sz="1800" dirty="0">
              <a:latin typeface="Times New Roman" pitchFamily="18" charset="0"/>
              <a:cs typeface="Times New Roman" pitchFamily="18" charset="0"/>
            </a:endParaRPr>
          </a:p>
          <a:p>
            <a:pPr marL="461962" indent="-342900" eaLnBrk="1" hangingPunct="1">
              <a:spcBef>
                <a:spcPts val="1200"/>
              </a:spcBef>
              <a:defRPr/>
            </a:pPr>
            <a:endParaRPr lang="en-US" altLang="ko-KR" sz="2000" dirty="0" smtClean="0">
              <a:latin typeface="Times New Roman" pitchFamily="18" charset="0"/>
              <a:cs typeface="Times New Roman" pitchFamily="18" charset="0"/>
            </a:endParaRPr>
          </a:p>
          <a:p>
            <a:pPr marL="461962" indent="-342900" eaLnBrk="1" hangingPunct="1">
              <a:spcBef>
                <a:spcPts val="1200"/>
              </a:spcBef>
              <a:defRPr/>
            </a:pPr>
            <a:endParaRPr lang="en-US" altLang="ko-KR" sz="2000" dirty="0">
              <a:latin typeface="Times New Roman" pitchFamily="18" charset="0"/>
              <a:cs typeface="Times New Roman" pitchFamily="18" charset="0"/>
            </a:endParaRPr>
          </a:p>
          <a:p>
            <a:pPr marL="461962" indent="-342900" eaLnBrk="1" hangingPunct="1">
              <a:spcBef>
                <a:spcPts val="1200"/>
              </a:spcBef>
              <a:defRPr/>
            </a:pPr>
            <a:endParaRPr lang="en-US" altLang="ko-KR" sz="2000" dirty="0" smtClean="0">
              <a:latin typeface="Times New Roman" pitchFamily="18" charset="0"/>
              <a:cs typeface="Times New Roman" pitchFamily="18" charset="0"/>
            </a:endParaRPr>
          </a:p>
          <a:p>
            <a:pPr marL="461962" indent="-342900" eaLnBrk="1" hangingPunct="1">
              <a:spcBef>
                <a:spcPts val="1200"/>
              </a:spcBef>
              <a:defRPr/>
            </a:pPr>
            <a:endParaRPr lang="en-US" altLang="ko-KR" sz="2000" dirty="0">
              <a:latin typeface="Times New Roman" pitchFamily="18" charset="0"/>
              <a:cs typeface="Times New Roman" pitchFamily="18" charset="0"/>
            </a:endParaRPr>
          </a:p>
          <a:p>
            <a:pPr marL="461962" indent="-342900" eaLnBrk="1" hangingPunct="1">
              <a:spcBef>
                <a:spcPts val="1200"/>
              </a:spcBef>
              <a:defRPr/>
            </a:pPr>
            <a:endParaRPr lang="en-US" altLang="ko-KR" sz="2000" dirty="0" smtClean="0">
              <a:latin typeface="Times New Roman" pitchFamily="18" charset="0"/>
              <a:cs typeface="Times New Roman" pitchFamily="18" charset="0"/>
            </a:endParaRPr>
          </a:p>
        </p:txBody>
      </p:sp>
      <p:sp>
        <p:nvSpPr>
          <p:cNvPr id="31748" name="바닥글 개체 틀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ltLang="ko-KR" dirty="0" smtClean="0">
                <a:solidFill>
                  <a:schemeClr val="tx1"/>
                </a:solidFill>
                <a:latin typeface="Times New Roman" pitchFamily="18" charset="0"/>
                <a:cs typeface="Times New Roman" pitchFamily="18" charset="0"/>
              </a:rPr>
              <a:t>Department of Structural Engineering, </a:t>
            </a:r>
          </a:p>
          <a:p>
            <a:r>
              <a:rPr lang="en-US" altLang="ko-KR" dirty="0" err="1" smtClean="0">
                <a:solidFill>
                  <a:schemeClr val="tx1"/>
                </a:solidFill>
                <a:latin typeface="Times New Roman" pitchFamily="18" charset="0"/>
                <a:cs typeface="Times New Roman" pitchFamily="18" charset="0"/>
              </a:rPr>
              <a:t>Hongik</a:t>
            </a:r>
            <a:r>
              <a:rPr lang="en-US" altLang="ko-KR" dirty="0" smtClean="0">
                <a:solidFill>
                  <a:schemeClr val="tx1"/>
                </a:solidFill>
                <a:latin typeface="Times New Roman" pitchFamily="18" charset="0"/>
                <a:cs typeface="Times New Roman" pitchFamily="18" charset="0"/>
              </a:rPr>
              <a:t> University</a:t>
            </a:r>
            <a:endParaRPr lang="ko-KR" altLang="en-US" dirty="0" smtClean="0">
              <a:solidFill>
                <a:schemeClr val="tx1"/>
              </a:solidFill>
              <a:latin typeface="Times New Roman" pitchFamily="18" charset="0"/>
              <a:cs typeface="Times New Roman" pitchFamily="18" charset="0"/>
            </a:endParaRPr>
          </a:p>
        </p:txBody>
      </p:sp>
      <p:pic>
        <p:nvPicPr>
          <p:cNvPr id="31749" name="_x25047144" descr="EMB00000a1c44ab"/>
          <p:cNvPicPr>
            <a:picLocks noChangeAspect="1" noChangeArrowheads="1"/>
          </p:cNvPicPr>
          <p:nvPr/>
        </p:nvPicPr>
        <p:blipFill>
          <a:blip r:embed="rId3" cstate="print"/>
          <a:srcRect/>
          <a:stretch>
            <a:fillRect/>
          </a:stretch>
        </p:blipFill>
        <p:spPr bwMode="auto">
          <a:xfrm>
            <a:off x="4716463" y="454025"/>
            <a:ext cx="606425" cy="606425"/>
          </a:xfrm>
          <a:prstGeom prst="rect">
            <a:avLst/>
          </a:prstGeom>
          <a:noFill/>
          <a:ln w="9525">
            <a:noFill/>
            <a:miter lim="800000"/>
            <a:headEnd/>
            <a:tailEnd/>
          </a:ln>
        </p:spPr>
      </p:pic>
      <p:sp>
        <p:nvSpPr>
          <p:cNvPr id="31750" name="슬라이드 번호 개체 틀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16A898D-7B53-4D29-9972-0D074E53DB1D}" type="slidenum">
              <a:rPr lang="ko-KR" altLang="en-US" smtClean="0"/>
              <a:pPr/>
              <a:t>17</a:t>
            </a:fld>
            <a:endParaRPr lang="ko-KR" altLang="en-US" smtClean="0"/>
          </a:p>
        </p:txBody>
      </p:sp>
      <p:sp>
        <p:nvSpPr>
          <p:cNvPr id="31751" name="Rectangle 9"/>
          <p:cNvSpPr>
            <a:spLocks noChangeArrowheads="1"/>
          </p:cNvSpPr>
          <p:nvPr/>
        </p:nvSpPr>
        <p:spPr bwMode="auto">
          <a:xfrm>
            <a:off x="1368425" y="3992563"/>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2" name="Rectangle 18"/>
          <p:cNvSpPr>
            <a:spLocks noChangeArrowheads="1"/>
          </p:cNvSpPr>
          <p:nvPr/>
        </p:nvSpPr>
        <p:spPr bwMode="auto">
          <a:xfrm>
            <a:off x="1368425" y="3992563"/>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3" name="Rectangle 2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4" name="Rectangle 2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5"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pic>
        <p:nvPicPr>
          <p:cNvPr id="12" name="그림 11" descr="E:\FChoi_Papers\SCI Paper\2015-year-SCI\Nonlinear Dynamics(Smart damper-2015-08)\스마트댐퍼실험체사진\스마트댐퍼기압축완료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8992" y="2000240"/>
            <a:ext cx="2143140" cy="3571900"/>
          </a:xfrm>
          <a:prstGeom prst="rect">
            <a:avLst/>
          </a:prstGeom>
          <a:noFill/>
          <a:ln>
            <a:noFill/>
          </a:ln>
        </p:spPr>
      </p:pic>
      <p:pic>
        <p:nvPicPr>
          <p:cNvPr id="13" name="그림 12" descr="E:\FChoi_Papers\SCI Paper\2015-year-SCI\Nonlinear Dynamics(Smart damper-2015-08)\스마트댐퍼실험체사진\스마트댐퍼기압축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348" y="2000240"/>
            <a:ext cx="2214578" cy="3571900"/>
          </a:xfrm>
          <a:prstGeom prst="rect">
            <a:avLst/>
          </a:prstGeom>
          <a:noFill/>
          <a:ln>
            <a:noFill/>
          </a:ln>
        </p:spPr>
      </p:pic>
      <p:pic>
        <p:nvPicPr>
          <p:cNvPr id="15" name="그림 14" descr="E:\FChoi_Project\중기청(마찰댐퍼-2015)\실험사진\실험사진(전체)\실험사진1\P1030166.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5338" y="2000240"/>
            <a:ext cx="2160000" cy="3571900"/>
          </a:xfrm>
          <a:prstGeom prst="rect">
            <a:avLst/>
          </a:prstGeom>
          <a:noFill/>
          <a:ln>
            <a:noFill/>
          </a:ln>
        </p:spPr>
      </p:pic>
      <p:sp>
        <p:nvSpPr>
          <p:cNvPr id="16" name="TextBox 1"/>
          <p:cNvSpPr txBox="1">
            <a:spLocks noChangeArrowheads="1"/>
          </p:cNvSpPr>
          <p:nvPr/>
        </p:nvSpPr>
        <p:spPr bwMode="auto">
          <a:xfrm>
            <a:off x="3071802" y="6237288"/>
            <a:ext cx="2857520" cy="369887"/>
          </a:xfrm>
          <a:prstGeom prst="rect">
            <a:avLst/>
          </a:prstGeom>
          <a:noFill/>
          <a:ln w="9525">
            <a:noFill/>
            <a:miter lim="800000"/>
            <a:headEnd/>
            <a:tailEnd/>
          </a:ln>
        </p:spPr>
        <p:txBody>
          <a:bodyPr wrap="square">
            <a:spAutoFit/>
          </a:bodyPr>
          <a:lstStyle/>
          <a:p>
            <a:r>
              <a:rPr lang="en-US" altLang="ko-KR" b="1" dirty="0" smtClean="0">
                <a:latin typeface="Times New Roman" pitchFamily="18" charset="0"/>
                <a:cs typeface="Times New Roman" pitchFamily="18" charset="0"/>
              </a:rPr>
              <a:t>&lt;Experiment preparation&gt;</a:t>
            </a:r>
            <a:endParaRPr lang="ko-KR" altLang="en-US" b="1" dirty="0">
              <a:latin typeface="Times New Roman" pitchFamily="18" charset="0"/>
              <a:cs typeface="Times New Roman" pitchFamily="18" charset="0"/>
            </a:endParaRPr>
          </a:p>
        </p:txBody>
      </p:sp>
      <p:sp>
        <p:nvSpPr>
          <p:cNvPr id="17" name="TextBox 1"/>
          <p:cNvSpPr txBox="1">
            <a:spLocks noChangeArrowheads="1"/>
          </p:cNvSpPr>
          <p:nvPr/>
        </p:nvSpPr>
        <p:spPr bwMode="auto">
          <a:xfrm>
            <a:off x="357158" y="5715016"/>
            <a:ext cx="3000396" cy="369332"/>
          </a:xfrm>
          <a:prstGeom prst="rect">
            <a:avLst/>
          </a:prstGeom>
          <a:noFill/>
          <a:ln w="9525">
            <a:noFill/>
            <a:miter lim="800000"/>
            <a:headEnd/>
            <a:tailEnd/>
          </a:ln>
        </p:spPr>
        <p:txBody>
          <a:bodyPr wrap="square">
            <a:spAutoFit/>
          </a:bodyPr>
          <a:lstStyle/>
          <a:p>
            <a:r>
              <a:rPr lang="en-US" altLang="ko-KR" b="1" dirty="0" smtClean="0">
                <a:latin typeface="Times New Roman" pitchFamily="18" charset="0"/>
                <a:cs typeface="Times New Roman" pitchFamily="18" charset="0"/>
              </a:rPr>
              <a:t>(a) Before pre-compression</a:t>
            </a:r>
            <a:endParaRPr lang="ko-KR" altLang="en-US" b="1" dirty="0">
              <a:latin typeface="Times New Roman" pitchFamily="18" charset="0"/>
              <a:cs typeface="Times New Roman" pitchFamily="18" charset="0"/>
            </a:endParaRPr>
          </a:p>
        </p:txBody>
      </p:sp>
      <p:sp>
        <p:nvSpPr>
          <p:cNvPr id="18" name="TextBox 1"/>
          <p:cNvSpPr txBox="1">
            <a:spLocks noChangeArrowheads="1"/>
          </p:cNvSpPr>
          <p:nvPr/>
        </p:nvSpPr>
        <p:spPr bwMode="auto">
          <a:xfrm>
            <a:off x="3428992" y="5715016"/>
            <a:ext cx="2214578" cy="369332"/>
          </a:xfrm>
          <a:prstGeom prst="rect">
            <a:avLst/>
          </a:prstGeom>
          <a:noFill/>
          <a:ln w="9525">
            <a:noFill/>
            <a:miter lim="800000"/>
            <a:headEnd/>
            <a:tailEnd/>
          </a:ln>
        </p:spPr>
        <p:txBody>
          <a:bodyPr wrap="square">
            <a:spAutoFit/>
          </a:bodyPr>
          <a:lstStyle/>
          <a:p>
            <a:r>
              <a:rPr lang="en-US" altLang="ko-KR" b="1" dirty="0" smtClean="0">
                <a:latin typeface="Times New Roman" pitchFamily="18" charset="0"/>
                <a:cs typeface="Times New Roman" pitchFamily="18" charset="0"/>
              </a:rPr>
              <a:t>(b) Pre-compression</a:t>
            </a:r>
            <a:endParaRPr lang="ko-KR" altLang="en-US" b="1" dirty="0">
              <a:latin typeface="Times New Roman" pitchFamily="18" charset="0"/>
              <a:cs typeface="Times New Roman" pitchFamily="18" charset="0"/>
            </a:endParaRPr>
          </a:p>
        </p:txBody>
      </p:sp>
      <p:sp>
        <p:nvSpPr>
          <p:cNvPr id="19" name="TextBox 1"/>
          <p:cNvSpPr txBox="1">
            <a:spLocks noChangeArrowheads="1"/>
          </p:cNvSpPr>
          <p:nvPr/>
        </p:nvSpPr>
        <p:spPr bwMode="auto">
          <a:xfrm>
            <a:off x="6286512" y="5715016"/>
            <a:ext cx="1928826" cy="369332"/>
          </a:xfrm>
          <a:prstGeom prst="rect">
            <a:avLst/>
          </a:prstGeom>
          <a:noFill/>
          <a:ln w="9525">
            <a:noFill/>
            <a:miter lim="800000"/>
            <a:headEnd/>
            <a:tailEnd/>
          </a:ln>
        </p:spPr>
        <p:txBody>
          <a:bodyPr wrap="square">
            <a:spAutoFit/>
          </a:bodyPr>
          <a:lstStyle/>
          <a:p>
            <a:r>
              <a:rPr lang="en-US" altLang="ko-KR" b="1" dirty="0" smtClean="0">
                <a:latin typeface="Times New Roman" pitchFamily="18" charset="0"/>
                <a:cs typeface="Times New Roman" pitchFamily="18" charset="0"/>
              </a:rPr>
              <a:t>(c) Dynamic test</a:t>
            </a:r>
            <a:endParaRPr lang="ko-KR" altLang="en-US" b="1" dirty="0">
              <a:latin typeface="Times New Roman" pitchFamily="18" charset="0"/>
              <a:cs typeface="Times New Roman" pitchFamily="18" charset="0"/>
            </a:endParaRPr>
          </a:p>
        </p:txBody>
      </p:sp>
      <p:sp>
        <p:nvSpPr>
          <p:cNvPr id="20" name="타원 19"/>
          <p:cNvSpPr/>
          <p:nvPr/>
        </p:nvSpPr>
        <p:spPr>
          <a:xfrm>
            <a:off x="6643702" y="2071678"/>
            <a:ext cx="785818" cy="928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20"/>
          <p:cNvSpPr/>
          <p:nvPr/>
        </p:nvSpPr>
        <p:spPr>
          <a:xfrm>
            <a:off x="6500826" y="4214818"/>
            <a:ext cx="1214446" cy="11430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제목 1"/>
          <p:cNvSpPr>
            <a:spLocks noGrp="1"/>
          </p:cNvSpPr>
          <p:nvPr>
            <p:ph type="title"/>
          </p:nvPr>
        </p:nvSpPr>
        <p:spPr>
          <a:xfrm>
            <a:off x="457200" y="765175"/>
            <a:ext cx="8229600" cy="796925"/>
          </a:xfrm>
        </p:spPr>
        <p:txBody>
          <a:bodyPr/>
          <a:lstStyle/>
          <a:p>
            <a:pPr eaLnBrk="1" hangingPunct="1">
              <a:lnSpc>
                <a:spcPct val="150000"/>
              </a:lnSpc>
            </a:pPr>
            <a:r>
              <a:rPr lang="en-US" altLang="ko-KR" sz="3600" dirty="0" smtClean="0">
                <a:latin typeface="Times New Roman" pitchFamily="18" charset="0"/>
                <a:ea typeface="굴림" pitchFamily="50" charset="-127"/>
                <a:cs typeface="Times New Roman" pitchFamily="18" charset="0"/>
              </a:rPr>
              <a:t>Smart damper dynamic test</a:t>
            </a:r>
          </a:p>
        </p:txBody>
      </p:sp>
      <p:sp>
        <p:nvSpPr>
          <p:cNvPr id="26627" name="내용 개체 틀 2"/>
          <p:cNvSpPr>
            <a:spLocks noGrp="1"/>
          </p:cNvSpPr>
          <p:nvPr>
            <p:ph idx="1"/>
          </p:nvPr>
        </p:nvSpPr>
        <p:spPr>
          <a:xfrm>
            <a:off x="323528" y="1579320"/>
            <a:ext cx="8229600" cy="481528"/>
          </a:xfrm>
        </p:spPr>
        <p:txBody>
          <a:bodyPr/>
          <a:lstStyle/>
          <a:p>
            <a:pPr eaLnBrk="1" hangingPunct="1">
              <a:spcBef>
                <a:spcPts val="1200"/>
              </a:spcBef>
              <a:defRPr/>
            </a:pPr>
            <a:r>
              <a:rPr lang="en-US" altLang="ko-KR" sz="2000" dirty="0" smtClean="0">
                <a:latin typeface="Times New Roman" pitchFamily="18" charset="0"/>
                <a:cs typeface="Times New Roman" pitchFamily="18" charset="0"/>
              </a:rPr>
              <a:t>Determination of pre-compression strain</a:t>
            </a:r>
          </a:p>
        </p:txBody>
      </p:sp>
      <p:sp>
        <p:nvSpPr>
          <p:cNvPr id="31748" name="바닥글 개체 틀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ltLang="ko-KR" dirty="0" smtClean="0">
                <a:solidFill>
                  <a:schemeClr val="tx1"/>
                </a:solidFill>
                <a:latin typeface="Times New Roman" pitchFamily="18" charset="0"/>
                <a:cs typeface="Times New Roman" pitchFamily="18" charset="0"/>
              </a:rPr>
              <a:t>Department of Structural Engineering, </a:t>
            </a:r>
          </a:p>
          <a:p>
            <a:r>
              <a:rPr lang="en-US" altLang="ko-KR" dirty="0" err="1" smtClean="0">
                <a:solidFill>
                  <a:schemeClr val="tx1"/>
                </a:solidFill>
                <a:latin typeface="Times New Roman" pitchFamily="18" charset="0"/>
                <a:cs typeface="Times New Roman" pitchFamily="18" charset="0"/>
              </a:rPr>
              <a:t>Hongik</a:t>
            </a:r>
            <a:r>
              <a:rPr lang="en-US" altLang="ko-KR" dirty="0" smtClean="0">
                <a:solidFill>
                  <a:schemeClr val="tx1"/>
                </a:solidFill>
                <a:latin typeface="Times New Roman" pitchFamily="18" charset="0"/>
                <a:cs typeface="Times New Roman" pitchFamily="18" charset="0"/>
              </a:rPr>
              <a:t> University</a:t>
            </a:r>
            <a:endParaRPr lang="ko-KR" altLang="en-US" dirty="0" smtClean="0">
              <a:solidFill>
                <a:schemeClr val="tx1"/>
              </a:solidFill>
              <a:latin typeface="Times New Roman" pitchFamily="18" charset="0"/>
              <a:cs typeface="Times New Roman" pitchFamily="18" charset="0"/>
            </a:endParaRPr>
          </a:p>
        </p:txBody>
      </p:sp>
      <p:pic>
        <p:nvPicPr>
          <p:cNvPr id="31749" name="_x25047144" descr="EMB00000a1c44ab"/>
          <p:cNvPicPr>
            <a:picLocks noChangeAspect="1" noChangeArrowheads="1"/>
          </p:cNvPicPr>
          <p:nvPr/>
        </p:nvPicPr>
        <p:blipFill>
          <a:blip r:embed="rId3" cstate="print"/>
          <a:srcRect/>
          <a:stretch>
            <a:fillRect/>
          </a:stretch>
        </p:blipFill>
        <p:spPr bwMode="auto">
          <a:xfrm>
            <a:off x="4716463" y="454025"/>
            <a:ext cx="606425" cy="606425"/>
          </a:xfrm>
          <a:prstGeom prst="rect">
            <a:avLst/>
          </a:prstGeom>
          <a:noFill/>
          <a:ln w="9525">
            <a:noFill/>
            <a:miter lim="800000"/>
            <a:headEnd/>
            <a:tailEnd/>
          </a:ln>
        </p:spPr>
      </p:pic>
      <p:sp>
        <p:nvSpPr>
          <p:cNvPr id="31750" name="슬라이드 번호 개체 틀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16A898D-7B53-4D29-9972-0D074E53DB1D}" type="slidenum">
              <a:rPr lang="ko-KR" altLang="en-US" smtClean="0"/>
              <a:pPr/>
              <a:t>18</a:t>
            </a:fld>
            <a:endParaRPr lang="ko-KR" altLang="en-US" smtClean="0"/>
          </a:p>
        </p:txBody>
      </p:sp>
      <p:sp>
        <p:nvSpPr>
          <p:cNvPr id="31753" name="Rectangle 2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4" name="Rectangle 2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5"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993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993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993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993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9933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 name="Rectangle 12"/>
          <p:cNvSpPr>
            <a:spLocks noChangeArrowheads="1"/>
          </p:cNvSpPr>
          <p:nvPr/>
        </p:nvSpPr>
        <p:spPr bwMode="auto">
          <a:xfrm>
            <a:off x="675754" y="167458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119821" name="_x199191408" descr="EMB0000239442b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407397"/>
            <a:ext cx="1729136" cy="17415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9"/>
          <p:cNvSpPr>
            <a:spLocks noChangeArrowheads="1"/>
          </p:cNvSpPr>
          <p:nvPr/>
        </p:nvSpPr>
        <p:spPr bwMode="auto">
          <a:xfrm>
            <a:off x="525765" y="16751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119826" name="_x199189728" descr="EMB0000239442c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2338615"/>
            <a:ext cx="1689243" cy="1719506"/>
          </a:xfrm>
          <a:prstGeom prst="rect">
            <a:avLst/>
          </a:prstGeom>
          <a:noFill/>
          <a:extLst>
            <a:ext uri="{909E8E84-426E-40DD-AFC4-6F175D3DCCD1}">
              <a14:hiddenFill xmlns:a14="http://schemas.microsoft.com/office/drawing/2010/main">
                <a:solidFill>
                  <a:srgbClr val="FFFFFF"/>
                </a:solidFill>
              </a14:hiddenFill>
            </a:ext>
          </a:extLst>
        </p:spPr>
      </p:pic>
      <p:sp>
        <p:nvSpPr>
          <p:cNvPr id="33" name="내용 개체 틀 2"/>
          <p:cNvSpPr txBox="1">
            <a:spLocks/>
          </p:cNvSpPr>
          <p:nvPr/>
        </p:nvSpPr>
        <p:spPr bwMode="auto">
          <a:xfrm>
            <a:off x="2845446" y="2238710"/>
            <a:ext cx="5328592" cy="1919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latinLnBrk="1"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latinLnBrk="1"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latinLnBrk="1"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latinLnBrk="1"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latinLnBrk="1"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1"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1"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1"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1"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eaLnBrk="1" hangingPunct="1">
              <a:spcBef>
                <a:spcPts val="1200"/>
              </a:spcBef>
            </a:pPr>
            <a:r>
              <a:rPr kumimoji="0" lang="en-US" altLang="ko-KR" sz="1800" dirty="0" smtClean="0">
                <a:latin typeface="Times New Roman" pitchFamily="18" charset="0"/>
                <a:cs typeface="Times New Roman" pitchFamily="18" charset="0"/>
              </a:rPr>
              <a:t>Rigid force for self-centering &gt; Frictional force</a:t>
            </a:r>
            <a:endParaRPr kumimoji="0" lang="en-US" altLang="ko-KR" sz="1800" dirty="0" smtClean="0">
              <a:solidFill>
                <a:schemeClr val="tx1"/>
              </a:solidFill>
              <a:latin typeface="Times New Roman" pitchFamily="18" charset="0"/>
              <a:cs typeface="Times New Roman" pitchFamily="18" charset="0"/>
            </a:endParaRPr>
          </a:p>
          <a:p>
            <a:pPr lvl="1" eaLnBrk="1" hangingPunct="1">
              <a:spcBef>
                <a:spcPts val="1200"/>
              </a:spcBef>
            </a:pPr>
            <a:r>
              <a:rPr kumimoji="0" lang="en-US" altLang="ko-KR" sz="1600" dirty="0" smtClean="0">
                <a:solidFill>
                  <a:schemeClr val="tx1"/>
                </a:solidFill>
                <a:latin typeface="Times New Roman" pitchFamily="18" charset="0"/>
                <a:cs typeface="Times New Roman" pitchFamily="18" charset="0"/>
              </a:rPr>
              <a:t>Return to the origin position</a:t>
            </a:r>
            <a:endParaRPr kumimoji="0" lang="en-US" altLang="ko-KR" sz="1600" dirty="0" smtClean="0">
              <a:latin typeface="Times New Roman" pitchFamily="18" charset="0"/>
              <a:cs typeface="Times New Roman" pitchFamily="18" charset="0"/>
            </a:endParaRPr>
          </a:p>
        </p:txBody>
      </p:sp>
      <p:sp>
        <p:nvSpPr>
          <p:cNvPr id="27" name="내용 개체 틀 2"/>
          <p:cNvSpPr txBox="1">
            <a:spLocks/>
          </p:cNvSpPr>
          <p:nvPr/>
        </p:nvSpPr>
        <p:spPr bwMode="auto">
          <a:xfrm>
            <a:off x="2845446" y="4318497"/>
            <a:ext cx="5328592" cy="1919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latinLnBrk="1"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latinLnBrk="1"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latinLnBrk="1"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latinLnBrk="1"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latinLnBrk="1"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1"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1"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1"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1"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eaLnBrk="1" hangingPunct="1">
              <a:spcBef>
                <a:spcPts val="1200"/>
              </a:spcBef>
            </a:pPr>
            <a:r>
              <a:rPr kumimoji="0" lang="en-US" altLang="ko-KR" sz="1800" dirty="0" smtClean="0">
                <a:latin typeface="Times New Roman" pitchFamily="18" charset="0"/>
                <a:cs typeface="Times New Roman" pitchFamily="18" charset="0"/>
              </a:rPr>
              <a:t>Rigid force for self-centering &lt; Frictional force</a:t>
            </a:r>
            <a:endParaRPr kumimoji="0" lang="en-US" altLang="ko-KR" sz="1800" dirty="0" smtClean="0">
              <a:solidFill>
                <a:schemeClr val="tx1"/>
              </a:solidFill>
              <a:latin typeface="Times New Roman" pitchFamily="18" charset="0"/>
              <a:cs typeface="Times New Roman" pitchFamily="18" charset="0"/>
            </a:endParaRPr>
          </a:p>
          <a:p>
            <a:pPr lvl="1" eaLnBrk="1" hangingPunct="1">
              <a:spcBef>
                <a:spcPts val="1200"/>
              </a:spcBef>
            </a:pPr>
            <a:r>
              <a:rPr kumimoji="0" lang="en-US" altLang="ko-KR" sz="1600" dirty="0" smtClean="0">
                <a:solidFill>
                  <a:schemeClr val="tx1"/>
                </a:solidFill>
                <a:latin typeface="Times New Roman" pitchFamily="18" charset="0"/>
                <a:cs typeface="Times New Roman" pitchFamily="18" charset="0"/>
              </a:rPr>
              <a:t>Remain residual displacement</a:t>
            </a:r>
            <a:endParaRPr kumimoji="0" lang="en-US" altLang="ko-KR"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206379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제목 1"/>
          <p:cNvSpPr>
            <a:spLocks noGrp="1"/>
          </p:cNvSpPr>
          <p:nvPr>
            <p:ph type="title"/>
          </p:nvPr>
        </p:nvSpPr>
        <p:spPr>
          <a:xfrm>
            <a:off x="457200" y="765175"/>
            <a:ext cx="8229600" cy="796925"/>
          </a:xfrm>
        </p:spPr>
        <p:txBody>
          <a:bodyPr/>
          <a:lstStyle/>
          <a:p>
            <a:pPr eaLnBrk="1" hangingPunct="1">
              <a:lnSpc>
                <a:spcPct val="150000"/>
              </a:lnSpc>
            </a:pPr>
            <a:r>
              <a:rPr lang="en-US" altLang="ko-KR" sz="3600" dirty="0" smtClean="0">
                <a:latin typeface="Times New Roman" pitchFamily="18" charset="0"/>
                <a:ea typeface="굴림" pitchFamily="50" charset="-127"/>
                <a:cs typeface="Times New Roman" pitchFamily="18" charset="0"/>
              </a:rPr>
              <a:t>Smart damper dynamic test</a:t>
            </a:r>
          </a:p>
        </p:txBody>
      </p:sp>
      <p:sp>
        <p:nvSpPr>
          <p:cNvPr id="26627" name="내용 개체 틀 2"/>
          <p:cNvSpPr>
            <a:spLocks noGrp="1"/>
          </p:cNvSpPr>
          <p:nvPr>
            <p:ph idx="1"/>
          </p:nvPr>
        </p:nvSpPr>
        <p:spPr>
          <a:xfrm>
            <a:off x="323528" y="1579320"/>
            <a:ext cx="8229600" cy="481528"/>
          </a:xfrm>
        </p:spPr>
        <p:txBody>
          <a:bodyPr/>
          <a:lstStyle/>
          <a:p>
            <a:pPr eaLnBrk="1" hangingPunct="1">
              <a:spcBef>
                <a:spcPts val="1200"/>
              </a:spcBef>
              <a:defRPr/>
            </a:pPr>
            <a:r>
              <a:rPr lang="en-US" altLang="ko-KR" sz="2000" dirty="0" smtClean="0">
                <a:latin typeface="Times New Roman" pitchFamily="18" charset="0"/>
                <a:cs typeface="Times New Roman" pitchFamily="18" charset="0"/>
              </a:rPr>
              <a:t>Determination of pre-compression strain</a:t>
            </a:r>
          </a:p>
        </p:txBody>
      </p:sp>
      <p:sp>
        <p:nvSpPr>
          <p:cNvPr id="31748" name="바닥글 개체 틀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ltLang="ko-KR" dirty="0" smtClean="0">
                <a:solidFill>
                  <a:schemeClr val="tx1"/>
                </a:solidFill>
                <a:latin typeface="Times New Roman" pitchFamily="18" charset="0"/>
                <a:cs typeface="Times New Roman" pitchFamily="18" charset="0"/>
              </a:rPr>
              <a:t>Department of Structural Engineering, </a:t>
            </a:r>
          </a:p>
          <a:p>
            <a:r>
              <a:rPr lang="en-US" altLang="ko-KR" dirty="0" err="1" smtClean="0">
                <a:solidFill>
                  <a:schemeClr val="tx1"/>
                </a:solidFill>
                <a:latin typeface="Times New Roman" pitchFamily="18" charset="0"/>
                <a:cs typeface="Times New Roman" pitchFamily="18" charset="0"/>
              </a:rPr>
              <a:t>Hongik</a:t>
            </a:r>
            <a:r>
              <a:rPr lang="en-US" altLang="ko-KR" dirty="0" smtClean="0">
                <a:solidFill>
                  <a:schemeClr val="tx1"/>
                </a:solidFill>
                <a:latin typeface="Times New Roman" pitchFamily="18" charset="0"/>
                <a:cs typeface="Times New Roman" pitchFamily="18" charset="0"/>
              </a:rPr>
              <a:t> University</a:t>
            </a:r>
            <a:endParaRPr lang="ko-KR" altLang="en-US" dirty="0" smtClean="0">
              <a:solidFill>
                <a:schemeClr val="tx1"/>
              </a:solidFill>
              <a:latin typeface="Times New Roman" pitchFamily="18" charset="0"/>
              <a:cs typeface="Times New Roman" pitchFamily="18" charset="0"/>
            </a:endParaRPr>
          </a:p>
        </p:txBody>
      </p:sp>
      <p:pic>
        <p:nvPicPr>
          <p:cNvPr id="31749" name="_x25047144" descr="EMB00000a1c44ab"/>
          <p:cNvPicPr>
            <a:picLocks noChangeAspect="1" noChangeArrowheads="1"/>
          </p:cNvPicPr>
          <p:nvPr/>
        </p:nvPicPr>
        <p:blipFill>
          <a:blip r:embed="rId4" cstate="print"/>
          <a:srcRect/>
          <a:stretch>
            <a:fillRect/>
          </a:stretch>
        </p:blipFill>
        <p:spPr bwMode="auto">
          <a:xfrm>
            <a:off x="4716463" y="454025"/>
            <a:ext cx="606425" cy="606425"/>
          </a:xfrm>
          <a:prstGeom prst="rect">
            <a:avLst/>
          </a:prstGeom>
          <a:noFill/>
          <a:ln w="9525">
            <a:noFill/>
            <a:miter lim="800000"/>
            <a:headEnd/>
            <a:tailEnd/>
          </a:ln>
        </p:spPr>
      </p:pic>
      <p:sp>
        <p:nvSpPr>
          <p:cNvPr id="31750" name="슬라이드 번호 개체 틀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16A898D-7B53-4D29-9972-0D074E53DB1D}" type="slidenum">
              <a:rPr lang="ko-KR" altLang="en-US" smtClean="0"/>
              <a:pPr/>
              <a:t>19</a:t>
            </a:fld>
            <a:endParaRPr lang="ko-KR" altLang="en-US" smtClean="0"/>
          </a:p>
        </p:txBody>
      </p:sp>
      <p:sp>
        <p:nvSpPr>
          <p:cNvPr id="31753" name="Rectangle 2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4" name="Rectangle 2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5"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993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99329" name="Object 1"/>
          <p:cNvGraphicFramePr>
            <a:graphicFrameLocks noChangeAspect="1"/>
          </p:cNvGraphicFramePr>
          <p:nvPr>
            <p:extLst>
              <p:ext uri="{D42A27DB-BD31-4B8C-83A1-F6EECF244321}">
                <p14:modId xmlns:p14="http://schemas.microsoft.com/office/powerpoint/2010/main" val="3327561783"/>
              </p:ext>
            </p:extLst>
          </p:nvPr>
        </p:nvGraphicFramePr>
        <p:xfrm>
          <a:off x="-5233" y="2132856"/>
          <a:ext cx="2998123" cy="1964031"/>
        </p:xfrm>
        <a:graphic>
          <a:graphicData uri="http://schemas.openxmlformats.org/presentationml/2006/ole">
            <mc:AlternateContent xmlns:mc="http://schemas.openxmlformats.org/markup-compatibility/2006">
              <mc:Choice xmlns:v="urn:schemas-microsoft-com:vml" Requires="v">
                <p:oleObj spid="_x0000_s119903" name="Graph" r:id="rId5" imgW="4155034" imgH="2901696" progId="Origin50.Graph">
                  <p:embed/>
                </p:oleObj>
              </mc:Choice>
              <mc:Fallback>
                <p:oleObj name="Graph" r:id="rId5" imgW="4155034" imgH="2901696" progId="Origin50.Grap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t="6204"/>
                      <a:stretch>
                        <a:fillRect/>
                      </a:stretch>
                    </p:blipFill>
                    <p:spPr bwMode="auto">
                      <a:xfrm>
                        <a:off x="-5233" y="2132856"/>
                        <a:ext cx="2998123" cy="1964031"/>
                      </a:xfrm>
                      <a:prstGeom prst="rect">
                        <a:avLst/>
                      </a:prstGeom>
                      <a:noFill/>
                      <a:extLst/>
                    </p:spPr>
                  </p:pic>
                </p:oleObj>
              </mc:Fallback>
            </mc:AlternateContent>
          </a:graphicData>
        </a:graphic>
      </p:graphicFrame>
      <p:sp>
        <p:nvSpPr>
          <p:cNvPr id="993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99331" name="Object 3"/>
          <p:cNvGraphicFramePr>
            <a:graphicFrameLocks noChangeAspect="1"/>
          </p:cNvGraphicFramePr>
          <p:nvPr>
            <p:extLst>
              <p:ext uri="{D42A27DB-BD31-4B8C-83A1-F6EECF244321}">
                <p14:modId xmlns:p14="http://schemas.microsoft.com/office/powerpoint/2010/main" val="3105823038"/>
              </p:ext>
            </p:extLst>
          </p:nvPr>
        </p:nvGraphicFramePr>
        <p:xfrm>
          <a:off x="4499992" y="2132856"/>
          <a:ext cx="2998123" cy="1964031"/>
        </p:xfrm>
        <a:graphic>
          <a:graphicData uri="http://schemas.openxmlformats.org/presentationml/2006/ole">
            <mc:AlternateContent xmlns:mc="http://schemas.openxmlformats.org/markup-compatibility/2006">
              <mc:Choice xmlns:v="urn:schemas-microsoft-com:vml" Requires="v">
                <p:oleObj spid="_x0000_s119904" name="Graph" r:id="rId7" imgW="4155034" imgH="2901696" progId="Origin50.Graph">
                  <p:embed/>
                </p:oleObj>
              </mc:Choice>
              <mc:Fallback>
                <p:oleObj name="Graph" r:id="rId7" imgW="4155034" imgH="2901696" progId="Origin50.Graph">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t="6204"/>
                      <a:stretch>
                        <a:fillRect/>
                      </a:stretch>
                    </p:blipFill>
                    <p:spPr bwMode="auto">
                      <a:xfrm>
                        <a:off x="4499992" y="2132856"/>
                        <a:ext cx="2998123" cy="1964031"/>
                      </a:xfrm>
                      <a:prstGeom prst="rect">
                        <a:avLst/>
                      </a:prstGeom>
                      <a:noFill/>
                      <a:extLst/>
                    </p:spPr>
                  </p:pic>
                </p:oleObj>
              </mc:Fallback>
            </mc:AlternateContent>
          </a:graphicData>
        </a:graphic>
      </p:graphicFrame>
      <p:sp>
        <p:nvSpPr>
          <p:cNvPr id="993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99333" name="Object 5"/>
          <p:cNvGraphicFramePr>
            <a:graphicFrameLocks noChangeAspect="1"/>
          </p:cNvGraphicFramePr>
          <p:nvPr>
            <p:extLst>
              <p:ext uri="{D42A27DB-BD31-4B8C-83A1-F6EECF244321}">
                <p14:modId xmlns:p14="http://schemas.microsoft.com/office/powerpoint/2010/main" val="3622126415"/>
              </p:ext>
            </p:extLst>
          </p:nvPr>
        </p:nvGraphicFramePr>
        <p:xfrm>
          <a:off x="0" y="4289597"/>
          <a:ext cx="3109689" cy="2037116"/>
        </p:xfrm>
        <a:graphic>
          <a:graphicData uri="http://schemas.openxmlformats.org/presentationml/2006/ole">
            <mc:AlternateContent xmlns:mc="http://schemas.openxmlformats.org/markup-compatibility/2006">
              <mc:Choice xmlns:v="urn:schemas-microsoft-com:vml" Requires="v">
                <p:oleObj spid="_x0000_s119905" name="Graph" r:id="rId9" imgW="4155034" imgH="2901696" progId="Origin50.Graph">
                  <p:embed/>
                </p:oleObj>
              </mc:Choice>
              <mc:Fallback>
                <p:oleObj name="Graph" r:id="rId9" imgW="4155034" imgH="2901696" progId="Origin50.Graph">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t="6204"/>
                      <a:stretch>
                        <a:fillRect/>
                      </a:stretch>
                    </p:blipFill>
                    <p:spPr bwMode="auto">
                      <a:xfrm>
                        <a:off x="0" y="4289597"/>
                        <a:ext cx="3109689" cy="2037116"/>
                      </a:xfrm>
                      <a:prstGeom prst="rect">
                        <a:avLst/>
                      </a:prstGeom>
                      <a:noFill/>
                      <a:extLst/>
                    </p:spPr>
                  </p:pic>
                </p:oleObj>
              </mc:Fallback>
            </mc:AlternateContent>
          </a:graphicData>
        </a:graphic>
      </p:graphicFrame>
      <p:sp>
        <p:nvSpPr>
          <p:cNvPr id="24" name="TextBox 23"/>
          <p:cNvSpPr txBox="1"/>
          <p:nvPr/>
        </p:nvSpPr>
        <p:spPr>
          <a:xfrm>
            <a:off x="7132615" y="2844225"/>
            <a:ext cx="2071702" cy="584775"/>
          </a:xfrm>
          <a:prstGeom prst="rect">
            <a:avLst/>
          </a:prstGeom>
          <a:noFill/>
        </p:spPr>
        <p:txBody>
          <a:bodyPr wrap="square" rtlCol="0">
            <a:spAutoFit/>
          </a:bodyPr>
          <a:lstStyle/>
          <a:p>
            <a:pPr algn="ctr"/>
            <a:r>
              <a:rPr lang="en-US" altLang="ko-KR" sz="1600" dirty="0" smtClean="0">
                <a:latin typeface="Times New Roman" panose="02020603050405020304" pitchFamily="18" charset="0"/>
                <a:cs typeface="Times New Roman" panose="02020603050405020304" pitchFamily="18" charset="0"/>
              </a:rPr>
              <a:t>Residual displacement</a:t>
            </a:r>
          </a:p>
          <a:p>
            <a:pPr algn="ctr"/>
            <a:r>
              <a:rPr lang="en-US" altLang="ko-KR" sz="1600" dirty="0" smtClean="0">
                <a:latin typeface="Times New Roman" panose="02020603050405020304" pitchFamily="18" charset="0"/>
                <a:cs typeface="Times New Roman" panose="02020603050405020304" pitchFamily="18" charset="0"/>
              </a:rPr>
              <a:t>(1.23 mm)</a:t>
            </a:r>
            <a:endParaRPr lang="ko-KR" altLang="en-US" sz="1600" dirty="0">
              <a:latin typeface="Times New Roman" panose="02020603050405020304" pitchFamily="18" charset="0"/>
              <a:cs typeface="Times New Roman" panose="02020603050405020304" pitchFamily="18" charset="0"/>
            </a:endParaRPr>
          </a:p>
        </p:txBody>
      </p:sp>
      <p:sp>
        <p:nvSpPr>
          <p:cNvPr id="993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9933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 name="Rectangle 12"/>
          <p:cNvSpPr>
            <a:spLocks noChangeArrowheads="1"/>
          </p:cNvSpPr>
          <p:nvPr/>
        </p:nvSpPr>
        <p:spPr bwMode="auto">
          <a:xfrm>
            <a:off x="675754" y="167458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4" name="Rectangle 19"/>
          <p:cNvSpPr>
            <a:spLocks noChangeArrowheads="1"/>
          </p:cNvSpPr>
          <p:nvPr/>
        </p:nvSpPr>
        <p:spPr bwMode="auto">
          <a:xfrm>
            <a:off x="525765" y="16751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32" name="TextBox 31"/>
          <p:cNvSpPr txBox="1"/>
          <p:nvPr/>
        </p:nvSpPr>
        <p:spPr>
          <a:xfrm>
            <a:off x="2572306" y="2849547"/>
            <a:ext cx="2071702" cy="584775"/>
          </a:xfrm>
          <a:prstGeom prst="rect">
            <a:avLst/>
          </a:prstGeom>
          <a:noFill/>
        </p:spPr>
        <p:txBody>
          <a:bodyPr wrap="square" rtlCol="0">
            <a:spAutoFit/>
          </a:bodyPr>
          <a:lstStyle/>
          <a:p>
            <a:pPr algn="ctr"/>
            <a:r>
              <a:rPr lang="en-US" altLang="ko-KR" sz="1600" dirty="0" smtClean="0">
                <a:latin typeface="Times New Roman" panose="02020603050405020304" pitchFamily="18" charset="0"/>
                <a:cs typeface="Times New Roman" panose="02020603050405020304" pitchFamily="18" charset="0"/>
              </a:rPr>
              <a:t>Remained rigid force</a:t>
            </a:r>
          </a:p>
          <a:p>
            <a:pPr algn="ctr"/>
            <a:r>
              <a:rPr lang="en-US" altLang="ko-KR" sz="1600" dirty="0" smtClean="0">
                <a:latin typeface="Times New Roman" panose="02020603050405020304" pitchFamily="18" charset="0"/>
                <a:cs typeface="Times New Roman" panose="02020603050405020304" pitchFamily="18" charset="0"/>
              </a:rPr>
              <a:t>(2.1 KN)</a:t>
            </a:r>
            <a:endParaRPr lang="ko-KR" altLang="en-US" sz="1600" dirty="0">
              <a:latin typeface="Times New Roman" panose="02020603050405020304" pitchFamily="18" charset="0"/>
              <a:cs typeface="Times New Roman" panose="02020603050405020304" pitchFamily="18" charset="0"/>
            </a:endParaRPr>
          </a:p>
        </p:txBody>
      </p:sp>
      <p:sp>
        <p:nvSpPr>
          <p:cNvPr id="33" name="내용 개체 틀 2"/>
          <p:cNvSpPr txBox="1">
            <a:spLocks/>
          </p:cNvSpPr>
          <p:nvPr/>
        </p:nvSpPr>
        <p:spPr bwMode="auto">
          <a:xfrm>
            <a:off x="2915816" y="4407397"/>
            <a:ext cx="5328592" cy="1919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latinLnBrk="1"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latinLnBrk="1"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latinLnBrk="1"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latinLnBrk="1"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latinLnBrk="1"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1"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1"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1"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1"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eaLnBrk="1" hangingPunct="1">
              <a:spcBef>
                <a:spcPts val="1200"/>
              </a:spcBef>
            </a:pPr>
            <a:r>
              <a:rPr kumimoji="0" lang="en-US" altLang="ko-KR" sz="1800" dirty="0" smtClean="0">
                <a:solidFill>
                  <a:schemeClr val="tx1"/>
                </a:solidFill>
                <a:latin typeface="Times New Roman" pitchFamily="18" charset="0"/>
                <a:cs typeface="Times New Roman" pitchFamily="18" charset="0"/>
              </a:rPr>
              <a:t>8 magnets</a:t>
            </a:r>
          </a:p>
          <a:p>
            <a:pPr lvl="1" eaLnBrk="1" hangingPunct="1">
              <a:spcBef>
                <a:spcPts val="1200"/>
              </a:spcBef>
            </a:pPr>
            <a:r>
              <a:rPr kumimoji="0" lang="en-US" altLang="ko-KR" sz="1600" dirty="0" smtClean="0">
                <a:solidFill>
                  <a:schemeClr val="tx1"/>
                </a:solidFill>
                <a:latin typeface="Times New Roman" pitchFamily="18" charset="0"/>
                <a:cs typeface="Times New Roman" pitchFamily="18" charset="0"/>
              </a:rPr>
              <a:t>Return to the origin position</a:t>
            </a:r>
            <a:r>
              <a:rPr kumimoji="0" lang="en-US" altLang="ko-KR" sz="1600" dirty="0">
                <a:latin typeface="Times New Roman" pitchFamily="18" charset="0"/>
                <a:cs typeface="Times New Roman" pitchFamily="18" charset="0"/>
              </a:rPr>
              <a:t>	</a:t>
            </a:r>
            <a:endParaRPr kumimoji="0" lang="en-US" altLang="ko-KR" sz="1600" dirty="0" smtClean="0">
              <a:latin typeface="Times New Roman" pitchFamily="18" charset="0"/>
              <a:cs typeface="Times New Roman" pitchFamily="18" charset="0"/>
            </a:endParaRPr>
          </a:p>
          <a:p>
            <a:pPr lvl="1" eaLnBrk="1" hangingPunct="1">
              <a:spcBef>
                <a:spcPts val="1200"/>
              </a:spcBef>
            </a:pPr>
            <a:r>
              <a:rPr lang="en-US" altLang="ko-KR" sz="1600" dirty="0" smtClean="0">
                <a:solidFill>
                  <a:schemeClr val="tx1"/>
                </a:solidFill>
                <a:latin typeface="Times New Roman" panose="02020603050405020304" pitchFamily="18" charset="0"/>
                <a:cs typeface="Times New Roman" panose="02020603050405020304" pitchFamily="18" charset="0"/>
              </a:rPr>
              <a:t>The </a:t>
            </a:r>
            <a:r>
              <a:rPr lang="en-US" altLang="ko-KR" sz="1600" dirty="0">
                <a:solidFill>
                  <a:schemeClr val="tx1"/>
                </a:solidFill>
                <a:latin typeface="Times New Roman" panose="02020603050405020304" pitchFamily="18" charset="0"/>
                <a:cs typeface="Times New Roman" panose="02020603050405020304" pitchFamily="18" charset="0"/>
              </a:rPr>
              <a:t>unloading rigid force of the pre-compressed rubber spring should be greater than the magnetic friction.</a:t>
            </a:r>
          </a:p>
        </p:txBody>
      </p:sp>
      <p:sp>
        <p:nvSpPr>
          <p:cNvPr id="34" name="내용 개체 틀 2"/>
          <p:cNvSpPr txBox="1">
            <a:spLocks/>
          </p:cNvSpPr>
          <p:nvPr/>
        </p:nvSpPr>
        <p:spPr bwMode="auto">
          <a:xfrm>
            <a:off x="7020272" y="2466799"/>
            <a:ext cx="2039436" cy="4581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latinLnBrk="1"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latinLnBrk="1"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latinLnBrk="1"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latinLnBrk="1"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latinLnBrk="1"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1"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1"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1"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1"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eaLnBrk="1" hangingPunct="1">
              <a:spcBef>
                <a:spcPts val="1200"/>
              </a:spcBef>
            </a:pPr>
            <a:r>
              <a:rPr kumimoji="0" lang="en-US" altLang="ko-KR" sz="1800" dirty="0" smtClean="0">
                <a:solidFill>
                  <a:schemeClr val="tx1"/>
                </a:solidFill>
                <a:latin typeface="Times New Roman" pitchFamily="18" charset="0"/>
                <a:cs typeface="Times New Roman" pitchFamily="18" charset="0"/>
              </a:rPr>
              <a:t>12 magnets</a:t>
            </a:r>
          </a:p>
        </p:txBody>
      </p:sp>
      <p:sp>
        <p:nvSpPr>
          <p:cNvPr id="35" name="내용 개체 틀 2"/>
          <p:cNvSpPr txBox="1">
            <a:spLocks/>
          </p:cNvSpPr>
          <p:nvPr/>
        </p:nvSpPr>
        <p:spPr bwMode="auto">
          <a:xfrm>
            <a:off x="2523352" y="2466799"/>
            <a:ext cx="2039436" cy="4581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latinLnBrk="1"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latinLnBrk="1"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latinLnBrk="1"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latinLnBrk="1"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latinLnBrk="1"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1"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1"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1"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1"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eaLnBrk="1" hangingPunct="1">
              <a:spcBef>
                <a:spcPts val="1200"/>
              </a:spcBef>
            </a:pPr>
            <a:r>
              <a:rPr kumimoji="0" lang="en-US" altLang="ko-KR" sz="1800" dirty="0">
                <a:latin typeface="Times New Roman" pitchFamily="18" charset="0"/>
                <a:cs typeface="Times New Roman" pitchFamily="18" charset="0"/>
              </a:rPr>
              <a:t>4</a:t>
            </a:r>
            <a:r>
              <a:rPr kumimoji="0" lang="en-US" altLang="ko-KR" sz="1800" dirty="0" smtClean="0">
                <a:solidFill>
                  <a:schemeClr val="tx1"/>
                </a:solidFill>
                <a:latin typeface="Times New Roman" pitchFamily="18" charset="0"/>
                <a:cs typeface="Times New Roman" pitchFamily="18" charset="0"/>
              </a:rPr>
              <a:t> magnets</a:t>
            </a:r>
          </a:p>
        </p:txBody>
      </p:sp>
    </p:spTree>
    <p:extLst>
      <p:ext uri="{BB962C8B-B14F-4D97-AF65-F5344CB8AC3E}">
        <p14:creationId xmlns:p14="http://schemas.microsoft.com/office/powerpoint/2010/main" val="3871242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제목 1"/>
          <p:cNvSpPr>
            <a:spLocks noGrp="1"/>
          </p:cNvSpPr>
          <p:nvPr>
            <p:ph type="title"/>
          </p:nvPr>
        </p:nvSpPr>
        <p:spPr/>
        <p:txBody>
          <a:bodyPr/>
          <a:lstStyle/>
          <a:p>
            <a:pPr eaLnBrk="1" hangingPunct="1"/>
            <a:r>
              <a:rPr lang="en-US" altLang="ko-KR" dirty="0" smtClean="0">
                <a:solidFill>
                  <a:schemeClr val="tx1"/>
                </a:solidFill>
                <a:latin typeface="Times New Roman" pitchFamily="18" charset="0"/>
                <a:cs typeface="Times New Roman" pitchFamily="18" charset="0"/>
              </a:rPr>
              <a:t>Contents</a:t>
            </a:r>
            <a:endParaRPr lang="ko-KR" altLang="en-US" dirty="0" smtClean="0">
              <a:solidFill>
                <a:schemeClr val="tx1"/>
              </a:solidFill>
              <a:latin typeface="Times New Roman" pitchFamily="18" charset="0"/>
              <a:cs typeface="Times New Roman" pitchFamily="18" charset="0"/>
            </a:endParaRPr>
          </a:p>
        </p:txBody>
      </p:sp>
      <p:sp>
        <p:nvSpPr>
          <p:cNvPr id="6147" name="내용 개체 틀 2"/>
          <p:cNvSpPr>
            <a:spLocks noGrp="1"/>
          </p:cNvSpPr>
          <p:nvPr>
            <p:ph idx="1"/>
          </p:nvPr>
        </p:nvSpPr>
        <p:spPr>
          <a:xfrm>
            <a:off x="457200" y="2214554"/>
            <a:ext cx="8229600" cy="4324350"/>
          </a:xfrm>
        </p:spPr>
        <p:txBody>
          <a:bodyPr/>
          <a:lstStyle/>
          <a:p>
            <a:pPr eaLnBrk="1" hangingPunct="1">
              <a:lnSpc>
                <a:spcPct val="150000"/>
              </a:lnSpc>
              <a:buSzPct val="70000"/>
              <a:buBlip>
                <a:blip r:embed="rId3"/>
              </a:buBlip>
            </a:pPr>
            <a:r>
              <a:rPr lang="en-US" altLang="ko-KR" dirty="0" smtClean="0">
                <a:latin typeface="Times New Roman" pitchFamily="18" charset="0"/>
                <a:cs typeface="Times New Roman" pitchFamily="18" charset="0"/>
              </a:rPr>
              <a:t>Background  &amp; Objective</a:t>
            </a:r>
          </a:p>
          <a:p>
            <a:pPr eaLnBrk="1" hangingPunct="1">
              <a:lnSpc>
                <a:spcPct val="150000"/>
              </a:lnSpc>
              <a:buSzPct val="70000"/>
              <a:buBlip>
                <a:blip r:embed="rId3"/>
              </a:buBlip>
            </a:pPr>
            <a:r>
              <a:rPr lang="en-US" altLang="ko-KR" dirty="0" smtClean="0">
                <a:latin typeface="Times New Roman" pitchFamily="18" charset="0"/>
                <a:cs typeface="Times New Roman" pitchFamily="18" charset="0"/>
              </a:rPr>
              <a:t>Magnetic-frictional damper </a:t>
            </a:r>
            <a:r>
              <a:rPr lang="en-US" altLang="ko-KR" dirty="0" smtClean="0">
                <a:latin typeface="Times New Roman" pitchFamily="18" charset="0"/>
                <a:ea typeface="굴림" pitchFamily="50" charset="-127"/>
                <a:cs typeface="Times New Roman" pitchFamily="18" charset="0"/>
              </a:rPr>
              <a:t>dynamic</a:t>
            </a:r>
            <a:r>
              <a:rPr lang="en-US" altLang="ko-KR" dirty="0" smtClean="0">
                <a:latin typeface="Times New Roman" pitchFamily="18" charset="0"/>
                <a:cs typeface="Times New Roman" pitchFamily="18" charset="0"/>
              </a:rPr>
              <a:t> Test</a:t>
            </a:r>
          </a:p>
          <a:p>
            <a:pPr eaLnBrk="1" hangingPunct="1">
              <a:lnSpc>
                <a:spcPct val="150000"/>
              </a:lnSpc>
              <a:buSzPct val="70000"/>
              <a:buBlip>
                <a:blip r:embed="rId3"/>
              </a:buBlip>
            </a:pPr>
            <a:r>
              <a:rPr lang="en-US" altLang="ko-KR" dirty="0" smtClean="0">
                <a:latin typeface="Times New Roman" pitchFamily="18" charset="0"/>
                <a:cs typeface="Times New Roman" pitchFamily="18" charset="0"/>
              </a:rPr>
              <a:t>Pre-compressed Rubber spring dynamic Test</a:t>
            </a:r>
          </a:p>
          <a:p>
            <a:pPr eaLnBrk="1" hangingPunct="1">
              <a:lnSpc>
                <a:spcPct val="150000"/>
              </a:lnSpc>
              <a:buSzPct val="70000"/>
              <a:buBlip>
                <a:blip r:embed="rId3"/>
              </a:buBlip>
            </a:pPr>
            <a:r>
              <a:rPr lang="en-US" altLang="ko-KR" dirty="0" smtClean="0">
                <a:latin typeface="Times New Roman" pitchFamily="18" charset="0"/>
                <a:cs typeface="Times New Roman" pitchFamily="18" charset="0"/>
              </a:rPr>
              <a:t>Smart damper dynamic Test</a:t>
            </a:r>
          </a:p>
          <a:p>
            <a:pPr eaLnBrk="1" hangingPunct="1">
              <a:lnSpc>
                <a:spcPct val="150000"/>
              </a:lnSpc>
              <a:buSzPct val="70000"/>
              <a:buBlip>
                <a:blip r:embed="rId3"/>
              </a:buBlip>
            </a:pPr>
            <a:r>
              <a:rPr lang="en-US" altLang="ko-KR" dirty="0" smtClean="0">
                <a:latin typeface="Times New Roman" pitchFamily="18" charset="0"/>
                <a:cs typeface="Times New Roman" pitchFamily="18" charset="0"/>
              </a:rPr>
              <a:t>Conclusions</a:t>
            </a:r>
          </a:p>
          <a:p>
            <a:pPr eaLnBrk="1" hangingPunct="1">
              <a:lnSpc>
                <a:spcPct val="150000"/>
              </a:lnSpc>
              <a:buSzPct val="70000"/>
              <a:buBlip>
                <a:blip r:embed="rId3"/>
              </a:buBlip>
            </a:pPr>
            <a:endParaRPr lang="en-US" altLang="ko-KR" dirty="0" smtClean="0">
              <a:latin typeface="Times New Roman" pitchFamily="18" charset="0"/>
              <a:cs typeface="Times New Roman" pitchFamily="18" charset="0"/>
            </a:endParaRPr>
          </a:p>
          <a:p>
            <a:pPr eaLnBrk="1" hangingPunct="1">
              <a:buSzPct val="70000"/>
              <a:buBlip>
                <a:blip r:embed="rId3"/>
              </a:buBlip>
            </a:pPr>
            <a:endParaRPr lang="ko-KR" altLang="en-US" dirty="0" smtClean="0"/>
          </a:p>
        </p:txBody>
      </p:sp>
      <p:sp>
        <p:nvSpPr>
          <p:cNvPr id="6148" name="바닥글 개체 틀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ltLang="ko-KR" dirty="0" smtClean="0">
                <a:solidFill>
                  <a:schemeClr val="tx1"/>
                </a:solidFill>
                <a:latin typeface="Times New Roman" pitchFamily="18" charset="0"/>
                <a:cs typeface="Times New Roman" pitchFamily="18" charset="0"/>
              </a:rPr>
              <a:t>Department of Structural Engineering,  </a:t>
            </a:r>
          </a:p>
          <a:p>
            <a:r>
              <a:rPr lang="en-US" altLang="ko-KR" dirty="0" err="1" smtClean="0">
                <a:solidFill>
                  <a:schemeClr val="tx1"/>
                </a:solidFill>
                <a:latin typeface="Times New Roman" pitchFamily="18" charset="0"/>
                <a:cs typeface="Times New Roman" pitchFamily="18" charset="0"/>
              </a:rPr>
              <a:t>Hongik</a:t>
            </a:r>
            <a:r>
              <a:rPr lang="en-US" altLang="ko-KR" dirty="0" smtClean="0">
                <a:solidFill>
                  <a:schemeClr val="tx1"/>
                </a:solidFill>
                <a:latin typeface="Times New Roman" pitchFamily="18" charset="0"/>
                <a:cs typeface="Times New Roman" pitchFamily="18" charset="0"/>
              </a:rPr>
              <a:t> University</a:t>
            </a:r>
            <a:endParaRPr lang="ko-KR" altLang="en-US" dirty="0" smtClean="0">
              <a:solidFill>
                <a:schemeClr val="tx1"/>
              </a:solidFill>
              <a:latin typeface="Times New Roman" pitchFamily="18" charset="0"/>
              <a:cs typeface="Times New Roman" pitchFamily="18" charset="0"/>
            </a:endParaRPr>
          </a:p>
        </p:txBody>
      </p:sp>
      <p:sp>
        <p:nvSpPr>
          <p:cNvPr id="6149" name="슬라이드 번호 개체 틀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B8ADC53-2A10-432B-BC62-6C2B82DB8B6D}" type="slidenum">
              <a:rPr lang="ko-KR" altLang="en-US" smtClean="0"/>
              <a:pPr/>
              <a:t>2</a:t>
            </a:fld>
            <a:endParaRPr lang="ko-KR" altLang="en-US" smtClean="0"/>
          </a:p>
        </p:txBody>
      </p:sp>
      <p:pic>
        <p:nvPicPr>
          <p:cNvPr id="6150" name="_x25047144" descr="EMB00000a1c44ab"/>
          <p:cNvPicPr>
            <a:picLocks noChangeAspect="1" noChangeArrowheads="1"/>
          </p:cNvPicPr>
          <p:nvPr/>
        </p:nvPicPr>
        <p:blipFill>
          <a:blip r:embed="rId4" cstate="print"/>
          <a:srcRect/>
          <a:stretch>
            <a:fillRect/>
          </a:stretch>
        </p:blipFill>
        <p:spPr bwMode="auto">
          <a:xfrm>
            <a:off x="4716463" y="454025"/>
            <a:ext cx="606425" cy="60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제목 1"/>
          <p:cNvSpPr>
            <a:spLocks noGrp="1"/>
          </p:cNvSpPr>
          <p:nvPr>
            <p:ph type="title"/>
          </p:nvPr>
        </p:nvSpPr>
        <p:spPr>
          <a:xfrm>
            <a:off x="457200" y="765175"/>
            <a:ext cx="8229600" cy="796925"/>
          </a:xfrm>
        </p:spPr>
        <p:txBody>
          <a:bodyPr/>
          <a:lstStyle/>
          <a:p>
            <a:pPr eaLnBrk="1" hangingPunct="1">
              <a:lnSpc>
                <a:spcPct val="150000"/>
              </a:lnSpc>
            </a:pPr>
            <a:r>
              <a:rPr lang="en-US" altLang="ko-KR" sz="3600" dirty="0" smtClean="0">
                <a:latin typeface="Times New Roman" pitchFamily="18" charset="0"/>
                <a:ea typeface="굴림" pitchFamily="50" charset="-127"/>
                <a:cs typeface="Times New Roman" pitchFamily="18" charset="0"/>
              </a:rPr>
              <a:t>Smart damper dynamic test</a:t>
            </a:r>
          </a:p>
        </p:txBody>
      </p:sp>
      <p:sp>
        <p:nvSpPr>
          <p:cNvPr id="26627" name="내용 개체 틀 2"/>
          <p:cNvSpPr>
            <a:spLocks noGrp="1"/>
          </p:cNvSpPr>
          <p:nvPr>
            <p:ph idx="1"/>
          </p:nvPr>
        </p:nvSpPr>
        <p:spPr>
          <a:xfrm>
            <a:off x="457200" y="1557338"/>
            <a:ext cx="8229600" cy="5016500"/>
          </a:xfrm>
        </p:spPr>
        <p:txBody>
          <a:bodyPr/>
          <a:lstStyle/>
          <a:p>
            <a:pPr eaLnBrk="1" hangingPunct="1">
              <a:spcBef>
                <a:spcPts val="1200"/>
              </a:spcBef>
              <a:defRPr/>
            </a:pPr>
            <a:r>
              <a:rPr lang="en-US" altLang="ko-KR" sz="2000" dirty="0" smtClean="0">
                <a:latin typeface="Times New Roman" pitchFamily="18" charset="0"/>
                <a:cs typeface="Times New Roman" pitchFamily="18" charset="0"/>
              </a:rPr>
              <a:t>Results of vibration tests (8 magnets)</a:t>
            </a:r>
          </a:p>
          <a:p>
            <a:pPr eaLnBrk="1" hangingPunct="1">
              <a:spcBef>
                <a:spcPts val="1200"/>
              </a:spcBef>
              <a:defRPr/>
            </a:pPr>
            <a:endParaRPr lang="en-US" altLang="ko-KR" sz="1800" dirty="0">
              <a:latin typeface="Times New Roman" pitchFamily="18" charset="0"/>
              <a:cs typeface="Times New Roman" pitchFamily="18" charset="0"/>
            </a:endParaRPr>
          </a:p>
          <a:p>
            <a:pPr marL="461962" indent="-342900" eaLnBrk="1" hangingPunct="1">
              <a:spcBef>
                <a:spcPts val="1200"/>
              </a:spcBef>
              <a:defRPr/>
            </a:pPr>
            <a:endParaRPr lang="en-US" altLang="ko-KR" sz="2000" dirty="0" smtClean="0">
              <a:latin typeface="Times New Roman" pitchFamily="18" charset="0"/>
              <a:cs typeface="Times New Roman" pitchFamily="18" charset="0"/>
            </a:endParaRPr>
          </a:p>
          <a:p>
            <a:pPr marL="461962" indent="-342900" eaLnBrk="1" hangingPunct="1">
              <a:spcBef>
                <a:spcPts val="1200"/>
              </a:spcBef>
              <a:defRPr/>
            </a:pPr>
            <a:endParaRPr lang="en-US" altLang="ko-KR" sz="2000" dirty="0">
              <a:latin typeface="Times New Roman" pitchFamily="18" charset="0"/>
              <a:cs typeface="Times New Roman" pitchFamily="18" charset="0"/>
            </a:endParaRPr>
          </a:p>
          <a:p>
            <a:pPr marL="461962" indent="-342900" eaLnBrk="1" hangingPunct="1">
              <a:spcBef>
                <a:spcPts val="1200"/>
              </a:spcBef>
              <a:defRPr/>
            </a:pPr>
            <a:endParaRPr lang="en-US" altLang="ko-KR" sz="2000" dirty="0" smtClean="0">
              <a:latin typeface="Times New Roman" pitchFamily="18" charset="0"/>
              <a:cs typeface="Times New Roman" pitchFamily="18" charset="0"/>
            </a:endParaRPr>
          </a:p>
          <a:p>
            <a:pPr marL="461962" indent="-342900" eaLnBrk="1" hangingPunct="1">
              <a:spcBef>
                <a:spcPts val="1200"/>
              </a:spcBef>
              <a:defRPr/>
            </a:pPr>
            <a:endParaRPr lang="en-US" altLang="ko-KR" sz="2000" dirty="0">
              <a:latin typeface="Times New Roman" pitchFamily="18" charset="0"/>
              <a:cs typeface="Times New Roman" pitchFamily="18" charset="0"/>
            </a:endParaRPr>
          </a:p>
          <a:p>
            <a:pPr marL="461962" indent="-342900" eaLnBrk="1" hangingPunct="1">
              <a:spcBef>
                <a:spcPts val="1200"/>
              </a:spcBef>
              <a:defRPr/>
            </a:pPr>
            <a:endParaRPr lang="en-US" altLang="ko-KR" sz="2000" dirty="0" smtClean="0">
              <a:latin typeface="Times New Roman" pitchFamily="18" charset="0"/>
              <a:cs typeface="Times New Roman" pitchFamily="18" charset="0"/>
            </a:endParaRPr>
          </a:p>
        </p:txBody>
      </p:sp>
      <p:sp>
        <p:nvSpPr>
          <p:cNvPr id="31748" name="바닥글 개체 틀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ltLang="ko-KR" dirty="0" smtClean="0">
                <a:solidFill>
                  <a:schemeClr val="tx1"/>
                </a:solidFill>
                <a:latin typeface="Times New Roman" pitchFamily="18" charset="0"/>
                <a:cs typeface="Times New Roman" pitchFamily="18" charset="0"/>
              </a:rPr>
              <a:t>Department of Structural Engineering, </a:t>
            </a:r>
          </a:p>
          <a:p>
            <a:r>
              <a:rPr lang="en-US" altLang="ko-KR" dirty="0" err="1" smtClean="0">
                <a:solidFill>
                  <a:schemeClr val="tx1"/>
                </a:solidFill>
                <a:latin typeface="Times New Roman" pitchFamily="18" charset="0"/>
                <a:cs typeface="Times New Roman" pitchFamily="18" charset="0"/>
              </a:rPr>
              <a:t>Hongik</a:t>
            </a:r>
            <a:r>
              <a:rPr lang="en-US" altLang="ko-KR" dirty="0" smtClean="0">
                <a:solidFill>
                  <a:schemeClr val="tx1"/>
                </a:solidFill>
                <a:latin typeface="Times New Roman" pitchFamily="18" charset="0"/>
                <a:cs typeface="Times New Roman" pitchFamily="18" charset="0"/>
              </a:rPr>
              <a:t> University</a:t>
            </a:r>
            <a:endParaRPr lang="ko-KR" altLang="en-US" dirty="0" smtClean="0">
              <a:solidFill>
                <a:schemeClr val="tx1"/>
              </a:solidFill>
              <a:latin typeface="Times New Roman" pitchFamily="18" charset="0"/>
              <a:cs typeface="Times New Roman" pitchFamily="18" charset="0"/>
            </a:endParaRPr>
          </a:p>
        </p:txBody>
      </p:sp>
      <p:pic>
        <p:nvPicPr>
          <p:cNvPr id="31749" name="_x25047144" descr="EMB00000a1c44ab"/>
          <p:cNvPicPr>
            <a:picLocks noChangeAspect="1" noChangeArrowheads="1"/>
          </p:cNvPicPr>
          <p:nvPr/>
        </p:nvPicPr>
        <p:blipFill>
          <a:blip r:embed="rId3" cstate="print"/>
          <a:srcRect/>
          <a:stretch>
            <a:fillRect/>
          </a:stretch>
        </p:blipFill>
        <p:spPr bwMode="auto">
          <a:xfrm>
            <a:off x="4716463" y="454025"/>
            <a:ext cx="606425" cy="606425"/>
          </a:xfrm>
          <a:prstGeom prst="rect">
            <a:avLst/>
          </a:prstGeom>
          <a:noFill/>
          <a:ln w="9525">
            <a:noFill/>
            <a:miter lim="800000"/>
            <a:headEnd/>
            <a:tailEnd/>
          </a:ln>
        </p:spPr>
      </p:pic>
      <p:sp>
        <p:nvSpPr>
          <p:cNvPr id="31750" name="슬라이드 번호 개체 틀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16A898D-7B53-4D29-9972-0D074E53DB1D}" type="slidenum">
              <a:rPr lang="ko-KR" altLang="en-US" smtClean="0"/>
              <a:pPr/>
              <a:t>20</a:t>
            </a:fld>
            <a:endParaRPr lang="ko-KR" altLang="en-US" smtClean="0"/>
          </a:p>
        </p:txBody>
      </p:sp>
      <p:sp>
        <p:nvSpPr>
          <p:cNvPr id="31753" name="Rectangle 2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4" name="Rectangle 2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5"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pic>
        <p:nvPicPr>
          <p:cNvPr id="12" name="그림 11" descr="EMB0000170cb9fc"/>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376" y="1943516"/>
            <a:ext cx="2536466" cy="2160000"/>
          </a:xfrm>
          <a:prstGeom prst="rect">
            <a:avLst/>
          </a:prstGeom>
          <a:noFill/>
        </p:spPr>
      </p:pic>
      <p:pic>
        <p:nvPicPr>
          <p:cNvPr id="13" name="그림 12" descr="EMB0000170cb9f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8268" y="1928802"/>
            <a:ext cx="2536466" cy="2160000"/>
          </a:xfrm>
          <a:prstGeom prst="rect">
            <a:avLst/>
          </a:prstGeom>
          <a:noFill/>
        </p:spPr>
      </p:pic>
      <p:pic>
        <p:nvPicPr>
          <p:cNvPr id="14" name="그림 13" descr="EMB0000170cb9fe"/>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0036" y="1928802"/>
            <a:ext cx="2536466" cy="2160000"/>
          </a:xfrm>
          <a:prstGeom prst="rect">
            <a:avLst/>
          </a:prstGeom>
          <a:noFill/>
        </p:spPr>
      </p:pic>
      <p:pic>
        <p:nvPicPr>
          <p:cNvPr id="15" name="그림 14" descr="EMB0000170cb9ff"/>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720" y="4357694"/>
            <a:ext cx="2536466" cy="1771235"/>
          </a:xfrm>
          <a:prstGeom prst="rect">
            <a:avLst/>
          </a:prstGeom>
          <a:noFill/>
        </p:spPr>
      </p:pic>
      <p:pic>
        <p:nvPicPr>
          <p:cNvPr id="16" name="그림 15" descr="EMB0000170cb9f8"/>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14546" y="4357694"/>
            <a:ext cx="2536466" cy="1771236"/>
          </a:xfrm>
          <a:prstGeom prst="rect">
            <a:avLst/>
          </a:prstGeom>
          <a:noFill/>
        </p:spPr>
      </p:pic>
      <p:pic>
        <p:nvPicPr>
          <p:cNvPr id="17" name="그림 16" descr="EMB0000170cb9f9"/>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86248" y="4357694"/>
            <a:ext cx="2536466" cy="1771236"/>
          </a:xfrm>
          <a:prstGeom prst="rect">
            <a:avLst/>
          </a:prstGeom>
          <a:noFill/>
        </p:spPr>
      </p:pic>
      <p:pic>
        <p:nvPicPr>
          <p:cNvPr id="18" name="그림 17" descr="EMB0000170cb9fa"/>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29388" y="4357694"/>
            <a:ext cx="2536466" cy="1771236"/>
          </a:xfrm>
          <a:prstGeom prst="rect">
            <a:avLst/>
          </a:prstGeom>
          <a:noFill/>
        </p:spPr>
      </p:pic>
      <p:sp>
        <p:nvSpPr>
          <p:cNvPr id="19" name="TextBox 1"/>
          <p:cNvSpPr txBox="1">
            <a:spLocks noChangeArrowheads="1"/>
          </p:cNvSpPr>
          <p:nvPr/>
        </p:nvSpPr>
        <p:spPr bwMode="auto">
          <a:xfrm>
            <a:off x="1857356" y="6202940"/>
            <a:ext cx="5643602" cy="369332"/>
          </a:xfrm>
          <a:prstGeom prst="rect">
            <a:avLst/>
          </a:prstGeom>
          <a:noFill/>
          <a:ln w="9525">
            <a:noFill/>
            <a:miter lim="800000"/>
            <a:headEnd/>
            <a:tailEnd/>
          </a:ln>
        </p:spPr>
        <p:txBody>
          <a:bodyPr wrap="square">
            <a:spAutoFit/>
          </a:bodyPr>
          <a:lstStyle/>
          <a:p>
            <a:r>
              <a:rPr lang="en-US" altLang="ko-KR" b="1" dirty="0" smtClean="0">
                <a:latin typeface="Times New Roman" pitchFamily="18" charset="0"/>
                <a:cs typeface="Times New Roman" pitchFamily="18" charset="0"/>
              </a:rPr>
              <a:t>&lt;Graph of symmetric behavior along with frequency&gt;</a:t>
            </a:r>
            <a:endParaRPr lang="ko-KR" alt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내용 개체 틀 2"/>
          <p:cNvSpPr txBox="1">
            <a:spLocks/>
          </p:cNvSpPr>
          <p:nvPr/>
        </p:nvSpPr>
        <p:spPr bwMode="auto">
          <a:xfrm>
            <a:off x="457200" y="1557338"/>
            <a:ext cx="8229600" cy="5016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marR="0" lvl="0" indent="-255588" algn="l" defTabSz="914400" rtl="0" eaLnBrk="1" fontAlgn="base" latinLnBrk="1" hangingPunct="1">
              <a:lnSpc>
                <a:spcPct val="100000"/>
              </a:lnSpc>
              <a:spcBef>
                <a:spcPts val="1200"/>
              </a:spcBef>
              <a:spcAft>
                <a:spcPct val="0"/>
              </a:spcAft>
              <a:buClr>
                <a:srgbClr val="A04DA3"/>
              </a:buClr>
              <a:buSzTx/>
              <a:buFont typeface="Georgia" pitchFamily="18" charset="0"/>
              <a:buChar char="•"/>
              <a:tabLst/>
              <a:defRPr/>
            </a:pPr>
            <a:r>
              <a:rPr kumimoji="0" lang="en-US" altLang="ko-KR" sz="2000" dirty="0" smtClean="0">
                <a:latin typeface="Times New Roman" pitchFamily="18" charset="0"/>
                <a:ea typeface="+mn-ea"/>
                <a:cs typeface="Times New Roman" pitchFamily="18" charset="0"/>
              </a:rPr>
              <a:t>S</a:t>
            </a:r>
            <a:r>
              <a:rPr kumimoji="0" lang="en-US" altLang="ko-KR" sz="20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ymmetric</a:t>
            </a:r>
            <a:r>
              <a:rPr kumimoji="0" lang="en-US" altLang="ko-KR"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behavior of the smart damper</a:t>
            </a:r>
          </a:p>
          <a:p>
            <a:pPr marL="365125" marR="0" lvl="0" indent="-255588" algn="l" defTabSz="914400" rtl="0" eaLnBrk="1" fontAlgn="base" latinLnBrk="1" hangingPunct="1">
              <a:lnSpc>
                <a:spcPct val="100000"/>
              </a:lnSpc>
              <a:spcBef>
                <a:spcPts val="1200"/>
              </a:spcBef>
              <a:spcAft>
                <a:spcPct val="0"/>
              </a:spcAft>
              <a:buClr>
                <a:srgbClr val="A04DA3"/>
              </a:buClr>
              <a:buSzTx/>
              <a:buFont typeface="Georgia" pitchFamily="18" charset="0"/>
              <a:buChar char="•"/>
              <a:tabLst/>
              <a:defRPr/>
            </a:pPr>
            <a:endParaRPr kumimoji="0" lang="en-US" altLang="ko-KR" sz="1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461962" marR="0" lvl="0" indent="-342900" algn="l" defTabSz="914400" rtl="0" eaLnBrk="1" fontAlgn="base" latinLnBrk="1" hangingPunct="1">
              <a:lnSpc>
                <a:spcPct val="100000"/>
              </a:lnSpc>
              <a:spcBef>
                <a:spcPts val="1200"/>
              </a:spcBef>
              <a:spcAft>
                <a:spcPct val="0"/>
              </a:spcAft>
              <a:buClr>
                <a:srgbClr val="A04DA3"/>
              </a:buClr>
              <a:buSzTx/>
              <a:buFont typeface="Georgia" pitchFamily="18" charset="0"/>
              <a:buChar char="•"/>
              <a:tabLst/>
              <a:defRPr/>
            </a:pPr>
            <a:endParaRPr kumimoji="0" lang="en-US" altLang="ko-KR"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461962" marR="0" lvl="0" indent="-342900" algn="l" defTabSz="914400" rtl="0" eaLnBrk="1" fontAlgn="base" latinLnBrk="1" hangingPunct="1">
              <a:lnSpc>
                <a:spcPct val="100000"/>
              </a:lnSpc>
              <a:spcBef>
                <a:spcPts val="1200"/>
              </a:spcBef>
              <a:spcAft>
                <a:spcPct val="0"/>
              </a:spcAft>
              <a:buClr>
                <a:srgbClr val="A04DA3"/>
              </a:buClr>
              <a:buSzTx/>
              <a:buFont typeface="Georgia" pitchFamily="18" charset="0"/>
              <a:buChar char="•"/>
              <a:tabLst/>
              <a:defRPr/>
            </a:pPr>
            <a:endParaRPr kumimoji="0" lang="en-US" altLang="ko-KR"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461962" marR="0" lvl="0" indent="-342900" algn="l" defTabSz="914400" rtl="0" eaLnBrk="1" fontAlgn="base" latinLnBrk="1" hangingPunct="1">
              <a:lnSpc>
                <a:spcPct val="100000"/>
              </a:lnSpc>
              <a:spcBef>
                <a:spcPts val="1200"/>
              </a:spcBef>
              <a:spcAft>
                <a:spcPct val="0"/>
              </a:spcAft>
              <a:buClr>
                <a:srgbClr val="A04DA3"/>
              </a:buClr>
              <a:buSzTx/>
              <a:buFont typeface="Georgia" pitchFamily="18" charset="0"/>
              <a:buChar char="•"/>
              <a:tabLst/>
              <a:defRPr/>
            </a:pPr>
            <a:endParaRPr kumimoji="0" lang="en-US" altLang="ko-KR"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461962" marR="0" lvl="0" indent="-342900" algn="l" defTabSz="914400" rtl="0" eaLnBrk="1" fontAlgn="base" latinLnBrk="1" hangingPunct="1">
              <a:lnSpc>
                <a:spcPct val="100000"/>
              </a:lnSpc>
              <a:spcBef>
                <a:spcPts val="1200"/>
              </a:spcBef>
              <a:spcAft>
                <a:spcPct val="0"/>
              </a:spcAft>
              <a:buClr>
                <a:srgbClr val="A04DA3"/>
              </a:buClr>
              <a:buSzTx/>
              <a:buFont typeface="Georgia" pitchFamily="18" charset="0"/>
              <a:buChar char="•"/>
              <a:tabLst/>
              <a:defRPr/>
            </a:pPr>
            <a:endParaRPr kumimoji="0" lang="en-US" altLang="ko-KR"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461962" marR="0" lvl="0" indent="-342900" algn="l" defTabSz="914400" rtl="0" eaLnBrk="1" fontAlgn="base" latinLnBrk="1" hangingPunct="1">
              <a:lnSpc>
                <a:spcPct val="100000"/>
              </a:lnSpc>
              <a:spcBef>
                <a:spcPts val="1200"/>
              </a:spcBef>
              <a:spcAft>
                <a:spcPct val="0"/>
              </a:spcAft>
              <a:buClr>
                <a:srgbClr val="A04DA3"/>
              </a:buClr>
              <a:buSzTx/>
              <a:buFont typeface="Georgia" pitchFamily="18" charset="0"/>
              <a:buChar char="•"/>
              <a:tabLst/>
              <a:defRPr/>
            </a:pPr>
            <a:endParaRPr kumimoji="0" lang="en-US" altLang="ko-KR"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31746" name="제목 1"/>
          <p:cNvSpPr>
            <a:spLocks noGrp="1"/>
          </p:cNvSpPr>
          <p:nvPr>
            <p:ph type="title"/>
          </p:nvPr>
        </p:nvSpPr>
        <p:spPr>
          <a:xfrm>
            <a:off x="457200" y="765175"/>
            <a:ext cx="8229600" cy="796925"/>
          </a:xfrm>
        </p:spPr>
        <p:txBody>
          <a:bodyPr/>
          <a:lstStyle/>
          <a:p>
            <a:pPr eaLnBrk="1" hangingPunct="1">
              <a:lnSpc>
                <a:spcPct val="150000"/>
              </a:lnSpc>
            </a:pPr>
            <a:r>
              <a:rPr lang="en-US" altLang="ko-KR" sz="3600" dirty="0" smtClean="0">
                <a:latin typeface="Times New Roman" pitchFamily="18" charset="0"/>
                <a:ea typeface="굴림" pitchFamily="50" charset="-127"/>
                <a:cs typeface="Times New Roman" pitchFamily="18" charset="0"/>
              </a:rPr>
              <a:t>Smart damper dynamic test</a:t>
            </a:r>
          </a:p>
        </p:txBody>
      </p:sp>
      <p:sp>
        <p:nvSpPr>
          <p:cNvPr id="31748" name="바닥글 개체 틀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ltLang="ko-KR" dirty="0" smtClean="0">
                <a:solidFill>
                  <a:schemeClr val="tx1"/>
                </a:solidFill>
                <a:latin typeface="Times New Roman" pitchFamily="18" charset="0"/>
                <a:cs typeface="Times New Roman" pitchFamily="18" charset="0"/>
              </a:rPr>
              <a:t>Department of Structural Engineering, </a:t>
            </a:r>
          </a:p>
          <a:p>
            <a:r>
              <a:rPr lang="en-US" altLang="ko-KR" dirty="0" err="1" smtClean="0">
                <a:solidFill>
                  <a:schemeClr val="tx1"/>
                </a:solidFill>
                <a:latin typeface="Times New Roman" pitchFamily="18" charset="0"/>
                <a:cs typeface="Times New Roman" pitchFamily="18" charset="0"/>
              </a:rPr>
              <a:t>Hongik</a:t>
            </a:r>
            <a:r>
              <a:rPr lang="en-US" altLang="ko-KR" dirty="0" smtClean="0">
                <a:solidFill>
                  <a:schemeClr val="tx1"/>
                </a:solidFill>
                <a:latin typeface="Times New Roman" pitchFamily="18" charset="0"/>
                <a:cs typeface="Times New Roman" pitchFamily="18" charset="0"/>
              </a:rPr>
              <a:t> University</a:t>
            </a:r>
            <a:endParaRPr lang="ko-KR" altLang="en-US" dirty="0" smtClean="0">
              <a:solidFill>
                <a:schemeClr val="tx1"/>
              </a:solidFill>
              <a:latin typeface="Times New Roman" pitchFamily="18" charset="0"/>
              <a:cs typeface="Times New Roman" pitchFamily="18" charset="0"/>
            </a:endParaRPr>
          </a:p>
        </p:txBody>
      </p:sp>
      <p:pic>
        <p:nvPicPr>
          <p:cNvPr id="31749" name="_x25047144" descr="EMB00000a1c44ab"/>
          <p:cNvPicPr>
            <a:picLocks noChangeAspect="1" noChangeArrowheads="1"/>
          </p:cNvPicPr>
          <p:nvPr/>
        </p:nvPicPr>
        <p:blipFill>
          <a:blip r:embed="rId4" cstate="print"/>
          <a:srcRect/>
          <a:stretch>
            <a:fillRect/>
          </a:stretch>
        </p:blipFill>
        <p:spPr bwMode="auto">
          <a:xfrm>
            <a:off x="4716463" y="454025"/>
            <a:ext cx="606425" cy="606425"/>
          </a:xfrm>
          <a:prstGeom prst="rect">
            <a:avLst/>
          </a:prstGeom>
          <a:noFill/>
          <a:ln w="9525">
            <a:noFill/>
            <a:miter lim="800000"/>
            <a:headEnd/>
            <a:tailEnd/>
          </a:ln>
        </p:spPr>
      </p:pic>
      <p:sp>
        <p:nvSpPr>
          <p:cNvPr id="31750" name="슬라이드 번호 개체 틀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16A898D-7B53-4D29-9972-0D074E53DB1D}" type="slidenum">
              <a:rPr lang="ko-KR" altLang="en-US" smtClean="0"/>
              <a:pPr/>
              <a:t>21</a:t>
            </a:fld>
            <a:endParaRPr lang="ko-KR" altLang="en-US" smtClean="0"/>
          </a:p>
        </p:txBody>
      </p:sp>
      <p:sp>
        <p:nvSpPr>
          <p:cNvPr id="31753" name="Rectangle 2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4" name="Rectangle 2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5"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graphicFrame>
        <p:nvGraphicFramePr>
          <p:cNvPr id="91139" name="Object 3"/>
          <p:cNvGraphicFramePr>
            <a:graphicFrameLocks noChangeAspect="1"/>
          </p:cNvGraphicFramePr>
          <p:nvPr/>
        </p:nvGraphicFramePr>
        <p:xfrm>
          <a:off x="4071934" y="1860553"/>
          <a:ext cx="4071966" cy="1997075"/>
        </p:xfrm>
        <a:graphic>
          <a:graphicData uri="http://schemas.openxmlformats.org/presentationml/2006/ole">
            <mc:AlternateContent xmlns:mc="http://schemas.openxmlformats.org/markup-compatibility/2006">
              <mc:Choice xmlns:v="urn:schemas-microsoft-com:vml" Requires="v">
                <p:oleObj spid="_x0000_s91270" name="Graph" r:id="rId5" imgW="4154400" imgH="2901600" progId="Origin50.Graph">
                  <p:embed/>
                </p:oleObj>
              </mc:Choice>
              <mc:Fallback>
                <p:oleObj name="Graph" r:id="rId5" imgW="4154400" imgH="2901600" progId="Origin50.Graph">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1934" y="1860553"/>
                        <a:ext cx="4071966" cy="199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1140" name="Object 4"/>
          <p:cNvGraphicFramePr>
            <a:graphicFrameLocks noChangeAspect="1"/>
          </p:cNvGraphicFramePr>
          <p:nvPr/>
        </p:nvGraphicFramePr>
        <p:xfrm>
          <a:off x="4071934" y="3930667"/>
          <a:ext cx="4071966" cy="1998663"/>
        </p:xfrm>
        <a:graphic>
          <a:graphicData uri="http://schemas.openxmlformats.org/presentationml/2006/ole">
            <mc:AlternateContent xmlns:mc="http://schemas.openxmlformats.org/markup-compatibility/2006">
              <mc:Choice xmlns:v="urn:schemas-microsoft-com:vml" Requires="v">
                <p:oleObj spid="_x0000_s91271" name="Graph" r:id="rId7" imgW="4154400" imgH="2901600" progId="Origin50.Graph">
                  <p:embed/>
                </p:oleObj>
              </mc:Choice>
              <mc:Fallback>
                <p:oleObj name="Graph" r:id="rId7" imgW="4154400" imgH="2901600" progId="Origin50.Graph">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1934" y="3930667"/>
                        <a:ext cx="4071966" cy="1998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1142" name="Object 6"/>
          <p:cNvGraphicFramePr>
            <a:graphicFrameLocks noChangeAspect="1"/>
          </p:cNvGraphicFramePr>
          <p:nvPr/>
        </p:nvGraphicFramePr>
        <p:xfrm>
          <a:off x="1000100" y="3930667"/>
          <a:ext cx="4071966" cy="1998663"/>
        </p:xfrm>
        <a:graphic>
          <a:graphicData uri="http://schemas.openxmlformats.org/presentationml/2006/ole">
            <mc:AlternateContent xmlns:mc="http://schemas.openxmlformats.org/markup-compatibility/2006">
              <mc:Choice xmlns:v="urn:schemas-microsoft-com:vml" Requires="v">
                <p:oleObj spid="_x0000_s91272" name="Graph" r:id="rId9" imgW="4154400" imgH="2901600" progId="Origin50.Graph">
                  <p:embed/>
                </p:oleObj>
              </mc:Choice>
              <mc:Fallback>
                <p:oleObj name="Graph" r:id="rId9" imgW="4154400" imgH="2901600" progId="Origin50.Graph">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0100" y="3930667"/>
                        <a:ext cx="4071966" cy="1998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1145" name="Object 9"/>
          <p:cNvGraphicFramePr>
            <a:graphicFrameLocks noGrp="1" noChangeAspect="1"/>
          </p:cNvGraphicFramePr>
          <p:nvPr>
            <p:ph idx="1"/>
          </p:nvPr>
        </p:nvGraphicFramePr>
        <p:xfrm>
          <a:off x="1000100" y="1860553"/>
          <a:ext cx="4071966" cy="1997075"/>
        </p:xfrm>
        <a:graphic>
          <a:graphicData uri="http://schemas.openxmlformats.org/presentationml/2006/ole">
            <mc:AlternateContent xmlns:mc="http://schemas.openxmlformats.org/markup-compatibility/2006">
              <mc:Choice xmlns:v="urn:schemas-microsoft-com:vml" Requires="v">
                <p:oleObj spid="_x0000_s91273" name="Graph" r:id="rId11" imgW="4154400" imgH="2901600" progId="Origin50.Graph">
                  <p:embed/>
                </p:oleObj>
              </mc:Choice>
              <mc:Fallback>
                <p:oleObj name="Graph" r:id="rId11" imgW="4154400" imgH="2901600" progId="Origin50.Graph">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0100" y="1860553"/>
                        <a:ext cx="4071966" cy="199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
          <p:cNvSpPr txBox="1">
            <a:spLocks noChangeArrowheads="1"/>
          </p:cNvSpPr>
          <p:nvPr/>
        </p:nvSpPr>
        <p:spPr bwMode="auto">
          <a:xfrm>
            <a:off x="2643174" y="6000768"/>
            <a:ext cx="4286280" cy="369332"/>
          </a:xfrm>
          <a:prstGeom prst="rect">
            <a:avLst/>
          </a:prstGeom>
          <a:noFill/>
          <a:ln w="9525">
            <a:noFill/>
            <a:miter lim="800000"/>
            <a:headEnd/>
            <a:tailEnd/>
          </a:ln>
        </p:spPr>
        <p:txBody>
          <a:bodyPr wrap="square">
            <a:spAutoFit/>
          </a:bodyPr>
          <a:lstStyle/>
          <a:p>
            <a:r>
              <a:rPr lang="en-US" altLang="ko-KR" b="1" dirty="0" smtClean="0">
                <a:latin typeface="Times New Roman" pitchFamily="18" charset="0"/>
                <a:cs typeface="Times New Roman" pitchFamily="18" charset="0"/>
              </a:rPr>
              <a:t>&lt;Comparison with symmetric behavior&gt;</a:t>
            </a:r>
            <a:endParaRPr lang="ko-KR" alt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내용 개체 틀 2"/>
          <p:cNvSpPr txBox="1">
            <a:spLocks/>
          </p:cNvSpPr>
          <p:nvPr/>
        </p:nvSpPr>
        <p:spPr bwMode="auto">
          <a:xfrm>
            <a:off x="457200" y="1557338"/>
            <a:ext cx="8229600" cy="5035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marR="0" lvl="0" indent="-255588" algn="l" defTabSz="914400" rtl="0" eaLnBrk="1" fontAlgn="base" latinLnBrk="1" hangingPunct="1">
              <a:lnSpc>
                <a:spcPct val="100000"/>
              </a:lnSpc>
              <a:spcBef>
                <a:spcPts val="1200"/>
              </a:spcBef>
              <a:spcAft>
                <a:spcPct val="0"/>
              </a:spcAft>
              <a:buClr>
                <a:srgbClr val="A04DA3"/>
              </a:buClr>
              <a:buSzTx/>
              <a:buFont typeface="Georgia" pitchFamily="18" charset="0"/>
              <a:buChar char="•"/>
              <a:tabLst/>
              <a:defRPr/>
            </a:pPr>
            <a:r>
              <a:rPr kumimoji="0" lang="en-US" altLang="ko-KR"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Damping</a:t>
            </a:r>
            <a:r>
              <a:rPr kumimoji="0" lang="en-US" altLang="ko-KR" sz="20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ratios of the hysteretic curves</a:t>
            </a:r>
            <a:endParaRPr kumimoji="0" lang="en-US" altLang="ko-KR"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31746" name="제목 1"/>
          <p:cNvSpPr>
            <a:spLocks noGrp="1"/>
          </p:cNvSpPr>
          <p:nvPr>
            <p:ph type="title"/>
          </p:nvPr>
        </p:nvSpPr>
        <p:spPr>
          <a:xfrm>
            <a:off x="457200" y="765175"/>
            <a:ext cx="8229600" cy="796925"/>
          </a:xfrm>
        </p:spPr>
        <p:txBody>
          <a:bodyPr/>
          <a:lstStyle/>
          <a:p>
            <a:pPr eaLnBrk="1" hangingPunct="1">
              <a:lnSpc>
                <a:spcPct val="150000"/>
              </a:lnSpc>
            </a:pPr>
            <a:r>
              <a:rPr lang="en-US" altLang="ko-KR" sz="3600" dirty="0" smtClean="0">
                <a:latin typeface="Times New Roman" pitchFamily="18" charset="0"/>
                <a:ea typeface="굴림" pitchFamily="50" charset="-127"/>
                <a:cs typeface="Times New Roman" pitchFamily="18" charset="0"/>
              </a:rPr>
              <a:t>Smart damper dynamic test</a:t>
            </a:r>
          </a:p>
        </p:txBody>
      </p:sp>
      <p:sp>
        <p:nvSpPr>
          <p:cNvPr id="31748" name="바닥글 개체 틀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ltLang="ko-KR" dirty="0" smtClean="0">
                <a:solidFill>
                  <a:schemeClr val="tx1"/>
                </a:solidFill>
                <a:latin typeface="Times New Roman" pitchFamily="18" charset="0"/>
                <a:cs typeface="Times New Roman" pitchFamily="18" charset="0"/>
              </a:rPr>
              <a:t>Department of Structural Engineering, </a:t>
            </a:r>
          </a:p>
          <a:p>
            <a:r>
              <a:rPr lang="en-US" altLang="ko-KR" dirty="0" err="1" smtClean="0">
                <a:solidFill>
                  <a:schemeClr val="tx1"/>
                </a:solidFill>
                <a:latin typeface="Times New Roman" pitchFamily="18" charset="0"/>
                <a:cs typeface="Times New Roman" pitchFamily="18" charset="0"/>
              </a:rPr>
              <a:t>Hongik</a:t>
            </a:r>
            <a:r>
              <a:rPr lang="en-US" altLang="ko-KR" dirty="0" smtClean="0">
                <a:solidFill>
                  <a:schemeClr val="tx1"/>
                </a:solidFill>
                <a:latin typeface="Times New Roman" pitchFamily="18" charset="0"/>
                <a:cs typeface="Times New Roman" pitchFamily="18" charset="0"/>
              </a:rPr>
              <a:t> University</a:t>
            </a:r>
            <a:endParaRPr lang="ko-KR" altLang="en-US" dirty="0" smtClean="0">
              <a:solidFill>
                <a:schemeClr val="tx1"/>
              </a:solidFill>
              <a:latin typeface="Times New Roman" pitchFamily="18" charset="0"/>
              <a:cs typeface="Times New Roman" pitchFamily="18" charset="0"/>
            </a:endParaRPr>
          </a:p>
        </p:txBody>
      </p:sp>
      <p:pic>
        <p:nvPicPr>
          <p:cNvPr id="31749" name="_x25047144" descr="EMB00000a1c44ab"/>
          <p:cNvPicPr>
            <a:picLocks noChangeAspect="1" noChangeArrowheads="1"/>
          </p:cNvPicPr>
          <p:nvPr/>
        </p:nvPicPr>
        <p:blipFill>
          <a:blip r:embed="rId3" cstate="print"/>
          <a:srcRect/>
          <a:stretch>
            <a:fillRect/>
          </a:stretch>
        </p:blipFill>
        <p:spPr bwMode="auto">
          <a:xfrm>
            <a:off x="4716463" y="454025"/>
            <a:ext cx="606425" cy="606425"/>
          </a:xfrm>
          <a:prstGeom prst="rect">
            <a:avLst/>
          </a:prstGeom>
          <a:noFill/>
          <a:ln w="9525">
            <a:noFill/>
            <a:miter lim="800000"/>
            <a:headEnd/>
            <a:tailEnd/>
          </a:ln>
        </p:spPr>
      </p:pic>
      <p:sp>
        <p:nvSpPr>
          <p:cNvPr id="31750" name="슬라이드 번호 개체 틀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16A898D-7B53-4D29-9972-0D074E53DB1D}" type="slidenum">
              <a:rPr lang="ko-KR" altLang="en-US" smtClean="0"/>
              <a:pPr/>
              <a:t>22</a:t>
            </a:fld>
            <a:endParaRPr lang="ko-KR" altLang="en-US" smtClean="0"/>
          </a:p>
        </p:txBody>
      </p:sp>
      <p:sp>
        <p:nvSpPr>
          <p:cNvPr id="31753" name="Rectangle 2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4" name="Rectangle 2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5"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graphicFrame>
        <p:nvGraphicFramePr>
          <p:cNvPr id="14" name="표 13"/>
          <p:cNvGraphicFramePr>
            <a:graphicFrameLocks noGrp="1"/>
          </p:cNvGraphicFramePr>
          <p:nvPr>
            <p:extLst>
              <p:ext uri="{D42A27DB-BD31-4B8C-83A1-F6EECF244321}">
                <p14:modId xmlns:p14="http://schemas.microsoft.com/office/powerpoint/2010/main" val="1651522230"/>
              </p:ext>
            </p:extLst>
          </p:nvPr>
        </p:nvGraphicFramePr>
        <p:xfrm>
          <a:off x="785785" y="2165349"/>
          <a:ext cx="4852336" cy="3895677"/>
        </p:xfrm>
        <a:graphic>
          <a:graphicData uri="http://schemas.openxmlformats.org/drawingml/2006/table">
            <a:tbl>
              <a:tblPr>
                <a:effectLst>
                  <a:outerShdw blurRad="50800" dist="38100" algn="l" rotWithShape="0">
                    <a:prstClr val="black">
                      <a:alpha val="40000"/>
                    </a:prstClr>
                  </a:outerShdw>
                </a:effectLst>
              </a:tblPr>
              <a:tblGrid>
                <a:gridCol w="1109790"/>
                <a:gridCol w="935104"/>
                <a:gridCol w="935814"/>
                <a:gridCol w="935814"/>
                <a:gridCol w="935814"/>
              </a:tblGrid>
              <a:tr h="625977">
                <a:tc>
                  <a:txBody>
                    <a:bodyPr/>
                    <a:lstStyle/>
                    <a:p>
                      <a:pPr algn="ctr" latinLnBrk="1">
                        <a:lnSpc>
                          <a:spcPct val="115000"/>
                        </a:lnSpc>
                        <a:spcAft>
                          <a:spcPts val="0"/>
                        </a:spcAft>
                      </a:pPr>
                      <a:r>
                        <a:rPr lang="en-US" sz="1600" b="1" kern="100" dirty="0">
                          <a:latin typeface="Times New Roman" panose="02020603050405020304" pitchFamily="18" charset="0"/>
                          <a:ea typeface="맑은 고딕"/>
                          <a:cs typeface="Times New Roman" panose="02020603050405020304" pitchFamily="18" charset="0"/>
                        </a:rPr>
                        <a:t>Frequency</a:t>
                      </a:r>
                      <a:endParaRPr lang="ko-KR" sz="1600" b="1" kern="100" dirty="0">
                        <a:latin typeface="Times New Roman" panose="02020603050405020304" pitchFamily="18" charset="0"/>
                        <a:ea typeface="맑은 고딕"/>
                        <a:cs typeface="Times New Roman" panose="02020603050405020304" pitchFamily="18" charset="0"/>
                      </a:endParaRPr>
                    </a:p>
                    <a:p>
                      <a:pPr algn="ctr" latinLnBrk="1">
                        <a:lnSpc>
                          <a:spcPct val="115000"/>
                        </a:lnSpc>
                        <a:spcAft>
                          <a:spcPts val="0"/>
                        </a:spcAft>
                      </a:pPr>
                      <a:r>
                        <a:rPr lang="en-US" sz="1600" b="1" kern="100" dirty="0">
                          <a:latin typeface="Times New Roman" panose="02020603050405020304" pitchFamily="18" charset="0"/>
                          <a:ea typeface="맑은 고딕"/>
                          <a:cs typeface="Times New Roman" panose="02020603050405020304" pitchFamily="18" charset="0"/>
                        </a:rPr>
                        <a:t>(Hz)</a:t>
                      </a:r>
                      <a:endParaRPr lang="ko-KR" sz="1600" b="1" kern="100" dirty="0">
                        <a:latin typeface="Times New Roman" panose="02020603050405020304" pitchFamily="18" charset="0"/>
                        <a:ea typeface="맑은 고딕"/>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4">
                  <a:txBody>
                    <a:bodyPr/>
                    <a:lstStyle/>
                    <a:p>
                      <a:pPr algn="ctr" latinLnBrk="1">
                        <a:lnSpc>
                          <a:spcPct val="115000"/>
                        </a:lnSpc>
                        <a:spcAft>
                          <a:spcPts val="0"/>
                        </a:spcAft>
                      </a:pPr>
                      <a:r>
                        <a:rPr lang="en-US" sz="1600" b="1" kern="100" dirty="0" smtClean="0">
                          <a:latin typeface="Times New Roman" panose="02020603050405020304" pitchFamily="18" charset="0"/>
                          <a:ea typeface="맑은 고딕"/>
                          <a:cs typeface="Times New Roman" panose="02020603050405020304" pitchFamily="18" charset="0"/>
                        </a:rPr>
                        <a:t>No</a:t>
                      </a:r>
                      <a:r>
                        <a:rPr lang="en-US" sz="1600" b="1" kern="100" dirty="0">
                          <a:latin typeface="Times New Roman" panose="02020603050405020304" pitchFamily="18" charset="0"/>
                          <a:ea typeface="맑은 고딕"/>
                          <a:cs typeface="Times New Roman" panose="02020603050405020304" pitchFamily="18" charset="0"/>
                        </a:rPr>
                        <a:t>. of magnets</a:t>
                      </a:r>
                      <a:endParaRPr lang="ko-KR" sz="1600" b="1" kern="100" dirty="0">
                        <a:latin typeface="Times New Roman" panose="02020603050405020304" pitchFamily="18" charset="0"/>
                        <a:ea typeface="맑은 고딕"/>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363300">
                <a:tc>
                  <a:txBody>
                    <a:bodyPr/>
                    <a:lstStyle/>
                    <a:p>
                      <a:pPr algn="ctr" latinLnBrk="1">
                        <a:lnSpc>
                          <a:spcPct val="115000"/>
                        </a:lnSpc>
                        <a:spcAft>
                          <a:spcPts val="0"/>
                        </a:spcAft>
                      </a:pPr>
                      <a:endPar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0</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4</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8</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12</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63300">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0.1</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3.19</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4.04</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5.32</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6.55</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300">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0.25</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2.51</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3.93</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5.21</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6.91</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300">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0.5</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2.90</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4.06</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5.40</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7.21</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300">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0.75</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2.51</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4.16</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6.16</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7.81</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300">
                <a:tc>
                  <a:txBody>
                    <a:bodyPr/>
                    <a:lstStyle/>
                    <a:p>
                      <a:pPr algn="ctr" latinLnBrk="1">
                        <a:lnSpc>
                          <a:spcPct val="115000"/>
                        </a:lnSpc>
                        <a:spcAft>
                          <a:spcPts val="0"/>
                        </a:spcAft>
                      </a:pPr>
                      <a:r>
                        <a:rPr kumimoji="0" lang="en-US" altLang="ko-KR" sz="1400" b="1" u="sng" kern="1200" dirty="0" smtClean="0">
                          <a:solidFill>
                            <a:schemeClr val="dk1"/>
                          </a:solidFill>
                          <a:latin typeface="Times New Roman" panose="02020603050405020304" pitchFamily="18" charset="0"/>
                          <a:ea typeface="+mn-ea"/>
                          <a:cs typeface="Times New Roman" panose="02020603050405020304" pitchFamily="18" charset="0"/>
                        </a:rPr>
                        <a:t>Average</a:t>
                      </a:r>
                      <a:endParaRPr kumimoji="0" lang="ko-KR" altLang="ko-KR" sz="1400" b="1" u="sng"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latinLnBrk="1">
                        <a:lnSpc>
                          <a:spcPct val="115000"/>
                        </a:lnSpc>
                        <a:spcAft>
                          <a:spcPts val="0"/>
                        </a:spcAft>
                      </a:pPr>
                      <a:r>
                        <a:rPr kumimoji="0" lang="en-US" altLang="ko-KR" sz="1400" b="1" u="sng" kern="1200" dirty="0" smtClean="0">
                          <a:solidFill>
                            <a:schemeClr val="dk1"/>
                          </a:solidFill>
                          <a:latin typeface="Times New Roman" panose="02020603050405020304" pitchFamily="18" charset="0"/>
                          <a:ea typeface="+mn-ea"/>
                          <a:cs typeface="Times New Roman" panose="02020603050405020304" pitchFamily="18" charset="0"/>
                        </a:rPr>
                        <a:t>2.78</a:t>
                      </a:r>
                      <a:endParaRPr kumimoji="0" lang="ko-KR" altLang="ko-KR" sz="1400" b="1" u="sng"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latinLnBrk="1">
                        <a:lnSpc>
                          <a:spcPct val="115000"/>
                        </a:lnSpc>
                        <a:spcAft>
                          <a:spcPts val="0"/>
                        </a:spcAft>
                      </a:pPr>
                      <a:r>
                        <a:rPr kumimoji="0" lang="en-US" altLang="ko-KR" sz="1400" b="1" u="sng" kern="1200" dirty="0" smtClean="0">
                          <a:solidFill>
                            <a:schemeClr val="dk1"/>
                          </a:solidFill>
                          <a:latin typeface="Times New Roman" panose="02020603050405020304" pitchFamily="18" charset="0"/>
                          <a:ea typeface="+mn-ea"/>
                          <a:cs typeface="Times New Roman" panose="02020603050405020304" pitchFamily="18" charset="0"/>
                        </a:rPr>
                        <a:t>4.05</a:t>
                      </a:r>
                      <a:endParaRPr kumimoji="0" lang="ko-KR" altLang="ko-KR" sz="1400" b="1" u="sng"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latinLnBrk="1">
                        <a:lnSpc>
                          <a:spcPct val="115000"/>
                        </a:lnSpc>
                        <a:spcAft>
                          <a:spcPts val="0"/>
                        </a:spcAft>
                      </a:pPr>
                      <a:r>
                        <a:rPr kumimoji="0" lang="en-US" altLang="ko-KR" sz="1400" b="1" u="sng" kern="1200" dirty="0" smtClean="0">
                          <a:solidFill>
                            <a:schemeClr val="dk1"/>
                          </a:solidFill>
                          <a:latin typeface="Times New Roman" panose="02020603050405020304" pitchFamily="18" charset="0"/>
                          <a:ea typeface="+mn-ea"/>
                          <a:cs typeface="Times New Roman" panose="02020603050405020304" pitchFamily="18" charset="0"/>
                        </a:rPr>
                        <a:t>5.52</a:t>
                      </a:r>
                      <a:endParaRPr kumimoji="0" lang="ko-KR" altLang="ko-KR" sz="1400" b="1" u="sng"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latinLnBrk="1">
                        <a:lnSpc>
                          <a:spcPct val="115000"/>
                        </a:lnSpc>
                        <a:spcAft>
                          <a:spcPts val="0"/>
                        </a:spcAft>
                      </a:pPr>
                      <a:r>
                        <a:rPr kumimoji="0" lang="en-US" altLang="ko-KR" sz="1400" b="1" u="sng" kern="1200" dirty="0" smtClean="0">
                          <a:solidFill>
                            <a:schemeClr val="dk1"/>
                          </a:solidFill>
                          <a:latin typeface="Times New Roman" panose="02020603050405020304" pitchFamily="18" charset="0"/>
                          <a:ea typeface="+mn-ea"/>
                          <a:cs typeface="Times New Roman" panose="02020603050405020304" pitchFamily="18" charset="0"/>
                        </a:rPr>
                        <a:t>7.12</a:t>
                      </a:r>
                      <a:endParaRPr kumimoji="0" lang="ko-KR" altLang="ko-KR" sz="1400" b="1" u="sng"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363300">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1.0</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3.28</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4.96</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6.85</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8.76</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300">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1.5</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3.63</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6.16</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9.02</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11.62</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300">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2.0</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3.53</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6.32</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10.24</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kumimoji="0" lang="en-US" altLang="ko-KR" sz="1400" kern="1200" dirty="0" smtClean="0">
                          <a:solidFill>
                            <a:schemeClr val="dk1"/>
                          </a:solidFill>
                          <a:latin typeface="Times New Roman" panose="02020603050405020304" pitchFamily="18" charset="0"/>
                          <a:ea typeface="+mn-ea"/>
                          <a:cs typeface="Times New Roman" panose="02020603050405020304" pitchFamily="18" charset="0"/>
                        </a:rPr>
                        <a:t>13.41</a:t>
                      </a:r>
                      <a:endParaRPr kumimoji="0" lang="ko-KR" altLang="ko-KR" sz="1400" kern="120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34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034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5" name="TextBox 1"/>
          <p:cNvSpPr txBox="1">
            <a:spLocks noChangeArrowheads="1"/>
          </p:cNvSpPr>
          <p:nvPr/>
        </p:nvSpPr>
        <p:spPr bwMode="auto">
          <a:xfrm>
            <a:off x="251520" y="6156012"/>
            <a:ext cx="7056784" cy="369332"/>
          </a:xfrm>
          <a:prstGeom prst="rect">
            <a:avLst/>
          </a:prstGeom>
          <a:noFill/>
          <a:ln w="9525">
            <a:noFill/>
            <a:miter lim="800000"/>
            <a:headEnd/>
            <a:tailEnd/>
          </a:ln>
        </p:spPr>
        <p:txBody>
          <a:bodyPr wrap="square">
            <a:spAutoFit/>
          </a:bodyPr>
          <a:lstStyle/>
          <a:p>
            <a:r>
              <a:rPr lang="en-US" altLang="ko-KR" b="1" dirty="0" smtClean="0">
                <a:latin typeface="Times New Roman" pitchFamily="18" charset="0"/>
                <a:cs typeface="Times New Roman" pitchFamily="18" charset="0"/>
              </a:rPr>
              <a:t>&lt; Damping ratio according to frequency and No. of magnets (%) &gt;</a:t>
            </a:r>
            <a:endParaRPr lang="ko-KR" altLang="en-US" b="1" dirty="0">
              <a:latin typeface="Times New Roman" pitchFamily="18" charset="0"/>
              <a:cs typeface="Times New Roman" pitchFamily="18" charset="0"/>
            </a:endParaRPr>
          </a:p>
        </p:txBody>
      </p:sp>
      <p:pic>
        <p:nvPicPr>
          <p:cNvPr id="2" name="그림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457" y="2226131"/>
            <a:ext cx="1499746" cy="999831"/>
          </a:xfrm>
          <a:prstGeom prst="rect">
            <a:avLst/>
          </a:prstGeom>
        </p:spPr>
      </p:pic>
      <p:sp>
        <p:nvSpPr>
          <p:cNvPr id="3" name="직사각형 2"/>
          <p:cNvSpPr/>
          <p:nvPr/>
        </p:nvSpPr>
        <p:spPr>
          <a:xfrm>
            <a:off x="1868748" y="4941168"/>
            <a:ext cx="3769374" cy="11310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p:cNvSpPr/>
          <p:nvPr/>
        </p:nvSpPr>
        <p:spPr>
          <a:xfrm>
            <a:off x="1868747" y="4571836"/>
            <a:ext cx="3769374" cy="3954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내용 개체 틀 2"/>
          <p:cNvSpPr txBox="1">
            <a:spLocks/>
          </p:cNvSpPr>
          <p:nvPr/>
        </p:nvSpPr>
        <p:spPr bwMode="auto">
          <a:xfrm>
            <a:off x="5508104" y="3661221"/>
            <a:ext cx="3672408" cy="22160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latinLnBrk="1"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latinLnBrk="1"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latinLnBrk="1"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latinLnBrk="1"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latinLnBrk="1"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1"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1"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1"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1"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lvl="1" eaLnBrk="1" hangingPunct="1">
              <a:spcBef>
                <a:spcPts val="1200"/>
              </a:spcBef>
            </a:pPr>
            <a:r>
              <a:rPr kumimoji="0" lang="en-US" altLang="ko-KR" sz="1800" dirty="0" smtClean="0">
                <a:solidFill>
                  <a:schemeClr val="tx1"/>
                </a:solidFill>
                <a:latin typeface="Times New Roman" pitchFamily="18" charset="0"/>
                <a:cs typeface="Times New Roman" pitchFamily="18" charset="0"/>
              </a:rPr>
              <a:t>Damping ratios seemed </a:t>
            </a:r>
            <a:r>
              <a:rPr kumimoji="0" lang="en-US" altLang="ko-KR" sz="1800" dirty="0" smtClean="0">
                <a:solidFill>
                  <a:srgbClr val="FF0000"/>
                </a:solidFill>
                <a:latin typeface="Times New Roman" pitchFamily="18" charset="0"/>
                <a:cs typeface="Times New Roman" pitchFamily="18" charset="0"/>
              </a:rPr>
              <a:t>not to increase</a:t>
            </a:r>
            <a:r>
              <a:rPr kumimoji="0" lang="en-US" altLang="ko-KR" sz="1800" dirty="0" smtClean="0">
                <a:solidFill>
                  <a:schemeClr val="tx1"/>
                </a:solidFill>
                <a:latin typeface="Times New Roman" pitchFamily="18" charset="0"/>
                <a:cs typeface="Times New Roman" pitchFamily="18" charset="0"/>
              </a:rPr>
              <a:t> with </a:t>
            </a:r>
            <a:r>
              <a:rPr kumimoji="0" lang="en-US" altLang="ko-KR" sz="1800" dirty="0" smtClean="0">
                <a:solidFill>
                  <a:srgbClr val="FF0000"/>
                </a:solidFill>
                <a:latin typeface="Times New Roman" pitchFamily="18" charset="0"/>
                <a:cs typeface="Times New Roman" pitchFamily="18" charset="0"/>
              </a:rPr>
              <a:t>increasing loading frequency.</a:t>
            </a:r>
          </a:p>
          <a:p>
            <a:pPr lvl="1" eaLnBrk="1" hangingPunct="1">
              <a:spcBef>
                <a:spcPts val="1200"/>
              </a:spcBef>
            </a:pPr>
            <a:r>
              <a:rPr lang="en-US" altLang="ko-KR" sz="1800" dirty="0" smtClean="0">
                <a:solidFill>
                  <a:schemeClr val="tx1"/>
                </a:solidFill>
                <a:latin typeface="Times New Roman" panose="02020603050405020304" pitchFamily="18" charset="0"/>
                <a:cs typeface="Times New Roman" panose="02020603050405020304" pitchFamily="18" charset="0"/>
              </a:rPr>
              <a:t>Damping ratio </a:t>
            </a:r>
            <a:r>
              <a:rPr lang="en-US" altLang="ko-KR" sz="1800" dirty="0" smtClean="0">
                <a:solidFill>
                  <a:srgbClr val="FF0000"/>
                </a:solidFill>
                <a:latin typeface="Times New Roman" panose="02020603050405020304" pitchFamily="18" charset="0"/>
                <a:cs typeface="Times New Roman" panose="02020603050405020304" pitchFamily="18" charset="0"/>
              </a:rPr>
              <a:t>increased almost linearly</a:t>
            </a:r>
            <a:r>
              <a:rPr lang="en-US" altLang="ko-KR" sz="1800" dirty="0" smtClean="0">
                <a:solidFill>
                  <a:schemeClr val="tx1"/>
                </a:solidFill>
                <a:latin typeface="Times New Roman" panose="02020603050405020304" pitchFamily="18" charset="0"/>
                <a:cs typeface="Times New Roman" panose="02020603050405020304" pitchFamily="18" charset="0"/>
              </a:rPr>
              <a:t> with an </a:t>
            </a:r>
            <a:r>
              <a:rPr lang="en-US" altLang="ko-KR" sz="1800" dirty="0" smtClean="0">
                <a:solidFill>
                  <a:srgbClr val="FF0000"/>
                </a:solidFill>
                <a:latin typeface="Times New Roman" panose="02020603050405020304" pitchFamily="18" charset="0"/>
                <a:cs typeface="Times New Roman" panose="02020603050405020304" pitchFamily="18" charset="0"/>
              </a:rPr>
              <a:t>increasing number of magnets.</a:t>
            </a:r>
            <a:endParaRPr lang="en-US" altLang="ko-KR" sz="1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7" grpId="0" animBg="1"/>
      <p:bldP spid="1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제목 1"/>
          <p:cNvSpPr>
            <a:spLocks noGrp="1"/>
          </p:cNvSpPr>
          <p:nvPr>
            <p:ph type="title"/>
          </p:nvPr>
        </p:nvSpPr>
        <p:spPr>
          <a:xfrm>
            <a:off x="457200" y="765175"/>
            <a:ext cx="8229600" cy="796925"/>
          </a:xfrm>
        </p:spPr>
        <p:txBody>
          <a:bodyPr/>
          <a:lstStyle/>
          <a:p>
            <a:pPr eaLnBrk="1" hangingPunct="1">
              <a:lnSpc>
                <a:spcPct val="150000"/>
              </a:lnSpc>
            </a:pPr>
            <a:r>
              <a:rPr lang="en-US" altLang="ko-KR" sz="3600" dirty="0" smtClean="0">
                <a:latin typeface="Times New Roman" pitchFamily="18" charset="0"/>
                <a:ea typeface="굴림" pitchFamily="50" charset="-127"/>
                <a:cs typeface="Times New Roman" pitchFamily="18" charset="0"/>
              </a:rPr>
              <a:t>Smart damper dynamic test</a:t>
            </a:r>
          </a:p>
        </p:txBody>
      </p:sp>
      <p:sp>
        <p:nvSpPr>
          <p:cNvPr id="26627" name="내용 개체 틀 2"/>
          <p:cNvSpPr>
            <a:spLocks noGrp="1"/>
          </p:cNvSpPr>
          <p:nvPr>
            <p:ph idx="1"/>
          </p:nvPr>
        </p:nvSpPr>
        <p:spPr>
          <a:xfrm>
            <a:off x="457200" y="1796876"/>
            <a:ext cx="8229600" cy="4440436"/>
          </a:xfrm>
        </p:spPr>
        <p:txBody>
          <a:bodyPr/>
          <a:lstStyle/>
          <a:p>
            <a:pPr eaLnBrk="1" hangingPunct="1">
              <a:spcBef>
                <a:spcPts val="1200"/>
              </a:spcBef>
              <a:defRPr/>
            </a:pPr>
            <a:r>
              <a:rPr lang="en-US" altLang="ko-KR" sz="2000" dirty="0" smtClean="0">
                <a:latin typeface="Times New Roman" pitchFamily="18" charset="0"/>
                <a:cs typeface="Times New Roman" pitchFamily="18" charset="0"/>
              </a:rPr>
              <a:t>Asymmetric behavior of the smart damper</a:t>
            </a:r>
            <a:br>
              <a:rPr lang="en-US" altLang="ko-KR" sz="2000" dirty="0" smtClean="0">
                <a:latin typeface="Times New Roman" pitchFamily="18" charset="0"/>
                <a:cs typeface="Times New Roman" pitchFamily="18" charset="0"/>
              </a:rPr>
            </a:br>
            <a:r>
              <a:rPr lang="en-US" altLang="ko-KR" sz="2000" dirty="0" smtClean="0">
                <a:latin typeface="Times New Roman" pitchFamily="18" charset="0"/>
                <a:cs typeface="Times New Roman" pitchFamily="18" charset="0"/>
              </a:rPr>
              <a:t>	</a:t>
            </a:r>
            <a:r>
              <a:rPr lang="en-US" altLang="ko-KR" sz="1600" dirty="0" smtClean="0">
                <a:latin typeface="Times New Roman" pitchFamily="18" charset="0"/>
                <a:cs typeface="Times New Roman" pitchFamily="18" charset="0"/>
              </a:rPr>
              <a:t> (the proposed smart damper can easily produce asymmetric behavior with the removal 	   one rubber spring)</a:t>
            </a:r>
            <a:endParaRPr lang="en-US" altLang="ko-KR" sz="1400" dirty="0">
              <a:latin typeface="Times New Roman" pitchFamily="18" charset="0"/>
              <a:cs typeface="Times New Roman" pitchFamily="18" charset="0"/>
            </a:endParaRPr>
          </a:p>
          <a:p>
            <a:pPr eaLnBrk="1" hangingPunct="1">
              <a:spcBef>
                <a:spcPts val="1200"/>
              </a:spcBef>
              <a:defRPr/>
            </a:pPr>
            <a:endParaRPr lang="en-US" altLang="ko-KR" sz="2000" dirty="0" smtClean="0">
              <a:latin typeface="Times New Roman" pitchFamily="18" charset="0"/>
              <a:cs typeface="Times New Roman" pitchFamily="18" charset="0"/>
            </a:endParaRPr>
          </a:p>
          <a:p>
            <a:pPr lvl="1" eaLnBrk="1" hangingPunct="1">
              <a:spcBef>
                <a:spcPts val="1200"/>
              </a:spcBef>
              <a:defRPr/>
            </a:pPr>
            <a:r>
              <a:rPr lang="en-US" altLang="ko-KR" sz="1800" dirty="0" smtClean="0">
                <a:solidFill>
                  <a:schemeClr val="tx1"/>
                </a:solidFill>
                <a:latin typeface="Times New Roman" pitchFamily="18" charset="0"/>
                <a:cs typeface="Times New Roman" pitchFamily="18" charset="0"/>
              </a:rPr>
              <a:t>The damper will provide </a:t>
            </a:r>
            <a:r>
              <a:rPr lang="en-US" altLang="ko-KR" sz="1800" dirty="0" smtClean="0">
                <a:solidFill>
                  <a:srgbClr val="FF0000"/>
                </a:solidFill>
                <a:latin typeface="Times New Roman" pitchFamily="18" charset="0"/>
                <a:cs typeface="Times New Roman" pitchFamily="18" charset="0"/>
              </a:rPr>
              <a:t>only friction in one direction</a:t>
            </a:r>
            <a:r>
              <a:rPr lang="en-US" altLang="ko-KR" sz="1800" dirty="0" smtClean="0">
                <a:latin typeface="Times New Roman" pitchFamily="18" charset="0"/>
                <a:cs typeface="Times New Roman" pitchFamily="18" charset="0"/>
              </a:rPr>
              <a:t> </a:t>
            </a:r>
            <a:r>
              <a:rPr lang="en-US" altLang="ko-KR" sz="1800" dirty="0" smtClean="0">
                <a:solidFill>
                  <a:schemeClr val="tx1"/>
                </a:solidFill>
                <a:latin typeface="Times New Roman" pitchFamily="18" charset="0"/>
                <a:cs typeface="Times New Roman" pitchFamily="18" charset="0"/>
              </a:rPr>
              <a:t>and</a:t>
            </a:r>
            <a:r>
              <a:rPr lang="en-US" altLang="ko-KR" sz="1800" dirty="0" smtClean="0">
                <a:latin typeface="Times New Roman" pitchFamily="18" charset="0"/>
                <a:cs typeface="Times New Roman" pitchFamily="18" charset="0"/>
              </a:rPr>
              <a:t> </a:t>
            </a:r>
            <a:r>
              <a:rPr lang="en-US" altLang="ko-KR" sz="1800" dirty="0" smtClean="0">
                <a:solidFill>
                  <a:srgbClr val="FF0000"/>
                </a:solidFill>
                <a:latin typeface="Times New Roman" pitchFamily="18" charset="0"/>
                <a:cs typeface="Times New Roman" pitchFamily="18" charset="0"/>
              </a:rPr>
              <a:t>friction plus rubber spring force in the opposite direction.</a:t>
            </a:r>
          </a:p>
          <a:p>
            <a:pPr lvl="1" eaLnBrk="1" hangingPunct="1">
              <a:spcBef>
                <a:spcPts val="1200"/>
              </a:spcBef>
              <a:defRPr/>
            </a:pPr>
            <a:r>
              <a:rPr lang="en-US" altLang="ko-KR" sz="1800" dirty="0" smtClean="0">
                <a:solidFill>
                  <a:schemeClr val="tx1"/>
                </a:solidFill>
                <a:latin typeface="Times New Roman" pitchFamily="18" charset="0"/>
                <a:cs typeface="Times New Roman" pitchFamily="18" charset="0"/>
              </a:rPr>
              <a:t>Asymmetric damper would be useful for structures or systems that have resisting capacities that vary </a:t>
            </a:r>
            <a:r>
              <a:rPr lang="en-US" altLang="ko-KR" sz="1800" dirty="0" smtClean="0">
                <a:solidFill>
                  <a:srgbClr val="FF0000"/>
                </a:solidFill>
                <a:latin typeface="Times New Roman" pitchFamily="18" charset="0"/>
                <a:cs typeface="Times New Roman" pitchFamily="18" charset="0"/>
              </a:rPr>
              <a:t>according to direction. </a:t>
            </a:r>
          </a:p>
          <a:p>
            <a:pPr lvl="1" eaLnBrk="1" hangingPunct="1">
              <a:spcBef>
                <a:spcPts val="1200"/>
              </a:spcBef>
              <a:defRPr/>
            </a:pPr>
            <a:r>
              <a:rPr lang="en-US" altLang="ko-KR" sz="1800" dirty="0" smtClean="0">
                <a:solidFill>
                  <a:schemeClr val="tx1"/>
                </a:solidFill>
                <a:latin typeface="Times New Roman" pitchFamily="18" charset="0"/>
                <a:cs typeface="Times New Roman" pitchFamily="18" charset="0"/>
              </a:rPr>
              <a:t> For a </a:t>
            </a:r>
            <a:r>
              <a:rPr lang="en-US" altLang="ko-KR" sz="1800" dirty="0" smtClean="0">
                <a:solidFill>
                  <a:srgbClr val="FF0000"/>
                </a:solidFill>
                <a:latin typeface="Times New Roman" pitchFamily="18" charset="0"/>
                <a:cs typeface="Times New Roman" pitchFamily="18" charset="0"/>
              </a:rPr>
              <a:t>bridge</a:t>
            </a:r>
            <a:r>
              <a:rPr lang="en-US" altLang="ko-KR" sz="1800" dirty="0" smtClean="0">
                <a:solidFill>
                  <a:schemeClr val="tx1"/>
                </a:solidFill>
                <a:latin typeface="Times New Roman" pitchFamily="18" charset="0"/>
                <a:cs typeface="Times New Roman" pitchFamily="18" charset="0"/>
              </a:rPr>
              <a:t>, </a:t>
            </a:r>
            <a:r>
              <a:rPr lang="en-US" altLang="ko-KR" sz="1800" dirty="0" smtClean="0">
                <a:solidFill>
                  <a:srgbClr val="FF0000"/>
                </a:solidFill>
                <a:latin typeface="Times New Roman" pitchFamily="18" charset="0"/>
                <a:cs typeface="Times New Roman" pitchFamily="18" charset="0"/>
              </a:rPr>
              <a:t>abutments</a:t>
            </a:r>
            <a:r>
              <a:rPr lang="en-US" altLang="ko-KR" sz="1800" dirty="0" smtClean="0">
                <a:latin typeface="Times New Roman" pitchFamily="18" charset="0"/>
                <a:cs typeface="Times New Roman" pitchFamily="18" charset="0"/>
              </a:rPr>
              <a:t> </a:t>
            </a:r>
            <a:r>
              <a:rPr lang="en-US" altLang="ko-KR" sz="1800" dirty="0" smtClean="0">
                <a:solidFill>
                  <a:schemeClr val="tx1"/>
                </a:solidFill>
                <a:latin typeface="Times New Roman" pitchFamily="18" charset="0"/>
                <a:cs typeface="Times New Roman" pitchFamily="18" charset="0"/>
              </a:rPr>
              <a:t>generally have </a:t>
            </a:r>
            <a:r>
              <a:rPr lang="en-US" altLang="ko-KR" sz="1800" dirty="0" smtClean="0">
                <a:solidFill>
                  <a:srgbClr val="FF0000"/>
                </a:solidFill>
                <a:latin typeface="Times New Roman" pitchFamily="18" charset="0"/>
                <a:cs typeface="Times New Roman" pitchFamily="18" charset="0"/>
              </a:rPr>
              <a:t>strong</a:t>
            </a:r>
            <a:r>
              <a:rPr lang="en-US" altLang="ko-KR" sz="1800" dirty="0" smtClean="0">
                <a:latin typeface="Times New Roman" pitchFamily="18" charset="0"/>
                <a:cs typeface="Times New Roman" pitchFamily="18" charset="0"/>
              </a:rPr>
              <a:t> </a:t>
            </a:r>
            <a:r>
              <a:rPr lang="en-US" altLang="ko-KR" sz="1800" dirty="0" smtClean="0">
                <a:solidFill>
                  <a:schemeClr val="tx1"/>
                </a:solidFill>
                <a:latin typeface="Times New Roman" pitchFamily="18" charset="0"/>
                <a:cs typeface="Times New Roman" pitchFamily="18" charset="0"/>
              </a:rPr>
              <a:t>resisting capacity in </a:t>
            </a:r>
            <a:r>
              <a:rPr lang="en-US" altLang="ko-KR" sz="1800" dirty="0" smtClean="0">
                <a:solidFill>
                  <a:srgbClr val="FF0000"/>
                </a:solidFill>
                <a:latin typeface="Times New Roman" pitchFamily="18" charset="0"/>
                <a:cs typeface="Times New Roman" pitchFamily="18" charset="0"/>
              </a:rPr>
              <a:t>passive action</a:t>
            </a:r>
            <a:r>
              <a:rPr lang="en-US" altLang="ko-KR" sz="1800" dirty="0" smtClean="0">
                <a:latin typeface="Times New Roman" pitchFamily="18" charset="0"/>
                <a:cs typeface="Times New Roman" pitchFamily="18" charset="0"/>
              </a:rPr>
              <a:t> </a:t>
            </a:r>
            <a:r>
              <a:rPr lang="en-US" altLang="ko-KR" sz="1800" dirty="0" smtClean="0">
                <a:solidFill>
                  <a:schemeClr val="tx1"/>
                </a:solidFill>
                <a:latin typeface="Times New Roman" pitchFamily="18" charset="0"/>
                <a:cs typeface="Times New Roman" pitchFamily="18" charset="0"/>
              </a:rPr>
              <a:t>(pushing) but relatively </a:t>
            </a:r>
            <a:r>
              <a:rPr lang="en-US" altLang="ko-KR" sz="1800" dirty="0" smtClean="0">
                <a:solidFill>
                  <a:srgbClr val="FF0000"/>
                </a:solidFill>
                <a:latin typeface="Times New Roman" pitchFamily="18" charset="0"/>
                <a:cs typeface="Times New Roman" pitchFamily="18" charset="0"/>
              </a:rPr>
              <a:t>small</a:t>
            </a:r>
            <a:r>
              <a:rPr lang="en-US" altLang="ko-KR" sz="1800" dirty="0" smtClean="0">
                <a:latin typeface="Times New Roman" pitchFamily="18" charset="0"/>
                <a:cs typeface="Times New Roman" pitchFamily="18" charset="0"/>
              </a:rPr>
              <a:t> </a:t>
            </a:r>
            <a:r>
              <a:rPr lang="en-US" altLang="ko-KR" sz="1800" dirty="0" smtClean="0">
                <a:solidFill>
                  <a:schemeClr val="tx1"/>
                </a:solidFill>
                <a:latin typeface="Times New Roman" pitchFamily="18" charset="0"/>
                <a:cs typeface="Times New Roman" pitchFamily="18" charset="0"/>
              </a:rPr>
              <a:t>resistance in </a:t>
            </a:r>
            <a:r>
              <a:rPr lang="en-US" altLang="ko-KR" sz="1800" dirty="0" smtClean="0">
                <a:solidFill>
                  <a:srgbClr val="FF0000"/>
                </a:solidFill>
                <a:latin typeface="Times New Roman" pitchFamily="18" charset="0"/>
                <a:cs typeface="Times New Roman" pitchFamily="18" charset="0"/>
              </a:rPr>
              <a:t>active action</a:t>
            </a:r>
            <a:r>
              <a:rPr lang="en-US" altLang="ko-KR" sz="1800" dirty="0" smtClean="0">
                <a:latin typeface="Times New Roman" pitchFamily="18" charset="0"/>
                <a:cs typeface="Times New Roman" pitchFamily="18" charset="0"/>
              </a:rPr>
              <a:t> </a:t>
            </a:r>
            <a:r>
              <a:rPr lang="en-US" altLang="ko-KR" sz="1800" dirty="0" smtClean="0">
                <a:solidFill>
                  <a:schemeClr val="tx1"/>
                </a:solidFill>
                <a:latin typeface="Times New Roman" pitchFamily="18" charset="0"/>
                <a:cs typeface="Times New Roman" pitchFamily="18" charset="0"/>
              </a:rPr>
              <a:t>(pulling). </a:t>
            </a:r>
          </a:p>
          <a:p>
            <a:pPr marL="461962" indent="-342900" eaLnBrk="1" hangingPunct="1">
              <a:spcBef>
                <a:spcPts val="1200"/>
              </a:spcBef>
              <a:defRPr/>
            </a:pPr>
            <a:endParaRPr lang="en-US" altLang="ko-KR" sz="2000" dirty="0" smtClean="0">
              <a:latin typeface="Times New Roman" pitchFamily="18" charset="0"/>
              <a:cs typeface="Times New Roman" pitchFamily="18" charset="0"/>
            </a:endParaRPr>
          </a:p>
          <a:p>
            <a:pPr marL="461962" indent="-342900" eaLnBrk="1" hangingPunct="1">
              <a:spcBef>
                <a:spcPts val="1200"/>
              </a:spcBef>
              <a:defRPr/>
            </a:pPr>
            <a:endParaRPr lang="en-US" altLang="ko-KR" sz="2000" dirty="0">
              <a:latin typeface="Times New Roman" pitchFamily="18" charset="0"/>
              <a:cs typeface="Times New Roman" pitchFamily="18" charset="0"/>
            </a:endParaRPr>
          </a:p>
          <a:p>
            <a:pPr marL="461962" indent="-342900" eaLnBrk="1" hangingPunct="1">
              <a:spcBef>
                <a:spcPts val="1200"/>
              </a:spcBef>
              <a:defRPr/>
            </a:pPr>
            <a:endParaRPr lang="en-US" altLang="ko-KR" sz="2000" dirty="0" smtClean="0">
              <a:latin typeface="Times New Roman" pitchFamily="18" charset="0"/>
              <a:cs typeface="Times New Roman" pitchFamily="18" charset="0"/>
            </a:endParaRPr>
          </a:p>
          <a:p>
            <a:pPr marL="461962" indent="-342900" eaLnBrk="1" hangingPunct="1">
              <a:spcBef>
                <a:spcPts val="1200"/>
              </a:spcBef>
              <a:defRPr/>
            </a:pPr>
            <a:endParaRPr lang="en-US" altLang="ko-KR" sz="2000" dirty="0">
              <a:latin typeface="Times New Roman" pitchFamily="18" charset="0"/>
              <a:cs typeface="Times New Roman" pitchFamily="18" charset="0"/>
            </a:endParaRPr>
          </a:p>
          <a:p>
            <a:pPr marL="461962" indent="-342900" eaLnBrk="1" hangingPunct="1">
              <a:spcBef>
                <a:spcPts val="1200"/>
              </a:spcBef>
              <a:defRPr/>
            </a:pPr>
            <a:endParaRPr lang="en-US" altLang="ko-KR" sz="2000" dirty="0" smtClean="0">
              <a:latin typeface="Times New Roman" pitchFamily="18" charset="0"/>
              <a:cs typeface="Times New Roman" pitchFamily="18" charset="0"/>
            </a:endParaRPr>
          </a:p>
        </p:txBody>
      </p:sp>
      <p:sp>
        <p:nvSpPr>
          <p:cNvPr id="31748" name="바닥글 개체 틀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ltLang="ko-KR" dirty="0" smtClean="0">
                <a:solidFill>
                  <a:schemeClr val="tx1"/>
                </a:solidFill>
                <a:latin typeface="Times New Roman" pitchFamily="18" charset="0"/>
                <a:cs typeface="Times New Roman" pitchFamily="18" charset="0"/>
              </a:rPr>
              <a:t>Department of Structural Engineering, </a:t>
            </a:r>
          </a:p>
          <a:p>
            <a:r>
              <a:rPr lang="en-US" altLang="ko-KR" dirty="0" err="1" smtClean="0">
                <a:solidFill>
                  <a:schemeClr val="tx1"/>
                </a:solidFill>
                <a:latin typeface="Times New Roman" pitchFamily="18" charset="0"/>
                <a:cs typeface="Times New Roman" pitchFamily="18" charset="0"/>
              </a:rPr>
              <a:t>Hongik</a:t>
            </a:r>
            <a:r>
              <a:rPr lang="en-US" altLang="ko-KR" dirty="0" smtClean="0">
                <a:solidFill>
                  <a:schemeClr val="tx1"/>
                </a:solidFill>
                <a:latin typeface="Times New Roman" pitchFamily="18" charset="0"/>
                <a:cs typeface="Times New Roman" pitchFamily="18" charset="0"/>
              </a:rPr>
              <a:t> University</a:t>
            </a:r>
            <a:endParaRPr lang="ko-KR" altLang="en-US" dirty="0" smtClean="0">
              <a:solidFill>
                <a:schemeClr val="tx1"/>
              </a:solidFill>
              <a:latin typeface="Times New Roman" pitchFamily="18" charset="0"/>
              <a:cs typeface="Times New Roman" pitchFamily="18" charset="0"/>
            </a:endParaRPr>
          </a:p>
        </p:txBody>
      </p:sp>
      <p:pic>
        <p:nvPicPr>
          <p:cNvPr id="31749" name="_x25047144" descr="EMB00000a1c44ab"/>
          <p:cNvPicPr>
            <a:picLocks noChangeAspect="1" noChangeArrowheads="1"/>
          </p:cNvPicPr>
          <p:nvPr/>
        </p:nvPicPr>
        <p:blipFill>
          <a:blip r:embed="rId3" cstate="print"/>
          <a:srcRect/>
          <a:stretch>
            <a:fillRect/>
          </a:stretch>
        </p:blipFill>
        <p:spPr bwMode="auto">
          <a:xfrm>
            <a:off x="4716463" y="454025"/>
            <a:ext cx="606425" cy="606425"/>
          </a:xfrm>
          <a:prstGeom prst="rect">
            <a:avLst/>
          </a:prstGeom>
          <a:noFill/>
          <a:ln w="9525">
            <a:noFill/>
            <a:miter lim="800000"/>
            <a:headEnd/>
            <a:tailEnd/>
          </a:ln>
        </p:spPr>
      </p:pic>
      <p:sp>
        <p:nvSpPr>
          <p:cNvPr id="31750" name="슬라이드 번호 개체 틀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16A898D-7B53-4D29-9972-0D074E53DB1D}" type="slidenum">
              <a:rPr lang="ko-KR" altLang="en-US" smtClean="0"/>
              <a:pPr/>
              <a:t>23</a:t>
            </a:fld>
            <a:endParaRPr lang="ko-KR" altLang="en-US" smtClean="0"/>
          </a:p>
        </p:txBody>
      </p:sp>
      <p:sp>
        <p:nvSpPr>
          <p:cNvPr id="31751" name="Rectangle 9"/>
          <p:cNvSpPr>
            <a:spLocks noChangeArrowheads="1"/>
          </p:cNvSpPr>
          <p:nvPr/>
        </p:nvSpPr>
        <p:spPr bwMode="auto">
          <a:xfrm>
            <a:off x="1368425" y="3992563"/>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2" name="Rectangle 18"/>
          <p:cNvSpPr>
            <a:spLocks noChangeArrowheads="1"/>
          </p:cNvSpPr>
          <p:nvPr/>
        </p:nvSpPr>
        <p:spPr bwMode="auto">
          <a:xfrm>
            <a:off x="1368425" y="3992563"/>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3" name="Rectangle 2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4" name="Rectangle 2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5"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제목 1"/>
          <p:cNvSpPr>
            <a:spLocks noGrp="1"/>
          </p:cNvSpPr>
          <p:nvPr>
            <p:ph type="title"/>
          </p:nvPr>
        </p:nvSpPr>
        <p:spPr>
          <a:xfrm>
            <a:off x="457200" y="765175"/>
            <a:ext cx="8229600" cy="796925"/>
          </a:xfrm>
        </p:spPr>
        <p:txBody>
          <a:bodyPr/>
          <a:lstStyle/>
          <a:p>
            <a:pPr eaLnBrk="1" hangingPunct="1">
              <a:lnSpc>
                <a:spcPct val="150000"/>
              </a:lnSpc>
            </a:pPr>
            <a:r>
              <a:rPr lang="en-US" altLang="ko-KR" sz="3600" dirty="0" smtClean="0">
                <a:latin typeface="Times New Roman" pitchFamily="18" charset="0"/>
                <a:ea typeface="굴림" pitchFamily="50" charset="-127"/>
                <a:cs typeface="Times New Roman" pitchFamily="18" charset="0"/>
              </a:rPr>
              <a:t>Smart damper dynamic test</a:t>
            </a:r>
          </a:p>
        </p:txBody>
      </p:sp>
      <p:sp>
        <p:nvSpPr>
          <p:cNvPr id="26627" name="내용 개체 틀 2"/>
          <p:cNvSpPr>
            <a:spLocks noGrp="1"/>
          </p:cNvSpPr>
          <p:nvPr>
            <p:ph idx="1"/>
          </p:nvPr>
        </p:nvSpPr>
        <p:spPr>
          <a:xfrm>
            <a:off x="457200" y="1557338"/>
            <a:ext cx="8229600" cy="5016500"/>
          </a:xfrm>
        </p:spPr>
        <p:txBody>
          <a:bodyPr/>
          <a:lstStyle/>
          <a:p>
            <a:pPr eaLnBrk="1" hangingPunct="1">
              <a:spcBef>
                <a:spcPts val="1200"/>
              </a:spcBef>
              <a:defRPr/>
            </a:pPr>
            <a:r>
              <a:rPr lang="en-US" altLang="ko-KR" sz="2000" dirty="0" smtClean="0">
                <a:latin typeface="Times New Roman" pitchFamily="18" charset="0"/>
                <a:cs typeface="Times New Roman" pitchFamily="18" charset="0"/>
              </a:rPr>
              <a:t>Asymmetric behavior of the smart damper</a:t>
            </a:r>
          </a:p>
          <a:p>
            <a:pPr eaLnBrk="1" hangingPunct="1">
              <a:spcBef>
                <a:spcPts val="1200"/>
              </a:spcBef>
              <a:defRPr/>
            </a:pPr>
            <a:endParaRPr lang="en-US" altLang="ko-KR" sz="1800" dirty="0">
              <a:latin typeface="Times New Roman" pitchFamily="18" charset="0"/>
              <a:cs typeface="Times New Roman" pitchFamily="18" charset="0"/>
            </a:endParaRPr>
          </a:p>
          <a:p>
            <a:pPr marL="461962" indent="-342900" eaLnBrk="1" hangingPunct="1">
              <a:spcBef>
                <a:spcPts val="1200"/>
              </a:spcBef>
              <a:defRPr/>
            </a:pPr>
            <a:endParaRPr lang="en-US" altLang="ko-KR" sz="2000" dirty="0" smtClean="0">
              <a:latin typeface="Times New Roman" pitchFamily="18" charset="0"/>
              <a:cs typeface="Times New Roman" pitchFamily="18" charset="0"/>
            </a:endParaRPr>
          </a:p>
          <a:p>
            <a:pPr marL="461962" indent="-342900" eaLnBrk="1" hangingPunct="1">
              <a:spcBef>
                <a:spcPts val="1200"/>
              </a:spcBef>
              <a:defRPr/>
            </a:pPr>
            <a:endParaRPr lang="en-US" altLang="ko-KR" sz="2000" dirty="0">
              <a:latin typeface="Times New Roman" pitchFamily="18" charset="0"/>
              <a:cs typeface="Times New Roman" pitchFamily="18" charset="0"/>
            </a:endParaRPr>
          </a:p>
          <a:p>
            <a:pPr marL="461962" indent="-342900" eaLnBrk="1" hangingPunct="1">
              <a:spcBef>
                <a:spcPts val="1200"/>
              </a:spcBef>
              <a:defRPr/>
            </a:pPr>
            <a:endParaRPr lang="en-US" altLang="ko-KR" sz="2000" dirty="0" smtClean="0">
              <a:latin typeface="Times New Roman" pitchFamily="18" charset="0"/>
              <a:cs typeface="Times New Roman" pitchFamily="18" charset="0"/>
            </a:endParaRPr>
          </a:p>
          <a:p>
            <a:pPr marL="461962" indent="-342900" eaLnBrk="1" hangingPunct="1">
              <a:spcBef>
                <a:spcPts val="1200"/>
              </a:spcBef>
              <a:defRPr/>
            </a:pPr>
            <a:endParaRPr lang="en-US" altLang="ko-KR" sz="2000" dirty="0">
              <a:latin typeface="Times New Roman" pitchFamily="18" charset="0"/>
              <a:cs typeface="Times New Roman" pitchFamily="18" charset="0"/>
            </a:endParaRPr>
          </a:p>
          <a:p>
            <a:pPr marL="461962" indent="-342900" eaLnBrk="1" hangingPunct="1">
              <a:spcBef>
                <a:spcPts val="1200"/>
              </a:spcBef>
              <a:defRPr/>
            </a:pPr>
            <a:endParaRPr lang="en-US" altLang="ko-KR" sz="2000" dirty="0" smtClean="0">
              <a:latin typeface="Times New Roman" pitchFamily="18" charset="0"/>
              <a:cs typeface="Times New Roman" pitchFamily="18" charset="0"/>
            </a:endParaRPr>
          </a:p>
        </p:txBody>
      </p:sp>
      <p:sp>
        <p:nvSpPr>
          <p:cNvPr id="31748" name="바닥글 개체 틀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ltLang="ko-KR" dirty="0" smtClean="0">
                <a:solidFill>
                  <a:schemeClr val="tx1"/>
                </a:solidFill>
                <a:latin typeface="Times New Roman" pitchFamily="18" charset="0"/>
                <a:cs typeface="Times New Roman" pitchFamily="18" charset="0"/>
              </a:rPr>
              <a:t>Department of Structural Engineering, </a:t>
            </a:r>
          </a:p>
          <a:p>
            <a:r>
              <a:rPr lang="en-US" altLang="ko-KR" dirty="0" err="1" smtClean="0">
                <a:solidFill>
                  <a:schemeClr val="tx1"/>
                </a:solidFill>
                <a:latin typeface="Times New Roman" pitchFamily="18" charset="0"/>
                <a:cs typeface="Times New Roman" pitchFamily="18" charset="0"/>
              </a:rPr>
              <a:t>Hongik</a:t>
            </a:r>
            <a:r>
              <a:rPr lang="en-US" altLang="ko-KR" dirty="0" smtClean="0">
                <a:solidFill>
                  <a:schemeClr val="tx1"/>
                </a:solidFill>
                <a:latin typeface="Times New Roman" pitchFamily="18" charset="0"/>
                <a:cs typeface="Times New Roman" pitchFamily="18" charset="0"/>
              </a:rPr>
              <a:t> University</a:t>
            </a:r>
            <a:endParaRPr lang="ko-KR" altLang="en-US" dirty="0" smtClean="0">
              <a:solidFill>
                <a:schemeClr val="tx1"/>
              </a:solidFill>
              <a:latin typeface="Times New Roman" pitchFamily="18" charset="0"/>
              <a:cs typeface="Times New Roman" pitchFamily="18" charset="0"/>
            </a:endParaRPr>
          </a:p>
        </p:txBody>
      </p:sp>
      <p:pic>
        <p:nvPicPr>
          <p:cNvPr id="31749" name="_x25047144" descr="EMB00000a1c44ab"/>
          <p:cNvPicPr>
            <a:picLocks noChangeAspect="1" noChangeArrowheads="1"/>
          </p:cNvPicPr>
          <p:nvPr/>
        </p:nvPicPr>
        <p:blipFill>
          <a:blip r:embed="rId4" cstate="print"/>
          <a:srcRect/>
          <a:stretch>
            <a:fillRect/>
          </a:stretch>
        </p:blipFill>
        <p:spPr bwMode="auto">
          <a:xfrm>
            <a:off x="4716463" y="454025"/>
            <a:ext cx="606425" cy="606425"/>
          </a:xfrm>
          <a:prstGeom prst="rect">
            <a:avLst/>
          </a:prstGeom>
          <a:noFill/>
          <a:ln w="9525">
            <a:noFill/>
            <a:miter lim="800000"/>
            <a:headEnd/>
            <a:tailEnd/>
          </a:ln>
        </p:spPr>
      </p:pic>
      <p:sp>
        <p:nvSpPr>
          <p:cNvPr id="31750" name="슬라이드 번호 개체 틀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16A898D-7B53-4D29-9972-0D074E53DB1D}" type="slidenum">
              <a:rPr lang="ko-KR" altLang="en-US" smtClean="0"/>
              <a:pPr/>
              <a:t>24</a:t>
            </a:fld>
            <a:endParaRPr lang="ko-KR" altLang="en-US" smtClean="0"/>
          </a:p>
        </p:txBody>
      </p:sp>
      <p:sp>
        <p:nvSpPr>
          <p:cNvPr id="31751" name="Rectangle 9"/>
          <p:cNvSpPr>
            <a:spLocks noChangeArrowheads="1"/>
          </p:cNvSpPr>
          <p:nvPr/>
        </p:nvSpPr>
        <p:spPr bwMode="auto">
          <a:xfrm>
            <a:off x="1368425" y="3992563"/>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2" name="Rectangle 18"/>
          <p:cNvSpPr>
            <a:spLocks noChangeArrowheads="1"/>
          </p:cNvSpPr>
          <p:nvPr/>
        </p:nvSpPr>
        <p:spPr bwMode="auto">
          <a:xfrm>
            <a:off x="1368425" y="3992563"/>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3" name="Rectangle 2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4" name="Rectangle 2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1755"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grpSp>
        <p:nvGrpSpPr>
          <p:cNvPr id="2" name="Group 2"/>
          <p:cNvGrpSpPr>
            <a:grpSpLocks/>
          </p:cNvGrpSpPr>
          <p:nvPr/>
        </p:nvGrpSpPr>
        <p:grpSpPr bwMode="auto">
          <a:xfrm>
            <a:off x="1285852" y="1912317"/>
            <a:ext cx="6648187" cy="4302765"/>
            <a:chOff x="3315" y="4884"/>
            <a:chExt cx="10469" cy="6777"/>
          </a:xfrm>
        </p:grpSpPr>
        <p:graphicFrame>
          <p:nvGraphicFramePr>
            <p:cNvPr id="97283" name="Object 3"/>
            <p:cNvGraphicFramePr>
              <a:graphicFrameLocks noChangeAspect="1"/>
            </p:cNvGraphicFramePr>
            <p:nvPr/>
          </p:nvGraphicFramePr>
          <p:xfrm>
            <a:off x="3315" y="4884"/>
            <a:ext cx="4507" cy="3401"/>
          </p:xfrm>
          <a:graphic>
            <a:graphicData uri="http://schemas.openxmlformats.org/presentationml/2006/ole">
              <mc:AlternateContent xmlns:mc="http://schemas.openxmlformats.org/markup-compatibility/2006">
                <mc:Choice xmlns:v="urn:schemas-microsoft-com:vml" Requires="v">
                  <p:oleObj spid="_x0000_s105598" name="Graph" r:id="rId5" imgW="4154400" imgH="2901600" progId="Origin50.Graph">
                    <p:embed/>
                  </p:oleObj>
                </mc:Choice>
                <mc:Fallback>
                  <p:oleObj name="Graph" r:id="rId5" imgW="4154400" imgH="2901600" progId="Origin50.Graph">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l="4333" t="6204" r="8665"/>
                        <a:stretch>
                          <a:fillRect/>
                        </a:stretch>
                      </p:blipFill>
                      <p:spPr bwMode="auto">
                        <a:xfrm>
                          <a:off x="3315" y="4884"/>
                          <a:ext cx="4507" cy="3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4" name="Object 4"/>
            <p:cNvGraphicFramePr>
              <a:graphicFrameLocks noChangeAspect="1"/>
            </p:cNvGraphicFramePr>
            <p:nvPr/>
          </p:nvGraphicFramePr>
          <p:xfrm>
            <a:off x="9277" y="4884"/>
            <a:ext cx="4507" cy="3401"/>
          </p:xfrm>
          <a:graphic>
            <a:graphicData uri="http://schemas.openxmlformats.org/presentationml/2006/ole">
              <mc:AlternateContent xmlns:mc="http://schemas.openxmlformats.org/markup-compatibility/2006">
                <mc:Choice xmlns:v="urn:schemas-microsoft-com:vml" Requires="v">
                  <p:oleObj spid="_x0000_s105599" name="Graph" r:id="rId7" imgW="4154400" imgH="2901600" progId="Origin50.Graph">
                    <p:embed/>
                  </p:oleObj>
                </mc:Choice>
                <mc:Fallback>
                  <p:oleObj name="Graph" r:id="rId7" imgW="4154400" imgH="2901600" progId="Origin50.Graph">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l="4333" t="6204" r="8665"/>
                        <a:stretch>
                          <a:fillRect/>
                        </a:stretch>
                      </p:blipFill>
                      <p:spPr bwMode="auto">
                        <a:xfrm>
                          <a:off x="9277" y="4884"/>
                          <a:ext cx="4507" cy="3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5" name="Object 5"/>
            <p:cNvGraphicFramePr>
              <a:graphicFrameLocks noChangeAspect="1"/>
            </p:cNvGraphicFramePr>
            <p:nvPr/>
          </p:nvGraphicFramePr>
          <p:xfrm>
            <a:off x="3315" y="8260"/>
            <a:ext cx="4507" cy="3401"/>
          </p:xfrm>
          <a:graphic>
            <a:graphicData uri="http://schemas.openxmlformats.org/presentationml/2006/ole">
              <mc:AlternateContent xmlns:mc="http://schemas.openxmlformats.org/markup-compatibility/2006">
                <mc:Choice xmlns:v="urn:schemas-microsoft-com:vml" Requires="v">
                  <p:oleObj spid="_x0000_s105600" name="Graph" r:id="rId9" imgW="4154400" imgH="2901600" progId="Origin50.Graph">
                    <p:embed/>
                  </p:oleObj>
                </mc:Choice>
                <mc:Fallback>
                  <p:oleObj name="Graph" r:id="rId9" imgW="4154400" imgH="2901600" progId="Origin50.Graph">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l="4333" t="6204" r="8665"/>
                        <a:stretch>
                          <a:fillRect/>
                        </a:stretch>
                      </p:blipFill>
                      <p:spPr bwMode="auto">
                        <a:xfrm>
                          <a:off x="3315" y="8260"/>
                          <a:ext cx="4507" cy="3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6" name="Object 6"/>
            <p:cNvGraphicFramePr>
              <a:graphicFrameLocks noChangeAspect="1"/>
            </p:cNvGraphicFramePr>
            <p:nvPr/>
          </p:nvGraphicFramePr>
          <p:xfrm>
            <a:off x="9277" y="8260"/>
            <a:ext cx="4507" cy="3401"/>
          </p:xfrm>
          <a:graphic>
            <a:graphicData uri="http://schemas.openxmlformats.org/presentationml/2006/ole">
              <mc:AlternateContent xmlns:mc="http://schemas.openxmlformats.org/markup-compatibility/2006">
                <mc:Choice xmlns:v="urn:schemas-microsoft-com:vml" Requires="v">
                  <p:oleObj spid="_x0000_s105601" name="Graph" r:id="rId11" imgW="4154400" imgH="2901600" progId="Origin50.Graph">
                    <p:embed/>
                  </p:oleObj>
                </mc:Choice>
                <mc:Fallback>
                  <p:oleObj name="Graph" r:id="rId11" imgW="4154400" imgH="2901600" progId="Origin50.Graph">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l="4333" t="6204" r="8665"/>
                        <a:stretch>
                          <a:fillRect/>
                        </a:stretch>
                      </p:blipFill>
                      <p:spPr bwMode="auto">
                        <a:xfrm>
                          <a:off x="9277" y="8260"/>
                          <a:ext cx="4507" cy="3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8" name="TextBox 1"/>
          <p:cNvSpPr txBox="1">
            <a:spLocks noChangeArrowheads="1"/>
          </p:cNvSpPr>
          <p:nvPr/>
        </p:nvSpPr>
        <p:spPr bwMode="auto">
          <a:xfrm>
            <a:off x="2285984" y="6345816"/>
            <a:ext cx="4714908" cy="369332"/>
          </a:xfrm>
          <a:prstGeom prst="rect">
            <a:avLst/>
          </a:prstGeom>
          <a:noFill/>
          <a:ln w="9525">
            <a:noFill/>
            <a:miter lim="800000"/>
            <a:headEnd/>
            <a:tailEnd/>
          </a:ln>
        </p:spPr>
        <p:txBody>
          <a:bodyPr wrap="square">
            <a:spAutoFit/>
          </a:bodyPr>
          <a:lstStyle/>
          <a:p>
            <a:r>
              <a:rPr lang="en-US" altLang="ko-KR" b="1" dirty="0" smtClean="0">
                <a:latin typeface="Times New Roman" pitchFamily="18" charset="0"/>
                <a:cs typeface="Times New Roman" pitchFamily="18" charset="0"/>
              </a:rPr>
              <a:t>&lt;Asymmetric behavior of the smart damper&gt;</a:t>
            </a:r>
            <a:endParaRPr lang="ko-KR" alt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제목 1"/>
          <p:cNvSpPr>
            <a:spLocks noGrp="1"/>
          </p:cNvSpPr>
          <p:nvPr>
            <p:ph type="title"/>
          </p:nvPr>
        </p:nvSpPr>
        <p:spPr>
          <a:xfrm>
            <a:off x="457200" y="428604"/>
            <a:ext cx="8229600" cy="714380"/>
          </a:xfrm>
        </p:spPr>
        <p:txBody>
          <a:bodyPr/>
          <a:lstStyle/>
          <a:p>
            <a:pPr eaLnBrk="1" hangingPunct="1"/>
            <a:r>
              <a:rPr lang="en-US" altLang="ko-KR" dirty="0" smtClean="0">
                <a:latin typeface="Times New Roman" pitchFamily="18" charset="0"/>
                <a:ea typeface="굴림" pitchFamily="50" charset="-127"/>
                <a:cs typeface="Times New Roman" pitchFamily="18" charset="0"/>
              </a:rPr>
              <a:t>Conclusion</a:t>
            </a:r>
            <a:endParaRPr lang="ko-KR" altLang="en-US" dirty="0" smtClean="0">
              <a:latin typeface="Times New Roman" pitchFamily="18" charset="0"/>
              <a:ea typeface="굴림" pitchFamily="50" charset="-127"/>
              <a:cs typeface="Times New Roman" pitchFamily="18" charset="0"/>
            </a:endParaRPr>
          </a:p>
        </p:txBody>
      </p:sp>
      <p:sp>
        <p:nvSpPr>
          <p:cNvPr id="32772" name="바닥글 개체 틀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ltLang="ko-KR" dirty="0" smtClean="0">
                <a:solidFill>
                  <a:schemeClr val="tx1"/>
                </a:solidFill>
                <a:latin typeface="Times New Roman" pitchFamily="18" charset="0"/>
                <a:cs typeface="Times New Roman" pitchFamily="18" charset="0"/>
              </a:rPr>
              <a:t>Department of Structural Engineering, </a:t>
            </a:r>
          </a:p>
          <a:p>
            <a:r>
              <a:rPr lang="en-US" altLang="ko-KR" dirty="0" err="1" smtClean="0">
                <a:solidFill>
                  <a:schemeClr val="tx1"/>
                </a:solidFill>
                <a:latin typeface="Times New Roman" pitchFamily="18" charset="0"/>
                <a:cs typeface="Times New Roman" pitchFamily="18" charset="0"/>
              </a:rPr>
              <a:t>Hongik</a:t>
            </a:r>
            <a:r>
              <a:rPr lang="en-US" altLang="ko-KR" dirty="0" smtClean="0">
                <a:solidFill>
                  <a:schemeClr val="tx1"/>
                </a:solidFill>
                <a:latin typeface="Times New Roman" pitchFamily="18" charset="0"/>
                <a:cs typeface="Times New Roman" pitchFamily="18" charset="0"/>
              </a:rPr>
              <a:t> University</a:t>
            </a:r>
            <a:endParaRPr lang="ko-KR" altLang="en-US" dirty="0" smtClean="0">
              <a:solidFill>
                <a:schemeClr val="tx1"/>
              </a:solidFill>
              <a:latin typeface="Times New Roman" pitchFamily="18" charset="0"/>
              <a:cs typeface="Times New Roman" pitchFamily="18" charset="0"/>
            </a:endParaRPr>
          </a:p>
        </p:txBody>
      </p:sp>
      <p:pic>
        <p:nvPicPr>
          <p:cNvPr id="32773" name="_x25047144" descr="EMB00000a1c44ab"/>
          <p:cNvPicPr>
            <a:picLocks noChangeAspect="1" noChangeArrowheads="1"/>
          </p:cNvPicPr>
          <p:nvPr/>
        </p:nvPicPr>
        <p:blipFill>
          <a:blip r:embed="rId3" cstate="print"/>
          <a:srcRect/>
          <a:stretch>
            <a:fillRect/>
          </a:stretch>
        </p:blipFill>
        <p:spPr bwMode="auto">
          <a:xfrm>
            <a:off x="4716463" y="454025"/>
            <a:ext cx="606425" cy="606425"/>
          </a:xfrm>
          <a:prstGeom prst="rect">
            <a:avLst/>
          </a:prstGeom>
          <a:noFill/>
          <a:ln w="9525">
            <a:noFill/>
            <a:miter lim="800000"/>
            <a:headEnd/>
            <a:tailEnd/>
          </a:ln>
        </p:spPr>
      </p:pic>
      <p:sp>
        <p:nvSpPr>
          <p:cNvPr id="32774" name="슬라이드 번호 개체 틀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506B107-B1DD-4F1E-ADEF-9F183FB65BEC}" type="slidenum">
              <a:rPr lang="ko-KR" altLang="en-US" smtClean="0"/>
              <a:pPr/>
              <a:t>25</a:t>
            </a:fld>
            <a:endParaRPr lang="ko-KR" altLang="en-US" smtClean="0"/>
          </a:p>
        </p:txBody>
      </p:sp>
      <p:sp>
        <p:nvSpPr>
          <p:cNvPr id="32775" name="Rectangle 8"/>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32776" name="Rectangle 1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 name="내용 개체 틀 1"/>
          <p:cNvSpPr>
            <a:spLocks noGrp="1"/>
          </p:cNvSpPr>
          <p:nvPr>
            <p:ph idx="1"/>
          </p:nvPr>
        </p:nvSpPr>
        <p:spPr>
          <a:xfrm>
            <a:off x="457200" y="1412776"/>
            <a:ext cx="8229600" cy="2088232"/>
          </a:xfrm>
        </p:spPr>
        <p:txBody>
          <a:bodyPr/>
          <a:lstStyle/>
          <a:p>
            <a:r>
              <a:rPr lang="en-US" altLang="ko-KR" sz="1800" dirty="0" smtClean="0"/>
              <a:t> </a:t>
            </a:r>
            <a:r>
              <a:rPr lang="en-US" altLang="ko-KR" sz="1800" dirty="0">
                <a:latin typeface="Times New Roman" pitchFamily="18" charset="0"/>
                <a:cs typeface="Times New Roman" pitchFamily="18" charset="0"/>
              </a:rPr>
              <a:t>This study proposed a new concept of a smart damper </a:t>
            </a:r>
            <a:r>
              <a:rPr lang="en-US" altLang="ko-KR" sz="1800" dirty="0">
                <a:solidFill>
                  <a:srgbClr val="FF0000"/>
                </a:solidFill>
                <a:latin typeface="Times New Roman" pitchFamily="18" charset="0"/>
                <a:cs typeface="Times New Roman" pitchFamily="18" charset="0"/>
              </a:rPr>
              <a:t>using pre-compressed rubber springs and magnetic friction. </a:t>
            </a:r>
            <a:r>
              <a:rPr lang="en-US" altLang="ko-KR" sz="1800" dirty="0">
                <a:latin typeface="Times New Roman" pitchFamily="18" charset="0"/>
                <a:cs typeface="Times New Roman" pitchFamily="18" charset="0"/>
              </a:rPr>
              <a:t>The performance of the magnets and pre- compressed rubber springs was verified through the dynamic</a:t>
            </a:r>
            <a:r>
              <a:rPr lang="en-US" altLang="ko-KR" sz="1800" dirty="0" smtClean="0">
                <a:latin typeface="Times New Roman" pitchFamily="18" charset="0"/>
                <a:cs typeface="Times New Roman" pitchFamily="18" charset="0"/>
              </a:rPr>
              <a:t>.</a:t>
            </a:r>
          </a:p>
          <a:p>
            <a:endParaRPr lang="en-US" altLang="ko-KR" sz="1800" dirty="0">
              <a:latin typeface="Times New Roman" pitchFamily="18" charset="0"/>
              <a:cs typeface="Times New Roman" pitchFamily="18" charset="0"/>
            </a:endParaRPr>
          </a:p>
          <a:p>
            <a:r>
              <a:rPr lang="en-US" altLang="ko-KR" sz="1800" dirty="0">
                <a:latin typeface="Times New Roman" pitchFamily="18" charset="0"/>
                <a:cs typeface="Times New Roman" pitchFamily="18" charset="0"/>
              </a:rPr>
              <a:t>The damper with only rubber springs of </a:t>
            </a:r>
            <a:r>
              <a:rPr lang="en-US" altLang="ko-KR" sz="1800" dirty="0">
                <a:solidFill>
                  <a:srgbClr val="FF0000"/>
                </a:solidFill>
                <a:latin typeface="Times New Roman" pitchFamily="18" charset="0"/>
                <a:cs typeface="Times New Roman" pitchFamily="18" charset="0"/>
              </a:rPr>
              <a:t>8% strain pre-compression</a:t>
            </a:r>
            <a:r>
              <a:rPr lang="en-US" altLang="ko-KR" sz="1800" dirty="0">
                <a:latin typeface="Times New Roman" pitchFamily="18" charset="0"/>
                <a:cs typeface="Times New Roman" pitchFamily="18" charset="0"/>
              </a:rPr>
              <a:t> excluding magnetic friction showed </a:t>
            </a:r>
            <a:r>
              <a:rPr lang="en-US" altLang="ko-KR" sz="1800" dirty="0">
                <a:solidFill>
                  <a:srgbClr val="FF0000"/>
                </a:solidFill>
                <a:latin typeface="Times New Roman" pitchFamily="18" charset="0"/>
                <a:cs typeface="Times New Roman" pitchFamily="18" charset="0"/>
              </a:rPr>
              <a:t>flag-shaped behavior</a:t>
            </a:r>
            <a:r>
              <a:rPr lang="en-US" altLang="ko-KR" sz="1800" dirty="0">
                <a:latin typeface="Times New Roman" pitchFamily="18" charset="0"/>
                <a:cs typeface="Times New Roman" pitchFamily="18" charset="0"/>
              </a:rPr>
              <a:t>; thus, the damper provided </a:t>
            </a:r>
            <a:r>
              <a:rPr lang="en-US" altLang="ko-KR" sz="1800" dirty="0">
                <a:solidFill>
                  <a:srgbClr val="FF0000"/>
                </a:solidFill>
                <a:latin typeface="Times New Roman" pitchFamily="18" charset="0"/>
                <a:cs typeface="Times New Roman" pitchFamily="18" charset="0"/>
              </a:rPr>
              <a:t>self-centering</a:t>
            </a:r>
            <a:r>
              <a:rPr lang="en-US" altLang="ko-KR" sz="1800" dirty="0">
                <a:latin typeface="Times New Roman" pitchFamily="18" charset="0"/>
                <a:cs typeface="Times New Roman" pitchFamily="18" charset="0"/>
              </a:rPr>
              <a:t> capacity and energy dissipation with </a:t>
            </a:r>
            <a:r>
              <a:rPr lang="en-US" altLang="ko-KR" sz="1800" dirty="0">
                <a:solidFill>
                  <a:srgbClr val="FF0000"/>
                </a:solidFill>
                <a:latin typeface="Times New Roman" pitchFamily="18" charset="0"/>
                <a:cs typeface="Times New Roman" pitchFamily="18" charset="0"/>
              </a:rPr>
              <a:t>a damping ratio of 2.7</a:t>
            </a:r>
            <a:r>
              <a:rPr lang="en-US" altLang="ko-KR" sz="1800" dirty="0" smtClean="0">
                <a:solidFill>
                  <a:srgbClr val="FF0000"/>
                </a:solidFill>
                <a:latin typeface="Times New Roman" pitchFamily="18" charset="0"/>
                <a:cs typeface="Times New Roman" pitchFamily="18" charset="0"/>
              </a:rPr>
              <a:t>%.</a:t>
            </a:r>
          </a:p>
        </p:txBody>
      </p:sp>
      <p:sp>
        <p:nvSpPr>
          <p:cNvPr id="17" name="내용 개체 틀 1"/>
          <p:cNvSpPr txBox="1">
            <a:spLocks/>
          </p:cNvSpPr>
          <p:nvPr/>
        </p:nvSpPr>
        <p:spPr bwMode="auto">
          <a:xfrm>
            <a:off x="452227" y="3717032"/>
            <a:ext cx="4479813" cy="26642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latinLnBrk="1"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latinLnBrk="1"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latinLnBrk="1"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latinLnBrk="1"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latinLnBrk="1"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1"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1"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1"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1"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kumimoji="0" lang="en-US" altLang="ko-KR" sz="1800" dirty="0" smtClean="0">
                <a:latin typeface="Times New Roman" pitchFamily="18" charset="0"/>
                <a:cs typeface="Times New Roman" pitchFamily="18" charset="0"/>
              </a:rPr>
              <a:t>Additionally, the proposed damper can be used </a:t>
            </a:r>
            <a:r>
              <a:rPr kumimoji="0" lang="en-US" altLang="ko-KR" sz="1800" dirty="0" smtClean="0">
                <a:solidFill>
                  <a:srgbClr val="FF0000"/>
                </a:solidFill>
                <a:latin typeface="Times New Roman" pitchFamily="18" charset="0"/>
                <a:cs typeface="Times New Roman" pitchFamily="18" charset="0"/>
              </a:rPr>
              <a:t>to support or control vibration of pipes </a:t>
            </a:r>
            <a:r>
              <a:rPr kumimoji="0" lang="en-US" altLang="ko-KR" sz="1800" dirty="0" smtClean="0">
                <a:latin typeface="Times New Roman" pitchFamily="18" charset="0"/>
                <a:cs typeface="Times New Roman" pitchFamily="18" charset="0"/>
              </a:rPr>
              <a:t>in </a:t>
            </a:r>
            <a:r>
              <a:rPr kumimoji="0" lang="en-US" altLang="ko-KR" sz="1800" dirty="0" smtClean="0">
                <a:solidFill>
                  <a:srgbClr val="FF0000"/>
                </a:solidFill>
                <a:latin typeface="Times New Roman" pitchFamily="18" charset="0"/>
                <a:cs typeface="Times New Roman" pitchFamily="18" charset="0"/>
              </a:rPr>
              <a:t>power plants </a:t>
            </a:r>
            <a:r>
              <a:rPr kumimoji="0" lang="en-US" altLang="ko-KR" sz="1800" dirty="0" smtClean="0">
                <a:latin typeface="Times New Roman" pitchFamily="18" charset="0"/>
                <a:cs typeface="Times New Roman" pitchFamily="18" charset="0"/>
              </a:rPr>
              <a:t>and also it may be applied to structural parts such as </a:t>
            </a:r>
            <a:r>
              <a:rPr kumimoji="0" lang="en-US" altLang="ko-KR" sz="1800" dirty="0" smtClean="0">
                <a:solidFill>
                  <a:srgbClr val="FF0000"/>
                </a:solidFill>
                <a:latin typeface="Times New Roman" pitchFamily="18" charset="0"/>
                <a:cs typeface="Times New Roman" pitchFamily="18" charset="0"/>
              </a:rPr>
              <a:t>beam-column-connections </a:t>
            </a:r>
            <a:r>
              <a:rPr kumimoji="0" lang="en-US" altLang="ko-KR" sz="1800" dirty="0" smtClean="0">
                <a:latin typeface="Times New Roman" pitchFamily="18" charset="0"/>
                <a:cs typeface="Times New Roman" pitchFamily="18" charset="0"/>
              </a:rPr>
              <a:t>and </a:t>
            </a:r>
            <a:r>
              <a:rPr kumimoji="0" lang="en-US" altLang="ko-KR" sz="1800" dirty="0" smtClean="0">
                <a:solidFill>
                  <a:srgbClr val="FF0000"/>
                </a:solidFill>
                <a:latin typeface="Times New Roman" pitchFamily="18" charset="0"/>
                <a:cs typeface="Times New Roman" pitchFamily="18" charset="0"/>
              </a:rPr>
              <a:t>bracing in moment frames </a:t>
            </a:r>
            <a:r>
              <a:rPr kumimoji="0" lang="en-US" altLang="ko-KR" sz="1800" dirty="0" smtClean="0">
                <a:latin typeface="Times New Roman" pitchFamily="18" charset="0"/>
                <a:cs typeface="Times New Roman" pitchFamily="18" charset="0"/>
              </a:rPr>
              <a:t>because </a:t>
            </a:r>
            <a:r>
              <a:rPr kumimoji="0" lang="en-US" altLang="ko-KR" sz="1800" dirty="0" smtClean="0">
                <a:solidFill>
                  <a:srgbClr val="FF0000"/>
                </a:solidFill>
                <a:latin typeface="Times New Roman" pitchFamily="18" charset="0"/>
                <a:cs typeface="Times New Roman" pitchFamily="18" charset="0"/>
              </a:rPr>
              <a:t>inexpensive</a:t>
            </a:r>
            <a:r>
              <a:rPr kumimoji="0" lang="en-US" altLang="ko-KR" sz="1800" dirty="0" smtClean="0">
                <a:latin typeface="Times New Roman" pitchFamily="18" charset="0"/>
                <a:cs typeface="Times New Roman" pitchFamily="18" charset="0"/>
              </a:rPr>
              <a:t> materials is used, </a:t>
            </a:r>
            <a:r>
              <a:rPr kumimoji="0" lang="en-US" altLang="ko-KR" sz="1800" dirty="0" smtClean="0">
                <a:solidFill>
                  <a:srgbClr val="FF0000"/>
                </a:solidFill>
                <a:latin typeface="Times New Roman" pitchFamily="18" charset="0"/>
                <a:cs typeface="Times New Roman" pitchFamily="18" charset="0"/>
              </a:rPr>
              <a:t>its mechanism</a:t>
            </a:r>
            <a:r>
              <a:rPr kumimoji="0" lang="en-US" altLang="ko-KR" sz="1800" dirty="0" smtClean="0">
                <a:latin typeface="Times New Roman" pitchFamily="18" charset="0"/>
                <a:cs typeface="Times New Roman" pitchFamily="18" charset="0"/>
              </a:rPr>
              <a:t> is relatively </a:t>
            </a:r>
            <a:r>
              <a:rPr kumimoji="0" lang="en-US" altLang="ko-KR" sz="1800" dirty="0" smtClean="0">
                <a:solidFill>
                  <a:srgbClr val="FF0000"/>
                </a:solidFill>
                <a:latin typeface="Times New Roman" pitchFamily="18" charset="0"/>
                <a:cs typeface="Times New Roman" pitchFamily="18" charset="0"/>
              </a:rPr>
              <a:t>simple</a:t>
            </a:r>
            <a:r>
              <a:rPr kumimoji="0" lang="en-US" altLang="ko-KR" sz="1800" dirty="0" smtClean="0">
                <a:latin typeface="Times New Roman" pitchFamily="18" charset="0"/>
                <a:cs typeface="Times New Roman" pitchFamily="18" charset="0"/>
              </a:rPr>
              <a:t>, and prove that it provide </a:t>
            </a:r>
            <a:r>
              <a:rPr kumimoji="0" lang="en-US" altLang="ko-KR" sz="1800" dirty="0" smtClean="0">
                <a:solidFill>
                  <a:srgbClr val="FF0000"/>
                </a:solidFill>
                <a:latin typeface="Times New Roman" pitchFamily="18" charset="0"/>
                <a:cs typeface="Times New Roman" pitchFamily="18" charset="0"/>
              </a:rPr>
              <a:t>self-centering and energy dissipation.</a:t>
            </a:r>
          </a:p>
          <a:p>
            <a:endParaRPr kumimoji="0" lang="ko-KR" altLang="en-US" sz="1800" dirty="0"/>
          </a:p>
        </p:txBody>
      </p:sp>
      <p:pic>
        <p:nvPicPr>
          <p:cNvPr id="3" name="그림 2"/>
          <p:cNvPicPr>
            <a:picLocks noChangeAspect="1"/>
          </p:cNvPicPr>
          <p:nvPr/>
        </p:nvPicPr>
        <p:blipFill>
          <a:blip r:embed="rId4"/>
          <a:stretch>
            <a:fillRect/>
          </a:stretch>
        </p:blipFill>
        <p:spPr>
          <a:xfrm>
            <a:off x="5198687" y="3584657"/>
            <a:ext cx="2952328" cy="292904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제목 3"/>
          <p:cNvSpPr>
            <a:spLocks noGrp="1"/>
          </p:cNvSpPr>
          <p:nvPr>
            <p:ph type="ctrTitle"/>
          </p:nvPr>
        </p:nvSpPr>
        <p:spPr>
          <a:xfrm>
            <a:off x="571472" y="2214554"/>
            <a:ext cx="8458200" cy="1470025"/>
          </a:xfrm>
        </p:spPr>
        <p:txBody>
          <a:bodyPr/>
          <a:lstStyle/>
          <a:p>
            <a:pPr eaLnBrk="1" hangingPunct="1"/>
            <a:r>
              <a:rPr lang="en-US" altLang="ko-KR" sz="4800" dirty="0" smtClean="0"/>
              <a:t>Thank you for your attention</a:t>
            </a:r>
            <a:endParaRPr lang="ko-KR" altLang="en-US" sz="4800" dirty="0" smtClean="0"/>
          </a:p>
        </p:txBody>
      </p:sp>
      <p:sp>
        <p:nvSpPr>
          <p:cNvPr id="3" name="TextBox 2"/>
          <p:cNvSpPr txBox="1"/>
          <p:nvPr/>
        </p:nvSpPr>
        <p:spPr>
          <a:xfrm>
            <a:off x="71406" y="5000636"/>
            <a:ext cx="6786610" cy="1754326"/>
          </a:xfrm>
          <a:prstGeom prst="rect">
            <a:avLst/>
          </a:prstGeom>
          <a:noFill/>
        </p:spPr>
        <p:txBody>
          <a:bodyPr wrap="square" rtlCol="0">
            <a:spAutoFit/>
          </a:bodyPr>
          <a:lstStyle/>
          <a:p>
            <a:pPr latinLnBrk="0"/>
            <a:r>
              <a:rPr lang="en-US" altLang="ko-KR" b="1" dirty="0" smtClean="0">
                <a:latin typeface="Times New Roman" pitchFamily="18" charset="0"/>
                <a:cs typeface="Times New Roman" pitchFamily="18" charset="0"/>
              </a:rPr>
              <a:t>Acknowledgement</a:t>
            </a:r>
            <a:endParaRPr lang="ko-KR" altLang="ko-KR" b="1" dirty="0" smtClean="0">
              <a:latin typeface="Times New Roman" pitchFamily="18" charset="0"/>
              <a:cs typeface="Times New Roman" pitchFamily="18" charset="0"/>
            </a:endParaRPr>
          </a:p>
          <a:p>
            <a:pPr algn="just" latinLnBrk="0"/>
            <a:endParaRPr lang="en-US" altLang="ko-KR" b="1" dirty="0" smtClean="0">
              <a:latin typeface="Times New Roman" pitchFamily="18" charset="0"/>
              <a:cs typeface="Times New Roman" pitchFamily="18" charset="0"/>
            </a:endParaRPr>
          </a:p>
          <a:p>
            <a:pPr algn="just" latinLnBrk="0"/>
            <a:r>
              <a:rPr lang="en-US" altLang="ko-KR" b="1" dirty="0" smtClean="0">
                <a:latin typeface="Times New Roman" pitchFamily="18" charset="0"/>
                <a:cs typeface="Times New Roman" pitchFamily="18" charset="0"/>
              </a:rPr>
              <a:t>This work was supported by a National Research Foundation of Korea (NRF) grant funded by the Korean government (MSIP) (Project No. 2015-041523).</a:t>
            </a:r>
            <a:endParaRPr lang="ko-KR" altLang="ko-KR" b="1" dirty="0" smtClean="0">
              <a:latin typeface="Times New Roman" pitchFamily="18" charset="0"/>
              <a:cs typeface="Times New Roman" pitchFamily="18" charset="0"/>
            </a:endParaRPr>
          </a:p>
          <a:p>
            <a:pPr algn="just"/>
            <a:endParaRPr lang="ko-KR"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p:txBody>
          <a:bodyPr/>
          <a:lstStyle/>
          <a:p>
            <a:pPr eaLnBrk="1" hangingPunct="1"/>
            <a:r>
              <a:rPr lang="en-US" altLang="ko-KR" dirty="0" smtClean="0">
                <a:latin typeface="Times New Roman" pitchFamily="18" charset="0"/>
                <a:ea typeface="굴림" pitchFamily="50" charset="-127"/>
                <a:cs typeface="Times New Roman" pitchFamily="18" charset="0"/>
              </a:rPr>
              <a:t>Background &amp; Objective</a:t>
            </a:r>
            <a:endParaRPr lang="ko-KR" altLang="en-US" dirty="0" smtClean="0">
              <a:latin typeface="Times New Roman" pitchFamily="18" charset="0"/>
              <a:ea typeface="굴림" pitchFamily="50" charset="-127"/>
              <a:cs typeface="Times New Roman" pitchFamily="18" charset="0"/>
            </a:endParaRPr>
          </a:p>
        </p:txBody>
      </p:sp>
      <p:sp>
        <p:nvSpPr>
          <p:cNvPr id="6147" name="내용 개체 틀 2"/>
          <p:cNvSpPr>
            <a:spLocks noGrp="1"/>
          </p:cNvSpPr>
          <p:nvPr>
            <p:ph idx="1"/>
          </p:nvPr>
        </p:nvSpPr>
        <p:spPr/>
        <p:txBody>
          <a:bodyPr>
            <a:noAutofit/>
          </a:bodyPr>
          <a:lstStyle/>
          <a:p>
            <a:pPr marL="658368" lvl="1" indent="-246888" eaLnBrk="1" fontAlgn="auto" hangingPunct="1">
              <a:spcBef>
                <a:spcPts val="1200"/>
              </a:spcBef>
              <a:spcAft>
                <a:spcPts val="0"/>
              </a:spcAft>
              <a:buFont typeface="Georgia"/>
              <a:buChar char="▫"/>
              <a:defRPr/>
            </a:pPr>
            <a:endParaRPr lang="en-US" altLang="ko-KR" sz="1800" dirty="0" smtClean="0">
              <a:latin typeface="Times New Roman" pitchFamily="18" charset="0"/>
              <a:cs typeface="Times New Roman" pitchFamily="18" charset="0"/>
            </a:endParaRPr>
          </a:p>
          <a:p>
            <a:pPr marL="658368" lvl="1" indent="-246888" eaLnBrk="1" fontAlgn="auto" hangingPunct="1">
              <a:spcBef>
                <a:spcPts val="1200"/>
              </a:spcBef>
              <a:spcAft>
                <a:spcPts val="0"/>
              </a:spcAft>
              <a:buFont typeface="Georgia"/>
              <a:buChar char="▫"/>
              <a:defRPr/>
            </a:pPr>
            <a:r>
              <a:rPr lang="en-US" altLang="ko-KR" sz="1800" dirty="0" smtClean="0">
                <a:solidFill>
                  <a:srgbClr val="FF0000"/>
                </a:solidFill>
                <a:latin typeface="Times New Roman" pitchFamily="18" charset="0"/>
                <a:cs typeface="Times New Roman" pitchFamily="18" charset="0"/>
              </a:rPr>
              <a:t>Dampers</a:t>
            </a:r>
            <a:r>
              <a:rPr lang="en-US" altLang="ko-KR" sz="1800" dirty="0" smtClean="0">
                <a:solidFill>
                  <a:schemeClr val="tx1"/>
                </a:solidFill>
                <a:latin typeface="Times New Roman" pitchFamily="18" charset="0"/>
                <a:cs typeface="Times New Roman" pitchFamily="18" charset="0"/>
              </a:rPr>
              <a:t> are used to </a:t>
            </a:r>
            <a:r>
              <a:rPr lang="en-US" altLang="ko-KR" sz="1800" dirty="0" smtClean="0">
                <a:solidFill>
                  <a:srgbClr val="FF0000"/>
                </a:solidFill>
                <a:latin typeface="Times New Roman" pitchFamily="18" charset="0"/>
                <a:cs typeface="Times New Roman" pitchFamily="18" charset="0"/>
              </a:rPr>
              <a:t>dissipate input energy</a:t>
            </a:r>
            <a:r>
              <a:rPr lang="en-US" altLang="ko-KR" sz="1800" dirty="0" smtClean="0">
                <a:solidFill>
                  <a:schemeClr val="tx1"/>
                </a:solidFill>
                <a:latin typeface="Times New Roman" pitchFamily="18" charset="0"/>
                <a:cs typeface="Times New Roman" pitchFamily="18" charset="0"/>
              </a:rPr>
              <a:t> and </a:t>
            </a:r>
            <a:r>
              <a:rPr lang="en-US" altLang="ko-KR" sz="1800" dirty="0" smtClean="0">
                <a:solidFill>
                  <a:srgbClr val="FF0000"/>
                </a:solidFill>
                <a:latin typeface="Times New Roman" pitchFamily="18" charset="0"/>
                <a:cs typeface="Times New Roman" pitchFamily="18" charset="0"/>
              </a:rPr>
              <a:t>reduce vibration</a:t>
            </a:r>
            <a:r>
              <a:rPr lang="en-US" altLang="ko-KR" sz="1800" dirty="0" smtClean="0">
                <a:solidFill>
                  <a:schemeClr val="tx1"/>
                </a:solidFill>
                <a:latin typeface="Times New Roman" pitchFamily="18" charset="0"/>
                <a:cs typeface="Times New Roman" pitchFamily="18" charset="0"/>
              </a:rPr>
              <a:t> of a system.</a:t>
            </a:r>
          </a:p>
          <a:p>
            <a:pPr marL="658368" lvl="1" indent="-246888" eaLnBrk="1" fontAlgn="auto" hangingPunct="1">
              <a:spcBef>
                <a:spcPts val="1200"/>
              </a:spcBef>
              <a:spcAft>
                <a:spcPts val="0"/>
              </a:spcAft>
              <a:buFont typeface="Georgia"/>
              <a:buChar char="▫"/>
              <a:defRPr/>
            </a:pPr>
            <a:r>
              <a:rPr lang="en-US" altLang="ko-KR" sz="1800" dirty="0" smtClean="0">
                <a:solidFill>
                  <a:schemeClr val="tx1"/>
                </a:solidFill>
                <a:latin typeface="Times New Roman" pitchFamily="18" charset="0"/>
                <a:cs typeface="Times New Roman" pitchFamily="18" charset="0"/>
              </a:rPr>
              <a:t>In civil engineering, they are mainly applied in the</a:t>
            </a:r>
            <a:r>
              <a:rPr lang="en-US" altLang="ko-KR" sz="1800" dirty="0" smtClean="0">
                <a:solidFill>
                  <a:srgbClr val="FF0000"/>
                </a:solidFill>
                <a:latin typeface="Times New Roman" pitchFamily="18" charset="0"/>
                <a:cs typeface="Times New Roman" pitchFamily="18" charset="0"/>
              </a:rPr>
              <a:t> protection</a:t>
            </a:r>
            <a:r>
              <a:rPr lang="en-US" altLang="ko-KR" sz="1800" dirty="0" smtClean="0">
                <a:solidFill>
                  <a:schemeClr val="tx1"/>
                </a:solidFill>
                <a:latin typeface="Times New Roman" pitchFamily="18" charset="0"/>
                <a:cs typeface="Times New Roman" pitchFamily="18" charset="0"/>
              </a:rPr>
              <a:t> of bridges and building </a:t>
            </a:r>
            <a:r>
              <a:rPr lang="en-US" altLang="ko-KR" sz="1800" dirty="0" smtClean="0">
                <a:solidFill>
                  <a:srgbClr val="FF0000"/>
                </a:solidFill>
                <a:latin typeface="Times New Roman" pitchFamily="18" charset="0"/>
                <a:cs typeface="Times New Roman" pitchFamily="18" charset="0"/>
              </a:rPr>
              <a:t>from seismic attacks.</a:t>
            </a:r>
          </a:p>
          <a:p>
            <a:pPr marL="658368" lvl="1" indent="-246888" eaLnBrk="1" fontAlgn="auto" hangingPunct="1">
              <a:spcBef>
                <a:spcPts val="1200"/>
              </a:spcBef>
              <a:spcAft>
                <a:spcPts val="0"/>
              </a:spcAft>
              <a:buFont typeface="Georgia"/>
              <a:buChar char="▫"/>
              <a:defRPr/>
            </a:pPr>
            <a:r>
              <a:rPr lang="en-US" altLang="ko-KR" sz="1800" dirty="0" smtClean="0">
                <a:solidFill>
                  <a:schemeClr val="tx1"/>
                </a:solidFill>
                <a:latin typeface="Times New Roman" pitchFamily="18" charset="0"/>
                <a:cs typeface="Times New Roman" pitchFamily="18" charset="0"/>
              </a:rPr>
              <a:t>In addition, they are used to </a:t>
            </a:r>
            <a:r>
              <a:rPr lang="en-US" altLang="ko-KR" sz="1800" dirty="0" smtClean="0">
                <a:solidFill>
                  <a:srgbClr val="FF0000"/>
                </a:solidFill>
                <a:latin typeface="Times New Roman" pitchFamily="18" charset="0"/>
                <a:cs typeface="Times New Roman" pitchFamily="18" charset="0"/>
              </a:rPr>
              <a:t>control the vibration of structures</a:t>
            </a:r>
            <a:r>
              <a:rPr lang="en-US" altLang="ko-KR" sz="1800" dirty="0" smtClean="0">
                <a:solidFill>
                  <a:schemeClr val="tx1"/>
                </a:solidFill>
                <a:latin typeface="Times New Roman" pitchFamily="18" charset="0"/>
                <a:cs typeface="Times New Roman" pitchFamily="18" charset="0"/>
              </a:rPr>
              <a:t> induced by vehicles, human-being, or environmental loadings.</a:t>
            </a:r>
          </a:p>
          <a:p>
            <a:pPr lvl="1" eaLnBrk="1" hangingPunct="1">
              <a:spcBef>
                <a:spcPts val="1200"/>
              </a:spcBef>
              <a:buFont typeface="Georgia"/>
              <a:buChar char="▫"/>
              <a:defRPr/>
            </a:pPr>
            <a:r>
              <a:rPr lang="en-US" altLang="ko-KR" sz="1800" dirty="0" smtClean="0">
                <a:solidFill>
                  <a:schemeClr val="tx1"/>
                </a:solidFill>
                <a:latin typeface="Times New Roman" pitchFamily="18" charset="0"/>
                <a:cs typeface="Times New Roman" pitchFamily="18" charset="0"/>
              </a:rPr>
              <a:t>Therefore, several type of dampers are developed, including fluid dampers, frictional dampers, metallic dampers, and SMA dampers.</a:t>
            </a:r>
          </a:p>
          <a:p>
            <a:pPr lvl="1" eaLnBrk="1" hangingPunct="1">
              <a:spcBef>
                <a:spcPts val="1200"/>
              </a:spcBef>
              <a:buFont typeface="Georgia"/>
              <a:buChar char="▫"/>
              <a:defRPr/>
            </a:pPr>
            <a:endParaRPr lang="en-US" altLang="ko-KR" sz="1800" dirty="0" smtClean="0">
              <a:latin typeface="Times New Roman" pitchFamily="18" charset="0"/>
              <a:cs typeface="Times New Roman" pitchFamily="18" charset="0"/>
            </a:endParaRPr>
          </a:p>
          <a:p>
            <a:pPr marL="658368" lvl="1" indent="-246888" eaLnBrk="1" fontAlgn="auto" hangingPunct="1">
              <a:spcBef>
                <a:spcPts val="1200"/>
              </a:spcBef>
              <a:spcAft>
                <a:spcPts val="0"/>
              </a:spcAft>
              <a:buFont typeface="Georgia"/>
              <a:buChar char="▫"/>
              <a:defRPr/>
            </a:pPr>
            <a:endParaRPr lang="en-US" altLang="ko-KR" sz="1800" kern="100" dirty="0" smtClean="0">
              <a:solidFill>
                <a:srgbClr val="438086"/>
              </a:solidFill>
              <a:latin typeface="Times New Roman" pitchFamily="18" charset="0"/>
              <a:ea typeface="바탕"/>
              <a:cs typeface="Times New Roman" pitchFamily="18" charset="0"/>
            </a:endParaRPr>
          </a:p>
          <a:p>
            <a:pPr marL="109728" indent="0" eaLnBrk="1" fontAlgn="auto" hangingPunct="1">
              <a:spcBef>
                <a:spcPts val="1200"/>
              </a:spcBef>
              <a:spcAft>
                <a:spcPts val="0"/>
              </a:spcAft>
              <a:buClr>
                <a:schemeClr val="accent3"/>
              </a:buClr>
              <a:buFont typeface="Georgia"/>
              <a:buNone/>
              <a:defRPr/>
            </a:pPr>
            <a:endParaRPr lang="en-US" altLang="ko-KR" sz="1800" dirty="0" smtClean="0">
              <a:latin typeface="Times New Roman" pitchFamily="18" charset="0"/>
              <a:cs typeface="Times New Roman" pitchFamily="18" charset="0"/>
            </a:endParaRPr>
          </a:p>
        </p:txBody>
      </p:sp>
      <p:sp>
        <p:nvSpPr>
          <p:cNvPr id="7172" name="바닥글 개체 틀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ltLang="ko-KR" dirty="0" smtClean="0">
                <a:solidFill>
                  <a:schemeClr val="tx1"/>
                </a:solidFill>
                <a:latin typeface="Times New Roman" pitchFamily="18" charset="0"/>
                <a:cs typeface="Times New Roman" pitchFamily="18" charset="0"/>
              </a:rPr>
              <a:t>Department of Structural Engineering, </a:t>
            </a:r>
          </a:p>
          <a:p>
            <a:r>
              <a:rPr lang="en-US" altLang="ko-KR" dirty="0" err="1" smtClean="0">
                <a:solidFill>
                  <a:schemeClr val="tx1"/>
                </a:solidFill>
                <a:latin typeface="Times New Roman" pitchFamily="18" charset="0"/>
                <a:cs typeface="Times New Roman" pitchFamily="18" charset="0"/>
              </a:rPr>
              <a:t>Hongik</a:t>
            </a:r>
            <a:r>
              <a:rPr lang="en-US" altLang="ko-KR" dirty="0" smtClean="0">
                <a:solidFill>
                  <a:schemeClr val="tx1"/>
                </a:solidFill>
                <a:latin typeface="Times New Roman" pitchFamily="18" charset="0"/>
                <a:cs typeface="Times New Roman" pitchFamily="18" charset="0"/>
              </a:rPr>
              <a:t> University</a:t>
            </a:r>
            <a:endParaRPr lang="ko-KR" altLang="en-US" dirty="0" smtClean="0">
              <a:solidFill>
                <a:schemeClr val="tx1"/>
              </a:solidFill>
              <a:latin typeface="Times New Roman" pitchFamily="18" charset="0"/>
              <a:cs typeface="Times New Roman" pitchFamily="18" charset="0"/>
            </a:endParaRPr>
          </a:p>
        </p:txBody>
      </p:sp>
      <p:pic>
        <p:nvPicPr>
          <p:cNvPr id="7173" name="_x25047144" descr="EMB00000a1c44ab"/>
          <p:cNvPicPr>
            <a:picLocks noChangeAspect="1" noChangeArrowheads="1"/>
          </p:cNvPicPr>
          <p:nvPr/>
        </p:nvPicPr>
        <p:blipFill>
          <a:blip r:embed="rId3" cstate="print"/>
          <a:srcRect/>
          <a:stretch>
            <a:fillRect/>
          </a:stretch>
        </p:blipFill>
        <p:spPr bwMode="auto">
          <a:xfrm>
            <a:off x="4716463" y="454025"/>
            <a:ext cx="606425" cy="606425"/>
          </a:xfrm>
          <a:prstGeom prst="rect">
            <a:avLst/>
          </a:prstGeom>
          <a:noFill/>
          <a:ln w="9525">
            <a:noFill/>
            <a:miter lim="800000"/>
            <a:headEnd/>
            <a:tailEnd/>
          </a:ln>
        </p:spPr>
      </p:pic>
      <p:sp>
        <p:nvSpPr>
          <p:cNvPr id="7174" name="슬라이드 번호 개체 틀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782C2E2-CA7B-45A8-AF30-BB728A46A65F}" type="slidenum">
              <a:rPr lang="ko-KR" altLang="en-US" smtClean="0"/>
              <a:pPr/>
              <a:t>3</a:t>
            </a:fld>
            <a:endParaRPr lang="ko-KR"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제목 1"/>
          <p:cNvSpPr>
            <a:spLocks noGrp="1"/>
          </p:cNvSpPr>
          <p:nvPr>
            <p:ph type="title"/>
          </p:nvPr>
        </p:nvSpPr>
        <p:spPr/>
        <p:txBody>
          <a:bodyPr/>
          <a:lstStyle/>
          <a:p>
            <a:pPr eaLnBrk="1" hangingPunct="1"/>
            <a:r>
              <a:rPr lang="en-US" altLang="ko-KR" smtClean="0">
                <a:latin typeface="Times New Roman" pitchFamily="18" charset="0"/>
                <a:ea typeface="굴림" pitchFamily="50" charset="-127"/>
                <a:cs typeface="Times New Roman" pitchFamily="18" charset="0"/>
              </a:rPr>
              <a:t>Background &amp; Objective</a:t>
            </a:r>
            <a:endParaRPr lang="ko-KR" altLang="en-US" smtClean="0">
              <a:latin typeface="Times New Roman" pitchFamily="18" charset="0"/>
              <a:ea typeface="굴림" pitchFamily="50" charset="-127"/>
              <a:cs typeface="Times New Roman" pitchFamily="18" charset="0"/>
            </a:endParaRPr>
          </a:p>
        </p:txBody>
      </p:sp>
      <p:sp>
        <p:nvSpPr>
          <p:cNvPr id="6147" name="내용 개체 틀 2"/>
          <p:cNvSpPr>
            <a:spLocks noGrp="1"/>
          </p:cNvSpPr>
          <p:nvPr>
            <p:ph idx="1"/>
          </p:nvPr>
        </p:nvSpPr>
        <p:spPr>
          <a:xfrm>
            <a:off x="457200" y="1916113"/>
            <a:ext cx="8388350" cy="4826000"/>
          </a:xfrm>
        </p:spPr>
        <p:txBody>
          <a:bodyPr>
            <a:noAutofit/>
          </a:bodyPr>
          <a:lstStyle/>
          <a:p>
            <a:pPr marL="366268" indent="-246888" eaLnBrk="1" fontAlgn="auto" hangingPunct="1">
              <a:spcBef>
                <a:spcPts val="1200"/>
              </a:spcBef>
              <a:spcAft>
                <a:spcPts val="0"/>
              </a:spcAft>
              <a:buFont typeface="Georgia"/>
              <a:buChar char="▫"/>
              <a:defRPr/>
            </a:pPr>
            <a:r>
              <a:rPr lang="en-US" altLang="ko-KR" sz="2000" dirty="0" smtClean="0">
                <a:latin typeface="Times New Roman" pitchFamily="18" charset="0"/>
                <a:cs typeface="Times New Roman" pitchFamily="18" charset="0"/>
              </a:rPr>
              <a:t>Several type of dampers</a:t>
            </a:r>
          </a:p>
          <a:p>
            <a:pPr marL="658368" lvl="1" indent="-246888" eaLnBrk="1" fontAlgn="auto" hangingPunct="1">
              <a:spcBef>
                <a:spcPts val="1200"/>
              </a:spcBef>
              <a:spcAft>
                <a:spcPts val="0"/>
              </a:spcAft>
              <a:buFont typeface="Georgia"/>
              <a:buChar char="▫"/>
              <a:defRPr/>
            </a:pPr>
            <a:r>
              <a:rPr lang="en-US" altLang="ko-KR" sz="1800" dirty="0" smtClean="0">
                <a:solidFill>
                  <a:schemeClr val="tx1"/>
                </a:solidFill>
                <a:latin typeface="Times New Roman" pitchFamily="18" charset="0"/>
                <a:cs typeface="Times New Roman" pitchFamily="18" charset="0"/>
              </a:rPr>
              <a:t>Viscosity(</a:t>
            </a:r>
            <a:r>
              <a:rPr lang="en-US" altLang="ko-KR" sz="1800" dirty="0" smtClean="0">
                <a:solidFill>
                  <a:srgbClr val="FF0000"/>
                </a:solidFill>
                <a:latin typeface="Times New Roman" pitchFamily="18" charset="0"/>
                <a:cs typeface="Times New Roman" pitchFamily="18" charset="0"/>
              </a:rPr>
              <a:t>fluid</a:t>
            </a:r>
            <a:r>
              <a:rPr lang="en-US" altLang="ko-KR" sz="1800" dirty="0" smtClean="0">
                <a:solidFill>
                  <a:schemeClr val="tx1"/>
                </a:solidFill>
                <a:latin typeface="Times New Roman" pitchFamily="18" charset="0"/>
                <a:cs typeface="Times New Roman" pitchFamily="18" charset="0"/>
              </a:rPr>
              <a:t>) damper</a:t>
            </a:r>
            <a:r>
              <a:rPr lang="ko-KR" altLang="en-US" sz="1800" dirty="0" smtClean="0">
                <a:solidFill>
                  <a:schemeClr val="tx1"/>
                </a:solidFill>
                <a:latin typeface="Times New Roman" pitchFamily="18" charset="0"/>
                <a:cs typeface="Times New Roman" pitchFamily="18" charset="0"/>
              </a:rPr>
              <a:t> </a:t>
            </a:r>
            <a:r>
              <a:rPr lang="ko-KR" altLang="en-US" sz="1800" dirty="0">
                <a:solidFill>
                  <a:schemeClr val="tx1"/>
                </a:solidFill>
                <a:latin typeface="Times New Roman" pitchFamily="18" charset="0"/>
                <a:cs typeface="Times New Roman" pitchFamily="18" charset="0"/>
              </a:rPr>
              <a:t>→ </a:t>
            </a:r>
            <a:r>
              <a:rPr lang="en-US" altLang="ko-KR" sz="1800" dirty="0" smtClean="0">
                <a:solidFill>
                  <a:srgbClr val="FF0000"/>
                </a:solidFill>
                <a:latin typeface="Times New Roman" pitchFamily="18" charset="0"/>
                <a:cs typeface="Times New Roman" pitchFamily="18" charset="0"/>
              </a:rPr>
              <a:t>Long time</a:t>
            </a:r>
            <a:r>
              <a:rPr lang="en-US" altLang="ko-KR" sz="1800" dirty="0">
                <a:solidFill>
                  <a:schemeClr val="tx1"/>
                </a:solidFill>
                <a:latin typeface="Times New Roman" pitchFamily="18" charset="0"/>
                <a:cs typeface="Times New Roman" pitchFamily="18" charset="0"/>
              </a:rPr>
              <a:t> usage of liquid based damper creates high possibilities of </a:t>
            </a:r>
            <a:r>
              <a:rPr lang="en-US" altLang="ko-KR" sz="1800" dirty="0" smtClean="0">
                <a:solidFill>
                  <a:srgbClr val="FF0000"/>
                </a:solidFill>
                <a:latin typeface="Times New Roman" pitchFamily="18" charset="0"/>
                <a:cs typeface="Times New Roman" pitchFamily="18" charset="0"/>
              </a:rPr>
              <a:t>liquid leaks</a:t>
            </a:r>
          </a:p>
          <a:p>
            <a:pPr marL="658368" lvl="1" indent="-246888" eaLnBrk="1" fontAlgn="auto" hangingPunct="1">
              <a:spcBef>
                <a:spcPts val="1200"/>
              </a:spcBef>
              <a:spcAft>
                <a:spcPts val="0"/>
              </a:spcAft>
              <a:buFont typeface="Georgia"/>
              <a:buChar char="▫"/>
              <a:defRPr/>
            </a:pPr>
            <a:r>
              <a:rPr lang="en-US" altLang="ko-KR" sz="1800" dirty="0" smtClean="0">
                <a:solidFill>
                  <a:schemeClr val="tx1"/>
                </a:solidFill>
                <a:latin typeface="Times New Roman" pitchFamily="18" charset="0"/>
                <a:cs typeface="Times New Roman" pitchFamily="18" charset="0"/>
              </a:rPr>
              <a:t>Damper using memory alloy(</a:t>
            </a:r>
            <a:r>
              <a:rPr lang="en-US" altLang="ko-KR" sz="1800" dirty="0" smtClean="0">
                <a:solidFill>
                  <a:srgbClr val="FF0000"/>
                </a:solidFill>
                <a:latin typeface="Times New Roman" pitchFamily="18" charset="0"/>
                <a:cs typeface="Times New Roman" pitchFamily="18" charset="0"/>
              </a:rPr>
              <a:t>SMA</a:t>
            </a:r>
            <a:r>
              <a:rPr lang="en-US" altLang="ko-KR" sz="1800" dirty="0" smtClean="0">
                <a:solidFill>
                  <a:schemeClr val="tx1"/>
                </a:solidFill>
                <a:latin typeface="Times New Roman" pitchFamily="18" charset="0"/>
                <a:cs typeface="Times New Roman" pitchFamily="18" charset="0"/>
              </a:rPr>
              <a:t> damper) </a:t>
            </a:r>
            <a:r>
              <a:rPr lang="ko-KR" altLang="en-US" sz="1800" dirty="0" smtClean="0">
                <a:solidFill>
                  <a:schemeClr val="tx1"/>
                </a:solidFill>
                <a:latin typeface="Times New Roman" pitchFamily="18" charset="0"/>
                <a:cs typeface="Times New Roman" pitchFamily="18" charset="0"/>
              </a:rPr>
              <a:t>→ </a:t>
            </a:r>
            <a:r>
              <a:rPr lang="en-US" altLang="ko-KR" sz="1800" dirty="0" smtClean="0">
                <a:solidFill>
                  <a:schemeClr val="tx1"/>
                </a:solidFill>
                <a:latin typeface="Times New Roman" pitchFamily="18" charset="0"/>
                <a:cs typeface="Times New Roman" pitchFamily="18" charset="0"/>
              </a:rPr>
              <a:t>New </a:t>
            </a:r>
            <a:r>
              <a:rPr lang="en-US" altLang="ko-KR" sz="1800" dirty="0">
                <a:solidFill>
                  <a:schemeClr val="tx1"/>
                </a:solidFill>
                <a:latin typeface="Times New Roman" pitchFamily="18" charset="0"/>
                <a:cs typeface="Times New Roman" pitchFamily="18" charset="0"/>
              </a:rPr>
              <a:t>materials have a problem of being </a:t>
            </a:r>
            <a:r>
              <a:rPr lang="en-US" altLang="ko-KR" sz="1800" dirty="0" smtClean="0">
                <a:solidFill>
                  <a:srgbClr val="FF0000"/>
                </a:solidFill>
                <a:latin typeface="Times New Roman" pitchFamily="18" charset="0"/>
                <a:cs typeface="Times New Roman" pitchFamily="18" charset="0"/>
              </a:rPr>
              <a:t>uneconomical</a:t>
            </a:r>
            <a:r>
              <a:rPr lang="en-US" altLang="ko-KR" sz="1800" dirty="0" smtClean="0">
                <a:solidFill>
                  <a:schemeClr val="tx1"/>
                </a:solidFill>
                <a:latin typeface="Times New Roman" pitchFamily="18" charset="0"/>
                <a:cs typeface="Times New Roman" pitchFamily="18" charset="0"/>
              </a:rPr>
              <a:t>.</a:t>
            </a:r>
          </a:p>
          <a:p>
            <a:pPr marL="658368" lvl="1" indent="-246888" eaLnBrk="1" fontAlgn="auto" hangingPunct="1">
              <a:spcBef>
                <a:spcPts val="1200"/>
              </a:spcBef>
              <a:spcAft>
                <a:spcPts val="0"/>
              </a:spcAft>
              <a:buFont typeface="Georgia"/>
              <a:buChar char="▫"/>
              <a:defRPr/>
            </a:pPr>
            <a:r>
              <a:rPr lang="en-US" altLang="ko-KR" sz="1800" dirty="0" smtClean="0">
                <a:solidFill>
                  <a:schemeClr val="tx1"/>
                </a:solidFill>
                <a:latin typeface="Times New Roman" pitchFamily="18" charset="0"/>
                <a:cs typeface="Times New Roman" pitchFamily="18" charset="0"/>
              </a:rPr>
              <a:t>Frictional damper(Using </a:t>
            </a:r>
            <a:r>
              <a:rPr lang="en-US" altLang="ko-KR" sz="1800" dirty="0" smtClean="0">
                <a:solidFill>
                  <a:srgbClr val="FF0000"/>
                </a:solidFill>
                <a:latin typeface="Times New Roman" pitchFamily="18" charset="0"/>
                <a:cs typeface="Times New Roman" pitchFamily="18" charset="0"/>
              </a:rPr>
              <a:t>bolt</a:t>
            </a:r>
            <a:r>
              <a:rPr lang="en-US" altLang="ko-KR" sz="1800" dirty="0" smtClean="0">
                <a:solidFill>
                  <a:schemeClr val="tx1"/>
                </a:solidFill>
                <a:latin typeface="Times New Roman" pitchFamily="18" charset="0"/>
                <a:cs typeface="Times New Roman" pitchFamily="18" charset="0"/>
              </a:rPr>
              <a:t> tension)</a:t>
            </a:r>
            <a:r>
              <a:rPr lang="ko-KR" altLang="en-US" sz="1800" dirty="0" smtClean="0">
                <a:solidFill>
                  <a:schemeClr val="tx1"/>
                </a:solidFill>
                <a:latin typeface="Times New Roman" pitchFamily="18" charset="0"/>
                <a:cs typeface="Times New Roman" pitchFamily="18" charset="0"/>
              </a:rPr>
              <a:t> → </a:t>
            </a:r>
            <a:r>
              <a:rPr lang="en-US" altLang="ko-KR" sz="1800" dirty="0" smtClean="0">
                <a:solidFill>
                  <a:schemeClr val="tx1"/>
                </a:solidFill>
                <a:latin typeface="Times New Roman" pitchFamily="18" charset="0"/>
                <a:cs typeface="Times New Roman" pitchFamily="18" charset="0"/>
              </a:rPr>
              <a:t>Slight variation of bolt-tension or the surface-condition of frictional material </a:t>
            </a:r>
            <a:r>
              <a:rPr lang="en-US" altLang="ko-KR" sz="1800" dirty="0">
                <a:solidFill>
                  <a:schemeClr val="tx1"/>
                </a:solidFill>
                <a:latin typeface="Times New Roman" pitchFamily="18" charset="0"/>
                <a:cs typeface="Times New Roman" pitchFamily="18" charset="0"/>
              </a:rPr>
              <a:t>m</a:t>
            </a:r>
            <a:r>
              <a:rPr lang="en-US" altLang="ko-KR" sz="1800" dirty="0" smtClean="0">
                <a:solidFill>
                  <a:schemeClr val="tx1"/>
                </a:solidFill>
                <a:latin typeface="Times New Roman" pitchFamily="18" charset="0"/>
                <a:cs typeface="Times New Roman" pitchFamily="18" charset="0"/>
              </a:rPr>
              <a:t>ay </a:t>
            </a:r>
            <a:r>
              <a:rPr lang="en-US" altLang="ko-KR" sz="1800" dirty="0" smtClean="0">
                <a:solidFill>
                  <a:srgbClr val="FF0000"/>
                </a:solidFill>
                <a:latin typeface="Times New Roman" pitchFamily="18" charset="0"/>
                <a:cs typeface="Times New Roman" pitchFamily="18" charset="0"/>
              </a:rPr>
              <a:t>reduce frictional force.</a:t>
            </a:r>
            <a:r>
              <a:rPr lang="en-US" altLang="ko-KR" sz="1800" dirty="0" smtClean="0">
                <a:solidFill>
                  <a:schemeClr val="tx1"/>
                </a:solidFill>
                <a:latin typeface="Times New Roman" pitchFamily="18" charset="0"/>
                <a:cs typeface="Times New Roman" pitchFamily="18" charset="0"/>
              </a:rPr>
              <a:t> </a:t>
            </a:r>
          </a:p>
          <a:p>
            <a:pPr marL="658368" lvl="1" indent="-246888" eaLnBrk="1" fontAlgn="auto" hangingPunct="1">
              <a:spcBef>
                <a:spcPts val="1200"/>
              </a:spcBef>
              <a:spcAft>
                <a:spcPts val="0"/>
              </a:spcAft>
              <a:buFont typeface="Georgia"/>
              <a:buChar char="▫"/>
              <a:defRPr/>
            </a:pPr>
            <a:endParaRPr lang="en-US" altLang="ko-KR" sz="1800" dirty="0">
              <a:solidFill>
                <a:schemeClr val="tx1"/>
              </a:solidFill>
              <a:latin typeface="Times New Roman" pitchFamily="18" charset="0"/>
              <a:cs typeface="Times New Roman" pitchFamily="18" charset="0"/>
            </a:endParaRPr>
          </a:p>
          <a:p>
            <a:pPr marL="658368" lvl="1" indent="-246888" eaLnBrk="1" fontAlgn="auto" hangingPunct="1">
              <a:spcBef>
                <a:spcPts val="1200"/>
              </a:spcBef>
              <a:spcAft>
                <a:spcPts val="0"/>
              </a:spcAft>
              <a:buFont typeface="Georgia"/>
              <a:buChar char="▫"/>
              <a:defRPr/>
            </a:pPr>
            <a:endParaRPr lang="en-US" altLang="ko-KR" sz="1800" dirty="0" smtClean="0">
              <a:latin typeface="Times New Roman" pitchFamily="18" charset="0"/>
              <a:cs typeface="Times New Roman" pitchFamily="18" charset="0"/>
            </a:endParaRPr>
          </a:p>
          <a:p>
            <a:pPr marL="658368" lvl="1" indent="-246888" eaLnBrk="1" fontAlgn="auto" hangingPunct="1">
              <a:spcBef>
                <a:spcPts val="1200"/>
              </a:spcBef>
              <a:spcAft>
                <a:spcPts val="0"/>
              </a:spcAft>
              <a:buFont typeface="Georgia"/>
              <a:buChar char="▫"/>
              <a:defRPr/>
            </a:pPr>
            <a:endParaRPr lang="en-US" altLang="ko-KR" sz="1800" dirty="0">
              <a:latin typeface="Times New Roman" pitchFamily="18" charset="0"/>
              <a:cs typeface="Times New Roman" pitchFamily="18" charset="0"/>
            </a:endParaRPr>
          </a:p>
          <a:p>
            <a:pPr marL="658368" lvl="1" indent="-246888" eaLnBrk="1" fontAlgn="auto" hangingPunct="1">
              <a:spcBef>
                <a:spcPts val="1200"/>
              </a:spcBef>
              <a:spcAft>
                <a:spcPts val="0"/>
              </a:spcAft>
              <a:buFont typeface="Georgia"/>
              <a:buChar char="▫"/>
              <a:defRPr/>
            </a:pPr>
            <a:endParaRPr lang="en-US" altLang="ko-KR" sz="1800" dirty="0" smtClean="0">
              <a:latin typeface="Times New Roman" pitchFamily="18" charset="0"/>
              <a:cs typeface="Times New Roman" pitchFamily="18" charset="0"/>
            </a:endParaRPr>
          </a:p>
          <a:p>
            <a:pPr marL="462280" indent="-342900" eaLnBrk="1" fontAlgn="auto" hangingPunct="1">
              <a:spcBef>
                <a:spcPts val="1200"/>
              </a:spcBef>
              <a:spcAft>
                <a:spcPts val="0"/>
              </a:spcAft>
              <a:buFont typeface="Wingdings" pitchFamily="2" charset="2"/>
              <a:buChar char="Ø"/>
              <a:defRPr/>
            </a:pPr>
            <a:r>
              <a:rPr lang="en-US" altLang="ko-KR" sz="2000" dirty="0" smtClean="0">
                <a:latin typeface="Times New Roman" pitchFamily="18" charset="0"/>
                <a:cs typeface="Times New Roman" pitchFamily="18" charset="0"/>
              </a:rPr>
              <a:t>Proposed a new concept of a smart damper using </a:t>
            </a:r>
            <a:r>
              <a:rPr lang="en-US" altLang="ko-KR" sz="2000" dirty="0" smtClean="0">
                <a:solidFill>
                  <a:srgbClr val="FF0000"/>
                </a:solidFill>
                <a:latin typeface="Times New Roman" pitchFamily="18" charset="0"/>
                <a:cs typeface="Times New Roman" pitchFamily="18" charset="0"/>
              </a:rPr>
              <a:t>magnet and rubber spring.</a:t>
            </a:r>
            <a:r>
              <a:rPr lang="en-US" altLang="ko-KR" sz="2000" dirty="0" smtClean="0">
                <a:latin typeface="Times New Roman" pitchFamily="18" charset="0"/>
                <a:cs typeface="Times New Roman" pitchFamily="18" charset="0"/>
              </a:rPr>
              <a:t> </a:t>
            </a:r>
          </a:p>
          <a:p>
            <a:pPr marL="658368" lvl="1" indent="-246888" eaLnBrk="1" fontAlgn="auto" hangingPunct="1">
              <a:spcBef>
                <a:spcPts val="1200"/>
              </a:spcBef>
              <a:spcAft>
                <a:spcPts val="0"/>
              </a:spcAft>
              <a:buFont typeface="Georgia"/>
              <a:buChar char="▫"/>
              <a:defRPr/>
            </a:pPr>
            <a:endParaRPr lang="en-US" altLang="ko-KR" sz="1800" kern="100" dirty="0" smtClean="0">
              <a:solidFill>
                <a:srgbClr val="438086"/>
              </a:solidFill>
              <a:latin typeface="Times New Roman" pitchFamily="18" charset="0"/>
              <a:ea typeface="바탕"/>
              <a:cs typeface="Times New Roman" pitchFamily="18" charset="0"/>
            </a:endParaRPr>
          </a:p>
          <a:p>
            <a:pPr marL="109728" indent="0" eaLnBrk="1" fontAlgn="auto" hangingPunct="1">
              <a:spcBef>
                <a:spcPts val="1200"/>
              </a:spcBef>
              <a:spcAft>
                <a:spcPts val="0"/>
              </a:spcAft>
              <a:buClr>
                <a:schemeClr val="accent3"/>
              </a:buClr>
              <a:buFont typeface="Georgia"/>
              <a:buNone/>
              <a:defRPr/>
            </a:pPr>
            <a:endParaRPr lang="en-US" altLang="ko-KR" sz="1800" dirty="0" smtClean="0">
              <a:latin typeface="Times New Roman" pitchFamily="18" charset="0"/>
              <a:cs typeface="Times New Roman" pitchFamily="18" charset="0"/>
            </a:endParaRPr>
          </a:p>
        </p:txBody>
      </p:sp>
      <p:sp>
        <p:nvSpPr>
          <p:cNvPr id="8196" name="바닥글 개체 틀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ltLang="ko-KR" dirty="0" smtClean="0">
                <a:solidFill>
                  <a:schemeClr val="tx1"/>
                </a:solidFill>
                <a:latin typeface="Times New Roman" pitchFamily="18" charset="0"/>
                <a:cs typeface="Times New Roman" pitchFamily="18" charset="0"/>
              </a:rPr>
              <a:t>Department of Structural Engineering, </a:t>
            </a:r>
          </a:p>
          <a:p>
            <a:r>
              <a:rPr lang="en-US" altLang="ko-KR" dirty="0" err="1" smtClean="0">
                <a:solidFill>
                  <a:schemeClr val="tx1"/>
                </a:solidFill>
                <a:latin typeface="Times New Roman" pitchFamily="18" charset="0"/>
                <a:cs typeface="Times New Roman" pitchFamily="18" charset="0"/>
              </a:rPr>
              <a:t>Hongik</a:t>
            </a:r>
            <a:r>
              <a:rPr lang="en-US" altLang="ko-KR" dirty="0" smtClean="0">
                <a:solidFill>
                  <a:schemeClr val="tx1"/>
                </a:solidFill>
                <a:latin typeface="Times New Roman" pitchFamily="18" charset="0"/>
                <a:cs typeface="Times New Roman" pitchFamily="18" charset="0"/>
              </a:rPr>
              <a:t> University</a:t>
            </a:r>
            <a:endParaRPr lang="ko-KR" altLang="en-US" dirty="0" smtClean="0">
              <a:solidFill>
                <a:schemeClr val="tx1"/>
              </a:solidFill>
              <a:latin typeface="Times New Roman" pitchFamily="18" charset="0"/>
              <a:cs typeface="Times New Roman" pitchFamily="18" charset="0"/>
            </a:endParaRPr>
          </a:p>
        </p:txBody>
      </p:sp>
      <p:pic>
        <p:nvPicPr>
          <p:cNvPr id="8197" name="_x25047144" descr="EMB00000a1c44ab"/>
          <p:cNvPicPr>
            <a:picLocks noChangeAspect="1" noChangeArrowheads="1"/>
          </p:cNvPicPr>
          <p:nvPr/>
        </p:nvPicPr>
        <p:blipFill>
          <a:blip r:embed="rId3" cstate="print"/>
          <a:srcRect/>
          <a:stretch>
            <a:fillRect/>
          </a:stretch>
        </p:blipFill>
        <p:spPr bwMode="auto">
          <a:xfrm>
            <a:off x="4716463" y="454025"/>
            <a:ext cx="606425" cy="606425"/>
          </a:xfrm>
          <a:prstGeom prst="rect">
            <a:avLst/>
          </a:prstGeom>
          <a:noFill/>
          <a:ln w="9525">
            <a:noFill/>
            <a:miter lim="800000"/>
            <a:headEnd/>
            <a:tailEnd/>
          </a:ln>
        </p:spPr>
      </p:pic>
      <p:sp>
        <p:nvSpPr>
          <p:cNvPr id="8198" name="슬라이드 번호 개체 틀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3430156-8166-4550-AE6D-FDF2EF1ABD08}" type="slidenum">
              <a:rPr lang="ko-KR" altLang="en-US" smtClean="0"/>
              <a:pPr/>
              <a:t>4</a:t>
            </a:fld>
            <a:endParaRPr lang="ko-KR" altLang="en-US" smtClean="0"/>
          </a:p>
        </p:txBody>
      </p:sp>
      <p:pic>
        <p:nvPicPr>
          <p:cNvPr id="8199" name="_x214510944" descr="EMB00001ce41486"/>
          <p:cNvPicPr>
            <a:picLocks noChangeAspect="1" noChangeArrowheads="1"/>
          </p:cNvPicPr>
          <p:nvPr/>
        </p:nvPicPr>
        <p:blipFill>
          <a:blip r:embed="rId4" cstate="print"/>
          <a:srcRect/>
          <a:stretch>
            <a:fillRect/>
          </a:stretch>
        </p:blipFill>
        <p:spPr bwMode="auto">
          <a:xfrm>
            <a:off x="323850" y="4437063"/>
            <a:ext cx="2709863" cy="1303337"/>
          </a:xfrm>
          <a:prstGeom prst="rect">
            <a:avLst/>
          </a:prstGeom>
          <a:noFill/>
          <a:ln w="9525">
            <a:noFill/>
            <a:miter lim="800000"/>
            <a:headEnd/>
            <a:tailEnd/>
          </a:ln>
        </p:spPr>
      </p:pic>
      <p:pic>
        <p:nvPicPr>
          <p:cNvPr id="8200" name="Picture 9"/>
          <p:cNvPicPr>
            <a:picLocks noChangeAspect="1" noChangeArrowheads="1"/>
          </p:cNvPicPr>
          <p:nvPr/>
        </p:nvPicPr>
        <p:blipFill>
          <a:blip r:embed="rId5" cstate="print"/>
          <a:srcRect/>
          <a:stretch>
            <a:fillRect/>
          </a:stretch>
        </p:blipFill>
        <p:spPr bwMode="auto">
          <a:xfrm>
            <a:off x="3276600" y="4437063"/>
            <a:ext cx="2513013" cy="1295400"/>
          </a:xfrm>
          <a:prstGeom prst="rect">
            <a:avLst/>
          </a:prstGeom>
          <a:noFill/>
          <a:ln w="9525">
            <a:noFill/>
            <a:miter lim="800000"/>
            <a:headEnd/>
            <a:tailEnd/>
          </a:ln>
        </p:spPr>
      </p:pic>
      <p:pic>
        <p:nvPicPr>
          <p:cNvPr id="8201" name="_x214511880" descr="EMB00001ce41489"/>
          <p:cNvPicPr>
            <a:picLocks noChangeAspect="1" noChangeArrowheads="1"/>
          </p:cNvPicPr>
          <p:nvPr/>
        </p:nvPicPr>
        <p:blipFill>
          <a:blip r:embed="rId6" cstate="print"/>
          <a:srcRect/>
          <a:stretch>
            <a:fillRect/>
          </a:stretch>
        </p:blipFill>
        <p:spPr bwMode="auto">
          <a:xfrm>
            <a:off x="6156325" y="4437063"/>
            <a:ext cx="2689225" cy="1295400"/>
          </a:xfrm>
          <a:prstGeom prst="rect">
            <a:avLst/>
          </a:prstGeom>
          <a:noFill/>
          <a:ln w="9525">
            <a:noFill/>
            <a:miter lim="800000"/>
            <a:headEnd/>
            <a:tailEnd/>
          </a:ln>
        </p:spPr>
      </p:pic>
      <p:sp>
        <p:nvSpPr>
          <p:cNvPr id="11" name="TextBox 10"/>
          <p:cNvSpPr txBox="1"/>
          <p:nvPr/>
        </p:nvSpPr>
        <p:spPr>
          <a:xfrm>
            <a:off x="34925" y="5732463"/>
            <a:ext cx="3313113" cy="369887"/>
          </a:xfrm>
          <a:prstGeom prst="rect">
            <a:avLst/>
          </a:prstGeom>
          <a:noFill/>
        </p:spPr>
        <p:txBody>
          <a:bodyPr>
            <a:spAutoFit/>
          </a:bodyPr>
          <a:lstStyle/>
          <a:p>
            <a:pPr algn="ctr">
              <a:defRPr/>
            </a:pPr>
            <a:r>
              <a:rPr lang="en-US" altLang="ko-KR" b="1" dirty="0">
                <a:latin typeface="+mn-ea"/>
                <a:ea typeface="+mn-ea"/>
              </a:rPr>
              <a:t>&lt;Viscosity damper&gt;</a:t>
            </a:r>
            <a:endParaRPr lang="ko-KR" altLang="en-US" b="1" dirty="0">
              <a:latin typeface="+mn-ea"/>
              <a:ea typeface="+mn-ea"/>
            </a:endParaRPr>
          </a:p>
        </p:txBody>
      </p:sp>
      <p:sp>
        <p:nvSpPr>
          <p:cNvPr id="12" name="TextBox 11"/>
          <p:cNvSpPr txBox="1"/>
          <p:nvPr/>
        </p:nvSpPr>
        <p:spPr>
          <a:xfrm>
            <a:off x="2916238" y="5732463"/>
            <a:ext cx="3311525" cy="369887"/>
          </a:xfrm>
          <a:prstGeom prst="rect">
            <a:avLst/>
          </a:prstGeom>
          <a:noFill/>
        </p:spPr>
        <p:txBody>
          <a:bodyPr>
            <a:spAutoFit/>
          </a:bodyPr>
          <a:lstStyle/>
          <a:p>
            <a:pPr algn="ctr">
              <a:defRPr/>
            </a:pPr>
            <a:r>
              <a:rPr lang="en-US" altLang="ko-KR" b="1" dirty="0">
                <a:latin typeface="+mn-ea"/>
                <a:ea typeface="+mn-ea"/>
              </a:rPr>
              <a:t>&lt;SMA damper&gt;</a:t>
            </a:r>
            <a:endParaRPr lang="ko-KR" altLang="en-US" b="1" dirty="0">
              <a:latin typeface="+mn-ea"/>
              <a:ea typeface="+mn-ea"/>
            </a:endParaRPr>
          </a:p>
        </p:txBody>
      </p:sp>
      <p:sp>
        <p:nvSpPr>
          <p:cNvPr id="13" name="TextBox 12"/>
          <p:cNvSpPr txBox="1"/>
          <p:nvPr/>
        </p:nvSpPr>
        <p:spPr>
          <a:xfrm>
            <a:off x="5795963" y="5732463"/>
            <a:ext cx="3313112" cy="369887"/>
          </a:xfrm>
          <a:prstGeom prst="rect">
            <a:avLst/>
          </a:prstGeom>
          <a:noFill/>
        </p:spPr>
        <p:txBody>
          <a:bodyPr>
            <a:spAutoFit/>
          </a:bodyPr>
          <a:lstStyle/>
          <a:p>
            <a:pPr algn="ctr">
              <a:defRPr/>
            </a:pPr>
            <a:r>
              <a:rPr lang="en-US" altLang="ko-KR" b="1" dirty="0">
                <a:latin typeface="+mn-ea"/>
                <a:ea typeface="+mn-ea"/>
              </a:rPr>
              <a:t>&lt;frictional damper&gt;</a:t>
            </a:r>
            <a:endParaRPr lang="ko-KR" altLang="en-US" b="1" dirty="0">
              <a:latin typeface="+mn-ea"/>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제목 1"/>
          <p:cNvSpPr>
            <a:spLocks noGrp="1"/>
          </p:cNvSpPr>
          <p:nvPr>
            <p:ph type="title"/>
          </p:nvPr>
        </p:nvSpPr>
        <p:spPr/>
        <p:txBody>
          <a:bodyPr/>
          <a:lstStyle/>
          <a:p>
            <a:pPr eaLnBrk="1" hangingPunct="1"/>
            <a:r>
              <a:rPr lang="en-US" altLang="ko-KR" smtClean="0">
                <a:latin typeface="Times New Roman" pitchFamily="18" charset="0"/>
                <a:ea typeface="굴림" pitchFamily="50" charset="-127"/>
                <a:cs typeface="Times New Roman" pitchFamily="18" charset="0"/>
              </a:rPr>
              <a:t>Background &amp; Objective</a:t>
            </a:r>
            <a:endParaRPr lang="ko-KR" altLang="en-US" smtClean="0">
              <a:latin typeface="Times New Roman" pitchFamily="18" charset="0"/>
              <a:ea typeface="굴림" pitchFamily="50" charset="-127"/>
              <a:cs typeface="Times New Roman" pitchFamily="18" charset="0"/>
            </a:endParaRPr>
          </a:p>
        </p:txBody>
      </p:sp>
      <p:sp>
        <p:nvSpPr>
          <p:cNvPr id="9219" name="바닥글 개체 틀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ltLang="ko-KR" dirty="0" smtClean="0">
                <a:solidFill>
                  <a:schemeClr val="tx1"/>
                </a:solidFill>
                <a:latin typeface="Times New Roman" pitchFamily="18" charset="0"/>
                <a:cs typeface="Times New Roman" pitchFamily="18" charset="0"/>
              </a:rPr>
              <a:t>Department of Structural Engineering, </a:t>
            </a:r>
          </a:p>
          <a:p>
            <a:r>
              <a:rPr lang="en-US" altLang="ko-KR" dirty="0" err="1" smtClean="0">
                <a:solidFill>
                  <a:schemeClr val="tx1"/>
                </a:solidFill>
                <a:latin typeface="Times New Roman" pitchFamily="18" charset="0"/>
                <a:cs typeface="Times New Roman" pitchFamily="18" charset="0"/>
              </a:rPr>
              <a:t>Hongik</a:t>
            </a:r>
            <a:r>
              <a:rPr lang="en-US" altLang="ko-KR" dirty="0" smtClean="0">
                <a:solidFill>
                  <a:schemeClr val="tx1"/>
                </a:solidFill>
                <a:latin typeface="Times New Roman" pitchFamily="18" charset="0"/>
                <a:cs typeface="Times New Roman" pitchFamily="18" charset="0"/>
              </a:rPr>
              <a:t> University</a:t>
            </a:r>
            <a:endParaRPr lang="ko-KR" altLang="en-US" dirty="0" smtClean="0">
              <a:solidFill>
                <a:schemeClr val="tx1"/>
              </a:solidFill>
              <a:latin typeface="Times New Roman" pitchFamily="18" charset="0"/>
              <a:cs typeface="Times New Roman" pitchFamily="18" charset="0"/>
            </a:endParaRPr>
          </a:p>
        </p:txBody>
      </p:sp>
      <p:pic>
        <p:nvPicPr>
          <p:cNvPr id="9220" name="_x25047144" descr="EMB00000a1c44ab"/>
          <p:cNvPicPr>
            <a:picLocks noChangeAspect="1" noChangeArrowheads="1"/>
          </p:cNvPicPr>
          <p:nvPr/>
        </p:nvPicPr>
        <p:blipFill>
          <a:blip r:embed="rId3" cstate="print"/>
          <a:srcRect/>
          <a:stretch>
            <a:fillRect/>
          </a:stretch>
        </p:blipFill>
        <p:spPr bwMode="auto">
          <a:xfrm>
            <a:off x="4716463" y="454025"/>
            <a:ext cx="606425" cy="606425"/>
          </a:xfrm>
          <a:prstGeom prst="rect">
            <a:avLst/>
          </a:prstGeom>
          <a:noFill/>
          <a:ln w="9525">
            <a:noFill/>
            <a:miter lim="800000"/>
            <a:headEnd/>
            <a:tailEnd/>
          </a:ln>
        </p:spPr>
      </p:pic>
      <p:sp>
        <p:nvSpPr>
          <p:cNvPr id="9221" name="슬라이드 번호 개체 틀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3A2DDCB-290C-4DA6-B6E8-C341D3EF801E}" type="slidenum">
              <a:rPr lang="ko-KR" altLang="en-US" smtClean="0"/>
              <a:pPr/>
              <a:t>5</a:t>
            </a:fld>
            <a:endParaRPr lang="ko-KR" altLang="en-US" smtClean="0"/>
          </a:p>
        </p:txBody>
      </p:sp>
      <p:sp>
        <p:nvSpPr>
          <p:cNvPr id="9223" name="내용 개체 틀 2"/>
          <p:cNvSpPr txBox="1">
            <a:spLocks/>
          </p:cNvSpPr>
          <p:nvPr/>
        </p:nvSpPr>
        <p:spPr bwMode="auto">
          <a:xfrm>
            <a:off x="428596" y="1960587"/>
            <a:ext cx="8229600" cy="4968875"/>
          </a:xfrm>
          <a:prstGeom prst="rect">
            <a:avLst/>
          </a:prstGeom>
          <a:noFill/>
          <a:ln w="9525">
            <a:noFill/>
            <a:miter lim="800000"/>
            <a:headEnd/>
            <a:tailEnd/>
          </a:ln>
        </p:spPr>
        <p:txBody>
          <a:bodyPr/>
          <a:lstStyle/>
          <a:p>
            <a:pPr marL="365125" indent="-255588">
              <a:spcBef>
                <a:spcPts val="1200"/>
              </a:spcBef>
              <a:buClr>
                <a:srgbClr val="A04DA3"/>
              </a:buClr>
              <a:buFont typeface="Georgia" pitchFamily="18" charset="0"/>
              <a:buChar char="•"/>
            </a:pPr>
            <a:r>
              <a:rPr lang="en-US" altLang="ko-KR" sz="2000" dirty="0">
                <a:latin typeface="Times New Roman" pitchFamily="18" charset="0"/>
                <a:ea typeface="맑은 고딕" pitchFamily="50" charset="-127"/>
                <a:cs typeface="Times New Roman" pitchFamily="18" charset="0"/>
              </a:rPr>
              <a:t>Concept of smart damper</a:t>
            </a:r>
          </a:p>
          <a:p>
            <a:pPr marL="657225" lvl="1" indent="-246063">
              <a:spcBef>
                <a:spcPts val="1200"/>
              </a:spcBef>
              <a:buClr>
                <a:schemeClr val="accent2"/>
              </a:buClr>
              <a:buFont typeface="Georgia" pitchFamily="18" charset="0"/>
              <a:buChar char="▫"/>
            </a:pPr>
            <a:endParaRPr lang="en-US" altLang="ko-KR" dirty="0" smtClean="0">
              <a:solidFill>
                <a:schemeClr val="accent2"/>
              </a:solidFill>
              <a:latin typeface="Times New Roman" pitchFamily="18" charset="0"/>
              <a:ea typeface="맑은 고딕" pitchFamily="50" charset="-127"/>
              <a:cs typeface="Times New Roman" pitchFamily="18" charset="0"/>
            </a:endParaRPr>
          </a:p>
          <a:p>
            <a:pPr marL="657225" lvl="1" indent="-246063">
              <a:spcBef>
                <a:spcPts val="1200"/>
              </a:spcBef>
              <a:buClr>
                <a:schemeClr val="accent2"/>
              </a:buClr>
              <a:buFont typeface="Georgia" pitchFamily="18" charset="0"/>
              <a:buChar char="▫"/>
            </a:pPr>
            <a:endParaRPr lang="en-US" altLang="ko-KR" dirty="0" smtClean="0">
              <a:solidFill>
                <a:schemeClr val="accent2"/>
              </a:solidFill>
              <a:latin typeface="Times New Roman" pitchFamily="18" charset="0"/>
              <a:ea typeface="맑은 고딕" pitchFamily="50" charset="-127"/>
              <a:cs typeface="Times New Roman" pitchFamily="18" charset="0"/>
            </a:endParaRPr>
          </a:p>
          <a:p>
            <a:pPr marL="657225" lvl="1" indent="-246063">
              <a:spcBef>
                <a:spcPts val="1200"/>
              </a:spcBef>
              <a:buClr>
                <a:schemeClr val="accent2"/>
              </a:buClr>
              <a:buFont typeface="Georgia" pitchFamily="18" charset="0"/>
              <a:buChar char="▫"/>
            </a:pPr>
            <a:endParaRPr lang="en-US" altLang="ko-KR" dirty="0">
              <a:solidFill>
                <a:schemeClr val="accent2"/>
              </a:solidFill>
              <a:latin typeface="Times New Roman" pitchFamily="18" charset="0"/>
              <a:ea typeface="맑은 고딕" pitchFamily="50" charset="-127"/>
              <a:cs typeface="Times New Roman" pitchFamily="18" charset="0"/>
            </a:endParaRPr>
          </a:p>
          <a:p>
            <a:pPr marL="657225" lvl="1" indent="-246063">
              <a:spcBef>
                <a:spcPts val="1200"/>
              </a:spcBef>
              <a:buClr>
                <a:schemeClr val="accent2"/>
              </a:buClr>
            </a:pPr>
            <a:endParaRPr lang="en-US" altLang="ko-KR" dirty="0">
              <a:solidFill>
                <a:schemeClr val="accent2"/>
              </a:solidFill>
              <a:latin typeface="Times New Roman" pitchFamily="18" charset="0"/>
              <a:ea typeface="맑은 고딕" pitchFamily="50" charset="-127"/>
              <a:cs typeface="Times New Roman" pitchFamily="18" charset="0"/>
            </a:endParaRPr>
          </a:p>
          <a:p>
            <a:pPr marL="657225" lvl="1" indent="-246063">
              <a:spcBef>
                <a:spcPts val="1200"/>
              </a:spcBef>
              <a:buClr>
                <a:schemeClr val="accent2"/>
              </a:buClr>
              <a:buFont typeface="Georgia" pitchFamily="18" charset="0"/>
              <a:buChar char="▫"/>
            </a:pPr>
            <a:r>
              <a:rPr lang="en-US" altLang="ko-KR" dirty="0">
                <a:latin typeface="Times New Roman" pitchFamily="18" charset="0"/>
                <a:ea typeface="+mn-ea"/>
                <a:cs typeface="Times New Roman" pitchFamily="18" charset="0"/>
              </a:rPr>
              <a:t>A new concept of smart damper will be proposed that using </a:t>
            </a:r>
            <a:r>
              <a:rPr lang="en-US" altLang="ko-KR" dirty="0" smtClean="0">
                <a:solidFill>
                  <a:srgbClr val="FF0000"/>
                </a:solidFill>
                <a:latin typeface="Times New Roman" pitchFamily="18" charset="0"/>
                <a:ea typeface="+mn-ea"/>
                <a:cs typeface="Times New Roman" pitchFamily="18" charset="0"/>
              </a:rPr>
              <a:t>the friction of permanent magnets</a:t>
            </a:r>
            <a:r>
              <a:rPr lang="en-US" altLang="ko-KR" dirty="0">
                <a:latin typeface="Times New Roman" pitchFamily="18" charset="0"/>
                <a:ea typeface="+mn-ea"/>
                <a:cs typeface="Times New Roman" pitchFamily="18" charset="0"/>
              </a:rPr>
              <a:t> and </a:t>
            </a:r>
            <a:r>
              <a:rPr lang="en-US" altLang="ko-KR" dirty="0" smtClean="0">
                <a:solidFill>
                  <a:srgbClr val="FF0000"/>
                </a:solidFill>
                <a:latin typeface="Times New Roman" pitchFamily="18" charset="0"/>
                <a:ea typeface="+mn-ea"/>
                <a:cs typeface="Times New Roman" pitchFamily="18" charset="0"/>
              </a:rPr>
              <a:t>pre-compressed rubber spring.</a:t>
            </a:r>
          </a:p>
          <a:p>
            <a:pPr marL="657225" lvl="1" indent="-246063">
              <a:spcBef>
                <a:spcPts val="1200"/>
              </a:spcBef>
              <a:buClr>
                <a:schemeClr val="accent2"/>
              </a:buClr>
              <a:buFont typeface="Georgia" pitchFamily="18" charset="0"/>
              <a:buChar char="▫"/>
            </a:pPr>
            <a:r>
              <a:rPr lang="en-US" altLang="ko-KR" dirty="0">
                <a:latin typeface="Times New Roman" pitchFamily="18" charset="0"/>
                <a:ea typeface="+mn-ea"/>
                <a:cs typeface="Times New Roman" pitchFamily="18" charset="0"/>
              </a:rPr>
              <a:t>The </a:t>
            </a:r>
            <a:r>
              <a:rPr lang="en-US" altLang="ko-KR" dirty="0" smtClean="0">
                <a:solidFill>
                  <a:srgbClr val="FF0000"/>
                </a:solidFill>
                <a:latin typeface="Times New Roman" pitchFamily="18" charset="0"/>
                <a:ea typeface="+mn-ea"/>
                <a:cs typeface="Times New Roman" pitchFamily="18" charset="0"/>
              </a:rPr>
              <a:t>magnetic friction</a:t>
            </a:r>
            <a:r>
              <a:rPr lang="en-US" altLang="ko-KR" dirty="0">
                <a:latin typeface="Times New Roman" pitchFamily="18" charset="0"/>
                <a:ea typeface="+mn-ea"/>
                <a:cs typeface="Times New Roman" pitchFamily="18" charset="0"/>
              </a:rPr>
              <a:t> provides </a:t>
            </a:r>
            <a:r>
              <a:rPr lang="en-US" altLang="ko-KR" dirty="0" smtClean="0">
                <a:solidFill>
                  <a:srgbClr val="FF0000"/>
                </a:solidFill>
                <a:latin typeface="Times New Roman" pitchFamily="18" charset="0"/>
                <a:ea typeface="+mn-ea"/>
                <a:cs typeface="Times New Roman" pitchFamily="18" charset="0"/>
              </a:rPr>
              <a:t>energy dissipation</a:t>
            </a:r>
            <a:r>
              <a:rPr lang="en-US" altLang="ko-KR" dirty="0">
                <a:latin typeface="Times New Roman" pitchFamily="18" charset="0"/>
                <a:ea typeface="+mn-ea"/>
                <a:cs typeface="Times New Roman" pitchFamily="18" charset="0"/>
              </a:rPr>
              <a:t> capacity.</a:t>
            </a:r>
          </a:p>
          <a:p>
            <a:pPr marL="657225" lvl="1" indent="-246063">
              <a:spcBef>
                <a:spcPts val="1200"/>
              </a:spcBef>
              <a:buClr>
                <a:schemeClr val="accent2"/>
              </a:buClr>
              <a:buFont typeface="Georgia" pitchFamily="18" charset="0"/>
              <a:buChar char="▫"/>
            </a:pPr>
            <a:r>
              <a:rPr lang="en-US" altLang="ko-KR" dirty="0">
                <a:latin typeface="Times New Roman" pitchFamily="18" charset="0"/>
                <a:ea typeface="+mn-ea"/>
                <a:cs typeface="Times New Roman" pitchFamily="18" charset="0"/>
              </a:rPr>
              <a:t>The </a:t>
            </a:r>
            <a:r>
              <a:rPr lang="en-US" altLang="ko-KR" dirty="0" smtClean="0">
                <a:solidFill>
                  <a:srgbClr val="FF0000"/>
                </a:solidFill>
                <a:latin typeface="Times New Roman" pitchFamily="18" charset="0"/>
                <a:ea typeface="+mn-ea"/>
                <a:cs typeface="Times New Roman" pitchFamily="18" charset="0"/>
              </a:rPr>
              <a:t>pre-compressed rubber</a:t>
            </a:r>
            <a:r>
              <a:rPr lang="en-US" altLang="ko-KR" dirty="0">
                <a:latin typeface="Times New Roman" pitchFamily="18" charset="0"/>
                <a:ea typeface="+mn-ea"/>
                <a:cs typeface="Times New Roman" pitchFamily="18" charset="0"/>
              </a:rPr>
              <a:t> springs provides </a:t>
            </a:r>
            <a:r>
              <a:rPr lang="en-US" altLang="ko-KR" dirty="0" smtClean="0">
                <a:solidFill>
                  <a:srgbClr val="FF0000"/>
                </a:solidFill>
                <a:latin typeface="Times New Roman" pitchFamily="18" charset="0"/>
                <a:ea typeface="+mn-ea"/>
                <a:cs typeface="Times New Roman" pitchFamily="18" charset="0"/>
              </a:rPr>
              <a:t>self-centering capacity</a:t>
            </a:r>
            <a:r>
              <a:rPr lang="en-US" altLang="ko-KR" dirty="0">
                <a:latin typeface="Times New Roman" pitchFamily="18" charset="0"/>
                <a:ea typeface="+mn-ea"/>
                <a:cs typeface="Times New Roman" pitchFamily="18" charset="0"/>
              </a:rPr>
              <a:t>.</a:t>
            </a:r>
          </a:p>
          <a:p>
            <a:pPr marL="657225" lvl="1" indent="-246063">
              <a:spcBef>
                <a:spcPts val="1200"/>
              </a:spcBef>
              <a:buClr>
                <a:schemeClr val="accent2"/>
              </a:buClr>
              <a:buFont typeface="Georgia" pitchFamily="18" charset="0"/>
              <a:buChar char="▫"/>
            </a:pPr>
            <a:r>
              <a:rPr lang="en-US" altLang="ko-KR" dirty="0">
                <a:latin typeface="Times New Roman" pitchFamily="18" charset="0"/>
                <a:ea typeface="+mn-ea"/>
                <a:cs typeface="Times New Roman" pitchFamily="18" charset="0"/>
              </a:rPr>
              <a:t>The combination of magnetic friction and </a:t>
            </a:r>
            <a:r>
              <a:rPr lang="en-US" altLang="ko-KR" dirty="0" smtClean="0">
                <a:latin typeface="Times New Roman" pitchFamily="18" charset="0"/>
                <a:ea typeface="+mn-ea"/>
                <a:cs typeface="Times New Roman" pitchFamily="18" charset="0"/>
              </a:rPr>
              <a:t>pre-compressed </a:t>
            </a:r>
            <a:r>
              <a:rPr lang="en-US" altLang="ko-KR" dirty="0">
                <a:latin typeface="Times New Roman" pitchFamily="18" charset="0"/>
                <a:ea typeface="+mn-ea"/>
                <a:cs typeface="Times New Roman" pitchFamily="18" charset="0"/>
              </a:rPr>
              <a:t>rubber springs generates ‘flag-shaped’ behavior for a</a:t>
            </a:r>
            <a:r>
              <a:rPr lang="en-US" altLang="ko-KR" dirty="0">
                <a:solidFill>
                  <a:schemeClr val="accent2"/>
                </a:solidFill>
                <a:latin typeface="Times New Roman" pitchFamily="18" charset="0"/>
                <a:ea typeface="맑은 고딕" pitchFamily="50" charset="-127"/>
                <a:cs typeface="Times New Roman" pitchFamily="18" charset="0"/>
              </a:rPr>
              <a:t> </a:t>
            </a:r>
            <a:r>
              <a:rPr lang="en-US" altLang="ko-KR" dirty="0">
                <a:solidFill>
                  <a:srgbClr val="FF0000"/>
                </a:solidFill>
                <a:latin typeface="Times New Roman" pitchFamily="18" charset="0"/>
                <a:ea typeface="맑은 고딕" pitchFamily="50" charset="-127"/>
                <a:cs typeface="Times New Roman" pitchFamily="18" charset="0"/>
              </a:rPr>
              <a:t>smart damper</a:t>
            </a:r>
            <a:r>
              <a:rPr lang="en-US" altLang="ko-KR" dirty="0">
                <a:solidFill>
                  <a:schemeClr val="accent2"/>
                </a:solidFill>
                <a:latin typeface="Times New Roman" pitchFamily="18" charset="0"/>
                <a:ea typeface="맑은 고딕" pitchFamily="50" charset="-127"/>
                <a:cs typeface="Times New Roman" pitchFamily="18" charset="0"/>
              </a:rPr>
              <a:t>.</a:t>
            </a:r>
          </a:p>
        </p:txBody>
      </p:sp>
      <p:pic>
        <p:nvPicPr>
          <p:cNvPr id="9" name="그림 8"/>
          <p:cNvPicPr/>
          <p:nvPr/>
        </p:nvPicPr>
        <p:blipFill rotWithShape="1">
          <a:blip r:embed="rId4" cstate="print"/>
          <a:srcRect l="17119" t="62879" r="43823" b="10606"/>
          <a:stretch/>
        </p:blipFill>
        <p:spPr bwMode="auto">
          <a:xfrm>
            <a:off x="1357290" y="2357430"/>
            <a:ext cx="6168482" cy="185262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내용 개체 틀 2"/>
          <p:cNvSpPr>
            <a:spLocks noGrp="1"/>
          </p:cNvSpPr>
          <p:nvPr>
            <p:ph idx="1"/>
          </p:nvPr>
        </p:nvSpPr>
        <p:spPr>
          <a:xfrm>
            <a:off x="457200" y="1557338"/>
            <a:ext cx="8229600" cy="2228852"/>
          </a:xfrm>
        </p:spPr>
        <p:txBody>
          <a:bodyPr/>
          <a:lstStyle/>
          <a:p>
            <a:pPr eaLnBrk="1" hangingPunct="1">
              <a:spcBef>
                <a:spcPts val="1200"/>
              </a:spcBef>
            </a:pPr>
            <a:r>
              <a:rPr lang="en-US" altLang="ko-KR" sz="2000" dirty="0" smtClean="0">
                <a:latin typeface="Times New Roman" pitchFamily="18" charset="0"/>
                <a:cs typeface="Times New Roman" pitchFamily="18" charset="0"/>
              </a:rPr>
              <a:t>Experiment Preparation</a:t>
            </a:r>
          </a:p>
          <a:p>
            <a:pPr eaLnBrk="1" hangingPunct="1">
              <a:spcBef>
                <a:spcPts val="1200"/>
              </a:spcBef>
            </a:pPr>
            <a:endParaRPr lang="en-US" altLang="ko-KR" sz="2000" dirty="0" smtClean="0">
              <a:latin typeface="Times New Roman" pitchFamily="18" charset="0"/>
              <a:cs typeface="Times New Roman" pitchFamily="18" charset="0"/>
            </a:endParaRPr>
          </a:p>
          <a:p>
            <a:pPr eaLnBrk="1" hangingPunct="1">
              <a:spcBef>
                <a:spcPts val="1200"/>
              </a:spcBef>
            </a:pPr>
            <a:endParaRPr lang="en-US" altLang="ko-KR" sz="2000" dirty="0" smtClean="0">
              <a:latin typeface="Times New Roman" pitchFamily="18" charset="0"/>
              <a:cs typeface="Times New Roman" pitchFamily="18" charset="0"/>
            </a:endParaRPr>
          </a:p>
          <a:p>
            <a:pPr eaLnBrk="1" hangingPunct="1">
              <a:spcBef>
                <a:spcPts val="1200"/>
              </a:spcBef>
            </a:pPr>
            <a:endParaRPr lang="en-US" altLang="ko-KR" sz="2000" dirty="0" smtClean="0">
              <a:latin typeface="Times New Roman" pitchFamily="18" charset="0"/>
              <a:cs typeface="Times New Roman" pitchFamily="18" charset="0"/>
            </a:endParaRPr>
          </a:p>
          <a:p>
            <a:pPr eaLnBrk="1" hangingPunct="1">
              <a:spcBef>
                <a:spcPts val="1200"/>
              </a:spcBef>
            </a:pPr>
            <a:endParaRPr lang="en-US" altLang="ko-KR" sz="2000" dirty="0" smtClean="0">
              <a:latin typeface="Times New Roman" pitchFamily="18" charset="0"/>
              <a:cs typeface="Times New Roman" pitchFamily="18" charset="0"/>
            </a:endParaRPr>
          </a:p>
          <a:p>
            <a:pPr eaLnBrk="1" hangingPunct="1">
              <a:spcBef>
                <a:spcPts val="1200"/>
              </a:spcBef>
              <a:buNone/>
            </a:pPr>
            <a:endParaRPr lang="en-US" altLang="ko-KR" sz="2000" dirty="0" smtClean="0">
              <a:latin typeface="Times New Roman" pitchFamily="18" charset="0"/>
              <a:cs typeface="Times New Roman" pitchFamily="18" charset="0"/>
            </a:endParaRPr>
          </a:p>
        </p:txBody>
      </p:sp>
      <p:sp>
        <p:nvSpPr>
          <p:cNvPr id="12291" name="바닥글 개체 틀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ltLang="ko-KR" dirty="0" smtClean="0">
                <a:solidFill>
                  <a:schemeClr val="tx1"/>
                </a:solidFill>
                <a:latin typeface="Times New Roman" pitchFamily="18" charset="0"/>
                <a:cs typeface="Times New Roman" pitchFamily="18" charset="0"/>
              </a:rPr>
              <a:t>Department of Structural Engineering, </a:t>
            </a:r>
          </a:p>
          <a:p>
            <a:r>
              <a:rPr lang="en-US" altLang="ko-KR" dirty="0" err="1" smtClean="0">
                <a:solidFill>
                  <a:schemeClr val="tx1"/>
                </a:solidFill>
                <a:latin typeface="Times New Roman" pitchFamily="18" charset="0"/>
                <a:cs typeface="Times New Roman" pitchFamily="18" charset="0"/>
              </a:rPr>
              <a:t>Hongik</a:t>
            </a:r>
            <a:r>
              <a:rPr lang="en-US" altLang="ko-KR" dirty="0" smtClean="0">
                <a:solidFill>
                  <a:schemeClr val="tx1"/>
                </a:solidFill>
                <a:latin typeface="Times New Roman" pitchFamily="18" charset="0"/>
                <a:cs typeface="Times New Roman" pitchFamily="18" charset="0"/>
              </a:rPr>
              <a:t> University</a:t>
            </a:r>
            <a:endParaRPr lang="ko-KR" altLang="en-US" dirty="0" smtClean="0">
              <a:solidFill>
                <a:schemeClr val="tx1"/>
              </a:solidFill>
              <a:latin typeface="Times New Roman" pitchFamily="18" charset="0"/>
              <a:cs typeface="Times New Roman" pitchFamily="18" charset="0"/>
            </a:endParaRPr>
          </a:p>
        </p:txBody>
      </p:sp>
      <p:pic>
        <p:nvPicPr>
          <p:cNvPr id="12292" name="_x25047144" descr="EMB00000a1c44ab"/>
          <p:cNvPicPr>
            <a:picLocks noChangeAspect="1" noChangeArrowheads="1"/>
          </p:cNvPicPr>
          <p:nvPr/>
        </p:nvPicPr>
        <p:blipFill>
          <a:blip r:embed="rId3" cstate="print"/>
          <a:srcRect/>
          <a:stretch>
            <a:fillRect/>
          </a:stretch>
        </p:blipFill>
        <p:spPr bwMode="auto">
          <a:xfrm>
            <a:off x="4716463" y="454025"/>
            <a:ext cx="606425" cy="606425"/>
          </a:xfrm>
          <a:prstGeom prst="rect">
            <a:avLst/>
          </a:prstGeom>
          <a:noFill/>
          <a:ln w="9525">
            <a:noFill/>
            <a:miter lim="800000"/>
            <a:headEnd/>
            <a:tailEnd/>
          </a:ln>
        </p:spPr>
      </p:pic>
      <p:sp>
        <p:nvSpPr>
          <p:cNvPr id="12293" name="슬라이드 번호 개체 틀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BEEDF60-F275-4848-A6A2-9B09F819B0F3}" type="slidenum">
              <a:rPr lang="ko-KR" altLang="en-US" smtClean="0"/>
              <a:pPr/>
              <a:t>6</a:t>
            </a:fld>
            <a:endParaRPr lang="ko-KR" altLang="en-US" smtClean="0"/>
          </a:p>
        </p:txBody>
      </p:sp>
      <p:sp>
        <p:nvSpPr>
          <p:cNvPr id="12294" name="Rectangle 9"/>
          <p:cNvSpPr>
            <a:spLocks noChangeArrowheads="1"/>
          </p:cNvSpPr>
          <p:nvPr/>
        </p:nvSpPr>
        <p:spPr bwMode="auto">
          <a:xfrm>
            <a:off x="1357290" y="4000504"/>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12296" name="Rectangle 2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12297" name="Rectangle 2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pic>
        <p:nvPicPr>
          <p:cNvPr id="12298" name="그림 26" descr="설명: EMB0000050c4043"/>
          <p:cNvPicPr>
            <a:picLocks noChangeAspect="1" noChangeArrowheads="1"/>
          </p:cNvPicPr>
          <p:nvPr/>
        </p:nvPicPr>
        <p:blipFill>
          <a:blip r:embed="rId4" cstate="print"/>
          <a:srcRect/>
          <a:stretch>
            <a:fillRect/>
          </a:stretch>
        </p:blipFill>
        <p:spPr bwMode="auto">
          <a:xfrm>
            <a:off x="531813" y="2000241"/>
            <a:ext cx="1694255" cy="1285884"/>
          </a:xfrm>
          <a:prstGeom prst="rect">
            <a:avLst/>
          </a:prstGeom>
          <a:noFill/>
          <a:ln w="9525">
            <a:noFill/>
            <a:miter lim="800000"/>
            <a:headEnd/>
            <a:tailEnd/>
          </a:ln>
        </p:spPr>
      </p:pic>
      <p:pic>
        <p:nvPicPr>
          <p:cNvPr id="12299" name="그림 4" descr="설명: C:\Documents and Settings\USER00\바탕 화면\before.bmp"/>
          <p:cNvPicPr>
            <a:picLocks noChangeAspect="1" noChangeArrowheads="1"/>
          </p:cNvPicPr>
          <p:nvPr/>
        </p:nvPicPr>
        <p:blipFill>
          <a:blip r:embed="rId5" cstate="print"/>
          <a:srcRect/>
          <a:stretch>
            <a:fillRect/>
          </a:stretch>
        </p:blipFill>
        <p:spPr bwMode="auto">
          <a:xfrm>
            <a:off x="2357423" y="2000240"/>
            <a:ext cx="1000132" cy="1303029"/>
          </a:xfrm>
          <a:prstGeom prst="rect">
            <a:avLst/>
          </a:prstGeom>
          <a:noFill/>
          <a:ln w="9525">
            <a:noFill/>
            <a:miter lim="800000"/>
            <a:headEnd/>
            <a:tailEnd/>
          </a:ln>
        </p:spPr>
      </p:pic>
      <p:pic>
        <p:nvPicPr>
          <p:cNvPr id="12300" name="그림 6" descr="설명: C:\Documents and Settings\USER00\바탕 화면\after.bmp"/>
          <p:cNvPicPr>
            <a:picLocks noChangeAspect="1" noChangeArrowheads="1"/>
          </p:cNvPicPr>
          <p:nvPr/>
        </p:nvPicPr>
        <p:blipFill>
          <a:blip r:embed="rId6" cstate="print"/>
          <a:srcRect/>
          <a:stretch>
            <a:fillRect/>
          </a:stretch>
        </p:blipFill>
        <p:spPr bwMode="auto">
          <a:xfrm>
            <a:off x="3357554" y="2000240"/>
            <a:ext cx="951700" cy="1285884"/>
          </a:xfrm>
          <a:prstGeom prst="rect">
            <a:avLst/>
          </a:prstGeom>
          <a:noFill/>
          <a:ln w="9525">
            <a:noFill/>
            <a:miter lim="800000"/>
            <a:headEnd/>
            <a:tailEnd/>
          </a:ln>
        </p:spPr>
      </p:pic>
      <p:sp>
        <p:nvSpPr>
          <p:cNvPr id="17" name="TextBox 16"/>
          <p:cNvSpPr txBox="1"/>
          <p:nvPr/>
        </p:nvSpPr>
        <p:spPr>
          <a:xfrm>
            <a:off x="71406" y="3366315"/>
            <a:ext cx="2586027" cy="276999"/>
          </a:xfrm>
          <a:prstGeom prst="rect">
            <a:avLst/>
          </a:prstGeom>
          <a:noFill/>
        </p:spPr>
        <p:txBody>
          <a:bodyPr wrap="square">
            <a:spAutoFit/>
          </a:bodyPr>
          <a:lstStyle/>
          <a:p>
            <a:pPr algn="ctr">
              <a:defRPr/>
            </a:pPr>
            <a:r>
              <a:rPr lang="en-US" altLang="ko-KR" sz="1200" b="1" dirty="0">
                <a:latin typeface="Times New Roman" pitchFamily="18" charset="0"/>
                <a:ea typeface="+mn-ea"/>
                <a:cs typeface="Times New Roman" pitchFamily="18" charset="0"/>
              </a:rPr>
              <a:t>&lt;Shape of the Magnet&gt;</a:t>
            </a:r>
            <a:endParaRPr lang="ko-KR" altLang="en-US" sz="1200" b="1" dirty="0">
              <a:latin typeface="Times New Roman" pitchFamily="18" charset="0"/>
              <a:ea typeface="+mn-ea"/>
              <a:cs typeface="Times New Roman" pitchFamily="18" charset="0"/>
            </a:endParaRPr>
          </a:p>
        </p:txBody>
      </p:sp>
      <p:sp>
        <p:nvSpPr>
          <p:cNvPr id="18" name="TextBox 17"/>
          <p:cNvSpPr txBox="1"/>
          <p:nvPr/>
        </p:nvSpPr>
        <p:spPr>
          <a:xfrm>
            <a:off x="1714480" y="3357562"/>
            <a:ext cx="3554412" cy="276999"/>
          </a:xfrm>
          <a:prstGeom prst="rect">
            <a:avLst/>
          </a:prstGeom>
          <a:noFill/>
        </p:spPr>
        <p:txBody>
          <a:bodyPr>
            <a:spAutoFit/>
          </a:bodyPr>
          <a:lstStyle/>
          <a:p>
            <a:pPr algn="ctr">
              <a:defRPr/>
            </a:pPr>
            <a:r>
              <a:rPr lang="en-US" altLang="ko-KR" sz="1200" b="1" dirty="0">
                <a:latin typeface="Times New Roman" pitchFamily="18" charset="0"/>
                <a:ea typeface="+mn-ea"/>
                <a:cs typeface="Times New Roman" pitchFamily="18" charset="0"/>
              </a:rPr>
              <a:t>&lt;Tensile test of the magnet&gt;</a:t>
            </a:r>
            <a:endParaRPr lang="ko-KR" altLang="en-US" sz="1200" b="1" dirty="0">
              <a:latin typeface="Times New Roman" pitchFamily="18" charset="0"/>
              <a:ea typeface="+mn-ea"/>
              <a:cs typeface="Times New Roman" pitchFamily="18" charset="0"/>
            </a:endParaRPr>
          </a:p>
        </p:txBody>
      </p:sp>
      <p:sp>
        <p:nvSpPr>
          <p:cNvPr id="12303" name="제목 1"/>
          <p:cNvSpPr txBox="1">
            <a:spLocks/>
          </p:cNvSpPr>
          <p:nvPr/>
        </p:nvSpPr>
        <p:spPr bwMode="auto">
          <a:xfrm>
            <a:off x="457200" y="765175"/>
            <a:ext cx="8229600" cy="796925"/>
          </a:xfrm>
          <a:prstGeom prst="rect">
            <a:avLst/>
          </a:prstGeom>
          <a:noFill/>
          <a:ln w="9525">
            <a:noFill/>
            <a:miter lim="800000"/>
            <a:headEnd/>
            <a:tailEnd/>
          </a:ln>
        </p:spPr>
        <p:txBody>
          <a:bodyPr anchor="ctr"/>
          <a:lstStyle/>
          <a:p>
            <a:pPr>
              <a:lnSpc>
                <a:spcPct val="150000"/>
              </a:lnSpc>
            </a:pPr>
            <a:r>
              <a:rPr lang="en-US" altLang="ko-KR" sz="3600" dirty="0">
                <a:solidFill>
                  <a:schemeClr val="tx2"/>
                </a:solidFill>
                <a:latin typeface="Times New Roman" pitchFamily="18" charset="0"/>
                <a:cs typeface="Times New Roman" pitchFamily="18" charset="0"/>
              </a:rPr>
              <a:t> Dynamic </a:t>
            </a:r>
            <a:r>
              <a:rPr lang="en-US" altLang="ko-KR" sz="3600" dirty="0" smtClean="0">
                <a:solidFill>
                  <a:schemeClr val="tx2"/>
                </a:solidFill>
                <a:latin typeface="Times New Roman" pitchFamily="18" charset="0"/>
                <a:cs typeface="Times New Roman" pitchFamily="18" charset="0"/>
              </a:rPr>
              <a:t>tests </a:t>
            </a:r>
            <a:r>
              <a:rPr lang="en-US" altLang="ko-KR" sz="3600" dirty="0">
                <a:solidFill>
                  <a:schemeClr val="tx2"/>
                </a:solidFill>
                <a:latin typeface="Times New Roman" pitchFamily="18" charset="0"/>
                <a:cs typeface="Times New Roman" pitchFamily="18" charset="0"/>
              </a:rPr>
              <a:t>of magnetic friction damper</a:t>
            </a:r>
          </a:p>
        </p:txBody>
      </p:sp>
      <p:sp>
        <p:nvSpPr>
          <p:cNvPr id="16" name="TextBox 15"/>
          <p:cNvSpPr txBox="1"/>
          <p:nvPr/>
        </p:nvSpPr>
        <p:spPr>
          <a:xfrm>
            <a:off x="4357654" y="2428868"/>
            <a:ext cx="4786346" cy="369332"/>
          </a:xfrm>
          <a:prstGeom prst="rect">
            <a:avLst/>
          </a:prstGeom>
          <a:noFill/>
        </p:spPr>
        <p:txBody>
          <a:bodyPr wrap="square">
            <a:spAutoFit/>
          </a:bodyPr>
          <a:lstStyle/>
          <a:p>
            <a:pPr marL="285750" indent="-285750" algn="ctr">
              <a:buFont typeface="Wingdings" pitchFamily="2" charset="2"/>
              <a:buChar char="Ø"/>
              <a:defRPr/>
            </a:pPr>
            <a:r>
              <a:rPr lang="en-US" altLang="ko-KR" b="1" dirty="0">
                <a:latin typeface="Times New Roman" pitchFamily="18" charset="0"/>
                <a:ea typeface="+mn-ea"/>
                <a:cs typeface="Times New Roman" pitchFamily="18" charset="0"/>
              </a:rPr>
              <a:t>The pulling force is </a:t>
            </a:r>
            <a:r>
              <a:rPr lang="en-US" altLang="ko-KR" b="1" dirty="0">
                <a:solidFill>
                  <a:srgbClr val="FF0000"/>
                </a:solidFill>
                <a:latin typeface="Times New Roman" pitchFamily="18" charset="0"/>
                <a:ea typeface="+mn-ea"/>
                <a:cs typeface="Times New Roman" pitchFamily="18" charset="0"/>
              </a:rPr>
              <a:t>800N</a:t>
            </a:r>
            <a:r>
              <a:rPr lang="en-US" altLang="ko-KR" b="1" dirty="0">
                <a:latin typeface="Times New Roman" pitchFamily="18" charset="0"/>
                <a:ea typeface="+mn-ea"/>
                <a:cs typeface="Times New Roman" pitchFamily="18" charset="0"/>
              </a:rPr>
              <a:t> for each </a:t>
            </a:r>
            <a:r>
              <a:rPr lang="en-US" altLang="ko-KR" b="1" dirty="0" smtClean="0">
                <a:latin typeface="Times New Roman" pitchFamily="18" charset="0"/>
                <a:ea typeface="+mn-ea"/>
                <a:cs typeface="Times New Roman" pitchFamily="18" charset="0"/>
              </a:rPr>
              <a:t>magnet.</a:t>
            </a:r>
            <a:endParaRPr lang="ko-KR" altLang="en-US" b="1" dirty="0">
              <a:latin typeface="Times New Roman" pitchFamily="18" charset="0"/>
              <a:ea typeface="+mn-ea"/>
              <a:cs typeface="Times New Roman" pitchFamily="18" charset="0"/>
            </a:endParaRPr>
          </a:p>
        </p:txBody>
      </p:sp>
      <p:pic>
        <p:nvPicPr>
          <p:cNvPr id="19" name="_x177150216" descr="EMB00000e1c2a0e"/>
          <p:cNvPicPr>
            <a:picLocks noChangeAspect="1" noChangeArrowheads="1"/>
          </p:cNvPicPr>
          <p:nvPr/>
        </p:nvPicPr>
        <p:blipFill>
          <a:blip r:embed="rId7" cstate="print"/>
          <a:srcRect/>
          <a:stretch>
            <a:fillRect/>
          </a:stretch>
        </p:blipFill>
        <p:spPr bwMode="auto">
          <a:xfrm>
            <a:off x="2143856" y="4357694"/>
            <a:ext cx="2229294" cy="2071702"/>
          </a:xfrm>
          <a:prstGeom prst="rect">
            <a:avLst/>
          </a:prstGeom>
          <a:noFill/>
          <a:ln w="9525">
            <a:noFill/>
            <a:miter lim="800000"/>
            <a:headEnd/>
            <a:tailEnd/>
          </a:ln>
        </p:spPr>
      </p:pic>
      <p:pic>
        <p:nvPicPr>
          <p:cNvPr id="20" name="_x240163344" descr="EMB00000e1c2a11"/>
          <p:cNvPicPr>
            <a:picLocks noChangeAspect="1" noChangeArrowheads="1"/>
          </p:cNvPicPr>
          <p:nvPr/>
        </p:nvPicPr>
        <p:blipFill>
          <a:blip r:embed="rId8" cstate="print"/>
          <a:srcRect/>
          <a:stretch>
            <a:fillRect/>
          </a:stretch>
        </p:blipFill>
        <p:spPr bwMode="auto">
          <a:xfrm>
            <a:off x="4481166" y="4316910"/>
            <a:ext cx="2233974" cy="2071702"/>
          </a:xfrm>
          <a:prstGeom prst="rect">
            <a:avLst/>
          </a:prstGeom>
          <a:noFill/>
          <a:ln w="9525">
            <a:noFill/>
            <a:miter lim="800000"/>
            <a:headEnd/>
            <a:tailEnd/>
          </a:ln>
        </p:spPr>
      </p:pic>
      <p:sp>
        <p:nvSpPr>
          <p:cNvPr id="21" name="내용 개체 틀 2"/>
          <p:cNvSpPr txBox="1">
            <a:spLocks/>
          </p:cNvSpPr>
          <p:nvPr/>
        </p:nvSpPr>
        <p:spPr bwMode="auto">
          <a:xfrm>
            <a:off x="428596" y="3571876"/>
            <a:ext cx="8229600" cy="22288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marR="0" lvl="0" indent="-255588" algn="l" defTabSz="914400" rtl="0" eaLnBrk="1" fontAlgn="base" latinLnBrk="1" hangingPunct="1">
              <a:lnSpc>
                <a:spcPct val="100000"/>
              </a:lnSpc>
              <a:spcBef>
                <a:spcPts val="1200"/>
              </a:spcBef>
              <a:spcAft>
                <a:spcPct val="0"/>
              </a:spcAft>
              <a:buClr>
                <a:srgbClr val="A04DA3"/>
              </a:buClr>
              <a:buSzTx/>
              <a:buFont typeface="Georgia" pitchFamily="18" charset="0"/>
              <a:buChar char="•"/>
              <a:tabLst/>
              <a:defRPr/>
            </a:pPr>
            <a:endParaRPr kumimoji="0" lang="en-US" altLang="ko-KR"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125" marR="0" lvl="0" indent="-255588" algn="l" defTabSz="914400" rtl="0" eaLnBrk="1" fontAlgn="base" latinLnBrk="1" hangingPunct="1">
              <a:lnSpc>
                <a:spcPct val="100000"/>
              </a:lnSpc>
              <a:spcBef>
                <a:spcPts val="1200"/>
              </a:spcBef>
              <a:spcAft>
                <a:spcPct val="0"/>
              </a:spcAft>
              <a:buClr>
                <a:srgbClr val="A04DA3"/>
              </a:buClr>
              <a:buSzTx/>
              <a:buFont typeface="Georgia" pitchFamily="18" charset="0"/>
              <a:buChar char="•"/>
              <a:tabLst/>
              <a:defRPr/>
            </a:pPr>
            <a:endParaRPr kumimoji="0" lang="en-US" altLang="ko-KR"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125" marR="0" lvl="0" indent="-255588" algn="l" defTabSz="914400" rtl="0" eaLnBrk="1" fontAlgn="base" latinLnBrk="1" hangingPunct="1">
              <a:lnSpc>
                <a:spcPct val="100000"/>
              </a:lnSpc>
              <a:spcBef>
                <a:spcPts val="1200"/>
              </a:spcBef>
              <a:spcAft>
                <a:spcPct val="0"/>
              </a:spcAft>
              <a:buClr>
                <a:srgbClr val="A04DA3"/>
              </a:buClr>
              <a:buSzTx/>
              <a:buFont typeface="Georgia" pitchFamily="18" charset="0"/>
              <a:buChar char="•"/>
              <a:tabLst/>
              <a:defRPr/>
            </a:pPr>
            <a:endParaRPr kumimoji="0" lang="en-US" altLang="ko-KR"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125" marR="0" lvl="0" indent="-255588" algn="l" defTabSz="914400" rtl="0" eaLnBrk="1" fontAlgn="base" latinLnBrk="1" hangingPunct="1">
              <a:lnSpc>
                <a:spcPct val="100000"/>
              </a:lnSpc>
              <a:spcBef>
                <a:spcPts val="1200"/>
              </a:spcBef>
              <a:spcAft>
                <a:spcPct val="0"/>
              </a:spcAft>
              <a:buClr>
                <a:srgbClr val="A04DA3"/>
              </a:buClr>
              <a:buSzTx/>
              <a:buFont typeface="Georgia" pitchFamily="18" charset="0"/>
              <a:buNone/>
              <a:tabLst/>
              <a:defRPr/>
            </a:pPr>
            <a:endParaRPr kumimoji="0" lang="en-US" altLang="ko-KR"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22" name="내용 개체 틀 2"/>
          <p:cNvSpPr txBox="1">
            <a:spLocks/>
          </p:cNvSpPr>
          <p:nvPr/>
        </p:nvSpPr>
        <p:spPr bwMode="auto">
          <a:xfrm>
            <a:off x="571472" y="3714752"/>
            <a:ext cx="8229600" cy="22288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ts val="1200"/>
              </a:spcBef>
            </a:pPr>
            <a:r>
              <a:rPr lang="en-US" altLang="ko-KR" dirty="0" smtClean="0">
                <a:latin typeface="Times New Roman" pitchFamily="18" charset="0"/>
                <a:cs typeface="Times New Roman" pitchFamily="18" charset="0"/>
              </a:rPr>
              <a:t>Identify the friction force and frictional coefficient by controlling the number of magnets and frequency of the UTM.</a:t>
            </a:r>
          </a:p>
          <a:p>
            <a:pPr marL="365125" marR="0" lvl="0" indent="-255588" algn="l" defTabSz="914400" rtl="0" eaLnBrk="1" fontAlgn="base" latinLnBrk="1" hangingPunct="1">
              <a:lnSpc>
                <a:spcPct val="100000"/>
              </a:lnSpc>
              <a:spcBef>
                <a:spcPts val="1200"/>
              </a:spcBef>
              <a:spcAft>
                <a:spcPct val="0"/>
              </a:spcAft>
              <a:buClr>
                <a:srgbClr val="A04DA3"/>
              </a:buClr>
              <a:buSzTx/>
              <a:tabLst/>
              <a:defRPr/>
            </a:pPr>
            <a:endParaRPr kumimoji="0" lang="en-US" altLang="ko-KR"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125" marR="0" lvl="0" indent="-255588" algn="l" defTabSz="914400" rtl="0" eaLnBrk="1" fontAlgn="base" latinLnBrk="1" hangingPunct="1">
              <a:lnSpc>
                <a:spcPct val="100000"/>
              </a:lnSpc>
              <a:spcBef>
                <a:spcPts val="1200"/>
              </a:spcBef>
              <a:spcAft>
                <a:spcPct val="0"/>
              </a:spcAft>
              <a:buClr>
                <a:srgbClr val="A04DA3"/>
              </a:buClr>
              <a:buSzTx/>
              <a:buFont typeface="Georgia" pitchFamily="18" charset="0"/>
              <a:buNone/>
              <a:tabLst/>
              <a:defRPr/>
            </a:pPr>
            <a:endParaRPr kumimoji="0" lang="en-US" altLang="ko-KR"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24" name="TextBox 23"/>
          <p:cNvSpPr txBox="1"/>
          <p:nvPr/>
        </p:nvSpPr>
        <p:spPr>
          <a:xfrm>
            <a:off x="1017610" y="6438149"/>
            <a:ext cx="6769100" cy="276999"/>
          </a:xfrm>
          <a:prstGeom prst="rect">
            <a:avLst/>
          </a:prstGeom>
          <a:noFill/>
        </p:spPr>
        <p:txBody>
          <a:bodyPr>
            <a:spAutoFit/>
          </a:bodyPr>
          <a:lstStyle/>
          <a:p>
            <a:pPr algn="ctr">
              <a:defRPr/>
            </a:pPr>
            <a:r>
              <a:rPr lang="en-US" altLang="ko-KR" sz="1200" b="1" dirty="0">
                <a:latin typeface="Times New Roman" pitchFamily="18" charset="0"/>
                <a:ea typeface="+mn-ea"/>
                <a:cs typeface="Times New Roman" pitchFamily="18" charset="0"/>
              </a:rPr>
              <a:t>&lt;Dynamic experiment preparation of magnetic damper &gt;</a:t>
            </a:r>
            <a:endParaRPr lang="ko-KR" altLang="en-US" sz="1200" b="1" dirty="0">
              <a:latin typeface="Times New Roman" pitchFamily="18" charset="0"/>
              <a:ea typeface="+mn-ea"/>
              <a:cs typeface="Times New Roman" pitchFamily="18" charset="0"/>
            </a:endParaRPr>
          </a:p>
        </p:txBody>
      </p:sp>
      <p:sp>
        <p:nvSpPr>
          <p:cNvPr id="25" name="타원 24"/>
          <p:cNvSpPr/>
          <p:nvPr/>
        </p:nvSpPr>
        <p:spPr>
          <a:xfrm>
            <a:off x="5286380" y="5357826"/>
            <a:ext cx="857256" cy="9286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내용 개체 틀 2"/>
          <p:cNvSpPr>
            <a:spLocks noGrp="1"/>
          </p:cNvSpPr>
          <p:nvPr>
            <p:ph idx="1"/>
          </p:nvPr>
        </p:nvSpPr>
        <p:spPr>
          <a:xfrm>
            <a:off x="468313" y="1435100"/>
            <a:ext cx="8229600" cy="4873625"/>
          </a:xfrm>
        </p:spPr>
        <p:txBody>
          <a:bodyPr/>
          <a:lstStyle/>
          <a:p>
            <a:pPr eaLnBrk="1" hangingPunct="1">
              <a:spcBef>
                <a:spcPts val="1200"/>
              </a:spcBef>
            </a:pPr>
            <a:r>
              <a:rPr lang="en-US" altLang="ko-KR" sz="2000" dirty="0" smtClean="0">
                <a:latin typeface="Times New Roman" pitchFamily="18" charset="0"/>
                <a:cs typeface="Times New Roman" pitchFamily="18" charset="0"/>
              </a:rPr>
              <a:t>Experiment procedure</a:t>
            </a:r>
          </a:p>
          <a:p>
            <a:pPr lvl="1" eaLnBrk="1" hangingPunct="1">
              <a:spcBef>
                <a:spcPts val="1200"/>
              </a:spcBef>
            </a:pPr>
            <a:r>
              <a:rPr lang="en-US" altLang="ko-KR" sz="1800" dirty="0" smtClean="0">
                <a:solidFill>
                  <a:schemeClr val="tx1"/>
                </a:solidFill>
                <a:latin typeface="Times New Roman" pitchFamily="18" charset="0"/>
                <a:cs typeface="Times New Roman" pitchFamily="18" charset="0"/>
              </a:rPr>
              <a:t>The experiment is proceeded by changing the number of magnets in the order of 2, 4, 6, 8, 10, 12 magnets each.</a:t>
            </a:r>
          </a:p>
          <a:p>
            <a:pPr lvl="1" eaLnBrk="1" hangingPunct="1">
              <a:spcBef>
                <a:spcPts val="1200"/>
              </a:spcBef>
            </a:pPr>
            <a:r>
              <a:rPr lang="en-US" altLang="ko-KR" sz="1800" dirty="0" smtClean="0">
                <a:solidFill>
                  <a:schemeClr val="tx1"/>
                </a:solidFill>
                <a:latin typeface="Times New Roman" pitchFamily="18" charset="0"/>
                <a:cs typeface="Times New Roman" pitchFamily="18" charset="0"/>
              </a:rPr>
              <a:t>The experiment is proceeded by controlling the frequency of UTM in the order of 0.1, 0.25, 0.5, 0.75, 1, 2 Hz.</a:t>
            </a:r>
          </a:p>
          <a:p>
            <a:pPr lvl="1" eaLnBrk="1" hangingPunct="1">
              <a:spcBef>
                <a:spcPts val="1200"/>
              </a:spcBef>
            </a:pPr>
            <a:r>
              <a:rPr lang="en-US" altLang="ko-KR" sz="1800" dirty="0" smtClean="0">
                <a:solidFill>
                  <a:schemeClr val="tx1"/>
                </a:solidFill>
                <a:latin typeface="Times New Roman" pitchFamily="18" charset="0"/>
                <a:cs typeface="Times New Roman" pitchFamily="18" charset="0"/>
              </a:rPr>
              <a:t>Stroke is controlled in consideration of the Performance curve of the UTM.</a:t>
            </a:r>
          </a:p>
          <a:p>
            <a:pPr lvl="1" eaLnBrk="1" hangingPunct="1">
              <a:spcBef>
                <a:spcPts val="1200"/>
              </a:spcBef>
            </a:pPr>
            <a:endParaRPr lang="en-US" altLang="ko-KR" sz="1800" dirty="0" smtClean="0">
              <a:solidFill>
                <a:schemeClr val="tx1"/>
              </a:solidFill>
              <a:latin typeface="Times New Roman" pitchFamily="18" charset="0"/>
              <a:cs typeface="Times New Roman" pitchFamily="18" charset="0"/>
            </a:endParaRPr>
          </a:p>
        </p:txBody>
      </p:sp>
      <p:sp>
        <p:nvSpPr>
          <p:cNvPr id="13315" name="바닥글 개체 틀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ltLang="ko-KR" dirty="0" smtClean="0">
                <a:solidFill>
                  <a:schemeClr val="tx1"/>
                </a:solidFill>
                <a:latin typeface="Times New Roman" pitchFamily="18" charset="0"/>
                <a:cs typeface="Times New Roman" pitchFamily="18" charset="0"/>
              </a:rPr>
              <a:t>Department of Structural Engineering, </a:t>
            </a:r>
          </a:p>
          <a:p>
            <a:r>
              <a:rPr lang="en-US" altLang="ko-KR" dirty="0" err="1" smtClean="0">
                <a:solidFill>
                  <a:schemeClr val="tx1"/>
                </a:solidFill>
                <a:latin typeface="Times New Roman" pitchFamily="18" charset="0"/>
                <a:cs typeface="Times New Roman" pitchFamily="18" charset="0"/>
              </a:rPr>
              <a:t>Hongik</a:t>
            </a:r>
            <a:r>
              <a:rPr lang="en-US" altLang="ko-KR" dirty="0" smtClean="0">
                <a:solidFill>
                  <a:schemeClr val="tx1"/>
                </a:solidFill>
                <a:latin typeface="Times New Roman" pitchFamily="18" charset="0"/>
                <a:cs typeface="Times New Roman" pitchFamily="18" charset="0"/>
              </a:rPr>
              <a:t> University</a:t>
            </a:r>
            <a:endParaRPr lang="ko-KR" altLang="en-US" dirty="0" smtClean="0">
              <a:solidFill>
                <a:schemeClr val="tx1"/>
              </a:solidFill>
              <a:latin typeface="Times New Roman" pitchFamily="18" charset="0"/>
              <a:cs typeface="Times New Roman" pitchFamily="18" charset="0"/>
            </a:endParaRPr>
          </a:p>
        </p:txBody>
      </p:sp>
      <p:pic>
        <p:nvPicPr>
          <p:cNvPr id="13316" name="_x25047144" descr="EMB00000a1c44ab"/>
          <p:cNvPicPr>
            <a:picLocks noChangeAspect="1" noChangeArrowheads="1"/>
          </p:cNvPicPr>
          <p:nvPr/>
        </p:nvPicPr>
        <p:blipFill>
          <a:blip r:embed="rId4" cstate="print"/>
          <a:srcRect/>
          <a:stretch>
            <a:fillRect/>
          </a:stretch>
        </p:blipFill>
        <p:spPr bwMode="auto">
          <a:xfrm>
            <a:off x="4716463" y="454025"/>
            <a:ext cx="606425" cy="606425"/>
          </a:xfrm>
          <a:prstGeom prst="rect">
            <a:avLst/>
          </a:prstGeom>
          <a:noFill/>
          <a:ln w="9525">
            <a:noFill/>
            <a:miter lim="800000"/>
            <a:headEnd/>
            <a:tailEnd/>
          </a:ln>
        </p:spPr>
      </p:pic>
      <p:sp>
        <p:nvSpPr>
          <p:cNvPr id="13317" name="슬라이드 번호 개체 틀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0D5E6FE-6076-4018-A906-51654069194D}" type="slidenum">
              <a:rPr lang="ko-KR" altLang="en-US" smtClean="0"/>
              <a:pPr/>
              <a:t>7</a:t>
            </a:fld>
            <a:endParaRPr lang="ko-KR" altLang="en-US" smtClean="0"/>
          </a:p>
        </p:txBody>
      </p:sp>
      <p:graphicFrame>
        <p:nvGraphicFramePr>
          <p:cNvPr id="13319" name="개체 2"/>
          <p:cNvGraphicFramePr>
            <a:graphicFrameLocks noChangeAspect="1"/>
          </p:cNvGraphicFramePr>
          <p:nvPr/>
        </p:nvGraphicFramePr>
        <p:xfrm>
          <a:off x="684213" y="3573463"/>
          <a:ext cx="3382962" cy="2997200"/>
        </p:xfrm>
        <a:graphic>
          <a:graphicData uri="http://schemas.openxmlformats.org/presentationml/2006/ole">
            <mc:AlternateContent xmlns:mc="http://schemas.openxmlformats.org/markup-compatibility/2006">
              <mc:Choice xmlns:v="urn:schemas-microsoft-com:vml" Requires="v">
                <p:oleObj spid="_x0000_s13350" name="Acrobat Document" r:id="rId5" imgW="5689440" imgH="8026920" progId="AcroExch.Document.11">
                  <p:embed/>
                </p:oleObj>
              </mc:Choice>
              <mc:Fallback>
                <p:oleObj name="Acrobat Document" r:id="rId5" imgW="5689440" imgH="8026920" progId="AcroExch.Document.11">
                  <p:embed/>
                  <p:pic>
                    <p:nvPicPr>
                      <p:cNvPr id="0" name="개체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3573463"/>
                        <a:ext cx="3382962" cy="299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0" name="TextBox 8"/>
          <p:cNvSpPr txBox="1">
            <a:spLocks noChangeArrowheads="1"/>
          </p:cNvSpPr>
          <p:nvPr/>
        </p:nvSpPr>
        <p:spPr bwMode="auto">
          <a:xfrm>
            <a:off x="714348" y="6357958"/>
            <a:ext cx="3241675" cy="338137"/>
          </a:xfrm>
          <a:prstGeom prst="rect">
            <a:avLst/>
          </a:prstGeom>
          <a:noFill/>
          <a:ln w="9525">
            <a:noFill/>
            <a:miter lim="800000"/>
            <a:headEnd/>
            <a:tailEnd/>
          </a:ln>
        </p:spPr>
        <p:txBody>
          <a:bodyPr>
            <a:spAutoFit/>
          </a:bodyPr>
          <a:lstStyle/>
          <a:p>
            <a:pPr algn="ctr"/>
            <a:r>
              <a:rPr lang="en-US" altLang="ko-KR" sz="1600" b="1" dirty="0">
                <a:latin typeface="Times New Roman" pitchFamily="18" charset="0"/>
                <a:ea typeface="함초롬돋움" pitchFamily="18" charset="-127"/>
                <a:cs typeface="Times New Roman" pitchFamily="18" charset="0"/>
              </a:rPr>
              <a:t>&lt;UTM </a:t>
            </a:r>
            <a:r>
              <a:rPr lang="en-US" altLang="ko-KR" sz="1600" b="1" dirty="0" err="1">
                <a:latin typeface="Times New Roman" pitchFamily="18" charset="0"/>
                <a:ea typeface="함초롬돋움" pitchFamily="18" charset="-127"/>
                <a:cs typeface="Times New Roman" pitchFamily="18" charset="0"/>
              </a:rPr>
              <a:t>Perfomance</a:t>
            </a:r>
            <a:r>
              <a:rPr lang="en-US" altLang="ko-KR" sz="1600" b="1" dirty="0">
                <a:latin typeface="Times New Roman" pitchFamily="18" charset="0"/>
                <a:ea typeface="함초롬돋움" pitchFamily="18" charset="-127"/>
                <a:cs typeface="Times New Roman" pitchFamily="18" charset="0"/>
              </a:rPr>
              <a:t> curve&gt;</a:t>
            </a:r>
            <a:endParaRPr lang="ko-KR" altLang="en-US" sz="1600" b="1" dirty="0">
              <a:latin typeface="Times New Roman" pitchFamily="18" charset="0"/>
              <a:ea typeface="함초롬돋움" pitchFamily="18" charset="-127"/>
              <a:cs typeface="Times New Roman" pitchFamily="18" charset="0"/>
            </a:endParaRPr>
          </a:p>
        </p:txBody>
      </p:sp>
      <p:sp>
        <p:nvSpPr>
          <p:cNvPr id="13321" name="제목 1"/>
          <p:cNvSpPr txBox="1">
            <a:spLocks/>
          </p:cNvSpPr>
          <p:nvPr/>
        </p:nvSpPr>
        <p:spPr bwMode="auto">
          <a:xfrm>
            <a:off x="457200" y="765175"/>
            <a:ext cx="8229600" cy="796925"/>
          </a:xfrm>
          <a:prstGeom prst="rect">
            <a:avLst/>
          </a:prstGeom>
          <a:noFill/>
          <a:ln w="9525">
            <a:noFill/>
            <a:miter lim="800000"/>
            <a:headEnd/>
            <a:tailEnd/>
          </a:ln>
        </p:spPr>
        <p:txBody>
          <a:bodyPr anchor="ctr"/>
          <a:lstStyle/>
          <a:p>
            <a:pPr>
              <a:lnSpc>
                <a:spcPct val="150000"/>
              </a:lnSpc>
            </a:pPr>
            <a:r>
              <a:rPr lang="en-US" altLang="ko-KR" sz="3600">
                <a:solidFill>
                  <a:schemeClr val="tx2"/>
                </a:solidFill>
                <a:latin typeface="Times New Roman" pitchFamily="18" charset="0"/>
                <a:cs typeface="Times New Roman" pitchFamily="18" charset="0"/>
              </a:rPr>
              <a:t> Dynamic tests of magnetic friction damper</a:t>
            </a:r>
          </a:p>
        </p:txBody>
      </p:sp>
      <p:graphicFrame>
        <p:nvGraphicFramePr>
          <p:cNvPr id="3" name="표 2"/>
          <p:cNvGraphicFramePr>
            <a:graphicFrameLocks noGrp="1"/>
          </p:cNvGraphicFramePr>
          <p:nvPr>
            <p:extLst>
              <p:ext uri="{D42A27DB-BD31-4B8C-83A1-F6EECF244321}">
                <p14:modId xmlns:p14="http://schemas.microsoft.com/office/powerpoint/2010/main" val="172050839"/>
              </p:ext>
            </p:extLst>
          </p:nvPr>
        </p:nvGraphicFramePr>
        <p:xfrm>
          <a:off x="4283968" y="3755078"/>
          <a:ext cx="4580062" cy="2595880"/>
        </p:xfrm>
        <a:graphic>
          <a:graphicData uri="http://schemas.openxmlformats.org/drawingml/2006/table">
            <a:tbl>
              <a:tblPr firstRow="1" bandRow="1">
                <a:tableStyleId>{5C22544A-7EE6-4342-B048-85BDC9FD1C3A}</a:tableStyleId>
              </a:tblPr>
              <a:tblGrid>
                <a:gridCol w="2016224"/>
                <a:gridCol w="2563838"/>
              </a:tblGrid>
              <a:tr h="370840">
                <a:tc>
                  <a:txBody>
                    <a:bodyPr/>
                    <a:lstStyle/>
                    <a:p>
                      <a:pPr algn="ctr" latinLnBrk="1"/>
                      <a:r>
                        <a:rPr lang="en-US" altLang="ko-KR" sz="1800" dirty="0" smtClean="0">
                          <a:latin typeface="Times New Roman" panose="02020603050405020304" pitchFamily="18" charset="0"/>
                          <a:cs typeface="Times New Roman" panose="02020603050405020304" pitchFamily="18" charset="0"/>
                        </a:rPr>
                        <a:t>No.</a:t>
                      </a:r>
                      <a:r>
                        <a:rPr lang="en-US" altLang="ko-KR" sz="1800" baseline="0" dirty="0" smtClean="0">
                          <a:latin typeface="Times New Roman" panose="02020603050405020304" pitchFamily="18" charset="0"/>
                          <a:cs typeface="Times New Roman" panose="02020603050405020304" pitchFamily="18" charset="0"/>
                        </a:rPr>
                        <a:t> of frequency</a:t>
                      </a:r>
                      <a:endParaRPr lang="ko-KR" altLang="en-US" sz="1800"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800" dirty="0" smtClean="0">
                          <a:latin typeface="Times New Roman" panose="02020603050405020304" pitchFamily="18" charset="0"/>
                          <a:cs typeface="Times New Roman" panose="02020603050405020304" pitchFamily="18" charset="0"/>
                        </a:rPr>
                        <a:t>Stroke</a:t>
                      </a:r>
                      <a:endParaRPr lang="ko-KR" altLang="en-US" sz="1800" dirty="0">
                        <a:latin typeface="Times New Roman" panose="02020603050405020304" pitchFamily="18" charset="0"/>
                        <a:cs typeface="Times New Roman" panose="02020603050405020304" pitchFamily="18" charset="0"/>
                      </a:endParaRPr>
                    </a:p>
                  </a:txBody>
                  <a:tcPr/>
                </a:tc>
              </a:tr>
              <a:tr h="370840">
                <a:tc>
                  <a:txBody>
                    <a:bodyPr/>
                    <a:lstStyle/>
                    <a:p>
                      <a:pPr algn="ctr" latinLnBrk="1"/>
                      <a:r>
                        <a:rPr lang="en-US" altLang="ko-KR" sz="1800" dirty="0" smtClean="0">
                          <a:latin typeface="Times New Roman" panose="02020603050405020304" pitchFamily="18" charset="0"/>
                          <a:cs typeface="Times New Roman" panose="02020603050405020304" pitchFamily="18" charset="0"/>
                        </a:rPr>
                        <a:t>0.10 Hz</a:t>
                      </a:r>
                      <a:endParaRPr lang="ko-KR" altLang="en-US" sz="1800"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800" dirty="0" smtClean="0">
                          <a:latin typeface="Times New Roman" panose="02020603050405020304" pitchFamily="18" charset="0"/>
                          <a:cs typeface="Times New Roman" panose="02020603050405020304" pitchFamily="18" charset="0"/>
                        </a:rPr>
                        <a:t>± 10 mm</a:t>
                      </a:r>
                      <a:endParaRPr lang="ko-KR" altLang="en-US" sz="1800" dirty="0">
                        <a:latin typeface="Times New Roman" panose="02020603050405020304" pitchFamily="18" charset="0"/>
                        <a:cs typeface="Times New Roman" panose="02020603050405020304" pitchFamily="18" charset="0"/>
                      </a:endParaRPr>
                    </a:p>
                  </a:txBody>
                  <a:tcPr/>
                </a:tc>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dirty="0" smtClean="0">
                          <a:latin typeface="Times New Roman" panose="02020603050405020304" pitchFamily="18" charset="0"/>
                          <a:cs typeface="Times New Roman" panose="02020603050405020304" pitchFamily="18" charset="0"/>
                        </a:rPr>
                        <a:t>0.20 Hz</a:t>
                      </a:r>
                      <a:endParaRPr lang="ko-KR" altLang="en-US" sz="1800" dirty="0" smtClean="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800" dirty="0" smtClean="0">
                          <a:latin typeface="Times New Roman" panose="02020603050405020304" pitchFamily="18" charset="0"/>
                          <a:cs typeface="Times New Roman" panose="02020603050405020304" pitchFamily="18" charset="0"/>
                        </a:rPr>
                        <a:t>± 10 mm</a:t>
                      </a:r>
                      <a:endParaRPr lang="ko-KR" altLang="en-US" sz="1800" dirty="0">
                        <a:latin typeface="Times New Roman" panose="02020603050405020304" pitchFamily="18" charset="0"/>
                        <a:cs typeface="Times New Roman" panose="02020603050405020304" pitchFamily="18" charset="0"/>
                      </a:endParaRPr>
                    </a:p>
                  </a:txBody>
                  <a:tcPr/>
                </a:tc>
              </a:tr>
              <a:tr h="370840">
                <a:tc>
                  <a:txBody>
                    <a:bodyPr/>
                    <a:lstStyle/>
                    <a:p>
                      <a:pPr algn="ctr" latinLnBrk="1"/>
                      <a:r>
                        <a:rPr lang="en-US" altLang="ko-KR" sz="1800" dirty="0" smtClean="0">
                          <a:latin typeface="Times New Roman" panose="02020603050405020304" pitchFamily="18" charset="0"/>
                          <a:cs typeface="Times New Roman" panose="02020603050405020304" pitchFamily="18" charset="0"/>
                        </a:rPr>
                        <a:t>0.50 Hz</a:t>
                      </a:r>
                      <a:endParaRPr lang="ko-KR" altLang="en-US" sz="1800"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800" dirty="0" smtClean="0">
                          <a:latin typeface="Times New Roman" panose="02020603050405020304" pitchFamily="18" charset="0"/>
                          <a:cs typeface="Times New Roman" panose="02020603050405020304" pitchFamily="18" charset="0"/>
                        </a:rPr>
                        <a:t>± 10 mm</a:t>
                      </a:r>
                      <a:endParaRPr lang="ko-KR" altLang="en-US" sz="1800" dirty="0">
                        <a:latin typeface="Times New Roman" panose="02020603050405020304" pitchFamily="18" charset="0"/>
                        <a:cs typeface="Times New Roman" panose="02020603050405020304" pitchFamily="18" charset="0"/>
                      </a:endParaRPr>
                    </a:p>
                  </a:txBody>
                  <a:tcPr/>
                </a:tc>
              </a:tr>
              <a:tr h="370840">
                <a:tc>
                  <a:txBody>
                    <a:bodyPr/>
                    <a:lstStyle/>
                    <a:p>
                      <a:pPr algn="ctr" latinLnBrk="1"/>
                      <a:r>
                        <a:rPr lang="en-US" altLang="ko-KR" sz="1800" dirty="0" smtClean="0">
                          <a:latin typeface="Times New Roman" panose="02020603050405020304" pitchFamily="18" charset="0"/>
                          <a:cs typeface="Times New Roman" panose="02020603050405020304" pitchFamily="18" charset="0"/>
                        </a:rPr>
                        <a:t>0.75 Hz</a:t>
                      </a:r>
                      <a:endParaRPr lang="ko-KR" altLang="en-US" sz="1800"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800" dirty="0" smtClean="0">
                          <a:latin typeface="Times New Roman" panose="02020603050405020304" pitchFamily="18" charset="0"/>
                          <a:cs typeface="Times New Roman" panose="02020603050405020304" pitchFamily="18" charset="0"/>
                        </a:rPr>
                        <a:t>± 5 mm</a:t>
                      </a:r>
                      <a:endParaRPr lang="ko-KR" altLang="en-US" sz="1800" dirty="0">
                        <a:latin typeface="Times New Roman" panose="02020603050405020304" pitchFamily="18" charset="0"/>
                        <a:cs typeface="Times New Roman" panose="02020603050405020304" pitchFamily="18" charset="0"/>
                      </a:endParaRPr>
                    </a:p>
                  </a:txBody>
                  <a:tcPr/>
                </a:tc>
              </a:tr>
              <a:tr h="370840">
                <a:tc>
                  <a:txBody>
                    <a:bodyPr/>
                    <a:lstStyle/>
                    <a:p>
                      <a:pPr algn="ctr" latinLnBrk="1"/>
                      <a:r>
                        <a:rPr lang="en-US" altLang="ko-KR" sz="1800" dirty="0" smtClean="0">
                          <a:latin typeface="Times New Roman" panose="02020603050405020304" pitchFamily="18" charset="0"/>
                          <a:cs typeface="Times New Roman" panose="02020603050405020304" pitchFamily="18" charset="0"/>
                        </a:rPr>
                        <a:t>1.00 Hz</a:t>
                      </a:r>
                      <a:endParaRPr lang="ko-KR" altLang="en-US" sz="1800"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800" dirty="0" smtClean="0">
                          <a:latin typeface="Times New Roman" panose="02020603050405020304" pitchFamily="18" charset="0"/>
                          <a:cs typeface="Times New Roman" panose="02020603050405020304" pitchFamily="18" charset="0"/>
                        </a:rPr>
                        <a:t>± 5 mm</a:t>
                      </a:r>
                      <a:endParaRPr lang="ko-KR" altLang="en-US" sz="1800" dirty="0">
                        <a:latin typeface="Times New Roman" panose="02020603050405020304" pitchFamily="18" charset="0"/>
                        <a:cs typeface="Times New Roman" panose="02020603050405020304" pitchFamily="18" charset="0"/>
                      </a:endParaRPr>
                    </a:p>
                  </a:txBody>
                  <a:tcPr/>
                </a:tc>
              </a:tr>
              <a:tr h="370840">
                <a:tc>
                  <a:txBody>
                    <a:bodyPr/>
                    <a:lstStyle/>
                    <a:p>
                      <a:pPr algn="ctr" latinLnBrk="1"/>
                      <a:r>
                        <a:rPr lang="en-US" altLang="ko-KR" sz="1800" dirty="0" smtClean="0">
                          <a:latin typeface="Times New Roman" panose="02020603050405020304" pitchFamily="18" charset="0"/>
                          <a:cs typeface="Times New Roman" panose="02020603050405020304" pitchFamily="18" charset="0"/>
                        </a:rPr>
                        <a:t>2.00 Hz</a:t>
                      </a:r>
                      <a:endParaRPr lang="ko-KR" altLang="en-US" sz="1800"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800" dirty="0" smtClean="0">
                          <a:latin typeface="Times New Roman" panose="02020603050405020304" pitchFamily="18" charset="0"/>
                          <a:cs typeface="Times New Roman" panose="02020603050405020304" pitchFamily="18" charset="0"/>
                        </a:rPr>
                        <a:t>± 2 mm</a:t>
                      </a:r>
                      <a:endParaRPr lang="ko-KR" altLang="en-US" sz="1800"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내용 개체 틀 2"/>
          <p:cNvSpPr>
            <a:spLocks noGrp="1"/>
          </p:cNvSpPr>
          <p:nvPr>
            <p:ph idx="1"/>
          </p:nvPr>
        </p:nvSpPr>
        <p:spPr>
          <a:xfrm>
            <a:off x="457200" y="1557338"/>
            <a:ext cx="8229600" cy="5016500"/>
          </a:xfrm>
        </p:spPr>
        <p:txBody>
          <a:bodyPr/>
          <a:lstStyle/>
          <a:p>
            <a:pPr eaLnBrk="1" hangingPunct="1">
              <a:spcBef>
                <a:spcPts val="1200"/>
              </a:spcBef>
            </a:pPr>
            <a:r>
              <a:rPr lang="en-US" altLang="ko-KR" sz="2000" dirty="0" smtClean="0">
                <a:latin typeface="Times New Roman" pitchFamily="18" charset="0"/>
                <a:cs typeface="Times New Roman" pitchFamily="18" charset="0"/>
              </a:rPr>
              <a:t>Result of  magnets adhered </a:t>
            </a:r>
          </a:p>
        </p:txBody>
      </p:sp>
      <p:sp>
        <p:nvSpPr>
          <p:cNvPr id="15363" name="바닥글 개체 틀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ltLang="ko-KR" dirty="0" smtClean="0">
                <a:solidFill>
                  <a:schemeClr val="tx1"/>
                </a:solidFill>
                <a:latin typeface="Times New Roman" pitchFamily="18" charset="0"/>
                <a:cs typeface="Times New Roman" pitchFamily="18" charset="0"/>
              </a:rPr>
              <a:t>Department of Structural Engineering, </a:t>
            </a:r>
          </a:p>
          <a:p>
            <a:r>
              <a:rPr lang="en-US" altLang="ko-KR" dirty="0" err="1" smtClean="0">
                <a:solidFill>
                  <a:schemeClr val="tx1"/>
                </a:solidFill>
                <a:latin typeface="Times New Roman" pitchFamily="18" charset="0"/>
                <a:cs typeface="Times New Roman" pitchFamily="18" charset="0"/>
              </a:rPr>
              <a:t>Hongik</a:t>
            </a:r>
            <a:r>
              <a:rPr lang="en-US" altLang="ko-KR" dirty="0" smtClean="0">
                <a:solidFill>
                  <a:schemeClr val="tx1"/>
                </a:solidFill>
                <a:latin typeface="Times New Roman" pitchFamily="18" charset="0"/>
                <a:cs typeface="Times New Roman" pitchFamily="18" charset="0"/>
              </a:rPr>
              <a:t> University</a:t>
            </a:r>
            <a:endParaRPr lang="ko-KR" altLang="en-US" dirty="0" smtClean="0">
              <a:solidFill>
                <a:schemeClr val="tx1"/>
              </a:solidFill>
              <a:latin typeface="Times New Roman" pitchFamily="18" charset="0"/>
              <a:cs typeface="Times New Roman" pitchFamily="18" charset="0"/>
            </a:endParaRPr>
          </a:p>
        </p:txBody>
      </p:sp>
      <p:pic>
        <p:nvPicPr>
          <p:cNvPr id="15364" name="_x25047144" descr="EMB00000a1c44ab"/>
          <p:cNvPicPr>
            <a:picLocks noChangeAspect="1" noChangeArrowheads="1"/>
          </p:cNvPicPr>
          <p:nvPr/>
        </p:nvPicPr>
        <p:blipFill>
          <a:blip r:embed="rId3" cstate="print"/>
          <a:srcRect/>
          <a:stretch>
            <a:fillRect/>
          </a:stretch>
        </p:blipFill>
        <p:spPr bwMode="auto">
          <a:xfrm>
            <a:off x="4716463" y="454025"/>
            <a:ext cx="606425" cy="606425"/>
          </a:xfrm>
          <a:prstGeom prst="rect">
            <a:avLst/>
          </a:prstGeom>
          <a:noFill/>
          <a:ln w="9525">
            <a:noFill/>
            <a:miter lim="800000"/>
            <a:headEnd/>
            <a:tailEnd/>
          </a:ln>
        </p:spPr>
      </p:pic>
      <p:sp>
        <p:nvSpPr>
          <p:cNvPr id="15365" name="슬라이드 번호 개체 틀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B85C652-B1EA-4075-9554-F930261496C1}" type="slidenum">
              <a:rPr lang="ko-KR" altLang="en-US" smtClean="0"/>
              <a:pPr/>
              <a:t>8</a:t>
            </a:fld>
            <a:endParaRPr lang="ko-KR" altLang="en-US" smtClean="0"/>
          </a:p>
        </p:txBody>
      </p:sp>
      <p:sp>
        <p:nvSpPr>
          <p:cNvPr id="15366" name="Rectangle 9"/>
          <p:cNvSpPr>
            <a:spLocks noChangeArrowheads="1"/>
          </p:cNvSpPr>
          <p:nvPr/>
        </p:nvSpPr>
        <p:spPr bwMode="auto">
          <a:xfrm>
            <a:off x="1368425" y="3992563"/>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15367" name="Rectangle 18"/>
          <p:cNvSpPr>
            <a:spLocks noChangeArrowheads="1"/>
          </p:cNvSpPr>
          <p:nvPr/>
        </p:nvSpPr>
        <p:spPr bwMode="auto">
          <a:xfrm>
            <a:off x="1368425" y="3992563"/>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15368" name="Rectangle 2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15369" name="Rectangle 2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15370"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15371" name="Rectangle 4"/>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15372" name="Rectangle 6"/>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15373" name="Rectangle 8"/>
          <p:cNvSpPr>
            <a:spLocks noChangeArrowheads="1"/>
          </p:cNvSpPr>
          <p:nvPr/>
        </p:nvSpPr>
        <p:spPr bwMode="auto">
          <a:xfrm>
            <a:off x="152400" y="15240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15374" name="Rectangle 10"/>
          <p:cNvSpPr>
            <a:spLocks noChangeArrowheads="1"/>
          </p:cNvSpPr>
          <p:nvPr/>
        </p:nvSpPr>
        <p:spPr bwMode="auto">
          <a:xfrm>
            <a:off x="304800" y="30480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15375" name="Rectangle 12"/>
          <p:cNvSpPr>
            <a:spLocks noChangeArrowheads="1"/>
          </p:cNvSpPr>
          <p:nvPr/>
        </p:nvSpPr>
        <p:spPr bwMode="auto">
          <a:xfrm>
            <a:off x="457200" y="45720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15376" name="Rectangle 14"/>
          <p:cNvSpPr>
            <a:spLocks noChangeArrowheads="1"/>
          </p:cNvSpPr>
          <p:nvPr/>
        </p:nvSpPr>
        <p:spPr bwMode="auto">
          <a:xfrm>
            <a:off x="609600" y="60960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15377" name="Rectangle 16"/>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15378" name="Rectangle 18"/>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15379" name="Rectangle 2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15380" name="Rectangle 2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15381" name="Rectangle 24"/>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15382"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pic>
        <p:nvPicPr>
          <p:cNvPr id="15383" name="_x175549168" descr="EMB00000e1c2a3e"/>
          <p:cNvPicPr>
            <a:picLocks noChangeAspect="1" noChangeArrowheads="1"/>
          </p:cNvPicPr>
          <p:nvPr/>
        </p:nvPicPr>
        <p:blipFill>
          <a:blip r:embed="rId4" cstate="print"/>
          <a:srcRect/>
          <a:stretch>
            <a:fillRect/>
          </a:stretch>
        </p:blipFill>
        <p:spPr bwMode="auto">
          <a:xfrm>
            <a:off x="30615" y="1857364"/>
            <a:ext cx="3255501" cy="2286016"/>
          </a:xfrm>
          <a:prstGeom prst="rect">
            <a:avLst/>
          </a:prstGeom>
          <a:noFill/>
          <a:ln w="9525">
            <a:noFill/>
            <a:miter lim="800000"/>
            <a:headEnd/>
            <a:tailEnd/>
          </a:ln>
        </p:spPr>
      </p:pic>
      <p:sp>
        <p:nvSpPr>
          <p:cNvPr id="15384" name="Rectangle 4"/>
          <p:cNvSpPr>
            <a:spLocks noChangeArrowheads="1"/>
          </p:cNvSpPr>
          <p:nvPr/>
        </p:nvSpPr>
        <p:spPr bwMode="auto">
          <a:xfrm>
            <a:off x="152400" y="15240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15386" name="Rectangle 6"/>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15388" name="Rectangle 8"/>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15390" name="Rectangle 1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15392" name="Rectangle 1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15394" name="Rectangle 14"/>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graphicFrame>
        <p:nvGraphicFramePr>
          <p:cNvPr id="38" name="표 37"/>
          <p:cNvGraphicFramePr>
            <a:graphicFrameLocks noGrp="1"/>
          </p:cNvGraphicFramePr>
          <p:nvPr>
            <p:extLst>
              <p:ext uri="{D42A27DB-BD31-4B8C-83A1-F6EECF244321}">
                <p14:modId xmlns:p14="http://schemas.microsoft.com/office/powerpoint/2010/main" val="1630146903"/>
              </p:ext>
            </p:extLst>
          </p:nvPr>
        </p:nvGraphicFramePr>
        <p:xfrm>
          <a:off x="922363" y="4592275"/>
          <a:ext cx="7221537" cy="1265617"/>
        </p:xfrm>
        <a:graphic>
          <a:graphicData uri="http://schemas.openxmlformats.org/drawingml/2006/table">
            <a:tbl>
              <a:tblPr firstRow="1" bandRow="1">
                <a:tableStyleId>{5C22544A-7EE6-4342-B048-85BDC9FD1C3A}</a:tableStyleId>
              </a:tblPr>
              <a:tblGrid>
                <a:gridCol w="1104344"/>
                <a:gridCol w="958953"/>
                <a:gridCol w="1031648"/>
                <a:gridCol w="1031648"/>
                <a:gridCol w="1031648"/>
                <a:gridCol w="1031648"/>
                <a:gridCol w="1031648"/>
              </a:tblGrid>
              <a:tr h="357190">
                <a:tc>
                  <a:txBody>
                    <a:bodyPr/>
                    <a:lstStyle/>
                    <a:p>
                      <a:pPr algn="ctr" latinLnBrk="1"/>
                      <a:r>
                        <a:rPr lang="en-US" altLang="ko-KR" sz="1400" dirty="0" smtClean="0">
                          <a:latin typeface="Times New Roman" panose="02020603050405020304" pitchFamily="18" charset="0"/>
                          <a:cs typeface="Times New Roman" panose="02020603050405020304" pitchFamily="18" charset="0"/>
                        </a:rPr>
                        <a:t>Magnets</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solidFill>
                      <a:schemeClr val="tx1"/>
                    </a:solidFill>
                  </a:tcPr>
                </a:tc>
                <a:tc>
                  <a:txBody>
                    <a:bodyPr/>
                    <a:lstStyle/>
                    <a:p>
                      <a:pPr algn="ctr" latinLnBrk="1"/>
                      <a:r>
                        <a:rPr lang="en-US" altLang="ko-KR" sz="1400" dirty="0" smtClean="0">
                          <a:latin typeface="Times New Roman" panose="02020603050405020304" pitchFamily="18" charset="0"/>
                          <a:cs typeface="Times New Roman" panose="02020603050405020304" pitchFamily="18" charset="0"/>
                        </a:rPr>
                        <a:t>0.1 Hz</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solidFill>
                      <a:schemeClr val="tx1"/>
                    </a:solidFill>
                  </a:tcPr>
                </a:tc>
                <a:tc>
                  <a:txBody>
                    <a:bodyPr/>
                    <a:lstStyle/>
                    <a:p>
                      <a:pPr algn="ctr" latinLnBrk="1"/>
                      <a:r>
                        <a:rPr lang="en-US" altLang="ko-KR" sz="1400" dirty="0" smtClean="0">
                          <a:latin typeface="Times New Roman" panose="02020603050405020304" pitchFamily="18" charset="0"/>
                          <a:cs typeface="Times New Roman" panose="02020603050405020304" pitchFamily="18" charset="0"/>
                        </a:rPr>
                        <a:t>0.25 Hz</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solidFill>
                      <a:schemeClr val="tx1"/>
                    </a:solidFill>
                  </a:tcPr>
                </a:tc>
                <a:tc>
                  <a:txBody>
                    <a:bodyPr/>
                    <a:lstStyle/>
                    <a:p>
                      <a:pPr algn="ctr" latinLnBrk="1"/>
                      <a:r>
                        <a:rPr lang="en-US" altLang="ko-KR" sz="1400" dirty="0" smtClean="0">
                          <a:latin typeface="Times New Roman" panose="02020603050405020304" pitchFamily="18" charset="0"/>
                          <a:cs typeface="Times New Roman" panose="02020603050405020304" pitchFamily="18" charset="0"/>
                        </a:rPr>
                        <a:t>0.5 Hz</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solidFill>
                      <a:schemeClr val="tx1"/>
                    </a:solidFill>
                  </a:tcPr>
                </a:tc>
                <a:tc>
                  <a:txBody>
                    <a:bodyPr/>
                    <a:lstStyle/>
                    <a:p>
                      <a:pPr algn="ctr" latinLnBrk="1"/>
                      <a:r>
                        <a:rPr lang="en-US" altLang="ko-KR" sz="1400" dirty="0" smtClean="0">
                          <a:latin typeface="Times New Roman" panose="02020603050405020304" pitchFamily="18" charset="0"/>
                          <a:cs typeface="Times New Roman" panose="02020603050405020304" pitchFamily="18" charset="0"/>
                        </a:rPr>
                        <a:t>0.75 Hz</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solidFill>
                      <a:schemeClr val="tx1"/>
                    </a:solidFill>
                  </a:tcPr>
                </a:tc>
                <a:tc>
                  <a:txBody>
                    <a:bodyPr/>
                    <a:lstStyle/>
                    <a:p>
                      <a:pPr algn="ctr" latinLnBrk="1"/>
                      <a:r>
                        <a:rPr lang="en-US" altLang="ko-KR" sz="1400" dirty="0" smtClean="0">
                          <a:latin typeface="Times New Roman" panose="02020603050405020304" pitchFamily="18" charset="0"/>
                          <a:cs typeface="Times New Roman" panose="02020603050405020304" pitchFamily="18" charset="0"/>
                        </a:rPr>
                        <a:t>1 Hz</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solidFill>
                      <a:schemeClr val="tx1"/>
                    </a:solidFill>
                  </a:tcPr>
                </a:tc>
                <a:tc>
                  <a:txBody>
                    <a:bodyPr/>
                    <a:lstStyle/>
                    <a:p>
                      <a:pPr algn="ctr" latinLnBrk="1"/>
                      <a:r>
                        <a:rPr lang="en-US" altLang="ko-KR" sz="1400" dirty="0" smtClean="0">
                          <a:latin typeface="Times New Roman" panose="02020603050405020304" pitchFamily="18" charset="0"/>
                          <a:cs typeface="Times New Roman" panose="02020603050405020304" pitchFamily="18" charset="0"/>
                        </a:rPr>
                        <a:t>2 Hz</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solidFill>
                      <a:schemeClr val="tx1"/>
                    </a:solidFill>
                  </a:tcPr>
                </a:tc>
              </a:tr>
              <a:tr h="302809">
                <a:tc>
                  <a:txBody>
                    <a:bodyPr/>
                    <a:lstStyle/>
                    <a:p>
                      <a:pPr algn="ctr" latinLnBrk="1"/>
                      <a:r>
                        <a:rPr lang="en-US" altLang="ko-KR" sz="1400" dirty="0" smtClean="0">
                          <a:latin typeface="Times New Roman" panose="02020603050405020304" pitchFamily="18" charset="0"/>
                          <a:cs typeface="Times New Roman" panose="02020603050405020304" pitchFamily="18" charset="0"/>
                        </a:rPr>
                        <a:t>4</a:t>
                      </a:r>
                      <a:r>
                        <a:rPr lang="en-US" altLang="ko-KR" sz="1400" baseline="0" dirty="0" smtClean="0">
                          <a:latin typeface="Times New Roman" panose="02020603050405020304" pitchFamily="18" charset="0"/>
                          <a:cs typeface="Times New Roman" panose="02020603050405020304" pitchFamily="18" charset="0"/>
                        </a:rPr>
                        <a:t> magnets</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tc>
                <a:tc>
                  <a:txBody>
                    <a:bodyPr/>
                    <a:lstStyle/>
                    <a:p>
                      <a:pPr algn="ctr"/>
                      <a:r>
                        <a:rPr lang="en-US" altLang="ko-KR" sz="1400" dirty="0" smtClean="0">
                          <a:latin typeface="Times New Roman" panose="02020603050405020304" pitchFamily="18" charset="0"/>
                          <a:cs typeface="Times New Roman" panose="02020603050405020304" pitchFamily="18" charset="0"/>
                        </a:rPr>
                        <a:t>1.51</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tc>
                <a:tc>
                  <a:txBody>
                    <a:bodyPr/>
                    <a:lstStyle/>
                    <a:p>
                      <a:pPr algn="ctr"/>
                      <a:r>
                        <a:rPr lang="en-US" altLang="ko-KR" sz="1400" dirty="0" smtClean="0">
                          <a:latin typeface="Times New Roman" panose="02020603050405020304" pitchFamily="18" charset="0"/>
                          <a:cs typeface="Times New Roman" panose="02020603050405020304" pitchFamily="18" charset="0"/>
                        </a:rPr>
                        <a:t>1.58</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tc>
                <a:tc>
                  <a:txBody>
                    <a:bodyPr/>
                    <a:lstStyle/>
                    <a:p>
                      <a:pPr algn="ctr"/>
                      <a:r>
                        <a:rPr lang="en-US" altLang="ko-KR" sz="1400" dirty="0" smtClean="0">
                          <a:latin typeface="Times New Roman" panose="02020603050405020304" pitchFamily="18" charset="0"/>
                          <a:cs typeface="Times New Roman" panose="02020603050405020304" pitchFamily="18" charset="0"/>
                        </a:rPr>
                        <a:t>1.64</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tc>
                <a:tc>
                  <a:txBody>
                    <a:bodyPr/>
                    <a:lstStyle/>
                    <a:p>
                      <a:pPr algn="ctr"/>
                      <a:r>
                        <a:rPr lang="en-US" altLang="ko-KR" sz="1400" dirty="0" smtClean="0">
                          <a:latin typeface="Times New Roman" panose="02020603050405020304" pitchFamily="18" charset="0"/>
                          <a:cs typeface="Times New Roman" panose="02020603050405020304" pitchFamily="18" charset="0"/>
                        </a:rPr>
                        <a:t>1.68</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tc>
                <a:tc>
                  <a:txBody>
                    <a:bodyPr/>
                    <a:lstStyle/>
                    <a:p>
                      <a:pPr algn="ctr"/>
                      <a:r>
                        <a:rPr lang="en-US" altLang="ko-KR" sz="1400" dirty="0" smtClean="0">
                          <a:latin typeface="Times New Roman" panose="02020603050405020304" pitchFamily="18" charset="0"/>
                          <a:cs typeface="Times New Roman" panose="02020603050405020304" pitchFamily="18" charset="0"/>
                        </a:rPr>
                        <a:t>1.73</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tc>
                <a:tc>
                  <a:txBody>
                    <a:bodyPr/>
                    <a:lstStyle/>
                    <a:p>
                      <a:pPr algn="ctr"/>
                      <a:r>
                        <a:rPr lang="en-US" altLang="ko-KR" sz="1400" dirty="0" smtClean="0">
                          <a:latin typeface="Times New Roman" panose="02020603050405020304" pitchFamily="18" charset="0"/>
                          <a:cs typeface="Times New Roman" panose="02020603050405020304" pitchFamily="18" charset="0"/>
                        </a:rPr>
                        <a:t>1.82</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tc>
              </a:tr>
              <a:tr h="302809">
                <a:tc>
                  <a:txBody>
                    <a:bodyPr/>
                    <a:lstStyle/>
                    <a:p>
                      <a:pPr algn="ctr" latinLnBrk="1"/>
                      <a:r>
                        <a:rPr lang="en-US" altLang="ko-KR" sz="1400" dirty="0" smtClean="0">
                          <a:latin typeface="Times New Roman" panose="02020603050405020304" pitchFamily="18" charset="0"/>
                          <a:cs typeface="Times New Roman" panose="02020603050405020304" pitchFamily="18" charset="0"/>
                        </a:rPr>
                        <a:t>8</a:t>
                      </a:r>
                      <a:r>
                        <a:rPr lang="en-US" altLang="ko-KR" sz="1400" baseline="0" dirty="0" smtClean="0">
                          <a:latin typeface="Times New Roman" panose="02020603050405020304" pitchFamily="18" charset="0"/>
                          <a:cs typeface="Times New Roman" panose="02020603050405020304" pitchFamily="18" charset="0"/>
                        </a:rPr>
                        <a:t> magnets</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tc>
                <a:tc>
                  <a:txBody>
                    <a:bodyPr/>
                    <a:lstStyle/>
                    <a:p>
                      <a:pPr algn="ctr"/>
                      <a:r>
                        <a:rPr lang="en-US" altLang="ko-KR" sz="1400" dirty="0" smtClean="0">
                          <a:latin typeface="Times New Roman" panose="02020603050405020304" pitchFamily="18" charset="0"/>
                          <a:cs typeface="Times New Roman" panose="02020603050405020304" pitchFamily="18" charset="0"/>
                        </a:rPr>
                        <a:t>3.05</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tc>
                <a:tc>
                  <a:txBody>
                    <a:bodyPr/>
                    <a:lstStyle/>
                    <a:p>
                      <a:pPr algn="ctr"/>
                      <a:r>
                        <a:rPr lang="en-US" altLang="ko-KR" sz="1400" dirty="0" smtClean="0">
                          <a:latin typeface="Times New Roman" panose="02020603050405020304" pitchFamily="18" charset="0"/>
                          <a:cs typeface="Times New Roman" panose="02020603050405020304" pitchFamily="18" charset="0"/>
                        </a:rPr>
                        <a:t>3.35</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tc>
                <a:tc>
                  <a:txBody>
                    <a:bodyPr/>
                    <a:lstStyle/>
                    <a:p>
                      <a:pPr algn="ctr"/>
                      <a:r>
                        <a:rPr lang="en-US" altLang="ko-KR" sz="1400" dirty="0" smtClean="0">
                          <a:latin typeface="Times New Roman" panose="02020603050405020304" pitchFamily="18" charset="0"/>
                          <a:cs typeface="Times New Roman" panose="02020603050405020304" pitchFamily="18" charset="0"/>
                        </a:rPr>
                        <a:t>3.44</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tc>
                <a:tc>
                  <a:txBody>
                    <a:bodyPr/>
                    <a:lstStyle/>
                    <a:p>
                      <a:pPr algn="ctr"/>
                      <a:r>
                        <a:rPr lang="en-US" altLang="ko-KR" sz="1400" dirty="0" smtClean="0">
                          <a:latin typeface="Times New Roman" panose="02020603050405020304" pitchFamily="18" charset="0"/>
                          <a:cs typeface="Times New Roman" panose="02020603050405020304" pitchFamily="18" charset="0"/>
                        </a:rPr>
                        <a:t>3.35</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tc>
                <a:tc>
                  <a:txBody>
                    <a:bodyPr/>
                    <a:lstStyle/>
                    <a:p>
                      <a:pPr algn="ctr"/>
                      <a:r>
                        <a:rPr lang="en-US" altLang="ko-KR" sz="1400" dirty="0" smtClean="0">
                          <a:latin typeface="Times New Roman" panose="02020603050405020304" pitchFamily="18" charset="0"/>
                          <a:cs typeface="Times New Roman" panose="02020603050405020304" pitchFamily="18" charset="0"/>
                        </a:rPr>
                        <a:t>3.45</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tc>
                <a:tc>
                  <a:txBody>
                    <a:bodyPr/>
                    <a:lstStyle/>
                    <a:p>
                      <a:pPr algn="ctr"/>
                      <a:r>
                        <a:rPr lang="en-US" altLang="ko-KR" sz="1400" dirty="0" smtClean="0">
                          <a:latin typeface="Times New Roman" panose="02020603050405020304" pitchFamily="18" charset="0"/>
                          <a:cs typeface="Times New Roman" panose="02020603050405020304" pitchFamily="18" charset="0"/>
                        </a:rPr>
                        <a:t>3.5</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tc>
              </a:tr>
              <a:tr h="302809">
                <a:tc>
                  <a:txBody>
                    <a:bodyPr/>
                    <a:lstStyle/>
                    <a:p>
                      <a:pPr algn="ctr" latinLnBrk="1"/>
                      <a:r>
                        <a:rPr lang="en-US" altLang="ko-KR" sz="1400" dirty="0" smtClean="0">
                          <a:latin typeface="Times New Roman" panose="02020603050405020304" pitchFamily="18" charset="0"/>
                          <a:cs typeface="Times New Roman" panose="02020603050405020304" pitchFamily="18" charset="0"/>
                        </a:rPr>
                        <a:t>12 magnets</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tc>
                <a:tc>
                  <a:txBody>
                    <a:bodyPr/>
                    <a:lstStyle/>
                    <a:p>
                      <a:pPr algn="ctr"/>
                      <a:r>
                        <a:rPr lang="en-US" altLang="ko-KR" sz="1400" dirty="0" smtClean="0">
                          <a:latin typeface="Times New Roman" panose="02020603050405020304" pitchFamily="18" charset="0"/>
                          <a:cs typeface="Times New Roman" panose="02020603050405020304" pitchFamily="18" charset="0"/>
                        </a:rPr>
                        <a:t>4.75</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tc>
                <a:tc>
                  <a:txBody>
                    <a:bodyPr/>
                    <a:lstStyle/>
                    <a:p>
                      <a:pPr algn="ctr"/>
                      <a:r>
                        <a:rPr lang="en-US" altLang="ko-KR" sz="1400" dirty="0" smtClean="0">
                          <a:latin typeface="Times New Roman" panose="02020603050405020304" pitchFamily="18" charset="0"/>
                          <a:cs typeface="Times New Roman" panose="02020603050405020304" pitchFamily="18" charset="0"/>
                        </a:rPr>
                        <a:t>4.86</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tc>
                <a:tc>
                  <a:txBody>
                    <a:bodyPr/>
                    <a:lstStyle/>
                    <a:p>
                      <a:pPr algn="ctr"/>
                      <a:r>
                        <a:rPr lang="en-US" altLang="ko-KR" sz="1400" dirty="0" smtClean="0">
                          <a:latin typeface="Times New Roman" panose="02020603050405020304" pitchFamily="18" charset="0"/>
                          <a:cs typeface="Times New Roman" panose="02020603050405020304" pitchFamily="18" charset="0"/>
                        </a:rPr>
                        <a:t>5.1</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tc>
                <a:tc>
                  <a:txBody>
                    <a:bodyPr/>
                    <a:lstStyle/>
                    <a:p>
                      <a:pPr algn="ctr"/>
                      <a:r>
                        <a:rPr lang="en-US" altLang="ko-KR" sz="1400" dirty="0" smtClean="0">
                          <a:latin typeface="Times New Roman" panose="02020603050405020304" pitchFamily="18" charset="0"/>
                          <a:cs typeface="Times New Roman" panose="02020603050405020304" pitchFamily="18" charset="0"/>
                        </a:rPr>
                        <a:t>4.95</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tc>
                <a:tc>
                  <a:txBody>
                    <a:bodyPr/>
                    <a:lstStyle/>
                    <a:p>
                      <a:pPr algn="ctr"/>
                      <a:r>
                        <a:rPr lang="en-US" altLang="ko-KR" sz="1400" dirty="0" smtClean="0">
                          <a:latin typeface="Times New Roman" panose="02020603050405020304" pitchFamily="18" charset="0"/>
                          <a:cs typeface="Times New Roman" panose="02020603050405020304" pitchFamily="18" charset="0"/>
                        </a:rPr>
                        <a:t>5.05</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tc>
                <a:tc>
                  <a:txBody>
                    <a:bodyPr/>
                    <a:lstStyle/>
                    <a:p>
                      <a:pPr algn="ctr"/>
                      <a:r>
                        <a:rPr lang="en-US" altLang="ko-KR" sz="1400" dirty="0" smtClean="0">
                          <a:latin typeface="Times New Roman" panose="02020603050405020304" pitchFamily="18" charset="0"/>
                          <a:cs typeface="Times New Roman" panose="02020603050405020304" pitchFamily="18" charset="0"/>
                        </a:rPr>
                        <a:t>4.92</a:t>
                      </a:r>
                      <a:endParaRPr lang="ko-KR" altLang="en-US" sz="1400" dirty="0">
                        <a:latin typeface="Times New Roman" panose="02020603050405020304" pitchFamily="18" charset="0"/>
                        <a:cs typeface="Times New Roman" panose="02020603050405020304" pitchFamily="18" charset="0"/>
                      </a:endParaRPr>
                    </a:p>
                  </a:txBody>
                  <a:tcPr marL="91424" marR="91424" marT="34956" marB="34956"/>
                </a:tc>
              </a:tr>
            </a:tbl>
          </a:graphicData>
        </a:graphic>
      </p:graphicFrame>
      <p:sp>
        <p:nvSpPr>
          <p:cNvPr id="15421" name="TextBox 36"/>
          <p:cNvSpPr txBox="1">
            <a:spLocks noChangeArrowheads="1"/>
          </p:cNvSpPr>
          <p:nvPr/>
        </p:nvSpPr>
        <p:spPr bwMode="auto">
          <a:xfrm>
            <a:off x="8072462" y="5457782"/>
            <a:ext cx="785818" cy="400110"/>
          </a:xfrm>
          <a:prstGeom prst="rect">
            <a:avLst/>
          </a:prstGeom>
          <a:noFill/>
          <a:ln w="9525">
            <a:noFill/>
            <a:miter lim="800000"/>
            <a:headEnd/>
            <a:tailEnd/>
          </a:ln>
        </p:spPr>
        <p:txBody>
          <a:bodyPr wrap="square">
            <a:spAutoFit/>
          </a:bodyPr>
          <a:lstStyle/>
          <a:p>
            <a:r>
              <a:rPr lang="en-US" altLang="ko-KR" sz="2000" dirty="0">
                <a:latin typeface="Times New Roman" pitchFamily="18" charset="0"/>
                <a:ea typeface="+mn-ea"/>
                <a:cs typeface="Times New Roman" pitchFamily="18" charset="0"/>
              </a:rPr>
              <a:t>(</a:t>
            </a:r>
            <a:r>
              <a:rPr lang="en-US" altLang="ko-KR" sz="2000" dirty="0" err="1">
                <a:latin typeface="Times New Roman" pitchFamily="18" charset="0"/>
                <a:ea typeface="+mn-ea"/>
                <a:cs typeface="Times New Roman" pitchFamily="18" charset="0"/>
              </a:rPr>
              <a:t>kN</a:t>
            </a:r>
            <a:r>
              <a:rPr lang="en-US" altLang="ko-KR" sz="2000" dirty="0">
                <a:latin typeface="Times New Roman" pitchFamily="18" charset="0"/>
                <a:ea typeface="+mn-ea"/>
                <a:cs typeface="Times New Roman" pitchFamily="18" charset="0"/>
              </a:rPr>
              <a:t>)</a:t>
            </a:r>
            <a:endParaRPr lang="ko-KR" altLang="en-US" sz="2000" dirty="0">
              <a:latin typeface="Times New Roman" pitchFamily="18" charset="0"/>
              <a:ea typeface="+mn-ea"/>
              <a:cs typeface="Times New Roman" pitchFamily="18" charset="0"/>
            </a:endParaRPr>
          </a:p>
        </p:txBody>
      </p:sp>
      <p:sp>
        <p:nvSpPr>
          <p:cNvPr id="15422" name="제목 1"/>
          <p:cNvSpPr txBox="1">
            <a:spLocks/>
          </p:cNvSpPr>
          <p:nvPr/>
        </p:nvSpPr>
        <p:spPr bwMode="auto">
          <a:xfrm>
            <a:off x="457200" y="765175"/>
            <a:ext cx="8229600" cy="796925"/>
          </a:xfrm>
          <a:prstGeom prst="rect">
            <a:avLst/>
          </a:prstGeom>
          <a:noFill/>
          <a:ln w="9525">
            <a:noFill/>
            <a:miter lim="800000"/>
            <a:headEnd/>
            <a:tailEnd/>
          </a:ln>
        </p:spPr>
        <p:txBody>
          <a:bodyPr anchor="ctr"/>
          <a:lstStyle/>
          <a:p>
            <a:pPr>
              <a:lnSpc>
                <a:spcPct val="150000"/>
              </a:lnSpc>
            </a:pPr>
            <a:r>
              <a:rPr lang="en-US" altLang="ko-KR" sz="3600">
                <a:solidFill>
                  <a:schemeClr val="tx2"/>
                </a:solidFill>
                <a:latin typeface="Times New Roman" pitchFamily="18" charset="0"/>
                <a:cs typeface="Times New Roman" pitchFamily="18" charset="0"/>
              </a:rPr>
              <a:t> Dynamic tests of magnetic friction damper</a:t>
            </a:r>
          </a:p>
        </p:txBody>
      </p:sp>
      <p:pic>
        <p:nvPicPr>
          <p:cNvPr id="41" name="_x239161296" descr="EMB00000e1c2a62"/>
          <p:cNvPicPr>
            <a:picLocks noChangeAspect="1" noChangeArrowheads="1"/>
          </p:cNvPicPr>
          <p:nvPr/>
        </p:nvPicPr>
        <p:blipFill>
          <a:blip r:embed="rId5" cstate="print"/>
          <a:srcRect/>
          <a:stretch>
            <a:fillRect/>
          </a:stretch>
        </p:blipFill>
        <p:spPr bwMode="auto">
          <a:xfrm>
            <a:off x="3071804" y="1857364"/>
            <a:ext cx="3151733" cy="2286000"/>
          </a:xfrm>
          <a:prstGeom prst="rect">
            <a:avLst/>
          </a:prstGeom>
          <a:noFill/>
          <a:ln w="9525">
            <a:noFill/>
            <a:miter lim="800000"/>
            <a:headEnd/>
            <a:tailEnd/>
          </a:ln>
        </p:spPr>
      </p:pic>
      <p:pic>
        <p:nvPicPr>
          <p:cNvPr id="42" name="_x175549168" descr="EMB00000e1c2a86"/>
          <p:cNvPicPr>
            <a:picLocks noChangeAspect="1" noChangeArrowheads="1"/>
          </p:cNvPicPr>
          <p:nvPr/>
        </p:nvPicPr>
        <p:blipFill>
          <a:blip r:embed="rId6" cstate="print"/>
          <a:srcRect/>
          <a:stretch>
            <a:fillRect/>
          </a:stretch>
        </p:blipFill>
        <p:spPr bwMode="auto">
          <a:xfrm>
            <a:off x="5786446" y="1857364"/>
            <a:ext cx="3255478" cy="2286000"/>
          </a:xfrm>
          <a:prstGeom prst="rect">
            <a:avLst/>
          </a:prstGeom>
          <a:noFill/>
          <a:ln w="9525">
            <a:noFill/>
            <a:miter lim="800000"/>
            <a:headEnd/>
            <a:tailEnd/>
          </a:ln>
        </p:spPr>
      </p:pic>
      <p:sp>
        <p:nvSpPr>
          <p:cNvPr id="43" name="TextBox 1"/>
          <p:cNvSpPr txBox="1">
            <a:spLocks noChangeArrowheads="1"/>
          </p:cNvSpPr>
          <p:nvPr/>
        </p:nvSpPr>
        <p:spPr bwMode="auto">
          <a:xfrm>
            <a:off x="2214546" y="5929330"/>
            <a:ext cx="4786346" cy="369888"/>
          </a:xfrm>
          <a:prstGeom prst="rect">
            <a:avLst/>
          </a:prstGeom>
          <a:noFill/>
          <a:ln w="9525">
            <a:noFill/>
            <a:miter lim="800000"/>
            <a:headEnd/>
            <a:tailEnd/>
          </a:ln>
        </p:spPr>
        <p:txBody>
          <a:bodyPr wrap="square">
            <a:spAutoFit/>
          </a:bodyPr>
          <a:lstStyle/>
          <a:p>
            <a:r>
              <a:rPr lang="en-US" altLang="ko-KR" b="1" dirty="0" smtClean="0">
                <a:latin typeface="Times New Roman" pitchFamily="18" charset="0"/>
                <a:cs typeface="Times New Roman" pitchFamily="18" charset="0"/>
              </a:rPr>
              <a:t>&lt;Friction forces along with magnets number&gt;</a:t>
            </a:r>
            <a:endParaRPr lang="ko-KR" altLang="en-US" b="1" dirty="0">
              <a:latin typeface="Times New Roman" pitchFamily="18" charset="0"/>
              <a:cs typeface="Times New Roman" pitchFamily="18" charset="0"/>
            </a:endParaRPr>
          </a:p>
        </p:txBody>
      </p:sp>
      <p:sp>
        <p:nvSpPr>
          <p:cNvPr id="44" name="TextBox 1"/>
          <p:cNvSpPr txBox="1">
            <a:spLocks noChangeArrowheads="1"/>
          </p:cNvSpPr>
          <p:nvPr/>
        </p:nvSpPr>
        <p:spPr bwMode="auto">
          <a:xfrm>
            <a:off x="642910" y="4139232"/>
            <a:ext cx="2357454" cy="369888"/>
          </a:xfrm>
          <a:prstGeom prst="rect">
            <a:avLst/>
          </a:prstGeom>
          <a:noFill/>
          <a:ln w="9525">
            <a:noFill/>
            <a:miter lim="800000"/>
            <a:headEnd/>
            <a:tailEnd/>
          </a:ln>
        </p:spPr>
        <p:txBody>
          <a:bodyPr wrap="square">
            <a:spAutoFit/>
          </a:bodyPr>
          <a:lstStyle/>
          <a:p>
            <a:r>
              <a:rPr lang="en-US" altLang="ko-KR" b="1" dirty="0" smtClean="0">
                <a:latin typeface="Times New Roman" pitchFamily="18" charset="0"/>
                <a:cs typeface="Times New Roman" pitchFamily="18" charset="0"/>
              </a:rPr>
              <a:t>&lt;4 magnets adhered&gt;</a:t>
            </a:r>
            <a:endParaRPr lang="ko-KR" altLang="en-US" b="1" dirty="0">
              <a:latin typeface="Times New Roman" pitchFamily="18" charset="0"/>
              <a:cs typeface="Times New Roman" pitchFamily="18" charset="0"/>
            </a:endParaRPr>
          </a:p>
        </p:txBody>
      </p:sp>
      <p:sp>
        <p:nvSpPr>
          <p:cNvPr id="45" name="TextBox 1"/>
          <p:cNvSpPr txBox="1">
            <a:spLocks noChangeArrowheads="1"/>
          </p:cNvSpPr>
          <p:nvPr/>
        </p:nvSpPr>
        <p:spPr bwMode="auto">
          <a:xfrm>
            <a:off x="3571868" y="4139232"/>
            <a:ext cx="2357454" cy="369888"/>
          </a:xfrm>
          <a:prstGeom prst="rect">
            <a:avLst/>
          </a:prstGeom>
          <a:noFill/>
          <a:ln w="9525">
            <a:noFill/>
            <a:miter lim="800000"/>
            <a:headEnd/>
            <a:tailEnd/>
          </a:ln>
        </p:spPr>
        <p:txBody>
          <a:bodyPr wrap="square">
            <a:spAutoFit/>
          </a:bodyPr>
          <a:lstStyle/>
          <a:p>
            <a:r>
              <a:rPr lang="en-US" altLang="ko-KR" b="1" dirty="0" smtClean="0">
                <a:latin typeface="Times New Roman" pitchFamily="18" charset="0"/>
                <a:cs typeface="Times New Roman" pitchFamily="18" charset="0"/>
              </a:rPr>
              <a:t>&lt;8 magnets adhered&gt;</a:t>
            </a:r>
            <a:endParaRPr lang="ko-KR" altLang="en-US" b="1" dirty="0">
              <a:latin typeface="Times New Roman" pitchFamily="18" charset="0"/>
              <a:cs typeface="Times New Roman" pitchFamily="18" charset="0"/>
            </a:endParaRPr>
          </a:p>
        </p:txBody>
      </p:sp>
      <p:sp>
        <p:nvSpPr>
          <p:cNvPr id="46" name="TextBox 1"/>
          <p:cNvSpPr txBox="1">
            <a:spLocks noChangeArrowheads="1"/>
          </p:cNvSpPr>
          <p:nvPr/>
        </p:nvSpPr>
        <p:spPr bwMode="auto">
          <a:xfrm>
            <a:off x="6215074" y="4139788"/>
            <a:ext cx="2500330" cy="369332"/>
          </a:xfrm>
          <a:prstGeom prst="rect">
            <a:avLst/>
          </a:prstGeom>
          <a:noFill/>
          <a:ln w="9525">
            <a:noFill/>
            <a:miter lim="800000"/>
            <a:headEnd/>
            <a:tailEnd/>
          </a:ln>
        </p:spPr>
        <p:txBody>
          <a:bodyPr wrap="square">
            <a:spAutoFit/>
          </a:bodyPr>
          <a:lstStyle/>
          <a:p>
            <a:r>
              <a:rPr lang="en-US" altLang="ko-KR" b="1" dirty="0" smtClean="0">
                <a:latin typeface="Times New Roman" pitchFamily="18" charset="0"/>
                <a:cs typeface="Times New Roman" pitchFamily="18" charset="0"/>
              </a:rPr>
              <a:t>&lt;12 magnets adhered&gt;</a:t>
            </a:r>
            <a:endParaRPr lang="ko-KR" alt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내용 개체 틀 2"/>
          <p:cNvSpPr>
            <a:spLocks noGrp="1"/>
          </p:cNvSpPr>
          <p:nvPr>
            <p:ph idx="1"/>
          </p:nvPr>
        </p:nvSpPr>
        <p:spPr>
          <a:xfrm>
            <a:off x="457200" y="1557338"/>
            <a:ext cx="8229600" cy="5016500"/>
          </a:xfrm>
        </p:spPr>
        <p:txBody>
          <a:bodyPr/>
          <a:lstStyle/>
          <a:p>
            <a:pPr eaLnBrk="1" hangingPunct="1">
              <a:spcBef>
                <a:spcPts val="1200"/>
              </a:spcBef>
            </a:pPr>
            <a:r>
              <a:rPr lang="en-US" altLang="ko-KR" sz="2000" dirty="0" smtClean="0">
                <a:latin typeface="Times New Roman" pitchFamily="18" charset="0"/>
                <a:cs typeface="Times New Roman" pitchFamily="18" charset="0"/>
              </a:rPr>
              <a:t>Estimation of friction force</a:t>
            </a:r>
          </a:p>
          <a:p>
            <a:pPr eaLnBrk="1" hangingPunct="1">
              <a:spcBef>
                <a:spcPts val="1200"/>
              </a:spcBef>
            </a:pPr>
            <a:endParaRPr lang="en-US" altLang="ko-KR" sz="2000" dirty="0" smtClean="0">
              <a:latin typeface="Times New Roman" pitchFamily="18" charset="0"/>
              <a:cs typeface="Times New Roman" pitchFamily="18" charset="0"/>
            </a:endParaRPr>
          </a:p>
          <a:p>
            <a:pPr eaLnBrk="1" hangingPunct="1">
              <a:spcBef>
                <a:spcPts val="1200"/>
              </a:spcBef>
            </a:pPr>
            <a:endParaRPr lang="en-US" altLang="ko-KR" sz="2000" dirty="0" smtClean="0">
              <a:latin typeface="Times New Roman" pitchFamily="18" charset="0"/>
              <a:cs typeface="Times New Roman" pitchFamily="18" charset="0"/>
            </a:endParaRPr>
          </a:p>
          <a:p>
            <a:pPr eaLnBrk="1" hangingPunct="1">
              <a:spcBef>
                <a:spcPts val="1200"/>
              </a:spcBef>
            </a:pPr>
            <a:endParaRPr lang="en-US" altLang="ko-KR" sz="2000" dirty="0" smtClean="0">
              <a:latin typeface="Times New Roman" pitchFamily="18" charset="0"/>
              <a:cs typeface="Times New Roman" pitchFamily="18" charset="0"/>
            </a:endParaRPr>
          </a:p>
          <a:p>
            <a:pPr eaLnBrk="1" hangingPunct="1">
              <a:spcBef>
                <a:spcPts val="1200"/>
              </a:spcBef>
            </a:pPr>
            <a:endParaRPr lang="en-US" altLang="ko-KR" sz="2000" dirty="0" smtClean="0">
              <a:latin typeface="Times New Roman" pitchFamily="18" charset="0"/>
              <a:cs typeface="Times New Roman" pitchFamily="18" charset="0"/>
            </a:endParaRPr>
          </a:p>
          <a:p>
            <a:pPr eaLnBrk="1" hangingPunct="1">
              <a:spcBef>
                <a:spcPts val="1200"/>
              </a:spcBef>
            </a:pPr>
            <a:endParaRPr lang="en-US" altLang="ko-KR" sz="2000" dirty="0" smtClean="0">
              <a:latin typeface="Times New Roman" pitchFamily="18" charset="0"/>
              <a:cs typeface="Times New Roman" pitchFamily="18" charset="0"/>
            </a:endParaRPr>
          </a:p>
          <a:p>
            <a:pPr eaLnBrk="1" hangingPunct="1">
              <a:spcBef>
                <a:spcPts val="1200"/>
              </a:spcBef>
            </a:pPr>
            <a:endParaRPr lang="en-US" altLang="ko-KR" sz="2000" dirty="0" smtClean="0">
              <a:latin typeface="Times New Roman" pitchFamily="18" charset="0"/>
              <a:cs typeface="Times New Roman" pitchFamily="18" charset="0"/>
            </a:endParaRPr>
          </a:p>
          <a:p>
            <a:pPr eaLnBrk="1" hangingPunct="1">
              <a:spcBef>
                <a:spcPts val="1200"/>
              </a:spcBef>
            </a:pPr>
            <a:endParaRPr lang="en-US" altLang="ko-KR" sz="2000" dirty="0" smtClean="0">
              <a:latin typeface="Times New Roman" pitchFamily="18" charset="0"/>
              <a:cs typeface="Times New Roman" pitchFamily="18" charset="0"/>
            </a:endParaRPr>
          </a:p>
          <a:p>
            <a:pPr eaLnBrk="1" hangingPunct="1">
              <a:spcBef>
                <a:spcPts val="1200"/>
              </a:spcBef>
            </a:pPr>
            <a:endParaRPr lang="en-US" altLang="ko-KR" sz="2000" dirty="0" smtClean="0">
              <a:latin typeface="Times New Roman" pitchFamily="18" charset="0"/>
              <a:cs typeface="Times New Roman" pitchFamily="18" charset="0"/>
            </a:endParaRPr>
          </a:p>
          <a:p>
            <a:pPr eaLnBrk="1" hangingPunct="1">
              <a:spcBef>
                <a:spcPts val="1200"/>
              </a:spcBef>
            </a:pPr>
            <a:endParaRPr lang="en-US" altLang="ko-KR" sz="2000" dirty="0" smtClean="0">
              <a:latin typeface="Times New Roman" pitchFamily="18" charset="0"/>
              <a:cs typeface="Times New Roman" pitchFamily="18" charset="0"/>
            </a:endParaRPr>
          </a:p>
          <a:p>
            <a:pPr lvl="1" eaLnBrk="1" hangingPunct="1">
              <a:spcBef>
                <a:spcPts val="1200"/>
              </a:spcBef>
            </a:pPr>
            <a:r>
              <a:rPr lang="en-US" altLang="ko-KR" sz="1800" dirty="0" smtClean="0">
                <a:solidFill>
                  <a:schemeClr val="tx1"/>
                </a:solidFill>
                <a:latin typeface="Times New Roman" pitchFamily="18" charset="0"/>
                <a:cs typeface="Times New Roman" pitchFamily="18" charset="0"/>
              </a:rPr>
              <a:t>The friction force depending on in number of magnets was a </a:t>
            </a:r>
            <a:r>
              <a:rPr lang="en-US" altLang="ko-KR" sz="1800" dirty="0" smtClean="0">
                <a:solidFill>
                  <a:srgbClr val="FF0000"/>
                </a:solidFill>
                <a:latin typeface="Times New Roman" pitchFamily="18" charset="0"/>
                <a:cs typeface="Times New Roman" pitchFamily="18" charset="0"/>
              </a:rPr>
              <a:t>linear increase. </a:t>
            </a:r>
          </a:p>
        </p:txBody>
      </p:sp>
      <p:sp>
        <p:nvSpPr>
          <p:cNvPr id="20483" name="바닥글 개체 틀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ltLang="ko-KR" dirty="0" smtClean="0">
                <a:solidFill>
                  <a:schemeClr val="tx1"/>
                </a:solidFill>
                <a:latin typeface="Times New Roman" pitchFamily="18" charset="0"/>
                <a:cs typeface="Times New Roman" pitchFamily="18" charset="0"/>
              </a:rPr>
              <a:t>Department of Structural Engineering, </a:t>
            </a:r>
          </a:p>
          <a:p>
            <a:r>
              <a:rPr lang="en-US" altLang="ko-KR" dirty="0" err="1" smtClean="0">
                <a:solidFill>
                  <a:schemeClr val="tx1"/>
                </a:solidFill>
                <a:latin typeface="Times New Roman" pitchFamily="18" charset="0"/>
                <a:cs typeface="Times New Roman" pitchFamily="18" charset="0"/>
              </a:rPr>
              <a:t>Hongik</a:t>
            </a:r>
            <a:r>
              <a:rPr lang="en-US" altLang="ko-KR" dirty="0" smtClean="0">
                <a:solidFill>
                  <a:schemeClr val="tx1"/>
                </a:solidFill>
                <a:latin typeface="Times New Roman" pitchFamily="18" charset="0"/>
                <a:cs typeface="Times New Roman" pitchFamily="18" charset="0"/>
              </a:rPr>
              <a:t> University</a:t>
            </a:r>
            <a:endParaRPr lang="ko-KR" altLang="en-US" dirty="0" smtClean="0">
              <a:solidFill>
                <a:schemeClr val="tx1"/>
              </a:solidFill>
              <a:latin typeface="Times New Roman" pitchFamily="18" charset="0"/>
              <a:cs typeface="Times New Roman" pitchFamily="18" charset="0"/>
            </a:endParaRPr>
          </a:p>
        </p:txBody>
      </p:sp>
      <p:pic>
        <p:nvPicPr>
          <p:cNvPr id="20484" name="_x25047144" descr="EMB00000a1c44ab"/>
          <p:cNvPicPr>
            <a:picLocks noChangeAspect="1" noChangeArrowheads="1"/>
          </p:cNvPicPr>
          <p:nvPr/>
        </p:nvPicPr>
        <p:blipFill>
          <a:blip r:embed="rId4" cstate="print"/>
          <a:srcRect/>
          <a:stretch>
            <a:fillRect/>
          </a:stretch>
        </p:blipFill>
        <p:spPr bwMode="auto">
          <a:xfrm>
            <a:off x="4716463" y="454025"/>
            <a:ext cx="606425" cy="606425"/>
          </a:xfrm>
          <a:prstGeom prst="rect">
            <a:avLst/>
          </a:prstGeom>
          <a:noFill/>
          <a:ln w="9525">
            <a:noFill/>
            <a:miter lim="800000"/>
            <a:headEnd/>
            <a:tailEnd/>
          </a:ln>
        </p:spPr>
      </p:pic>
      <p:sp>
        <p:nvSpPr>
          <p:cNvPr id="20485" name="슬라이드 번호 개체 틀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90B13DF-3BA7-48CF-81E7-926710A3B813}" type="slidenum">
              <a:rPr lang="ko-KR" altLang="en-US" smtClean="0"/>
              <a:pPr/>
              <a:t>9</a:t>
            </a:fld>
            <a:endParaRPr lang="ko-KR" altLang="en-US" smtClean="0"/>
          </a:p>
        </p:txBody>
      </p:sp>
      <p:sp>
        <p:nvSpPr>
          <p:cNvPr id="20486" name="Rectangle 9"/>
          <p:cNvSpPr>
            <a:spLocks noChangeArrowheads="1"/>
          </p:cNvSpPr>
          <p:nvPr/>
        </p:nvSpPr>
        <p:spPr bwMode="auto">
          <a:xfrm>
            <a:off x="1368425" y="3992563"/>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0487" name="Rectangle 18"/>
          <p:cNvSpPr>
            <a:spLocks noChangeArrowheads="1"/>
          </p:cNvSpPr>
          <p:nvPr/>
        </p:nvSpPr>
        <p:spPr bwMode="auto">
          <a:xfrm>
            <a:off x="1368425" y="3992563"/>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0488" name="Rectangle 2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0489" name="Rectangle 2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0490"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sp>
        <p:nvSpPr>
          <p:cNvPr id="20491" name="Rectangle 1"/>
          <p:cNvSpPr>
            <a:spLocks noChangeArrowheads="1"/>
          </p:cNvSpPr>
          <p:nvPr/>
        </p:nvSpPr>
        <p:spPr bwMode="auto">
          <a:xfrm>
            <a:off x="1368425" y="3432175"/>
            <a:ext cx="9144000" cy="457200"/>
          </a:xfrm>
          <a:prstGeom prst="rect">
            <a:avLst/>
          </a:prstGeom>
          <a:noFill/>
          <a:ln w="9525">
            <a:noFill/>
            <a:miter lim="800000"/>
            <a:headEnd/>
            <a:tailEnd/>
          </a:ln>
          <a:effectLst/>
        </p:spPr>
        <p:txBody>
          <a:bodyPr wrap="none" anchor="ctr">
            <a:spAutoFit/>
          </a:bodyPr>
          <a:lstStyle/>
          <a:p>
            <a:pPr eaLnBrk="0" hangingPunct="0"/>
            <a:endParaRPr lang="ko-KR" altLang="ko-KR"/>
          </a:p>
        </p:txBody>
      </p:sp>
      <p:sp>
        <p:nvSpPr>
          <p:cNvPr id="20492" name="Rectangle 3"/>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ko-KR" altLang="en-US"/>
          </a:p>
        </p:txBody>
      </p:sp>
      <p:graphicFrame>
        <p:nvGraphicFramePr>
          <p:cNvPr id="20493" name="개체 1"/>
          <p:cNvGraphicFramePr>
            <a:graphicFrameLocks noChangeAspect="1"/>
          </p:cNvGraphicFramePr>
          <p:nvPr/>
        </p:nvGraphicFramePr>
        <p:xfrm>
          <a:off x="323850" y="2027238"/>
          <a:ext cx="3074988" cy="2159000"/>
        </p:xfrm>
        <a:graphic>
          <a:graphicData uri="http://schemas.openxmlformats.org/presentationml/2006/ole">
            <mc:AlternateContent xmlns:mc="http://schemas.openxmlformats.org/markup-compatibility/2006">
              <mc:Choice xmlns:v="urn:schemas-microsoft-com:vml" Requires="v">
                <p:oleObj spid="_x0000_s20691" name="Graph" r:id="rId5" imgW="4133088" imgH="2901696" progId="Origin50.Graph">
                  <p:embed/>
                </p:oleObj>
              </mc:Choice>
              <mc:Fallback>
                <p:oleObj name="Graph" r:id="rId5" imgW="4133088" imgH="2901696" progId="Origin50.Graph">
                  <p:embed/>
                  <p:pic>
                    <p:nvPicPr>
                      <p:cNvPr id="0" name="개체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2027238"/>
                        <a:ext cx="3074988"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94" name="개체 2"/>
          <p:cNvGraphicFramePr>
            <a:graphicFrameLocks noChangeAspect="1"/>
          </p:cNvGraphicFramePr>
          <p:nvPr/>
        </p:nvGraphicFramePr>
        <p:xfrm>
          <a:off x="3033713" y="2038350"/>
          <a:ext cx="3076575" cy="2160588"/>
        </p:xfrm>
        <a:graphic>
          <a:graphicData uri="http://schemas.openxmlformats.org/presentationml/2006/ole">
            <mc:AlternateContent xmlns:mc="http://schemas.openxmlformats.org/markup-compatibility/2006">
              <mc:Choice xmlns:v="urn:schemas-microsoft-com:vml" Requires="v">
                <p:oleObj spid="_x0000_s20692" name="Graph" r:id="rId7" imgW="4133088" imgH="2900477" progId="Origin50.Graph">
                  <p:embed/>
                </p:oleObj>
              </mc:Choice>
              <mc:Fallback>
                <p:oleObj name="Graph" r:id="rId7" imgW="4133088" imgH="2900477" progId="Origin50.Graph">
                  <p:embed/>
                  <p:pic>
                    <p:nvPicPr>
                      <p:cNvPr id="0" name="개체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3713" y="2038350"/>
                        <a:ext cx="3076575" cy="216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95" name="개체 3"/>
          <p:cNvGraphicFramePr>
            <a:graphicFrameLocks noChangeAspect="1"/>
          </p:cNvGraphicFramePr>
          <p:nvPr/>
        </p:nvGraphicFramePr>
        <p:xfrm>
          <a:off x="5670550" y="2060575"/>
          <a:ext cx="3078163" cy="2160588"/>
        </p:xfrm>
        <a:graphic>
          <a:graphicData uri="http://schemas.openxmlformats.org/presentationml/2006/ole">
            <mc:AlternateContent xmlns:mc="http://schemas.openxmlformats.org/markup-compatibility/2006">
              <mc:Choice xmlns:v="urn:schemas-microsoft-com:vml" Requires="v">
                <p:oleObj spid="_x0000_s20693" name="Graph" r:id="rId9" imgW="4133088" imgH="2900477" progId="Origin50.Graph">
                  <p:embed/>
                </p:oleObj>
              </mc:Choice>
              <mc:Fallback>
                <p:oleObj name="Graph" r:id="rId9" imgW="4133088" imgH="2900477" progId="Origin50.Graph">
                  <p:embed/>
                  <p:pic>
                    <p:nvPicPr>
                      <p:cNvPr id="0" name="개체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70550" y="2060575"/>
                        <a:ext cx="3078163" cy="216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96" name="개체 4"/>
          <p:cNvGraphicFramePr>
            <a:graphicFrameLocks noChangeAspect="1"/>
          </p:cNvGraphicFramePr>
          <p:nvPr/>
        </p:nvGraphicFramePr>
        <p:xfrm>
          <a:off x="323850" y="4003675"/>
          <a:ext cx="3076575" cy="2160588"/>
        </p:xfrm>
        <a:graphic>
          <a:graphicData uri="http://schemas.openxmlformats.org/presentationml/2006/ole">
            <mc:AlternateContent xmlns:mc="http://schemas.openxmlformats.org/markup-compatibility/2006">
              <mc:Choice xmlns:v="urn:schemas-microsoft-com:vml" Requires="v">
                <p:oleObj spid="_x0000_s20694" name="Graph" r:id="rId11" imgW="4133088" imgH="2900477" progId="Origin50.Graph">
                  <p:embed/>
                </p:oleObj>
              </mc:Choice>
              <mc:Fallback>
                <p:oleObj name="Graph" r:id="rId11" imgW="4133088" imgH="2900477" progId="Origin50.Graph">
                  <p:embed/>
                  <p:pic>
                    <p:nvPicPr>
                      <p:cNvPr id="0" name="개체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850" y="4003675"/>
                        <a:ext cx="3076575" cy="216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97" name="개체 5"/>
          <p:cNvGraphicFramePr>
            <a:graphicFrameLocks noChangeAspect="1"/>
          </p:cNvGraphicFramePr>
          <p:nvPr/>
        </p:nvGraphicFramePr>
        <p:xfrm>
          <a:off x="3033713" y="3994150"/>
          <a:ext cx="3076575" cy="2160588"/>
        </p:xfrm>
        <a:graphic>
          <a:graphicData uri="http://schemas.openxmlformats.org/presentationml/2006/ole">
            <mc:AlternateContent xmlns:mc="http://schemas.openxmlformats.org/markup-compatibility/2006">
              <mc:Choice xmlns:v="urn:schemas-microsoft-com:vml" Requires="v">
                <p:oleObj spid="_x0000_s20695" name="Graph" r:id="rId13" imgW="4133088" imgH="2900477" progId="Origin50.Graph">
                  <p:embed/>
                </p:oleObj>
              </mc:Choice>
              <mc:Fallback>
                <p:oleObj name="Graph" r:id="rId13" imgW="4133088" imgH="2900477" progId="Origin50.Graph">
                  <p:embed/>
                  <p:pic>
                    <p:nvPicPr>
                      <p:cNvPr id="0" name="개체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3713" y="3994150"/>
                        <a:ext cx="3076575" cy="216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98" name="개체 6"/>
          <p:cNvGraphicFramePr>
            <a:graphicFrameLocks noChangeAspect="1"/>
          </p:cNvGraphicFramePr>
          <p:nvPr>
            <p:extLst>
              <p:ext uri="{D42A27DB-BD31-4B8C-83A1-F6EECF244321}">
                <p14:modId xmlns:p14="http://schemas.microsoft.com/office/powerpoint/2010/main" val="1609554542"/>
              </p:ext>
            </p:extLst>
          </p:nvPr>
        </p:nvGraphicFramePr>
        <p:xfrm>
          <a:off x="5670550" y="4017963"/>
          <a:ext cx="3076575" cy="2160587"/>
        </p:xfrm>
        <a:graphic>
          <a:graphicData uri="http://schemas.openxmlformats.org/presentationml/2006/ole">
            <mc:AlternateContent xmlns:mc="http://schemas.openxmlformats.org/markup-compatibility/2006">
              <mc:Choice xmlns:v="urn:schemas-microsoft-com:vml" Requires="v">
                <p:oleObj spid="_x0000_s20696" name="Graph" r:id="rId15" imgW="4132800" imgH="2900160" progId="Origin50.Graph">
                  <p:embed/>
                </p:oleObj>
              </mc:Choice>
              <mc:Fallback>
                <p:oleObj name="Graph" r:id="rId15" imgW="4132800" imgH="2900160" progId="Origin50.Graph">
                  <p:embed/>
                  <p:pic>
                    <p:nvPicPr>
                      <p:cNvPr id="0" name="개체 6"/>
                      <p:cNvPicPr>
                        <a:picLocks noChangeAspect="1" noChangeArrowheads="1"/>
                      </p:cNvPicPr>
                      <p:nvPr/>
                    </p:nvPicPr>
                    <p:blipFill>
                      <a:blip r:embed="rId16"/>
                      <a:srcRect/>
                      <a:stretch>
                        <a:fillRect/>
                      </a:stretch>
                    </p:blipFill>
                    <p:spPr bwMode="auto">
                      <a:xfrm>
                        <a:off x="5670550" y="4017963"/>
                        <a:ext cx="3076575" cy="216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9" name="제목 1"/>
          <p:cNvSpPr txBox="1">
            <a:spLocks/>
          </p:cNvSpPr>
          <p:nvPr/>
        </p:nvSpPr>
        <p:spPr bwMode="auto">
          <a:xfrm>
            <a:off x="457200" y="765175"/>
            <a:ext cx="8229600" cy="796925"/>
          </a:xfrm>
          <a:prstGeom prst="rect">
            <a:avLst/>
          </a:prstGeom>
          <a:noFill/>
          <a:ln w="9525">
            <a:noFill/>
            <a:miter lim="800000"/>
            <a:headEnd/>
            <a:tailEnd/>
          </a:ln>
        </p:spPr>
        <p:txBody>
          <a:bodyPr anchor="ctr"/>
          <a:lstStyle/>
          <a:p>
            <a:pPr>
              <a:lnSpc>
                <a:spcPct val="150000"/>
              </a:lnSpc>
            </a:pPr>
            <a:r>
              <a:rPr lang="en-US" altLang="ko-KR" sz="3600">
                <a:solidFill>
                  <a:schemeClr val="tx2"/>
                </a:solidFill>
                <a:latin typeface="Times New Roman" pitchFamily="18" charset="0"/>
                <a:cs typeface="Times New Roman" pitchFamily="18" charset="0"/>
              </a:rPr>
              <a:t> Dynamic tests of magnetic friction damper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도시">
  <a:themeElements>
    <a:clrScheme name="도시">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도시">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도시">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30828</TotalTime>
  <Words>3611</Words>
  <Application>Microsoft Office PowerPoint</Application>
  <PresentationFormat>On-screen Show (4:3)</PresentationFormat>
  <Paragraphs>527</Paragraphs>
  <Slides>26</Slides>
  <Notes>26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도시</vt:lpstr>
      <vt:lpstr>Acrobat Document</vt:lpstr>
      <vt:lpstr>Graph</vt:lpstr>
      <vt:lpstr>Behaviors of Flag-Shaped Dampers Using Combination of Magnetic Friction and Rubber Springs</vt:lpstr>
      <vt:lpstr>Contents</vt:lpstr>
      <vt:lpstr>Background &amp; Objective</vt:lpstr>
      <vt:lpstr>Background &amp; Objective</vt:lpstr>
      <vt:lpstr>Background &amp; Objective</vt:lpstr>
      <vt:lpstr>PowerPoint Presentation</vt:lpstr>
      <vt:lpstr>PowerPoint Presentation</vt:lpstr>
      <vt:lpstr>PowerPoint Presentation</vt:lpstr>
      <vt:lpstr>PowerPoint Presentation</vt:lpstr>
      <vt:lpstr>PowerPoint Presentation</vt:lpstr>
      <vt:lpstr>Pre-compressed rubber springs test</vt:lpstr>
      <vt:lpstr>PowerPoint Presentation</vt:lpstr>
      <vt:lpstr>PowerPoint Presentation</vt:lpstr>
      <vt:lpstr>PowerPoint Presentation</vt:lpstr>
      <vt:lpstr>Pre-compressed rubber springs test</vt:lpstr>
      <vt:lpstr>Smart damper dynamic test</vt:lpstr>
      <vt:lpstr>Smart damper dynamic test</vt:lpstr>
      <vt:lpstr>Smart damper dynamic test</vt:lpstr>
      <vt:lpstr>Smart damper dynamic test</vt:lpstr>
      <vt:lpstr>Smart damper dynamic test</vt:lpstr>
      <vt:lpstr>Smart damper dynamic test</vt:lpstr>
      <vt:lpstr>Smart damper dynamic test</vt:lpstr>
      <vt:lpstr>Smart damper dynamic test</vt:lpstr>
      <vt:lpstr>Smart damper dynamic test</vt:lpstr>
      <vt:lpstr>Conclusion</vt:lpstr>
      <vt:lpstr>Thank you for your attention</vt:lpstr>
    </vt:vector>
  </TitlesOfParts>
  <Company>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FRP 와이어를 이용한 콘크리트 구속기법 개발 및 효과분석</dc:title>
  <dc:creator>DESKTOP</dc:creator>
  <cp:lastModifiedBy>omics</cp:lastModifiedBy>
  <cp:revision>987</cp:revision>
  <cp:lastPrinted>2015-11-14T12:26:43Z</cp:lastPrinted>
  <dcterms:created xsi:type="dcterms:W3CDTF">2012-06-12T03:23:48Z</dcterms:created>
  <dcterms:modified xsi:type="dcterms:W3CDTF">2015-11-17T05:37:23Z</dcterms:modified>
</cp:coreProperties>
</file>