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8" r:id="rId5"/>
    <p:sldId id="274" r:id="rId6"/>
    <p:sldId id="265" r:id="rId7"/>
    <p:sldId id="267" r:id="rId8"/>
    <p:sldId id="266" r:id="rId9"/>
    <p:sldId id="264" r:id="rId10"/>
    <p:sldId id="261" r:id="rId11"/>
    <p:sldId id="275" r:id="rId12"/>
    <p:sldId id="271" r:id="rId13"/>
    <p:sldId id="262" r:id="rId14"/>
    <p:sldId id="270" r:id="rId15"/>
    <p:sldId id="263" r:id="rId16"/>
    <p:sldId id="272" r:id="rId17"/>
    <p:sldId id="269" r:id="rId18"/>
    <p:sldId id="280" r:id="rId19"/>
    <p:sldId id="282" r:id="rId20"/>
    <p:sldId id="281" r:id="rId21"/>
    <p:sldId id="258" r:id="rId22"/>
    <p:sldId id="259" r:id="rId23"/>
    <p:sldId id="276" r:id="rId24"/>
    <p:sldId id="277" r:id="rId25"/>
    <p:sldId id="273" r:id="rId26"/>
    <p:sldId id="278" r:id="rId27"/>
    <p:sldId id="279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B548EF1-13C0-424E-AF24-3AC06BF60DEE}" type="datetimeFigureOut">
              <a:rPr lang="es-ES" smtClean="0"/>
              <a:t>30/09/14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EE1583C-A157-194A-9973-C5FEDECF24CA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dirty="0" smtClean="0"/>
              <a:t>Role of </a:t>
            </a:r>
            <a:r>
              <a:rPr lang="es-ES" sz="3600" cap="none" dirty="0" err="1" smtClean="0"/>
              <a:t>micro</a:t>
            </a:r>
            <a:r>
              <a:rPr lang="es-ES" sz="3600" dirty="0" err="1" smtClean="0"/>
              <a:t>RNAs</a:t>
            </a:r>
            <a:r>
              <a:rPr lang="es-ES" sz="3600" dirty="0" smtClean="0"/>
              <a:t> </a:t>
            </a:r>
            <a:r>
              <a:rPr lang="es-ES" sz="3600" dirty="0" smtClean="0"/>
              <a:t>and CD4</a:t>
            </a:r>
            <a:r>
              <a:rPr lang="es-ES" sz="3600" dirty="0" smtClean="0"/>
              <a:t>+ t </a:t>
            </a:r>
            <a:r>
              <a:rPr lang="es-ES" sz="3600" dirty="0" err="1" smtClean="0"/>
              <a:t>cell</a:t>
            </a:r>
            <a:r>
              <a:rPr lang="es-ES" sz="3600" dirty="0" smtClean="0"/>
              <a:t> SUBSETS </a:t>
            </a:r>
            <a:r>
              <a:rPr lang="es-ES" sz="3600" dirty="0" smtClean="0"/>
              <a:t>in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regulation</a:t>
            </a:r>
            <a:r>
              <a:rPr lang="es-ES" sz="3600" dirty="0" smtClean="0"/>
              <a:t> of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immune</a:t>
            </a:r>
            <a:r>
              <a:rPr lang="es-ES" sz="3600" dirty="0" smtClean="0"/>
              <a:t> </a:t>
            </a:r>
            <a:r>
              <a:rPr lang="es-ES" sz="3600" dirty="0" err="1" smtClean="0"/>
              <a:t>system</a:t>
            </a:r>
            <a:r>
              <a:rPr lang="es-ES" sz="3600" dirty="0" smtClean="0"/>
              <a:t> </a:t>
            </a:r>
            <a:r>
              <a:rPr lang="es-ES" sz="3600" dirty="0" err="1" smtClean="0"/>
              <a:t>during</a:t>
            </a:r>
            <a:r>
              <a:rPr lang="es-ES" sz="3600" dirty="0" smtClean="0"/>
              <a:t> </a:t>
            </a:r>
            <a:r>
              <a:rPr lang="es-ES" sz="3600" dirty="0" err="1" smtClean="0"/>
              <a:t>pregnancy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522601"/>
            <a:ext cx="6400800" cy="1752600"/>
          </a:xfrm>
        </p:spPr>
        <p:txBody>
          <a:bodyPr/>
          <a:lstStyle/>
          <a:p>
            <a:r>
              <a:rPr lang="es-ES" b="1" dirty="0" smtClean="0"/>
              <a:t>Estibalitz </a:t>
            </a:r>
            <a:r>
              <a:rPr lang="es-ES" b="1" dirty="0" smtClean="0"/>
              <a:t>Laresgoiti-Servitje, </a:t>
            </a:r>
            <a:r>
              <a:rPr lang="es-ES" b="1" dirty="0" smtClean="0"/>
              <a:t>MD </a:t>
            </a:r>
            <a:r>
              <a:rPr lang="es-ES" b="1" dirty="0" err="1" smtClean="0"/>
              <a:t>MSc</a:t>
            </a:r>
            <a:r>
              <a:rPr lang="es-ES" b="1" dirty="0"/>
              <a:t> </a:t>
            </a:r>
            <a:r>
              <a:rPr lang="es-ES" b="1" dirty="0" smtClean="0"/>
              <a:t>PhD</a:t>
            </a:r>
          </a:p>
          <a:p>
            <a:r>
              <a:rPr lang="es-ES" sz="2000" dirty="0" err="1" smtClean="0"/>
              <a:t>National</a:t>
            </a:r>
            <a:r>
              <a:rPr lang="es-ES" sz="2000" dirty="0" smtClean="0"/>
              <a:t> </a:t>
            </a:r>
            <a:r>
              <a:rPr lang="es-ES" sz="2000" dirty="0" err="1" smtClean="0"/>
              <a:t>Institute</a:t>
            </a:r>
            <a:r>
              <a:rPr lang="es-ES" sz="2000" dirty="0" smtClean="0"/>
              <a:t> of Perinatology, </a:t>
            </a:r>
            <a:r>
              <a:rPr lang="es-ES" sz="2000" dirty="0" err="1" smtClean="0"/>
              <a:t>Mexico</a:t>
            </a:r>
            <a:endParaRPr lang="es-ES" sz="2000" dirty="0" smtClean="0"/>
          </a:p>
          <a:p>
            <a:r>
              <a:rPr lang="es-ES" sz="2000" dirty="0" smtClean="0"/>
              <a:t>Tecnológico de Monterrey, </a:t>
            </a:r>
            <a:r>
              <a:rPr lang="es-ES" sz="2000" dirty="0" err="1" smtClean="0"/>
              <a:t>Mexico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6482" b="-10898"/>
          <a:stretch/>
        </p:blipFill>
        <p:spPr>
          <a:xfrm>
            <a:off x="4651712" y="5999931"/>
            <a:ext cx="3210570" cy="9638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7" y="5755017"/>
            <a:ext cx="3151380" cy="11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C19MC miRNAs </a:t>
            </a:r>
            <a:r>
              <a:rPr lang="es-ES" dirty="0" smtClean="0"/>
              <a:t>as </a:t>
            </a:r>
            <a:r>
              <a:rPr lang="es-ES" dirty="0" err="1" smtClean="0"/>
              <a:t>immunomodulators</a:t>
            </a:r>
            <a:r>
              <a:rPr lang="es-ES" dirty="0" smtClean="0"/>
              <a:t> in </a:t>
            </a:r>
            <a:r>
              <a:rPr lang="es-ES" dirty="0" err="1" smtClean="0"/>
              <a:t>pregnancy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35836"/>
            <a:ext cx="8229600" cy="4241163"/>
          </a:xfrm>
        </p:spPr>
        <p:txBody>
          <a:bodyPr/>
          <a:lstStyle/>
          <a:p>
            <a:r>
              <a:rPr lang="es-ES" dirty="0" err="1" smtClean="0"/>
              <a:t>Chromosome</a:t>
            </a:r>
            <a:r>
              <a:rPr lang="es-ES" dirty="0" smtClean="0"/>
              <a:t> 19 miRNA </a:t>
            </a:r>
            <a:r>
              <a:rPr lang="es-ES" dirty="0" err="1" smtClean="0"/>
              <a:t>cluster</a:t>
            </a:r>
            <a:r>
              <a:rPr lang="es-ES" dirty="0" smtClean="0"/>
              <a:t> C19MC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silent</a:t>
            </a:r>
            <a:r>
              <a:rPr lang="es-ES" dirty="0" smtClean="0"/>
              <a:t> </a:t>
            </a:r>
            <a:r>
              <a:rPr lang="es-ES" dirty="0" err="1" smtClean="0"/>
              <a:t>except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embrionic</a:t>
            </a:r>
            <a:r>
              <a:rPr lang="es-ES" dirty="0" smtClean="0"/>
              <a:t> </a:t>
            </a:r>
            <a:r>
              <a:rPr lang="es-ES" dirty="0" err="1" smtClean="0"/>
              <a:t>stem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placenta</a:t>
            </a:r>
          </a:p>
          <a:p>
            <a:endParaRPr lang="es-ES" dirty="0" smtClean="0"/>
          </a:p>
          <a:p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smtClean="0"/>
              <a:t>are </a:t>
            </a:r>
            <a:r>
              <a:rPr lang="es-ES" dirty="0" err="1" smtClean="0"/>
              <a:t>derived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smtClean="0"/>
              <a:t>placenta-</a:t>
            </a:r>
            <a:r>
              <a:rPr lang="es-ES" dirty="0" err="1" smtClean="0"/>
              <a:t>derived</a:t>
            </a:r>
            <a:r>
              <a:rPr lang="es-ES" dirty="0" smtClean="0"/>
              <a:t> </a:t>
            </a:r>
            <a:r>
              <a:rPr lang="es-ES" dirty="0" err="1" smtClean="0"/>
              <a:t>exosomes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 smtClean="0"/>
              <a:t>play</a:t>
            </a:r>
            <a:r>
              <a:rPr lang="es-ES" dirty="0" smtClean="0"/>
              <a:t> a role in </a:t>
            </a:r>
            <a:r>
              <a:rPr lang="es-ES" dirty="0" err="1" smtClean="0"/>
              <a:t>placental</a:t>
            </a:r>
            <a:r>
              <a:rPr lang="es-ES" dirty="0"/>
              <a:t>/</a:t>
            </a:r>
            <a:r>
              <a:rPr lang="es-ES" dirty="0" smtClean="0"/>
              <a:t>maternal </a:t>
            </a:r>
            <a:r>
              <a:rPr lang="es-ES" dirty="0" err="1" smtClean="0"/>
              <a:t>communication</a:t>
            </a:r>
            <a:r>
              <a:rPr lang="es-ES" dirty="0" smtClean="0"/>
              <a:t> and </a:t>
            </a:r>
            <a:r>
              <a:rPr lang="es-ES" dirty="0" err="1" smtClean="0"/>
              <a:t>possibly</a:t>
            </a:r>
            <a:r>
              <a:rPr lang="es-ES" dirty="0" smtClean="0"/>
              <a:t> in </a:t>
            </a:r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regulation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pregnancy</a:t>
            </a:r>
            <a:r>
              <a:rPr lang="es-ES" dirty="0" smtClean="0"/>
              <a:t>, </a:t>
            </a:r>
            <a:r>
              <a:rPr lang="es-ES" dirty="0" err="1" smtClean="0"/>
              <a:t>preventing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embryo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attacked</a:t>
            </a:r>
            <a:r>
              <a:rPr lang="es-ES" dirty="0" smtClean="0"/>
              <a:t> </a:t>
            </a:r>
          </a:p>
          <a:p>
            <a:endParaRPr lang="es-ES" dirty="0" smtClean="0"/>
          </a:p>
        </p:txBody>
      </p:sp>
      <p:pic>
        <p:nvPicPr>
          <p:cNvPr id="4" name="Imagen 3" descr="Screen Shot 2014-09-23 at 19.5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27" y="5721105"/>
            <a:ext cx="3430126" cy="283401"/>
          </a:xfrm>
          <a:prstGeom prst="rect">
            <a:avLst/>
          </a:prstGeom>
        </p:spPr>
      </p:pic>
      <p:pic>
        <p:nvPicPr>
          <p:cNvPr id="5" name="Imagen 4" descr="Screen Shot 2014-09-30 at 11.4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443"/>
            <a:ext cx="9144000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2644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dirty="0"/>
              <a:t>C19MC </a:t>
            </a:r>
            <a:r>
              <a:rPr lang="es-ES" dirty="0" err="1"/>
              <a:t>microRNAs</a:t>
            </a:r>
            <a:r>
              <a:rPr lang="es-ES" dirty="0"/>
              <a:t> </a:t>
            </a:r>
            <a:r>
              <a:rPr lang="es-ES" dirty="0" err="1" smtClean="0"/>
              <a:t>participate</a:t>
            </a:r>
            <a:r>
              <a:rPr lang="es-ES" dirty="0" smtClean="0"/>
              <a:t> in normal </a:t>
            </a:r>
            <a:r>
              <a:rPr lang="es-ES" dirty="0" err="1" smtClean="0"/>
              <a:t>pregnancy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/>
              <a:t>also</a:t>
            </a:r>
            <a:r>
              <a:rPr lang="es-ES" dirty="0"/>
              <a:t> be </a:t>
            </a:r>
            <a:r>
              <a:rPr lang="es-ES" dirty="0" err="1"/>
              <a:t>involved</a:t>
            </a:r>
            <a:r>
              <a:rPr lang="es-ES" dirty="0"/>
              <a:t> in </a:t>
            </a:r>
            <a:r>
              <a:rPr lang="es-ES" dirty="0" err="1"/>
              <a:t>obstetrical</a:t>
            </a:r>
            <a:r>
              <a:rPr lang="es-ES" dirty="0"/>
              <a:t>/</a:t>
            </a:r>
            <a:r>
              <a:rPr lang="es-ES" dirty="0" err="1"/>
              <a:t>placental</a:t>
            </a:r>
            <a:r>
              <a:rPr lang="es-ES" dirty="0"/>
              <a:t> </a:t>
            </a:r>
            <a:r>
              <a:rPr lang="es-ES" dirty="0" err="1"/>
              <a:t>diseases</a:t>
            </a:r>
            <a:r>
              <a:rPr lang="es-ES" dirty="0"/>
              <a:t>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80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Screen Shot 2014-09-30 at 11.43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01" r="-31801"/>
          <a:stretch>
            <a:fillRect/>
          </a:stretch>
        </p:blipFill>
        <p:spPr>
          <a:xfrm>
            <a:off x="-144080" y="533400"/>
            <a:ext cx="9769876" cy="5789556"/>
          </a:xfrm>
        </p:spPr>
      </p:pic>
      <p:pic>
        <p:nvPicPr>
          <p:cNvPr id="5" name="Imagen 4" descr="Screen Shot 2014-09-30 at 11.4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2" y="6322956"/>
            <a:ext cx="8686800" cy="3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9798" y="335134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Embryo</a:t>
            </a:r>
            <a:r>
              <a:rPr lang="es-ES" dirty="0" smtClean="0"/>
              <a:t>/</a:t>
            </a:r>
            <a:r>
              <a:rPr lang="es-ES" dirty="0" err="1" smtClean="0"/>
              <a:t>baby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considered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as a </a:t>
            </a:r>
            <a:r>
              <a:rPr lang="es-ES" dirty="0" err="1" smtClean="0"/>
              <a:t>semi-allograft</a:t>
            </a:r>
            <a:r>
              <a:rPr lang="es-ES" dirty="0" smtClean="0"/>
              <a:t>!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Trophoblast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promote</a:t>
            </a:r>
            <a:r>
              <a:rPr lang="es-ES" dirty="0" smtClean="0"/>
              <a:t> maternal </a:t>
            </a:r>
            <a:r>
              <a:rPr lang="es-ES" dirty="0" err="1" smtClean="0"/>
              <a:t>immune</a:t>
            </a:r>
            <a:r>
              <a:rPr lang="es-ES" dirty="0"/>
              <a:t> </a:t>
            </a:r>
            <a:r>
              <a:rPr lang="es-ES" dirty="0" err="1" smtClean="0"/>
              <a:t>tolerance</a:t>
            </a:r>
            <a:r>
              <a:rPr lang="es-ES" dirty="0" smtClean="0"/>
              <a:t> 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survive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microRNAs</a:t>
            </a:r>
            <a:r>
              <a:rPr lang="es-ES" dirty="0" smtClean="0"/>
              <a:t> </a:t>
            </a:r>
            <a:r>
              <a:rPr lang="es-ES" dirty="0" err="1" smtClean="0"/>
              <a:t>seem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modulate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early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gestational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33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574348"/>
            <a:ext cx="8229600" cy="490265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Placenta-</a:t>
            </a:r>
            <a:r>
              <a:rPr lang="es-ES" dirty="0" err="1" smtClean="0"/>
              <a:t>derived</a:t>
            </a:r>
            <a:r>
              <a:rPr lang="es-ES" dirty="0" smtClean="0"/>
              <a:t> </a:t>
            </a:r>
            <a:r>
              <a:rPr lang="es-ES" dirty="0" err="1" smtClean="0"/>
              <a:t>e</a:t>
            </a:r>
            <a:r>
              <a:rPr lang="es-ES" dirty="0" err="1" smtClean="0"/>
              <a:t>xosomes</a:t>
            </a:r>
            <a:r>
              <a:rPr lang="es-ES" dirty="0" smtClean="0"/>
              <a:t> </a:t>
            </a:r>
            <a:r>
              <a:rPr lang="es-ES" dirty="0" smtClean="0"/>
              <a:t>can share </a:t>
            </a:r>
            <a:r>
              <a:rPr lang="es-ES" dirty="0" err="1" smtClean="0"/>
              <a:t>membrane</a:t>
            </a:r>
            <a:r>
              <a:rPr lang="es-ES" dirty="0" smtClean="0"/>
              <a:t> </a:t>
            </a:r>
            <a:r>
              <a:rPr lang="es-ES" dirty="0" err="1" smtClean="0"/>
              <a:t>components</a:t>
            </a:r>
            <a:r>
              <a:rPr lang="es-ES" dirty="0" smtClean="0"/>
              <a:t> and target </a:t>
            </a:r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</a:t>
            </a:r>
            <a:r>
              <a:rPr lang="es-ES" dirty="0" err="1" smtClean="0"/>
              <a:t>locally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maternal/fetal </a:t>
            </a:r>
            <a:r>
              <a:rPr lang="es-ES" dirty="0" err="1" smtClean="0"/>
              <a:t>interphase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systemically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binding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’ </a:t>
            </a:r>
            <a:r>
              <a:rPr lang="es-ES" dirty="0" err="1" smtClean="0"/>
              <a:t>membranes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However</a:t>
            </a:r>
            <a:r>
              <a:rPr lang="es-ES" dirty="0"/>
              <a:t>, </a:t>
            </a:r>
            <a:r>
              <a:rPr lang="es-ES" dirty="0" err="1" smtClean="0"/>
              <a:t>activated</a:t>
            </a:r>
            <a:r>
              <a:rPr lang="es-ES" dirty="0" smtClean="0"/>
              <a:t> </a:t>
            </a:r>
            <a:r>
              <a:rPr lang="es-ES" dirty="0" err="1"/>
              <a:t>lymphocytes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release</a:t>
            </a:r>
            <a:r>
              <a:rPr lang="es-ES" dirty="0"/>
              <a:t> miRNA </a:t>
            </a:r>
            <a:r>
              <a:rPr lang="es-ES" dirty="0" err="1"/>
              <a:t>containing</a:t>
            </a:r>
            <a:r>
              <a:rPr lang="es-ES" dirty="0"/>
              <a:t> </a:t>
            </a:r>
            <a:r>
              <a:rPr lang="es-ES" dirty="0" err="1" smtClean="0"/>
              <a:t>exosomes</a:t>
            </a:r>
            <a:r>
              <a:rPr lang="es-ES" dirty="0" smtClean="0"/>
              <a:t>…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Screen Shot 2014-09-30 at 13.35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2" r="-13602"/>
          <a:stretch>
            <a:fillRect/>
          </a:stretch>
        </p:blipFill>
        <p:spPr>
          <a:xfrm>
            <a:off x="-757304" y="568882"/>
            <a:ext cx="9979406" cy="5913722"/>
          </a:xfrm>
        </p:spPr>
      </p:pic>
      <p:sp>
        <p:nvSpPr>
          <p:cNvPr id="3" name="Rectángulo 2"/>
          <p:cNvSpPr/>
          <p:nvPr/>
        </p:nvSpPr>
        <p:spPr>
          <a:xfrm>
            <a:off x="462989" y="899627"/>
            <a:ext cx="4960578" cy="304286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62988" y="1316624"/>
            <a:ext cx="4960579" cy="310642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Screen Shot 2014-09-30 at 13.3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684"/>
            <a:ext cx="9144000" cy="33829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2988" y="2897843"/>
            <a:ext cx="4960579" cy="310642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62988" y="2450572"/>
            <a:ext cx="4960579" cy="310642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26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miRNAs as </a:t>
            </a:r>
            <a:r>
              <a:rPr lang="es-ES" dirty="0" err="1"/>
              <a:t>immunomodulators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/>
              <a:t>pregnancy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71240"/>
            <a:ext cx="8229600" cy="4505759"/>
          </a:xfrm>
        </p:spPr>
        <p:txBody>
          <a:bodyPr/>
          <a:lstStyle/>
          <a:p>
            <a:r>
              <a:rPr lang="es-ES" b="1" dirty="0" smtClean="0"/>
              <a:t>miR152: </a:t>
            </a:r>
            <a:r>
              <a:rPr lang="es-ES" dirty="0" err="1" smtClean="0"/>
              <a:t>Overexpression</a:t>
            </a:r>
            <a:r>
              <a:rPr lang="es-ES" dirty="0" smtClean="0"/>
              <a:t> </a:t>
            </a:r>
            <a:r>
              <a:rPr lang="es-ES" dirty="0" err="1" smtClean="0"/>
              <a:t>supresses</a:t>
            </a:r>
            <a:r>
              <a:rPr lang="es-ES" dirty="0" smtClean="0"/>
              <a:t> HLA-G </a:t>
            </a:r>
            <a:r>
              <a:rPr lang="es-ES" dirty="0" err="1" smtClean="0"/>
              <a:t>expression</a:t>
            </a:r>
            <a:r>
              <a:rPr lang="es-ES" dirty="0" smtClean="0"/>
              <a:t>, </a:t>
            </a:r>
            <a:r>
              <a:rPr lang="es-ES" dirty="0" err="1" smtClean="0"/>
              <a:t>thus</a:t>
            </a:r>
            <a:r>
              <a:rPr lang="es-ES" dirty="0" smtClean="0"/>
              <a:t> </a:t>
            </a:r>
            <a:r>
              <a:rPr lang="es-ES" dirty="0" err="1" smtClean="0"/>
              <a:t>promoting</a:t>
            </a:r>
            <a:r>
              <a:rPr lang="es-ES" dirty="0" smtClean="0"/>
              <a:t> NK </a:t>
            </a:r>
            <a:r>
              <a:rPr lang="es-ES" dirty="0" err="1" smtClean="0"/>
              <a:t>cell</a:t>
            </a:r>
            <a:r>
              <a:rPr lang="es-ES" dirty="0" smtClean="0"/>
              <a:t> </a:t>
            </a:r>
            <a:r>
              <a:rPr lang="es-ES" dirty="0" err="1" smtClean="0"/>
              <a:t>cytolysis</a:t>
            </a:r>
            <a:endParaRPr lang="es-ES" dirty="0" smtClean="0"/>
          </a:p>
          <a:p>
            <a:pPr lvl="1"/>
            <a:r>
              <a:rPr lang="es-ES" dirty="0" err="1" smtClean="0"/>
              <a:t>Important</a:t>
            </a:r>
            <a:r>
              <a:rPr lang="es-ES" dirty="0" smtClean="0"/>
              <a:t>, </a:t>
            </a:r>
            <a:r>
              <a:rPr lang="es-ES" dirty="0" err="1" smtClean="0"/>
              <a:t>considering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70% of </a:t>
            </a:r>
            <a:r>
              <a:rPr lang="es-ES" dirty="0" err="1" smtClean="0"/>
              <a:t>leukocytes</a:t>
            </a:r>
            <a:r>
              <a:rPr lang="es-ES" dirty="0" smtClean="0"/>
              <a:t> in </a:t>
            </a:r>
            <a:r>
              <a:rPr lang="es-ES" dirty="0" err="1" smtClean="0"/>
              <a:t>early</a:t>
            </a:r>
            <a:r>
              <a:rPr lang="es-ES" dirty="0" smtClean="0"/>
              <a:t> decidua are </a:t>
            </a:r>
            <a:r>
              <a:rPr lang="es-ES" dirty="0" err="1" smtClean="0"/>
              <a:t>uterine</a:t>
            </a:r>
            <a:r>
              <a:rPr lang="es-ES" dirty="0" smtClean="0"/>
              <a:t> NK </a:t>
            </a:r>
            <a:r>
              <a:rPr lang="es-ES" dirty="0" err="1" smtClean="0"/>
              <a:t>cells</a:t>
            </a:r>
            <a:endParaRPr lang="es-ES" dirty="0" smtClean="0"/>
          </a:p>
          <a:p>
            <a:r>
              <a:rPr lang="es-ES" b="1" dirty="0" smtClean="0"/>
              <a:t>miR-148:</a:t>
            </a:r>
            <a:r>
              <a:rPr lang="es-ES" dirty="0" smtClean="0"/>
              <a:t>Targets HLA-G </a:t>
            </a:r>
            <a:r>
              <a:rPr lang="es-ES" dirty="0" err="1" smtClean="0"/>
              <a:t>expression</a:t>
            </a:r>
            <a:r>
              <a:rPr lang="es-ES" dirty="0" smtClean="0"/>
              <a:t> in EVT and </a:t>
            </a:r>
            <a:r>
              <a:rPr lang="es-ES" dirty="0" err="1" smtClean="0"/>
              <a:t>specially</a:t>
            </a:r>
            <a:r>
              <a:rPr lang="es-ES" dirty="0" smtClean="0"/>
              <a:t> HLA-C </a:t>
            </a:r>
            <a:r>
              <a:rPr lang="es-ES" dirty="0" err="1" smtClean="0"/>
              <a:t>expression</a:t>
            </a:r>
            <a:endParaRPr lang="es-ES" dirty="0" smtClean="0"/>
          </a:p>
          <a:p>
            <a:r>
              <a:rPr lang="es-ES" b="1" dirty="0" smtClean="0"/>
              <a:t>miR-210: </a:t>
            </a:r>
            <a:r>
              <a:rPr lang="es-ES" dirty="0" err="1" smtClean="0"/>
              <a:t>Is</a:t>
            </a:r>
            <a:r>
              <a:rPr lang="es-ES" dirty="0" smtClean="0"/>
              <a:t> up-</a:t>
            </a:r>
            <a:r>
              <a:rPr lang="es-ES" dirty="0" err="1" smtClean="0"/>
              <a:t>regulated</a:t>
            </a:r>
            <a:r>
              <a:rPr lang="es-ES" dirty="0" smtClean="0"/>
              <a:t> in CD4+ T </a:t>
            </a:r>
            <a:r>
              <a:rPr lang="es-ES" dirty="0" err="1" smtClean="0"/>
              <a:t>cells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sHLA</a:t>
            </a:r>
            <a:r>
              <a:rPr lang="es-ES" dirty="0" smtClean="0"/>
              <a:t>-G, </a:t>
            </a:r>
            <a:r>
              <a:rPr lang="es-ES" dirty="0" err="1" smtClean="0"/>
              <a:t>affecting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pic>
        <p:nvPicPr>
          <p:cNvPr id="4" name="Imagen 3" descr="Screen Shot 2014-09-30 at 13.3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50" y="6002645"/>
            <a:ext cx="4559691" cy="668609"/>
          </a:xfrm>
          <a:prstGeom prst="rect">
            <a:avLst/>
          </a:prstGeom>
        </p:spPr>
      </p:pic>
      <p:pic>
        <p:nvPicPr>
          <p:cNvPr id="5" name="Imagen 4" descr="Screen Shot 2014-09-30 at 21.13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" y="6194344"/>
            <a:ext cx="4127109" cy="4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 Shot 2014-09-23 at 20.10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1" r="-8781"/>
          <a:stretch>
            <a:fillRect/>
          </a:stretch>
        </p:blipFill>
        <p:spPr>
          <a:xfrm>
            <a:off x="-211650" y="360315"/>
            <a:ext cx="9728580" cy="5765085"/>
          </a:xfrm>
        </p:spPr>
      </p:pic>
      <p:pic>
        <p:nvPicPr>
          <p:cNvPr id="5" name="Imagen 4" descr="Screen Shot 2014-09-30 at 13.3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6440076"/>
            <a:ext cx="8214718" cy="3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miRNAs as </a:t>
            </a:r>
            <a:r>
              <a:rPr lang="es-ES" dirty="0" err="1"/>
              <a:t>immunomodulators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/>
              <a:t>pregnancy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71240"/>
            <a:ext cx="8229600" cy="4505759"/>
          </a:xfrm>
        </p:spPr>
        <p:txBody>
          <a:bodyPr/>
          <a:lstStyle/>
          <a:p>
            <a:r>
              <a:rPr lang="es-ES" b="1" dirty="0" smtClean="0"/>
              <a:t>miR-155: </a:t>
            </a:r>
            <a:r>
              <a:rPr lang="es-ES" dirty="0" err="1"/>
              <a:t>P</a:t>
            </a:r>
            <a:r>
              <a:rPr lang="es-ES" dirty="0" err="1" smtClean="0"/>
              <a:t>ositively</a:t>
            </a:r>
            <a:r>
              <a:rPr lang="es-ES" dirty="0" smtClean="0"/>
              <a:t> </a:t>
            </a:r>
            <a:r>
              <a:rPr lang="es-ES" dirty="0" err="1" smtClean="0"/>
              <a:t>regulates</a:t>
            </a:r>
            <a:r>
              <a:rPr lang="es-ES" dirty="0" smtClean="0"/>
              <a:t> Treg and Th17 </a:t>
            </a:r>
            <a:r>
              <a:rPr lang="es-ES" dirty="0" err="1" smtClean="0"/>
              <a:t>differentiation</a:t>
            </a:r>
            <a:r>
              <a:rPr lang="es-ES" dirty="0" smtClean="0"/>
              <a:t> and IL-17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targeting</a:t>
            </a:r>
            <a:r>
              <a:rPr lang="es-ES" dirty="0" smtClean="0"/>
              <a:t> SOCS1 (</a:t>
            </a:r>
            <a:r>
              <a:rPr lang="es-ES" dirty="0" err="1" smtClean="0"/>
              <a:t>supressors</a:t>
            </a:r>
            <a:r>
              <a:rPr lang="es-ES" dirty="0" smtClean="0"/>
              <a:t> of </a:t>
            </a:r>
            <a:r>
              <a:rPr lang="es-ES" dirty="0" err="1" smtClean="0"/>
              <a:t>cytokine</a:t>
            </a:r>
            <a:r>
              <a:rPr lang="es-ES" dirty="0" smtClean="0"/>
              <a:t> </a:t>
            </a:r>
            <a:r>
              <a:rPr lang="es-ES" dirty="0" err="1" smtClean="0"/>
              <a:t>signaling</a:t>
            </a:r>
            <a:r>
              <a:rPr lang="es-ES" dirty="0" smtClean="0"/>
              <a:t>). miR-155 </a:t>
            </a:r>
            <a:r>
              <a:rPr lang="es-ES" dirty="0" err="1" smtClean="0"/>
              <a:t>deficient</a:t>
            </a:r>
            <a:r>
              <a:rPr lang="es-ES" dirty="0" smtClean="0"/>
              <a:t> </a:t>
            </a:r>
            <a:r>
              <a:rPr lang="es-ES" dirty="0" err="1" smtClean="0"/>
              <a:t>mice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decreased</a:t>
            </a:r>
            <a:r>
              <a:rPr lang="es-ES" dirty="0" smtClean="0"/>
              <a:t> </a:t>
            </a:r>
            <a:r>
              <a:rPr lang="es-ES" dirty="0" err="1" smtClean="0"/>
              <a:t>numbers</a:t>
            </a:r>
            <a:r>
              <a:rPr lang="es-ES" dirty="0" smtClean="0"/>
              <a:t> of Tregs.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/>
              <a:t>miR-326: </a:t>
            </a:r>
            <a:r>
              <a:rPr lang="es-ES" dirty="0" err="1"/>
              <a:t>Promotes</a:t>
            </a:r>
            <a:r>
              <a:rPr lang="es-ES" dirty="0"/>
              <a:t> Th17 </a:t>
            </a:r>
            <a:r>
              <a:rPr lang="es-ES" dirty="0" err="1"/>
              <a:t>differentiation</a:t>
            </a:r>
            <a:r>
              <a:rPr lang="es-ES" dirty="0"/>
              <a:t>.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 descr="Screen Shot 2014-09-30 at 21.4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" y="3723291"/>
            <a:ext cx="8889714" cy="422942"/>
          </a:xfrm>
          <a:prstGeom prst="rect">
            <a:avLst/>
          </a:prstGeom>
        </p:spPr>
      </p:pic>
      <p:pic>
        <p:nvPicPr>
          <p:cNvPr id="8" name="Imagen 7" descr="Screen Shot 2014-09-30 at 22.4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6" y="5079752"/>
            <a:ext cx="3581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19" r="-48719"/>
          <a:stretch>
            <a:fillRect/>
          </a:stretch>
        </p:blipFill>
        <p:spPr>
          <a:xfrm>
            <a:off x="-82312" y="1036006"/>
            <a:ext cx="9763119" cy="5785552"/>
          </a:xfrm>
        </p:spPr>
      </p:pic>
      <p:pic>
        <p:nvPicPr>
          <p:cNvPr id="5" name="Imagen 4" descr="Screen Shot 2014-09-30 at 22.5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" y="439334"/>
            <a:ext cx="5032801" cy="5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miRNAs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 RNAs are single-stranded non-coding RNAs that regulate expression of complementary RNAs</a:t>
            </a:r>
          </a:p>
          <a:p>
            <a:r>
              <a:rPr lang="en-US" smtClean="0"/>
              <a:t>They may regulate aprox. 50% of protein coding genes (post-transcriptional regulation) by promoting degradation of target mRNA or repression of protein translation.</a:t>
            </a:r>
          </a:p>
          <a:p>
            <a:endParaRPr lang="en-US" smtClean="0"/>
          </a:p>
          <a:p>
            <a:r>
              <a:rPr lang="en-US" smtClean="0"/>
              <a:t>Trophoblasts secrete exosomes which contain placenta-specific miRNAs</a:t>
            </a:r>
            <a:endParaRPr lang="en-US" smtClean="0"/>
          </a:p>
          <a:p>
            <a:r>
              <a:rPr lang="en-US" smtClean="0"/>
              <a:t>miRNAs have been linked to physiological and pathological processes during pregnancy</a:t>
            </a:r>
            <a:endParaRPr lang="en-US"/>
          </a:p>
        </p:txBody>
      </p:sp>
      <p:pic>
        <p:nvPicPr>
          <p:cNvPr id="4" name="Imagen 3" descr="Screen Shot 2014-09-23 at 17.1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6066166"/>
            <a:ext cx="2654300" cy="652134"/>
          </a:xfrm>
          <a:prstGeom prst="rect">
            <a:avLst/>
          </a:prstGeom>
        </p:spPr>
      </p:pic>
      <p:pic>
        <p:nvPicPr>
          <p:cNvPr id="5" name="Imagen 4" descr="Screen Shot 2014-09-30 at 10.0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8" y="6257160"/>
            <a:ext cx="4368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miRNAs as </a:t>
            </a:r>
            <a:r>
              <a:rPr lang="es-ES" dirty="0" err="1"/>
              <a:t>immunomodulators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/>
              <a:t>pregnancy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81101"/>
            <a:ext cx="8229600" cy="4195898"/>
          </a:xfrm>
        </p:spPr>
        <p:txBody>
          <a:bodyPr/>
          <a:lstStyle/>
          <a:p>
            <a:endParaRPr lang="es-ES" dirty="0"/>
          </a:p>
          <a:p>
            <a:r>
              <a:rPr lang="es-ES" b="1" dirty="0"/>
              <a:t>miR- 126: </a:t>
            </a:r>
            <a:r>
              <a:rPr lang="es-ES" dirty="0" err="1"/>
              <a:t>Expressed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plamacytoid</a:t>
            </a:r>
            <a:r>
              <a:rPr lang="es-ES" dirty="0"/>
              <a:t> dendritic </a:t>
            </a:r>
            <a:r>
              <a:rPr lang="es-ES" dirty="0" err="1"/>
              <a:t>cells</a:t>
            </a:r>
            <a:r>
              <a:rPr lang="es-ES" dirty="0"/>
              <a:t>.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regulator</a:t>
            </a:r>
            <a:r>
              <a:rPr lang="es-ES" dirty="0"/>
              <a:t> of </a:t>
            </a:r>
            <a:r>
              <a:rPr lang="es-ES" dirty="0" err="1"/>
              <a:t>innate</a:t>
            </a:r>
            <a:r>
              <a:rPr lang="es-ES" dirty="0"/>
              <a:t> </a:t>
            </a:r>
            <a:r>
              <a:rPr lang="es-ES" dirty="0" err="1"/>
              <a:t>immunity</a:t>
            </a:r>
            <a:r>
              <a:rPr lang="es-ES" dirty="0"/>
              <a:t>, </a:t>
            </a:r>
            <a:r>
              <a:rPr lang="es-ES" dirty="0" err="1"/>
              <a:t>regulating</a:t>
            </a:r>
            <a:r>
              <a:rPr lang="es-ES" dirty="0"/>
              <a:t> TLR7,9 and VEGFR2. </a:t>
            </a:r>
            <a:r>
              <a:rPr lang="es-ES" dirty="0" err="1"/>
              <a:t>Considered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 smtClean="0"/>
              <a:t>proangiogenic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gen 7" descr="Screen Shot 2014-09-30 at 22.3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93" y="4468135"/>
            <a:ext cx="5473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2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14-09-23 at 17.4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6" y="4074780"/>
            <a:ext cx="6663883" cy="1902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miRNAs </a:t>
            </a:r>
            <a:r>
              <a:rPr lang="es-ES" dirty="0" err="1" smtClean="0"/>
              <a:t>released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63518"/>
            <a:ext cx="8229600" cy="4313482"/>
          </a:xfrm>
        </p:spPr>
        <p:txBody>
          <a:bodyPr/>
          <a:lstStyle/>
          <a:p>
            <a:r>
              <a:rPr lang="es-ES" dirty="0" smtClean="0"/>
              <a:t>miRNAs </a:t>
            </a:r>
            <a:r>
              <a:rPr lang="es-ES" dirty="0" smtClean="0"/>
              <a:t>of CD4+ T </a:t>
            </a:r>
            <a:r>
              <a:rPr lang="es-ES" dirty="0" err="1" smtClean="0"/>
              <a:t>cell</a:t>
            </a:r>
            <a:r>
              <a:rPr lang="es-ES" dirty="0" smtClean="0"/>
              <a:t> </a:t>
            </a:r>
            <a:r>
              <a:rPr lang="es-ES" dirty="0" err="1" smtClean="0"/>
              <a:t>exosomes</a:t>
            </a:r>
            <a:r>
              <a:rPr lang="es-ES" dirty="0" smtClean="0"/>
              <a:t> </a:t>
            </a:r>
            <a:r>
              <a:rPr lang="es-ES" dirty="0" smtClean="0"/>
              <a:t>are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intracellular</a:t>
            </a:r>
            <a:r>
              <a:rPr lang="es-ES" dirty="0" smtClean="0"/>
              <a:t> </a:t>
            </a:r>
            <a:r>
              <a:rPr lang="es-ES" dirty="0" err="1" smtClean="0"/>
              <a:t>versions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endParaRPr lang="es-ES" dirty="0" smtClean="0"/>
          </a:p>
        </p:txBody>
      </p:sp>
      <p:pic>
        <p:nvPicPr>
          <p:cNvPr id="5" name="Imagen 4" descr="Screen Shot 2014-09-23 at 17.4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477000"/>
            <a:ext cx="7747000" cy="264954"/>
          </a:xfrm>
          <a:prstGeom prst="rect">
            <a:avLst/>
          </a:prstGeom>
        </p:spPr>
      </p:pic>
      <p:pic>
        <p:nvPicPr>
          <p:cNvPr id="6" name="Imagen 5" descr="Screen Shot 2014-09-23 at 17.51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326944"/>
            <a:ext cx="3092450" cy="1500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3377" y="4074780"/>
            <a:ext cx="1402190" cy="6218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0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Intracellular</a:t>
            </a:r>
            <a:r>
              <a:rPr lang="es-ES" dirty="0" smtClean="0"/>
              <a:t> miRNAs </a:t>
            </a:r>
            <a:r>
              <a:rPr lang="es-ES" dirty="0" err="1" smtClean="0"/>
              <a:t>relevant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 of CD4+ T </a:t>
            </a:r>
            <a:r>
              <a:rPr lang="es-ES" dirty="0" err="1" smtClean="0"/>
              <a:t>cell</a:t>
            </a:r>
            <a:r>
              <a:rPr lang="es-ES" dirty="0" smtClean="0"/>
              <a:t> </a:t>
            </a:r>
            <a:r>
              <a:rPr lang="es-ES" dirty="0" err="1" smtClean="0"/>
              <a:t>subsets</a:t>
            </a:r>
            <a:endParaRPr lang="es-ES" dirty="0"/>
          </a:p>
        </p:txBody>
      </p:sp>
      <p:pic>
        <p:nvPicPr>
          <p:cNvPr id="6" name="Marcador de contenido 5" descr="Screen Shot 2014-09-23 at 17.41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32" r="-32832"/>
          <a:stretch>
            <a:fillRect/>
          </a:stretch>
        </p:blipFill>
        <p:spPr/>
      </p:pic>
      <p:pic>
        <p:nvPicPr>
          <p:cNvPr id="7" name="Imagen 6" descr="Screen Shot 2014-09-23 at 17.4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569653"/>
            <a:ext cx="7874000" cy="269297"/>
          </a:xfrm>
          <a:prstGeom prst="rect">
            <a:avLst/>
          </a:prstGeom>
        </p:spPr>
      </p:pic>
      <p:pic>
        <p:nvPicPr>
          <p:cNvPr id="8" name="Imagen 7" descr="Screen Shot 2014-09-23 at 17.51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19597"/>
            <a:ext cx="3092450" cy="1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600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Th1,Th2,Th17, Treg </a:t>
            </a:r>
            <a:r>
              <a:rPr lang="es-ES" dirty="0" err="1" smtClean="0"/>
              <a:t>paradigm</a:t>
            </a:r>
            <a:r>
              <a:rPr lang="es-ES" dirty="0" smtClean="0"/>
              <a:t> in </a:t>
            </a:r>
            <a:r>
              <a:rPr lang="es-ES" dirty="0" err="1" smtClean="0"/>
              <a:t>pregnancy</a:t>
            </a:r>
            <a:endParaRPr lang="es-ES" dirty="0"/>
          </a:p>
        </p:txBody>
      </p:sp>
      <p:pic>
        <p:nvPicPr>
          <p:cNvPr id="4" name="Marcador de contenido 3" descr="Screen Shot 2014-09-30 at 14.18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26" b="-33126"/>
          <a:stretch>
            <a:fillRect/>
          </a:stretch>
        </p:blipFill>
        <p:spPr>
          <a:xfrm>
            <a:off x="75495" y="1005465"/>
            <a:ext cx="9068505" cy="5305387"/>
          </a:xfrm>
        </p:spPr>
      </p:pic>
      <p:pic>
        <p:nvPicPr>
          <p:cNvPr id="5" name="Imagen 4" descr="Screen Shot 2014-09-30 at 14.2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54" y="5585846"/>
            <a:ext cx="3644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 descr="Screen Shot 2014-09-30 at 14.2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4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013492" y="3968941"/>
            <a:ext cx="727551" cy="3439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34092" y="390536"/>
            <a:ext cx="727551" cy="2180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5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Immune</a:t>
            </a:r>
            <a:r>
              <a:rPr lang="es-ES" dirty="0" smtClean="0"/>
              <a:t> </a:t>
            </a:r>
            <a:r>
              <a:rPr lang="es-ES" dirty="0" err="1" smtClean="0"/>
              <a:t>regulation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pregnancy</a:t>
            </a:r>
            <a:endParaRPr lang="es-ES" dirty="0"/>
          </a:p>
        </p:txBody>
      </p:sp>
      <p:pic>
        <p:nvPicPr>
          <p:cNvPr id="4" name="Marcador de contenido 3" descr="Screen Shot 2014-09-30 at 12.16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0" b="-23580"/>
          <a:stretch>
            <a:fillRect/>
          </a:stretch>
        </p:blipFill>
        <p:spPr>
          <a:xfrm>
            <a:off x="457200" y="1110697"/>
            <a:ext cx="8229600" cy="4876800"/>
          </a:xfrm>
        </p:spPr>
      </p:pic>
      <p:pic>
        <p:nvPicPr>
          <p:cNvPr id="5" name="Imagen 4" descr="Screen Shot 2014-09-30 at 12.1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87" y="6128586"/>
            <a:ext cx="2895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miRNAs may play an important role in the regulation of the immune system during the gestational period</a:t>
            </a:r>
          </a:p>
          <a:p>
            <a:endParaRPr lang="en-US" dirty="0" smtClean="0"/>
          </a:p>
          <a:p>
            <a:r>
              <a:rPr lang="en-US" dirty="0" smtClean="0"/>
              <a:t>The role of placenta-derived microRNAs is not fully understood</a:t>
            </a:r>
          </a:p>
          <a:p>
            <a:endParaRPr lang="en-US" dirty="0" smtClean="0"/>
          </a:p>
          <a:p>
            <a:r>
              <a:rPr lang="en-US" dirty="0" smtClean="0"/>
              <a:t>microRNAs are produced by trophoblast, immune system cells and other cells (</a:t>
            </a:r>
            <a:r>
              <a:rPr lang="en-US" dirty="0" err="1" smtClean="0"/>
              <a:t>exosomes</a:t>
            </a:r>
            <a:r>
              <a:rPr lang="en-US" dirty="0" smtClean="0"/>
              <a:t> and intracellular) </a:t>
            </a:r>
          </a:p>
          <a:p>
            <a:endParaRPr lang="en-US" dirty="0" smtClean="0"/>
          </a:p>
          <a:p>
            <a:r>
              <a:rPr lang="en-US" dirty="0" smtClean="0"/>
              <a:t>They not only participate in immune system regulation, they may regulate placental functions and angiogenesis…and they may be involved in pregnancy complications as </a:t>
            </a:r>
            <a:r>
              <a:rPr lang="es-ES" dirty="0" err="1" smtClean="0"/>
              <a:t>well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578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56482" b="-10898"/>
          <a:stretch/>
        </p:blipFill>
        <p:spPr>
          <a:xfrm>
            <a:off x="888869" y="1249598"/>
            <a:ext cx="3320809" cy="9969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08" y="1205788"/>
            <a:ext cx="3151380" cy="8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miRNAome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placenta</a:t>
            </a:r>
            <a:endParaRPr lang="es-ES" dirty="0"/>
          </a:p>
        </p:txBody>
      </p:sp>
      <p:pic>
        <p:nvPicPr>
          <p:cNvPr id="4" name="Marcador de contenido 3" descr="Screen Shot 2014-09-23 at 17.55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7" r="-2097"/>
          <a:stretch>
            <a:fillRect/>
          </a:stretch>
        </p:blipFill>
        <p:spPr>
          <a:xfrm>
            <a:off x="457200" y="1600200"/>
            <a:ext cx="8229600" cy="4876800"/>
          </a:xfrm>
        </p:spPr>
      </p:pic>
      <p:pic>
        <p:nvPicPr>
          <p:cNvPr id="5" name="Imagen 4" descr="Screen Shot 2014-09-23 at 17.56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6582312"/>
            <a:ext cx="3257550" cy="239444"/>
          </a:xfrm>
          <a:prstGeom prst="rect">
            <a:avLst/>
          </a:prstGeom>
        </p:spPr>
      </p:pic>
      <p:pic>
        <p:nvPicPr>
          <p:cNvPr id="6" name="Imagen 5" descr="Screen Shot 2014-09-23 at 17.56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96" y="6546068"/>
            <a:ext cx="2165404" cy="2756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34311" y="2989936"/>
            <a:ext cx="7739146" cy="304286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34311" y="3294222"/>
            <a:ext cx="7739146" cy="304286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34311" y="4126341"/>
            <a:ext cx="7739146" cy="304286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Placental</a:t>
            </a:r>
            <a:r>
              <a:rPr lang="es-ES" dirty="0" smtClean="0"/>
              <a:t> </a:t>
            </a:r>
            <a:r>
              <a:rPr lang="es-ES" dirty="0" err="1" smtClean="0"/>
              <a:t>microRNAs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7684"/>
          </a:xfrm>
        </p:spPr>
        <p:txBody>
          <a:bodyPr>
            <a:normAutofit fontScale="925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majority</a:t>
            </a:r>
            <a:r>
              <a:rPr lang="es-ES" dirty="0" smtClean="0"/>
              <a:t> of placenta-</a:t>
            </a:r>
            <a:r>
              <a:rPr lang="es-ES" dirty="0" err="1" smtClean="0"/>
              <a:t>derived</a:t>
            </a:r>
            <a:r>
              <a:rPr lang="es-ES" dirty="0" smtClean="0"/>
              <a:t> </a:t>
            </a:r>
            <a:r>
              <a:rPr lang="es-ES" dirty="0" err="1" smtClean="0"/>
              <a:t>exosomes</a:t>
            </a:r>
            <a:r>
              <a:rPr lang="es-ES" dirty="0" smtClean="0"/>
              <a:t> </a:t>
            </a:r>
            <a:r>
              <a:rPr lang="es-ES" dirty="0" err="1" smtClean="0"/>
              <a:t>contain</a:t>
            </a:r>
            <a:r>
              <a:rPr lang="es-ES" dirty="0" smtClean="0"/>
              <a:t> miRNAs of </a:t>
            </a:r>
            <a:r>
              <a:rPr lang="es-ES" dirty="0" err="1" smtClean="0"/>
              <a:t>the</a:t>
            </a:r>
            <a:r>
              <a:rPr lang="es-ES" dirty="0" smtClean="0"/>
              <a:t> C19MC </a:t>
            </a:r>
            <a:r>
              <a:rPr lang="es-ES" dirty="0" err="1" smtClean="0"/>
              <a:t>cluster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placental</a:t>
            </a:r>
            <a:r>
              <a:rPr lang="es-ES" dirty="0" smtClean="0"/>
              <a:t> miRNA are </a:t>
            </a:r>
            <a:r>
              <a:rPr lang="es-ES" dirty="0" err="1" smtClean="0"/>
              <a:t>highly</a:t>
            </a:r>
            <a:r>
              <a:rPr lang="es-ES" dirty="0" smtClean="0"/>
              <a:t> </a:t>
            </a:r>
            <a:r>
              <a:rPr lang="es-ES" dirty="0" err="1" smtClean="0"/>
              <a:t>abundant</a:t>
            </a:r>
            <a:r>
              <a:rPr lang="es-ES" dirty="0" smtClean="0"/>
              <a:t> and </a:t>
            </a:r>
            <a:r>
              <a:rPr lang="es-ES" dirty="0" err="1" smtClean="0"/>
              <a:t>rise</a:t>
            </a:r>
            <a:r>
              <a:rPr lang="es-ES" dirty="0" smtClean="0"/>
              <a:t> as </a:t>
            </a:r>
            <a:r>
              <a:rPr lang="es-ES" dirty="0" err="1" smtClean="0"/>
              <a:t>pregnancy</a:t>
            </a:r>
            <a:r>
              <a:rPr lang="es-ES" dirty="0" smtClean="0"/>
              <a:t> </a:t>
            </a:r>
            <a:r>
              <a:rPr lang="es-ES" dirty="0" err="1" smtClean="0"/>
              <a:t>progresses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Gilad</a:t>
            </a:r>
            <a:r>
              <a:rPr lang="es-ES" dirty="0" smtClean="0"/>
              <a:t> et al. </a:t>
            </a:r>
            <a:r>
              <a:rPr lang="es-ES" dirty="0" err="1" smtClean="0"/>
              <a:t>propose</a:t>
            </a:r>
            <a:r>
              <a:rPr lang="es-ES" dirty="0" smtClean="0"/>
              <a:t> miR-520, miR-526 and miR-527 as </a:t>
            </a:r>
            <a:r>
              <a:rPr lang="es-ES" dirty="0" err="1" smtClean="0"/>
              <a:t>microRNAs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can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distinguish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pregnant</a:t>
            </a:r>
            <a:r>
              <a:rPr lang="es-ES" dirty="0" smtClean="0"/>
              <a:t> and non-</a:t>
            </a:r>
            <a:r>
              <a:rPr lang="es-ES" dirty="0" err="1" smtClean="0"/>
              <a:t>pregnant</a:t>
            </a:r>
            <a:r>
              <a:rPr lang="es-ES" dirty="0" smtClean="0"/>
              <a:t> </a:t>
            </a:r>
            <a:r>
              <a:rPr lang="es-ES" dirty="0" err="1" smtClean="0"/>
              <a:t>women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r>
              <a:rPr lang="es-ES" dirty="0" err="1" smtClean="0"/>
              <a:t>Biological</a:t>
            </a:r>
            <a:r>
              <a:rPr lang="es-ES" dirty="0" smtClean="0"/>
              <a:t> role of </a:t>
            </a:r>
            <a:r>
              <a:rPr lang="es-ES" dirty="0" err="1" smtClean="0"/>
              <a:t>many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miRNAs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understood</a:t>
            </a:r>
            <a:endParaRPr lang="es-ES" dirty="0"/>
          </a:p>
        </p:txBody>
      </p:sp>
      <p:pic>
        <p:nvPicPr>
          <p:cNvPr id="4" name="Imagen 3" descr="Screen Shot 2014-09-30 at 09.2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" y="6289874"/>
            <a:ext cx="8129562" cy="368666"/>
          </a:xfrm>
          <a:prstGeom prst="rect">
            <a:avLst/>
          </a:prstGeom>
        </p:spPr>
      </p:pic>
      <p:pic>
        <p:nvPicPr>
          <p:cNvPr id="6" name="Imagen 5" descr="Screen Shot 2014-09-30 at 10.0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" y="5946974"/>
            <a:ext cx="4368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Pregnancy</a:t>
            </a:r>
            <a:r>
              <a:rPr lang="es-ES" dirty="0" err="1"/>
              <a:t>-</a:t>
            </a:r>
            <a:r>
              <a:rPr lang="es-ES" dirty="0" err="1" smtClean="0"/>
              <a:t>associated</a:t>
            </a:r>
            <a:r>
              <a:rPr lang="es-ES" dirty="0" smtClean="0"/>
              <a:t> </a:t>
            </a:r>
            <a:r>
              <a:rPr lang="es-ES" dirty="0" err="1" smtClean="0"/>
              <a:t>microRNAs</a:t>
            </a:r>
            <a:r>
              <a:rPr lang="es-ES" dirty="0" smtClean="0"/>
              <a:t> at 36w</a:t>
            </a:r>
            <a:endParaRPr lang="es-ES" dirty="0"/>
          </a:p>
        </p:txBody>
      </p:sp>
      <p:pic>
        <p:nvPicPr>
          <p:cNvPr id="4" name="Marcador de contenido 3" descr="Screen Shot 2014-09-30 at 12.32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" b="-418"/>
          <a:stretch>
            <a:fillRect/>
          </a:stretch>
        </p:blipFill>
        <p:spPr/>
      </p:pic>
      <p:pic>
        <p:nvPicPr>
          <p:cNvPr id="5" name="Imagen 4" descr="Screen Shot 2014-09-30 at 12.33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6365685"/>
            <a:ext cx="5059308" cy="4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 Shot 2014-09-28 at 16.40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3" r="-10523"/>
          <a:stretch>
            <a:fillRect/>
          </a:stretch>
        </p:blipFill>
        <p:spPr/>
      </p:pic>
      <p:pic>
        <p:nvPicPr>
          <p:cNvPr id="5" name="Imagen 4" descr="Screen Shot 2014-09-30 at 09.2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85"/>
            <a:ext cx="9144000" cy="4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 Shot 2014-09-28 at 16.40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8" r="-8368"/>
          <a:stretch>
            <a:fillRect/>
          </a:stretch>
        </p:blipFill>
        <p:spPr/>
      </p:pic>
      <p:pic>
        <p:nvPicPr>
          <p:cNvPr id="5" name="Imagen 4" descr="Screen Shot 2014-09-30 at 09.2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590"/>
            <a:ext cx="9144000" cy="4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2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 Shot 2014-09-28 at 16.40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7" r="-4667"/>
          <a:stretch>
            <a:fillRect/>
          </a:stretch>
        </p:blipFill>
        <p:spPr/>
      </p:pic>
      <p:pic>
        <p:nvPicPr>
          <p:cNvPr id="5" name="Imagen 4" descr="Screen Shot 2014-09-30 at 09.2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22"/>
            <a:ext cx="9144000" cy="4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0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Screen Shot 2014-09-28 at 16.40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23" r="-48223"/>
          <a:stretch>
            <a:fillRect/>
          </a:stretch>
        </p:blipFill>
        <p:spPr>
          <a:xfrm>
            <a:off x="351373" y="710828"/>
            <a:ext cx="9462511" cy="5607414"/>
          </a:xfrm>
        </p:spPr>
      </p:pic>
      <p:pic>
        <p:nvPicPr>
          <p:cNvPr id="5" name="Imagen 4" descr="Screen Shot 2014-09-30 at 09.2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" y="6457527"/>
            <a:ext cx="6596732" cy="2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1752</TotalTime>
  <Words>574</Words>
  <Application>Microsoft Macintosh PowerPoint</Application>
  <PresentationFormat>Presentación en pantalla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Claridad</vt:lpstr>
      <vt:lpstr>Role of microRNAs and CD4+ t cell SUBSETS in the regulation of the immune system during pregnancy</vt:lpstr>
      <vt:lpstr>miRNAs</vt:lpstr>
      <vt:lpstr>miRNAome of the placenta</vt:lpstr>
      <vt:lpstr>Placental microRNAs</vt:lpstr>
      <vt:lpstr>Pregnancy-associated microRNAs at 36w</vt:lpstr>
      <vt:lpstr>Presentación de PowerPoint</vt:lpstr>
      <vt:lpstr>Presentación de PowerPoint</vt:lpstr>
      <vt:lpstr>Presentación de PowerPoint</vt:lpstr>
      <vt:lpstr>Presentación de PowerPoint</vt:lpstr>
      <vt:lpstr>C19MC miRNAs as immunomodulators in pregnancy</vt:lpstr>
      <vt:lpstr>C19MC microRNAs participate in normal pregnancy but may also be involved in obstetrical/placental diseases. </vt:lpstr>
      <vt:lpstr>Presentación de PowerPoint</vt:lpstr>
      <vt:lpstr>Embryo/baby is considered  as a semi-allograft!  Trophoblast must promote maternal immune tolerance in order to survive.  microRNAs seem to modulate the immune system very early in the gestational period</vt:lpstr>
      <vt:lpstr>Presentación de PowerPoint</vt:lpstr>
      <vt:lpstr>Presentación de PowerPoint</vt:lpstr>
      <vt:lpstr>miRNAs as immunomodulators during pregnancy</vt:lpstr>
      <vt:lpstr>Presentación de PowerPoint</vt:lpstr>
      <vt:lpstr>miRNAs as immunomodulators during pregnancy</vt:lpstr>
      <vt:lpstr>Presentación de PowerPoint</vt:lpstr>
      <vt:lpstr>miRNAs as immunomodulators during pregnancy</vt:lpstr>
      <vt:lpstr>miRNAs released by the immune system</vt:lpstr>
      <vt:lpstr>Intracellular miRNAs relevant for the development of CD4+ T cell subsets</vt:lpstr>
      <vt:lpstr>Th1,Th2,Th17, Treg paradigm in pregnancy</vt:lpstr>
      <vt:lpstr>Presentación de PowerPoint</vt:lpstr>
      <vt:lpstr>Immune regulation during pregnancy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miRNAs and CD4+SUBSETS in the regulation of </dc:title>
  <dc:creator>Estibalitz Laresgoiti</dc:creator>
  <cp:lastModifiedBy>Estibalitz Laresgoiti</cp:lastModifiedBy>
  <cp:revision>43</cp:revision>
  <dcterms:created xsi:type="dcterms:W3CDTF">2014-09-23T17:49:02Z</dcterms:created>
  <dcterms:modified xsi:type="dcterms:W3CDTF">2014-10-01T12:11:12Z</dcterms:modified>
</cp:coreProperties>
</file>