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18"/>
  </p:notesMasterIdLst>
  <p:sldIdLst>
    <p:sldId id="276" r:id="rId3"/>
    <p:sldId id="277" r:id="rId4"/>
    <p:sldId id="270" r:id="rId5"/>
    <p:sldId id="263" r:id="rId6"/>
    <p:sldId id="259" r:id="rId7"/>
    <p:sldId id="266" r:id="rId8"/>
    <p:sldId id="274" r:id="rId9"/>
    <p:sldId id="271" r:id="rId10"/>
    <p:sldId id="260" r:id="rId11"/>
    <p:sldId id="258" r:id="rId12"/>
    <p:sldId id="272" r:id="rId13"/>
    <p:sldId id="275" r:id="rId14"/>
    <p:sldId id="273" r:id="rId15"/>
    <p:sldId id="267" r:id="rId16"/>
    <p:sldId id="269"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0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B53686-71E4-4559-89D0-6E75EC59B5DC}" type="datetimeFigureOut">
              <a:rPr lang="tr-TR" smtClean="0"/>
              <a:t>14.10.2015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566EAC-CB9F-4E79-BF20-9074AFC82C2C}" type="slidenum">
              <a:rPr lang="tr-TR" smtClean="0"/>
              <a:t>‹#›</a:t>
            </a:fld>
            <a:endParaRPr lang="tr-TR"/>
          </a:p>
        </p:txBody>
      </p:sp>
    </p:spTree>
    <p:extLst>
      <p:ext uri="{BB962C8B-B14F-4D97-AF65-F5344CB8AC3E}">
        <p14:creationId xmlns:p14="http://schemas.microsoft.com/office/powerpoint/2010/main" val="4193402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5" y="2514601"/>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5" y="4777383"/>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CE06DCB-5911-4A20-8DC7-89057909886E}" type="datetimeFigureOut">
              <a:rPr lang="tr-TR" smtClean="0"/>
              <a:t>14.10.2015</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2" y="4323814"/>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5" y="4529544"/>
            <a:ext cx="779767" cy="365125"/>
          </a:xfrm>
        </p:spPr>
        <p:txBody>
          <a:bodyPr/>
          <a:lstStyle/>
          <a:p>
            <a:fld id="{89239E12-981F-449B-BB2D-4C31700C7E9E}" type="slidenum">
              <a:rPr lang="tr-TR" smtClean="0"/>
              <a:t>‹#›</a:t>
            </a:fld>
            <a:endParaRPr lang="tr-TR"/>
          </a:p>
        </p:txBody>
      </p:sp>
    </p:spTree>
    <p:extLst>
      <p:ext uri="{BB962C8B-B14F-4D97-AF65-F5344CB8AC3E}">
        <p14:creationId xmlns:p14="http://schemas.microsoft.com/office/powerpoint/2010/main" val="3035009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5"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5"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CE06DCB-5911-4A20-8DC7-89057909886E}" type="datetimeFigureOut">
              <a:rPr lang="tr-TR" smtClean="0"/>
              <a:t>14.10.2015</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5" y="3244143"/>
            <a:ext cx="779767" cy="365125"/>
          </a:xfrm>
        </p:spPr>
        <p:txBody>
          <a:bodyPr/>
          <a:lstStyle/>
          <a:p>
            <a:fld id="{89239E12-981F-449B-BB2D-4C31700C7E9E}" type="slidenum">
              <a:rPr lang="tr-TR" smtClean="0"/>
              <a:t>‹#›</a:t>
            </a:fld>
            <a:endParaRPr lang="tr-TR"/>
          </a:p>
        </p:txBody>
      </p:sp>
    </p:spTree>
    <p:extLst>
      <p:ext uri="{BB962C8B-B14F-4D97-AF65-F5344CB8AC3E}">
        <p14:creationId xmlns:p14="http://schemas.microsoft.com/office/powerpoint/2010/main" val="1761912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51" y="609600"/>
            <a:ext cx="8393927"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3" y="3505200"/>
            <a:ext cx="753655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5"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CE06DCB-5911-4A20-8DC7-89057909886E}" type="datetimeFigureOut">
              <a:rPr lang="tr-TR" smtClean="0"/>
              <a:t>14.10.2015</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5" y="3244143"/>
            <a:ext cx="779767" cy="365125"/>
          </a:xfrm>
        </p:spPr>
        <p:txBody>
          <a:bodyPr/>
          <a:lstStyle/>
          <a:p>
            <a:fld id="{89239E12-981F-449B-BB2D-4C31700C7E9E}"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59170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3"/>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BCE06DCB-5911-4A20-8DC7-89057909886E}" type="datetimeFigureOut">
              <a:rPr lang="tr-TR" smtClean="0"/>
              <a:t>14.10.2015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8" y="491172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5" y="4983091"/>
            <a:ext cx="779767" cy="365125"/>
          </a:xfrm>
        </p:spPr>
        <p:txBody>
          <a:bodyPr/>
          <a:lstStyle/>
          <a:p>
            <a:fld id="{89239E12-981F-449B-BB2D-4C31700C7E9E}" type="slidenum">
              <a:rPr lang="tr-TR" smtClean="0"/>
              <a:t>‹#›</a:t>
            </a:fld>
            <a:endParaRPr lang="tr-TR"/>
          </a:p>
        </p:txBody>
      </p:sp>
    </p:spTree>
    <p:extLst>
      <p:ext uri="{BB962C8B-B14F-4D97-AF65-F5344CB8AC3E}">
        <p14:creationId xmlns:p14="http://schemas.microsoft.com/office/powerpoint/2010/main" val="2232282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51" y="609600"/>
            <a:ext cx="8393927"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BCE06DCB-5911-4A20-8DC7-89057909886E}" type="datetimeFigureOut">
              <a:rPr lang="tr-TR" smtClean="0"/>
              <a:t>14.10.2015</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8" y="491172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5" y="4983091"/>
            <a:ext cx="779767" cy="365125"/>
          </a:xfrm>
        </p:spPr>
        <p:txBody>
          <a:bodyPr/>
          <a:lstStyle/>
          <a:p>
            <a:fld id="{89239E12-981F-449B-BB2D-4C31700C7E9E}"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29379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5"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BCE06DCB-5911-4A20-8DC7-89057909886E}" type="datetimeFigureOut">
              <a:rPr lang="tr-TR" smtClean="0"/>
              <a:t>14.10.2015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8" y="491172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5" y="4983091"/>
            <a:ext cx="779767" cy="365125"/>
          </a:xfrm>
        </p:spPr>
        <p:txBody>
          <a:bodyPr/>
          <a:lstStyle/>
          <a:p>
            <a:fld id="{89239E12-981F-449B-BB2D-4C31700C7E9E}" type="slidenum">
              <a:rPr lang="tr-TR" smtClean="0"/>
              <a:t>‹#›</a:t>
            </a:fld>
            <a:endParaRPr lang="tr-TR"/>
          </a:p>
        </p:txBody>
      </p:sp>
    </p:spTree>
    <p:extLst>
      <p:ext uri="{BB962C8B-B14F-4D97-AF65-F5344CB8AC3E}">
        <p14:creationId xmlns:p14="http://schemas.microsoft.com/office/powerpoint/2010/main" val="2643810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CE06DCB-5911-4A20-8DC7-89057909886E}" type="datetimeFigureOut">
              <a:rPr lang="tr-TR" smtClean="0"/>
              <a:t>14.10.2015</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239E12-981F-449B-BB2D-4C31700C7E9E}" type="slidenum">
              <a:rPr lang="tr-TR" smtClean="0"/>
              <a:t>‹#›</a:t>
            </a:fld>
            <a:endParaRPr lang="tr-TR"/>
          </a:p>
        </p:txBody>
      </p:sp>
    </p:spTree>
    <p:extLst>
      <p:ext uri="{BB962C8B-B14F-4D97-AF65-F5344CB8AC3E}">
        <p14:creationId xmlns:p14="http://schemas.microsoft.com/office/powerpoint/2010/main" val="4096928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4" y="627409"/>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9"/>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CE06DCB-5911-4A20-8DC7-89057909886E}" type="datetimeFigureOut">
              <a:rPr lang="tr-TR" smtClean="0"/>
              <a:t>14.10.2015</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239E12-981F-449B-BB2D-4C31700C7E9E}" type="slidenum">
              <a:rPr lang="tr-TR" smtClean="0"/>
              <a:t>‹#›</a:t>
            </a:fld>
            <a:endParaRPr lang="tr-TR"/>
          </a:p>
        </p:txBody>
      </p:sp>
    </p:spTree>
    <p:extLst>
      <p:ext uri="{BB962C8B-B14F-4D97-AF65-F5344CB8AC3E}">
        <p14:creationId xmlns:p14="http://schemas.microsoft.com/office/powerpoint/2010/main" val="1116429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Line 1026"/>
          <p:cNvSpPr>
            <a:spLocks noChangeShapeType="1"/>
          </p:cNvSpPr>
          <p:nvPr/>
        </p:nvSpPr>
        <p:spPr bwMode="auto">
          <a:xfrm>
            <a:off x="4" y="1708150"/>
            <a:ext cx="12196233"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1" lang="en-US" sz="2800">
              <a:solidFill>
                <a:srgbClr val="FFFFFF"/>
              </a:solidFill>
              <a:latin typeface="Times New Roman" pitchFamily="18" charset="0"/>
              <a:ea typeface="ＭＳ Ｐゴシック" pitchFamily="34" charset="-128"/>
            </a:endParaRPr>
          </a:p>
        </p:txBody>
      </p:sp>
      <p:sp>
        <p:nvSpPr>
          <p:cNvPr id="5" name="Arc 1027"/>
          <p:cNvSpPr>
            <a:spLocks/>
          </p:cNvSpPr>
          <p:nvPr/>
        </p:nvSpPr>
        <p:spPr bwMode="auto">
          <a:xfrm>
            <a:off x="0" y="842966"/>
            <a:ext cx="3862917" cy="6015037"/>
          </a:xfrm>
          <a:custGeom>
            <a:avLst/>
            <a:gdLst>
              <a:gd name="T0" fmla="*/ 0 w 21600"/>
              <a:gd name="T1" fmla="*/ 0 h 21600"/>
              <a:gd name="T2" fmla="*/ 388597144 w 21600"/>
              <a:gd name="T3" fmla="*/ 1675031024 h 21600"/>
              <a:gd name="T4" fmla="*/ 0 w 21600"/>
              <a:gd name="T5" fmla="*/ 167503102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eaLnBrk="0" fontAlgn="base" hangingPunct="0">
              <a:spcBef>
                <a:spcPct val="0"/>
              </a:spcBef>
              <a:spcAft>
                <a:spcPct val="0"/>
              </a:spcAft>
            </a:pPr>
            <a:endParaRPr kumimoji="1" lang="en-US" sz="2800">
              <a:solidFill>
                <a:srgbClr val="FFFFFF"/>
              </a:solidFill>
              <a:latin typeface="Times New Roman" pitchFamily="18" charset="0"/>
              <a:ea typeface="ＭＳ Ｐゴシック" pitchFamily="34" charset="-128"/>
            </a:endParaRPr>
          </a:p>
        </p:txBody>
      </p:sp>
      <p:sp>
        <p:nvSpPr>
          <p:cNvPr id="22532" name="Rectangle 1028"/>
          <p:cNvSpPr>
            <a:spLocks noGrp="1" noChangeArrowheads="1"/>
          </p:cNvSpPr>
          <p:nvPr>
            <p:ph type="ctrTitle" sz="quarter"/>
          </p:nvPr>
        </p:nvSpPr>
        <p:spPr>
          <a:xfrm>
            <a:off x="3657603" y="427038"/>
            <a:ext cx="8532284" cy="1524000"/>
          </a:xfrm>
        </p:spPr>
        <p:txBody>
          <a:bodyPr anchor="b"/>
          <a:lstStyle>
            <a:lvl1pPr>
              <a:lnSpc>
                <a:spcPct val="80000"/>
              </a:lnSpc>
              <a:defRPr sz="6600"/>
            </a:lvl1pPr>
          </a:lstStyle>
          <a:p>
            <a:r>
              <a:rPr lang="ja-JP" altLang="en-US"/>
              <a:t>マスタ タイトルの</a:t>
            </a:r>
            <a:br>
              <a:rPr lang="ja-JP" altLang="en-US"/>
            </a:br>
            <a:r>
              <a:rPr lang="ja-JP" altLang="en-US"/>
              <a:t>書式設定</a:t>
            </a:r>
          </a:p>
        </p:txBody>
      </p:sp>
      <p:sp>
        <p:nvSpPr>
          <p:cNvPr id="22533" name="Rectangle 1029"/>
          <p:cNvSpPr>
            <a:spLocks noGrp="1" noChangeArrowheads="1"/>
          </p:cNvSpPr>
          <p:nvPr>
            <p:ph type="subTitle" sz="quarter" idx="1"/>
          </p:nvPr>
        </p:nvSpPr>
        <p:spPr>
          <a:xfrm>
            <a:off x="5588000" y="1828800"/>
            <a:ext cx="6096000" cy="1752600"/>
          </a:xfrm>
        </p:spPr>
        <p:txBody>
          <a:bodyPr/>
          <a:lstStyle>
            <a:lvl1pPr marL="0" indent="0">
              <a:buFont typeface="Wingdings" pitchFamily="2" charset="2"/>
              <a:buNone/>
              <a:defRPr sz="2400"/>
            </a:lvl1pPr>
          </a:lstStyle>
          <a:p>
            <a:r>
              <a:rPr lang="ja-JP" altLang="en-US"/>
              <a:t>マスタ サブタイトルの書式設定</a:t>
            </a:r>
          </a:p>
        </p:txBody>
      </p:sp>
      <p:sp>
        <p:nvSpPr>
          <p:cNvPr id="6" name="Rectangle 1030"/>
          <p:cNvSpPr>
            <a:spLocks noGrp="1" noChangeArrowheads="1"/>
          </p:cNvSpPr>
          <p:nvPr>
            <p:ph type="dt" sz="quarter" idx="10"/>
          </p:nvPr>
        </p:nvSpPr>
        <p:spPr/>
        <p:txBody>
          <a:bodyPr/>
          <a:lstStyle>
            <a:lvl1pPr>
              <a:defRPr smtClean="0"/>
            </a:lvl1pPr>
          </a:lstStyle>
          <a:p>
            <a:pPr>
              <a:defRPr/>
            </a:pPr>
            <a:fld id="{6C173D50-E166-4435-9EEB-2B6ED71E984F}" type="datetime1">
              <a:rPr lang="ja-JP" altLang="en-US">
                <a:solidFill>
                  <a:srgbClr val="FFFFFF"/>
                </a:solidFill>
              </a:rPr>
              <a:pPr>
                <a:defRPr/>
              </a:pPr>
              <a:t>2015/10/14</a:t>
            </a:fld>
            <a:endParaRPr lang="en-US" altLang="ja-JP">
              <a:solidFill>
                <a:srgbClr val="FFFFFF"/>
              </a:solidFill>
            </a:endParaRPr>
          </a:p>
        </p:txBody>
      </p:sp>
      <p:sp>
        <p:nvSpPr>
          <p:cNvPr id="7" name="Rectangle 1031"/>
          <p:cNvSpPr>
            <a:spLocks noGrp="1" noChangeArrowheads="1"/>
          </p:cNvSpPr>
          <p:nvPr>
            <p:ph type="ftr" sz="quarter" idx="11"/>
          </p:nvPr>
        </p:nvSpPr>
        <p:spPr/>
        <p:txBody>
          <a:bodyPr/>
          <a:lstStyle>
            <a:lvl1pPr>
              <a:defRPr smtClean="0"/>
            </a:lvl1pPr>
          </a:lstStyle>
          <a:p>
            <a:pPr>
              <a:defRPr/>
            </a:pPr>
            <a:endParaRPr lang="en-US" altLang="ja-JP">
              <a:solidFill>
                <a:srgbClr val="FFFFFF"/>
              </a:solidFill>
            </a:endParaRPr>
          </a:p>
        </p:txBody>
      </p:sp>
      <p:sp>
        <p:nvSpPr>
          <p:cNvPr id="8" name="Rectangle 1032"/>
          <p:cNvSpPr>
            <a:spLocks noGrp="1" noChangeArrowheads="1"/>
          </p:cNvSpPr>
          <p:nvPr>
            <p:ph type="sldNum" sz="quarter" idx="12"/>
          </p:nvPr>
        </p:nvSpPr>
        <p:spPr/>
        <p:txBody>
          <a:bodyPr/>
          <a:lstStyle>
            <a:lvl1pPr>
              <a:defRPr smtClean="0"/>
            </a:lvl1pPr>
          </a:lstStyle>
          <a:p>
            <a:pPr>
              <a:defRPr/>
            </a:pPr>
            <a:fld id="{289DF824-A5D4-44F2-9082-6B9BFA81D393}"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068287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C6EEC934-A16F-4FF9-B542-D26E38E44E81}" type="datetime1">
              <a:rPr lang="ja-JP" altLang="en-US">
                <a:solidFill>
                  <a:srgbClr val="FFFFFF"/>
                </a:solidFill>
              </a:rPr>
              <a:pPr>
                <a:defRPr/>
              </a:pPr>
              <a:t>2015/10/14</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9B1D514-AB0E-42F7-B6FE-C87590C6F6F6}"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552463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C25EBCC-11C8-4A9D-84C2-FFB6C014B292}" type="datetime1">
              <a:rPr lang="ja-JP" altLang="en-US">
                <a:solidFill>
                  <a:srgbClr val="FFFFFF"/>
                </a:solidFill>
              </a:rPr>
              <a:pPr>
                <a:defRPr/>
              </a:pPr>
              <a:t>2015/10/14</a:t>
            </a:fld>
            <a:endParaRPr lang="en-US" altLang="ja-JP">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DDA1997-3A31-41A4-94A7-EBF038C4C810}"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770850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7"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CE06DCB-5911-4A20-8DC7-89057909886E}" type="datetimeFigureOut">
              <a:rPr lang="tr-TR" smtClean="0"/>
              <a:t>14.10.2015</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239E12-981F-449B-BB2D-4C31700C7E9E}" type="slidenum">
              <a:rPr lang="tr-TR" smtClean="0"/>
              <a:t>‹#›</a:t>
            </a:fld>
            <a:endParaRPr lang="tr-TR"/>
          </a:p>
        </p:txBody>
      </p:sp>
    </p:spTree>
    <p:extLst>
      <p:ext uri="{BB962C8B-B14F-4D97-AF65-F5344CB8AC3E}">
        <p14:creationId xmlns:p14="http://schemas.microsoft.com/office/powerpoint/2010/main" val="1292942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30"/>
            <a:ext cx="103632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8C37AD21-3DE5-47DB-BECF-A7AE85457FA1}" type="datetime1">
              <a:rPr lang="ja-JP" altLang="en-US">
                <a:solidFill>
                  <a:srgbClr val="FFFFFF"/>
                </a:solidFill>
              </a:rPr>
              <a:pPr>
                <a:defRPr/>
              </a:pPr>
              <a:t>2015/10/14</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692266B-F93A-4A7D-B1C0-5E189B42743E}"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141685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5"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5"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CE06DCB-5911-4A20-8DC7-89057909886E}" type="datetimeFigureOut">
              <a:rPr lang="tr-TR" smtClean="0"/>
              <a:t>14.10.2015</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5" y="3244143"/>
            <a:ext cx="779767" cy="365125"/>
          </a:xfrm>
        </p:spPr>
        <p:txBody>
          <a:bodyPr/>
          <a:lstStyle/>
          <a:p>
            <a:fld id="{89239E12-981F-449B-BB2D-4C31700C7E9E}" type="slidenum">
              <a:rPr lang="tr-TR" smtClean="0"/>
              <a:t>‹#›</a:t>
            </a:fld>
            <a:endParaRPr lang="tr-TR"/>
          </a:p>
        </p:txBody>
      </p:sp>
    </p:spTree>
    <p:extLst>
      <p:ext uri="{BB962C8B-B14F-4D97-AF65-F5344CB8AC3E}">
        <p14:creationId xmlns:p14="http://schemas.microsoft.com/office/powerpoint/2010/main" val="2130084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CE06DCB-5911-4A20-8DC7-89057909886E}" type="datetimeFigureOut">
              <a:rPr lang="tr-TR" smtClean="0"/>
              <a:t>14.10.2015</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5" y="787785"/>
            <a:ext cx="779767" cy="365125"/>
          </a:xfrm>
        </p:spPr>
        <p:txBody>
          <a:bodyPr/>
          <a:lstStyle/>
          <a:p>
            <a:fld id="{89239E12-981F-449B-BB2D-4C31700C7E9E}" type="slidenum">
              <a:rPr lang="tr-TR" smtClean="0"/>
              <a:t>‹#›</a:t>
            </a:fld>
            <a:endParaRPr lang="tr-TR"/>
          </a:p>
        </p:txBody>
      </p:sp>
    </p:spTree>
    <p:extLst>
      <p:ext uri="{BB962C8B-B14F-4D97-AF65-F5344CB8AC3E}">
        <p14:creationId xmlns:p14="http://schemas.microsoft.com/office/powerpoint/2010/main" val="382962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5"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32"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CE06DCB-5911-4A20-8DC7-89057909886E}" type="datetimeFigureOut">
              <a:rPr lang="tr-TR" smtClean="0"/>
              <a:t>14.10.2015</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5" y="787785"/>
            <a:ext cx="779767" cy="365125"/>
          </a:xfrm>
        </p:spPr>
        <p:txBody>
          <a:bodyPr/>
          <a:lstStyle/>
          <a:p>
            <a:fld id="{89239E12-981F-449B-BB2D-4C31700C7E9E}" type="slidenum">
              <a:rPr lang="tr-TR" smtClean="0"/>
              <a:t>‹#›</a:t>
            </a:fld>
            <a:endParaRPr lang="tr-TR"/>
          </a:p>
        </p:txBody>
      </p:sp>
    </p:spTree>
    <p:extLst>
      <p:ext uri="{BB962C8B-B14F-4D97-AF65-F5344CB8AC3E}">
        <p14:creationId xmlns:p14="http://schemas.microsoft.com/office/powerpoint/2010/main" val="3167620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CE06DCB-5911-4A20-8DC7-89057909886E}" type="datetimeFigureOut">
              <a:rPr lang="tr-TR" smtClean="0"/>
              <a:t>14.10.2015</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9239E12-981F-449B-BB2D-4C31700C7E9E}" type="slidenum">
              <a:rPr lang="tr-TR" smtClean="0"/>
              <a:t>‹#›</a:t>
            </a:fld>
            <a:endParaRPr lang="tr-TR"/>
          </a:p>
        </p:txBody>
      </p:sp>
    </p:spTree>
    <p:extLst>
      <p:ext uri="{BB962C8B-B14F-4D97-AF65-F5344CB8AC3E}">
        <p14:creationId xmlns:p14="http://schemas.microsoft.com/office/powerpoint/2010/main" val="2256455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E06DCB-5911-4A20-8DC7-89057909886E}" type="datetimeFigureOut">
              <a:rPr lang="tr-TR" smtClean="0"/>
              <a:t>14.10.2015</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9239E12-981F-449B-BB2D-4C31700C7E9E}" type="slidenum">
              <a:rPr lang="tr-TR" smtClean="0"/>
              <a:t>‹#›</a:t>
            </a:fld>
            <a:endParaRPr lang="tr-TR"/>
          </a:p>
        </p:txBody>
      </p:sp>
    </p:spTree>
    <p:extLst>
      <p:ext uri="{BB962C8B-B14F-4D97-AF65-F5344CB8AC3E}">
        <p14:creationId xmlns:p14="http://schemas.microsoft.com/office/powerpoint/2010/main" val="3872272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5"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92"/>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5"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CE06DCB-5911-4A20-8DC7-89057909886E}" type="datetimeFigureOut">
              <a:rPr lang="tr-TR" smtClean="0"/>
              <a:t>14.10.2015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9239E12-981F-449B-BB2D-4C31700C7E9E}" type="slidenum">
              <a:rPr lang="tr-TR" smtClean="0"/>
              <a:t>‹#›</a:t>
            </a:fld>
            <a:endParaRPr lang="tr-TR"/>
          </a:p>
        </p:txBody>
      </p:sp>
    </p:spTree>
    <p:extLst>
      <p:ext uri="{BB962C8B-B14F-4D97-AF65-F5344CB8AC3E}">
        <p14:creationId xmlns:p14="http://schemas.microsoft.com/office/powerpoint/2010/main" val="2761953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CE06DCB-5911-4A20-8DC7-89057909886E}" type="datetimeFigureOut">
              <a:rPr lang="tr-TR" smtClean="0"/>
              <a:t>14.10.2015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8" y="491172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5" y="4983091"/>
            <a:ext cx="779767" cy="365125"/>
          </a:xfrm>
        </p:spPr>
        <p:txBody>
          <a:bodyPr/>
          <a:lstStyle/>
          <a:p>
            <a:fld id="{89239E12-981F-449B-BB2D-4C31700C7E9E}" type="slidenum">
              <a:rPr lang="tr-TR" smtClean="0"/>
              <a:t>‹#›</a:t>
            </a:fld>
            <a:endParaRPr lang="tr-TR"/>
          </a:p>
        </p:txBody>
      </p:sp>
    </p:spTree>
    <p:extLst>
      <p:ext uri="{BB962C8B-B14F-4D97-AF65-F5344CB8AC3E}">
        <p14:creationId xmlns:p14="http://schemas.microsoft.com/office/powerpoint/2010/main" val="328509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2.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3"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5"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7"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3"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CE06DCB-5911-4A20-8DC7-89057909886E}" type="datetimeFigureOut">
              <a:rPr lang="tr-TR" smtClean="0"/>
              <a:t>14.10.2015</a:t>
            </a:fld>
            <a:endParaRPr lang="tr-TR"/>
          </a:p>
        </p:txBody>
      </p:sp>
      <p:sp>
        <p:nvSpPr>
          <p:cNvPr id="5" name="Footer Placeholder 4"/>
          <p:cNvSpPr>
            <a:spLocks noGrp="1"/>
          </p:cNvSpPr>
          <p:nvPr>
            <p:ph type="ftr" sz="quarter" idx="3"/>
          </p:nvPr>
        </p:nvSpPr>
        <p:spPr>
          <a:xfrm>
            <a:off x="2589215" y="6135812"/>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5" y="787785"/>
            <a:ext cx="779767" cy="365125"/>
          </a:xfrm>
          <a:prstGeom prst="rect">
            <a:avLst/>
          </a:prstGeom>
        </p:spPr>
        <p:txBody>
          <a:bodyPr vert="horz" lIns="91440" tIns="45720" rIns="91440" bIns="45720" rtlCol="0" anchor="ctr"/>
          <a:lstStyle>
            <a:lvl1pPr algn="r">
              <a:defRPr sz="2000">
                <a:solidFill>
                  <a:srgbClr val="FEFFFF"/>
                </a:solidFill>
              </a:defRPr>
            </a:lvl1pPr>
          </a:lstStyle>
          <a:p>
            <a:fld id="{89239E12-981F-449B-BB2D-4C31700C7E9E}" type="slidenum">
              <a:rPr lang="tr-TR" smtClean="0"/>
              <a:t>‹#›</a:t>
            </a:fld>
            <a:endParaRPr lang="tr-TR"/>
          </a:p>
        </p:txBody>
      </p:sp>
    </p:spTree>
    <p:extLst>
      <p:ext uri="{BB962C8B-B14F-4D97-AF65-F5344CB8AC3E}">
        <p14:creationId xmlns:p14="http://schemas.microsoft.com/office/powerpoint/2010/main" val="3019572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D0D0D">
            <a:alpha val="0"/>
          </a:srgb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3759200" y="609600"/>
            <a:ext cx="812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ja-JP" altLang="en-US" smtClean="0"/>
              <a:t>マスタ タイトルの</a:t>
            </a:r>
            <a:br>
              <a:rPr lang="ja-JP" altLang="en-US" smtClean="0"/>
            </a:br>
            <a:r>
              <a:rPr lang="ja-JP" altLang="en-US" smtClean="0"/>
              <a:t>書式設定</a:t>
            </a:r>
          </a:p>
        </p:txBody>
      </p:sp>
      <p:sp>
        <p:nvSpPr>
          <p:cNvPr id="1027" name="Rectangle 4"/>
          <p:cNvSpPr>
            <a:spLocks noGrp="1" noChangeArrowheads="1"/>
          </p:cNvSpPr>
          <p:nvPr>
            <p:ph type="body" idx="1"/>
          </p:nvPr>
        </p:nvSpPr>
        <p:spPr bwMode="auto">
          <a:xfrm>
            <a:off x="3759200" y="1981200"/>
            <a:ext cx="8128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endParaRPr lang="ja-JP" altLang="ja-JP" smtClean="0"/>
          </a:p>
          <a:p>
            <a:pPr lvl="3"/>
            <a:r>
              <a:rPr lang="ja-JP" altLang="en-US" smtClean="0"/>
              <a:t>第 </a:t>
            </a:r>
            <a:r>
              <a:rPr lang="en-US" altLang="ja-JP" smtClean="0"/>
              <a:t>4 </a:t>
            </a:r>
            <a:r>
              <a:rPr lang="ja-JP" altLang="en-US" smtClean="0"/>
              <a:t>レベル</a:t>
            </a:r>
            <a:endParaRPr lang="ja-JP" altLang="ja-JP" smtClean="0"/>
          </a:p>
          <a:p>
            <a:pPr lvl="4"/>
            <a:r>
              <a:rPr lang="ja-JP" altLang="en-US" smtClean="0"/>
              <a:t>第 </a:t>
            </a:r>
            <a:r>
              <a:rPr lang="en-US" altLang="ja-JP" smtClean="0"/>
              <a:t>5 </a:t>
            </a:r>
            <a:r>
              <a:rPr lang="ja-JP" altLang="en-US" smtClean="0"/>
              <a:t>レベル</a:t>
            </a:r>
            <a:endParaRPr lang="ja-JP" altLang="ja-JP" smtClean="0"/>
          </a:p>
        </p:txBody>
      </p:sp>
      <p:sp>
        <p:nvSpPr>
          <p:cNvPr id="8" name="Rectangle 5"/>
          <p:cNvSpPr>
            <a:spLocks noGrp="1" noChangeArrowheads="1"/>
          </p:cNvSpPr>
          <p:nvPr>
            <p:ph type="dt" sz="half" idx="2"/>
          </p:nvPr>
        </p:nvSpPr>
        <p:spPr bwMode="auto">
          <a:xfrm>
            <a:off x="406400" y="6248400"/>
            <a:ext cx="2540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smtClean="0"/>
            </a:lvl1pPr>
          </a:lstStyle>
          <a:p>
            <a:pPr fontAlgn="base">
              <a:spcBef>
                <a:spcPct val="0"/>
              </a:spcBef>
              <a:spcAft>
                <a:spcPct val="0"/>
              </a:spcAft>
              <a:defRPr/>
            </a:pPr>
            <a:fld id="{660B9A97-EAE3-4393-9844-3EC263B28109}" type="datetime1">
              <a:rPr kumimoji="1" lang="ja-JP" altLang="en-US">
                <a:solidFill>
                  <a:srgbClr val="FFFFFF"/>
                </a:solidFill>
                <a:latin typeface="Times New Roman" pitchFamily="18" charset="0"/>
                <a:ea typeface="ＭＳ Ｐゴシック" pitchFamily="34" charset="-128"/>
              </a:rPr>
              <a:pPr fontAlgn="base">
                <a:spcBef>
                  <a:spcPct val="0"/>
                </a:spcBef>
                <a:spcAft>
                  <a:spcPct val="0"/>
                </a:spcAft>
                <a:defRPr/>
              </a:pPr>
              <a:t>2015/10/14</a:t>
            </a:fld>
            <a:endParaRPr kumimoji="1" lang="en-US" altLang="ja-JP">
              <a:solidFill>
                <a:srgbClr val="FFFFFF"/>
              </a:solidFill>
              <a:latin typeface="Times New Roman" pitchFamily="18" charset="0"/>
              <a:ea typeface="ＭＳ Ｐゴシック" pitchFamily="34" charset="-128"/>
            </a:endParaRPr>
          </a:p>
        </p:txBody>
      </p:sp>
      <p:sp>
        <p:nvSpPr>
          <p:cNvPr id="9" name="Rectangle 6"/>
          <p:cNvSpPr>
            <a:spLocks noGrp="1" noChangeArrowheads="1"/>
          </p:cNvSpPr>
          <p:nvPr>
            <p:ph type="ftr" sz="quarter" idx="3"/>
          </p:nvPr>
        </p:nvSpPr>
        <p:spPr bwMode="auto">
          <a:xfrm>
            <a:off x="4775200" y="6248400"/>
            <a:ext cx="38608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smtClean="0"/>
            </a:lvl1pPr>
          </a:lstStyle>
          <a:p>
            <a:pPr fontAlgn="base">
              <a:spcBef>
                <a:spcPct val="0"/>
              </a:spcBef>
              <a:spcAft>
                <a:spcPct val="0"/>
              </a:spcAft>
              <a:defRPr/>
            </a:pPr>
            <a:endParaRPr kumimoji="1" lang="en-US" altLang="ja-JP">
              <a:solidFill>
                <a:srgbClr val="FFFFFF"/>
              </a:solidFill>
              <a:latin typeface="Times New Roman" pitchFamily="18" charset="0"/>
              <a:ea typeface="ＭＳ Ｐゴシック" pitchFamily="34" charset="-128"/>
            </a:endParaRPr>
          </a:p>
        </p:txBody>
      </p:sp>
      <p:sp>
        <p:nvSpPr>
          <p:cNvPr id="10" name="Rectangle 7"/>
          <p:cNvSpPr>
            <a:spLocks noGrp="1" noChangeArrowheads="1"/>
          </p:cNvSpPr>
          <p:nvPr>
            <p:ph type="sldNum" sz="quarter" idx="4"/>
          </p:nvPr>
        </p:nvSpPr>
        <p:spPr bwMode="auto">
          <a:xfrm>
            <a:off x="9347200" y="6248400"/>
            <a:ext cx="2540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eaLnBrk="1" hangingPunct="1">
              <a:defRPr sz="1400" smtClean="0"/>
            </a:lvl1pPr>
          </a:lstStyle>
          <a:p>
            <a:pPr fontAlgn="base">
              <a:spcBef>
                <a:spcPct val="0"/>
              </a:spcBef>
              <a:spcAft>
                <a:spcPct val="0"/>
              </a:spcAft>
              <a:defRPr/>
            </a:pPr>
            <a:fld id="{B8230C9D-D6AA-4A10-B604-F50816F95B66}" type="slidenum">
              <a:rPr kumimoji="1" lang="en-US" altLang="ja-JP">
                <a:solidFill>
                  <a:srgbClr val="FFFFFF"/>
                </a:solidFill>
                <a:latin typeface="Times New Roman" pitchFamily="18" charset="0"/>
                <a:ea typeface="ＭＳ Ｐゴシック" pitchFamily="34" charset="-128"/>
              </a:rPr>
              <a:pPr fontAlgn="base">
                <a:spcBef>
                  <a:spcPct val="0"/>
                </a:spcBef>
                <a:spcAft>
                  <a:spcPct val="0"/>
                </a:spcAft>
                <a:defRPr/>
              </a:pPr>
              <a:t>‹#›</a:t>
            </a:fld>
            <a:endParaRPr kumimoji="1" lang="en-US" altLang="ja-JP">
              <a:solidFill>
                <a:srgbClr val="FFFFFF"/>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3513716859"/>
      </p:ext>
    </p:extLst>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p:txStyles>
    <p:titleStyle>
      <a:lvl1pPr algn="l" rtl="0" eaLnBrk="0" fontAlgn="base" hangingPunct="0">
        <a:lnSpc>
          <a:spcPct val="70000"/>
        </a:lnSpc>
        <a:spcBef>
          <a:spcPct val="0"/>
        </a:spcBef>
        <a:spcAft>
          <a:spcPct val="0"/>
        </a:spcAft>
        <a:defRPr kumimoji="1" sz="4800" b="1">
          <a:solidFill>
            <a:schemeClr val="tx2"/>
          </a:solidFill>
          <a:latin typeface="Arial" pitchFamily="34" charset="0"/>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2pPr>
      <a:lvl3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3pPr>
      <a:lvl4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4pPr>
      <a:lvl5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5pPr>
      <a:lvl6pPr marL="4572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6pPr>
      <a:lvl7pPr marL="9144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7pPr>
      <a:lvl8pPr marL="13716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8pPr>
      <a:lvl9pPr marL="18288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kumimoji="1" sz="28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kumimoji="1" sz="2600">
          <a:solidFill>
            <a:schemeClr val="tx1"/>
          </a:solidFill>
          <a:latin typeface="Arial" pitchFamily="34" charset="0"/>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kumimoji="1" sz="2400">
          <a:solidFill>
            <a:schemeClr val="tx1"/>
          </a:solidFill>
          <a:latin typeface="Arial" pitchFamily="34" charset="0"/>
          <a:ea typeface="+mn-ea"/>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Arial" pitchFamily="34" charset="0"/>
          <a:ea typeface="+mn-ea"/>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Arial" pitchFamily="34" charset="0"/>
          <a:ea typeface="+mn-ea"/>
        </a:defRPr>
      </a:lvl5pPr>
      <a:lvl6pPr marL="25146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18.xml"/><Relationship Id="rId5" Type="http://schemas.openxmlformats.org/officeDocument/2006/relationships/image" Target="../media/image1.jpeg"/><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28625"/>
            <a:ext cx="11176000" cy="1143000"/>
          </a:xfrm>
          <a:solidFill>
            <a:schemeClr val="tx2"/>
          </a:solidFill>
          <a:ln w="3175"/>
        </p:spPr>
        <p:txBody>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609600" y="1600206"/>
            <a:ext cx="11176000" cy="4530725"/>
          </a:xfrm>
          <a:solidFill>
            <a:schemeClr val="tx2"/>
          </a:solidFill>
          <a:ln>
            <a:solidFill>
              <a:schemeClr val="accent1"/>
            </a:solidFill>
          </a:ln>
        </p:spPr>
        <p:txBody>
          <a:bodyPr>
            <a:normAutofit/>
          </a:bodyPr>
          <a:lstStyle/>
          <a:p>
            <a:pPr algn="just" eaLnBrk="1" hangingPunct="1">
              <a:buFont typeface="Arial" charset="0"/>
              <a:buNone/>
              <a:defRPr/>
            </a:pPr>
            <a:r>
              <a:rPr lang="en-US" sz="2000" dirty="0" smtClean="0">
                <a:solidFill>
                  <a:schemeClr val="bg2">
                    <a:lumMod val="75000"/>
                  </a:schemeClr>
                </a:solidFill>
                <a:latin typeface="+mj-lt"/>
              </a:rPr>
              <a:t>      </a:t>
            </a:r>
            <a:r>
              <a:rPr lang="en-US" sz="2000" b="1" dirty="0" smtClean="0">
                <a:solidFill>
                  <a:schemeClr val="bg2">
                    <a:lumMod val="75000"/>
                  </a:schemeClr>
                </a:solidFill>
                <a:latin typeface="+mj-lt"/>
              </a:rPr>
              <a:t>OMICS Group International is an amalgamation of </a:t>
            </a:r>
            <a:r>
              <a:rPr lang="en-US" sz="2000" b="1" dirty="0" smtClean="0">
                <a:solidFill>
                  <a:schemeClr val="bg2">
                    <a:lumMod val="75000"/>
                  </a:schemeClr>
                </a:solidFill>
                <a:latin typeface="+mj-lt"/>
                <a:hlinkClick r:id="rId2" tooltip="Open Access publications"/>
              </a:rPr>
              <a:t>Open Access publications</a:t>
            </a:r>
            <a:r>
              <a:rPr lang="en-US" sz="2000" b="1" dirty="0" smtClean="0">
                <a:solidFill>
                  <a:schemeClr val="bg2">
                    <a:lumMod val="75000"/>
                  </a:schemeClr>
                </a:solidFill>
                <a:latin typeface="+mj-lt"/>
              </a:rPr>
              <a:t> and worldwide international science conferences and events. Established in the year 2007 with the sole aim of making the information on Sciences and technology ‘Open Access’, OMICS Group publishes 400 online open access </a:t>
            </a:r>
            <a:r>
              <a:rPr lang="en-US" sz="2000" b="1" dirty="0" smtClean="0">
                <a:solidFill>
                  <a:schemeClr val="bg2">
                    <a:lumMod val="75000"/>
                  </a:schemeClr>
                </a:solidFill>
                <a:latin typeface="+mj-lt"/>
                <a:hlinkClick r:id="rId3" tooltip="scholarly journals"/>
              </a:rPr>
              <a:t>scholarly journals</a:t>
            </a:r>
            <a:r>
              <a:rPr lang="en-US" sz="2000" b="1" dirty="0" smtClean="0">
                <a:solidFill>
                  <a:schemeClr val="bg2">
                    <a:lumMod val="75000"/>
                  </a:schemeClr>
                </a:solidFill>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b="1" dirty="0" smtClean="0">
                <a:solidFill>
                  <a:schemeClr val="bg2">
                    <a:lumMod val="75000"/>
                  </a:schemeClr>
                </a:solidFill>
                <a:latin typeface="+mj-lt"/>
                <a:hlinkClick r:id="rId4" tooltip="International conferences"/>
              </a:rPr>
              <a:t>International conferences</a:t>
            </a:r>
            <a:r>
              <a:rPr lang="en-US" sz="2000" b="1" dirty="0" smtClean="0">
                <a:solidFill>
                  <a:schemeClr val="bg2">
                    <a:lumMod val="75000"/>
                  </a:schemeClr>
                </a:solidFill>
                <a:latin typeface="+mj-lt"/>
              </a:rPr>
              <a:t> annually across the globe, where knowledge transfer takes place through debates, round table discussions, poster presentations, workshops, symposia and exhibitions</a:t>
            </a:r>
            <a:r>
              <a:rPr lang="en-US" sz="1800" b="1" dirty="0" smtClean="0">
                <a:solidFill>
                  <a:schemeClr val="bg2">
                    <a:lumMod val="75000"/>
                  </a:schemeClr>
                </a:solidFill>
                <a:latin typeface="+mj-lt"/>
              </a:rPr>
              <a:t>.</a:t>
            </a:r>
            <a:endParaRPr lang="en-US" sz="1800" b="1" dirty="0">
              <a:solidFill>
                <a:schemeClr val="bg2">
                  <a:lumMod val="75000"/>
                </a:schemeClr>
              </a:solidFill>
              <a:latin typeface="+mj-lt"/>
            </a:endParaRPr>
          </a:p>
        </p:txBody>
      </p:sp>
      <p:pic>
        <p:nvPicPr>
          <p:cNvPr id="307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53503" y="0"/>
            <a:ext cx="3238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2977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
            <a:ext cx="10515600" cy="1325563"/>
          </a:xfrm>
        </p:spPr>
        <p:txBody>
          <a:bodyPr/>
          <a:lstStyle/>
          <a:p>
            <a:r>
              <a:rPr lang="tr-TR" dirty="0" err="1" smtClean="0"/>
              <a:t>Flow</a:t>
            </a:r>
            <a:r>
              <a:rPr lang="tr-TR" dirty="0" smtClean="0"/>
              <a:t> Analysis Program: XFOIL</a:t>
            </a:r>
            <a:endParaRPr lang="tr-TR" dirty="0"/>
          </a:p>
        </p:txBody>
      </p:sp>
      <p:sp>
        <p:nvSpPr>
          <p:cNvPr id="3" name="Content Placeholder 2"/>
          <p:cNvSpPr>
            <a:spLocks noGrp="1"/>
          </p:cNvSpPr>
          <p:nvPr>
            <p:ph idx="1"/>
          </p:nvPr>
        </p:nvSpPr>
        <p:spPr>
          <a:xfrm>
            <a:off x="838200" y="1825625"/>
            <a:ext cx="5612704" cy="4351338"/>
          </a:xfrm>
        </p:spPr>
        <p:txBody>
          <a:bodyPr/>
          <a:lstStyle/>
          <a:p>
            <a:r>
              <a:rPr lang="tr-TR" dirty="0" smtClean="0"/>
              <a:t>Re: 350000</a:t>
            </a:r>
          </a:p>
          <a:p>
            <a:r>
              <a:rPr lang="tr-TR" dirty="0" err="1" smtClean="0"/>
              <a:t>AoA</a:t>
            </a:r>
            <a:r>
              <a:rPr lang="tr-TR" dirty="0" smtClean="0"/>
              <a:t> </a:t>
            </a:r>
            <a:r>
              <a:rPr lang="tr-TR" dirty="0" err="1" smtClean="0"/>
              <a:t>Interval</a:t>
            </a:r>
            <a:r>
              <a:rPr lang="tr-TR" dirty="0"/>
              <a:t>: 2</a:t>
            </a:r>
            <a:r>
              <a:rPr lang="tr-TR" dirty="0" smtClean="0"/>
              <a:t>°-5°</a:t>
            </a:r>
          </a:p>
          <a:p>
            <a:r>
              <a:rPr lang="tr-TR" dirty="0" err="1" smtClean="0"/>
              <a:t>Mach</a:t>
            </a:r>
            <a:r>
              <a:rPr lang="tr-TR" dirty="0" smtClean="0"/>
              <a:t> </a:t>
            </a:r>
            <a:r>
              <a:rPr lang="tr-TR" dirty="0" err="1" smtClean="0"/>
              <a:t>Number</a:t>
            </a:r>
            <a:r>
              <a:rPr lang="tr-TR" dirty="0" smtClean="0"/>
              <a:t>: 0.03</a:t>
            </a:r>
          </a:p>
          <a:p>
            <a:r>
              <a:rPr lang="tr-TR" dirty="0" err="1" smtClean="0"/>
              <a:t>Flow</a:t>
            </a:r>
            <a:r>
              <a:rPr lang="tr-TR" dirty="0" smtClean="0"/>
              <a:t>: Inviscid, irrotational, incomppressible</a:t>
            </a:r>
          </a:p>
          <a:p>
            <a:r>
              <a:rPr lang="tr-TR" dirty="0" err="1" smtClean="0"/>
              <a:t>Flow</a:t>
            </a:r>
            <a:r>
              <a:rPr lang="tr-TR" dirty="0" smtClean="0"/>
              <a:t> Solution </a:t>
            </a:r>
            <a:r>
              <a:rPr lang="tr-TR" dirty="0" err="1" smtClean="0"/>
              <a:t>Method</a:t>
            </a:r>
            <a:r>
              <a:rPr lang="tr-TR" dirty="0" smtClean="0"/>
              <a:t>: Panel </a:t>
            </a:r>
            <a:r>
              <a:rPr lang="tr-TR" dirty="0" err="1" smtClean="0"/>
              <a:t>Method</a:t>
            </a:r>
            <a:endParaRPr lang="tr-TR" dirty="0" smtClean="0"/>
          </a:p>
        </p:txBody>
      </p:sp>
    </p:spTree>
    <p:extLst>
      <p:ext uri="{BB962C8B-B14F-4D97-AF65-F5344CB8AC3E}">
        <p14:creationId xmlns:p14="http://schemas.microsoft.com/office/powerpoint/2010/main" val="1413617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Results</a:t>
            </a:r>
            <a:r>
              <a:rPr lang="tr-TR" dirty="0" smtClean="0"/>
              <a:t> (2-5 </a:t>
            </a:r>
            <a:r>
              <a:rPr lang="tr-TR" dirty="0" err="1" smtClean="0"/>
              <a:t>AoA</a:t>
            </a:r>
            <a:r>
              <a:rPr lang="tr-TR" dirty="0" smtClean="0"/>
              <a:t> </a:t>
            </a:r>
            <a:r>
              <a:rPr lang="tr-TR" dirty="0" err="1"/>
              <a:t>R</a:t>
            </a:r>
            <a:r>
              <a:rPr lang="tr-TR" dirty="0" err="1" smtClean="0"/>
              <a:t>ange</a:t>
            </a:r>
            <a:r>
              <a:rPr lang="tr-TR" dirty="0" smtClean="0"/>
              <a:t>)</a:t>
            </a:r>
            <a:endParaRPr lang="tr-TR" dirty="0"/>
          </a:p>
        </p:txBody>
      </p:sp>
      <p:graphicFrame>
        <p:nvGraphicFramePr>
          <p:cNvPr id="7" name="Tablo 6"/>
          <p:cNvGraphicFramePr>
            <a:graphicFrameLocks noGrp="1"/>
          </p:cNvGraphicFramePr>
          <p:nvPr>
            <p:extLst>
              <p:ext uri="{D42A27DB-BD31-4B8C-83A1-F6EECF244321}">
                <p14:modId xmlns:p14="http://schemas.microsoft.com/office/powerpoint/2010/main" val="2845822278"/>
              </p:ext>
            </p:extLst>
          </p:nvPr>
        </p:nvGraphicFramePr>
        <p:xfrm>
          <a:off x="1523998" y="1468582"/>
          <a:ext cx="9337969" cy="4959926"/>
        </p:xfrm>
        <a:graphic>
          <a:graphicData uri="http://schemas.openxmlformats.org/drawingml/2006/table">
            <a:tbl>
              <a:tblPr firstRow="1" lastRow="1" bandRow="1">
                <a:tableStyleId>{7DF18680-E054-41AD-8BC1-D1AEF772440D}</a:tableStyleId>
              </a:tblPr>
              <a:tblGrid>
                <a:gridCol w="675007"/>
                <a:gridCol w="652355"/>
                <a:gridCol w="833952"/>
                <a:gridCol w="914400"/>
                <a:gridCol w="955964"/>
                <a:gridCol w="1122219"/>
                <a:gridCol w="997527"/>
                <a:gridCol w="1122219"/>
                <a:gridCol w="1160857"/>
                <a:gridCol w="903472"/>
              </a:tblGrid>
              <a:tr h="941758">
                <a:tc>
                  <a:txBody>
                    <a:bodyPr/>
                    <a:lstStyle/>
                    <a:p>
                      <a:pPr algn="ctr" fontAlgn="b"/>
                      <a:r>
                        <a:rPr lang="tr-TR" sz="1400" u="none" strike="noStrike" dirty="0" err="1">
                          <a:effectLst/>
                          <a:latin typeface="Arial" panose="020B0604020202020204" pitchFamily="34" charset="0"/>
                          <a:cs typeface="Arial" panose="020B0604020202020204" pitchFamily="34" charset="0"/>
                        </a:rPr>
                        <a:t>AoA</a:t>
                      </a:r>
                      <a:endParaRPr lang="tr-TR"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dirty="0" err="1">
                          <a:effectLst/>
                          <a:latin typeface="Arial" panose="020B0604020202020204" pitchFamily="34" charset="0"/>
                          <a:cs typeface="Arial" panose="020B0604020202020204" pitchFamily="34" charset="0"/>
                        </a:rPr>
                        <a:t>cLopt</a:t>
                      </a:r>
                      <a:endParaRPr lang="tr-TR"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dirty="0" err="1">
                          <a:effectLst/>
                          <a:latin typeface="Arial" panose="020B0604020202020204" pitchFamily="34" charset="0"/>
                          <a:cs typeface="Arial" panose="020B0604020202020204" pitchFamily="34" charset="0"/>
                        </a:rPr>
                        <a:t>cLorg</a:t>
                      </a:r>
                      <a:endParaRPr lang="tr-TR"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dirty="0" err="1">
                          <a:effectLst/>
                          <a:latin typeface="Arial" panose="020B0604020202020204" pitchFamily="34" charset="0"/>
                          <a:cs typeface="Arial" panose="020B0604020202020204" pitchFamily="34" charset="0"/>
                        </a:rPr>
                        <a:t>cL_inc</a:t>
                      </a:r>
                      <a:r>
                        <a:rPr lang="tr-TR" sz="1400" u="none" strike="noStrike" dirty="0">
                          <a:effectLst/>
                          <a:latin typeface="Arial" panose="020B0604020202020204" pitchFamily="34" charset="0"/>
                          <a:cs typeface="Arial" panose="020B0604020202020204" pitchFamily="34" charset="0"/>
                        </a:rPr>
                        <a:t>(%)</a:t>
                      </a:r>
                      <a:endParaRPr lang="tr-TR"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dirty="0" err="1">
                          <a:effectLst/>
                          <a:latin typeface="Arial" panose="020B0604020202020204" pitchFamily="34" charset="0"/>
                          <a:cs typeface="Arial" panose="020B0604020202020204" pitchFamily="34" charset="0"/>
                        </a:rPr>
                        <a:t>cDopt</a:t>
                      </a:r>
                      <a:endParaRPr lang="tr-TR"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dirty="0" err="1">
                          <a:effectLst/>
                          <a:latin typeface="Arial" panose="020B0604020202020204" pitchFamily="34" charset="0"/>
                          <a:cs typeface="Arial" panose="020B0604020202020204" pitchFamily="34" charset="0"/>
                        </a:rPr>
                        <a:t>cDorg</a:t>
                      </a:r>
                      <a:endParaRPr lang="tr-TR"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dirty="0" err="1" smtClean="0">
                          <a:effectLst/>
                          <a:latin typeface="Arial" panose="020B0604020202020204" pitchFamily="34" charset="0"/>
                          <a:cs typeface="Arial" panose="020B0604020202020204" pitchFamily="34" charset="0"/>
                        </a:rPr>
                        <a:t>cD_inc</a:t>
                      </a:r>
                      <a:r>
                        <a:rPr lang="tr-TR" sz="1400" u="none" strike="noStrike" dirty="0" smtClean="0">
                          <a:effectLst/>
                          <a:latin typeface="Arial" panose="020B0604020202020204" pitchFamily="34" charset="0"/>
                          <a:cs typeface="Arial" panose="020B0604020202020204" pitchFamily="34" charset="0"/>
                        </a:rPr>
                        <a:t>(%)</a:t>
                      </a:r>
                      <a:endParaRPr lang="tr-TR"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dirty="0" err="1">
                          <a:effectLst/>
                          <a:latin typeface="Arial" panose="020B0604020202020204" pitchFamily="34" charset="0"/>
                          <a:cs typeface="Arial" panose="020B0604020202020204" pitchFamily="34" charset="0"/>
                        </a:rPr>
                        <a:t>cL</a:t>
                      </a:r>
                      <a:r>
                        <a:rPr lang="tr-TR" sz="1400" u="none" strike="noStrike" dirty="0">
                          <a:effectLst/>
                          <a:latin typeface="Arial" panose="020B0604020202020204" pitchFamily="34" charset="0"/>
                          <a:cs typeface="Arial" panose="020B0604020202020204" pitchFamily="34" charset="0"/>
                        </a:rPr>
                        <a:t>/</a:t>
                      </a:r>
                      <a:r>
                        <a:rPr lang="tr-TR" sz="1400" u="none" strike="noStrike" dirty="0" err="1">
                          <a:effectLst/>
                          <a:latin typeface="Arial" panose="020B0604020202020204" pitchFamily="34" charset="0"/>
                          <a:cs typeface="Arial" panose="020B0604020202020204" pitchFamily="34" charset="0"/>
                        </a:rPr>
                        <a:t>cDopt</a:t>
                      </a:r>
                      <a:endParaRPr lang="tr-TR"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dirty="0" err="1">
                          <a:effectLst/>
                          <a:latin typeface="Arial" panose="020B0604020202020204" pitchFamily="34" charset="0"/>
                          <a:cs typeface="Arial" panose="020B0604020202020204" pitchFamily="34" charset="0"/>
                        </a:rPr>
                        <a:t>cL</a:t>
                      </a:r>
                      <a:r>
                        <a:rPr lang="tr-TR" sz="1400" u="none" strike="noStrike" dirty="0">
                          <a:effectLst/>
                          <a:latin typeface="Arial" panose="020B0604020202020204" pitchFamily="34" charset="0"/>
                          <a:cs typeface="Arial" panose="020B0604020202020204" pitchFamily="34" charset="0"/>
                        </a:rPr>
                        <a:t>/</a:t>
                      </a:r>
                      <a:r>
                        <a:rPr lang="tr-TR" sz="1400" u="none" strike="noStrike" dirty="0" err="1">
                          <a:effectLst/>
                          <a:latin typeface="Arial" panose="020B0604020202020204" pitchFamily="34" charset="0"/>
                          <a:cs typeface="Arial" panose="020B0604020202020204" pitchFamily="34" charset="0"/>
                        </a:rPr>
                        <a:t>cDorg</a:t>
                      </a:r>
                      <a:endParaRPr lang="tr-TR"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dirty="0" err="1">
                          <a:effectLst/>
                          <a:latin typeface="Arial" panose="020B0604020202020204" pitchFamily="34" charset="0"/>
                          <a:cs typeface="Arial" panose="020B0604020202020204" pitchFamily="34" charset="0"/>
                        </a:rPr>
                        <a:t>cL</a:t>
                      </a:r>
                      <a:r>
                        <a:rPr lang="tr-TR" sz="1400" u="none" strike="noStrike" dirty="0">
                          <a:effectLst/>
                          <a:latin typeface="Arial" panose="020B0604020202020204" pitchFamily="34" charset="0"/>
                          <a:cs typeface="Arial" panose="020B0604020202020204" pitchFamily="34" charset="0"/>
                        </a:rPr>
                        <a:t>/</a:t>
                      </a:r>
                      <a:r>
                        <a:rPr lang="tr-TR" sz="1400" u="none" strike="noStrike" dirty="0" err="1">
                          <a:effectLst/>
                          <a:latin typeface="Arial" panose="020B0604020202020204" pitchFamily="34" charset="0"/>
                          <a:cs typeface="Arial" panose="020B0604020202020204" pitchFamily="34" charset="0"/>
                        </a:rPr>
                        <a:t>cD_inc</a:t>
                      </a:r>
                      <a:r>
                        <a:rPr lang="tr-TR" sz="1400" u="none" strike="noStrike" dirty="0">
                          <a:effectLst/>
                          <a:latin typeface="Arial" panose="020B0604020202020204" pitchFamily="34" charset="0"/>
                          <a:cs typeface="Arial" panose="020B0604020202020204" pitchFamily="34" charset="0"/>
                        </a:rPr>
                        <a:t>(%)</a:t>
                      </a:r>
                      <a:endParaRPr lang="tr-TR"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2271">
                <a:tc>
                  <a:txBody>
                    <a:bodyPr/>
                    <a:lstStyle/>
                    <a:p>
                      <a:pPr algn="ctr" fontAlgn="b"/>
                      <a:r>
                        <a:rPr lang="tr-TR" sz="1400" u="none" strike="noStrike">
                          <a:effectLst/>
                        </a:rPr>
                        <a:t>2</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0,789</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0,768</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2,72</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0,00974</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0,00969</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0,52</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80,97536</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79,23633</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dirty="0">
                          <a:effectLst/>
                        </a:rPr>
                        <a:t>2,19</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2271">
                <a:tc>
                  <a:txBody>
                    <a:bodyPr/>
                    <a:lstStyle/>
                    <a:p>
                      <a:pPr algn="ctr" fontAlgn="b"/>
                      <a:r>
                        <a:rPr lang="tr-TR" sz="1400" u="none" strike="noStrike">
                          <a:effectLst/>
                        </a:rPr>
                        <a:t>2,5</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0,839</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0,808</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3,80</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0,01002</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0,01</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0,20</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83,70259</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80,8</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3,59</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2271">
                <a:tc>
                  <a:txBody>
                    <a:bodyPr/>
                    <a:lstStyle/>
                    <a:p>
                      <a:pPr algn="ctr" fontAlgn="b"/>
                      <a:r>
                        <a:rPr lang="tr-TR" sz="1400" u="none" strike="noStrike">
                          <a:effectLst/>
                        </a:rPr>
                        <a:t>3</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0,884</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0,845</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4,58</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0,01029</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0,0102</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0,88</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85,91837</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82,88235</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3,66</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2271">
                <a:tc>
                  <a:txBody>
                    <a:bodyPr/>
                    <a:lstStyle/>
                    <a:p>
                      <a:pPr algn="ctr" fontAlgn="b"/>
                      <a:r>
                        <a:rPr lang="tr-TR" sz="1400" u="none" strike="noStrike">
                          <a:effectLst/>
                        </a:rPr>
                        <a:t>3,5</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0,927</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0,887</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4,56</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0,01052</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0,01052</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0,00</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88,10837</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84,26806</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4,56</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2271">
                <a:tc>
                  <a:txBody>
                    <a:bodyPr/>
                    <a:lstStyle/>
                    <a:p>
                      <a:pPr algn="ctr" fontAlgn="b"/>
                      <a:r>
                        <a:rPr lang="tr-TR" sz="1400" u="none" strike="noStrike">
                          <a:effectLst/>
                        </a:rPr>
                        <a:t>4</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0,971</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0,927</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4,67</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0,01085</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0,01081</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0,37</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89,46544</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85,79093</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4,28</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2271">
                <a:tc>
                  <a:txBody>
                    <a:bodyPr/>
                    <a:lstStyle/>
                    <a:p>
                      <a:pPr algn="ctr" fontAlgn="b"/>
                      <a:r>
                        <a:rPr lang="tr-TR" sz="1400" u="none" strike="noStrike">
                          <a:effectLst/>
                        </a:rPr>
                        <a:t>4,5</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1,010</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0,968</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4,37</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0,01108</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0,01118</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-0,89</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91,13718</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86,53846</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5,31</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2271">
                <a:tc>
                  <a:txBody>
                    <a:bodyPr/>
                    <a:lstStyle/>
                    <a:p>
                      <a:pPr algn="ctr" fontAlgn="b"/>
                      <a:r>
                        <a:rPr lang="tr-TR" sz="1400" u="none" strike="noStrike">
                          <a:effectLst/>
                        </a:rPr>
                        <a:t>5</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1,052</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1,006</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4,58</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0,01142</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0,01148</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-0,52</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92,15412</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87,65679</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a:effectLst/>
                        </a:rPr>
                        <a:t>5,13</a:t>
                      </a:r>
                      <a:endParaRPr lang="tr-TR"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2271">
                <a:tc>
                  <a:txBody>
                    <a:bodyPr/>
                    <a:lstStyle/>
                    <a:p>
                      <a:pPr algn="ctr" fontAlgn="b"/>
                      <a:r>
                        <a:rPr lang="tr-TR" sz="1400" u="none" strike="noStrike">
                          <a:effectLst/>
                        </a:rPr>
                        <a:t>mean</a:t>
                      </a:r>
                      <a:endParaRPr lang="tr-TR" sz="14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dirty="0">
                          <a:solidFill>
                            <a:srgbClr val="FF0000"/>
                          </a:solidFill>
                          <a:effectLst/>
                        </a:rPr>
                        <a:t>0,924</a:t>
                      </a:r>
                      <a:endParaRPr lang="tr-TR" sz="1400" b="0" i="0" u="none" strike="noStrike" dirty="0">
                        <a:solidFill>
                          <a:srgbClr val="FF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dirty="0">
                          <a:solidFill>
                            <a:schemeClr val="tx1"/>
                          </a:solidFill>
                          <a:effectLst/>
                        </a:rPr>
                        <a:t>0,887</a:t>
                      </a:r>
                      <a:endParaRPr lang="tr-TR" sz="14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dirty="0">
                          <a:effectLst/>
                        </a:rPr>
                        <a:t>4,226</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dirty="0">
                          <a:solidFill>
                            <a:srgbClr val="FF0000"/>
                          </a:solidFill>
                          <a:effectLst/>
                        </a:rPr>
                        <a:t>0,01056</a:t>
                      </a:r>
                      <a:endParaRPr lang="tr-TR" sz="1400" b="0" i="0" u="none" strike="noStrike" dirty="0">
                        <a:solidFill>
                          <a:srgbClr val="FF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dirty="0">
                          <a:solidFill>
                            <a:schemeClr val="tx1"/>
                          </a:solidFill>
                          <a:effectLst/>
                        </a:rPr>
                        <a:t>0,010554</a:t>
                      </a:r>
                      <a:endParaRPr lang="tr-TR" sz="14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dirty="0">
                          <a:effectLst/>
                        </a:rPr>
                        <a:t>0,05</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dirty="0">
                          <a:solidFill>
                            <a:srgbClr val="FF0000"/>
                          </a:solidFill>
                          <a:effectLst/>
                        </a:rPr>
                        <a:t>87,35</a:t>
                      </a:r>
                      <a:endParaRPr lang="tr-TR" sz="1400" b="0" i="0" u="none" strike="noStrike" dirty="0">
                        <a:solidFill>
                          <a:srgbClr val="FF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dirty="0">
                          <a:solidFill>
                            <a:schemeClr val="tx1"/>
                          </a:solidFill>
                          <a:effectLst/>
                        </a:rPr>
                        <a:t>83,88</a:t>
                      </a:r>
                      <a:endParaRPr lang="tr-TR" sz="14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u="none" strike="noStrike" dirty="0">
                          <a:effectLst/>
                        </a:rPr>
                        <a:t>4,14</a:t>
                      </a:r>
                      <a:endParaRPr lang="tr-TR" sz="14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314437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type="title"/>
          </p:nvPr>
        </p:nvSpPr>
        <p:spPr>
          <a:xfrm>
            <a:off x="2592927" y="624110"/>
            <a:ext cx="8911687" cy="1280890"/>
          </a:xfrm>
        </p:spPr>
        <p:txBody>
          <a:bodyPr/>
          <a:lstStyle/>
          <a:p>
            <a:r>
              <a:rPr lang="tr-TR" dirty="0" err="1" smtClean="0"/>
              <a:t>Results</a:t>
            </a:r>
            <a:r>
              <a:rPr lang="tr-TR" dirty="0" smtClean="0"/>
              <a:t> (2-5 </a:t>
            </a:r>
            <a:r>
              <a:rPr lang="tr-TR" dirty="0" err="1" smtClean="0"/>
              <a:t>AoA</a:t>
            </a:r>
            <a:r>
              <a:rPr lang="tr-TR" dirty="0" smtClean="0"/>
              <a:t> </a:t>
            </a:r>
            <a:r>
              <a:rPr lang="tr-TR" dirty="0" err="1"/>
              <a:t>R</a:t>
            </a:r>
            <a:r>
              <a:rPr lang="tr-TR" dirty="0" err="1" smtClean="0"/>
              <a:t>ange</a:t>
            </a:r>
            <a:r>
              <a:rPr lang="tr-TR" dirty="0" smtClean="0"/>
              <a:t>)</a:t>
            </a:r>
            <a:endParaRPr lang="tr-TR" dirty="0"/>
          </a:p>
        </p:txBody>
      </p:sp>
      <p:pic>
        <p:nvPicPr>
          <p:cNvPr id="3" name="Resim 2"/>
          <p:cNvPicPr>
            <a:picLocks noChangeAspect="1"/>
          </p:cNvPicPr>
          <p:nvPr/>
        </p:nvPicPr>
        <p:blipFill>
          <a:blip r:embed="rId2"/>
          <a:stretch>
            <a:fillRect/>
          </a:stretch>
        </p:blipFill>
        <p:spPr>
          <a:xfrm>
            <a:off x="715964" y="1905004"/>
            <a:ext cx="5240339" cy="4144267"/>
          </a:xfrm>
          <a:prstGeom prst="rect">
            <a:avLst/>
          </a:prstGeom>
        </p:spPr>
      </p:pic>
      <p:pic>
        <p:nvPicPr>
          <p:cNvPr id="6" name="Resim 5"/>
          <p:cNvPicPr>
            <a:picLocks noChangeAspect="1"/>
          </p:cNvPicPr>
          <p:nvPr/>
        </p:nvPicPr>
        <p:blipFill>
          <a:blip r:embed="rId3"/>
          <a:stretch>
            <a:fillRect/>
          </a:stretch>
        </p:blipFill>
        <p:spPr>
          <a:xfrm>
            <a:off x="6056315" y="1677296"/>
            <a:ext cx="5895975" cy="4371975"/>
          </a:xfrm>
          <a:prstGeom prst="rect">
            <a:avLst/>
          </a:prstGeom>
        </p:spPr>
      </p:pic>
    </p:spTree>
    <p:extLst>
      <p:ext uri="{BB962C8B-B14F-4D97-AF65-F5344CB8AC3E}">
        <p14:creationId xmlns:p14="http://schemas.microsoft.com/office/powerpoint/2010/main" val="2709616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p:txBody>
          <a:bodyPr/>
          <a:lstStyle/>
          <a:p>
            <a:r>
              <a:rPr lang="tr-TR" dirty="0" err="1" smtClean="0"/>
              <a:t>Results</a:t>
            </a:r>
            <a:r>
              <a:rPr lang="tr-TR" dirty="0" smtClean="0"/>
              <a:t> (2-5 </a:t>
            </a:r>
            <a:r>
              <a:rPr lang="tr-TR" dirty="0" err="1" smtClean="0"/>
              <a:t>AoA</a:t>
            </a:r>
            <a:r>
              <a:rPr lang="tr-TR" dirty="0" smtClean="0"/>
              <a:t> </a:t>
            </a:r>
            <a:r>
              <a:rPr lang="tr-TR" dirty="0" err="1"/>
              <a:t>R</a:t>
            </a:r>
            <a:r>
              <a:rPr lang="tr-TR" dirty="0" err="1" smtClean="0"/>
              <a:t>ange</a:t>
            </a:r>
            <a:r>
              <a:rPr lang="tr-TR" dirty="0" smtClean="0"/>
              <a:t>)</a:t>
            </a:r>
            <a:endParaRPr lang="tr-TR" dirty="0"/>
          </a:p>
        </p:txBody>
      </p:sp>
      <p:pic>
        <p:nvPicPr>
          <p:cNvPr id="6" name="Resim 5"/>
          <p:cNvPicPr>
            <a:picLocks noChangeAspect="1"/>
          </p:cNvPicPr>
          <p:nvPr/>
        </p:nvPicPr>
        <p:blipFill>
          <a:blip r:embed="rId2"/>
          <a:stretch>
            <a:fillRect/>
          </a:stretch>
        </p:blipFill>
        <p:spPr>
          <a:xfrm>
            <a:off x="412175" y="2186135"/>
            <a:ext cx="4073452" cy="3109766"/>
          </a:xfrm>
          <a:prstGeom prst="rect">
            <a:avLst/>
          </a:prstGeom>
        </p:spPr>
      </p:pic>
      <p:pic>
        <p:nvPicPr>
          <p:cNvPr id="8" name="Resim 7"/>
          <p:cNvPicPr>
            <a:picLocks noChangeAspect="1"/>
          </p:cNvPicPr>
          <p:nvPr/>
        </p:nvPicPr>
        <p:blipFill>
          <a:blip r:embed="rId3"/>
          <a:stretch>
            <a:fillRect/>
          </a:stretch>
        </p:blipFill>
        <p:spPr>
          <a:xfrm>
            <a:off x="4635499" y="2186134"/>
            <a:ext cx="7451600" cy="3719365"/>
          </a:xfrm>
          <a:prstGeom prst="rect">
            <a:avLst/>
          </a:prstGeom>
        </p:spPr>
      </p:pic>
    </p:spTree>
    <p:extLst>
      <p:ext uri="{BB962C8B-B14F-4D97-AF65-F5344CB8AC3E}">
        <p14:creationId xmlns:p14="http://schemas.microsoft.com/office/powerpoint/2010/main" val="1780182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smtClean="0"/>
              <a:t>References</a:t>
            </a:r>
            <a:endParaRPr lang="tr-TR" dirty="0"/>
          </a:p>
        </p:txBody>
      </p:sp>
      <p:sp>
        <p:nvSpPr>
          <p:cNvPr id="3" name="Content Placeholder 2"/>
          <p:cNvSpPr>
            <a:spLocks noGrp="1"/>
          </p:cNvSpPr>
          <p:nvPr>
            <p:ph idx="1"/>
          </p:nvPr>
        </p:nvSpPr>
        <p:spPr/>
        <p:txBody>
          <a:bodyPr>
            <a:normAutofit fontScale="77500" lnSpcReduction="20000"/>
          </a:bodyPr>
          <a:lstStyle/>
          <a:p>
            <a:pPr marL="0" indent="0">
              <a:buNone/>
            </a:pPr>
            <a:r>
              <a:rPr lang="tr-TR" dirty="0" smtClean="0"/>
              <a:t>[</a:t>
            </a:r>
            <a:r>
              <a:rPr lang="tr-TR" dirty="0"/>
              <a:t>1]	B. A. </a:t>
            </a:r>
            <a:r>
              <a:rPr lang="tr-TR" dirty="0" err="1"/>
              <a:t>Gardner</a:t>
            </a:r>
            <a:r>
              <a:rPr lang="tr-TR" dirty="0"/>
              <a:t> </a:t>
            </a:r>
            <a:r>
              <a:rPr lang="tr-TR" dirty="0" err="1"/>
              <a:t>and</a:t>
            </a:r>
            <a:r>
              <a:rPr lang="tr-TR" dirty="0"/>
              <a:t> M. S. </a:t>
            </a:r>
            <a:r>
              <a:rPr lang="tr-TR" dirty="0" err="1"/>
              <a:t>Selig</a:t>
            </a:r>
            <a:r>
              <a:rPr lang="tr-TR" dirty="0"/>
              <a:t>, “</a:t>
            </a:r>
            <a:r>
              <a:rPr lang="tr-TR" dirty="0" err="1"/>
              <a:t>Airfoil</a:t>
            </a:r>
            <a:r>
              <a:rPr lang="tr-TR" dirty="0"/>
              <a:t> </a:t>
            </a:r>
            <a:r>
              <a:rPr lang="tr-TR" dirty="0" err="1"/>
              <a:t>design</a:t>
            </a:r>
            <a:r>
              <a:rPr lang="tr-TR" dirty="0"/>
              <a:t> </a:t>
            </a:r>
            <a:r>
              <a:rPr lang="tr-TR" dirty="0" err="1"/>
              <a:t>using</a:t>
            </a:r>
            <a:r>
              <a:rPr lang="tr-TR" dirty="0"/>
              <a:t> a </a:t>
            </a:r>
            <a:r>
              <a:rPr lang="tr-TR" dirty="0" err="1"/>
              <a:t>genetic</a:t>
            </a:r>
            <a:r>
              <a:rPr lang="tr-TR" dirty="0"/>
              <a:t> </a:t>
            </a:r>
            <a:r>
              <a:rPr lang="tr-TR" dirty="0" err="1"/>
              <a:t>algorithm</a:t>
            </a:r>
            <a:r>
              <a:rPr lang="tr-TR" dirty="0"/>
              <a:t> </a:t>
            </a:r>
            <a:r>
              <a:rPr lang="tr-TR" dirty="0" err="1"/>
              <a:t>and</a:t>
            </a:r>
            <a:r>
              <a:rPr lang="tr-TR" dirty="0"/>
              <a:t> an </a:t>
            </a:r>
            <a:r>
              <a:rPr lang="tr-TR" dirty="0" err="1"/>
              <a:t>inverse</a:t>
            </a:r>
            <a:r>
              <a:rPr lang="tr-TR" dirty="0"/>
              <a:t> </a:t>
            </a:r>
            <a:r>
              <a:rPr lang="tr-TR" dirty="0" smtClean="0"/>
              <a:t>	</a:t>
            </a:r>
            <a:r>
              <a:rPr lang="tr-TR" dirty="0" err="1" smtClean="0"/>
              <a:t>method</a:t>
            </a:r>
            <a:r>
              <a:rPr lang="tr-TR" dirty="0"/>
              <a:t>, 41st </a:t>
            </a:r>
            <a:r>
              <a:rPr lang="tr-TR" dirty="0" err="1"/>
              <a:t>Aerospace</a:t>
            </a:r>
            <a:r>
              <a:rPr lang="tr-TR" dirty="0"/>
              <a:t> </a:t>
            </a:r>
            <a:r>
              <a:rPr lang="tr-TR" dirty="0" err="1"/>
              <a:t>Sciences</a:t>
            </a:r>
            <a:r>
              <a:rPr lang="tr-TR" dirty="0"/>
              <a:t> Meeting </a:t>
            </a:r>
            <a:r>
              <a:rPr lang="tr-TR" dirty="0" err="1"/>
              <a:t>and</a:t>
            </a:r>
            <a:r>
              <a:rPr lang="tr-TR" dirty="0"/>
              <a:t> </a:t>
            </a:r>
            <a:r>
              <a:rPr lang="tr-TR" dirty="0" err="1"/>
              <a:t>Exhibit</a:t>
            </a:r>
            <a:r>
              <a:rPr lang="tr-TR" dirty="0"/>
              <a:t>, AIAA, </a:t>
            </a:r>
            <a:r>
              <a:rPr lang="tr-TR" dirty="0" err="1"/>
              <a:t>Reno</a:t>
            </a:r>
            <a:r>
              <a:rPr lang="tr-TR" dirty="0"/>
              <a:t>, Nevada, 6-9 </a:t>
            </a:r>
            <a:r>
              <a:rPr lang="tr-TR" dirty="0" err="1"/>
              <a:t>January</a:t>
            </a:r>
            <a:r>
              <a:rPr lang="tr-TR" dirty="0"/>
              <a:t> </a:t>
            </a:r>
            <a:r>
              <a:rPr lang="tr-TR" dirty="0" smtClean="0"/>
              <a:t>	2003</a:t>
            </a:r>
            <a:r>
              <a:rPr lang="tr-TR" dirty="0"/>
              <a:t>.</a:t>
            </a:r>
          </a:p>
          <a:p>
            <a:pPr marL="0" indent="0">
              <a:buNone/>
            </a:pPr>
            <a:r>
              <a:rPr lang="tr-TR" dirty="0"/>
              <a:t>[2]	P. </a:t>
            </a:r>
            <a:r>
              <a:rPr lang="tr-TR" dirty="0" err="1"/>
              <a:t>Giguère</a:t>
            </a:r>
            <a:r>
              <a:rPr lang="tr-TR" dirty="0"/>
              <a:t>, “</a:t>
            </a:r>
            <a:r>
              <a:rPr lang="tr-TR" dirty="0" err="1"/>
              <a:t>Part</a:t>
            </a:r>
            <a:r>
              <a:rPr lang="tr-TR" dirty="0"/>
              <a:t> IV: </a:t>
            </a:r>
            <a:r>
              <a:rPr lang="tr-TR" dirty="0" err="1"/>
              <a:t>Blade</a:t>
            </a:r>
            <a:r>
              <a:rPr lang="tr-TR" dirty="0"/>
              <a:t> </a:t>
            </a:r>
            <a:r>
              <a:rPr lang="tr-TR" dirty="0" err="1"/>
              <a:t>Geometry</a:t>
            </a:r>
            <a:r>
              <a:rPr lang="tr-TR" dirty="0"/>
              <a:t> </a:t>
            </a:r>
            <a:r>
              <a:rPr lang="tr-TR" dirty="0" err="1"/>
              <a:t>Optimization</a:t>
            </a:r>
            <a:r>
              <a:rPr lang="tr-TR" dirty="0"/>
              <a:t>”, </a:t>
            </a:r>
            <a:r>
              <a:rPr lang="tr-TR" dirty="0" err="1"/>
              <a:t>Department</a:t>
            </a:r>
            <a:r>
              <a:rPr lang="tr-TR" dirty="0"/>
              <a:t> of </a:t>
            </a:r>
            <a:r>
              <a:rPr lang="tr-TR" dirty="0" err="1"/>
              <a:t>Aeronautical</a:t>
            </a:r>
            <a:r>
              <a:rPr lang="tr-TR" dirty="0"/>
              <a:t> </a:t>
            </a:r>
            <a:r>
              <a:rPr lang="tr-TR" dirty="0" err="1"/>
              <a:t>and</a:t>
            </a:r>
            <a:r>
              <a:rPr lang="tr-TR" dirty="0"/>
              <a:t> </a:t>
            </a:r>
            <a:r>
              <a:rPr lang="tr-TR" dirty="0" smtClean="0"/>
              <a:t>	</a:t>
            </a:r>
            <a:r>
              <a:rPr lang="tr-TR" dirty="0" err="1" smtClean="0"/>
              <a:t>Astronautical</a:t>
            </a:r>
            <a:r>
              <a:rPr lang="tr-TR" dirty="0" smtClean="0"/>
              <a:t> </a:t>
            </a:r>
            <a:r>
              <a:rPr lang="tr-TR" dirty="0" err="1"/>
              <a:t>Engineering</a:t>
            </a:r>
            <a:r>
              <a:rPr lang="tr-TR" dirty="0"/>
              <a:t>, </a:t>
            </a:r>
            <a:r>
              <a:rPr lang="tr-TR" dirty="0" err="1"/>
              <a:t>University</a:t>
            </a:r>
            <a:r>
              <a:rPr lang="tr-TR" dirty="0"/>
              <a:t> of Illinois at Urbana-</a:t>
            </a:r>
            <a:r>
              <a:rPr lang="tr-TR" dirty="0" err="1"/>
              <a:t>Champaign</a:t>
            </a:r>
            <a:r>
              <a:rPr lang="tr-TR" dirty="0"/>
              <a:t>, NREL, 1999.</a:t>
            </a:r>
          </a:p>
          <a:p>
            <a:pPr marL="0" indent="0">
              <a:buNone/>
            </a:pPr>
            <a:r>
              <a:rPr lang="tr-TR" dirty="0"/>
              <a:t>[3]	J. </a:t>
            </a:r>
            <a:r>
              <a:rPr lang="tr-TR" dirty="0" err="1"/>
              <a:t>Hajek</a:t>
            </a:r>
            <a:r>
              <a:rPr lang="tr-TR" dirty="0"/>
              <a:t>, “</a:t>
            </a:r>
            <a:r>
              <a:rPr lang="tr-TR" dirty="0" err="1"/>
              <a:t>Parameterization</a:t>
            </a:r>
            <a:r>
              <a:rPr lang="tr-TR" dirty="0"/>
              <a:t> of </a:t>
            </a:r>
            <a:r>
              <a:rPr lang="tr-TR" dirty="0" err="1"/>
              <a:t>airfoils</a:t>
            </a:r>
            <a:r>
              <a:rPr lang="tr-TR" dirty="0"/>
              <a:t> </a:t>
            </a:r>
            <a:r>
              <a:rPr lang="tr-TR" dirty="0" err="1"/>
              <a:t>and</a:t>
            </a:r>
            <a:r>
              <a:rPr lang="tr-TR" dirty="0"/>
              <a:t> </a:t>
            </a:r>
            <a:r>
              <a:rPr lang="tr-TR" dirty="0" err="1"/>
              <a:t>its</a:t>
            </a:r>
            <a:r>
              <a:rPr lang="tr-TR" dirty="0"/>
              <a:t> </a:t>
            </a:r>
            <a:r>
              <a:rPr lang="tr-TR" dirty="0" err="1"/>
              <a:t>application</a:t>
            </a:r>
            <a:r>
              <a:rPr lang="tr-TR" dirty="0"/>
              <a:t> in </a:t>
            </a:r>
            <a:r>
              <a:rPr lang="tr-TR" dirty="0" err="1"/>
              <a:t>aerodynamic</a:t>
            </a:r>
            <a:r>
              <a:rPr lang="tr-TR" dirty="0"/>
              <a:t> </a:t>
            </a:r>
            <a:r>
              <a:rPr lang="tr-TR" dirty="0" err="1"/>
              <a:t>optimization</a:t>
            </a:r>
            <a:r>
              <a:rPr lang="tr-TR" dirty="0"/>
              <a:t>”, </a:t>
            </a:r>
            <a:r>
              <a:rPr lang="tr-TR" dirty="0" smtClean="0"/>
              <a:t>	WDS'07 </a:t>
            </a:r>
            <a:r>
              <a:rPr lang="tr-TR" dirty="0" err="1"/>
              <a:t>Proceedings</a:t>
            </a:r>
            <a:r>
              <a:rPr lang="tr-TR" dirty="0"/>
              <a:t> of </a:t>
            </a:r>
            <a:r>
              <a:rPr lang="tr-TR" dirty="0" err="1"/>
              <a:t>Contributed</a:t>
            </a:r>
            <a:r>
              <a:rPr lang="tr-TR" dirty="0"/>
              <a:t> </a:t>
            </a:r>
            <a:r>
              <a:rPr lang="tr-TR" dirty="0" err="1"/>
              <a:t>Papers</a:t>
            </a:r>
            <a:r>
              <a:rPr lang="tr-TR" dirty="0"/>
              <a:t>, </a:t>
            </a:r>
            <a:r>
              <a:rPr lang="tr-TR" dirty="0" err="1"/>
              <a:t>Part</a:t>
            </a:r>
            <a:r>
              <a:rPr lang="tr-TR" dirty="0"/>
              <a:t> I, </a:t>
            </a:r>
            <a:r>
              <a:rPr lang="tr-TR" dirty="0" err="1"/>
              <a:t>pp</a:t>
            </a:r>
            <a:r>
              <a:rPr lang="tr-TR" dirty="0"/>
              <a:t>. 233–240, 2007.</a:t>
            </a:r>
          </a:p>
          <a:p>
            <a:pPr marL="0" indent="0">
              <a:buNone/>
            </a:pPr>
            <a:r>
              <a:rPr lang="tr-TR" dirty="0"/>
              <a:t>[4]	B. M. </a:t>
            </a:r>
            <a:r>
              <a:rPr lang="tr-TR" dirty="0" err="1"/>
              <a:t>Kulfan</a:t>
            </a:r>
            <a:r>
              <a:rPr lang="tr-TR" dirty="0"/>
              <a:t>, “Universal </a:t>
            </a:r>
            <a:r>
              <a:rPr lang="tr-TR" dirty="0" err="1"/>
              <a:t>parametric</a:t>
            </a:r>
            <a:r>
              <a:rPr lang="tr-TR" dirty="0"/>
              <a:t> </a:t>
            </a:r>
            <a:r>
              <a:rPr lang="tr-TR" dirty="0" err="1"/>
              <a:t>geometry</a:t>
            </a:r>
            <a:r>
              <a:rPr lang="tr-TR" dirty="0"/>
              <a:t> </a:t>
            </a:r>
            <a:r>
              <a:rPr lang="tr-TR" dirty="0" err="1"/>
              <a:t>representation</a:t>
            </a:r>
            <a:r>
              <a:rPr lang="tr-TR" dirty="0"/>
              <a:t> </a:t>
            </a:r>
            <a:r>
              <a:rPr lang="tr-TR" dirty="0" err="1"/>
              <a:t>method</a:t>
            </a:r>
            <a:r>
              <a:rPr lang="tr-TR" dirty="0"/>
              <a:t>”, </a:t>
            </a:r>
            <a:r>
              <a:rPr lang="tr-TR" dirty="0" err="1"/>
              <a:t>Journal</a:t>
            </a:r>
            <a:r>
              <a:rPr lang="tr-TR" dirty="0"/>
              <a:t> of Aircraft, </a:t>
            </a:r>
            <a:r>
              <a:rPr lang="tr-TR" dirty="0" smtClean="0"/>
              <a:t>	AIAA</a:t>
            </a:r>
            <a:r>
              <a:rPr lang="tr-TR" dirty="0"/>
              <a:t>, </a:t>
            </a:r>
            <a:r>
              <a:rPr lang="tr-TR" dirty="0" err="1"/>
              <a:t>vol</a:t>
            </a:r>
            <a:r>
              <a:rPr lang="tr-TR" dirty="0"/>
              <a:t>. 45, no.1, 2008.</a:t>
            </a:r>
          </a:p>
          <a:p>
            <a:pPr marL="0" indent="0">
              <a:buNone/>
            </a:pPr>
            <a:r>
              <a:rPr lang="tr-TR" dirty="0"/>
              <a:t>[5]	</a:t>
            </a:r>
            <a:r>
              <a:rPr lang="tr-TR" dirty="0" err="1"/>
              <a:t>Sobieczky</a:t>
            </a:r>
            <a:r>
              <a:rPr lang="tr-TR" dirty="0"/>
              <a:t> H., “</a:t>
            </a:r>
            <a:r>
              <a:rPr lang="tr-TR" dirty="0" err="1"/>
              <a:t>Parametric</a:t>
            </a:r>
            <a:r>
              <a:rPr lang="tr-TR" dirty="0"/>
              <a:t> </a:t>
            </a:r>
            <a:r>
              <a:rPr lang="tr-TR" dirty="0" err="1"/>
              <a:t>airfoils</a:t>
            </a:r>
            <a:r>
              <a:rPr lang="tr-TR" dirty="0"/>
              <a:t> </a:t>
            </a:r>
            <a:r>
              <a:rPr lang="tr-TR" dirty="0" err="1"/>
              <a:t>and</a:t>
            </a:r>
            <a:r>
              <a:rPr lang="tr-TR" dirty="0"/>
              <a:t> </a:t>
            </a:r>
            <a:r>
              <a:rPr lang="tr-TR" dirty="0" err="1"/>
              <a:t>wings</a:t>
            </a:r>
            <a:r>
              <a:rPr lang="tr-TR" dirty="0"/>
              <a:t>”, </a:t>
            </a:r>
            <a:r>
              <a:rPr lang="tr-TR" dirty="0" err="1"/>
              <a:t>Notes</a:t>
            </a:r>
            <a:r>
              <a:rPr lang="tr-TR" dirty="0"/>
              <a:t> on </a:t>
            </a:r>
            <a:r>
              <a:rPr lang="tr-TR" dirty="0" err="1"/>
              <a:t>Numerical</a:t>
            </a:r>
            <a:r>
              <a:rPr lang="tr-TR" dirty="0"/>
              <a:t> </a:t>
            </a:r>
            <a:r>
              <a:rPr lang="tr-TR" dirty="0" err="1"/>
              <a:t>Fluid</a:t>
            </a:r>
            <a:r>
              <a:rPr lang="tr-TR" dirty="0"/>
              <a:t> </a:t>
            </a:r>
            <a:r>
              <a:rPr lang="tr-TR" dirty="0" err="1"/>
              <a:t>Mechanics</a:t>
            </a:r>
            <a:r>
              <a:rPr lang="tr-TR" dirty="0"/>
              <a:t>, </a:t>
            </a:r>
            <a:r>
              <a:rPr lang="tr-TR" dirty="0" err="1"/>
              <a:t>vol</a:t>
            </a:r>
            <a:r>
              <a:rPr lang="tr-TR" dirty="0"/>
              <a:t>. 68, </a:t>
            </a:r>
            <a:r>
              <a:rPr lang="tr-TR" dirty="0" smtClean="0"/>
              <a:t>	</a:t>
            </a:r>
            <a:r>
              <a:rPr lang="tr-TR" dirty="0" err="1" smtClean="0"/>
              <a:t>Vieweg</a:t>
            </a:r>
            <a:r>
              <a:rPr lang="tr-TR" dirty="0" smtClean="0"/>
              <a:t> </a:t>
            </a:r>
            <a:r>
              <a:rPr lang="tr-TR" dirty="0" err="1"/>
              <a:t>Verlag</a:t>
            </a:r>
            <a:r>
              <a:rPr lang="tr-TR" dirty="0"/>
              <a:t>, 1998.</a:t>
            </a:r>
          </a:p>
          <a:p>
            <a:pPr marL="0" indent="0">
              <a:buNone/>
            </a:pPr>
            <a:r>
              <a:rPr lang="tr-TR" dirty="0"/>
              <a:t>[6]	R. </a:t>
            </a:r>
            <a:r>
              <a:rPr lang="tr-TR" dirty="0" err="1"/>
              <a:t>Mukesh</a:t>
            </a:r>
            <a:r>
              <a:rPr lang="tr-TR" dirty="0"/>
              <a:t>, K. </a:t>
            </a:r>
            <a:r>
              <a:rPr lang="tr-TR" dirty="0" err="1"/>
              <a:t>Lingadurai</a:t>
            </a:r>
            <a:r>
              <a:rPr lang="tr-TR" dirty="0"/>
              <a:t> </a:t>
            </a:r>
            <a:r>
              <a:rPr lang="tr-TR" dirty="0" err="1"/>
              <a:t>and</a:t>
            </a:r>
            <a:r>
              <a:rPr lang="tr-TR" dirty="0"/>
              <a:t> U. </a:t>
            </a:r>
            <a:r>
              <a:rPr lang="tr-TR" dirty="0" err="1"/>
              <a:t>Selvakumar</a:t>
            </a:r>
            <a:r>
              <a:rPr lang="tr-TR" dirty="0"/>
              <a:t>, “</a:t>
            </a:r>
            <a:r>
              <a:rPr lang="tr-TR" dirty="0" err="1"/>
              <a:t>Airfoil</a:t>
            </a:r>
            <a:r>
              <a:rPr lang="tr-TR" dirty="0"/>
              <a:t> </a:t>
            </a:r>
            <a:r>
              <a:rPr lang="tr-TR" dirty="0" err="1"/>
              <a:t>shape</a:t>
            </a:r>
            <a:r>
              <a:rPr lang="tr-TR" dirty="0"/>
              <a:t> </a:t>
            </a:r>
            <a:r>
              <a:rPr lang="tr-TR" dirty="0" err="1"/>
              <a:t>optimization</a:t>
            </a:r>
            <a:r>
              <a:rPr lang="tr-TR" dirty="0"/>
              <a:t> </a:t>
            </a:r>
            <a:r>
              <a:rPr lang="tr-TR" dirty="0" err="1"/>
              <a:t>using</a:t>
            </a:r>
            <a:r>
              <a:rPr lang="tr-TR" dirty="0"/>
              <a:t> </a:t>
            </a:r>
            <a:r>
              <a:rPr lang="tr-TR" dirty="0" err="1" smtClean="0"/>
              <a:t>non</a:t>
            </a:r>
            <a:r>
              <a:rPr lang="tr-TR" dirty="0" smtClean="0"/>
              <a:t>-	</a:t>
            </a:r>
            <a:r>
              <a:rPr lang="tr-TR" dirty="0" err="1" smtClean="0"/>
              <a:t>traditional</a:t>
            </a:r>
            <a:r>
              <a:rPr lang="tr-TR" dirty="0" smtClean="0"/>
              <a:t> </a:t>
            </a:r>
            <a:r>
              <a:rPr lang="tr-TR" dirty="0" err="1"/>
              <a:t>optimization</a:t>
            </a:r>
            <a:r>
              <a:rPr lang="tr-TR" dirty="0"/>
              <a:t> </a:t>
            </a:r>
            <a:r>
              <a:rPr lang="tr-TR" dirty="0" err="1"/>
              <a:t>technique</a:t>
            </a:r>
            <a:r>
              <a:rPr lang="tr-TR" dirty="0"/>
              <a:t> </a:t>
            </a:r>
            <a:r>
              <a:rPr lang="tr-TR" dirty="0" err="1"/>
              <a:t>and</a:t>
            </a:r>
            <a:r>
              <a:rPr lang="tr-TR" dirty="0"/>
              <a:t> </a:t>
            </a:r>
            <a:r>
              <a:rPr lang="tr-TR" dirty="0" err="1"/>
              <a:t>its</a:t>
            </a:r>
            <a:r>
              <a:rPr lang="tr-TR" dirty="0"/>
              <a:t> </a:t>
            </a:r>
            <a:r>
              <a:rPr lang="tr-TR" dirty="0" err="1"/>
              <a:t>validation</a:t>
            </a:r>
            <a:r>
              <a:rPr lang="tr-TR" dirty="0"/>
              <a:t>”, </a:t>
            </a:r>
            <a:r>
              <a:rPr lang="tr-TR" dirty="0" err="1"/>
              <a:t>Journal</a:t>
            </a:r>
            <a:r>
              <a:rPr lang="tr-TR" dirty="0"/>
              <a:t> of </a:t>
            </a:r>
            <a:r>
              <a:rPr lang="tr-TR" dirty="0" err="1"/>
              <a:t>King</a:t>
            </a:r>
            <a:r>
              <a:rPr lang="tr-TR" dirty="0"/>
              <a:t> </a:t>
            </a:r>
            <a:r>
              <a:rPr lang="tr-TR" dirty="0" err="1"/>
              <a:t>Saud</a:t>
            </a:r>
            <a:r>
              <a:rPr lang="tr-TR" dirty="0"/>
              <a:t> </a:t>
            </a:r>
            <a:r>
              <a:rPr lang="tr-TR" dirty="0" err="1" smtClean="0"/>
              <a:t>University</a:t>
            </a:r>
            <a:r>
              <a:rPr lang="tr-TR" dirty="0" smtClean="0"/>
              <a:t>-	</a:t>
            </a:r>
            <a:r>
              <a:rPr lang="tr-TR" dirty="0" err="1" smtClean="0"/>
              <a:t>Engineering</a:t>
            </a:r>
            <a:r>
              <a:rPr lang="tr-TR" dirty="0" smtClean="0"/>
              <a:t> </a:t>
            </a:r>
            <a:r>
              <a:rPr lang="tr-TR" dirty="0" err="1"/>
              <a:t>Sciences</a:t>
            </a:r>
            <a:r>
              <a:rPr lang="tr-TR" dirty="0"/>
              <a:t>, </a:t>
            </a:r>
            <a:r>
              <a:rPr lang="tr-TR" dirty="0" err="1"/>
              <a:t>Elsevier</a:t>
            </a:r>
            <a:r>
              <a:rPr lang="tr-TR" dirty="0"/>
              <a:t>, 2013.</a:t>
            </a:r>
          </a:p>
          <a:p>
            <a:pPr marL="0" indent="0">
              <a:buNone/>
            </a:pPr>
            <a:r>
              <a:rPr lang="tr-TR" dirty="0"/>
              <a:t>[7]	M. </a:t>
            </a:r>
            <a:r>
              <a:rPr lang="tr-TR" dirty="0" err="1"/>
              <a:t>Drela</a:t>
            </a:r>
            <a:r>
              <a:rPr lang="tr-TR" dirty="0"/>
              <a:t>,  XFOIL: Interactive program </a:t>
            </a:r>
            <a:r>
              <a:rPr lang="tr-TR" dirty="0" err="1"/>
              <a:t>for</a:t>
            </a:r>
            <a:r>
              <a:rPr lang="tr-TR" dirty="0"/>
              <a:t> </a:t>
            </a:r>
            <a:r>
              <a:rPr lang="tr-TR" dirty="0" err="1"/>
              <a:t>the</a:t>
            </a:r>
            <a:r>
              <a:rPr lang="tr-TR" dirty="0"/>
              <a:t> </a:t>
            </a:r>
            <a:r>
              <a:rPr lang="tr-TR" dirty="0" err="1"/>
              <a:t>design</a:t>
            </a:r>
            <a:r>
              <a:rPr lang="tr-TR" dirty="0"/>
              <a:t> </a:t>
            </a:r>
            <a:r>
              <a:rPr lang="tr-TR" dirty="0" err="1"/>
              <a:t>and</a:t>
            </a:r>
            <a:r>
              <a:rPr lang="tr-TR" dirty="0"/>
              <a:t> </a:t>
            </a:r>
            <a:r>
              <a:rPr lang="tr-TR" dirty="0" err="1"/>
              <a:t>analysis</a:t>
            </a:r>
            <a:r>
              <a:rPr lang="tr-TR" dirty="0"/>
              <a:t> of </a:t>
            </a:r>
            <a:r>
              <a:rPr lang="tr-TR" dirty="0" err="1"/>
              <a:t>subsonic</a:t>
            </a:r>
            <a:r>
              <a:rPr lang="tr-TR" dirty="0"/>
              <a:t> </a:t>
            </a:r>
            <a:r>
              <a:rPr lang="tr-TR" dirty="0" err="1"/>
              <a:t>isolated</a:t>
            </a:r>
            <a:r>
              <a:rPr lang="tr-TR" dirty="0"/>
              <a:t> </a:t>
            </a:r>
            <a:r>
              <a:rPr lang="tr-TR" dirty="0" smtClean="0"/>
              <a:t>	</a:t>
            </a:r>
            <a:r>
              <a:rPr lang="tr-TR" dirty="0" err="1" smtClean="0"/>
              <a:t>airfoils</a:t>
            </a:r>
            <a:r>
              <a:rPr lang="tr-TR" dirty="0"/>
              <a:t>,  http://web.mit.edu/drela/Public/web/xfoil/</a:t>
            </a:r>
          </a:p>
          <a:p>
            <a:pPr marL="0" indent="0">
              <a:buNone/>
            </a:pPr>
            <a:endParaRPr lang="tr-TR" dirty="0"/>
          </a:p>
        </p:txBody>
      </p:sp>
    </p:spTree>
    <p:extLst>
      <p:ext uri="{BB962C8B-B14F-4D97-AF65-F5344CB8AC3E}">
        <p14:creationId xmlns:p14="http://schemas.microsoft.com/office/powerpoint/2010/main" val="2324495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sp>
        <p:nvSpPr>
          <p:cNvPr id="3" name="Content Placeholder 2"/>
          <p:cNvSpPr>
            <a:spLocks noGrp="1"/>
          </p:cNvSpPr>
          <p:nvPr>
            <p:ph idx="1"/>
          </p:nvPr>
        </p:nvSpPr>
        <p:spPr/>
        <p:txBody>
          <a:bodyPr/>
          <a:lstStyle/>
          <a:p>
            <a:r>
              <a:rPr lang="tr-TR" dirty="0" err="1" smtClean="0"/>
              <a:t>Thanks</a:t>
            </a:r>
            <a:r>
              <a:rPr lang="tr-TR" dirty="0" smtClean="0"/>
              <a:t> </a:t>
            </a:r>
            <a:r>
              <a:rPr lang="tr-TR" dirty="0" err="1" smtClean="0"/>
              <a:t>for</a:t>
            </a:r>
            <a:r>
              <a:rPr lang="tr-TR" dirty="0" smtClean="0"/>
              <a:t> </a:t>
            </a:r>
            <a:r>
              <a:rPr lang="tr-TR" dirty="0" err="1" smtClean="0"/>
              <a:t>your</a:t>
            </a:r>
            <a:r>
              <a:rPr lang="tr-TR" dirty="0" smtClean="0"/>
              <a:t> </a:t>
            </a:r>
            <a:r>
              <a:rPr lang="tr-TR" dirty="0" err="1" smtClean="0"/>
              <a:t>attention</a:t>
            </a:r>
            <a:r>
              <a:rPr lang="tr-TR" dirty="0" smtClean="0"/>
              <a:t>...</a:t>
            </a:r>
            <a:endParaRPr lang="tr-TR" dirty="0"/>
          </a:p>
        </p:txBody>
      </p:sp>
    </p:spTree>
    <p:extLst>
      <p:ext uri="{BB962C8B-B14F-4D97-AF65-F5344CB8AC3E}">
        <p14:creationId xmlns:p14="http://schemas.microsoft.com/office/powerpoint/2010/main" val="3729047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1" y="285750"/>
            <a:ext cx="11010900" cy="1143000"/>
          </a:xfrm>
          <a:solidFill>
            <a:schemeClr val="tx2"/>
          </a:solidFill>
        </p:spPr>
        <p:txBody>
          <a:bodyPr>
            <a:normAutofit/>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609600" y="1571625"/>
            <a:ext cx="10972800" cy="4483100"/>
          </a:xfrm>
          <a:solidFill>
            <a:schemeClr val="tx2"/>
          </a:solidFill>
          <a:ln>
            <a:solidFill>
              <a:schemeClr val="accent1"/>
            </a:solidFill>
          </a:ln>
        </p:spPr>
        <p:txBody>
          <a:bodyPr>
            <a:normAutofit/>
          </a:bodyPr>
          <a:lstStyle/>
          <a:p>
            <a:pPr eaLnBrk="1" hangingPunct="1">
              <a:buFont typeface="Arial" charset="0"/>
              <a:buNone/>
              <a:defRPr/>
            </a:pPr>
            <a:r>
              <a:rPr lang="en-US" sz="2000" b="1" dirty="0" smtClean="0">
                <a:solidFill>
                  <a:schemeClr val="bg2">
                    <a:lumMod val="50000"/>
                  </a:schemeClr>
                </a:solidFill>
                <a:latin typeface="+mj-lt"/>
              </a:rPr>
              <a:t>     </a:t>
            </a:r>
            <a:r>
              <a:rPr lang="en-US" sz="2000" b="1" dirty="0">
                <a:solidFill>
                  <a:schemeClr val="bg2">
                    <a:lumMod val="50000"/>
                  </a:schemeClr>
                </a:solidFill>
              </a:rPr>
              <a:t>OMICS Group International is a pioneer and leading science event organizer, which publishes around 400 open access journals and conducts over 300 Medical, Clinical, Engineering, Life Sciences, Pharma scientific conferences all over the globe annually with the support of more than 1000 scientific associations and 30,000 editorial board members and 3.5 million followers to its credit.</a:t>
            </a:r>
            <a:br>
              <a:rPr lang="en-US" sz="2000" b="1" dirty="0">
                <a:solidFill>
                  <a:schemeClr val="bg2">
                    <a:lumMod val="50000"/>
                  </a:schemeClr>
                </a:solidFill>
              </a:rPr>
            </a:br>
            <a:endParaRPr lang="en-US" sz="2000" b="1" dirty="0">
              <a:solidFill>
                <a:schemeClr val="bg2">
                  <a:lumMod val="50000"/>
                </a:schemeClr>
              </a:solidFill>
            </a:endParaRPr>
          </a:p>
          <a:p>
            <a:pPr algn="just" eaLnBrk="1" hangingPunct="1">
              <a:buFont typeface="Arial" charset="0"/>
              <a:buNone/>
              <a:defRPr/>
            </a:pPr>
            <a:r>
              <a:rPr lang="en-US" sz="2000" b="1" dirty="0">
                <a:solidFill>
                  <a:schemeClr val="bg2">
                    <a:lumMod val="50000"/>
                  </a:schemeClr>
                </a:solidFill>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pPr eaLnBrk="1" hangingPunct="1">
              <a:defRPr/>
            </a:pPr>
            <a:endParaRPr lang="en-US" b="1" dirty="0">
              <a:solidFill>
                <a:schemeClr val="bg2">
                  <a:lumMod val="50000"/>
                </a:schemeClr>
              </a:solidFill>
            </a:endParaRPr>
          </a:p>
        </p:txBody>
      </p:sp>
      <p:pic>
        <p:nvPicPr>
          <p:cNvPr id="41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47200" y="0"/>
            <a:ext cx="2844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3801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6"/>
            <a:ext cx="9144000" cy="3094037"/>
          </a:xfrm>
        </p:spPr>
        <p:txBody>
          <a:bodyPr>
            <a:normAutofit fontScale="90000"/>
          </a:bodyPr>
          <a:lstStyle/>
          <a:p>
            <a:r>
              <a:rPr lang="en-US" b="1" dirty="0" smtClean="0"/>
              <a:t>Shape Optimization of a Wind Turbine Airfoil by Using Genetic Algorithm</a:t>
            </a:r>
            <a:r>
              <a:rPr lang="tr-TR" dirty="0" smtClean="0"/>
              <a:t/>
            </a:r>
            <a:br>
              <a:rPr lang="tr-TR" dirty="0" smtClean="0"/>
            </a:br>
            <a:endParaRPr lang="tr-TR" dirty="0"/>
          </a:p>
        </p:txBody>
      </p:sp>
      <p:sp>
        <p:nvSpPr>
          <p:cNvPr id="3" name="Alt Başlık 2"/>
          <p:cNvSpPr>
            <a:spLocks noGrp="1"/>
          </p:cNvSpPr>
          <p:nvPr>
            <p:ph type="subTitle" idx="1"/>
          </p:nvPr>
        </p:nvSpPr>
        <p:spPr/>
        <p:txBody>
          <a:bodyPr>
            <a:normAutofit fontScale="85000" lnSpcReduction="20000"/>
          </a:bodyPr>
          <a:lstStyle/>
          <a:p>
            <a:r>
              <a:rPr lang="en-US" dirty="0"/>
              <a:t/>
            </a:r>
            <a:br>
              <a:rPr lang="en-US" dirty="0"/>
            </a:br>
            <a:r>
              <a:rPr lang="en-US" dirty="0" err="1"/>
              <a:t>Erkan</a:t>
            </a:r>
            <a:r>
              <a:rPr lang="en-US" dirty="0"/>
              <a:t> </a:t>
            </a:r>
            <a:r>
              <a:rPr lang="en-US" dirty="0" err="1"/>
              <a:t>Orman</a:t>
            </a:r>
            <a:r>
              <a:rPr lang="en-US" dirty="0"/>
              <a:t> and </a:t>
            </a:r>
            <a:r>
              <a:rPr lang="en-US" dirty="0" err="1"/>
              <a:t>Gokhan</a:t>
            </a:r>
            <a:r>
              <a:rPr lang="en-US" dirty="0"/>
              <a:t> </a:t>
            </a:r>
            <a:r>
              <a:rPr lang="en-US" dirty="0" err="1"/>
              <a:t>Durmus</a:t>
            </a:r>
            <a:r>
              <a:rPr lang="en-US" dirty="0"/>
              <a:t> (co-author)</a:t>
            </a:r>
            <a:endParaRPr lang="tr-TR" dirty="0"/>
          </a:p>
          <a:p>
            <a:r>
              <a:rPr lang="en-US" dirty="0"/>
              <a:t> </a:t>
            </a:r>
            <a:endParaRPr lang="tr-TR" dirty="0"/>
          </a:p>
          <a:p>
            <a:r>
              <a:rPr lang="en-US" dirty="0" err="1"/>
              <a:t>Anadolu</a:t>
            </a:r>
            <a:r>
              <a:rPr lang="en-US" dirty="0"/>
              <a:t> University, Faculty of Aeronautics and Astronautics, Eskisehir, Turkey</a:t>
            </a:r>
            <a:endParaRPr lang="tr-TR" dirty="0"/>
          </a:p>
          <a:p>
            <a:endParaRPr lang="tr-TR" dirty="0"/>
          </a:p>
        </p:txBody>
      </p:sp>
    </p:spTree>
    <p:extLst>
      <p:ext uri="{BB962C8B-B14F-4D97-AF65-F5344CB8AC3E}">
        <p14:creationId xmlns:p14="http://schemas.microsoft.com/office/powerpoint/2010/main" val="3994424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Presentation </a:t>
            </a:r>
            <a:r>
              <a:rPr lang="tr-TR" dirty="0" err="1" smtClean="0"/>
              <a:t>Layout</a:t>
            </a:r>
            <a:r>
              <a:rPr lang="tr-TR" dirty="0" smtClean="0"/>
              <a:t>:</a:t>
            </a:r>
            <a:endParaRPr lang="tr-TR" dirty="0"/>
          </a:p>
        </p:txBody>
      </p:sp>
      <p:sp>
        <p:nvSpPr>
          <p:cNvPr id="3" name="Content Placeholder 2"/>
          <p:cNvSpPr>
            <a:spLocks noGrp="1"/>
          </p:cNvSpPr>
          <p:nvPr>
            <p:ph idx="1"/>
          </p:nvPr>
        </p:nvSpPr>
        <p:spPr/>
        <p:txBody>
          <a:bodyPr/>
          <a:lstStyle/>
          <a:p>
            <a:r>
              <a:rPr lang="tr-TR" dirty="0" err="1" smtClean="0"/>
              <a:t>Introduction</a:t>
            </a:r>
            <a:r>
              <a:rPr lang="tr-TR" dirty="0" smtClean="0"/>
              <a:t>: </a:t>
            </a:r>
            <a:r>
              <a:rPr lang="tr-TR" dirty="0" err="1" smtClean="0"/>
              <a:t>Airfoil</a:t>
            </a:r>
            <a:r>
              <a:rPr lang="tr-TR" smtClean="0"/>
              <a:t> Design</a:t>
            </a:r>
            <a:endParaRPr lang="tr-TR" dirty="0" smtClean="0"/>
          </a:p>
          <a:p>
            <a:r>
              <a:rPr lang="tr-TR" dirty="0"/>
              <a:t>PARSEC </a:t>
            </a:r>
            <a:r>
              <a:rPr lang="tr-TR" dirty="0" err="1"/>
              <a:t>Airfoil</a:t>
            </a:r>
            <a:r>
              <a:rPr lang="tr-TR" dirty="0"/>
              <a:t> </a:t>
            </a:r>
            <a:r>
              <a:rPr lang="tr-TR" dirty="0" err="1"/>
              <a:t>Parameterization</a:t>
            </a:r>
            <a:r>
              <a:rPr lang="tr-TR" dirty="0"/>
              <a:t> </a:t>
            </a:r>
            <a:r>
              <a:rPr lang="tr-TR" dirty="0" err="1" smtClean="0"/>
              <a:t>Method</a:t>
            </a:r>
            <a:endParaRPr lang="tr-TR" dirty="0" smtClean="0"/>
          </a:p>
          <a:p>
            <a:r>
              <a:rPr lang="tr-TR" dirty="0" err="1"/>
              <a:t>Optimization</a:t>
            </a:r>
            <a:r>
              <a:rPr lang="tr-TR" dirty="0"/>
              <a:t> </a:t>
            </a:r>
            <a:r>
              <a:rPr lang="tr-TR" dirty="0" err="1"/>
              <a:t>Algorithm</a:t>
            </a:r>
            <a:r>
              <a:rPr lang="tr-TR" dirty="0"/>
              <a:t>: </a:t>
            </a:r>
            <a:r>
              <a:rPr lang="tr-TR" dirty="0" err="1"/>
              <a:t>Genetic</a:t>
            </a:r>
            <a:r>
              <a:rPr lang="tr-TR" dirty="0"/>
              <a:t> </a:t>
            </a:r>
            <a:r>
              <a:rPr lang="tr-TR" dirty="0" err="1" smtClean="0"/>
              <a:t>Algorithm</a:t>
            </a:r>
            <a:endParaRPr lang="tr-TR" dirty="0" smtClean="0"/>
          </a:p>
          <a:p>
            <a:r>
              <a:rPr lang="tr-TR" dirty="0" err="1"/>
              <a:t>Flow</a:t>
            </a:r>
            <a:r>
              <a:rPr lang="tr-TR" dirty="0"/>
              <a:t> Analysis Program: </a:t>
            </a:r>
            <a:r>
              <a:rPr lang="tr-TR" dirty="0" smtClean="0"/>
              <a:t>XFOIL</a:t>
            </a:r>
          </a:p>
          <a:p>
            <a:r>
              <a:rPr lang="tr-TR" dirty="0" err="1" smtClean="0"/>
              <a:t>Results</a:t>
            </a:r>
            <a:endParaRPr lang="tr-TR" dirty="0" smtClean="0"/>
          </a:p>
          <a:p>
            <a:r>
              <a:rPr lang="tr-TR" dirty="0" err="1" smtClean="0"/>
              <a:t>References</a:t>
            </a:r>
            <a:endParaRPr lang="tr-TR" dirty="0"/>
          </a:p>
        </p:txBody>
      </p:sp>
    </p:spTree>
    <p:extLst>
      <p:ext uri="{BB962C8B-B14F-4D97-AF65-F5344CB8AC3E}">
        <p14:creationId xmlns:p14="http://schemas.microsoft.com/office/powerpoint/2010/main" val="1951154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Direct </a:t>
            </a:r>
            <a:r>
              <a:rPr lang="tr-TR" dirty="0" err="1" smtClean="0"/>
              <a:t>Airfoil</a:t>
            </a:r>
            <a:r>
              <a:rPr lang="tr-TR" dirty="0" smtClean="0"/>
              <a:t> Design-</a:t>
            </a:r>
            <a:r>
              <a:rPr lang="tr-TR" dirty="0" err="1" smtClean="0"/>
              <a:t>Inverse</a:t>
            </a:r>
            <a:r>
              <a:rPr lang="tr-TR" dirty="0" smtClean="0"/>
              <a:t> </a:t>
            </a:r>
            <a:r>
              <a:rPr lang="tr-TR" dirty="0" err="1" smtClean="0"/>
              <a:t>Airfoil</a:t>
            </a:r>
            <a:r>
              <a:rPr lang="tr-TR" dirty="0" smtClean="0"/>
              <a:t> Design</a:t>
            </a:r>
            <a:endParaRPr lang="tr-TR" dirty="0"/>
          </a:p>
        </p:txBody>
      </p:sp>
      <p:pic>
        <p:nvPicPr>
          <p:cNvPr id="3" name="Resim 2"/>
          <p:cNvPicPr>
            <a:picLocks noChangeAspect="1"/>
          </p:cNvPicPr>
          <p:nvPr/>
        </p:nvPicPr>
        <p:blipFill>
          <a:blip r:embed="rId2"/>
          <a:stretch>
            <a:fillRect/>
          </a:stretch>
        </p:blipFill>
        <p:spPr>
          <a:xfrm>
            <a:off x="200891" y="1864745"/>
            <a:ext cx="6400800" cy="4000500"/>
          </a:xfrm>
          <a:prstGeom prst="rect">
            <a:avLst/>
          </a:prstGeom>
        </p:spPr>
      </p:pic>
      <p:pic>
        <p:nvPicPr>
          <p:cNvPr id="4" name="Picture 4"/>
          <p:cNvPicPr>
            <a:picLocks noChangeAspect="1"/>
          </p:cNvPicPr>
          <p:nvPr/>
        </p:nvPicPr>
        <p:blipFill rotWithShape="1">
          <a:blip r:embed="rId3"/>
          <a:srcRect b="16743"/>
          <a:stretch/>
        </p:blipFill>
        <p:spPr>
          <a:xfrm>
            <a:off x="6452395" y="1864749"/>
            <a:ext cx="5739605" cy="3330709"/>
          </a:xfrm>
          <a:prstGeom prst="rect">
            <a:avLst/>
          </a:prstGeom>
        </p:spPr>
      </p:pic>
      <p:sp>
        <p:nvSpPr>
          <p:cNvPr id="5" name="Metin kutusu 4"/>
          <p:cNvSpPr txBox="1"/>
          <p:nvPr/>
        </p:nvSpPr>
        <p:spPr>
          <a:xfrm>
            <a:off x="498764" y="5495913"/>
            <a:ext cx="11693237" cy="369332"/>
          </a:xfrm>
          <a:prstGeom prst="rect">
            <a:avLst/>
          </a:prstGeom>
          <a:solidFill>
            <a:schemeClr val="bg1"/>
          </a:solidFill>
        </p:spPr>
        <p:txBody>
          <a:bodyPr wrap="square" rtlCol="0">
            <a:spAutoFit/>
          </a:bodyPr>
          <a:lstStyle/>
          <a:p>
            <a:r>
              <a:rPr lang="tr-TR" dirty="0" err="1" smtClean="0">
                <a:latin typeface="Times New Roman" panose="02020603050405020304" pitchFamily="18" charset="0"/>
                <a:cs typeface="Times New Roman" panose="02020603050405020304" pitchFamily="18" charset="0"/>
              </a:rPr>
              <a:t>Figure</a:t>
            </a:r>
            <a:r>
              <a:rPr lang="tr-TR" dirty="0" smtClean="0">
                <a:latin typeface="Times New Roman" panose="02020603050405020304" pitchFamily="18" charset="0"/>
                <a:cs typeface="Times New Roman" panose="02020603050405020304" pitchFamily="18" charset="0"/>
              </a:rPr>
              <a:t> 1: Direct </a:t>
            </a:r>
            <a:r>
              <a:rPr lang="tr-TR" dirty="0" err="1" smtClean="0">
                <a:latin typeface="Times New Roman" panose="02020603050405020304" pitchFamily="18" charset="0"/>
                <a:cs typeface="Times New Roman" panose="02020603050405020304" pitchFamily="18" charset="0"/>
              </a:rPr>
              <a:t>and</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Inverse</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Airfoil</a:t>
            </a:r>
            <a:r>
              <a:rPr lang="tr-TR" dirty="0" smtClean="0">
                <a:latin typeface="Times New Roman" panose="02020603050405020304" pitchFamily="18" charset="0"/>
                <a:cs typeface="Times New Roman" panose="02020603050405020304" pitchFamily="18" charset="0"/>
              </a:rPr>
              <a:t> Design </a:t>
            </a:r>
            <a:r>
              <a:rPr lang="tr-TR" dirty="0" err="1" smtClean="0">
                <a:latin typeface="Times New Roman" panose="02020603050405020304" pitchFamily="18" charset="0"/>
                <a:cs typeface="Times New Roman" panose="02020603050405020304" pitchFamily="18" charset="0"/>
              </a:rPr>
              <a:t>Process</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451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1184268" y="4"/>
            <a:ext cx="10515600" cy="1325563"/>
          </a:xfrm>
        </p:spPr>
        <p:txBody>
          <a:bodyPr/>
          <a:lstStyle/>
          <a:p>
            <a:r>
              <a:rPr lang="tr-TR" dirty="0" smtClean="0"/>
              <a:t>PARSEC </a:t>
            </a:r>
            <a:r>
              <a:rPr lang="tr-TR" dirty="0" err="1" smtClean="0"/>
              <a:t>Airfoil</a:t>
            </a:r>
            <a:r>
              <a:rPr lang="tr-TR" dirty="0" smtClean="0"/>
              <a:t> </a:t>
            </a:r>
            <a:r>
              <a:rPr lang="tr-TR" dirty="0" err="1" smtClean="0"/>
              <a:t>Parameterization</a:t>
            </a:r>
            <a:r>
              <a:rPr lang="tr-TR" dirty="0" smtClean="0"/>
              <a:t> </a:t>
            </a:r>
            <a:r>
              <a:rPr lang="tr-TR" dirty="0" err="1" smtClean="0"/>
              <a:t>Method</a:t>
            </a:r>
            <a:endParaRPr lang="tr-TR" dirty="0"/>
          </a:p>
        </p:txBody>
      </p:sp>
      <p:pic>
        <p:nvPicPr>
          <p:cNvPr id="7" name="Resim 6"/>
          <p:cNvPicPr>
            <a:picLocks noChangeAspect="1"/>
          </p:cNvPicPr>
          <p:nvPr/>
        </p:nvPicPr>
        <p:blipFill>
          <a:blip r:embed="rId2"/>
          <a:stretch>
            <a:fillRect/>
          </a:stretch>
        </p:blipFill>
        <p:spPr>
          <a:xfrm>
            <a:off x="6423017" y="2552444"/>
            <a:ext cx="5276851" cy="3171825"/>
          </a:xfrm>
          <a:prstGeom prst="rect">
            <a:avLst/>
          </a:prstGeom>
        </p:spPr>
      </p:pic>
      <p:sp>
        <p:nvSpPr>
          <p:cNvPr id="2" name="Metin kutusu 1"/>
          <p:cNvSpPr txBox="1"/>
          <p:nvPr/>
        </p:nvSpPr>
        <p:spPr>
          <a:xfrm>
            <a:off x="8132407" y="2552440"/>
            <a:ext cx="762000" cy="369332"/>
          </a:xfrm>
          <a:prstGeom prst="rect">
            <a:avLst/>
          </a:prstGeom>
          <a:noFill/>
        </p:spPr>
        <p:txBody>
          <a:bodyPr wrap="square" rtlCol="0">
            <a:spAutoFit/>
          </a:bodyPr>
          <a:lstStyle/>
          <a:p>
            <a:r>
              <a:rPr lang="tr-TR" dirty="0" smtClean="0">
                <a:solidFill>
                  <a:srgbClr val="FF0000"/>
                </a:solidFill>
              </a:rPr>
              <a:t>P4</a:t>
            </a:r>
            <a:endParaRPr lang="tr-TR" dirty="0">
              <a:solidFill>
                <a:srgbClr val="FF0000"/>
              </a:solidFill>
            </a:endParaRPr>
          </a:p>
        </p:txBody>
      </p:sp>
      <p:sp>
        <p:nvSpPr>
          <p:cNvPr id="9" name="Metin kutusu 8"/>
          <p:cNvSpPr txBox="1"/>
          <p:nvPr/>
        </p:nvSpPr>
        <p:spPr>
          <a:xfrm>
            <a:off x="7135091" y="4538756"/>
            <a:ext cx="762000" cy="369332"/>
          </a:xfrm>
          <a:prstGeom prst="rect">
            <a:avLst/>
          </a:prstGeom>
          <a:noFill/>
        </p:spPr>
        <p:txBody>
          <a:bodyPr wrap="square" rtlCol="0">
            <a:spAutoFit/>
          </a:bodyPr>
          <a:lstStyle/>
          <a:p>
            <a:r>
              <a:rPr lang="tr-TR" dirty="0" smtClean="0">
                <a:solidFill>
                  <a:srgbClr val="FF0000"/>
                </a:solidFill>
              </a:rPr>
              <a:t>P0</a:t>
            </a:r>
            <a:endParaRPr lang="tr-TR" dirty="0">
              <a:solidFill>
                <a:srgbClr val="FF0000"/>
              </a:solidFill>
            </a:endParaRPr>
          </a:p>
        </p:txBody>
      </p:sp>
      <p:sp>
        <p:nvSpPr>
          <p:cNvPr id="10" name="Metin kutusu 9"/>
          <p:cNvSpPr txBox="1"/>
          <p:nvPr/>
        </p:nvSpPr>
        <p:spPr>
          <a:xfrm>
            <a:off x="8386465" y="3157393"/>
            <a:ext cx="762000" cy="369332"/>
          </a:xfrm>
          <a:prstGeom prst="rect">
            <a:avLst/>
          </a:prstGeom>
          <a:noFill/>
        </p:spPr>
        <p:txBody>
          <a:bodyPr wrap="square" rtlCol="0">
            <a:spAutoFit/>
          </a:bodyPr>
          <a:lstStyle/>
          <a:p>
            <a:r>
              <a:rPr lang="tr-TR" dirty="0" smtClean="0">
                <a:solidFill>
                  <a:srgbClr val="FF0000"/>
                </a:solidFill>
              </a:rPr>
              <a:t>P3</a:t>
            </a:r>
            <a:endParaRPr lang="tr-TR" dirty="0">
              <a:solidFill>
                <a:srgbClr val="FF0000"/>
              </a:solidFill>
            </a:endParaRPr>
          </a:p>
        </p:txBody>
      </p:sp>
      <p:sp>
        <p:nvSpPr>
          <p:cNvPr id="11" name="Metin kutusu 10"/>
          <p:cNvSpPr txBox="1"/>
          <p:nvPr/>
        </p:nvSpPr>
        <p:spPr>
          <a:xfrm>
            <a:off x="8197215" y="3646949"/>
            <a:ext cx="762000" cy="369332"/>
          </a:xfrm>
          <a:prstGeom prst="rect">
            <a:avLst/>
          </a:prstGeom>
          <a:noFill/>
        </p:spPr>
        <p:txBody>
          <a:bodyPr wrap="square" rtlCol="0">
            <a:spAutoFit/>
          </a:bodyPr>
          <a:lstStyle/>
          <a:p>
            <a:r>
              <a:rPr lang="tr-TR" dirty="0" smtClean="0">
                <a:solidFill>
                  <a:srgbClr val="FF0000"/>
                </a:solidFill>
              </a:rPr>
              <a:t>P2</a:t>
            </a:r>
            <a:endParaRPr lang="tr-TR" dirty="0">
              <a:solidFill>
                <a:srgbClr val="FF0000"/>
              </a:solidFill>
            </a:endParaRPr>
          </a:p>
        </p:txBody>
      </p:sp>
      <p:sp>
        <p:nvSpPr>
          <p:cNvPr id="12" name="Metin kutusu 11"/>
          <p:cNvSpPr txBox="1"/>
          <p:nvPr/>
        </p:nvSpPr>
        <p:spPr>
          <a:xfrm>
            <a:off x="11341739" y="3711391"/>
            <a:ext cx="762000" cy="369332"/>
          </a:xfrm>
          <a:prstGeom prst="rect">
            <a:avLst/>
          </a:prstGeom>
          <a:noFill/>
        </p:spPr>
        <p:txBody>
          <a:bodyPr wrap="square" rtlCol="0">
            <a:spAutoFit/>
          </a:bodyPr>
          <a:lstStyle/>
          <a:p>
            <a:r>
              <a:rPr lang="tr-TR" dirty="0" smtClean="0">
                <a:solidFill>
                  <a:srgbClr val="FF0000"/>
                </a:solidFill>
              </a:rPr>
              <a:t>P8</a:t>
            </a:r>
            <a:endParaRPr lang="tr-TR" dirty="0">
              <a:solidFill>
                <a:srgbClr val="FF0000"/>
              </a:solidFill>
            </a:endParaRPr>
          </a:p>
        </p:txBody>
      </p:sp>
      <p:sp>
        <p:nvSpPr>
          <p:cNvPr id="13" name="Metin kutusu 12"/>
          <p:cNvSpPr txBox="1"/>
          <p:nvPr/>
        </p:nvSpPr>
        <p:spPr>
          <a:xfrm>
            <a:off x="9023195" y="3277619"/>
            <a:ext cx="762000" cy="369332"/>
          </a:xfrm>
          <a:prstGeom prst="rect">
            <a:avLst/>
          </a:prstGeom>
          <a:noFill/>
        </p:spPr>
        <p:txBody>
          <a:bodyPr wrap="square" rtlCol="0">
            <a:spAutoFit/>
          </a:bodyPr>
          <a:lstStyle/>
          <a:p>
            <a:r>
              <a:rPr lang="tr-TR" dirty="0" smtClean="0">
                <a:solidFill>
                  <a:srgbClr val="FF0000"/>
                </a:solidFill>
              </a:rPr>
              <a:t>P10</a:t>
            </a:r>
            <a:endParaRPr lang="tr-TR" dirty="0">
              <a:solidFill>
                <a:srgbClr val="FF0000"/>
              </a:solidFill>
            </a:endParaRPr>
          </a:p>
        </p:txBody>
      </p:sp>
      <p:sp>
        <p:nvSpPr>
          <p:cNvPr id="14" name="Metin kutusu 13"/>
          <p:cNvSpPr txBox="1"/>
          <p:nvPr/>
        </p:nvSpPr>
        <p:spPr>
          <a:xfrm>
            <a:off x="7112997" y="3526725"/>
            <a:ext cx="762000" cy="369332"/>
          </a:xfrm>
          <a:prstGeom prst="rect">
            <a:avLst/>
          </a:prstGeom>
          <a:noFill/>
        </p:spPr>
        <p:txBody>
          <a:bodyPr wrap="square" rtlCol="0">
            <a:spAutoFit/>
          </a:bodyPr>
          <a:lstStyle/>
          <a:p>
            <a:r>
              <a:rPr lang="tr-TR" dirty="0" smtClean="0">
                <a:solidFill>
                  <a:srgbClr val="FF0000"/>
                </a:solidFill>
              </a:rPr>
              <a:t>P1</a:t>
            </a:r>
            <a:endParaRPr lang="tr-TR" dirty="0">
              <a:solidFill>
                <a:srgbClr val="FF0000"/>
              </a:solidFill>
            </a:endParaRPr>
          </a:p>
        </p:txBody>
      </p:sp>
      <p:sp>
        <p:nvSpPr>
          <p:cNvPr id="15" name="Metin kutusu 14"/>
          <p:cNvSpPr txBox="1"/>
          <p:nvPr/>
        </p:nvSpPr>
        <p:spPr>
          <a:xfrm>
            <a:off x="7516091" y="5174997"/>
            <a:ext cx="762000" cy="369332"/>
          </a:xfrm>
          <a:prstGeom prst="rect">
            <a:avLst/>
          </a:prstGeom>
          <a:noFill/>
        </p:spPr>
        <p:txBody>
          <a:bodyPr wrap="square" rtlCol="0">
            <a:spAutoFit/>
          </a:bodyPr>
          <a:lstStyle/>
          <a:p>
            <a:r>
              <a:rPr lang="tr-TR" dirty="0" smtClean="0">
                <a:solidFill>
                  <a:srgbClr val="FF0000"/>
                </a:solidFill>
              </a:rPr>
              <a:t>P7</a:t>
            </a:r>
            <a:endParaRPr lang="tr-TR" dirty="0">
              <a:solidFill>
                <a:srgbClr val="FF0000"/>
              </a:solidFill>
            </a:endParaRPr>
          </a:p>
        </p:txBody>
      </p:sp>
      <p:sp>
        <p:nvSpPr>
          <p:cNvPr id="17" name="Metin kutusu 16"/>
          <p:cNvSpPr txBox="1"/>
          <p:nvPr/>
        </p:nvSpPr>
        <p:spPr>
          <a:xfrm>
            <a:off x="7897091" y="4625729"/>
            <a:ext cx="762000" cy="369332"/>
          </a:xfrm>
          <a:prstGeom prst="rect">
            <a:avLst/>
          </a:prstGeom>
          <a:noFill/>
        </p:spPr>
        <p:txBody>
          <a:bodyPr wrap="square" rtlCol="0">
            <a:spAutoFit/>
          </a:bodyPr>
          <a:lstStyle/>
          <a:p>
            <a:r>
              <a:rPr lang="tr-TR" dirty="0" smtClean="0">
                <a:solidFill>
                  <a:srgbClr val="FF0000"/>
                </a:solidFill>
              </a:rPr>
              <a:t>P6</a:t>
            </a:r>
            <a:endParaRPr lang="tr-TR" dirty="0">
              <a:solidFill>
                <a:srgbClr val="FF0000"/>
              </a:solidFill>
            </a:endParaRPr>
          </a:p>
        </p:txBody>
      </p:sp>
      <p:sp>
        <p:nvSpPr>
          <p:cNvPr id="18" name="Metin kutusu 17"/>
          <p:cNvSpPr txBox="1"/>
          <p:nvPr/>
        </p:nvSpPr>
        <p:spPr>
          <a:xfrm>
            <a:off x="8005255" y="4218412"/>
            <a:ext cx="762000" cy="369332"/>
          </a:xfrm>
          <a:prstGeom prst="rect">
            <a:avLst/>
          </a:prstGeom>
          <a:noFill/>
        </p:spPr>
        <p:txBody>
          <a:bodyPr wrap="square" rtlCol="0">
            <a:spAutoFit/>
          </a:bodyPr>
          <a:lstStyle/>
          <a:p>
            <a:r>
              <a:rPr lang="tr-TR" dirty="0" smtClean="0">
                <a:solidFill>
                  <a:srgbClr val="FF0000"/>
                </a:solidFill>
              </a:rPr>
              <a:t>P5</a:t>
            </a:r>
            <a:endParaRPr lang="tr-TR" dirty="0">
              <a:solidFill>
                <a:srgbClr val="FF0000"/>
              </a:solidFill>
            </a:endParaRPr>
          </a:p>
        </p:txBody>
      </p:sp>
      <p:sp>
        <p:nvSpPr>
          <p:cNvPr id="19" name="Metin kutusu 18"/>
          <p:cNvSpPr txBox="1"/>
          <p:nvPr/>
        </p:nvSpPr>
        <p:spPr>
          <a:xfrm>
            <a:off x="9567541" y="3831617"/>
            <a:ext cx="762000" cy="369332"/>
          </a:xfrm>
          <a:prstGeom prst="rect">
            <a:avLst/>
          </a:prstGeom>
          <a:noFill/>
        </p:spPr>
        <p:txBody>
          <a:bodyPr wrap="square" rtlCol="0">
            <a:spAutoFit/>
          </a:bodyPr>
          <a:lstStyle/>
          <a:p>
            <a:r>
              <a:rPr lang="tr-TR" dirty="0" smtClean="0">
                <a:solidFill>
                  <a:srgbClr val="FF0000"/>
                </a:solidFill>
              </a:rPr>
              <a:t>P11</a:t>
            </a:r>
            <a:endParaRPr lang="tr-TR" dirty="0">
              <a:solidFill>
                <a:srgbClr val="FF0000"/>
              </a:solidFill>
            </a:endParaRPr>
          </a:p>
        </p:txBody>
      </p:sp>
      <p:sp>
        <p:nvSpPr>
          <p:cNvPr id="20" name="Metin kutusu 19"/>
          <p:cNvSpPr txBox="1"/>
          <p:nvPr/>
        </p:nvSpPr>
        <p:spPr>
          <a:xfrm>
            <a:off x="10960739" y="3157393"/>
            <a:ext cx="762000" cy="369332"/>
          </a:xfrm>
          <a:prstGeom prst="rect">
            <a:avLst/>
          </a:prstGeom>
          <a:noFill/>
        </p:spPr>
        <p:txBody>
          <a:bodyPr wrap="square" rtlCol="0">
            <a:spAutoFit/>
          </a:bodyPr>
          <a:lstStyle/>
          <a:p>
            <a:r>
              <a:rPr lang="tr-TR" dirty="0" smtClean="0">
                <a:solidFill>
                  <a:srgbClr val="FF0000"/>
                </a:solidFill>
              </a:rPr>
              <a:t>P9</a:t>
            </a:r>
            <a:endParaRPr lang="tr-TR" dirty="0">
              <a:solidFill>
                <a:srgbClr val="FF0000"/>
              </a:solidFill>
            </a:endParaRPr>
          </a:p>
        </p:txBody>
      </p:sp>
      <p:graphicFrame>
        <p:nvGraphicFramePr>
          <p:cNvPr id="21" name="Tablo 20"/>
          <p:cNvGraphicFramePr>
            <a:graphicFrameLocks noGrp="1"/>
          </p:cNvGraphicFramePr>
          <p:nvPr>
            <p:extLst>
              <p:ext uri="{D42A27DB-BD31-4B8C-83A1-F6EECF244321}">
                <p14:modId xmlns:p14="http://schemas.microsoft.com/office/powerpoint/2010/main" val="291523152"/>
              </p:ext>
            </p:extLst>
          </p:nvPr>
        </p:nvGraphicFramePr>
        <p:xfrm>
          <a:off x="454463" y="1635725"/>
          <a:ext cx="5904577" cy="4761119"/>
        </p:xfrm>
        <a:graphic>
          <a:graphicData uri="http://schemas.openxmlformats.org/drawingml/2006/table">
            <a:tbl>
              <a:tblPr firstRow="1" firstCol="1" bandRow="1">
                <a:tableStyleId>{5C22544A-7EE6-4342-B048-85BDC9FD1C3A}</a:tableStyleId>
              </a:tblPr>
              <a:tblGrid>
                <a:gridCol w="3763753"/>
                <a:gridCol w="1144181"/>
                <a:gridCol w="996643"/>
              </a:tblGrid>
              <a:tr h="340080">
                <a:tc rowSpan="2">
                  <a:txBody>
                    <a:bodyPr/>
                    <a:lstStyle/>
                    <a:p>
                      <a:pPr algn="l">
                        <a:spcBef>
                          <a:spcPts val="600"/>
                        </a:spcBef>
                        <a:spcAft>
                          <a:spcPts val="0"/>
                        </a:spcAft>
                      </a:pPr>
                      <a:r>
                        <a:rPr lang="en-US" sz="1200" dirty="0">
                          <a:effectLst/>
                        </a:rPr>
                        <a:t>PARSEC Parameter Name</a:t>
                      </a:r>
                      <a:endParaRPr lang="tr-TR" sz="1200" dirty="0">
                        <a:effectLst/>
                        <a:latin typeface="Times New Roman" panose="02020603050405020304" pitchFamily="18" charset="0"/>
                        <a:ea typeface="SimSun" panose="02010600030101010101" pitchFamily="2" charset="-122"/>
                      </a:endParaRPr>
                    </a:p>
                  </a:txBody>
                  <a:tcPr marL="68580" marR="68580" marT="0" marB="0" anchor="ctr"/>
                </a:tc>
                <a:tc gridSpan="2">
                  <a:txBody>
                    <a:bodyPr/>
                    <a:lstStyle/>
                    <a:p>
                      <a:pPr algn="l">
                        <a:spcBef>
                          <a:spcPts val="600"/>
                        </a:spcBef>
                        <a:spcAft>
                          <a:spcPts val="0"/>
                        </a:spcAft>
                      </a:pPr>
                      <a:r>
                        <a:rPr lang="en-US" sz="1200">
                          <a:effectLst/>
                        </a:rPr>
                        <a:t>Range for NACA 4415</a:t>
                      </a:r>
                      <a:endParaRPr lang="tr-TR" sz="1200">
                        <a:effectLst/>
                        <a:latin typeface="Times New Roman" panose="02020603050405020304" pitchFamily="18" charset="0"/>
                        <a:ea typeface="SimSun" panose="02010600030101010101" pitchFamily="2" charset="-122"/>
                      </a:endParaRPr>
                    </a:p>
                  </a:txBody>
                  <a:tcPr marL="68580" marR="68580" marT="0" marB="0" anchor="ctr"/>
                </a:tc>
                <a:tc hMerge="1">
                  <a:txBody>
                    <a:bodyPr/>
                    <a:lstStyle/>
                    <a:p>
                      <a:endParaRPr lang="tr-TR"/>
                    </a:p>
                  </a:txBody>
                  <a:tcPr/>
                </a:tc>
              </a:tr>
              <a:tr h="680159">
                <a:tc vMerge="1">
                  <a:txBody>
                    <a:bodyPr/>
                    <a:lstStyle/>
                    <a:p>
                      <a:endParaRPr lang="tr-TR"/>
                    </a:p>
                  </a:txBody>
                  <a:tcPr/>
                </a:tc>
                <a:tc>
                  <a:txBody>
                    <a:bodyPr/>
                    <a:lstStyle/>
                    <a:p>
                      <a:pPr algn="l">
                        <a:spcAft>
                          <a:spcPts val="0"/>
                        </a:spcAft>
                      </a:pPr>
                      <a:r>
                        <a:rPr lang="en-US" sz="1200">
                          <a:effectLst/>
                        </a:rPr>
                        <a:t>Lower Boundary</a:t>
                      </a:r>
                      <a:endParaRPr lang="tr-TR" sz="12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l">
                        <a:spcAft>
                          <a:spcPts val="0"/>
                        </a:spcAft>
                      </a:pPr>
                      <a:r>
                        <a:rPr lang="en-US" sz="1200">
                          <a:effectLst/>
                        </a:rPr>
                        <a:t>Upper Boundary</a:t>
                      </a:r>
                      <a:endParaRPr lang="tr-TR" sz="1200">
                        <a:effectLst/>
                        <a:latin typeface="Times New Roman" panose="02020603050405020304" pitchFamily="18" charset="0"/>
                        <a:ea typeface="SimSun" panose="02010600030101010101" pitchFamily="2" charset="-122"/>
                      </a:endParaRPr>
                    </a:p>
                  </a:txBody>
                  <a:tcPr marL="68580" marR="68580" marT="0" marB="0" anchor="ctr"/>
                </a:tc>
              </a:tr>
              <a:tr h="340080">
                <a:tc>
                  <a:txBody>
                    <a:bodyPr/>
                    <a:lstStyle/>
                    <a:p>
                      <a:pPr algn="l">
                        <a:spcBef>
                          <a:spcPts val="600"/>
                        </a:spcBef>
                        <a:spcAft>
                          <a:spcPts val="0"/>
                        </a:spcAft>
                      </a:pPr>
                      <a:r>
                        <a:rPr lang="en-US" sz="1200" dirty="0">
                          <a:effectLst/>
                        </a:rPr>
                        <a:t>P1-(</a:t>
                      </a:r>
                      <a:r>
                        <a:rPr lang="en-US" sz="1200" dirty="0" err="1">
                          <a:effectLst/>
                        </a:rPr>
                        <a:t>Rle</a:t>
                      </a:r>
                      <a:r>
                        <a:rPr lang="en-US" sz="1200" dirty="0">
                          <a:effectLst/>
                        </a:rPr>
                        <a:t>-up) </a:t>
                      </a:r>
                      <a:r>
                        <a:rPr lang="tr-TR" sz="1200" dirty="0" err="1">
                          <a:effectLst/>
                        </a:rPr>
                        <a:t>Upper</a:t>
                      </a:r>
                      <a:r>
                        <a:rPr lang="tr-TR" sz="1200" dirty="0">
                          <a:effectLst/>
                        </a:rPr>
                        <a:t> </a:t>
                      </a:r>
                      <a:r>
                        <a:rPr lang="tr-TR" sz="1200" dirty="0" err="1">
                          <a:effectLst/>
                        </a:rPr>
                        <a:t>Leading</a:t>
                      </a:r>
                      <a:r>
                        <a:rPr lang="tr-TR" sz="1200" dirty="0">
                          <a:effectLst/>
                        </a:rPr>
                        <a:t> </a:t>
                      </a:r>
                      <a:r>
                        <a:rPr lang="tr-TR" sz="1200" dirty="0" err="1">
                          <a:effectLst/>
                        </a:rPr>
                        <a:t>Edge</a:t>
                      </a:r>
                      <a:r>
                        <a:rPr lang="tr-TR" sz="1200" dirty="0">
                          <a:effectLst/>
                        </a:rPr>
                        <a:t> Radius</a:t>
                      </a:r>
                      <a:endParaRPr lang="tr-TR" sz="12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l">
                        <a:spcBef>
                          <a:spcPts val="600"/>
                        </a:spcBef>
                        <a:spcAft>
                          <a:spcPts val="0"/>
                        </a:spcAft>
                      </a:pPr>
                      <a:r>
                        <a:rPr lang="en-US" sz="1200">
                          <a:effectLst/>
                        </a:rPr>
                        <a:t>0.028</a:t>
                      </a:r>
                      <a:endParaRPr lang="tr-TR" sz="12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l">
                        <a:spcBef>
                          <a:spcPts val="600"/>
                        </a:spcBef>
                        <a:spcAft>
                          <a:spcPts val="0"/>
                        </a:spcAft>
                      </a:pPr>
                      <a:r>
                        <a:rPr lang="en-US" sz="1200">
                          <a:effectLst/>
                        </a:rPr>
                        <a:t>0.032</a:t>
                      </a:r>
                      <a:endParaRPr lang="tr-TR" sz="1200">
                        <a:effectLst/>
                        <a:latin typeface="Times New Roman" panose="02020603050405020304" pitchFamily="18" charset="0"/>
                        <a:ea typeface="SimSun" panose="02010600030101010101" pitchFamily="2" charset="-122"/>
                      </a:endParaRPr>
                    </a:p>
                  </a:txBody>
                  <a:tcPr marL="68580" marR="68580" marT="0" marB="0" anchor="ctr"/>
                </a:tc>
              </a:tr>
              <a:tr h="340080">
                <a:tc>
                  <a:txBody>
                    <a:bodyPr/>
                    <a:lstStyle/>
                    <a:p>
                      <a:pPr algn="l">
                        <a:spcBef>
                          <a:spcPts val="600"/>
                        </a:spcBef>
                        <a:spcAft>
                          <a:spcPts val="0"/>
                        </a:spcAft>
                      </a:pPr>
                      <a:r>
                        <a:rPr lang="en-US" sz="1200">
                          <a:effectLst/>
                        </a:rPr>
                        <a:t>P0-(Rle-lo) </a:t>
                      </a:r>
                      <a:r>
                        <a:rPr lang="tr-TR" sz="1200">
                          <a:effectLst/>
                        </a:rPr>
                        <a:t>Lower Leading Edge Radius</a:t>
                      </a:r>
                      <a:endParaRPr lang="tr-TR" sz="12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l">
                        <a:spcBef>
                          <a:spcPts val="600"/>
                        </a:spcBef>
                        <a:spcAft>
                          <a:spcPts val="0"/>
                        </a:spcAft>
                      </a:pPr>
                      <a:r>
                        <a:rPr lang="en-US" sz="1200">
                          <a:effectLst/>
                        </a:rPr>
                        <a:t>0.012</a:t>
                      </a:r>
                      <a:endParaRPr lang="tr-TR" sz="12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l">
                        <a:spcBef>
                          <a:spcPts val="600"/>
                        </a:spcBef>
                        <a:spcAft>
                          <a:spcPts val="0"/>
                        </a:spcAft>
                      </a:pPr>
                      <a:r>
                        <a:rPr lang="en-US" sz="1200">
                          <a:effectLst/>
                        </a:rPr>
                        <a:t>0.018</a:t>
                      </a:r>
                      <a:endParaRPr lang="tr-TR" sz="1200">
                        <a:effectLst/>
                        <a:latin typeface="Times New Roman" panose="02020603050405020304" pitchFamily="18" charset="0"/>
                        <a:ea typeface="SimSun" panose="02010600030101010101" pitchFamily="2" charset="-122"/>
                      </a:endParaRPr>
                    </a:p>
                  </a:txBody>
                  <a:tcPr marL="68580" marR="68580" marT="0" marB="0" anchor="ctr"/>
                </a:tc>
              </a:tr>
              <a:tr h="340080">
                <a:tc>
                  <a:txBody>
                    <a:bodyPr/>
                    <a:lstStyle/>
                    <a:p>
                      <a:pPr algn="l">
                        <a:spcBef>
                          <a:spcPts val="600"/>
                        </a:spcBef>
                        <a:spcAft>
                          <a:spcPts val="0"/>
                        </a:spcAft>
                      </a:pPr>
                      <a:r>
                        <a:rPr lang="en-US" sz="1200">
                          <a:effectLst/>
                        </a:rPr>
                        <a:t>P2-(Xup) Position of Upper Crest Point</a:t>
                      </a:r>
                      <a:endParaRPr lang="tr-TR" sz="12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l">
                        <a:spcBef>
                          <a:spcPts val="600"/>
                        </a:spcBef>
                        <a:spcAft>
                          <a:spcPts val="0"/>
                        </a:spcAft>
                      </a:pPr>
                      <a:r>
                        <a:rPr lang="en-US" sz="1200">
                          <a:effectLst/>
                        </a:rPr>
                        <a:t>0.31</a:t>
                      </a:r>
                      <a:endParaRPr lang="tr-TR" sz="12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l">
                        <a:spcBef>
                          <a:spcPts val="600"/>
                        </a:spcBef>
                        <a:spcAft>
                          <a:spcPts val="0"/>
                        </a:spcAft>
                      </a:pPr>
                      <a:r>
                        <a:rPr lang="en-US" sz="1200">
                          <a:effectLst/>
                        </a:rPr>
                        <a:t>0.37</a:t>
                      </a:r>
                      <a:endParaRPr lang="tr-TR" sz="1200">
                        <a:effectLst/>
                        <a:latin typeface="Times New Roman" panose="02020603050405020304" pitchFamily="18" charset="0"/>
                        <a:ea typeface="SimSun" panose="02010600030101010101" pitchFamily="2" charset="-122"/>
                      </a:endParaRPr>
                    </a:p>
                  </a:txBody>
                  <a:tcPr marL="68580" marR="68580" marT="0" marB="0" anchor="ctr"/>
                </a:tc>
              </a:tr>
              <a:tr h="340080">
                <a:tc>
                  <a:txBody>
                    <a:bodyPr/>
                    <a:lstStyle/>
                    <a:p>
                      <a:pPr algn="l">
                        <a:spcBef>
                          <a:spcPts val="600"/>
                        </a:spcBef>
                        <a:spcAft>
                          <a:spcPts val="0"/>
                        </a:spcAft>
                      </a:pPr>
                      <a:r>
                        <a:rPr lang="en-US" sz="1200">
                          <a:effectLst/>
                        </a:rPr>
                        <a:t>P3-(Yup) Upper Crest Point</a:t>
                      </a:r>
                      <a:endParaRPr lang="tr-TR" sz="12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l">
                        <a:spcBef>
                          <a:spcPts val="600"/>
                        </a:spcBef>
                        <a:spcAft>
                          <a:spcPts val="0"/>
                        </a:spcAft>
                      </a:pPr>
                      <a:r>
                        <a:rPr lang="en-US" sz="1200">
                          <a:effectLst/>
                        </a:rPr>
                        <a:t>0.09</a:t>
                      </a:r>
                      <a:endParaRPr lang="tr-TR" sz="12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l">
                        <a:spcBef>
                          <a:spcPts val="600"/>
                        </a:spcBef>
                        <a:spcAft>
                          <a:spcPts val="0"/>
                        </a:spcAft>
                      </a:pPr>
                      <a:r>
                        <a:rPr lang="en-US" sz="1200">
                          <a:effectLst/>
                        </a:rPr>
                        <a:t>0.13</a:t>
                      </a:r>
                      <a:endParaRPr lang="tr-TR" sz="1200">
                        <a:effectLst/>
                        <a:latin typeface="Times New Roman" panose="02020603050405020304" pitchFamily="18" charset="0"/>
                        <a:ea typeface="SimSun" panose="02010600030101010101" pitchFamily="2" charset="-122"/>
                      </a:endParaRPr>
                    </a:p>
                  </a:txBody>
                  <a:tcPr marL="68580" marR="68580" marT="0" marB="0" anchor="ctr"/>
                </a:tc>
              </a:tr>
              <a:tr h="340080">
                <a:tc>
                  <a:txBody>
                    <a:bodyPr/>
                    <a:lstStyle/>
                    <a:p>
                      <a:pPr algn="l">
                        <a:spcBef>
                          <a:spcPts val="600"/>
                        </a:spcBef>
                        <a:spcAft>
                          <a:spcPts val="0"/>
                        </a:spcAft>
                      </a:pPr>
                      <a:r>
                        <a:rPr lang="en-US" sz="1200">
                          <a:effectLst/>
                        </a:rPr>
                        <a:t>P4-(YXXup ) Upper Crest Curvature</a:t>
                      </a:r>
                      <a:endParaRPr lang="tr-TR" sz="12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l">
                        <a:spcBef>
                          <a:spcPts val="600"/>
                        </a:spcBef>
                        <a:spcAft>
                          <a:spcPts val="0"/>
                        </a:spcAft>
                      </a:pPr>
                      <a:r>
                        <a:rPr lang="en-US" sz="1200">
                          <a:effectLst/>
                        </a:rPr>
                        <a:t>-0.85</a:t>
                      </a:r>
                      <a:endParaRPr lang="tr-TR" sz="12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l">
                        <a:spcBef>
                          <a:spcPts val="600"/>
                        </a:spcBef>
                        <a:spcAft>
                          <a:spcPts val="0"/>
                        </a:spcAft>
                      </a:pPr>
                      <a:r>
                        <a:rPr lang="en-US" sz="1200">
                          <a:effectLst/>
                        </a:rPr>
                        <a:t>-0.89</a:t>
                      </a:r>
                      <a:endParaRPr lang="tr-TR" sz="1200">
                        <a:effectLst/>
                        <a:latin typeface="Times New Roman" panose="02020603050405020304" pitchFamily="18" charset="0"/>
                        <a:ea typeface="SimSun" panose="02010600030101010101" pitchFamily="2" charset="-122"/>
                      </a:endParaRPr>
                    </a:p>
                  </a:txBody>
                  <a:tcPr marL="68580" marR="68580" marT="0" marB="0" anchor="ctr"/>
                </a:tc>
              </a:tr>
              <a:tr h="340080">
                <a:tc>
                  <a:txBody>
                    <a:bodyPr/>
                    <a:lstStyle/>
                    <a:p>
                      <a:pPr algn="l">
                        <a:spcBef>
                          <a:spcPts val="600"/>
                        </a:spcBef>
                        <a:spcAft>
                          <a:spcPts val="0"/>
                        </a:spcAft>
                      </a:pPr>
                      <a:r>
                        <a:rPr lang="en-US" sz="1200">
                          <a:effectLst/>
                        </a:rPr>
                        <a:t>P5-(Xlo) Position of Lower Crest Point</a:t>
                      </a:r>
                      <a:endParaRPr lang="tr-TR" sz="12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l">
                        <a:spcBef>
                          <a:spcPts val="600"/>
                        </a:spcBef>
                        <a:spcAft>
                          <a:spcPts val="0"/>
                        </a:spcAft>
                      </a:pPr>
                      <a:r>
                        <a:rPr lang="en-US" sz="1200">
                          <a:effectLst/>
                        </a:rPr>
                        <a:t>0.15</a:t>
                      </a:r>
                      <a:endParaRPr lang="tr-TR" sz="12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l">
                        <a:spcBef>
                          <a:spcPts val="600"/>
                        </a:spcBef>
                        <a:spcAft>
                          <a:spcPts val="0"/>
                        </a:spcAft>
                      </a:pPr>
                      <a:r>
                        <a:rPr lang="en-US" sz="1200">
                          <a:effectLst/>
                        </a:rPr>
                        <a:t>0.19</a:t>
                      </a:r>
                      <a:endParaRPr lang="tr-TR" sz="1200">
                        <a:effectLst/>
                        <a:latin typeface="Times New Roman" panose="02020603050405020304" pitchFamily="18" charset="0"/>
                        <a:ea typeface="SimSun" panose="02010600030101010101" pitchFamily="2" charset="-122"/>
                      </a:endParaRPr>
                    </a:p>
                  </a:txBody>
                  <a:tcPr marL="68580" marR="68580" marT="0" marB="0" anchor="ctr"/>
                </a:tc>
              </a:tr>
              <a:tr h="340080">
                <a:tc>
                  <a:txBody>
                    <a:bodyPr/>
                    <a:lstStyle/>
                    <a:p>
                      <a:pPr algn="l">
                        <a:spcBef>
                          <a:spcPts val="600"/>
                        </a:spcBef>
                        <a:spcAft>
                          <a:spcPts val="0"/>
                        </a:spcAft>
                      </a:pPr>
                      <a:r>
                        <a:rPr lang="en-US" sz="1200">
                          <a:effectLst/>
                        </a:rPr>
                        <a:t>P6-(Ylo) Lower Crest Point</a:t>
                      </a:r>
                      <a:endParaRPr lang="tr-TR" sz="12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l">
                        <a:spcBef>
                          <a:spcPts val="600"/>
                        </a:spcBef>
                        <a:spcAft>
                          <a:spcPts val="0"/>
                        </a:spcAft>
                      </a:pPr>
                      <a:r>
                        <a:rPr lang="en-US" sz="1200">
                          <a:effectLst/>
                        </a:rPr>
                        <a:t>-0.02</a:t>
                      </a:r>
                      <a:endParaRPr lang="tr-TR" sz="12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l">
                        <a:spcBef>
                          <a:spcPts val="600"/>
                        </a:spcBef>
                        <a:spcAft>
                          <a:spcPts val="0"/>
                        </a:spcAft>
                      </a:pPr>
                      <a:r>
                        <a:rPr lang="en-US" sz="1200">
                          <a:effectLst/>
                        </a:rPr>
                        <a:t>-0.06</a:t>
                      </a:r>
                      <a:endParaRPr lang="tr-TR" sz="1200">
                        <a:effectLst/>
                        <a:latin typeface="Times New Roman" panose="02020603050405020304" pitchFamily="18" charset="0"/>
                        <a:ea typeface="SimSun" panose="02010600030101010101" pitchFamily="2" charset="-122"/>
                      </a:endParaRPr>
                    </a:p>
                  </a:txBody>
                  <a:tcPr marL="68580" marR="68580" marT="0" marB="0" anchor="ctr"/>
                </a:tc>
              </a:tr>
              <a:tr h="340080">
                <a:tc>
                  <a:txBody>
                    <a:bodyPr/>
                    <a:lstStyle/>
                    <a:p>
                      <a:pPr algn="l">
                        <a:spcBef>
                          <a:spcPts val="600"/>
                        </a:spcBef>
                        <a:spcAft>
                          <a:spcPts val="0"/>
                        </a:spcAft>
                      </a:pPr>
                      <a:r>
                        <a:rPr lang="en-US" sz="1200">
                          <a:effectLst/>
                        </a:rPr>
                        <a:t>P7-(YXXalt) Lower Crest Curvature</a:t>
                      </a:r>
                      <a:endParaRPr lang="tr-TR" sz="12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l">
                        <a:spcBef>
                          <a:spcPts val="600"/>
                        </a:spcBef>
                        <a:spcAft>
                          <a:spcPts val="0"/>
                        </a:spcAft>
                      </a:pPr>
                      <a:r>
                        <a:rPr lang="en-US" sz="1200">
                          <a:effectLst/>
                        </a:rPr>
                        <a:t>0.60</a:t>
                      </a:r>
                      <a:endParaRPr lang="tr-TR" sz="12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l">
                        <a:spcBef>
                          <a:spcPts val="600"/>
                        </a:spcBef>
                        <a:spcAft>
                          <a:spcPts val="0"/>
                        </a:spcAft>
                      </a:pPr>
                      <a:r>
                        <a:rPr lang="en-US" sz="1200">
                          <a:effectLst/>
                        </a:rPr>
                        <a:t>0.75</a:t>
                      </a:r>
                      <a:endParaRPr lang="tr-TR" sz="1200">
                        <a:effectLst/>
                        <a:latin typeface="Times New Roman" panose="02020603050405020304" pitchFamily="18" charset="0"/>
                        <a:ea typeface="SimSun" panose="02010600030101010101" pitchFamily="2" charset="-122"/>
                      </a:endParaRPr>
                    </a:p>
                  </a:txBody>
                  <a:tcPr marL="68580" marR="68580" marT="0" marB="0" anchor="ctr"/>
                </a:tc>
              </a:tr>
              <a:tr h="340080">
                <a:tc>
                  <a:txBody>
                    <a:bodyPr/>
                    <a:lstStyle/>
                    <a:p>
                      <a:pPr algn="l">
                        <a:spcBef>
                          <a:spcPts val="600"/>
                        </a:spcBef>
                        <a:spcAft>
                          <a:spcPts val="0"/>
                        </a:spcAft>
                      </a:pPr>
                      <a:r>
                        <a:rPr lang="en-US" sz="1200">
                          <a:effectLst/>
                        </a:rPr>
                        <a:t>P11-(αTE) Trailing Edge Direction Angle</a:t>
                      </a:r>
                      <a:endParaRPr lang="tr-TR" sz="12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l">
                        <a:spcBef>
                          <a:spcPts val="600"/>
                        </a:spcBef>
                        <a:spcAft>
                          <a:spcPts val="0"/>
                        </a:spcAft>
                      </a:pPr>
                      <a:r>
                        <a:rPr lang="en-US" sz="1200">
                          <a:effectLst/>
                        </a:rPr>
                        <a:t>-8.2</a:t>
                      </a:r>
                      <a:endParaRPr lang="tr-TR" sz="12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l">
                        <a:spcBef>
                          <a:spcPts val="600"/>
                        </a:spcBef>
                        <a:spcAft>
                          <a:spcPts val="0"/>
                        </a:spcAft>
                      </a:pPr>
                      <a:r>
                        <a:rPr lang="en-US" sz="1200">
                          <a:effectLst/>
                        </a:rPr>
                        <a:t>-8.8</a:t>
                      </a:r>
                      <a:endParaRPr lang="tr-TR" sz="1200">
                        <a:effectLst/>
                        <a:latin typeface="Times New Roman" panose="02020603050405020304" pitchFamily="18" charset="0"/>
                        <a:ea typeface="SimSun" panose="02010600030101010101" pitchFamily="2" charset="-122"/>
                      </a:endParaRPr>
                    </a:p>
                  </a:txBody>
                  <a:tcPr marL="68580" marR="68580" marT="0" marB="0" anchor="ctr"/>
                </a:tc>
              </a:tr>
              <a:tr h="340080">
                <a:tc>
                  <a:txBody>
                    <a:bodyPr/>
                    <a:lstStyle/>
                    <a:p>
                      <a:pPr algn="l">
                        <a:spcBef>
                          <a:spcPts val="600"/>
                        </a:spcBef>
                        <a:spcAft>
                          <a:spcPts val="0"/>
                        </a:spcAft>
                      </a:pPr>
                      <a:r>
                        <a:rPr lang="en-US" sz="1200">
                          <a:effectLst/>
                        </a:rPr>
                        <a:t>P12-(βTE) Trailing Edge Wedge Angle</a:t>
                      </a:r>
                      <a:endParaRPr lang="tr-TR" sz="12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l">
                        <a:spcBef>
                          <a:spcPts val="600"/>
                        </a:spcBef>
                        <a:spcAft>
                          <a:spcPts val="0"/>
                        </a:spcAft>
                      </a:pPr>
                      <a:r>
                        <a:rPr lang="en-US" sz="1200">
                          <a:effectLst/>
                        </a:rPr>
                        <a:t>27.4</a:t>
                      </a:r>
                      <a:endParaRPr lang="tr-TR" sz="120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l">
                        <a:spcBef>
                          <a:spcPts val="600"/>
                        </a:spcBef>
                        <a:spcAft>
                          <a:spcPts val="0"/>
                        </a:spcAft>
                      </a:pPr>
                      <a:r>
                        <a:rPr lang="en-US" sz="1200">
                          <a:effectLst/>
                        </a:rPr>
                        <a:t>27.6</a:t>
                      </a:r>
                      <a:endParaRPr lang="tr-TR" sz="1200">
                        <a:effectLst/>
                        <a:latin typeface="Times New Roman" panose="02020603050405020304" pitchFamily="18" charset="0"/>
                        <a:ea typeface="SimSun" panose="02010600030101010101" pitchFamily="2" charset="-122"/>
                      </a:endParaRPr>
                    </a:p>
                  </a:txBody>
                  <a:tcPr marL="68580" marR="68580" marT="0" marB="0" anchor="ctr"/>
                </a:tc>
              </a:tr>
              <a:tr h="340080">
                <a:tc gridSpan="3">
                  <a:txBody>
                    <a:bodyPr/>
                    <a:lstStyle/>
                    <a:p>
                      <a:pPr algn="l">
                        <a:spcBef>
                          <a:spcPts val="600"/>
                        </a:spcBef>
                        <a:spcAft>
                          <a:spcPts val="0"/>
                        </a:spcAft>
                      </a:pPr>
                      <a:r>
                        <a:rPr lang="en-US" sz="1200" dirty="0" smtClean="0">
                          <a:effectLst/>
                        </a:rPr>
                        <a:t>P</a:t>
                      </a:r>
                      <a:r>
                        <a:rPr lang="tr-TR" sz="1200" dirty="0" smtClean="0">
                          <a:effectLst/>
                        </a:rPr>
                        <a:t>8</a:t>
                      </a:r>
                      <a:r>
                        <a:rPr lang="en-US" sz="1200" dirty="0" smtClean="0">
                          <a:effectLst/>
                        </a:rPr>
                        <a:t>-Trailing Edge Offset (</a:t>
                      </a:r>
                      <a:r>
                        <a:rPr lang="en-US" sz="1200" dirty="0" err="1" smtClean="0">
                          <a:effectLst/>
                        </a:rPr>
                        <a:t>Toff</a:t>
                      </a:r>
                      <a:r>
                        <a:rPr lang="en-US" sz="1200" dirty="0" smtClean="0">
                          <a:effectLst/>
                        </a:rPr>
                        <a:t>) </a:t>
                      </a:r>
                      <a:r>
                        <a:rPr lang="tr-TR" sz="1200" dirty="0" err="1" smtClean="0">
                          <a:effectLst/>
                        </a:rPr>
                        <a:t>and</a:t>
                      </a:r>
                      <a:r>
                        <a:rPr lang="tr-TR" sz="1200" dirty="0" smtClean="0">
                          <a:effectLst/>
                        </a:rPr>
                        <a:t> </a:t>
                      </a:r>
                      <a:r>
                        <a:rPr lang="en-US" sz="1200" dirty="0" smtClean="0">
                          <a:effectLst/>
                        </a:rPr>
                        <a:t>P</a:t>
                      </a:r>
                      <a:r>
                        <a:rPr lang="tr-TR" sz="1200" dirty="0" smtClean="0">
                          <a:effectLst/>
                        </a:rPr>
                        <a:t>9</a:t>
                      </a:r>
                      <a:r>
                        <a:rPr lang="en-US" sz="1200" dirty="0" smtClean="0">
                          <a:effectLst/>
                        </a:rPr>
                        <a:t>-Trailing </a:t>
                      </a:r>
                      <a:r>
                        <a:rPr lang="en-US" sz="1200" dirty="0">
                          <a:effectLst/>
                        </a:rPr>
                        <a:t>Edge Thickness (TTE) </a:t>
                      </a:r>
                      <a:r>
                        <a:rPr lang="en-US" sz="1200" dirty="0" smtClean="0">
                          <a:effectLst/>
                        </a:rPr>
                        <a:t>are </a:t>
                      </a:r>
                      <a:r>
                        <a:rPr lang="en-US" sz="1200" dirty="0">
                          <a:effectLst/>
                        </a:rPr>
                        <a:t>zero.</a:t>
                      </a:r>
                      <a:endParaRPr lang="tr-TR" sz="1200" dirty="0">
                        <a:effectLst/>
                        <a:latin typeface="Times New Roman" panose="02020603050405020304" pitchFamily="18" charset="0"/>
                        <a:ea typeface="SimSun" panose="02010600030101010101" pitchFamily="2" charset="-122"/>
                      </a:endParaRPr>
                    </a:p>
                  </a:txBody>
                  <a:tcPr marL="68580" marR="68580" marT="0" marB="0" anchor="ctr"/>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p14="http://schemas.microsoft.com/office/powerpoint/2010/main" val="3022155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2330031"/>
            <a:ext cx="4881600" cy="3616651"/>
          </a:xfrm>
          <a:prstGeom prst="rect">
            <a:avLst/>
          </a:prstGeom>
        </p:spPr>
      </p:pic>
      <p:pic>
        <p:nvPicPr>
          <p:cNvPr id="6" name="Picture 5"/>
          <p:cNvPicPr>
            <a:picLocks noChangeAspect="1"/>
          </p:cNvPicPr>
          <p:nvPr/>
        </p:nvPicPr>
        <p:blipFill>
          <a:blip r:embed="rId3"/>
          <a:stretch>
            <a:fillRect/>
          </a:stretch>
        </p:blipFill>
        <p:spPr>
          <a:xfrm>
            <a:off x="1804351" y="6066908"/>
            <a:ext cx="3280268" cy="437536"/>
          </a:xfrm>
          <a:prstGeom prst="rect">
            <a:avLst/>
          </a:prstGeom>
        </p:spPr>
      </p:pic>
      <p:pic>
        <p:nvPicPr>
          <p:cNvPr id="8" name="officeArt object"/>
          <p:cNvPicPr/>
          <p:nvPr/>
        </p:nvPicPr>
        <p:blipFill>
          <a:blip r:embed="rId4">
            <a:extLst/>
          </a:blip>
          <a:stretch>
            <a:fillRect/>
          </a:stretch>
        </p:blipFill>
        <p:spPr>
          <a:xfrm>
            <a:off x="838200" y="1204964"/>
            <a:ext cx="5806440" cy="1004839"/>
          </a:xfrm>
          <a:prstGeom prst="rect">
            <a:avLst/>
          </a:prstGeom>
          <a:ln w="12700" cap="flat">
            <a:noFill/>
            <a:miter lim="400000"/>
          </a:ln>
          <a:effectLst/>
        </p:spPr>
      </p:pic>
      <p:sp>
        <p:nvSpPr>
          <p:cNvPr id="16" name="Title 1"/>
          <p:cNvSpPr>
            <a:spLocks noGrp="1"/>
          </p:cNvSpPr>
          <p:nvPr>
            <p:ph type="title"/>
          </p:nvPr>
        </p:nvSpPr>
        <p:spPr>
          <a:xfrm>
            <a:off x="1184268" y="4"/>
            <a:ext cx="10515600" cy="1325563"/>
          </a:xfrm>
        </p:spPr>
        <p:txBody>
          <a:bodyPr/>
          <a:lstStyle/>
          <a:p>
            <a:r>
              <a:rPr lang="tr-TR" dirty="0" smtClean="0"/>
              <a:t>PARSEC </a:t>
            </a:r>
            <a:r>
              <a:rPr lang="tr-TR" dirty="0" err="1" smtClean="0"/>
              <a:t>Airfoil</a:t>
            </a:r>
            <a:r>
              <a:rPr lang="tr-TR" dirty="0" smtClean="0"/>
              <a:t> </a:t>
            </a:r>
            <a:r>
              <a:rPr lang="tr-TR" dirty="0" err="1" smtClean="0"/>
              <a:t>Parameterization</a:t>
            </a:r>
            <a:r>
              <a:rPr lang="tr-TR" dirty="0" smtClean="0"/>
              <a:t> </a:t>
            </a:r>
            <a:r>
              <a:rPr lang="tr-TR" dirty="0" err="1" smtClean="0"/>
              <a:t>Method</a:t>
            </a:r>
            <a:endParaRPr lang="tr-TR" dirty="0"/>
          </a:p>
        </p:txBody>
      </p:sp>
      <p:pic>
        <p:nvPicPr>
          <p:cNvPr id="7" name="Resim 6"/>
          <p:cNvPicPr>
            <a:picLocks noChangeAspect="1"/>
          </p:cNvPicPr>
          <p:nvPr/>
        </p:nvPicPr>
        <p:blipFill>
          <a:blip r:embed="rId5"/>
          <a:stretch>
            <a:fillRect/>
          </a:stretch>
        </p:blipFill>
        <p:spPr>
          <a:xfrm>
            <a:off x="6423017" y="2552444"/>
            <a:ext cx="5276851" cy="3171825"/>
          </a:xfrm>
          <a:prstGeom prst="rect">
            <a:avLst/>
          </a:prstGeom>
        </p:spPr>
      </p:pic>
      <p:sp>
        <p:nvSpPr>
          <p:cNvPr id="2" name="Metin kutusu 1"/>
          <p:cNvSpPr txBox="1"/>
          <p:nvPr/>
        </p:nvSpPr>
        <p:spPr>
          <a:xfrm>
            <a:off x="8132407" y="2552440"/>
            <a:ext cx="762000" cy="369332"/>
          </a:xfrm>
          <a:prstGeom prst="rect">
            <a:avLst/>
          </a:prstGeom>
          <a:noFill/>
        </p:spPr>
        <p:txBody>
          <a:bodyPr wrap="square" rtlCol="0">
            <a:spAutoFit/>
          </a:bodyPr>
          <a:lstStyle/>
          <a:p>
            <a:r>
              <a:rPr lang="tr-TR" dirty="0" smtClean="0">
                <a:solidFill>
                  <a:srgbClr val="FF0000"/>
                </a:solidFill>
              </a:rPr>
              <a:t>P4</a:t>
            </a:r>
            <a:endParaRPr lang="tr-TR" dirty="0">
              <a:solidFill>
                <a:srgbClr val="FF0000"/>
              </a:solidFill>
            </a:endParaRPr>
          </a:p>
        </p:txBody>
      </p:sp>
      <p:sp>
        <p:nvSpPr>
          <p:cNvPr id="9" name="Metin kutusu 8"/>
          <p:cNvSpPr txBox="1"/>
          <p:nvPr/>
        </p:nvSpPr>
        <p:spPr>
          <a:xfrm>
            <a:off x="7135091" y="4538756"/>
            <a:ext cx="762000" cy="369332"/>
          </a:xfrm>
          <a:prstGeom prst="rect">
            <a:avLst/>
          </a:prstGeom>
          <a:noFill/>
        </p:spPr>
        <p:txBody>
          <a:bodyPr wrap="square" rtlCol="0">
            <a:spAutoFit/>
          </a:bodyPr>
          <a:lstStyle/>
          <a:p>
            <a:r>
              <a:rPr lang="tr-TR" dirty="0" smtClean="0">
                <a:solidFill>
                  <a:srgbClr val="FF0000"/>
                </a:solidFill>
              </a:rPr>
              <a:t>P0</a:t>
            </a:r>
            <a:endParaRPr lang="tr-TR" dirty="0">
              <a:solidFill>
                <a:srgbClr val="FF0000"/>
              </a:solidFill>
            </a:endParaRPr>
          </a:p>
        </p:txBody>
      </p:sp>
      <p:sp>
        <p:nvSpPr>
          <p:cNvPr id="10" name="Metin kutusu 9"/>
          <p:cNvSpPr txBox="1"/>
          <p:nvPr/>
        </p:nvSpPr>
        <p:spPr>
          <a:xfrm>
            <a:off x="8386465" y="3157393"/>
            <a:ext cx="762000" cy="369332"/>
          </a:xfrm>
          <a:prstGeom prst="rect">
            <a:avLst/>
          </a:prstGeom>
          <a:noFill/>
        </p:spPr>
        <p:txBody>
          <a:bodyPr wrap="square" rtlCol="0">
            <a:spAutoFit/>
          </a:bodyPr>
          <a:lstStyle/>
          <a:p>
            <a:r>
              <a:rPr lang="tr-TR" dirty="0" smtClean="0">
                <a:solidFill>
                  <a:srgbClr val="FF0000"/>
                </a:solidFill>
              </a:rPr>
              <a:t>P3</a:t>
            </a:r>
            <a:endParaRPr lang="tr-TR" dirty="0">
              <a:solidFill>
                <a:srgbClr val="FF0000"/>
              </a:solidFill>
            </a:endParaRPr>
          </a:p>
        </p:txBody>
      </p:sp>
      <p:sp>
        <p:nvSpPr>
          <p:cNvPr id="11" name="Metin kutusu 10"/>
          <p:cNvSpPr txBox="1"/>
          <p:nvPr/>
        </p:nvSpPr>
        <p:spPr>
          <a:xfrm>
            <a:off x="8197215" y="3646949"/>
            <a:ext cx="762000" cy="369332"/>
          </a:xfrm>
          <a:prstGeom prst="rect">
            <a:avLst/>
          </a:prstGeom>
          <a:noFill/>
        </p:spPr>
        <p:txBody>
          <a:bodyPr wrap="square" rtlCol="0">
            <a:spAutoFit/>
          </a:bodyPr>
          <a:lstStyle/>
          <a:p>
            <a:r>
              <a:rPr lang="tr-TR" dirty="0" smtClean="0">
                <a:solidFill>
                  <a:srgbClr val="FF0000"/>
                </a:solidFill>
              </a:rPr>
              <a:t>P2</a:t>
            </a:r>
            <a:endParaRPr lang="tr-TR" dirty="0">
              <a:solidFill>
                <a:srgbClr val="FF0000"/>
              </a:solidFill>
            </a:endParaRPr>
          </a:p>
        </p:txBody>
      </p:sp>
      <p:sp>
        <p:nvSpPr>
          <p:cNvPr id="12" name="Metin kutusu 11"/>
          <p:cNvSpPr txBox="1"/>
          <p:nvPr/>
        </p:nvSpPr>
        <p:spPr>
          <a:xfrm>
            <a:off x="11341739" y="3711391"/>
            <a:ext cx="762000" cy="369332"/>
          </a:xfrm>
          <a:prstGeom prst="rect">
            <a:avLst/>
          </a:prstGeom>
          <a:noFill/>
        </p:spPr>
        <p:txBody>
          <a:bodyPr wrap="square" rtlCol="0">
            <a:spAutoFit/>
          </a:bodyPr>
          <a:lstStyle/>
          <a:p>
            <a:r>
              <a:rPr lang="tr-TR" dirty="0" smtClean="0">
                <a:solidFill>
                  <a:srgbClr val="FF0000"/>
                </a:solidFill>
              </a:rPr>
              <a:t>P8</a:t>
            </a:r>
            <a:endParaRPr lang="tr-TR" dirty="0">
              <a:solidFill>
                <a:srgbClr val="FF0000"/>
              </a:solidFill>
            </a:endParaRPr>
          </a:p>
        </p:txBody>
      </p:sp>
      <p:sp>
        <p:nvSpPr>
          <p:cNvPr id="13" name="Metin kutusu 12"/>
          <p:cNvSpPr txBox="1"/>
          <p:nvPr/>
        </p:nvSpPr>
        <p:spPr>
          <a:xfrm>
            <a:off x="9023195" y="3277619"/>
            <a:ext cx="762000" cy="369332"/>
          </a:xfrm>
          <a:prstGeom prst="rect">
            <a:avLst/>
          </a:prstGeom>
          <a:noFill/>
        </p:spPr>
        <p:txBody>
          <a:bodyPr wrap="square" rtlCol="0">
            <a:spAutoFit/>
          </a:bodyPr>
          <a:lstStyle/>
          <a:p>
            <a:r>
              <a:rPr lang="tr-TR" dirty="0" smtClean="0">
                <a:solidFill>
                  <a:srgbClr val="FF0000"/>
                </a:solidFill>
              </a:rPr>
              <a:t>P10</a:t>
            </a:r>
            <a:endParaRPr lang="tr-TR" dirty="0">
              <a:solidFill>
                <a:srgbClr val="FF0000"/>
              </a:solidFill>
            </a:endParaRPr>
          </a:p>
        </p:txBody>
      </p:sp>
      <p:sp>
        <p:nvSpPr>
          <p:cNvPr id="14" name="Metin kutusu 13"/>
          <p:cNvSpPr txBox="1"/>
          <p:nvPr/>
        </p:nvSpPr>
        <p:spPr>
          <a:xfrm>
            <a:off x="7112997" y="3526725"/>
            <a:ext cx="762000" cy="369332"/>
          </a:xfrm>
          <a:prstGeom prst="rect">
            <a:avLst/>
          </a:prstGeom>
          <a:noFill/>
        </p:spPr>
        <p:txBody>
          <a:bodyPr wrap="square" rtlCol="0">
            <a:spAutoFit/>
          </a:bodyPr>
          <a:lstStyle/>
          <a:p>
            <a:r>
              <a:rPr lang="tr-TR" dirty="0" smtClean="0">
                <a:solidFill>
                  <a:srgbClr val="FF0000"/>
                </a:solidFill>
              </a:rPr>
              <a:t>P1</a:t>
            </a:r>
            <a:endParaRPr lang="tr-TR" dirty="0">
              <a:solidFill>
                <a:srgbClr val="FF0000"/>
              </a:solidFill>
            </a:endParaRPr>
          </a:p>
        </p:txBody>
      </p:sp>
      <p:sp>
        <p:nvSpPr>
          <p:cNvPr id="15" name="Metin kutusu 14"/>
          <p:cNvSpPr txBox="1"/>
          <p:nvPr/>
        </p:nvSpPr>
        <p:spPr>
          <a:xfrm>
            <a:off x="7516091" y="5174997"/>
            <a:ext cx="762000" cy="369332"/>
          </a:xfrm>
          <a:prstGeom prst="rect">
            <a:avLst/>
          </a:prstGeom>
          <a:noFill/>
        </p:spPr>
        <p:txBody>
          <a:bodyPr wrap="square" rtlCol="0">
            <a:spAutoFit/>
          </a:bodyPr>
          <a:lstStyle/>
          <a:p>
            <a:r>
              <a:rPr lang="tr-TR" dirty="0" smtClean="0">
                <a:solidFill>
                  <a:srgbClr val="FF0000"/>
                </a:solidFill>
              </a:rPr>
              <a:t>P7</a:t>
            </a:r>
            <a:endParaRPr lang="tr-TR" dirty="0">
              <a:solidFill>
                <a:srgbClr val="FF0000"/>
              </a:solidFill>
            </a:endParaRPr>
          </a:p>
        </p:txBody>
      </p:sp>
      <p:sp>
        <p:nvSpPr>
          <p:cNvPr id="17" name="Metin kutusu 16"/>
          <p:cNvSpPr txBox="1"/>
          <p:nvPr/>
        </p:nvSpPr>
        <p:spPr>
          <a:xfrm>
            <a:off x="7897091" y="4625729"/>
            <a:ext cx="762000" cy="369332"/>
          </a:xfrm>
          <a:prstGeom prst="rect">
            <a:avLst/>
          </a:prstGeom>
          <a:noFill/>
        </p:spPr>
        <p:txBody>
          <a:bodyPr wrap="square" rtlCol="0">
            <a:spAutoFit/>
          </a:bodyPr>
          <a:lstStyle/>
          <a:p>
            <a:r>
              <a:rPr lang="tr-TR" dirty="0" smtClean="0">
                <a:solidFill>
                  <a:srgbClr val="FF0000"/>
                </a:solidFill>
              </a:rPr>
              <a:t>P6</a:t>
            </a:r>
            <a:endParaRPr lang="tr-TR" dirty="0">
              <a:solidFill>
                <a:srgbClr val="FF0000"/>
              </a:solidFill>
            </a:endParaRPr>
          </a:p>
        </p:txBody>
      </p:sp>
      <p:sp>
        <p:nvSpPr>
          <p:cNvPr id="18" name="Metin kutusu 17"/>
          <p:cNvSpPr txBox="1"/>
          <p:nvPr/>
        </p:nvSpPr>
        <p:spPr>
          <a:xfrm>
            <a:off x="8005255" y="4218412"/>
            <a:ext cx="762000" cy="369332"/>
          </a:xfrm>
          <a:prstGeom prst="rect">
            <a:avLst/>
          </a:prstGeom>
          <a:noFill/>
        </p:spPr>
        <p:txBody>
          <a:bodyPr wrap="square" rtlCol="0">
            <a:spAutoFit/>
          </a:bodyPr>
          <a:lstStyle/>
          <a:p>
            <a:r>
              <a:rPr lang="tr-TR" dirty="0" smtClean="0">
                <a:solidFill>
                  <a:srgbClr val="FF0000"/>
                </a:solidFill>
              </a:rPr>
              <a:t>P5</a:t>
            </a:r>
            <a:endParaRPr lang="tr-TR" dirty="0">
              <a:solidFill>
                <a:srgbClr val="FF0000"/>
              </a:solidFill>
            </a:endParaRPr>
          </a:p>
        </p:txBody>
      </p:sp>
      <p:sp>
        <p:nvSpPr>
          <p:cNvPr id="19" name="Metin kutusu 18"/>
          <p:cNvSpPr txBox="1"/>
          <p:nvPr/>
        </p:nvSpPr>
        <p:spPr>
          <a:xfrm>
            <a:off x="9567541" y="3831617"/>
            <a:ext cx="762000" cy="369332"/>
          </a:xfrm>
          <a:prstGeom prst="rect">
            <a:avLst/>
          </a:prstGeom>
          <a:noFill/>
        </p:spPr>
        <p:txBody>
          <a:bodyPr wrap="square" rtlCol="0">
            <a:spAutoFit/>
          </a:bodyPr>
          <a:lstStyle/>
          <a:p>
            <a:r>
              <a:rPr lang="tr-TR" dirty="0" smtClean="0">
                <a:solidFill>
                  <a:srgbClr val="FF0000"/>
                </a:solidFill>
              </a:rPr>
              <a:t>P11</a:t>
            </a:r>
            <a:endParaRPr lang="tr-TR" dirty="0">
              <a:solidFill>
                <a:srgbClr val="FF0000"/>
              </a:solidFill>
            </a:endParaRPr>
          </a:p>
        </p:txBody>
      </p:sp>
      <p:sp>
        <p:nvSpPr>
          <p:cNvPr id="20" name="Metin kutusu 19"/>
          <p:cNvSpPr txBox="1"/>
          <p:nvPr/>
        </p:nvSpPr>
        <p:spPr>
          <a:xfrm>
            <a:off x="10960739" y="3157393"/>
            <a:ext cx="762000" cy="369332"/>
          </a:xfrm>
          <a:prstGeom prst="rect">
            <a:avLst/>
          </a:prstGeom>
          <a:noFill/>
        </p:spPr>
        <p:txBody>
          <a:bodyPr wrap="square" rtlCol="0">
            <a:spAutoFit/>
          </a:bodyPr>
          <a:lstStyle/>
          <a:p>
            <a:r>
              <a:rPr lang="tr-TR" dirty="0" smtClean="0">
                <a:solidFill>
                  <a:srgbClr val="FF0000"/>
                </a:solidFill>
              </a:rPr>
              <a:t>P9</a:t>
            </a:r>
            <a:endParaRPr lang="tr-TR" dirty="0">
              <a:solidFill>
                <a:srgbClr val="FF0000"/>
              </a:solidFill>
            </a:endParaRPr>
          </a:p>
        </p:txBody>
      </p:sp>
    </p:spTree>
    <p:extLst>
      <p:ext uri="{BB962C8B-B14F-4D97-AF65-F5344CB8AC3E}">
        <p14:creationId xmlns:p14="http://schemas.microsoft.com/office/powerpoint/2010/main" val="2525494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PARSEC </a:t>
            </a:r>
            <a:r>
              <a:rPr lang="tr-TR" dirty="0" err="1" smtClean="0"/>
              <a:t>Airfoils</a:t>
            </a:r>
            <a:r>
              <a:rPr lang="tr-TR" dirty="0" smtClean="0"/>
              <a:t> </a:t>
            </a:r>
            <a:r>
              <a:rPr lang="tr-TR" dirty="0" err="1" smtClean="0"/>
              <a:t>Based</a:t>
            </a:r>
            <a:r>
              <a:rPr lang="tr-TR" dirty="0" smtClean="0"/>
              <a:t> on NACA 4415</a:t>
            </a:r>
            <a:endParaRPr lang="tr-TR" dirty="0"/>
          </a:p>
        </p:txBody>
      </p:sp>
      <p:pic>
        <p:nvPicPr>
          <p:cNvPr id="3" name="naca4415parsec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205345" y="624110"/>
            <a:ext cx="9753600" cy="6096000"/>
          </a:xfrm>
          <a:prstGeom prst="rect">
            <a:avLst/>
          </a:prstGeom>
        </p:spPr>
      </p:pic>
    </p:spTree>
    <p:extLst>
      <p:ext uri="{BB962C8B-B14F-4D97-AF65-F5344CB8AC3E}">
        <p14:creationId xmlns:p14="http://schemas.microsoft.com/office/powerpoint/2010/main" val="21413566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960" y="4"/>
            <a:ext cx="10515600" cy="1325563"/>
          </a:xfrm>
        </p:spPr>
        <p:txBody>
          <a:bodyPr/>
          <a:lstStyle/>
          <a:p>
            <a:r>
              <a:rPr lang="tr-TR" dirty="0" err="1" smtClean="0"/>
              <a:t>Optimization</a:t>
            </a:r>
            <a:r>
              <a:rPr lang="tr-TR" dirty="0" smtClean="0"/>
              <a:t> </a:t>
            </a:r>
            <a:r>
              <a:rPr lang="tr-TR" dirty="0" err="1" smtClean="0"/>
              <a:t>Algorithm</a:t>
            </a:r>
            <a:r>
              <a:rPr lang="tr-TR" dirty="0" smtClean="0"/>
              <a:t>: </a:t>
            </a:r>
            <a:r>
              <a:rPr lang="tr-TR" dirty="0" err="1" smtClean="0"/>
              <a:t>Genetic</a:t>
            </a:r>
            <a:r>
              <a:rPr lang="tr-TR" dirty="0" smtClean="0"/>
              <a:t> </a:t>
            </a:r>
            <a:r>
              <a:rPr lang="tr-TR" dirty="0" err="1" smtClean="0"/>
              <a:t>Algorithm</a:t>
            </a:r>
            <a:endParaRPr lang="tr-TR" dirty="0"/>
          </a:p>
        </p:txBody>
      </p:sp>
      <p:sp>
        <p:nvSpPr>
          <p:cNvPr id="3" name="Content Placeholder 2"/>
          <p:cNvSpPr>
            <a:spLocks noGrp="1"/>
          </p:cNvSpPr>
          <p:nvPr>
            <p:ph idx="1"/>
          </p:nvPr>
        </p:nvSpPr>
        <p:spPr>
          <a:xfrm>
            <a:off x="5323563" y="1825625"/>
            <a:ext cx="6639839" cy="4351338"/>
          </a:xfrm>
        </p:spPr>
        <p:txBody>
          <a:bodyPr/>
          <a:lstStyle/>
          <a:p>
            <a:r>
              <a:rPr lang="tr-TR" dirty="0" err="1" smtClean="0"/>
              <a:t>Fitness</a:t>
            </a:r>
            <a:r>
              <a:rPr lang="tr-TR" dirty="0" smtClean="0"/>
              <a:t> </a:t>
            </a:r>
            <a:r>
              <a:rPr lang="tr-TR" dirty="0" err="1" smtClean="0"/>
              <a:t>function</a:t>
            </a:r>
            <a:r>
              <a:rPr lang="tr-TR" dirty="0" smtClean="0"/>
              <a:t>: cl/cd </a:t>
            </a:r>
          </a:p>
          <a:p>
            <a:r>
              <a:rPr lang="tr-TR" dirty="0" smtClean="0"/>
              <a:t>Pc: 0.45</a:t>
            </a:r>
          </a:p>
          <a:p>
            <a:r>
              <a:rPr lang="tr-TR" dirty="0" smtClean="0"/>
              <a:t>Pm: 0.05</a:t>
            </a:r>
          </a:p>
          <a:p>
            <a:r>
              <a:rPr lang="tr-TR" dirty="0" err="1" smtClean="0"/>
              <a:t>Selection</a:t>
            </a:r>
            <a:r>
              <a:rPr lang="tr-TR" dirty="0" smtClean="0"/>
              <a:t> </a:t>
            </a:r>
            <a:r>
              <a:rPr lang="tr-TR" dirty="0" err="1" smtClean="0"/>
              <a:t>Method</a:t>
            </a:r>
            <a:r>
              <a:rPr lang="tr-TR" dirty="0" smtClean="0"/>
              <a:t>: </a:t>
            </a:r>
            <a:r>
              <a:rPr lang="tr-TR" dirty="0" err="1" smtClean="0"/>
              <a:t>Tournament</a:t>
            </a:r>
            <a:r>
              <a:rPr lang="tr-TR" dirty="0" smtClean="0"/>
              <a:t> </a:t>
            </a:r>
            <a:r>
              <a:rPr lang="tr-TR" dirty="0" err="1" smtClean="0"/>
              <a:t>Selection</a:t>
            </a:r>
            <a:endParaRPr lang="tr-TR" dirty="0" smtClean="0"/>
          </a:p>
          <a:p>
            <a:r>
              <a:rPr lang="tr-TR" dirty="0" err="1" smtClean="0"/>
              <a:t>Coding</a:t>
            </a:r>
            <a:r>
              <a:rPr lang="tr-TR" dirty="0" smtClean="0"/>
              <a:t> </a:t>
            </a:r>
            <a:r>
              <a:rPr lang="tr-TR" dirty="0" err="1" smtClean="0"/>
              <a:t>Method</a:t>
            </a:r>
            <a:r>
              <a:rPr lang="tr-TR" dirty="0" smtClean="0"/>
              <a:t>: Binary</a:t>
            </a:r>
            <a:endParaRPr lang="tr-TR" dirty="0"/>
          </a:p>
        </p:txBody>
      </p:sp>
      <p:pic>
        <p:nvPicPr>
          <p:cNvPr id="5" name="Picture 4"/>
          <p:cNvPicPr>
            <a:picLocks noChangeAspect="1"/>
          </p:cNvPicPr>
          <p:nvPr/>
        </p:nvPicPr>
        <p:blipFill>
          <a:blip r:embed="rId2"/>
          <a:stretch>
            <a:fillRect/>
          </a:stretch>
        </p:blipFill>
        <p:spPr>
          <a:xfrm>
            <a:off x="1081024" y="1095185"/>
            <a:ext cx="4242539" cy="5339747"/>
          </a:xfrm>
          <a:prstGeom prst="rect">
            <a:avLst/>
          </a:prstGeom>
        </p:spPr>
      </p:pic>
    </p:spTree>
    <p:extLst>
      <p:ext uri="{BB962C8B-B14F-4D97-AF65-F5344CB8AC3E}">
        <p14:creationId xmlns:p14="http://schemas.microsoft.com/office/powerpoint/2010/main" val="2875501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13_一般">
  <a:themeElements>
    <a:clrScheme name="一般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13_一般">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dirty="0" err="1" smtClean="0"/>
        </a:defPPr>
      </a:lstStyle>
    </a:txDef>
  </a:objectDefaults>
  <a:extraClrSchemeLst>
    <a:extraClrScheme>
      <a:clrScheme name="一般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一般 2">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一般 3">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1816</TotalTime>
  <Words>431</Words>
  <Application>Microsoft Office PowerPoint</Application>
  <PresentationFormat>Custom</PresentationFormat>
  <Paragraphs>194</Paragraphs>
  <Slides>15</Slides>
  <Notes>0</Notes>
  <HiddenSlides>0</HiddenSlides>
  <MMClips>1</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Duman</vt:lpstr>
      <vt:lpstr>13_一般</vt:lpstr>
      <vt:lpstr>About OMICS Group</vt:lpstr>
      <vt:lpstr>About OMICS Group Conferences</vt:lpstr>
      <vt:lpstr>Shape Optimization of a Wind Turbine Airfoil by Using Genetic Algorithm </vt:lpstr>
      <vt:lpstr>Presentation Layout:</vt:lpstr>
      <vt:lpstr>Direct Airfoil Design-Inverse Airfoil Design</vt:lpstr>
      <vt:lpstr>PARSEC Airfoil Parameterization Method</vt:lpstr>
      <vt:lpstr>PARSEC Airfoil Parameterization Method</vt:lpstr>
      <vt:lpstr>PARSEC Airfoils Based on NACA 4415</vt:lpstr>
      <vt:lpstr>Optimization Algorithm: Genetic Algorithm</vt:lpstr>
      <vt:lpstr>Flow Analysis Program: XFOIL</vt:lpstr>
      <vt:lpstr>Results (2-5 AoA Range)</vt:lpstr>
      <vt:lpstr>Results (2-5 AoA Range)</vt:lpstr>
      <vt:lpstr>Results (2-5 AoA Range)</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 RÜZGAR TÜRBİNİ KANAT PROFİLİNİN GENETİK ALGORİTMA İLE OPTİMİZASYONU</dc:title>
  <dc:creator>user</dc:creator>
  <cp:lastModifiedBy>valentina</cp:lastModifiedBy>
  <cp:revision>64</cp:revision>
  <dcterms:created xsi:type="dcterms:W3CDTF">2014-06-11T08:59:18Z</dcterms:created>
  <dcterms:modified xsi:type="dcterms:W3CDTF">2015-10-14T09:17:56Z</dcterms:modified>
</cp:coreProperties>
</file>