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26"/>
  </p:notesMasterIdLst>
  <p:sldIdLst>
    <p:sldId id="298" r:id="rId3"/>
    <p:sldId id="299" r:id="rId4"/>
    <p:sldId id="256" r:id="rId5"/>
    <p:sldId id="260" r:id="rId6"/>
    <p:sldId id="262" r:id="rId7"/>
    <p:sldId id="270" r:id="rId8"/>
    <p:sldId id="272" r:id="rId9"/>
    <p:sldId id="273" r:id="rId10"/>
    <p:sldId id="274" r:id="rId11"/>
    <p:sldId id="295" r:id="rId12"/>
    <p:sldId id="280" r:id="rId13"/>
    <p:sldId id="275" r:id="rId14"/>
    <p:sldId id="296" r:id="rId15"/>
    <p:sldId id="279" r:id="rId16"/>
    <p:sldId id="286" r:id="rId17"/>
    <p:sldId id="285" r:id="rId18"/>
    <p:sldId id="284" r:id="rId19"/>
    <p:sldId id="283" r:id="rId20"/>
    <p:sldId id="297" r:id="rId21"/>
    <p:sldId id="282" r:id="rId22"/>
    <p:sldId id="293" r:id="rId23"/>
    <p:sldId id="294" r:id="rId24"/>
    <p:sldId id="266" r:id="rId25"/>
  </p:sldIdLst>
  <p:sldSz cx="9144000" cy="6858000" type="screen4x3"/>
  <p:notesSz cx="6858000" cy="9144000"/>
  <p:defaultTextStyle>
    <a:defPPr>
      <a:defRPr lang="tr-T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27F97BB-C833-4FB7-BDE5-3F7075034690}" styleName="Tema Uygulanmış Stil 2 - Vurgu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Stil Yok, Tablo Kılavuz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Orta Stil 3 - Vurgu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7" autoAdjust="0"/>
    <p:restoredTop sz="94660"/>
  </p:normalViewPr>
  <p:slideViewPr>
    <p:cSldViewPr>
      <p:cViewPr>
        <p:scale>
          <a:sx n="75" d="100"/>
          <a:sy n="75" d="100"/>
        </p:scale>
        <p:origin x="-1326" y="4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A051A1-1170-42ED-834E-C41306FF780A}" type="doc">
      <dgm:prSet loTypeId="urn:microsoft.com/office/officeart/2005/8/layout/hProcess9" loCatId="process" qsTypeId="urn:microsoft.com/office/officeart/2005/8/quickstyle/3d2" qsCatId="3D" csTypeId="urn:microsoft.com/office/officeart/2005/8/colors/colorful2" csCatId="colorful" phldr="1"/>
      <dgm:spPr/>
    </dgm:pt>
    <dgm:pt modelId="{6007D8C3-9C1E-4C40-8C54-68179E4A1862}">
      <dgm:prSet phldrT="[Metin]"/>
      <dgm:spPr/>
      <dgm:t>
        <a:bodyPr/>
        <a:lstStyle/>
        <a:p>
          <a:r>
            <a:rPr lang="tr-TR" dirty="0" smtClean="0"/>
            <a:t>3D CAD</a:t>
          </a:r>
        </a:p>
        <a:p>
          <a:r>
            <a:rPr lang="tr-TR" dirty="0" smtClean="0"/>
            <a:t>Design</a:t>
          </a:r>
          <a:endParaRPr lang="en-GB" dirty="0"/>
        </a:p>
      </dgm:t>
    </dgm:pt>
    <dgm:pt modelId="{A354D26A-F238-409E-B1DD-22D4DA198089}" type="parTrans" cxnId="{A781093B-213F-488D-A9C3-7AA71312649D}">
      <dgm:prSet/>
      <dgm:spPr/>
      <dgm:t>
        <a:bodyPr/>
        <a:lstStyle/>
        <a:p>
          <a:endParaRPr lang="en-GB"/>
        </a:p>
      </dgm:t>
    </dgm:pt>
    <dgm:pt modelId="{EC8D0770-C8D4-4D42-845F-7C2CA324B71C}" type="sibTrans" cxnId="{A781093B-213F-488D-A9C3-7AA71312649D}">
      <dgm:prSet/>
      <dgm:spPr/>
      <dgm:t>
        <a:bodyPr/>
        <a:lstStyle/>
        <a:p>
          <a:endParaRPr lang="en-GB"/>
        </a:p>
      </dgm:t>
    </dgm:pt>
    <dgm:pt modelId="{55B7A160-C7F7-473C-B216-5705160C6889}">
      <dgm:prSet phldrT="[Metin]"/>
      <dgm:spPr/>
      <dgm:t>
        <a:bodyPr/>
        <a:lstStyle/>
        <a:p>
          <a:r>
            <a:rPr lang="en-GB" noProof="0" dirty="0" smtClean="0"/>
            <a:t>Entering Material Properties</a:t>
          </a:r>
          <a:endParaRPr lang="en-GB" noProof="0" dirty="0"/>
        </a:p>
      </dgm:t>
    </dgm:pt>
    <dgm:pt modelId="{1AD97BB9-614E-4B61-8F0F-806C493BF9E3}" type="parTrans" cxnId="{135869CC-593F-4874-B8A8-C6CEE3D076F1}">
      <dgm:prSet/>
      <dgm:spPr/>
      <dgm:t>
        <a:bodyPr/>
        <a:lstStyle/>
        <a:p>
          <a:endParaRPr lang="en-GB"/>
        </a:p>
      </dgm:t>
    </dgm:pt>
    <dgm:pt modelId="{E254023E-EC39-4928-8F9F-3E995D1A4BF7}" type="sibTrans" cxnId="{135869CC-593F-4874-B8A8-C6CEE3D076F1}">
      <dgm:prSet/>
      <dgm:spPr/>
      <dgm:t>
        <a:bodyPr/>
        <a:lstStyle/>
        <a:p>
          <a:endParaRPr lang="en-GB"/>
        </a:p>
      </dgm:t>
    </dgm:pt>
    <dgm:pt modelId="{7D0A688D-08D6-4E64-BF14-0621922A82A4}">
      <dgm:prSet phldrT="[Metin]"/>
      <dgm:spPr/>
      <dgm:t>
        <a:bodyPr/>
        <a:lstStyle/>
        <a:p>
          <a:r>
            <a:rPr lang="en-GB" noProof="0" dirty="0" smtClean="0"/>
            <a:t>Specifying Boundary Conditions</a:t>
          </a:r>
          <a:endParaRPr lang="en-GB" noProof="0" dirty="0"/>
        </a:p>
      </dgm:t>
    </dgm:pt>
    <dgm:pt modelId="{323C9D68-E14B-43E4-8D62-662BC83F2334}" type="parTrans" cxnId="{3D3F868A-28D0-4898-83C2-DED8C9693F64}">
      <dgm:prSet/>
      <dgm:spPr/>
      <dgm:t>
        <a:bodyPr/>
        <a:lstStyle/>
        <a:p>
          <a:endParaRPr lang="en-GB"/>
        </a:p>
      </dgm:t>
    </dgm:pt>
    <dgm:pt modelId="{2B8BCEF9-3C07-4F38-A598-CC545D3F7230}" type="sibTrans" cxnId="{3D3F868A-28D0-4898-83C2-DED8C9693F64}">
      <dgm:prSet/>
      <dgm:spPr/>
      <dgm:t>
        <a:bodyPr/>
        <a:lstStyle/>
        <a:p>
          <a:endParaRPr lang="en-GB"/>
        </a:p>
      </dgm:t>
    </dgm:pt>
    <dgm:pt modelId="{201C3F65-2EAA-48E0-9357-A7A8F23CC104}">
      <dgm:prSet/>
      <dgm:spPr/>
      <dgm:t>
        <a:bodyPr/>
        <a:lstStyle/>
        <a:p>
          <a:r>
            <a:rPr lang="en-GB" noProof="0" dirty="0" smtClean="0"/>
            <a:t>Meshing</a:t>
          </a:r>
          <a:endParaRPr lang="en-GB" noProof="0" dirty="0"/>
        </a:p>
      </dgm:t>
    </dgm:pt>
    <dgm:pt modelId="{26346136-F7C9-4D5B-BF95-661B65F6CDAC}" type="parTrans" cxnId="{DF586EFD-67E8-4233-BAA4-737216759861}">
      <dgm:prSet/>
      <dgm:spPr/>
      <dgm:t>
        <a:bodyPr/>
        <a:lstStyle/>
        <a:p>
          <a:endParaRPr lang="en-GB"/>
        </a:p>
      </dgm:t>
    </dgm:pt>
    <dgm:pt modelId="{97362338-2852-4F23-9FAF-BF86C7EA4879}" type="sibTrans" cxnId="{DF586EFD-67E8-4233-BAA4-737216759861}">
      <dgm:prSet/>
      <dgm:spPr/>
      <dgm:t>
        <a:bodyPr/>
        <a:lstStyle/>
        <a:p>
          <a:endParaRPr lang="en-GB"/>
        </a:p>
      </dgm:t>
    </dgm:pt>
    <dgm:pt modelId="{FFC4C982-3E06-49E0-ABEA-53CA300BB84C}">
      <dgm:prSet/>
      <dgm:spPr/>
      <dgm:t>
        <a:bodyPr/>
        <a:lstStyle/>
        <a:p>
          <a:r>
            <a:rPr lang="tr-TR" dirty="0" smtClean="0"/>
            <a:t>Analysis</a:t>
          </a:r>
          <a:endParaRPr lang="en-GB" dirty="0"/>
        </a:p>
      </dgm:t>
    </dgm:pt>
    <dgm:pt modelId="{07ADC66F-0555-4FCB-AE3D-951EB4DCA5DF}" type="parTrans" cxnId="{F68896D0-EFD8-418D-B7D5-4D0603A0EEED}">
      <dgm:prSet/>
      <dgm:spPr/>
      <dgm:t>
        <a:bodyPr/>
        <a:lstStyle/>
        <a:p>
          <a:endParaRPr lang="en-GB"/>
        </a:p>
      </dgm:t>
    </dgm:pt>
    <dgm:pt modelId="{89C0BED7-51E0-4AD0-A2A3-4468E756D412}" type="sibTrans" cxnId="{F68896D0-EFD8-418D-B7D5-4D0603A0EEED}">
      <dgm:prSet/>
      <dgm:spPr/>
      <dgm:t>
        <a:bodyPr/>
        <a:lstStyle/>
        <a:p>
          <a:endParaRPr lang="en-GB"/>
        </a:p>
      </dgm:t>
    </dgm:pt>
    <dgm:pt modelId="{7EAF6ADC-2722-4075-8BF3-C29A6D8CB610}">
      <dgm:prSet/>
      <dgm:spPr/>
      <dgm:t>
        <a:bodyPr/>
        <a:lstStyle/>
        <a:p>
          <a:r>
            <a:rPr lang="tr-TR" dirty="0" smtClean="0"/>
            <a:t>Post </a:t>
          </a:r>
          <a:r>
            <a:rPr lang="en-GB" noProof="0" dirty="0" smtClean="0"/>
            <a:t>Processing</a:t>
          </a:r>
          <a:endParaRPr lang="en-GB" noProof="0" dirty="0"/>
        </a:p>
      </dgm:t>
    </dgm:pt>
    <dgm:pt modelId="{ABBF7182-F50B-4280-A96A-4AAC9DB55229}" type="parTrans" cxnId="{F2FAD003-7DDA-42A8-8CB3-D24DBA845D20}">
      <dgm:prSet/>
      <dgm:spPr/>
      <dgm:t>
        <a:bodyPr/>
        <a:lstStyle/>
        <a:p>
          <a:endParaRPr lang="en-GB"/>
        </a:p>
      </dgm:t>
    </dgm:pt>
    <dgm:pt modelId="{88223ACD-AB9C-4581-B981-8A6C1EA2714B}" type="sibTrans" cxnId="{F2FAD003-7DDA-42A8-8CB3-D24DBA845D20}">
      <dgm:prSet/>
      <dgm:spPr/>
      <dgm:t>
        <a:bodyPr/>
        <a:lstStyle/>
        <a:p>
          <a:endParaRPr lang="en-GB"/>
        </a:p>
      </dgm:t>
    </dgm:pt>
    <dgm:pt modelId="{F5BB7082-562C-4A2A-9E0D-0347DC2ACE8B}" type="pres">
      <dgm:prSet presAssocID="{43A051A1-1170-42ED-834E-C41306FF780A}" presName="CompostProcess" presStyleCnt="0">
        <dgm:presLayoutVars>
          <dgm:dir/>
          <dgm:resizeHandles val="exact"/>
        </dgm:presLayoutVars>
      </dgm:prSet>
      <dgm:spPr/>
    </dgm:pt>
    <dgm:pt modelId="{CF6F8117-5864-4787-9E88-2D160503F6B4}" type="pres">
      <dgm:prSet presAssocID="{43A051A1-1170-42ED-834E-C41306FF780A}" presName="arrow" presStyleLbl="bgShp" presStyleIdx="0" presStyleCnt="1" custLinFactNeighborX="1092" custLinFactNeighborY="388"/>
      <dgm:spPr/>
    </dgm:pt>
    <dgm:pt modelId="{E8044997-594F-424E-B051-8263DFB53315}" type="pres">
      <dgm:prSet presAssocID="{43A051A1-1170-42ED-834E-C41306FF780A}" presName="linearProcess" presStyleCnt="0"/>
      <dgm:spPr/>
    </dgm:pt>
    <dgm:pt modelId="{8F203693-9518-4708-BFB6-BB5819B50F9C}" type="pres">
      <dgm:prSet presAssocID="{6007D8C3-9C1E-4C40-8C54-68179E4A1862}" presName="textNode" presStyleLbl="node1" presStyleIdx="0" presStyleCnt="6">
        <dgm:presLayoutVars>
          <dgm:bulletEnabled val="1"/>
        </dgm:presLayoutVars>
      </dgm:prSet>
      <dgm:spPr/>
      <dgm:t>
        <a:bodyPr/>
        <a:lstStyle/>
        <a:p>
          <a:endParaRPr lang="en-GB"/>
        </a:p>
      </dgm:t>
    </dgm:pt>
    <dgm:pt modelId="{0E9CF925-A0C9-4DE4-AC38-ACF8E1307EFB}" type="pres">
      <dgm:prSet presAssocID="{EC8D0770-C8D4-4D42-845F-7C2CA324B71C}" presName="sibTrans" presStyleCnt="0"/>
      <dgm:spPr/>
    </dgm:pt>
    <dgm:pt modelId="{6A4AC1F0-8316-40E4-A051-4B4ECBCD475E}" type="pres">
      <dgm:prSet presAssocID="{55B7A160-C7F7-473C-B216-5705160C6889}" presName="textNode" presStyleLbl="node1" presStyleIdx="1" presStyleCnt="6">
        <dgm:presLayoutVars>
          <dgm:bulletEnabled val="1"/>
        </dgm:presLayoutVars>
      </dgm:prSet>
      <dgm:spPr/>
      <dgm:t>
        <a:bodyPr/>
        <a:lstStyle/>
        <a:p>
          <a:endParaRPr lang="en-GB"/>
        </a:p>
      </dgm:t>
    </dgm:pt>
    <dgm:pt modelId="{CBC14CAB-E6C5-4FC7-B8AD-41CF7A695D37}" type="pres">
      <dgm:prSet presAssocID="{E254023E-EC39-4928-8F9F-3E995D1A4BF7}" presName="sibTrans" presStyleCnt="0"/>
      <dgm:spPr/>
    </dgm:pt>
    <dgm:pt modelId="{1CD18576-B377-48FE-ACBF-8268A78E4119}" type="pres">
      <dgm:prSet presAssocID="{7D0A688D-08D6-4E64-BF14-0621922A82A4}" presName="textNode" presStyleLbl="node1" presStyleIdx="2" presStyleCnt="6">
        <dgm:presLayoutVars>
          <dgm:bulletEnabled val="1"/>
        </dgm:presLayoutVars>
      </dgm:prSet>
      <dgm:spPr/>
      <dgm:t>
        <a:bodyPr/>
        <a:lstStyle/>
        <a:p>
          <a:endParaRPr lang="en-GB"/>
        </a:p>
      </dgm:t>
    </dgm:pt>
    <dgm:pt modelId="{7AA905D3-9AB6-4AC1-9133-7E4EE982DC28}" type="pres">
      <dgm:prSet presAssocID="{2B8BCEF9-3C07-4F38-A598-CC545D3F7230}" presName="sibTrans" presStyleCnt="0"/>
      <dgm:spPr/>
    </dgm:pt>
    <dgm:pt modelId="{F5CE191A-B894-4AD7-B1D8-74ACE03B02F0}" type="pres">
      <dgm:prSet presAssocID="{201C3F65-2EAA-48E0-9357-A7A8F23CC104}" presName="textNode" presStyleLbl="node1" presStyleIdx="3" presStyleCnt="6">
        <dgm:presLayoutVars>
          <dgm:bulletEnabled val="1"/>
        </dgm:presLayoutVars>
      </dgm:prSet>
      <dgm:spPr/>
      <dgm:t>
        <a:bodyPr/>
        <a:lstStyle/>
        <a:p>
          <a:endParaRPr lang="en-GB"/>
        </a:p>
      </dgm:t>
    </dgm:pt>
    <dgm:pt modelId="{3D26E5A1-3C90-4481-B089-A1E180A2F2B6}" type="pres">
      <dgm:prSet presAssocID="{97362338-2852-4F23-9FAF-BF86C7EA4879}" presName="sibTrans" presStyleCnt="0"/>
      <dgm:spPr/>
    </dgm:pt>
    <dgm:pt modelId="{FD39E8C8-C452-4E15-B35D-CE7E57BE3FE4}" type="pres">
      <dgm:prSet presAssocID="{FFC4C982-3E06-49E0-ABEA-53CA300BB84C}" presName="textNode" presStyleLbl="node1" presStyleIdx="4" presStyleCnt="6">
        <dgm:presLayoutVars>
          <dgm:bulletEnabled val="1"/>
        </dgm:presLayoutVars>
      </dgm:prSet>
      <dgm:spPr/>
      <dgm:t>
        <a:bodyPr/>
        <a:lstStyle/>
        <a:p>
          <a:endParaRPr lang="en-GB"/>
        </a:p>
      </dgm:t>
    </dgm:pt>
    <dgm:pt modelId="{9B8F6746-57DA-4098-BCF8-68BC53B43C00}" type="pres">
      <dgm:prSet presAssocID="{89C0BED7-51E0-4AD0-A2A3-4468E756D412}" presName="sibTrans" presStyleCnt="0"/>
      <dgm:spPr/>
    </dgm:pt>
    <dgm:pt modelId="{6581C616-4B4D-49F7-9757-E6B23B170EC2}" type="pres">
      <dgm:prSet presAssocID="{7EAF6ADC-2722-4075-8BF3-C29A6D8CB610}" presName="textNode" presStyleLbl="node1" presStyleIdx="5" presStyleCnt="6">
        <dgm:presLayoutVars>
          <dgm:bulletEnabled val="1"/>
        </dgm:presLayoutVars>
      </dgm:prSet>
      <dgm:spPr/>
      <dgm:t>
        <a:bodyPr/>
        <a:lstStyle/>
        <a:p>
          <a:endParaRPr lang="en-GB"/>
        </a:p>
      </dgm:t>
    </dgm:pt>
  </dgm:ptLst>
  <dgm:cxnLst>
    <dgm:cxn modelId="{07E2D335-9D38-4FB2-9CD8-626D46E85F6F}" type="presOf" srcId="{7EAF6ADC-2722-4075-8BF3-C29A6D8CB610}" destId="{6581C616-4B4D-49F7-9757-E6B23B170EC2}" srcOrd="0" destOrd="0" presId="urn:microsoft.com/office/officeart/2005/8/layout/hProcess9"/>
    <dgm:cxn modelId="{A49A1BF7-A900-423D-8FB2-60E763608EDE}" type="presOf" srcId="{FFC4C982-3E06-49E0-ABEA-53CA300BB84C}" destId="{FD39E8C8-C452-4E15-B35D-CE7E57BE3FE4}" srcOrd="0" destOrd="0" presId="urn:microsoft.com/office/officeart/2005/8/layout/hProcess9"/>
    <dgm:cxn modelId="{9008E709-87F7-467F-BAE1-6F7F7A0750AE}" type="presOf" srcId="{7D0A688D-08D6-4E64-BF14-0621922A82A4}" destId="{1CD18576-B377-48FE-ACBF-8268A78E4119}" srcOrd="0" destOrd="0" presId="urn:microsoft.com/office/officeart/2005/8/layout/hProcess9"/>
    <dgm:cxn modelId="{DF586EFD-67E8-4233-BAA4-737216759861}" srcId="{43A051A1-1170-42ED-834E-C41306FF780A}" destId="{201C3F65-2EAA-48E0-9357-A7A8F23CC104}" srcOrd="3" destOrd="0" parTransId="{26346136-F7C9-4D5B-BF95-661B65F6CDAC}" sibTransId="{97362338-2852-4F23-9FAF-BF86C7EA4879}"/>
    <dgm:cxn modelId="{3D3F868A-28D0-4898-83C2-DED8C9693F64}" srcId="{43A051A1-1170-42ED-834E-C41306FF780A}" destId="{7D0A688D-08D6-4E64-BF14-0621922A82A4}" srcOrd="2" destOrd="0" parTransId="{323C9D68-E14B-43E4-8D62-662BC83F2334}" sibTransId="{2B8BCEF9-3C07-4F38-A598-CC545D3F7230}"/>
    <dgm:cxn modelId="{135869CC-593F-4874-B8A8-C6CEE3D076F1}" srcId="{43A051A1-1170-42ED-834E-C41306FF780A}" destId="{55B7A160-C7F7-473C-B216-5705160C6889}" srcOrd="1" destOrd="0" parTransId="{1AD97BB9-614E-4B61-8F0F-806C493BF9E3}" sibTransId="{E254023E-EC39-4928-8F9F-3E995D1A4BF7}"/>
    <dgm:cxn modelId="{F2FAD003-7DDA-42A8-8CB3-D24DBA845D20}" srcId="{43A051A1-1170-42ED-834E-C41306FF780A}" destId="{7EAF6ADC-2722-4075-8BF3-C29A6D8CB610}" srcOrd="5" destOrd="0" parTransId="{ABBF7182-F50B-4280-A96A-4AAC9DB55229}" sibTransId="{88223ACD-AB9C-4581-B981-8A6C1EA2714B}"/>
    <dgm:cxn modelId="{CAE41AB7-62C6-4431-A652-4184FB88E99E}" type="presOf" srcId="{43A051A1-1170-42ED-834E-C41306FF780A}" destId="{F5BB7082-562C-4A2A-9E0D-0347DC2ACE8B}" srcOrd="0" destOrd="0" presId="urn:microsoft.com/office/officeart/2005/8/layout/hProcess9"/>
    <dgm:cxn modelId="{F68896D0-EFD8-418D-B7D5-4D0603A0EEED}" srcId="{43A051A1-1170-42ED-834E-C41306FF780A}" destId="{FFC4C982-3E06-49E0-ABEA-53CA300BB84C}" srcOrd="4" destOrd="0" parTransId="{07ADC66F-0555-4FCB-AE3D-951EB4DCA5DF}" sibTransId="{89C0BED7-51E0-4AD0-A2A3-4468E756D412}"/>
    <dgm:cxn modelId="{B2095D40-7800-4263-944A-0F6FE83A4CD6}" type="presOf" srcId="{201C3F65-2EAA-48E0-9357-A7A8F23CC104}" destId="{F5CE191A-B894-4AD7-B1D8-74ACE03B02F0}" srcOrd="0" destOrd="0" presId="urn:microsoft.com/office/officeart/2005/8/layout/hProcess9"/>
    <dgm:cxn modelId="{A781093B-213F-488D-A9C3-7AA71312649D}" srcId="{43A051A1-1170-42ED-834E-C41306FF780A}" destId="{6007D8C3-9C1E-4C40-8C54-68179E4A1862}" srcOrd="0" destOrd="0" parTransId="{A354D26A-F238-409E-B1DD-22D4DA198089}" sibTransId="{EC8D0770-C8D4-4D42-845F-7C2CA324B71C}"/>
    <dgm:cxn modelId="{260E9BD1-B8B4-4A11-A15B-C6FCDF4228B9}" type="presOf" srcId="{6007D8C3-9C1E-4C40-8C54-68179E4A1862}" destId="{8F203693-9518-4708-BFB6-BB5819B50F9C}" srcOrd="0" destOrd="0" presId="urn:microsoft.com/office/officeart/2005/8/layout/hProcess9"/>
    <dgm:cxn modelId="{463DBEDE-5430-406F-9C85-5CA3ABA669C7}" type="presOf" srcId="{55B7A160-C7F7-473C-B216-5705160C6889}" destId="{6A4AC1F0-8316-40E4-A051-4B4ECBCD475E}" srcOrd="0" destOrd="0" presId="urn:microsoft.com/office/officeart/2005/8/layout/hProcess9"/>
    <dgm:cxn modelId="{D0DB905F-B600-4D73-BC89-B3BC3198FEE6}" type="presParOf" srcId="{F5BB7082-562C-4A2A-9E0D-0347DC2ACE8B}" destId="{CF6F8117-5864-4787-9E88-2D160503F6B4}" srcOrd="0" destOrd="0" presId="urn:microsoft.com/office/officeart/2005/8/layout/hProcess9"/>
    <dgm:cxn modelId="{735D5471-B307-4459-901B-8790DD23E088}" type="presParOf" srcId="{F5BB7082-562C-4A2A-9E0D-0347DC2ACE8B}" destId="{E8044997-594F-424E-B051-8263DFB53315}" srcOrd="1" destOrd="0" presId="urn:microsoft.com/office/officeart/2005/8/layout/hProcess9"/>
    <dgm:cxn modelId="{B9CE0E86-5F7B-473B-826E-97CA2B2CF2ED}" type="presParOf" srcId="{E8044997-594F-424E-B051-8263DFB53315}" destId="{8F203693-9518-4708-BFB6-BB5819B50F9C}" srcOrd="0" destOrd="0" presId="urn:microsoft.com/office/officeart/2005/8/layout/hProcess9"/>
    <dgm:cxn modelId="{9B36050B-5008-4469-B757-D39E8A7D6A9F}" type="presParOf" srcId="{E8044997-594F-424E-B051-8263DFB53315}" destId="{0E9CF925-A0C9-4DE4-AC38-ACF8E1307EFB}" srcOrd="1" destOrd="0" presId="urn:microsoft.com/office/officeart/2005/8/layout/hProcess9"/>
    <dgm:cxn modelId="{F10AE67B-FC9B-410A-844D-D597F5B45915}" type="presParOf" srcId="{E8044997-594F-424E-B051-8263DFB53315}" destId="{6A4AC1F0-8316-40E4-A051-4B4ECBCD475E}" srcOrd="2" destOrd="0" presId="urn:microsoft.com/office/officeart/2005/8/layout/hProcess9"/>
    <dgm:cxn modelId="{6F4F9798-51AB-4316-BBB0-8EAFDA9199C8}" type="presParOf" srcId="{E8044997-594F-424E-B051-8263DFB53315}" destId="{CBC14CAB-E6C5-4FC7-B8AD-41CF7A695D37}" srcOrd="3" destOrd="0" presId="urn:microsoft.com/office/officeart/2005/8/layout/hProcess9"/>
    <dgm:cxn modelId="{D90FD38C-3A24-4838-A8B6-B7B7F36036CB}" type="presParOf" srcId="{E8044997-594F-424E-B051-8263DFB53315}" destId="{1CD18576-B377-48FE-ACBF-8268A78E4119}" srcOrd="4" destOrd="0" presId="urn:microsoft.com/office/officeart/2005/8/layout/hProcess9"/>
    <dgm:cxn modelId="{2E6AA128-0D31-48AB-AEEB-2D0DB6B001F9}" type="presParOf" srcId="{E8044997-594F-424E-B051-8263DFB53315}" destId="{7AA905D3-9AB6-4AC1-9133-7E4EE982DC28}" srcOrd="5" destOrd="0" presId="urn:microsoft.com/office/officeart/2005/8/layout/hProcess9"/>
    <dgm:cxn modelId="{9B751C71-EB02-4419-852A-9DB1C4C1D6AA}" type="presParOf" srcId="{E8044997-594F-424E-B051-8263DFB53315}" destId="{F5CE191A-B894-4AD7-B1D8-74ACE03B02F0}" srcOrd="6" destOrd="0" presId="urn:microsoft.com/office/officeart/2005/8/layout/hProcess9"/>
    <dgm:cxn modelId="{BAB781DA-2EE7-4855-B343-0FE6D9BE6233}" type="presParOf" srcId="{E8044997-594F-424E-B051-8263DFB53315}" destId="{3D26E5A1-3C90-4481-B089-A1E180A2F2B6}" srcOrd="7" destOrd="0" presId="urn:microsoft.com/office/officeart/2005/8/layout/hProcess9"/>
    <dgm:cxn modelId="{A4D57AB7-27A5-4385-97D9-07B4DB715B91}" type="presParOf" srcId="{E8044997-594F-424E-B051-8263DFB53315}" destId="{FD39E8C8-C452-4E15-B35D-CE7E57BE3FE4}" srcOrd="8" destOrd="0" presId="urn:microsoft.com/office/officeart/2005/8/layout/hProcess9"/>
    <dgm:cxn modelId="{BF90CE4F-64FC-4BC2-9060-CD8E81CC193E}" type="presParOf" srcId="{E8044997-594F-424E-B051-8263DFB53315}" destId="{9B8F6746-57DA-4098-BCF8-68BC53B43C00}" srcOrd="9" destOrd="0" presId="urn:microsoft.com/office/officeart/2005/8/layout/hProcess9"/>
    <dgm:cxn modelId="{299971A0-1E2B-4122-88FD-BEB9AF21E9CD}" type="presParOf" srcId="{E8044997-594F-424E-B051-8263DFB53315}" destId="{6581C616-4B4D-49F7-9757-E6B23B170EC2}"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6F8117-5864-4787-9E88-2D160503F6B4}">
      <dsp:nvSpPr>
        <dsp:cNvPr id="0" name=""/>
        <dsp:cNvSpPr/>
      </dsp:nvSpPr>
      <dsp:spPr>
        <a:xfrm>
          <a:off x="755544" y="0"/>
          <a:ext cx="7619814" cy="4064000"/>
        </a:xfrm>
        <a:prstGeom prst="rightArrow">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8F203693-9518-4708-BFB6-BB5819B50F9C}">
      <dsp:nvSpPr>
        <dsp:cNvPr id="0" name=""/>
        <dsp:cNvSpPr/>
      </dsp:nvSpPr>
      <dsp:spPr>
        <a:xfrm>
          <a:off x="38" y="1219199"/>
          <a:ext cx="1370230" cy="162560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3D CAD</a:t>
          </a:r>
        </a:p>
        <a:p>
          <a:pPr lvl="0" algn="ctr" defTabSz="844550">
            <a:lnSpc>
              <a:spcPct val="90000"/>
            </a:lnSpc>
            <a:spcBef>
              <a:spcPct val="0"/>
            </a:spcBef>
            <a:spcAft>
              <a:spcPct val="35000"/>
            </a:spcAft>
          </a:pPr>
          <a:r>
            <a:rPr lang="tr-TR" sz="1900" kern="1200" dirty="0" smtClean="0"/>
            <a:t>Design</a:t>
          </a:r>
          <a:endParaRPr lang="en-GB" sz="1900" kern="1200" dirty="0"/>
        </a:p>
      </dsp:txBody>
      <dsp:txXfrm>
        <a:off x="66927" y="1286088"/>
        <a:ext cx="1236452" cy="1491822"/>
      </dsp:txXfrm>
    </dsp:sp>
    <dsp:sp modelId="{6A4AC1F0-8316-40E4-A051-4B4ECBCD475E}">
      <dsp:nvSpPr>
        <dsp:cNvPr id="0" name=""/>
        <dsp:cNvSpPr/>
      </dsp:nvSpPr>
      <dsp:spPr>
        <a:xfrm>
          <a:off x="1518874" y="1219199"/>
          <a:ext cx="1370230" cy="1625600"/>
        </a:xfrm>
        <a:prstGeom prst="roundRect">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noProof="0" dirty="0" smtClean="0"/>
            <a:t>Entering Material Properties</a:t>
          </a:r>
          <a:endParaRPr lang="en-GB" sz="1900" kern="1200" noProof="0" dirty="0"/>
        </a:p>
      </dsp:txBody>
      <dsp:txXfrm>
        <a:off x="1585763" y="1286088"/>
        <a:ext cx="1236452" cy="1491822"/>
      </dsp:txXfrm>
    </dsp:sp>
    <dsp:sp modelId="{1CD18576-B377-48FE-ACBF-8268A78E4119}">
      <dsp:nvSpPr>
        <dsp:cNvPr id="0" name=""/>
        <dsp:cNvSpPr/>
      </dsp:nvSpPr>
      <dsp:spPr>
        <a:xfrm>
          <a:off x="3037710" y="1219199"/>
          <a:ext cx="1370230" cy="1625600"/>
        </a:xfrm>
        <a:prstGeom prst="roundRect">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noProof="0" dirty="0" smtClean="0"/>
            <a:t>Specifying Boundary Conditions</a:t>
          </a:r>
          <a:endParaRPr lang="en-GB" sz="1900" kern="1200" noProof="0" dirty="0"/>
        </a:p>
      </dsp:txBody>
      <dsp:txXfrm>
        <a:off x="3104599" y="1286088"/>
        <a:ext cx="1236452" cy="1491822"/>
      </dsp:txXfrm>
    </dsp:sp>
    <dsp:sp modelId="{F5CE191A-B894-4AD7-B1D8-74ACE03B02F0}">
      <dsp:nvSpPr>
        <dsp:cNvPr id="0" name=""/>
        <dsp:cNvSpPr/>
      </dsp:nvSpPr>
      <dsp:spPr>
        <a:xfrm>
          <a:off x="4556546" y="1219199"/>
          <a:ext cx="1370230" cy="1625600"/>
        </a:xfrm>
        <a:prstGeom prst="roundRect">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GB" sz="1900" kern="1200" noProof="0" dirty="0" smtClean="0"/>
            <a:t>Meshing</a:t>
          </a:r>
          <a:endParaRPr lang="en-GB" sz="1900" kern="1200" noProof="0" dirty="0"/>
        </a:p>
      </dsp:txBody>
      <dsp:txXfrm>
        <a:off x="4623435" y="1286088"/>
        <a:ext cx="1236452" cy="1491822"/>
      </dsp:txXfrm>
    </dsp:sp>
    <dsp:sp modelId="{FD39E8C8-C452-4E15-B35D-CE7E57BE3FE4}">
      <dsp:nvSpPr>
        <dsp:cNvPr id="0" name=""/>
        <dsp:cNvSpPr/>
      </dsp:nvSpPr>
      <dsp:spPr>
        <a:xfrm>
          <a:off x="6075382" y="1219199"/>
          <a:ext cx="1370230" cy="1625600"/>
        </a:xfrm>
        <a:prstGeom prst="roundRect">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Analysis</a:t>
          </a:r>
          <a:endParaRPr lang="en-GB" sz="1900" kern="1200" dirty="0"/>
        </a:p>
      </dsp:txBody>
      <dsp:txXfrm>
        <a:off x="6142271" y="1286088"/>
        <a:ext cx="1236452" cy="1491822"/>
      </dsp:txXfrm>
    </dsp:sp>
    <dsp:sp modelId="{6581C616-4B4D-49F7-9757-E6B23B170EC2}">
      <dsp:nvSpPr>
        <dsp:cNvPr id="0" name=""/>
        <dsp:cNvSpPr/>
      </dsp:nvSpPr>
      <dsp:spPr>
        <a:xfrm>
          <a:off x="7594218" y="1219199"/>
          <a:ext cx="1370230" cy="1625600"/>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tr-TR" sz="1900" kern="1200" dirty="0" smtClean="0"/>
            <a:t>Post </a:t>
          </a:r>
          <a:r>
            <a:rPr lang="en-GB" sz="1900" kern="1200" noProof="0" dirty="0" smtClean="0"/>
            <a:t>Processing</a:t>
          </a:r>
          <a:endParaRPr lang="en-GB" sz="1900" kern="1200" noProof="0" dirty="0"/>
        </a:p>
      </dsp:txBody>
      <dsp:txXfrm>
        <a:off x="7661107" y="1286088"/>
        <a:ext cx="1236452" cy="14918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E282C00-90AA-45B0-89F5-C48994FC3777}" type="datetimeFigureOut">
              <a:rPr lang="tr-TR"/>
              <a:pPr>
                <a:defRPr/>
              </a:pPr>
              <a:t>24.09.2015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91461F2-9062-4445-82BA-6D2332AD51B9}" type="slidenum">
              <a:rPr lang="tr-TR"/>
              <a:pPr>
                <a:defRPr/>
              </a:pPr>
              <a:t>‹#›</a:t>
            </a:fld>
            <a:endParaRPr lang="tr-TR"/>
          </a:p>
        </p:txBody>
      </p:sp>
    </p:spTree>
    <p:extLst>
      <p:ext uri="{BB962C8B-B14F-4D97-AF65-F5344CB8AC3E}">
        <p14:creationId xmlns:p14="http://schemas.microsoft.com/office/powerpoint/2010/main" val="5296653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pPr>
              <a:defRPr/>
            </a:pPr>
            <a:fld id="{491461F2-9062-4445-82BA-6D2332AD51B9}" type="slidenum">
              <a:rPr lang="tr-TR" smtClean="0"/>
              <a:pPr>
                <a:defRPr/>
              </a:pPr>
              <a:t>23</a:t>
            </a:fld>
            <a:endParaRPr lang="tr-TR"/>
          </a:p>
        </p:txBody>
      </p:sp>
    </p:spTree>
    <p:extLst>
      <p:ext uri="{BB962C8B-B14F-4D97-AF65-F5344CB8AC3E}">
        <p14:creationId xmlns:p14="http://schemas.microsoft.com/office/powerpoint/2010/main" val="962677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a:defRPr/>
            </a:lvl1pPr>
          </a:lstStyle>
          <a:p>
            <a:pPr>
              <a:defRPr/>
            </a:pPr>
            <a:fld id="{93DCC5E0-D869-49C7-A1A9-B7DE96F12600}" type="datetime1">
              <a:rPr lang="tr-TR"/>
              <a:pPr>
                <a:defRPr/>
              </a:pPr>
              <a:t>24.09.2015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B9F1C599-C216-475E-BCD8-A74D50630DC8}"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7D0D7067-4548-498C-AFB6-92E65CFF3A72}" type="datetime1">
              <a:rPr lang="tr-TR"/>
              <a:pPr>
                <a:defRPr/>
              </a:pPr>
              <a:t>24.09.2015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424115D7-5304-42F1-957C-66C97845D494}"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32EC5933-A2AA-4B96-BCDB-8FA022883D93}" type="datetime1">
              <a:rPr lang="tr-TR"/>
              <a:pPr>
                <a:defRPr/>
              </a:pPr>
              <a:t>24.09.2015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5249F1F4-1FF7-4B09-8D73-29852EE40F76}"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hangingPunct="0"/>
            <a:endParaRPr kumimoji="1" lang="en-US" sz="2800">
              <a:solidFill>
                <a:srgbClr val="FFFFFF"/>
              </a:solidFill>
              <a:latin typeface="Times New Roman" pitchFamily="18" charset="0"/>
              <a:ea typeface="ＭＳ Ｐゴシック" pitchFamily="34" charset="-128"/>
              <a:cs typeface="+mn-cs"/>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a:defRPr/>
            </a:lvl1pPr>
          </a:lstStyle>
          <a:p>
            <a:pPr>
              <a:defRPr/>
            </a:pPr>
            <a:fld id="{256D7F9C-9AD3-4A2D-B00E-E9675550D6D7}" type="datetime1">
              <a:rPr lang="tr-TR"/>
              <a:pPr>
                <a:defRPr/>
              </a:pPr>
              <a:t>24.09.2015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8FB77ED-8EAA-43A6-9879-D6F0C6C872C6}"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a:defRPr/>
            </a:lvl1pPr>
          </a:lstStyle>
          <a:p>
            <a:pPr>
              <a:defRPr/>
            </a:pPr>
            <a:fld id="{F2B2D06E-8075-441C-9CAA-B0161466216B}" type="datetime1">
              <a:rPr lang="tr-TR"/>
              <a:pPr>
                <a:defRPr/>
              </a:pPr>
              <a:t>24.09.2015</a:t>
            </a:fld>
            <a:endParaRPr lang="tr-TR"/>
          </a:p>
        </p:txBody>
      </p:sp>
      <p:sp>
        <p:nvSpPr>
          <p:cNvPr id="5" name="4 Altbilgi Yer Tutucusu"/>
          <p:cNvSpPr>
            <a:spLocks noGrp="1"/>
          </p:cNvSpPr>
          <p:nvPr>
            <p:ph type="ftr" sz="quarter" idx="11"/>
          </p:nvPr>
        </p:nvSpPr>
        <p:spPr/>
        <p:txBody>
          <a:bodyPr/>
          <a:lstStyle>
            <a:lvl1pPr>
              <a:defRPr/>
            </a:lvl1pPr>
          </a:lstStyle>
          <a:p>
            <a:pPr>
              <a:defRPr/>
            </a:pPr>
            <a:endParaRPr lang="tr-TR"/>
          </a:p>
        </p:txBody>
      </p:sp>
      <p:sp>
        <p:nvSpPr>
          <p:cNvPr id="6" name="5 Slayt Numarası Yer Tutucusu"/>
          <p:cNvSpPr>
            <a:spLocks noGrp="1"/>
          </p:cNvSpPr>
          <p:nvPr>
            <p:ph type="sldNum" sz="quarter" idx="12"/>
          </p:nvPr>
        </p:nvSpPr>
        <p:spPr/>
        <p:txBody>
          <a:bodyPr/>
          <a:lstStyle>
            <a:lvl1pPr>
              <a:defRPr/>
            </a:lvl1pPr>
          </a:lstStyle>
          <a:p>
            <a:pPr>
              <a:defRPr/>
            </a:pPr>
            <a:fld id="{320744E1-58B5-446D-8220-A2BC84029999}"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3 Veri Yer Tutucusu"/>
          <p:cNvSpPr>
            <a:spLocks noGrp="1"/>
          </p:cNvSpPr>
          <p:nvPr>
            <p:ph type="dt" sz="half" idx="10"/>
          </p:nvPr>
        </p:nvSpPr>
        <p:spPr/>
        <p:txBody>
          <a:bodyPr/>
          <a:lstStyle>
            <a:lvl1pPr>
              <a:defRPr/>
            </a:lvl1pPr>
          </a:lstStyle>
          <a:p>
            <a:pPr>
              <a:defRPr/>
            </a:pPr>
            <a:fld id="{72EB8F85-52C8-4BE8-B09A-BC685CA96C0F}" type="datetime1">
              <a:rPr lang="tr-TR"/>
              <a:pPr>
                <a:defRPr/>
              </a:pPr>
              <a:t>24.09.2015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95545BB5-0239-4955-9E77-1E11B3EDEF20}"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3 Veri Yer Tutucusu"/>
          <p:cNvSpPr>
            <a:spLocks noGrp="1"/>
          </p:cNvSpPr>
          <p:nvPr>
            <p:ph type="dt" sz="half" idx="10"/>
          </p:nvPr>
        </p:nvSpPr>
        <p:spPr/>
        <p:txBody>
          <a:bodyPr/>
          <a:lstStyle>
            <a:lvl1pPr>
              <a:defRPr/>
            </a:lvl1pPr>
          </a:lstStyle>
          <a:p>
            <a:pPr>
              <a:defRPr/>
            </a:pPr>
            <a:fld id="{778BC59E-DCEB-45DC-BED4-4D154018970A}" type="datetime1">
              <a:rPr lang="tr-TR"/>
              <a:pPr>
                <a:defRPr/>
              </a:pPr>
              <a:t>24.09.2015</a:t>
            </a:fld>
            <a:endParaRPr lang="tr-TR"/>
          </a:p>
        </p:txBody>
      </p:sp>
      <p:sp>
        <p:nvSpPr>
          <p:cNvPr id="8" name="4 Altbilgi Yer Tutucusu"/>
          <p:cNvSpPr>
            <a:spLocks noGrp="1"/>
          </p:cNvSpPr>
          <p:nvPr>
            <p:ph type="ftr" sz="quarter" idx="11"/>
          </p:nvPr>
        </p:nvSpPr>
        <p:spPr/>
        <p:txBody>
          <a:bodyPr/>
          <a:lstStyle>
            <a:lvl1pPr>
              <a:defRPr/>
            </a:lvl1pPr>
          </a:lstStyle>
          <a:p>
            <a:pPr>
              <a:defRPr/>
            </a:pPr>
            <a:endParaRPr lang="tr-TR"/>
          </a:p>
        </p:txBody>
      </p:sp>
      <p:sp>
        <p:nvSpPr>
          <p:cNvPr id="9" name="5 Slayt Numarası Yer Tutucusu"/>
          <p:cNvSpPr>
            <a:spLocks noGrp="1"/>
          </p:cNvSpPr>
          <p:nvPr>
            <p:ph type="sldNum" sz="quarter" idx="12"/>
          </p:nvPr>
        </p:nvSpPr>
        <p:spPr/>
        <p:txBody>
          <a:bodyPr/>
          <a:lstStyle>
            <a:lvl1pPr>
              <a:defRPr/>
            </a:lvl1pPr>
          </a:lstStyle>
          <a:p>
            <a:pPr>
              <a:defRPr/>
            </a:pPr>
            <a:fld id="{80A670A3-160A-46B1-8AC3-E74FF27DAEFB}"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3 Veri Yer Tutucusu"/>
          <p:cNvSpPr>
            <a:spLocks noGrp="1"/>
          </p:cNvSpPr>
          <p:nvPr>
            <p:ph type="dt" sz="half" idx="10"/>
          </p:nvPr>
        </p:nvSpPr>
        <p:spPr/>
        <p:txBody>
          <a:bodyPr/>
          <a:lstStyle>
            <a:lvl1pPr>
              <a:defRPr/>
            </a:lvl1pPr>
          </a:lstStyle>
          <a:p>
            <a:pPr>
              <a:defRPr/>
            </a:pPr>
            <a:fld id="{71D400E6-C88E-49C3-9EE1-D53F82A49545}" type="datetime1">
              <a:rPr lang="tr-TR"/>
              <a:pPr>
                <a:defRPr/>
              </a:pPr>
              <a:t>24.09.2015</a:t>
            </a:fld>
            <a:endParaRPr lang="tr-TR"/>
          </a:p>
        </p:txBody>
      </p:sp>
      <p:sp>
        <p:nvSpPr>
          <p:cNvPr id="4" name="4 Altbilgi Yer Tutucusu"/>
          <p:cNvSpPr>
            <a:spLocks noGrp="1"/>
          </p:cNvSpPr>
          <p:nvPr>
            <p:ph type="ftr" sz="quarter" idx="11"/>
          </p:nvPr>
        </p:nvSpPr>
        <p:spPr/>
        <p:txBody>
          <a:bodyPr/>
          <a:lstStyle>
            <a:lvl1pPr>
              <a:defRPr/>
            </a:lvl1pPr>
          </a:lstStyle>
          <a:p>
            <a:pPr>
              <a:defRPr/>
            </a:pPr>
            <a:endParaRPr lang="tr-TR"/>
          </a:p>
        </p:txBody>
      </p:sp>
      <p:sp>
        <p:nvSpPr>
          <p:cNvPr id="5" name="5 Slayt Numarası Yer Tutucusu"/>
          <p:cNvSpPr>
            <a:spLocks noGrp="1"/>
          </p:cNvSpPr>
          <p:nvPr>
            <p:ph type="sldNum" sz="quarter" idx="12"/>
          </p:nvPr>
        </p:nvSpPr>
        <p:spPr/>
        <p:txBody>
          <a:bodyPr/>
          <a:lstStyle>
            <a:lvl1pPr>
              <a:defRPr/>
            </a:lvl1pPr>
          </a:lstStyle>
          <a:p>
            <a:pPr>
              <a:defRPr/>
            </a:pPr>
            <a:fld id="{B7570155-4C04-40FA-A3FB-7A512C97E94F}"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3 Veri Yer Tutucusu"/>
          <p:cNvSpPr>
            <a:spLocks noGrp="1"/>
          </p:cNvSpPr>
          <p:nvPr>
            <p:ph type="dt" sz="half" idx="10"/>
          </p:nvPr>
        </p:nvSpPr>
        <p:spPr/>
        <p:txBody>
          <a:bodyPr/>
          <a:lstStyle>
            <a:lvl1pPr>
              <a:defRPr/>
            </a:lvl1pPr>
          </a:lstStyle>
          <a:p>
            <a:pPr>
              <a:defRPr/>
            </a:pPr>
            <a:fld id="{705A0554-F442-4D72-997F-746F1D583D8D}" type="datetime1">
              <a:rPr lang="tr-TR"/>
              <a:pPr>
                <a:defRPr/>
              </a:pPr>
              <a:t>24.09.2015</a:t>
            </a:fld>
            <a:endParaRPr lang="tr-TR"/>
          </a:p>
        </p:txBody>
      </p:sp>
      <p:sp>
        <p:nvSpPr>
          <p:cNvPr id="3" name="4 Altbilgi Yer Tutucusu"/>
          <p:cNvSpPr>
            <a:spLocks noGrp="1"/>
          </p:cNvSpPr>
          <p:nvPr>
            <p:ph type="ftr" sz="quarter" idx="11"/>
          </p:nvPr>
        </p:nvSpPr>
        <p:spPr/>
        <p:txBody>
          <a:bodyPr/>
          <a:lstStyle>
            <a:lvl1pPr>
              <a:defRPr/>
            </a:lvl1pPr>
          </a:lstStyle>
          <a:p>
            <a:pPr>
              <a:defRPr/>
            </a:pPr>
            <a:endParaRPr lang="tr-TR"/>
          </a:p>
        </p:txBody>
      </p:sp>
      <p:sp>
        <p:nvSpPr>
          <p:cNvPr id="4" name="5 Slayt Numarası Yer Tutucusu"/>
          <p:cNvSpPr>
            <a:spLocks noGrp="1"/>
          </p:cNvSpPr>
          <p:nvPr>
            <p:ph type="sldNum" sz="quarter" idx="12"/>
          </p:nvPr>
        </p:nvSpPr>
        <p:spPr/>
        <p:txBody>
          <a:bodyPr/>
          <a:lstStyle>
            <a:lvl1pPr>
              <a:defRPr/>
            </a:lvl1pPr>
          </a:lstStyle>
          <a:p>
            <a:pPr>
              <a:defRPr/>
            </a:pPr>
            <a:fld id="{2ED07DBC-7A6E-4645-A60B-3EC7875D5EF3}"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E3031B69-9C52-4315-A34F-6F6C0BF11528}" type="datetime1">
              <a:rPr lang="tr-TR"/>
              <a:pPr>
                <a:defRPr/>
              </a:pPr>
              <a:t>24.09.2015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E36236FF-B7CC-481A-A417-2BE1012D6E02}"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3 Veri Yer Tutucusu"/>
          <p:cNvSpPr>
            <a:spLocks noGrp="1"/>
          </p:cNvSpPr>
          <p:nvPr>
            <p:ph type="dt" sz="half" idx="10"/>
          </p:nvPr>
        </p:nvSpPr>
        <p:spPr/>
        <p:txBody>
          <a:bodyPr/>
          <a:lstStyle>
            <a:lvl1pPr>
              <a:defRPr/>
            </a:lvl1pPr>
          </a:lstStyle>
          <a:p>
            <a:pPr>
              <a:defRPr/>
            </a:pPr>
            <a:fld id="{A6400F50-3695-4633-B7B0-3AE51230B271}" type="datetime1">
              <a:rPr lang="tr-TR"/>
              <a:pPr>
                <a:defRPr/>
              </a:pPr>
              <a:t>24.09.2015</a:t>
            </a:fld>
            <a:endParaRPr lang="tr-TR"/>
          </a:p>
        </p:txBody>
      </p:sp>
      <p:sp>
        <p:nvSpPr>
          <p:cNvPr id="6" name="4 Altbilgi Yer Tutucusu"/>
          <p:cNvSpPr>
            <a:spLocks noGrp="1"/>
          </p:cNvSpPr>
          <p:nvPr>
            <p:ph type="ftr" sz="quarter" idx="11"/>
          </p:nvPr>
        </p:nvSpPr>
        <p:spPr/>
        <p:txBody>
          <a:bodyPr/>
          <a:lstStyle>
            <a:lvl1pPr>
              <a:defRPr/>
            </a:lvl1pPr>
          </a:lstStyle>
          <a:p>
            <a:pPr>
              <a:defRPr/>
            </a:pPr>
            <a:endParaRPr lang="tr-TR"/>
          </a:p>
        </p:txBody>
      </p:sp>
      <p:sp>
        <p:nvSpPr>
          <p:cNvPr id="7" name="5 Slayt Numarası Yer Tutucusu"/>
          <p:cNvSpPr>
            <a:spLocks noGrp="1"/>
          </p:cNvSpPr>
          <p:nvPr>
            <p:ph type="sldNum" sz="quarter" idx="12"/>
          </p:nvPr>
        </p:nvSpPr>
        <p:spPr/>
        <p:txBody>
          <a:bodyPr/>
          <a:lstStyle>
            <a:lvl1pPr>
              <a:defRPr/>
            </a:lvl1pPr>
          </a:lstStyle>
          <a:p>
            <a:pPr>
              <a:defRPr/>
            </a:pPr>
            <a:fld id="{C55DF40A-2116-45D7-BECD-E87E7A888280}" type="slidenum">
              <a:rPr lang="tr-TR"/>
              <a:pPr>
                <a:defRPr/>
              </a:pPr>
              <a:t>‹#›</a:t>
            </a:fld>
            <a:r>
              <a:rPr lang="tr-TR" dirty="0"/>
              <a:t>/8</a:t>
            </a: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6C0F138-9D6E-42CB-85E4-5D4F961A615E}" type="datetime1">
              <a:rPr lang="tr-TR"/>
              <a:pPr>
                <a:defRPr/>
              </a:pPr>
              <a:t>24.09.2015</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600">
                <a:solidFill>
                  <a:schemeClr val="tx1"/>
                </a:solidFill>
                <a:latin typeface="+mn-lt"/>
                <a:cs typeface="+mn-cs"/>
              </a:defRPr>
            </a:lvl1pPr>
          </a:lstStyle>
          <a:p>
            <a:pPr>
              <a:defRPr/>
            </a:pPr>
            <a:fld id="{0A7B730A-B4E3-4684-97E1-8DD77EC0226E}" type="slidenum">
              <a:rPr lang="tr-TR"/>
              <a:pPr>
                <a:defRPr/>
              </a:pPr>
              <a:t>‹#›</a:t>
            </a:fld>
            <a:r>
              <a:rPr lang="tr-TR" dirty="0"/>
              <a:t>/8</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a:defRPr/>
            </a:pPr>
            <a:fld id="{660B9A97-EAE3-4393-9844-3EC263B28109}" type="datetime1">
              <a:rPr kumimoji="1" lang="ja-JP" altLang="en-US">
                <a:solidFill>
                  <a:srgbClr val="FFFFFF"/>
                </a:solidFill>
                <a:latin typeface="Times New Roman" pitchFamily="18" charset="0"/>
                <a:ea typeface="ＭＳ Ｐゴシック" pitchFamily="34" charset="-128"/>
                <a:cs typeface="+mn-cs"/>
              </a:rPr>
              <a:pPr>
                <a:defRPr/>
              </a:pPr>
              <a:t>2015/9/24</a:t>
            </a:fld>
            <a:endParaRPr kumimoji="1" lang="en-US" altLang="ja-JP">
              <a:solidFill>
                <a:srgbClr val="FFFFFF"/>
              </a:solidFill>
              <a:latin typeface="Times New Roman" pitchFamily="18" charset="0"/>
              <a:ea typeface="ＭＳ Ｐゴシック" pitchFamily="34" charset="-128"/>
              <a:cs typeface="+mn-cs"/>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a:defRPr/>
            </a:pPr>
            <a:endParaRPr kumimoji="1" lang="en-US" altLang="ja-JP">
              <a:solidFill>
                <a:srgbClr val="FFFFFF"/>
              </a:solidFill>
              <a:latin typeface="Times New Roman" pitchFamily="18" charset="0"/>
              <a:ea typeface="ＭＳ Ｐゴシック" pitchFamily="34" charset="-128"/>
              <a:cs typeface="+mn-cs"/>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a:defRPr/>
            </a:pPr>
            <a:fld id="{B8230C9D-D6AA-4A10-B604-F50816F95B66}" type="slidenum">
              <a:rPr kumimoji="1" lang="en-US" altLang="ja-JP">
                <a:solidFill>
                  <a:srgbClr val="FFFFFF"/>
                </a:solidFill>
                <a:latin typeface="Times New Roman" pitchFamily="18" charset="0"/>
                <a:ea typeface="ＭＳ Ｐゴシック" pitchFamily="34" charset="-128"/>
                <a:cs typeface="+mn-cs"/>
              </a:rPr>
              <a:pPr>
                <a:defRPr/>
              </a:pPr>
              <a:t>‹#›</a:t>
            </a:fld>
            <a:endParaRPr kumimoji="1" lang="en-US" altLang="ja-JP">
              <a:solidFill>
                <a:srgbClr val="FFFFFF"/>
              </a:solidFill>
              <a:latin typeface="Times New Roman" pitchFamily="18" charset="0"/>
              <a:ea typeface="ＭＳ Ｐゴシック" pitchFamily="34" charset="-128"/>
              <a:cs typeface="+mn-cs"/>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1.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pPr>
              <a:defRPr/>
            </a:pPr>
            <a:fld id="{38FB77ED-8EAA-43A6-9879-D6F0C6C872C6}" type="slidenum">
              <a:rPr lang="tr-TR" smtClean="0"/>
              <a:pPr>
                <a:defRPr/>
              </a:pPr>
              <a:t>10</a:t>
            </a:fld>
            <a:r>
              <a:rPr lang="tr-TR" dirty="0" smtClean="0"/>
              <a:t>/21</a:t>
            </a:r>
            <a:endParaRPr lang="tr-TR" dirty="0"/>
          </a:p>
        </p:txBody>
      </p:sp>
      <p:graphicFrame>
        <p:nvGraphicFramePr>
          <p:cNvPr id="9" name="Diyagram 8"/>
          <p:cNvGraphicFramePr/>
          <p:nvPr>
            <p:extLst>
              <p:ext uri="{D42A27DB-BD31-4B8C-83A1-F6EECF244321}">
                <p14:modId xmlns:p14="http://schemas.microsoft.com/office/powerpoint/2010/main" val="1440913962"/>
              </p:ext>
            </p:extLst>
          </p:nvPr>
        </p:nvGraphicFramePr>
        <p:xfrm>
          <a:off x="107504" y="1412776"/>
          <a:ext cx="896448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tr-TR" sz="3600" b="1" dirty="0" err="1" smtClean="0">
                <a:latin typeface="Calibri" pitchFamily="34" charset="0"/>
              </a:rPr>
              <a:t>Steps</a:t>
            </a:r>
            <a:r>
              <a:rPr lang="tr-TR" sz="3600" b="1" dirty="0" smtClean="0">
                <a:latin typeface="Calibri" pitchFamily="34" charset="0"/>
              </a:rPr>
              <a:t> of Analysis</a:t>
            </a:r>
            <a:endParaRPr lang="en-US" sz="3600" b="1" dirty="0">
              <a:latin typeface="Calibri" pitchFamily="34" charset="0"/>
            </a:endParaRPr>
          </a:p>
        </p:txBody>
      </p:sp>
      <p:sp>
        <p:nvSpPr>
          <p:cNvPr id="15"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Tree>
    <p:extLst>
      <p:ext uri="{BB962C8B-B14F-4D97-AF65-F5344CB8AC3E}">
        <p14:creationId xmlns:p14="http://schemas.microsoft.com/office/powerpoint/2010/main" val="879953785"/>
      </p:ext>
    </p:extLst>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11</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tr-TR" sz="3600" b="1" dirty="0" smtClean="0">
                <a:latin typeface="Calibri" pitchFamily="34" charset="0"/>
              </a:rPr>
              <a:t>3D CAD </a:t>
            </a:r>
            <a:r>
              <a:rPr lang="tr-TR" sz="3600" b="1" dirty="0" err="1" smtClean="0">
                <a:latin typeface="Calibri" pitchFamily="34" charset="0"/>
              </a:rPr>
              <a:t>Models</a:t>
            </a:r>
            <a:r>
              <a:rPr lang="tr-TR" sz="3600" b="1" dirty="0" smtClean="0">
                <a:latin typeface="Calibri" pitchFamily="34" charset="0"/>
              </a:rPr>
              <a:t> </a:t>
            </a:r>
            <a:endParaRPr lang="en-US" sz="3600" b="1" dirty="0">
              <a:latin typeface="Calibri" pitchFamily="34" charset="0"/>
            </a:endParaRP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pic>
        <p:nvPicPr>
          <p:cNvPr id="45064" name="Picture 8"/>
          <p:cNvPicPr>
            <a:picLocks noChangeAspect="1" noChangeArrowheads="1"/>
          </p:cNvPicPr>
          <p:nvPr/>
        </p:nvPicPr>
        <p:blipFill rotWithShape="1">
          <a:blip r:embed="rId2">
            <a:extLst>
              <a:ext uri="{28A0092B-C50C-407E-A947-70E740481C1C}">
                <a14:useLocalDpi xmlns:a14="http://schemas.microsoft.com/office/drawing/2010/main" val="0"/>
              </a:ext>
            </a:extLst>
          </a:blip>
          <a:srcRect l="26353" t="26162" r="25951" b="28457"/>
          <a:stretch/>
        </p:blipFill>
        <p:spPr bwMode="auto">
          <a:xfrm>
            <a:off x="1331640" y="1124743"/>
            <a:ext cx="6623323" cy="5041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12</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GB" sz="3600" b="1" dirty="0" smtClean="0">
                <a:latin typeface="Calibri" pitchFamily="34" charset="0"/>
              </a:rPr>
              <a:t>Entering Material Properties</a:t>
            </a:r>
          </a:p>
          <a:p>
            <a:pPr algn="ctr"/>
            <a:endParaRPr lang="en-US" sz="3600" b="1" dirty="0">
              <a:latin typeface="Calibri" pitchFamily="34" charset="0"/>
            </a:endParaRP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2" name="Metin kutusu 1"/>
          <p:cNvSpPr txBox="1"/>
          <p:nvPr/>
        </p:nvSpPr>
        <p:spPr>
          <a:xfrm>
            <a:off x="233362" y="2276872"/>
            <a:ext cx="8642350" cy="1631216"/>
          </a:xfrm>
          <a:prstGeom prst="rect">
            <a:avLst/>
          </a:prstGeom>
          <a:noFill/>
        </p:spPr>
        <p:txBody>
          <a:bodyPr wrap="square" rtlCol="0">
            <a:spAutoFit/>
          </a:bodyPr>
          <a:lstStyle/>
          <a:p>
            <a:pPr marL="285750" indent="-285750" algn="just">
              <a:buFont typeface="Wingdings" panose="05000000000000000000" pitchFamily="2" charset="2"/>
              <a:buChar char="ü"/>
            </a:pPr>
            <a:r>
              <a:rPr lang="en-GB" sz="2000" dirty="0" smtClean="0"/>
              <a:t>The </a:t>
            </a:r>
            <a:r>
              <a:rPr lang="en-GB" sz="2000" dirty="0"/>
              <a:t>prepared models were exported to </a:t>
            </a:r>
            <a:r>
              <a:rPr lang="en-GB" sz="2000" dirty="0">
                <a:solidFill>
                  <a:srgbClr val="FF0000"/>
                </a:solidFill>
              </a:rPr>
              <a:t>ANSYS Workbench </a:t>
            </a:r>
            <a:r>
              <a:rPr lang="en-GB" sz="2000" dirty="0" smtClean="0"/>
              <a:t>software</a:t>
            </a:r>
            <a:r>
              <a:rPr lang="tr-TR" sz="2000" dirty="0" smtClean="0"/>
              <a:t> program</a:t>
            </a:r>
            <a:r>
              <a:rPr lang="en-GB" sz="2000" dirty="0" smtClean="0"/>
              <a:t> for</a:t>
            </a:r>
            <a:r>
              <a:rPr lang="tr-TR" sz="2000" dirty="0" smtClean="0"/>
              <a:t> </a:t>
            </a:r>
            <a:r>
              <a:rPr lang="en-GB" sz="2000" dirty="0" smtClean="0"/>
              <a:t>stress</a:t>
            </a:r>
            <a:r>
              <a:rPr lang="tr-TR" sz="2000" dirty="0" smtClean="0"/>
              <a:t> </a:t>
            </a:r>
            <a:r>
              <a:rPr lang="en-GB" sz="2000" dirty="0" smtClean="0"/>
              <a:t>analyses</a:t>
            </a:r>
            <a:r>
              <a:rPr lang="tr-TR" sz="2000" dirty="0" smtClean="0"/>
              <a:t>.</a:t>
            </a:r>
          </a:p>
          <a:p>
            <a:pPr marL="285750" indent="-285750" algn="just">
              <a:buFont typeface="Wingdings" panose="05000000000000000000" pitchFamily="2" charset="2"/>
              <a:buChar char="ü"/>
            </a:pPr>
            <a:endParaRPr lang="tr-TR" sz="2000" dirty="0"/>
          </a:p>
          <a:p>
            <a:pPr marL="285750" indent="-285750" algn="just">
              <a:buFont typeface="Wingdings" panose="05000000000000000000" pitchFamily="2" charset="2"/>
              <a:buChar char="ü"/>
            </a:pPr>
            <a:r>
              <a:rPr lang="en-GB" sz="2000" dirty="0"/>
              <a:t>Default mechanical properties of aluminium alloy material according to software program was performed</a:t>
            </a:r>
          </a:p>
        </p:txBody>
      </p:sp>
      <p:graphicFrame>
        <p:nvGraphicFramePr>
          <p:cNvPr id="5" name="Tablo 4"/>
          <p:cNvGraphicFramePr>
            <a:graphicFrameLocks noGrp="1"/>
          </p:cNvGraphicFramePr>
          <p:nvPr>
            <p:extLst>
              <p:ext uri="{D42A27DB-BD31-4B8C-83A1-F6EECF244321}">
                <p14:modId xmlns:p14="http://schemas.microsoft.com/office/powerpoint/2010/main" val="635906997"/>
              </p:ext>
            </p:extLst>
          </p:nvPr>
        </p:nvGraphicFramePr>
        <p:xfrm>
          <a:off x="439737" y="4365104"/>
          <a:ext cx="8229600" cy="1828800"/>
        </p:xfrm>
        <a:graphic>
          <a:graphicData uri="http://schemas.openxmlformats.org/drawingml/2006/table">
            <a:tbl>
              <a:tblPr firstRow="1" firstCol="1" bandRow="1">
                <a:tableStyleId>{EB344D84-9AFB-497E-A393-DC336BA19D2E}</a:tableStyleId>
              </a:tblPr>
              <a:tblGrid>
                <a:gridCol w="3234880"/>
                <a:gridCol w="1759840"/>
                <a:gridCol w="1634726"/>
                <a:gridCol w="1600154"/>
              </a:tblGrid>
              <a:tr h="0">
                <a:tc>
                  <a:txBody>
                    <a:bodyPr/>
                    <a:lstStyle/>
                    <a:p>
                      <a:pPr algn="ctr">
                        <a:lnSpc>
                          <a:spcPct val="150000"/>
                        </a:lnSpc>
                        <a:spcAft>
                          <a:spcPts val="0"/>
                        </a:spcAft>
                      </a:pPr>
                      <a:r>
                        <a:rPr lang="en-GB" sz="1600" dirty="0">
                          <a:effectLst/>
                          <a:latin typeface="Times New Roman" panose="02020603050405020304" pitchFamily="18" charset="0"/>
                          <a:cs typeface="Times New Roman" panose="02020603050405020304" pitchFamily="18" charset="0"/>
                        </a:rPr>
                        <a:t>Material</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dirty="0">
                          <a:effectLst/>
                          <a:latin typeface="Times New Roman" panose="02020603050405020304" pitchFamily="18" charset="0"/>
                          <a:cs typeface="Times New Roman" panose="02020603050405020304" pitchFamily="18" charset="0"/>
                        </a:rPr>
                        <a:t>Young’s Modulus</a:t>
                      </a:r>
                    </a:p>
                    <a:p>
                      <a:pPr algn="ctr">
                        <a:lnSpc>
                          <a:spcPct val="150000"/>
                        </a:lnSpc>
                        <a:spcAft>
                          <a:spcPts val="0"/>
                        </a:spcAft>
                      </a:pPr>
                      <a:r>
                        <a:rPr lang="en-GB" sz="1600" dirty="0">
                          <a:effectLst/>
                          <a:latin typeface="Times New Roman" panose="02020603050405020304" pitchFamily="18" charset="0"/>
                          <a:cs typeface="Times New Roman" panose="02020603050405020304" pitchFamily="18" charset="0"/>
                        </a:rPr>
                        <a:t>(</a:t>
                      </a:r>
                      <a:r>
                        <a:rPr lang="en-GB" sz="1600" dirty="0" err="1">
                          <a:effectLst/>
                          <a:latin typeface="Times New Roman" panose="02020603050405020304" pitchFamily="18" charset="0"/>
                          <a:cs typeface="Times New Roman" panose="02020603050405020304" pitchFamily="18" charset="0"/>
                        </a:rPr>
                        <a:t>GPa</a:t>
                      </a:r>
                      <a:r>
                        <a:rPr lang="en-GB" sz="1600" dirty="0">
                          <a:effectLst/>
                          <a:latin typeface="Times New Roman" panose="02020603050405020304" pitchFamily="18" charset="0"/>
                          <a:cs typeface="Times New Roman" panose="02020603050405020304" pitchFamily="18" charset="0"/>
                        </a:rPr>
                        <a:t>)</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a:effectLst/>
                          <a:latin typeface="Times New Roman" panose="02020603050405020304" pitchFamily="18" charset="0"/>
                          <a:cs typeface="Times New Roman" panose="02020603050405020304" pitchFamily="18" charset="0"/>
                        </a:rPr>
                        <a:t>Poisson’s Ratio (ν)</a:t>
                      </a:r>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a:effectLst/>
                          <a:latin typeface="Times New Roman" panose="02020603050405020304" pitchFamily="18" charset="0"/>
                          <a:cs typeface="Times New Roman" panose="02020603050405020304" pitchFamily="18" charset="0"/>
                        </a:rPr>
                        <a:t>Yield Strength (MPa)</a:t>
                      </a:r>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nchor="ctr"/>
                </a:tc>
              </a:tr>
              <a:tr h="0">
                <a:tc>
                  <a:txBody>
                    <a:bodyPr/>
                    <a:lstStyle/>
                    <a:p>
                      <a:pPr>
                        <a:lnSpc>
                          <a:spcPct val="150000"/>
                        </a:lnSpc>
                        <a:spcAft>
                          <a:spcPts val="0"/>
                        </a:spcAft>
                      </a:pPr>
                      <a:r>
                        <a:rPr lang="en-GB" sz="1600">
                          <a:effectLst/>
                          <a:latin typeface="Times New Roman" panose="02020603050405020304" pitchFamily="18" charset="0"/>
                          <a:cs typeface="Times New Roman" panose="02020603050405020304" pitchFamily="18" charset="0"/>
                        </a:rPr>
                        <a:t>General aluminium alloy.  Fatigue properties come from MIL-HDBK-5H, page 3-277.</a:t>
                      </a:r>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dirty="0">
                          <a:effectLst/>
                          <a:latin typeface="Times New Roman" panose="02020603050405020304" pitchFamily="18" charset="0"/>
                          <a:cs typeface="Times New Roman" panose="02020603050405020304" pitchFamily="18" charset="0"/>
                        </a:rPr>
                        <a:t>71</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a:effectLst/>
                          <a:latin typeface="Times New Roman" panose="02020603050405020304" pitchFamily="18" charset="0"/>
                          <a:cs typeface="Times New Roman" panose="02020603050405020304" pitchFamily="18" charset="0"/>
                        </a:rPr>
                        <a:t>0.33</a:t>
                      </a:r>
                      <a:endParaRPr lang="en-GB" sz="1600">
                        <a:effectLst/>
                        <a:latin typeface="Times New Roman" panose="02020603050405020304" pitchFamily="18" charset="0"/>
                        <a:ea typeface="Calibri"/>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GB" sz="1600" dirty="0">
                          <a:effectLst/>
                          <a:latin typeface="Times New Roman" panose="02020603050405020304" pitchFamily="18" charset="0"/>
                          <a:cs typeface="Times New Roman" panose="02020603050405020304" pitchFamily="18" charset="0"/>
                        </a:rPr>
                        <a:t>280</a:t>
                      </a:r>
                      <a:endParaRPr lang="en-GB" sz="1600" dirty="0">
                        <a:effectLst/>
                        <a:latin typeface="Times New Roman" panose="02020603050405020304" pitchFamily="18" charset="0"/>
                        <a:ea typeface="Calibri"/>
                        <a:cs typeface="Times New Roman" panose="02020603050405020304" pitchFamily="18" charset="0"/>
                      </a:endParaRPr>
                    </a:p>
                  </a:txBody>
                  <a:tcPr marL="68580" marR="68580" marT="0" marB="0" anchor="ct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57200" y="1412776"/>
            <a:ext cx="8229600" cy="4713387"/>
          </a:xfrm>
        </p:spPr>
        <p:txBody>
          <a:bodyPr/>
          <a:lstStyle/>
          <a:p>
            <a:pPr lvl="0" algn="just">
              <a:spcAft>
                <a:spcPts val="1200"/>
              </a:spcAft>
            </a:pPr>
            <a:r>
              <a:rPr lang="tr-TR" sz="2400" dirty="0" smtClean="0"/>
              <a:t>T</a:t>
            </a:r>
            <a:r>
              <a:rPr lang="en-GB" sz="2400" dirty="0" err="1" smtClean="0"/>
              <a:t>yre</a:t>
            </a:r>
            <a:r>
              <a:rPr lang="en-GB" sz="2400" dirty="0" smtClean="0"/>
              <a:t> </a:t>
            </a:r>
            <a:r>
              <a:rPr lang="en-GB" sz="2400" dirty="0"/>
              <a:t>pressure was applied on the rim from outside of the circumference as 0,2344 </a:t>
            </a:r>
            <a:r>
              <a:rPr lang="en-GB" sz="2400" dirty="0" err="1" smtClean="0"/>
              <a:t>Mpa</a:t>
            </a:r>
            <a:r>
              <a:rPr lang="tr-TR" sz="2400" dirty="0" smtClean="0"/>
              <a:t> (34 </a:t>
            </a:r>
            <a:r>
              <a:rPr lang="tr-TR" sz="2400" dirty="0" err="1" smtClean="0"/>
              <a:t>Psi</a:t>
            </a:r>
            <a:r>
              <a:rPr lang="tr-TR" sz="2400" dirty="0" smtClean="0"/>
              <a:t>)</a:t>
            </a:r>
            <a:endParaRPr lang="en-GB" sz="2400" dirty="0"/>
          </a:p>
          <a:p>
            <a:pPr lvl="0" algn="just">
              <a:spcAft>
                <a:spcPts val="1200"/>
              </a:spcAft>
            </a:pPr>
            <a:r>
              <a:rPr lang="tr-TR" sz="2400" dirty="0" smtClean="0"/>
              <a:t>R</a:t>
            </a:r>
            <a:r>
              <a:rPr lang="en-GB" sz="2400" dirty="0" err="1" smtClean="0"/>
              <a:t>adial</a:t>
            </a:r>
            <a:r>
              <a:rPr lang="en-GB" sz="2400" dirty="0" smtClean="0"/>
              <a:t> </a:t>
            </a:r>
            <a:r>
              <a:rPr lang="en-GB" sz="2400" dirty="0"/>
              <a:t>load was considered and applied as pressure and distributed according to cosine function along to 90</a:t>
            </a:r>
            <a:r>
              <a:rPr lang="en-GB" sz="2400" baseline="30000" dirty="0"/>
              <a:t>0</a:t>
            </a:r>
            <a:r>
              <a:rPr lang="en-GB" sz="2400" dirty="0"/>
              <a:t> portion of the bead seat in order to simulate the total weight of electric </a:t>
            </a:r>
            <a:r>
              <a:rPr lang="en-GB" sz="2400" dirty="0" smtClean="0"/>
              <a:t>bike</a:t>
            </a:r>
            <a:endParaRPr lang="tr-TR" sz="2400" dirty="0" smtClean="0"/>
          </a:p>
          <a:p>
            <a:pPr lvl="0" algn="just">
              <a:spcAft>
                <a:spcPts val="1200"/>
              </a:spcAft>
            </a:pPr>
            <a:r>
              <a:rPr lang="en-GB" sz="2400" dirty="0"/>
              <a:t>43.5 rad/s rotational velocity was also added to the </a:t>
            </a:r>
            <a:r>
              <a:rPr lang="en-GB" sz="2400" dirty="0" smtClean="0"/>
              <a:t>models</a:t>
            </a:r>
            <a:endParaRPr lang="en-GB" sz="2400" dirty="0"/>
          </a:p>
          <a:p>
            <a:pPr algn="just">
              <a:spcAft>
                <a:spcPts val="1200"/>
              </a:spcAft>
            </a:pPr>
            <a:r>
              <a:rPr lang="en-GB" sz="2400" dirty="0"/>
              <a:t>The models were fixed from the hub where axle mounted inside </a:t>
            </a:r>
            <a:r>
              <a:rPr lang="en-GB" sz="2400" dirty="0" smtClean="0"/>
              <a:t>it</a:t>
            </a:r>
            <a:endParaRPr lang="en-GB" sz="2400" dirty="0"/>
          </a:p>
          <a:p>
            <a:pPr lvl="0"/>
            <a:endParaRPr lang="en-GB" sz="3600" dirty="0"/>
          </a:p>
          <a:p>
            <a:endParaRPr lang="en-GB" sz="3600" b="1" dirty="0">
              <a:latin typeface="Calibri" pitchFamily="34" charset="0"/>
              <a:cs typeface="Arial" charset="0"/>
            </a:endParaRPr>
          </a:p>
        </p:txBody>
      </p:sp>
      <p:sp>
        <p:nvSpPr>
          <p:cNvPr id="4" name="Slayt Numarası Yer Tutucusu 3"/>
          <p:cNvSpPr>
            <a:spLocks noGrp="1"/>
          </p:cNvSpPr>
          <p:nvPr>
            <p:ph type="sldNum" sz="quarter" idx="12"/>
          </p:nvPr>
        </p:nvSpPr>
        <p:spPr/>
        <p:txBody>
          <a:bodyPr/>
          <a:lstStyle/>
          <a:p>
            <a:pPr>
              <a:defRPr/>
            </a:pPr>
            <a:fld id="{38FB77ED-8EAA-43A6-9879-D6F0C6C872C6}" type="slidenum">
              <a:rPr lang="tr-TR" smtClean="0"/>
              <a:pPr>
                <a:defRPr/>
              </a:pPr>
              <a:t>13</a:t>
            </a:fld>
            <a:r>
              <a:rPr lang="tr-TR" dirty="0" smtClean="0"/>
              <a:t>/21</a:t>
            </a:r>
            <a:endParaRPr lang="tr-TR" dirty="0"/>
          </a:p>
        </p:txBody>
      </p:sp>
      <p:sp>
        <p:nvSpPr>
          <p:cNvPr id="5"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6"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GB" sz="3600" b="1" dirty="0">
                <a:latin typeface="Calibri" pitchFamily="34" charset="0"/>
              </a:rPr>
              <a:t>Specifying Boundary Conditions</a:t>
            </a:r>
            <a:endParaRPr lang="en-US" sz="3600" b="1" dirty="0">
              <a:latin typeface="Calibri" pitchFamily="34" charset="0"/>
            </a:endParaRPr>
          </a:p>
        </p:txBody>
      </p:sp>
    </p:spTree>
    <p:extLst>
      <p:ext uri="{BB962C8B-B14F-4D97-AF65-F5344CB8AC3E}">
        <p14:creationId xmlns:p14="http://schemas.microsoft.com/office/powerpoint/2010/main" val="1747722293"/>
      </p:ext>
    </p:extLst>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14</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tr-TR" sz="3600" b="1" dirty="0" err="1" smtClean="0">
                <a:latin typeface="Calibri" pitchFamily="34" charset="0"/>
              </a:rPr>
              <a:t>Meshing</a:t>
            </a:r>
            <a:endParaRPr lang="en-US" sz="3600" b="1" dirty="0">
              <a:latin typeface="Calibri" pitchFamily="34" charset="0"/>
            </a:endParaRP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pic>
        <p:nvPicPr>
          <p:cNvPr id="4608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245" t="26124" r="26154" b="50543"/>
          <a:stretch/>
        </p:blipFill>
        <p:spPr bwMode="auto">
          <a:xfrm>
            <a:off x="343463" y="1124744"/>
            <a:ext cx="8181550" cy="3208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39552" y="4335957"/>
            <a:ext cx="2160240" cy="646331"/>
          </a:xfrm>
          <a:prstGeom prst="rect">
            <a:avLst/>
          </a:prstGeom>
        </p:spPr>
        <p:txBody>
          <a:bodyPr wrap="square">
            <a:spAutoFit/>
          </a:bodyPr>
          <a:lstStyle/>
          <a:p>
            <a:r>
              <a:rPr lang="tr-TR" dirty="0" err="1" smtClean="0"/>
              <a:t>Nodes</a:t>
            </a:r>
            <a:r>
              <a:rPr lang="tr-TR" dirty="0" smtClean="0"/>
              <a:t>: 5099008</a:t>
            </a:r>
          </a:p>
          <a:p>
            <a:r>
              <a:rPr lang="tr-TR" dirty="0" err="1" smtClean="0"/>
              <a:t>Elements</a:t>
            </a:r>
            <a:r>
              <a:rPr lang="tr-TR" dirty="0" smtClean="0"/>
              <a:t>: 3430607</a:t>
            </a:r>
            <a:endParaRPr lang="en-GB" dirty="0"/>
          </a:p>
        </p:txBody>
      </p:sp>
      <p:sp>
        <p:nvSpPr>
          <p:cNvPr id="12" name="Dikdörtgen 11"/>
          <p:cNvSpPr/>
          <p:nvPr/>
        </p:nvSpPr>
        <p:spPr>
          <a:xfrm>
            <a:off x="3474417" y="4335957"/>
            <a:ext cx="2160240" cy="646331"/>
          </a:xfrm>
          <a:prstGeom prst="rect">
            <a:avLst/>
          </a:prstGeom>
        </p:spPr>
        <p:txBody>
          <a:bodyPr wrap="square">
            <a:spAutoFit/>
          </a:bodyPr>
          <a:lstStyle/>
          <a:p>
            <a:r>
              <a:rPr lang="tr-TR" dirty="0" err="1" smtClean="0"/>
              <a:t>Nodes</a:t>
            </a:r>
            <a:r>
              <a:rPr lang="tr-TR" dirty="0" smtClean="0"/>
              <a:t>: 3843764</a:t>
            </a:r>
          </a:p>
          <a:p>
            <a:r>
              <a:rPr lang="tr-TR" dirty="0" err="1" smtClean="0"/>
              <a:t>Elements</a:t>
            </a:r>
            <a:r>
              <a:rPr lang="tr-TR" dirty="0" smtClean="0"/>
              <a:t>: 2577860</a:t>
            </a:r>
            <a:endParaRPr lang="en-GB" dirty="0"/>
          </a:p>
        </p:txBody>
      </p:sp>
      <p:sp>
        <p:nvSpPr>
          <p:cNvPr id="14" name="Dikdörtgen 13"/>
          <p:cNvSpPr/>
          <p:nvPr/>
        </p:nvSpPr>
        <p:spPr>
          <a:xfrm>
            <a:off x="6360159" y="4333056"/>
            <a:ext cx="2160240" cy="646331"/>
          </a:xfrm>
          <a:prstGeom prst="rect">
            <a:avLst/>
          </a:prstGeom>
        </p:spPr>
        <p:txBody>
          <a:bodyPr wrap="square">
            <a:spAutoFit/>
          </a:bodyPr>
          <a:lstStyle/>
          <a:p>
            <a:r>
              <a:rPr lang="tr-TR" dirty="0" err="1" smtClean="0"/>
              <a:t>Nodes</a:t>
            </a:r>
            <a:r>
              <a:rPr lang="tr-TR" dirty="0" smtClean="0"/>
              <a:t>: 3466721</a:t>
            </a:r>
          </a:p>
          <a:p>
            <a:r>
              <a:rPr lang="tr-TR" dirty="0" err="1" smtClean="0"/>
              <a:t>Elements</a:t>
            </a:r>
            <a:r>
              <a:rPr lang="tr-TR" dirty="0" smtClean="0"/>
              <a:t>: 2336248</a:t>
            </a:r>
            <a:endParaRPr lang="en-GB" dirty="0"/>
          </a:p>
        </p:txBody>
      </p:sp>
      <p:pic>
        <p:nvPicPr>
          <p:cNvPr id="5124"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0117"/>
          <a:stretch/>
        </p:blipFill>
        <p:spPr bwMode="auto">
          <a:xfrm>
            <a:off x="1819722" y="5083175"/>
            <a:ext cx="2405732" cy="1171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r="14282" b="11381"/>
          <a:stretch/>
        </p:blipFill>
        <p:spPr bwMode="auto">
          <a:xfrm>
            <a:off x="4716016" y="5057248"/>
            <a:ext cx="2294271" cy="1198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15</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389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0" name="Resim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1260484"/>
            <a:ext cx="2879725" cy="3136900"/>
          </a:xfrm>
          <a:prstGeom prst="rect">
            <a:avLst/>
          </a:prstGeom>
          <a:noFill/>
          <a:ln>
            <a:noFill/>
          </a:ln>
        </p:spPr>
      </p:pic>
      <p:pic>
        <p:nvPicPr>
          <p:cNvPr id="12" name="Resim 1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0072" y="1282299"/>
            <a:ext cx="2879725" cy="3127375"/>
          </a:xfrm>
          <a:prstGeom prst="rect">
            <a:avLst/>
          </a:prstGeom>
          <a:noFill/>
          <a:ln>
            <a:noFill/>
          </a:ln>
        </p:spPr>
      </p:pic>
      <p:sp>
        <p:nvSpPr>
          <p:cNvPr id="3" name="Metin kutusu 2"/>
          <p:cNvSpPr txBox="1"/>
          <p:nvPr/>
        </p:nvSpPr>
        <p:spPr>
          <a:xfrm>
            <a:off x="915546" y="4658443"/>
            <a:ext cx="7776864" cy="369332"/>
          </a:xfrm>
          <a:prstGeom prst="rect">
            <a:avLst/>
          </a:prstGeom>
          <a:noFill/>
        </p:spPr>
        <p:txBody>
          <a:bodyPr wrap="square" rtlCol="0">
            <a:spAutoFit/>
          </a:bodyPr>
          <a:lstStyle/>
          <a:p>
            <a:r>
              <a:rPr lang="tr-TR" dirty="0" smtClean="0"/>
              <a:t> </a:t>
            </a:r>
            <a:r>
              <a:rPr lang="tr-TR" dirty="0"/>
              <a:t>v</a:t>
            </a:r>
            <a:r>
              <a:rPr lang="en-GB" dirty="0" smtClean="0"/>
              <a:t>on-</a:t>
            </a:r>
            <a:r>
              <a:rPr lang="tr-TR" dirty="0" err="1"/>
              <a:t>M</a:t>
            </a:r>
            <a:r>
              <a:rPr lang="en-GB" dirty="0" err="1" smtClean="0"/>
              <a:t>ises</a:t>
            </a:r>
            <a:r>
              <a:rPr lang="en-GB" dirty="0" smtClean="0"/>
              <a:t> </a:t>
            </a:r>
            <a:r>
              <a:rPr lang="en-US" dirty="0" smtClean="0"/>
              <a:t>stress</a:t>
            </a:r>
            <a:r>
              <a:rPr lang="en-GB" dirty="0" smtClean="0"/>
              <a:t> </a:t>
            </a:r>
            <a:r>
              <a:rPr lang="tr-TR" dirty="0" smtClean="0"/>
              <a:t>                                        </a:t>
            </a:r>
            <a:r>
              <a:rPr lang="en-GB" dirty="0" smtClean="0"/>
              <a:t>Deformation distribution</a:t>
            </a:r>
            <a:endParaRPr lang="tr-TR" dirty="0"/>
          </a:p>
        </p:txBody>
      </p:sp>
      <p:sp>
        <p:nvSpPr>
          <p:cNvPr id="4" name="Dikdörtgen 3"/>
          <p:cNvSpPr/>
          <p:nvPr/>
        </p:nvSpPr>
        <p:spPr>
          <a:xfrm>
            <a:off x="4003694" y="2661320"/>
            <a:ext cx="800284" cy="369332"/>
          </a:xfrm>
          <a:prstGeom prst="rect">
            <a:avLst/>
          </a:prstGeom>
        </p:spPr>
        <p:txBody>
          <a:bodyPr wrap="none">
            <a:spAutoFit/>
          </a:bodyPr>
          <a:lstStyle/>
          <a:p>
            <a:r>
              <a:rPr lang="en-GB" dirty="0"/>
              <a:t>Rim A</a:t>
            </a:r>
            <a:endParaRPr lang="tr-TR" dirty="0"/>
          </a:p>
        </p:txBody>
      </p:sp>
      <p:graphicFrame>
        <p:nvGraphicFramePr>
          <p:cNvPr id="6" name="Tablo 5"/>
          <p:cNvGraphicFramePr>
            <a:graphicFrameLocks noGrp="1"/>
          </p:cNvGraphicFramePr>
          <p:nvPr>
            <p:extLst>
              <p:ext uri="{D42A27DB-BD31-4B8C-83A1-F6EECF244321}">
                <p14:modId xmlns:p14="http://schemas.microsoft.com/office/powerpoint/2010/main" val="880374956"/>
              </p:ext>
            </p:extLst>
          </p:nvPr>
        </p:nvGraphicFramePr>
        <p:xfrm>
          <a:off x="611560" y="5229200"/>
          <a:ext cx="7488236" cy="741680"/>
        </p:xfrm>
        <a:graphic>
          <a:graphicData uri="http://schemas.openxmlformats.org/drawingml/2006/table">
            <a:tbl>
              <a:tblPr firstRow="1" bandRow="1">
                <a:tableStyleId>{2D5ABB26-0587-4C30-8999-92F81FD0307C}</a:tableStyleId>
              </a:tblPr>
              <a:tblGrid>
                <a:gridCol w="2880320"/>
                <a:gridCol w="2111970"/>
                <a:gridCol w="2495946"/>
              </a:tblGrid>
              <a:tr h="370840">
                <a:tc>
                  <a:txBody>
                    <a:bodyPr/>
                    <a:lstStyle/>
                    <a:p>
                      <a:pPr algn="ctr"/>
                      <a:r>
                        <a:rPr lang="tr-TR" sz="1800" dirty="0" smtClean="0"/>
                        <a:t>Maximum </a:t>
                      </a:r>
                      <a:r>
                        <a:rPr lang="tr-TR" sz="1800" dirty="0" err="1" smtClean="0"/>
                        <a:t>von-Mises</a:t>
                      </a:r>
                      <a:r>
                        <a:rPr lang="tr-TR" sz="1800" dirty="0" smtClean="0"/>
                        <a:t> </a:t>
                      </a:r>
                      <a:r>
                        <a:rPr lang="tr-TR" sz="1800" dirty="0" err="1" smtClean="0"/>
                        <a:t>Stress</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Maximum </a:t>
                      </a:r>
                      <a:r>
                        <a:rPr lang="en-GB" noProof="0" dirty="0" smtClean="0"/>
                        <a:t>Deformation</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16.7 </a:t>
                      </a:r>
                      <a:r>
                        <a:rPr lang="tr-TR" sz="1800" dirty="0" err="1" smtClean="0"/>
                        <a:t>MPa</a:t>
                      </a:r>
                      <a:endParaRPr lang="tr-TR"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0.0026 mm</a:t>
                      </a: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16</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399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3 Slayt Numarası Yer Tutucusu"/>
          <p:cNvSpPr txBox="1">
            <a:spLocks/>
          </p:cNvSpPr>
          <p:nvPr/>
        </p:nvSpPr>
        <p:spPr bwMode="auto">
          <a:xfrm>
            <a:off x="6553200" y="63563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tr-TR"/>
            </a:defPPr>
            <a:lvl1pPr algn="r" rtl="0" fontAlgn="auto">
              <a:spcBef>
                <a:spcPts val="0"/>
              </a:spcBef>
              <a:spcAft>
                <a:spcPts val="0"/>
              </a:spcAft>
              <a:defRPr sz="16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endParaRPr lang="en-US" dirty="0" smtClean="0"/>
          </a:p>
        </p:txBody>
      </p:sp>
      <p:cxnSp>
        <p:nvCxnSpPr>
          <p:cNvPr id="12"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4"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5"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7"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1" name="Metin kutusu 20"/>
          <p:cNvSpPr txBox="1"/>
          <p:nvPr/>
        </p:nvSpPr>
        <p:spPr>
          <a:xfrm>
            <a:off x="915546" y="4658443"/>
            <a:ext cx="7776864" cy="369332"/>
          </a:xfrm>
          <a:prstGeom prst="rect">
            <a:avLst/>
          </a:prstGeom>
          <a:noFill/>
        </p:spPr>
        <p:txBody>
          <a:bodyPr wrap="square" rtlCol="0">
            <a:spAutoFit/>
          </a:bodyPr>
          <a:lstStyle/>
          <a:p>
            <a:r>
              <a:rPr lang="tr-TR" dirty="0" smtClean="0"/>
              <a:t> </a:t>
            </a:r>
            <a:r>
              <a:rPr lang="tr-TR" dirty="0"/>
              <a:t>v</a:t>
            </a:r>
            <a:r>
              <a:rPr lang="en-GB" dirty="0" smtClean="0"/>
              <a:t>on-</a:t>
            </a:r>
            <a:r>
              <a:rPr lang="tr-TR" dirty="0" err="1"/>
              <a:t>M</a:t>
            </a:r>
            <a:r>
              <a:rPr lang="en-GB" dirty="0" err="1" smtClean="0"/>
              <a:t>ises</a:t>
            </a:r>
            <a:r>
              <a:rPr lang="en-GB" dirty="0" smtClean="0"/>
              <a:t> </a:t>
            </a:r>
            <a:r>
              <a:rPr lang="en-US" dirty="0" smtClean="0"/>
              <a:t>stress</a:t>
            </a:r>
            <a:r>
              <a:rPr lang="en-GB" dirty="0" smtClean="0"/>
              <a:t> </a:t>
            </a:r>
            <a:r>
              <a:rPr lang="tr-TR" dirty="0" smtClean="0"/>
              <a:t>                                        </a:t>
            </a:r>
            <a:r>
              <a:rPr lang="en-GB" dirty="0" smtClean="0"/>
              <a:t>Deformation distribution</a:t>
            </a:r>
            <a:endParaRPr lang="tr-TR" dirty="0"/>
          </a:p>
        </p:txBody>
      </p:sp>
      <p:sp>
        <p:nvSpPr>
          <p:cNvPr id="22" name="Dikdörtgen 21"/>
          <p:cNvSpPr/>
          <p:nvPr/>
        </p:nvSpPr>
        <p:spPr>
          <a:xfrm>
            <a:off x="4003694" y="2661320"/>
            <a:ext cx="813043" cy="369332"/>
          </a:xfrm>
          <a:prstGeom prst="rect">
            <a:avLst/>
          </a:prstGeom>
        </p:spPr>
        <p:txBody>
          <a:bodyPr wrap="none">
            <a:spAutoFit/>
          </a:bodyPr>
          <a:lstStyle/>
          <a:p>
            <a:r>
              <a:rPr lang="en-GB" dirty="0"/>
              <a:t>Rim </a:t>
            </a:r>
            <a:r>
              <a:rPr lang="tr-TR" dirty="0" smtClean="0"/>
              <a:t>B</a:t>
            </a:r>
            <a:endParaRPr lang="tr-TR" dirty="0"/>
          </a:p>
        </p:txBody>
      </p:sp>
      <p:pic>
        <p:nvPicPr>
          <p:cNvPr id="23" name="Resim 22"/>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315636"/>
            <a:ext cx="2879725" cy="3060700"/>
          </a:xfrm>
          <a:prstGeom prst="rect">
            <a:avLst/>
          </a:prstGeom>
          <a:noFill/>
          <a:ln>
            <a:noFill/>
          </a:ln>
        </p:spPr>
      </p:pic>
      <p:pic>
        <p:nvPicPr>
          <p:cNvPr id="24" name="Resim 2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337" y="1315636"/>
            <a:ext cx="2879725" cy="3075305"/>
          </a:xfrm>
          <a:prstGeom prst="rect">
            <a:avLst/>
          </a:prstGeom>
          <a:noFill/>
          <a:ln>
            <a:noFill/>
          </a:ln>
        </p:spPr>
      </p:pic>
      <p:graphicFrame>
        <p:nvGraphicFramePr>
          <p:cNvPr id="19" name="Tablo 18"/>
          <p:cNvGraphicFramePr>
            <a:graphicFrameLocks noGrp="1"/>
          </p:cNvGraphicFramePr>
          <p:nvPr>
            <p:extLst>
              <p:ext uri="{D42A27DB-BD31-4B8C-83A1-F6EECF244321}">
                <p14:modId xmlns:p14="http://schemas.microsoft.com/office/powerpoint/2010/main" val="2514928823"/>
              </p:ext>
            </p:extLst>
          </p:nvPr>
        </p:nvGraphicFramePr>
        <p:xfrm>
          <a:off x="611560" y="5229200"/>
          <a:ext cx="7488236" cy="741680"/>
        </p:xfrm>
        <a:graphic>
          <a:graphicData uri="http://schemas.openxmlformats.org/drawingml/2006/table">
            <a:tbl>
              <a:tblPr firstRow="1" bandRow="1">
                <a:tableStyleId>{2D5ABB26-0587-4C30-8999-92F81FD0307C}</a:tableStyleId>
              </a:tblPr>
              <a:tblGrid>
                <a:gridCol w="2880320"/>
                <a:gridCol w="2111970"/>
                <a:gridCol w="2495946"/>
              </a:tblGrid>
              <a:tr h="370840">
                <a:tc>
                  <a:txBody>
                    <a:bodyPr/>
                    <a:lstStyle/>
                    <a:p>
                      <a:pPr algn="ctr"/>
                      <a:r>
                        <a:rPr lang="tr-TR" sz="1800" dirty="0" smtClean="0"/>
                        <a:t>Maximum </a:t>
                      </a:r>
                      <a:r>
                        <a:rPr lang="tr-TR" sz="1800" dirty="0" err="1" smtClean="0"/>
                        <a:t>von-Mises</a:t>
                      </a:r>
                      <a:r>
                        <a:rPr lang="tr-TR" sz="1800" dirty="0" smtClean="0"/>
                        <a:t> </a:t>
                      </a:r>
                      <a:r>
                        <a:rPr lang="tr-TR" sz="1800" dirty="0" err="1" smtClean="0"/>
                        <a:t>Stress</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Maximum </a:t>
                      </a:r>
                      <a:r>
                        <a:rPr lang="en-GB" noProof="0" dirty="0" smtClean="0"/>
                        <a:t>Deformation</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4.3 </a:t>
                      </a:r>
                      <a:r>
                        <a:rPr lang="tr-TR" sz="1800" dirty="0" err="1" smtClean="0"/>
                        <a:t>MPa</a:t>
                      </a:r>
                      <a:endParaRPr lang="tr-TR"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0.0019 mm</a:t>
                      </a: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17</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0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 name="3 Slayt Numarası Yer Tutucusu"/>
          <p:cNvSpPr txBox="1">
            <a:spLocks/>
          </p:cNvSpPr>
          <p:nvPr/>
        </p:nvSpPr>
        <p:spPr bwMode="auto">
          <a:xfrm>
            <a:off x="6553200" y="6356350"/>
            <a:ext cx="2133600" cy="365125"/>
          </a:xfrm>
          <a:prstGeom prst="rect">
            <a:avLst/>
          </a:prstGeom>
          <a:ln>
            <a:miter lim="800000"/>
            <a:headEnd/>
            <a:tailEnd/>
          </a:ln>
        </p:spPr>
        <p:txBody>
          <a:bodyPr vert="horz" wrap="square" lIns="91440" tIns="45720" rIns="91440" bIns="45720" numCol="1" rtlCol="0" anchor="ctr" anchorCtr="0" compatLnSpc="1">
            <a:prstTxWarp prst="textNoShape">
              <a:avLst/>
            </a:prstTxWarp>
          </a:bodyPr>
          <a:lstStyle>
            <a:defPPr>
              <a:defRPr lang="tr-TR"/>
            </a:defPPr>
            <a:lvl1pPr algn="r" rtl="0" fontAlgn="auto">
              <a:spcBef>
                <a:spcPts val="0"/>
              </a:spcBef>
              <a:spcAft>
                <a:spcPts val="0"/>
              </a:spcAft>
              <a:defRPr sz="16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fontAlgn="base">
              <a:spcBef>
                <a:spcPct val="0"/>
              </a:spcBef>
              <a:spcAft>
                <a:spcPct val="0"/>
              </a:spcAft>
              <a:defRPr/>
            </a:pPr>
            <a:endParaRPr lang="en-US" dirty="0" smtClean="0"/>
          </a:p>
        </p:txBody>
      </p:sp>
      <p:cxnSp>
        <p:nvCxnSpPr>
          <p:cNvPr id="14"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5"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7"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8"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19"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2" name="Metin kutusu 21"/>
          <p:cNvSpPr txBox="1"/>
          <p:nvPr/>
        </p:nvSpPr>
        <p:spPr>
          <a:xfrm>
            <a:off x="915546" y="4658443"/>
            <a:ext cx="7776864" cy="369332"/>
          </a:xfrm>
          <a:prstGeom prst="rect">
            <a:avLst/>
          </a:prstGeom>
          <a:noFill/>
        </p:spPr>
        <p:txBody>
          <a:bodyPr wrap="square" rtlCol="0">
            <a:spAutoFit/>
          </a:bodyPr>
          <a:lstStyle/>
          <a:p>
            <a:r>
              <a:rPr lang="tr-TR" dirty="0" smtClean="0"/>
              <a:t> </a:t>
            </a:r>
            <a:r>
              <a:rPr lang="tr-TR" dirty="0"/>
              <a:t>v</a:t>
            </a:r>
            <a:r>
              <a:rPr lang="en-GB" dirty="0" smtClean="0"/>
              <a:t>on-</a:t>
            </a:r>
            <a:r>
              <a:rPr lang="tr-TR" dirty="0" err="1"/>
              <a:t>M</a:t>
            </a:r>
            <a:r>
              <a:rPr lang="en-GB" dirty="0" err="1" smtClean="0"/>
              <a:t>ises</a:t>
            </a:r>
            <a:r>
              <a:rPr lang="en-GB" dirty="0" smtClean="0"/>
              <a:t> </a:t>
            </a:r>
            <a:r>
              <a:rPr lang="en-US" dirty="0" smtClean="0"/>
              <a:t>stress</a:t>
            </a:r>
            <a:r>
              <a:rPr lang="en-GB" dirty="0" smtClean="0"/>
              <a:t> </a:t>
            </a:r>
            <a:r>
              <a:rPr lang="tr-TR" dirty="0" smtClean="0"/>
              <a:t>                                        </a:t>
            </a:r>
            <a:r>
              <a:rPr lang="en-GB" dirty="0" smtClean="0"/>
              <a:t>Deformation distribution</a:t>
            </a:r>
            <a:endParaRPr lang="tr-TR" dirty="0"/>
          </a:p>
        </p:txBody>
      </p:sp>
      <p:sp>
        <p:nvSpPr>
          <p:cNvPr id="23" name="Dikdörtgen 22"/>
          <p:cNvSpPr/>
          <p:nvPr/>
        </p:nvSpPr>
        <p:spPr>
          <a:xfrm>
            <a:off x="4003694" y="2661320"/>
            <a:ext cx="825867" cy="369332"/>
          </a:xfrm>
          <a:prstGeom prst="rect">
            <a:avLst/>
          </a:prstGeom>
        </p:spPr>
        <p:txBody>
          <a:bodyPr wrap="none">
            <a:spAutoFit/>
          </a:bodyPr>
          <a:lstStyle/>
          <a:p>
            <a:r>
              <a:rPr lang="en-GB" dirty="0"/>
              <a:t>Rim </a:t>
            </a:r>
            <a:r>
              <a:rPr lang="tr-TR" dirty="0" smtClean="0"/>
              <a:t>C</a:t>
            </a:r>
            <a:endParaRPr lang="tr-TR" dirty="0"/>
          </a:p>
        </p:txBody>
      </p:sp>
      <p:pic>
        <p:nvPicPr>
          <p:cNvPr id="24" name="Resim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1298566"/>
            <a:ext cx="2879725" cy="3136900"/>
          </a:xfrm>
          <a:prstGeom prst="rect">
            <a:avLst/>
          </a:prstGeom>
          <a:noFill/>
          <a:ln>
            <a:noFill/>
          </a:ln>
        </p:spPr>
      </p:pic>
      <p:pic>
        <p:nvPicPr>
          <p:cNvPr id="25" name="Resim 2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13337" y="1277536"/>
            <a:ext cx="2879725" cy="3122295"/>
          </a:xfrm>
          <a:prstGeom prst="rect">
            <a:avLst/>
          </a:prstGeom>
          <a:noFill/>
          <a:ln>
            <a:noFill/>
          </a:ln>
        </p:spPr>
      </p:pic>
      <p:graphicFrame>
        <p:nvGraphicFramePr>
          <p:cNvPr id="20" name="Tablo 19"/>
          <p:cNvGraphicFramePr>
            <a:graphicFrameLocks noGrp="1"/>
          </p:cNvGraphicFramePr>
          <p:nvPr>
            <p:extLst>
              <p:ext uri="{D42A27DB-BD31-4B8C-83A1-F6EECF244321}">
                <p14:modId xmlns:p14="http://schemas.microsoft.com/office/powerpoint/2010/main" val="63843284"/>
              </p:ext>
            </p:extLst>
          </p:nvPr>
        </p:nvGraphicFramePr>
        <p:xfrm>
          <a:off x="611560" y="5229200"/>
          <a:ext cx="7488236" cy="741680"/>
        </p:xfrm>
        <a:graphic>
          <a:graphicData uri="http://schemas.openxmlformats.org/drawingml/2006/table">
            <a:tbl>
              <a:tblPr firstRow="1" bandRow="1">
                <a:tableStyleId>{2D5ABB26-0587-4C30-8999-92F81FD0307C}</a:tableStyleId>
              </a:tblPr>
              <a:tblGrid>
                <a:gridCol w="2880320"/>
                <a:gridCol w="2111970"/>
                <a:gridCol w="2495946"/>
              </a:tblGrid>
              <a:tr h="370840">
                <a:tc>
                  <a:txBody>
                    <a:bodyPr/>
                    <a:lstStyle/>
                    <a:p>
                      <a:pPr algn="ctr"/>
                      <a:r>
                        <a:rPr lang="tr-TR" sz="1800" dirty="0" smtClean="0"/>
                        <a:t>Maximum </a:t>
                      </a:r>
                      <a:r>
                        <a:rPr lang="tr-TR" sz="1800" dirty="0" err="1" smtClean="0"/>
                        <a:t>von-Mises</a:t>
                      </a:r>
                      <a:r>
                        <a:rPr lang="tr-TR" sz="1800" dirty="0" smtClean="0"/>
                        <a:t> </a:t>
                      </a:r>
                      <a:r>
                        <a:rPr lang="tr-TR" sz="1800" dirty="0" err="1" smtClean="0"/>
                        <a:t>Stress</a:t>
                      </a:r>
                      <a:endParaRPr lang="tr-TR"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Maximum </a:t>
                      </a:r>
                      <a:r>
                        <a:rPr lang="en-GB" noProof="0" dirty="0" smtClean="0"/>
                        <a:t>Deformation</a:t>
                      </a: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1800" dirty="0" smtClean="0"/>
                        <a:t>5.5 </a:t>
                      </a:r>
                      <a:r>
                        <a:rPr lang="tr-TR" sz="1800" dirty="0" err="1" smtClean="0"/>
                        <a:t>MPa</a:t>
                      </a:r>
                      <a:endParaRPr lang="tr-TR" sz="1800"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tr-TR" dirty="0" smtClean="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dirty="0" smtClean="0"/>
                        <a:t>0.002 mm</a:t>
                      </a: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18</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19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Dikdörtgen 1"/>
          <p:cNvSpPr/>
          <p:nvPr/>
        </p:nvSpPr>
        <p:spPr>
          <a:xfrm>
            <a:off x="250825" y="908720"/>
            <a:ext cx="8642350" cy="1569660"/>
          </a:xfrm>
          <a:prstGeom prst="rect">
            <a:avLst/>
          </a:prstGeom>
        </p:spPr>
        <p:txBody>
          <a:bodyPr wrap="square">
            <a:spAutoFit/>
          </a:bodyPr>
          <a:lstStyle/>
          <a:p>
            <a:pPr marL="342900" indent="-342900" algn="just">
              <a:buFont typeface="Wingdings" panose="05000000000000000000" pitchFamily="2" charset="2"/>
              <a:buChar char="ü"/>
            </a:pPr>
            <a:r>
              <a:rPr lang="en-GB" sz="2400" dirty="0"/>
              <a:t>Static tests showed that the </a:t>
            </a:r>
            <a:r>
              <a:rPr lang="en-GB" sz="2400" dirty="0">
                <a:solidFill>
                  <a:srgbClr val="FF0000"/>
                </a:solidFill>
              </a:rPr>
              <a:t>highest stresses </a:t>
            </a:r>
            <a:r>
              <a:rPr lang="en-GB" sz="2400" dirty="0"/>
              <a:t>were occurred at </a:t>
            </a:r>
            <a:r>
              <a:rPr lang="en-GB" sz="2400" dirty="0">
                <a:solidFill>
                  <a:srgbClr val="FF0000"/>
                </a:solidFill>
              </a:rPr>
              <a:t>sharp edges and spoke to flange connections. </a:t>
            </a:r>
            <a:r>
              <a:rPr lang="en-GB" sz="2400" dirty="0"/>
              <a:t>It must be pointed out that the stress was increased when spoke-flange connection section area decreased</a:t>
            </a:r>
            <a:r>
              <a:rPr lang="en-GB" dirty="0"/>
              <a:t>. </a:t>
            </a:r>
            <a:endParaRPr lang="tr-TR"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6883"/>
          <a:stretch/>
        </p:blipFill>
        <p:spPr bwMode="auto">
          <a:xfrm>
            <a:off x="250825" y="2685214"/>
            <a:ext cx="3780000" cy="19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2000" y="4725899"/>
            <a:ext cx="3780000" cy="209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3175" y="2685213"/>
            <a:ext cx="3780000" cy="1965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İçerik Yer Tutucusu 2"/>
              <p:cNvSpPr>
                <a:spLocks noGrp="1"/>
              </p:cNvSpPr>
              <p:nvPr>
                <p:ph idx="1"/>
              </p:nvPr>
            </p:nvSpPr>
            <p:spPr>
              <a:xfrm>
                <a:off x="395536" y="332656"/>
                <a:ext cx="8229600" cy="4525963"/>
              </a:xfrm>
            </p:spPr>
            <p:txBody>
              <a:bodyPr/>
              <a:lstStyle/>
              <a:p>
                <a14:m>
                  <m:oMath xmlns:m="http://schemas.openxmlformats.org/officeDocument/2006/math">
                    <m:d>
                      <m:dPr>
                        <m:ctrlPr>
                          <a:rPr lang="en-GB" sz="2000" i="1">
                            <a:latin typeface="Cambria Math"/>
                          </a:rPr>
                        </m:ctrlPr>
                      </m:dPr>
                      <m:e>
                        <m:f>
                          <m:fPr>
                            <m:ctrlPr>
                              <a:rPr lang="en-GB" sz="2000" i="1">
                                <a:latin typeface="Cambria Math"/>
                              </a:rPr>
                            </m:ctrlPr>
                          </m:fPr>
                          <m:num>
                            <m:r>
                              <a:rPr lang="en-GB" sz="2000" i="1">
                                <a:latin typeface="Cambria Math"/>
                              </a:rPr>
                              <m:t>𝑁</m:t>
                            </m:r>
                            <m:sSub>
                              <m:sSubPr>
                                <m:ctrlPr>
                                  <a:rPr lang="en-GB" sz="2000" i="1">
                                    <a:latin typeface="Cambria Math"/>
                                  </a:rPr>
                                </m:ctrlPr>
                              </m:sSubPr>
                              <m:e>
                                <m:r>
                                  <a:rPr lang="en-GB" sz="2000" i="1">
                                    <a:latin typeface="Cambria Math"/>
                                  </a:rPr>
                                  <m:t>𝜎</m:t>
                                </m:r>
                              </m:e>
                              <m:sub>
                                <m:r>
                                  <a:rPr lang="en-GB" sz="2000" i="1">
                                    <a:latin typeface="Cambria Math"/>
                                  </a:rPr>
                                  <m:t>𝑎</m:t>
                                </m:r>
                              </m:sub>
                            </m:sSub>
                          </m:num>
                          <m:den>
                            <m:sSub>
                              <m:sSubPr>
                                <m:ctrlPr>
                                  <a:rPr lang="en-GB" sz="2000" i="1">
                                    <a:latin typeface="Cambria Math"/>
                                  </a:rPr>
                                </m:ctrlPr>
                              </m:sSubPr>
                              <m:e>
                                <m:r>
                                  <a:rPr lang="en-GB" sz="2000" i="1">
                                    <a:latin typeface="Cambria Math"/>
                                  </a:rPr>
                                  <m:t>𝑆</m:t>
                                </m:r>
                              </m:e>
                              <m:sub>
                                <m:r>
                                  <a:rPr lang="en-GB" sz="2000" i="1">
                                    <a:latin typeface="Cambria Math"/>
                                  </a:rPr>
                                  <m:t>𝑒</m:t>
                                </m:r>
                              </m:sub>
                            </m:sSub>
                          </m:den>
                        </m:f>
                      </m:e>
                    </m:d>
                    <m:r>
                      <a:rPr lang="en-GB" sz="2000" i="1">
                        <a:latin typeface="Cambria Math"/>
                      </a:rPr>
                      <m:t>+</m:t>
                    </m:r>
                    <m:d>
                      <m:dPr>
                        <m:ctrlPr>
                          <a:rPr lang="en-GB" sz="2000" i="1">
                            <a:latin typeface="Cambria Math"/>
                          </a:rPr>
                        </m:ctrlPr>
                      </m:dPr>
                      <m:e>
                        <m:f>
                          <m:fPr>
                            <m:ctrlPr>
                              <a:rPr lang="en-GB" sz="2000" i="1">
                                <a:latin typeface="Cambria Math"/>
                              </a:rPr>
                            </m:ctrlPr>
                          </m:fPr>
                          <m:num>
                            <m:r>
                              <a:rPr lang="en-GB" sz="2000" i="1">
                                <a:latin typeface="Cambria Math"/>
                              </a:rPr>
                              <m:t>𝑁</m:t>
                            </m:r>
                            <m:sSub>
                              <m:sSubPr>
                                <m:ctrlPr>
                                  <a:rPr lang="en-GB" sz="2000" i="1">
                                    <a:latin typeface="Cambria Math"/>
                                  </a:rPr>
                                </m:ctrlPr>
                              </m:sSubPr>
                              <m:e>
                                <m:r>
                                  <a:rPr lang="en-GB" sz="2000" i="1">
                                    <a:latin typeface="Cambria Math"/>
                                  </a:rPr>
                                  <m:t>𝜎</m:t>
                                </m:r>
                              </m:e>
                              <m:sub>
                                <m:r>
                                  <a:rPr lang="en-GB" sz="2000" i="1">
                                    <a:latin typeface="Cambria Math"/>
                                  </a:rPr>
                                  <m:t>𝑚</m:t>
                                </m:r>
                              </m:sub>
                            </m:sSub>
                          </m:num>
                          <m:den>
                            <m:sSub>
                              <m:sSubPr>
                                <m:ctrlPr>
                                  <a:rPr lang="en-GB" sz="2000" i="1">
                                    <a:latin typeface="Cambria Math"/>
                                  </a:rPr>
                                </m:ctrlPr>
                              </m:sSubPr>
                              <m:e>
                                <m:r>
                                  <a:rPr lang="en-GB" sz="2000" i="1">
                                    <a:latin typeface="Cambria Math"/>
                                  </a:rPr>
                                  <m:t>𝑆</m:t>
                                </m:r>
                              </m:e>
                              <m:sub>
                                <m:r>
                                  <a:rPr lang="en-GB" sz="2000" i="1">
                                    <a:latin typeface="Cambria Math"/>
                                  </a:rPr>
                                  <m:t>𝑢</m:t>
                                </m:r>
                              </m:sub>
                            </m:sSub>
                          </m:den>
                        </m:f>
                      </m:e>
                    </m:d>
                  </m:oMath>
                </a14:m>
                <a:r>
                  <a:rPr lang="en-GB"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1)</a:t>
                </a:r>
              </a:p>
              <a:p>
                <a:pPr marL="0" indent="0">
                  <a:buNone/>
                </a:pPr>
                <a:r>
                  <a:rPr lang="en-GB" sz="2000" dirty="0">
                    <a:latin typeface="Times New Roman" panose="02020603050405020304" pitchFamily="18" charset="0"/>
                    <a:cs typeface="Times New Roman" panose="02020603050405020304" pitchFamily="18" charset="0"/>
                  </a:rPr>
                  <a:t> </a:t>
                </a:r>
              </a:p>
              <a:p>
                <a:pPr marL="0" indent="0">
                  <a:buNone/>
                </a:pPr>
                <a14:m>
                  <m:oMath xmlns:m="http://schemas.openxmlformats.org/officeDocument/2006/math">
                    <m:r>
                      <a:rPr lang="tr-TR" sz="2000" i="1">
                        <a:latin typeface="Cambria Math"/>
                      </a:rPr>
                      <m:t>𝑁</m:t>
                    </m:r>
                  </m:oMath>
                </a14:m>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safety</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factor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for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fatigue</a:t>
                </a:r>
                <a:r>
                  <a:rPr lang="tr-TR" sz="2000" dirty="0">
                    <a:latin typeface="Times New Roman" panose="02020603050405020304" pitchFamily="18" charset="0"/>
                    <a:cs typeface="Times New Roman" panose="02020603050405020304" pitchFamily="18" charset="0"/>
                  </a:rPr>
                  <a:t> life in </a:t>
                </a:r>
                <a:r>
                  <a:rPr lang="tr-TR" sz="2000" dirty="0" err="1">
                    <a:latin typeface="Times New Roman" panose="02020603050405020304" pitchFamily="18" charset="0"/>
                    <a:cs typeface="Times New Roman" panose="02020603050405020304" pitchFamily="18" charset="0"/>
                  </a:rPr>
                  <a:t>loading</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cycle</a:t>
                </a:r>
                <a:r>
                  <a:rPr lang="tr-TR"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GB" sz="2000" i="1">
                            <a:latin typeface="Cambria Math"/>
                          </a:rPr>
                        </m:ctrlPr>
                      </m:sSubPr>
                      <m:e>
                        <m:r>
                          <a:rPr lang="tr-TR" sz="2000" i="1">
                            <a:latin typeface="Cambria Math"/>
                          </a:rPr>
                          <m:t>𝑆</m:t>
                        </m:r>
                      </m:e>
                      <m:sub>
                        <m:r>
                          <a:rPr lang="tr-TR" sz="2000" i="1">
                            <a:latin typeface="Cambria Math"/>
                          </a:rPr>
                          <m:t>𝑒</m:t>
                        </m:r>
                      </m:sub>
                    </m:sSub>
                  </m:oMath>
                </a14:m>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endurance</a:t>
                </a:r>
                <a:r>
                  <a:rPr lang="tr-TR" sz="2000" dirty="0">
                    <a:latin typeface="Times New Roman" panose="02020603050405020304" pitchFamily="18" charset="0"/>
                    <a:cs typeface="Times New Roman" panose="02020603050405020304" pitchFamily="18" charset="0"/>
                  </a:rPr>
                  <a:t> limit</a:t>
                </a:r>
                <a:endParaRPr lang="en-GB" sz="2000" dirty="0">
                  <a:latin typeface="Times New Roman" panose="02020603050405020304" pitchFamily="18" charset="0"/>
                  <a:cs typeface="Times New Roman" panose="02020603050405020304" pitchFamily="18" charset="0"/>
                </a:endParaRPr>
              </a:p>
              <a:p>
                <a:pPr marL="0" indent="0">
                  <a:buNone/>
                </a:pPr>
                <a14:m>
                  <m:oMath xmlns:m="http://schemas.openxmlformats.org/officeDocument/2006/math">
                    <m:sSub>
                      <m:sSubPr>
                        <m:ctrlPr>
                          <a:rPr lang="en-GB" sz="2000" i="1">
                            <a:latin typeface="Cambria Math"/>
                          </a:rPr>
                        </m:ctrlPr>
                      </m:sSubPr>
                      <m:e>
                        <m:r>
                          <a:rPr lang="tr-TR" sz="2000" i="1">
                            <a:latin typeface="Cambria Math"/>
                          </a:rPr>
                          <m:t>𝑆</m:t>
                        </m:r>
                      </m:e>
                      <m:sub>
                        <m:r>
                          <a:rPr lang="tr-TR" sz="2000" i="1">
                            <a:latin typeface="Cambria Math"/>
                          </a:rPr>
                          <m:t>𝑢</m:t>
                        </m:r>
                      </m:sub>
                    </m:sSub>
                  </m:oMath>
                </a14:m>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for</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ultimate</a:t>
                </a:r>
                <a:r>
                  <a:rPr lang="tr-TR" sz="2000" dirty="0">
                    <a:latin typeface="Times New Roman" panose="02020603050405020304" pitchFamily="18" charset="0"/>
                    <a:cs typeface="Times New Roman" panose="02020603050405020304" pitchFamily="18" charset="0"/>
                  </a:rPr>
                  <a:t> tensile </a:t>
                </a:r>
                <a:r>
                  <a:rPr lang="tr-TR" sz="2000" dirty="0" err="1">
                    <a:latin typeface="Times New Roman" panose="02020603050405020304" pitchFamily="18" charset="0"/>
                    <a:cs typeface="Times New Roman" panose="02020603050405020304" pitchFamily="18" charset="0"/>
                  </a:rPr>
                  <a:t>strength</a:t>
                </a:r>
                <a:r>
                  <a:rPr lang="tr-TR" sz="2000" dirty="0">
                    <a:latin typeface="Times New Roman" panose="02020603050405020304" pitchFamily="18" charset="0"/>
                    <a:cs typeface="Times New Roman" panose="02020603050405020304" pitchFamily="18" charset="0"/>
                  </a:rPr>
                  <a:t> of </a:t>
                </a:r>
                <a:r>
                  <a:rPr lang="tr-TR" sz="2000" dirty="0" err="1">
                    <a:latin typeface="Times New Roman" panose="02020603050405020304" pitchFamily="18" charset="0"/>
                    <a:cs typeface="Times New Roman" panose="02020603050405020304" pitchFamily="18" charset="0"/>
                  </a:rPr>
                  <a:t>the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material</a:t>
                </a:r>
                <a:r>
                  <a:rPr lang="tr-TR"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pPr marL="0" indent="0">
                  <a:buNone/>
                </a:pPr>
                <a:endParaRPr lang="en-GB" sz="2000" dirty="0">
                  <a:latin typeface="Times New Roman" panose="02020603050405020304" pitchFamily="18" charset="0"/>
                  <a:cs typeface="Times New Roman" panose="02020603050405020304" pitchFamily="18" charset="0"/>
                </a:endParaRPr>
              </a:p>
              <a:p>
                <a:pPr marL="0" indent="0">
                  <a:buNone/>
                </a:pPr>
                <a:r>
                  <a:rPr lang="tr-TR" sz="2000" dirty="0" err="1">
                    <a:latin typeface="Times New Roman" panose="02020603050405020304" pitchFamily="18" charset="0"/>
                    <a:cs typeface="Times New Roman" panose="02020603050405020304" pitchFamily="18" charset="0"/>
                  </a:rPr>
                  <a:t>Mean</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stress</a:t>
                </a:r>
                <a:r>
                  <a:rPr lang="tr-TR"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2000" i="1">
                            <a:latin typeface="Cambria Math"/>
                          </a:rPr>
                        </m:ctrlPr>
                      </m:sSubPr>
                      <m:e>
                        <m:r>
                          <a:rPr lang="tr-TR" sz="2000" i="1">
                            <a:latin typeface="Cambria Math"/>
                          </a:rPr>
                          <m:t>𝜎</m:t>
                        </m:r>
                      </m:e>
                      <m:sub>
                        <m:r>
                          <a:rPr lang="tr-TR" sz="2000" i="1">
                            <a:latin typeface="Cambria Math"/>
                          </a:rPr>
                          <m:t>𝑚</m:t>
                        </m:r>
                      </m:sub>
                    </m:sSub>
                  </m:oMath>
                </a14:m>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and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alternating</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stress</a:t>
                </a:r>
                <a:r>
                  <a:rPr lang="tr-TR"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lang="en-GB" sz="2000" i="1">
                            <a:latin typeface="Cambria Math"/>
                          </a:rPr>
                        </m:ctrlPr>
                      </m:sSubPr>
                      <m:e>
                        <m:r>
                          <a:rPr lang="tr-TR" sz="2000" i="1">
                            <a:latin typeface="Cambria Math"/>
                          </a:rPr>
                          <m:t>𝜎</m:t>
                        </m:r>
                      </m:e>
                      <m:sub>
                        <m:r>
                          <a:rPr lang="tr-TR" sz="2000" i="1">
                            <a:latin typeface="Cambria Math"/>
                          </a:rPr>
                          <m:t>𝑎</m:t>
                        </m:r>
                      </m:sub>
                    </m:sSub>
                  </m:oMath>
                </a14:m>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are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defined</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respectively</a:t>
                </a:r>
                <a:r>
                  <a:rPr lang="tr-TR" sz="2000" dirty="0">
                    <a:latin typeface="Times New Roman" panose="02020603050405020304" pitchFamily="18" charset="0"/>
                    <a:cs typeface="Times New Roman" panose="02020603050405020304" pitchFamily="18" charset="0"/>
                  </a:rPr>
                  <a:t> as</a:t>
                </a:r>
                <a:endParaRPr lang="en-GB" sz="2000" dirty="0">
                  <a:latin typeface="Times New Roman" panose="02020603050405020304" pitchFamily="18" charset="0"/>
                  <a:cs typeface="Times New Roman" panose="02020603050405020304" pitchFamily="18" charset="0"/>
                </a:endParaRPr>
              </a:p>
              <a:p>
                <a:pPr marL="0" indent="0">
                  <a:buNone/>
                </a:pPr>
                <a:r>
                  <a:rPr lang="tr-TR" sz="2000" dirty="0">
                    <a:latin typeface="Times New Roman" panose="02020603050405020304" pitchFamily="18" charset="0"/>
                    <a:cs typeface="Times New Roman" panose="02020603050405020304" pitchFamily="18" charset="0"/>
                  </a:rPr>
                  <a:t> </a:t>
                </a:r>
                <a:endParaRPr lang="en-GB" sz="2000" dirty="0">
                  <a:latin typeface="Times New Roman" panose="02020603050405020304" pitchFamily="18" charset="0"/>
                  <a:cs typeface="Times New Roman" panose="02020603050405020304" pitchFamily="18" charset="0"/>
                </a:endParaRPr>
              </a:p>
              <a:p>
                <a14:m>
                  <m:oMath xmlns:m="http://schemas.openxmlformats.org/officeDocument/2006/math">
                    <m:sSub>
                      <m:sSubPr>
                        <m:ctrlPr>
                          <a:rPr lang="en-GB" sz="2000" i="1">
                            <a:latin typeface="Cambria Math"/>
                          </a:rPr>
                        </m:ctrlPr>
                      </m:sSubPr>
                      <m:e>
                        <m:r>
                          <a:rPr lang="en-GB" sz="2000" i="1">
                            <a:latin typeface="Cambria Math"/>
                          </a:rPr>
                          <m:t>𝜎</m:t>
                        </m:r>
                      </m:e>
                      <m:sub>
                        <m:r>
                          <a:rPr lang="en-GB" sz="2000" i="1">
                            <a:latin typeface="Cambria Math"/>
                          </a:rPr>
                          <m:t>𝑚</m:t>
                        </m:r>
                      </m:sub>
                    </m:sSub>
                    <m:r>
                      <a:rPr lang="en-GB" sz="2000" i="1">
                        <a:latin typeface="Cambria Math"/>
                      </a:rPr>
                      <m:t>=</m:t>
                    </m:r>
                    <m:f>
                      <m:fPr>
                        <m:ctrlPr>
                          <a:rPr lang="en-GB" sz="2000" i="1">
                            <a:latin typeface="Cambria Math"/>
                          </a:rPr>
                        </m:ctrlPr>
                      </m:fPr>
                      <m:num>
                        <m:d>
                          <m:dPr>
                            <m:ctrlPr>
                              <a:rPr lang="en-GB" sz="2000" i="1">
                                <a:latin typeface="Cambria Math"/>
                              </a:rPr>
                            </m:ctrlPr>
                          </m:dPr>
                          <m:e>
                            <m:sSub>
                              <m:sSubPr>
                                <m:ctrlPr>
                                  <a:rPr lang="en-GB" sz="2000" i="1">
                                    <a:latin typeface="Cambria Math"/>
                                  </a:rPr>
                                </m:ctrlPr>
                              </m:sSubPr>
                              <m:e>
                                <m:r>
                                  <a:rPr lang="en-GB" sz="2000" i="1">
                                    <a:latin typeface="Cambria Math"/>
                                  </a:rPr>
                                  <m:t>𝜎</m:t>
                                </m:r>
                              </m:e>
                              <m:sub>
                                <m:r>
                                  <a:rPr lang="en-GB" sz="2000" i="1">
                                    <a:latin typeface="Cambria Math"/>
                                  </a:rPr>
                                  <m:t>𝑚𝑎𝑥</m:t>
                                </m:r>
                              </m:sub>
                            </m:sSub>
                            <m:r>
                              <a:rPr lang="en-GB" sz="2000" i="1">
                                <a:latin typeface="Cambria Math"/>
                              </a:rPr>
                              <m:t>+</m:t>
                            </m:r>
                            <m:sSub>
                              <m:sSubPr>
                                <m:ctrlPr>
                                  <a:rPr lang="en-GB" sz="2000" i="1">
                                    <a:latin typeface="Cambria Math"/>
                                  </a:rPr>
                                </m:ctrlPr>
                              </m:sSubPr>
                              <m:e>
                                <m:r>
                                  <a:rPr lang="en-GB" sz="2000" i="1">
                                    <a:latin typeface="Cambria Math"/>
                                  </a:rPr>
                                  <m:t>𝜎</m:t>
                                </m:r>
                              </m:e>
                              <m:sub>
                                <m:r>
                                  <a:rPr lang="en-GB" sz="2000" i="1">
                                    <a:latin typeface="Cambria Math"/>
                                  </a:rPr>
                                  <m:t>𝑚𝑖𝑛</m:t>
                                </m:r>
                              </m:sub>
                            </m:sSub>
                          </m:e>
                        </m:d>
                      </m:num>
                      <m:den>
                        <m:r>
                          <a:rPr lang="en-GB" sz="2000" i="1">
                            <a:latin typeface="Cambria Math"/>
                          </a:rPr>
                          <m:t>2</m:t>
                        </m:r>
                      </m:den>
                    </m:f>
                  </m:oMath>
                </a14:m>
                <a:r>
                  <a:rPr lang="en-GB"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a:t>
                </a:r>
                <a:r>
                  <a:rPr lang="en-GB" sz="2000" dirty="0" smtClean="0">
                    <a:latin typeface="Times New Roman" panose="02020603050405020304" pitchFamily="18" charset="0"/>
                    <a:cs typeface="Times New Roman" panose="02020603050405020304" pitchFamily="18" charset="0"/>
                  </a:rPr>
                  <a:t>(</a:t>
                </a:r>
                <a:r>
                  <a:rPr lang="en-GB" sz="2000" dirty="0">
                    <a:latin typeface="Times New Roman" panose="02020603050405020304" pitchFamily="18" charset="0"/>
                    <a:cs typeface="Times New Roman" panose="02020603050405020304" pitchFamily="18" charset="0"/>
                  </a:rPr>
                  <a:t>2)</a:t>
                </a:r>
              </a:p>
              <a:p>
                <a14:m>
                  <m:oMath xmlns:m="http://schemas.openxmlformats.org/officeDocument/2006/math">
                    <m:sSub>
                      <m:sSubPr>
                        <m:ctrlPr>
                          <a:rPr lang="en-GB" sz="2000" i="1">
                            <a:latin typeface="Cambria Math"/>
                          </a:rPr>
                        </m:ctrlPr>
                      </m:sSubPr>
                      <m:e>
                        <m:r>
                          <a:rPr lang="en-GB" sz="2000" i="1">
                            <a:latin typeface="Cambria Math"/>
                          </a:rPr>
                          <m:t>𝜎</m:t>
                        </m:r>
                      </m:e>
                      <m:sub>
                        <m:r>
                          <a:rPr lang="en-GB" sz="2000" i="1">
                            <a:latin typeface="Cambria Math"/>
                          </a:rPr>
                          <m:t>𝑎</m:t>
                        </m:r>
                      </m:sub>
                    </m:sSub>
                    <m:r>
                      <a:rPr lang="en-GB" sz="2000" i="1">
                        <a:latin typeface="Cambria Math"/>
                      </a:rPr>
                      <m:t>=</m:t>
                    </m:r>
                    <m:f>
                      <m:fPr>
                        <m:ctrlPr>
                          <a:rPr lang="en-GB" sz="2000" i="1">
                            <a:latin typeface="Cambria Math"/>
                          </a:rPr>
                        </m:ctrlPr>
                      </m:fPr>
                      <m:num>
                        <m:d>
                          <m:dPr>
                            <m:ctrlPr>
                              <a:rPr lang="en-GB" sz="2000" i="1">
                                <a:latin typeface="Cambria Math"/>
                              </a:rPr>
                            </m:ctrlPr>
                          </m:dPr>
                          <m:e>
                            <m:sSub>
                              <m:sSubPr>
                                <m:ctrlPr>
                                  <a:rPr lang="en-GB" sz="2000" i="1">
                                    <a:latin typeface="Cambria Math"/>
                                  </a:rPr>
                                </m:ctrlPr>
                              </m:sSubPr>
                              <m:e>
                                <m:r>
                                  <a:rPr lang="en-GB" sz="2000" i="1">
                                    <a:latin typeface="Cambria Math"/>
                                  </a:rPr>
                                  <m:t>𝜎</m:t>
                                </m:r>
                              </m:e>
                              <m:sub>
                                <m:r>
                                  <a:rPr lang="en-GB" sz="2000" i="1">
                                    <a:latin typeface="Cambria Math"/>
                                  </a:rPr>
                                  <m:t>𝑚𝑎𝑥</m:t>
                                </m:r>
                              </m:sub>
                            </m:sSub>
                            <m:r>
                              <a:rPr lang="en-GB" sz="2000" i="1">
                                <a:latin typeface="Cambria Math"/>
                              </a:rPr>
                              <m:t>−</m:t>
                            </m:r>
                            <m:sSub>
                              <m:sSubPr>
                                <m:ctrlPr>
                                  <a:rPr lang="en-GB" sz="2000" i="1">
                                    <a:latin typeface="Cambria Math"/>
                                  </a:rPr>
                                </m:ctrlPr>
                              </m:sSubPr>
                              <m:e>
                                <m:r>
                                  <a:rPr lang="en-GB" sz="2000" i="1">
                                    <a:latin typeface="Cambria Math"/>
                                  </a:rPr>
                                  <m:t>𝜎</m:t>
                                </m:r>
                              </m:e>
                              <m:sub>
                                <m:r>
                                  <a:rPr lang="en-GB" sz="2000" i="1">
                                    <a:latin typeface="Cambria Math"/>
                                  </a:rPr>
                                  <m:t>𝑚𝑖𝑛</m:t>
                                </m:r>
                              </m:sub>
                            </m:sSub>
                          </m:e>
                        </m:d>
                      </m:num>
                      <m:den>
                        <m:r>
                          <a:rPr lang="en-GB" sz="2000" i="1">
                            <a:latin typeface="Cambria Math"/>
                          </a:rPr>
                          <m:t>2</m:t>
                        </m:r>
                      </m:den>
                    </m:f>
                  </m:oMath>
                </a14:m>
                <a:r>
                  <a:rPr lang="en-GB"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(3)</a:t>
                </a:r>
                <a:endParaRPr lang="en-GB" sz="2000" dirty="0">
                  <a:latin typeface="Times New Roman" panose="02020603050405020304" pitchFamily="18" charset="0"/>
                  <a:cs typeface="Times New Roman" panose="02020603050405020304" pitchFamily="18" charset="0"/>
                </a:endParaRPr>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xfrm>
                <a:off x="395536" y="332656"/>
                <a:ext cx="8229600" cy="4525963"/>
              </a:xfrm>
              <a:blipFill rotWithShape="1">
                <a:blip r:embed="rId2"/>
                <a:stretch>
                  <a:fillRect l="-815" r="-593"/>
                </a:stretch>
              </a:blipFill>
            </p:spPr>
            <p:txBody>
              <a:bodyPr/>
              <a:lstStyle/>
              <a:p>
                <a:r>
                  <a:rPr lang="tr-TR">
                    <a:noFill/>
                  </a:rPr>
                  <a:t> </a:t>
                </a:r>
              </a:p>
            </p:txBody>
          </p:sp>
        </mc:Fallback>
      </mc:AlternateContent>
      <p:sp>
        <p:nvSpPr>
          <p:cNvPr id="4" name="Slayt Numarası Yer Tutucusu 3"/>
          <p:cNvSpPr>
            <a:spLocks noGrp="1"/>
          </p:cNvSpPr>
          <p:nvPr>
            <p:ph type="sldNum" sz="quarter" idx="12"/>
          </p:nvPr>
        </p:nvSpPr>
        <p:spPr/>
        <p:txBody>
          <a:bodyPr/>
          <a:lstStyle/>
          <a:p>
            <a:pPr>
              <a:defRPr/>
            </a:pPr>
            <a:fld id="{38FB77ED-8EAA-43A6-9879-D6F0C6C872C6}" type="slidenum">
              <a:rPr lang="tr-TR" smtClean="0"/>
              <a:pPr>
                <a:defRPr/>
              </a:pPr>
              <a:t>19</a:t>
            </a:fld>
            <a:r>
              <a:rPr lang="tr-TR" dirty="0" smtClean="0"/>
              <a:t>/21</a:t>
            </a:r>
            <a:endParaRPr lang="tr-TR"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5" r="1063"/>
          <a:stretch/>
        </p:blipFill>
        <p:spPr bwMode="auto">
          <a:xfrm>
            <a:off x="0" y="4797152"/>
            <a:ext cx="9144000" cy="14967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3404599"/>
      </p:ext>
    </p:extLst>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tr-TR" dirty="0" smtClean="0"/>
              <a:t>18</a:t>
            </a:r>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Results and Discussion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 name="Resim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556792"/>
            <a:ext cx="2664296" cy="2962239"/>
          </a:xfrm>
          <a:prstGeom prst="rect">
            <a:avLst/>
          </a:prstGeom>
          <a:noFill/>
          <a:ln>
            <a:noFill/>
          </a:ln>
        </p:spPr>
      </p:pic>
      <p:pic>
        <p:nvPicPr>
          <p:cNvPr id="14" name="Resim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5856" y="1556792"/>
            <a:ext cx="2736304" cy="2962239"/>
          </a:xfrm>
          <a:prstGeom prst="rect">
            <a:avLst/>
          </a:prstGeom>
          <a:noFill/>
          <a:ln>
            <a:noFill/>
          </a:ln>
        </p:spPr>
      </p:pic>
      <p:pic>
        <p:nvPicPr>
          <p:cNvPr id="15" name="Resim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8184" y="1556792"/>
            <a:ext cx="2664991" cy="2962239"/>
          </a:xfrm>
          <a:prstGeom prst="rect">
            <a:avLst/>
          </a:prstGeom>
          <a:noFill/>
          <a:ln>
            <a:noFill/>
          </a:ln>
        </p:spPr>
      </p:pic>
      <p:sp>
        <p:nvSpPr>
          <p:cNvPr id="2" name="Metin kutusu 1"/>
          <p:cNvSpPr txBox="1"/>
          <p:nvPr/>
        </p:nvSpPr>
        <p:spPr>
          <a:xfrm>
            <a:off x="523675" y="4677027"/>
            <a:ext cx="7848872" cy="369332"/>
          </a:xfrm>
          <a:prstGeom prst="rect">
            <a:avLst/>
          </a:prstGeom>
          <a:noFill/>
        </p:spPr>
        <p:txBody>
          <a:bodyPr wrap="square" rtlCol="0">
            <a:spAutoFit/>
          </a:bodyPr>
          <a:lstStyle/>
          <a:p>
            <a:r>
              <a:rPr lang="tr-TR" dirty="0" smtClean="0"/>
              <a:t>            </a:t>
            </a:r>
            <a:r>
              <a:rPr lang="en-GB" dirty="0" smtClean="0"/>
              <a:t>Rim A                                    Rim B                             </a:t>
            </a:r>
            <a:r>
              <a:rPr lang="tr-TR" dirty="0" smtClean="0"/>
              <a:t>   </a:t>
            </a:r>
            <a:r>
              <a:rPr lang="en-GB" dirty="0" smtClean="0"/>
              <a:t> </a:t>
            </a:r>
            <a:r>
              <a:rPr lang="tr-TR" dirty="0" smtClean="0"/>
              <a:t>  </a:t>
            </a:r>
            <a:r>
              <a:rPr lang="en-GB" dirty="0" smtClean="0"/>
              <a:t>  Rim C</a:t>
            </a:r>
            <a:endParaRPr lang="en-GB" dirty="0"/>
          </a:p>
        </p:txBody>
      </p:sp>
      <p:graphicFrame>
        <p:nvGraphicFramePr>
          <p:cNvPr id="3" name="Tablo 2"/>
          <p:cNvGraphicFramePr>
            <a:graphicFrameLocks noGrp="1"/>
          </p:cNvGraphicFramePr>
          <p:nvPr>
            <p:extLst>
              <p:ext uri="{D42A27DB-BD31-4B8C-83A1-F6EECF244321}">
                <p14:modId xmlns:p14="http://schemas.microsoft.com/office/powerpoint/2010/main" val="3143720014"/>
              </p:ext>
            </p:extLst>
          </p:nvPr>
        </p:nvGraphicFramePr>
        <p:xfrm>
          <a:off x="521122" y="5229200"/>
          <a:ext cx="8318698" cy="741680"/>
        </p:xfrm>
        <a:graphic>
          <a:graphicData uri="http://schemas.openxmlformats.org/drawingml/2006/table">
            <a:tbl>
              <a:tblPr firstRow="1" bandRow="1">
                <a:tableStyleId>{5940675A-B579-460E-94D1-54222C63F5DA}</a:tableStyleId>
              </a:tblPr>
              <a:tblGrid>
                <a:gridCol w="2610718"/>
                <a:gridCol w="3024336"/>
                <a:gridCol w="2683644"/>
              </a:tblGrid>
              <a:tr h="370840">
                <a:tc gridSpan="3">
                  <a:txBody>
                    <a:bodyPr/>
                    <a:lstStyle/>
                    <a:p>
                      <a:pPr algn="ctr"/>
                      <a:r>
                        <a:rPr lang="tr-TR" dirty="0" err="1" smtClean="0"/>
                        <a:t>Safety</a:t>
                      </a:r>
                      <a:r>
                        <a:rPr lang="tr-TR" dirty="0" smtClean="0"/>
                        <a:t> </a:t>
                      </a:r>
                      <a:r>
                        <a:rPr lang="tr-TR" dirty="0" err="1" smtClean="0"/>
                        <a:t>Factor</a:t>
                      </a:r>
                      <a:endParaRPr lang="tr-TR" dirty="0"/>
                    </a:p>
                  </a:txBody>
                  <a:tcPr/>
                </a:tc>
                <a:tc hMerge="1">
                  <a:txBody>
                    <a:bodyPr/>
                    <a:lstStyle/>
                    <a:p>
                      <a:endParaRPr lang="tr-TR"/>
                    </a:p>
                  </a:txBody>
                  <a:tcPr/>
                </a:tc>
                <a:tc hMerge="1">
                  <a:txBody>
                    <a:bodyPr/>
                    <a:lstStyle/>
                    <a:p>
                      <a:endParaRPr lang="tr-TR" dirty="0"/>
                    </a:p>
                  </a:txBody>
                  <a:tcPr/>
                </a:tc>
              </a:tr>
              <a:tr h="370840">
                <a:tc>
                  <a:txBody>
                    <a:bodyPr/>
                    <a:lstStyle/>
                    <a:p>
                      <a:pPr algn="ctr"/>
                      <a:r>
                        <a:rPr lang="tr-TR" dirty="0" smtClean="0"/>
                        <a:t>4.5</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t>&gt;15</a:t>
                      </a:r>
                      <a:endParaRPr lang="tr-TR" dirty="0">
                        <a:latin typeface="Times New Roman" panose="02020603050405020304" pitchFamily="18" charset="0"/>
                        <a:cs typeface="Times New Roman" panose="02020603050405020304" pitchFamily="18" charset="0"/>
                      </a:endParaRPr>
                    </a:p>
                  </a:txBody>
                  <a:tcPr/>
                </a:tc>
                <a:tc>
                  <a:txBody>
                    <a:bodyPr/>
                    <a:lstStyle/>
                    <a:p>
                      <a:pPr algn="ctr"/>
                      <a:r>
                        <a:rPr lang="tr-TR" dirty="0" smtClean="0"/>
                        <a:t>13.8</a:t>
                      </a:r>
                      <a:endParaRPr lang="tr-TR" dirty="0">
                        <a:latin typeface="Times New Roman" panose="02020603050405020304" pitchFamily="18" charset="0"/>
                        <a:cs typeface="Times New Roman" panose="02020603050405020304" pitchFamily="18" charset="0"/>
                      </a:endParaRPr>
                    </a:p>
                  </a:txBody>
                  <a:tcPr/>
                </a:tc>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21</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Conclusions</a:t>
            </a:r>
            <a:endParaRPr lang="en-US" sz="3600" b="1" dirty="0">
              <a:latin typeface="Calibri" pitchFamily="34" charset="0"/>
            </a:endParaRP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 name="Dikdörtgen 2"/>
          <p:cNvSpPr/>
          <p:nvPr/>
        </p:nvSpPr>
        <p:spPr>
          <a:xfrm>
            <a:off x="250823" y="1484784"/>
            <a:ext cx="8497639" cy="3277820"/>
          </a:xfrm>
          <a:prstGeom prst="rect">
            <a:avLst/>
          </a:prstGeom>
        </p:spPr>
        <p:txBody>
          <a:bodyPr wrap="square">
            <a:spAutoFit/>
          </a:bodyPr>
          <a:lstStyle/>
          <a:p>
            <a:pPr algn="just"/>
            <a:r>
              <a:rPr lang="en-GB" sz="2300" i="1" u="sng" dirty="0"/>
              <a:t>From the static and fatigue analyses tests, the following results were conducted</a:t>
            </a:r>
            <a:r>
              <a:rPr lang="en-GB" sz="2300" i="1" u="sng" dirty="0" smtClean="0"/>
              <a:t>;</a:t>
            </a:r>
            <a:endParaRPr lang="tr-TR" sz="2300" i="1" u="sng" dirty="0" smtClean="0"/>
          </a:p>
          <a:p>
            <a:pPr algn="just"/>
            <a:endParaRPr lang="tr-TR" sz="2300" dirty="0" smtClean="0"/>
          </a:p>
          <a:p>
            <a:pPr algn="just"/>
            <a:endParaRPr lang="tr-TR" sz="2300" dirty="0"/>
          </a:p>
          <a:p>
            <a:pPr marL="285750" lvl="0" indent="-285750" algn="just">
              <a:buFont typeface="Wingdings" panose="05000000000000000000" pitchFamily="2" charset="2"/>
              <a:buChar char="ü"/>
            </a:pPr>
            <a:r>
              <a:rPr lang="en-GB" sz="2300" dirty="0" smtClean="0"/>
              <a:t>Von-</a:t>
            </a:r>
            <a:r>
              <a:rPr lang="tr-TR" sz="2300" dirty="0" err="1"/>
              <a:t>M</a:t>
            </a:r>
            <a:r>
              <a:rPr lang="en-GB" sz="2300" dirty="0" err="1" smtClean="0"/>
              <a:t>ises</a:t>
            </a:r>
            <a:r>
              <a:rPr lang="en-GB" sz="2300" dirty="0" smtClean="0"/>
              <a:t> </a:t>
            </a:r>
            <a:r>
              <a:rPr lang="en-GB" sz="2300" dirty="0"/>
              <a:t>stresses were primarily affected by sharp corners, due to the stress concentration on </a:t>
            </a:r>
            <a:r>
              <a:rPr lang="en-GB" sz="2300" dirty="0" smtClean="0"/>
              <a:t>edges</a:t>
            </a:r>
            <a:r>
              <a:rPr lang="tr-TR" sz="2300" dirty="0"/>
              <a:t>,</a:t>
            </a:r>
            <a:endParaRPr lang="tr-TR" sz="2300" dirty="0" smtClean="0"/>
          </a:p>
          <a:p>
            <a:pPr marL="285750" lvl="0" indent="-285750" algn="just">
              <a:buFont typeface="Wingdings" panose="05000000000000000000" pitchFamily="2" charset="2"/>
              <a:buChar char="ü"/>
            </a:pPr>
            <a:endParaRPr lang="tr-TR" sz="2300" dirty="0"/>
          </a:p>
          <a:p>
            <a:pPr marL="285750" lvl="0" indent="-285750" algn="just">
              <a:buFont typeface="Wingdings" panose="05000000000000000000" pitchFamily="2" charset="2"/>
              <a:buChar char="ü"/>
            </a:pPr>
            <a:r>
              <a:rPr lang="en-GB" sz="2300" dirty="0" smtClean="0"/>
              <a:t>Von-</a:t>
            </a:r>
            <a:r>
              <a:rPr lang="tr-TR" sz="2300" dirty="0" err="1"/>
              <a:t>M</a:t>
            </a:r>
            <a:r>
              <a:rPr lang="en-GB" sz="2300" dirty="0" err="1" smtClean="0"/>
              <a:t>ises</a:t>
            </a:r>
            <a:r>
              <a:rPr lang="en-GB" sz="2300" dirty="0" smtClean="0"/>
              <a:t> </a:t>
            </a:r>
            <a:r>
              <a:rPr lang="en-GB" sz="2300" dirty="0"/>
              <a:t>stress can be decreased by increasing flange to spoke cross section </a:t>
            </a:r>
            <a:r>
              <a:rPr lang="en-GB" sz="2300" dirty="0" smtClean="0"/>
              <a:t>areas</a:t>
            </a:r>
            <a:r>
              <a:rPr lang="tr-TR" sz="2300" dirty="0"/>
              <a:t>,</a:t>
            </a:r>
            <a:endParaRPr lang="tr-TR" sz="2300" dirty="0" smtClean="0"/>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22</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Conclusions</a:t>
            </a:r>
            <a:endParaRPr lang="en-US" sz="3600" b="1" dirty="0">
              <a:latin typeface="Calibri" pitchFamily="34" charset="0"/>
            </a:endParaRP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430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 name="Dikdörtgen 1"/>
          <p:cNvSpPr/>
          <p:nvPr/>
        </p:nvSpPr>
        <p:spPr>
          <a:xfrm>
            <a:off x="395536" y="2060848"/>
            <a:ext cx="8352928" cy="2492990"/>
          </a:xfrm>
          <a:prstGeom prst="rect">
            <a:avLst/>
          </a:prstGeom>
        </p:spPr>
        <p:txBody>
          <a:bodyPr wrap="square">
            <a:spAutoFit/>
          </a:bodyPr>
          <a:lstStyle/>
          <a:p>
            <a:pPr lvl="0" algn="just"/>
            <a:endParaRPr lang="tr-TR" dirty="0"/>
          </a:p>
          <a:p>
            <a:pPr marL="285750" lvl="0" indent="-285750" algn="just">
              <a:buFont typeface="Wingdings" panose="05000000000000000000" pitchFamily="2" charset="2"/>
              <a:buChar char="ü"/>
            </a:pPr>
            <a:r>
              <a:rPr lang="en-GB" sz="2300" dirty="0"/>
              <a:t>The rims which were investigated in this study can withstand 10</a:t>
            </a:r>
            <a:r>
              <a:rPr lang="en-GB" sz="2300" baseline="30000" dirty="0"/>
              <a:t>6</a:t>
            </a:r>
            <a:r>
              <a:rPr lang="en-GB" sz="2300" dirty="0"/>
              <a:t> </a:t>
            </a:r>
            <a:r>
              <a:rPr lang="en-GB" sz="2300" dirty="0" smtClean="0"/>
              <a:t>cycles</a:t>
            </a:r>
            <a:r>
              <a:rPr lang="tr-TR" sz="2300" dirty="0" smtClean="0"/>
              <a:t>,</a:t>
            </a:r>
            <a:endParaRPr lang="tr-TR" sz="2300" dirty="0"/>
          </a:p>
          <a:p>
            <a:pPr marL="285750" lvl="0" indent="-285750" algn="just">
              <a:buFont typeface="Wingdings" panose="05000000000000000000" pitchFamily="2" charset="2"/>
              <a:buChar char="ü"/>
            </a:pPr>
            <a:endParaRPr lang="tr-TR" sz="2300" dirty="0"/>
          </a:p>
          <a:p>
            <a:pPr marL="285750" lvl="0" indent="-285750" algn="just">
              <a:buFont typeface="Wingdings" panose="05000000000000000000" pitchFamily="2" charset="2"/>
              <a:buChar char="ü"/>
            </a:pPr>
            <a:r>
              <a:rPr lang="en-GB" sz="2300" dirty="0"/>
              <a:t>All tests results revealed that test rims are extremely safe (except on sharp corners), they may be re-designed in order to cost and weight </a:t>
            </a:r>
            <a:r>
              <a:rPr lang="en-GB" sz="2300" dirty="0" smtClean="0"/>
              <a:t>safe</a:t>
            </a:r>
            <a:r>
              <a:rPr lang="tr-TR" sz="2300" dirty="0" smtClean="0"/>
              <a:t>,</a:t>
            </a:r>
            <a:endParaRPr lang="tr-TR" sz="2300" dirty="0"/>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Başlık"/>
          <p:cNvSpPr>
            <a:spLocks noGrp="1"/>
          </p:cNvSpPr>
          <p:nvPr>
            <p:ph type="title"/>
          </p:nvPr>
        </p:nvSpPr>
        <p:spPr>
          <a:xfrm>
            <a:off x="5292080" y="0"/>
            <a:ext cx="3054350" cy="6165304"/>
          </a:xfrm>
        </p:spPr>
        <p:txBody>
          <a:bodyPr/>
          <a:lstStyle/>
          <a:p>
            <a:pPr marL="114300" indent="0" algn="ctr"/>
            <a:r>
              <a:rPr lang="en-US" sz="4000" i="1" dirty="0" smtClean="0"/>
              <a:t>Thank you for your attention</a:t>
            </a:r>
            <a:r>
              <a:rPr lang="tr-TR" sz="4000" i="1" dirty="0" smtClean="0"/>
              <a:t>!</a:t>
            </a:r>
            <a:br>
              <a:rPr lang="tr-TR" sz="4000" i="1" dirty="0" smtClean="0"/>
            </a:br>
            <a:r>
              <a:rPr lang="tr-TR" sz="4000" i="1" dirty="0" smtClean="0"/>
              <a:t/>
            </a:r>
            <a:br>
              <a:rPr lang="tr-TR" sz="4000" i="1" dirty="0" smtClean="0"/>
            </a:br>
            <a:r>
              <a:rPr lang="tr-TR" sz="1800" b="0" u="sng" dirty="0" smtClean="0">
                <a:latin typeface="Times New Roman" panose="02020603050405020304" pitchFamily="18" charset="0"/>
                <a:cs typeface="Times New Roman" panose="02020603050405020304" pitchFamily="18" charset="0"/>
              </a:rPr>
              <a:t>Erinç ULUDAMAR</a:t>
            </a:r>
            <a:br>
              <a:rPr lang="tr-TR" sz="1800" b="0" u="sng" dirty="0" smtClean="0">
                <a:latin typeface="Times New Roman" panose="02020603050405020304" pitchFamily="18" charset="0"/>
                <a:cs typeface="Times New Roman" panose="02020603050405020304" pitchFamily="18" charset="0"/>
              </a:rPr>
            </a:br>
            <a:r>
              <a:rPr lang="en-US" sz="1400" b="0" dirty="0" smtClean="0">
                <a:latin typeface="Times New Roman" panose="02020603050405020304" pitchFamily="18" charset="0"/>
                <a:cs typeface="Times New Roman" panose="02020603050405020304" pitchFamily="18" charset="0"/>
              </a:rPr>
              <a:t>Research </a:t>
            </a:r>
            <a:r>
              <a:rPr lang="en-US" sz="1400" b="0" dirty="0">
                <a:latin typeface="Times New Roman" panose="02020603050405020304" pitchFamily="18" charset="0"/>
                <a:cs typeface="Times New Roman" panose="02020603050405020304" pitchFamily="18" charset="0"/>
              </a:rPr>
              <a:t>Assistant</a:t>
            </a:r>
            <a:br>
              <a:rPr lang="en-US" sz="1400" b="0" dirty="0">
                <a:latin typeface="Times New Roman" panose="02020603050405020304" pitchFamily="18" charset="0"/>
                <a:cs typeface="Times New Roman" panose="02020603050405020304" pitchFamily="18" charset="0"/>
              </a:rPr>
            </a:br>
            <a:r>
              <a:rPr lang="en-US" sz="1400" b="0" dirty="0" err="1">
                <a:latin typeface="Times New Roman" panose="02020603050405020304" pitchFamily="18" charset="0"/>
                <a:cs typeface="Times New Roman" panose="02020603050405020304" pitchFamily="18" charset="0"/>
              </a:rPr>
              <a:t>Çukurova</a:t>
            </a:r>
            <a:r>
              <a:rPr lang="en-US" sz="1400" b="0" dirty="0">
                <a:latin typeface="Times New Roman" panose="02020603050405020304" pitchFamily="18" charset="0"/>
                <a:cs typeface="Times New Roman" panose="02020603050405020304" pitchFamily="18" charset="0"/>
              </a:rPr>
              <a:t> University</a:t>
            </a:r>
            <a:br>
              <a:rPr lang="en-US" sz="1400" b="0" dirty="0">
                <a:latin typeface="Times New Roman" panose="02020603050405020304" pitchFamily="18" charset="0"/>
                <a:cs typeface="Times New Roman" panose="02020603050405020304" pitchFamily="18" charset="0"/>
              </a:rPr>
            </a:br>
            <a:r>
              <a:rPr lang="en-US" sz="1400" b="0" dirty="0">
                <a:latin typeface="Times New Roman" panose="02020603050405020304" pitchFamily="18" charset="0"/>
                <a:cs typeface="Times New Roman" panose="02020603050405020304" pitchFamily="18" charset="0"/>
              </a:rPr>
              <a:t>Department of Mechanical</a:t>
            </a:r>
            <a:br>
              <a:rPr lang="en-US" sz="1400" b="0" dirty="0">
                <a:latin typeface="Times New Roman" panose="02020603050405020304" pitchFamily="18" charset="0"/>
                <a:cs typeface="Times New Roman" panose="02020603050405020304" pitchFamily="18" charset="0"/>
              </a:rPr>
            </a:br>
            <a:r>
              <a:rPr lang="en-US" sz="1400" b="0" dirty="0">
                <a:latin typeface="Times New Roman" panose="02020603050405020304" pitchFamily="18" charset="0"/>
                <a:cs typeface="Times New Roman" panose="02020603050405020304" pitchFamily="18" charset="0"/>
              </a:rPr>
              <a:t>Engineering</a:t>
            </a:r>
            <a:br>
              <a:rPr lang="en-US" sz="1400" b="0" dirty="0">
                <a:latin typeface="Times New Roman" panose="02020603050405020304" pitchFamily="18" charset="0"/>
                <a:cs typeface="Times New Roman" panose="02020603050405020304" pitchFamily="18" charset="0"/>
              </a:rPr>
            </a:br>
            <a:r>
              <a:rPr lang="en-US" sz="1400" b="0" dirty="0">
                <a:latin typeface="Times New Roman" panose="02020603050405020304" pitchFamily="18" charset="0"/>
                <a:cs typeface="Times New Roman" panose="02020603050405020304" pitchFamily="18" charset="0"/>
              </a:rPr>
              <a:t>Automotive Division</a:t>
            </a:r>
            <a:r>
              <a:rPr lang="tr-TR" sz="4000" dirty="0">
                <a:latin typeface="Times New Roman" panose="02020603050405020304" pitchFamily="18" charset="0"/>
                <a:cs typeface="Times New Roman" panose="02020603050405020304" pitchFamily="18" charset="0"/>
              </a:rPr>
              <a:t/>
            </a:r>
            <a:br>
              <a:rPr lang="tr-TR" sz="4000" dirty="0">
                <a:latin typeface="Times New Roman" panose="02020603050405020304" pitchFamily="18" charset="0"/>
                <a:cs typeface="Times New Roman" panose="02020603050405020304" pitchFamily="18" charset="0"/>
              </a:rPr>
            </a:br>
            <a:endParaRPr lang="en-US" sz="4000" i="1" dirty="0" smtClean="0"/>
          </a:p>
        </p:txBody>
      </p:sp>
      <p:pic>
        <p:nvPicPr>
          <p:cNvPr id="6" name="Picture 2" descr="C:\Users\user\Desktop\images.jpg"/>
          <p:cNvPicPr>
            <a:picLocks noChangeAspect="1" noChangeArrowheads="1"/>
          </p:cNvPicPr>
          <p:nvPr/>
        </p:nvPicPr>
        <p:blipFill>
          <a:blip r:embed="rId3" cstate="print"/>
          <a:srcRect/>
          <a:stretch>
            <a:fillRect/>
          </a:stretch>
        </p:blipFill>
        <p:spPr bwMode="auto">
          <a:xfrm>
            <a:off x="683568" y="1628800"/>
            <a:ext cx="4264474" cy="374441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Başlık"/>
          <p:cNvSpPr>
            <a:spLocks noGrp="1"/>
          </p:cNvSpPr>
          <p:nvPr>
            <p:ph type="ctrTitle"/>
          </p:nvPr>
        </p:nvSpPr>
        <p:spPr>
          <a:xfrm>
            <a:off x="683568" y="2276872"/>
            <a:ext cx="7772400" cy="1758057"/>
          </a:xfrm>
        </p:spPr>
        <p:txBody>
          <a:bodyPr/>
          <a:lstStyle/>
          <a:p>
            <a:r>
              <a:rPr lang="en-GB" sz="3000" b="1" dirty="0"/>
              <a:t>FINITE ELEMENT ANALYSIS OF ELECTRIC BIKE RIMS COUPLED WITH HUB MOTOR</a:t>
            </a:r>
            <a:endParaRPr lang="tr-TR" sz="3000" dirty="0"/>
          </a:p>
        </p:txBody>
      </p:sp>
      <p:sp>
        <p:nvSpPr>
          <p:cNvPr id="3" name="2 Alt Başlık"/>
          <p:cNvSpPr>
            <a:spLocks noGrp="1"/>
          </p:cNvSpPr>
          <p:nvPr>
            <p:ph type="subTitle" idx="1"/>
          </p:nvPr>
        </p:nvSpPr>
        <p:spPr>
          <a:xfrm>
            <a:off x="1371600" y="4581128"/>
            <a:ext cx="6400800" cy="1752600"/>
          </a:xfrm>
        </p:spPr>
        <p:txBody>
          <a:bodyPr rtlCol="0">
            <a:normAutofit/>
          </a:bodyPr>
          <a:lstStyle/>
          <a:p>
            <a:pPr eaLnBrk="1" fontAlgn="auto" hangingPunct="1">
              <a:spcAft>
                <a:spcPts val="0"/>
              </a:spcAft>
              <a:buFont typeface="Arial" pitchFamily="34" charset="0"/>
              <a:buNone/>
              <a:defRPr/>
            </a:pPr>
            <a:r>
              <a:rPr lang="tr-TR" sz="2800" b="1" dirty="0" smtClean="0"/>
              <a:t>Erinç ULUDAMAR</a:t>
            </a:r>
            <a:endParaRPr lang="en-US" sz="2800" b="1" dirty="0" smtClean="0"/>
          </a:p>
          <a:p>
            <a:r>
              <a:rPr lang="tr-TR" sz="2800" i="1" dirty="0" smtClean="0"/>
              <a:t>Şafak YILDIZHAN</a:t>
            </a:r>
            <a:r>
              <a:rPr lang="en-US" sz="2800" i="1" dirty="0" smtClean="0"/>
              <a:t>,</a:t>
            </a:r>
            <a:r>
              <a:rPr lang="tr-TR" sz="2800" i="1" dirty="0" smtClean="0"/>
              <a:t> Erdi TOSUN,</a:t>
            </a:r>
            <a:r>
              <a:rPr lang="en-US" sz="2800" i="1" dirty="0" smtClean="0"/>
              <a:t> </a:t>
            </a:r>
            <a:r>
              <a:rPr lang="tr-TR" sz="2800" i="1" dirty="0" smtClean="0"/>
              <a:t>Kadir</a:t>
            </a:r>
            <a:r>
              <a:rPr lang="en-US" sz="2800" i="1" dirty="0" smtClean="0"/>
              <a:t> AYDIN</a:t>
            </a:r>
            <a:endParaRPr lang="tr-TR" sz="2800" dirty="0"/>
          </a:p>
        </p:txBody>
      </p:sp>
      <p:sp>
        <p:nvSpPr>
          <p:cNvPr id="5" name="Line 21"/>
          <p:cNvSpPr>
            <a:spLocks noChangeShapeType="1"/>
          </p:cNvSpPr>
          <p:nvPr/>
        </p:nvSpPr>
        <p:spPr bwMode="auto">
          <a:xfrm>
            <a:off x="539750" y="4292600"/>
            <a:ext cx="8064500" cy="0"/>
          </a:xfrm>
          <a:prstGeom prst="line">
            <a:avLst/>
          </a:prstGeom>
          <a:ln w="190500">
            <a:solidFill>
              <a:schemeClr val="accent3"/>
            </a:solidFill>
            <a:headEnd/>
            <a:tailEnd/>
          </a:ln>
        </p:spPr>
        <p:style>
          <a:lnRef idx="3">
            <a:schemeClr val="accent6"/>
          </a:lnRef>
          <a:fillRef idx="0">
            <a:schemeClr val="accent6"/>
          </a:fillRef>
          <a:effectRef idx="2">
            <a:schemeClr val="accent6"/>
          </a:effectRef>
          <a:fontRef idx="minor">
            <a:schemeClr val="tx1"/>
          </a:fontRef>
        </p:style>
        <p:txBody>
          <a:bodyPr/>
          <a:lstStyle/>
          <a:p>
            <a:pPr algn="ctr" fontAlgn="auto">
              <a:spcBef>
                <a:spcPts val="0"/>
              </a:spcBef>
              <a:spcAft>
                <a:spcPts val="0"/>
              </a:spcAft>
              <a:defRPr/>
            </a:pPr>
            <a:endParaRPr lang="en-US" dirty="0"/>
          </a:p>
        </p:txBody>
      </p:sp>
      <p:sp>
        <p:nvSpPr>
          <p:cNvPr id="7" name="1 Başlık"/>
          <p:cNvSpPr txBox="1">
            <a:spLocks/>
          </p:cNvSpPr>
          <p:nvPr/>
        </p:nvSpPr>
        <p:spPr>
          <a:xfrm>
            <a:off x="657225" y="571500"/>
            <a:ext cx="7772400" cy="2065412"/>
          </a:xfrm>
          <a:prstGeom prst="rect">
            <a:avLst/>
          </a:prstGeom>
        </p:spPr>
        <p:txBody>
          <a:bodyPr anchor="ctr">
            <a:normAutofit/>
          </a:bodyPr>
          <a:lstStyle/>
          <a:p>
            <a:pPr algn="ctr" fontAlgn="auto">
              <a:spcAft>
                <a:spcPts val="0"/>
              </a:spcAft>
              <a:defRPr/>
            </a:pPr>
            <a:r>
              <a:rPr lang="en-US" sz="2800" b="1" dirty="0">
                <a:latin typeface="+mj-lt"/>
                <a:ea typeface="+mj-ea"/>
                <a:cs typeface="+mj-cs"/>
              </a:rPr>
              <a:t>International Conference and Exhibition on</a:t>
            </a:r>
          </a:p>
          <a:p>
            <a:pPr algn="ctr" fontAlgn="auto">
              <a:spcAft>
                <a:spcPts val="0"/>
              </a:spcAft>
              <a:defRPr/>
            </a:pPr>
            <a:r>
              <a:rPr lang="en-US" sz="2800" b="1" dirty="0">
                <a:latin typeface="+mj-lt"/>
                <a:ea typeface="+mj-ea"/>
                <a:cs typeface="+mj-cs"/>
              </a:rPr>
              <a:t>Automobile </a:t>
            </a:r>
            <a:r>
              <a:rPr lang="en-US" sz="2800" b="1" dirty="0" smtClean="0">
                <a:latin typeface="+mj-lt"/>
                <a:ea typeface="+mj-ea"/>
                <a:cs typeface="+mj-cs"/>
              </a:rPr>
              <a:t>Engineering</a:t>
            </a:r>
            <a:endParaRPr lang="tr-TR" sz="2800" b="1" dirty="0" smtClean="0">
              <a:latin typeface="+mj-lt"/>
              <a:ea typeface="+mj-ea"/>
              <a:cs typeface="+mj-cs"/>
            </a:endParaRPr>
          </a:p>
          <a:p>
            <a:pPr algn="ctr" fontAlgn="auto">
              <a:spcAft>
                <a:spcPts val="0"/>
              </a:spcAft>
              <a:defRPr/>
            </a:pPr>
            <a:r>
              <a:rPr lang="en-US" sz="2000" dirty="0" smtClean="0">
                <a:latin typeface="+mj-lt"/>
                <a:ea typeface="+mj-ea"/>
                <a:cs typeface="+mj-cs"/>
              </a:rPr>
              <a:t>September </a:t>
            </a:r>
            <a:r>
              <a:rPr lang="tr-TR" sz="2000" dirty="0" smtClean="0">
                <a:latin typeface="+mj-lt"/>
                <a:ea typeface="+mj-ea"/>
                <a:cs typeface="+mj-cs"/>
              </a:rPr>
              <a:t>1</a:t>
            </a:r>
            <a:r>
              <a:rPr lang="en-US" sz="2000" dirty="0" smtClean="0">
                <a:latin typeface="+mj-lt"/>
                <a:ea typeface="+mj-ea"/>
                <a:cs typeface="+mj-cs"/>
              </a:rPr>
              <a:t> – </a:t>
            </a:r>
            <a:r>
              <a:rPr lang="tr-TR" sz="2000" dirty="0" smtClean="0">
                <a:latin typeface="+mj-lt"/>
                <a:ea typeface="+mj-ea"/>
                <a:cs typeface="+mj-cs"/>
              </a:rPr>
              <a:t>2</a:t>
            </a:r>
            <a:r>
              <a:rPr lang="en-US" sz="2000" dirty="0" smtClean="0">
                <a:latin typeface="+mj-lt"/>
                <a:ea typeface="+mj-ea"/>
                <a:cs typeface="+mj-cs"/>
              </a:rPr>
              <a:t>, 201</a:t>
            </a:r>
            <a:r>
              <a:rPr lang="tr-TR" sz="2000" dirty="0" smtClean="0">
                <a:latin typeface="+mj-lt"/>
                <a:ea typeface="+mj-ea"/>
                <a:cs typeface="+mj-cs"/>
              </a:rPr>
              <a:t>5</a:t>
            </a:r>
          </a:p>
          <a:p>
            <a:pPr algn="ctr" fontAlgn="auto">
              <a:spcAft>
                <a:spcPts val="0"/>
              </a:spcAft>
              <a:defRPr/>
            </a:pPr>
            <a:r>
              <a:rPr lang="tr-TR" sz="2400" dirty="0" smtClean="0">
                <a:latin typeface="+mj-lt"/>
                <a:ea typeface="+mj-ea"/>
                <a:cs typeface="+mj-cs"/>
              </a:rPr>
              <a:t>Valencia</a:t>
            </a:r>
            <a:r>
              <a:rPr lang="en-US" sz="2400" dirty="0" smtClean="0">
                <a:latin typeface="+mj-lt"/>
                <a:ea typeface="+mj-ea"/>
                <a:cs typeface="+mj-cs"/>
              </a:rPr>
              <a:t>, </a:t>
            </a:r>
            <a:r>
              <a:rPr lang="tr-TR" sz="2400" dirty="0" smtClean="0">
                <a:latin typeface="+mj-lt"/>
                <a:ea typeface="+mj-ea"/>
                <a:cs typeface="+mj-cs"/>
              </a:rPr>
              <a:t>SPAIN</a:t>
            </a:r>
            <a:endParaRPr lang="en-US" sz="2400" dirty="0">
              <a:latin typeface="+mj-lt"/>
              <a:ea typeface="+mj-ea"/>
              <a:cs typeface="+mj-cs"/>
            </a:endParaRP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F607E00-9E4A-4729-B8B7-70078526B893}" type="slidenum">
              <a:rPr lang="en-US" smtClean="0"/>
              <a:pPr fontAlgn="base">
                <a:spcBef>
                  <a:spcPct val="0"/>
                </a:spcBef>
                <a:spcAft>
                  <a:spcPct val="0"/>
                </a:spcAft>
                <a:defRPr/>
              </a:pPr>
              <a:t>4</a:t>
            </a:fld>
            <a:r>
              <a:rPr lang="en-US" dirty="0" smtClean="0"/>
              <a:t>/</a:t>
            </a:r>
            <a:r>
              <a:rPr lang="tr-TR" dirty="0" smtClean="0"/>
              <a:t>21</a:t>
            </a:r>
            <a:endParaRPr lang="en-US" dirty="0" smtClean="0"/>
          </a:p>
        </p:txBody>
      </p:sp>
      <p:sp>
        <p:nvSpPr>
          <p:cNvPr id="6" name="Text Box 20"/>
          <p:cNvSpPr txBox="1">
            <a:spLocks noChangeArrowheads="1"/>
          </p:cNvSpPr>
          <p:nvPr/>
        </p:nvSpPr>
        <p:spPr bwMode="auto">
          <a:xfrm>
            <a:off x="3203575" y="333375"/>
            <a:ext cx="2698750" cy="595313"/>
          </a:xfrm>
          <a:prstGeom prst="rect">
            <a:avLst/>
          </a:prstGeom>
          <a:solidFill>
            <a:schemeClr val="accent3"/>
          </a:solidFill>
          <a:ln w="9525">
            <a:solidFill>
              <a:schemeClr val="accent3"/>
            </a:solidFill>
            <a:miter lim="800000"/>
            <a:headEnd/>
            <a:tailEnd/>
          </a:ln>
          <a:effectLst/>
        </p:spPr>
        <p:txBody>
          <a:bodyPr/>
          <a:lstStyle/>
          <a:p>
            <a:pPr algn="ctr" fontAlgn="auto">
              <a:spcBef>
                <a:spcPts val="0"/>
              </a:spcBef>
              <a:spcAft>
                <a:spcPts val="0"/>
              </a:spcAft>
              <a:defRPr/>
            </a:pPr>
            <a:r>
              <a:rPr lang="en-US" sz="3600" dirty="0">
                <a:solidFill>
                  <a:schemeClr val="bg1"/>
                </a:solidFill>
                <a:latin typeface="+mn-lt"/>
                <a:cs typeface="+mn-cs"/>
              </a:rPr>
              <a:t>Contents</a:t>
            </a:r>
          </a:p>
        </p:txBody>
      </p:sp>
      <p:sp>
        <p:nvSpPr>
          <p:cNvPr id="7" name="Line 21"/>
          <p:cNvSpPr>
            <a:spLocks noChangeShapeType="1"/>
          </p:cNvSpPr>
          <p:nvPr/>
        </p:nvSpPr>
        <p:spPr bwMode="auto">
          <a:xfrm>
            <a:off x="5867400" y="642938"/>
            <a:ext cx="2881313"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8" name="Line 21"/>
          <p:cNvSpPr>
            <a:spLocks noChangeShapeType="1"/>
          </p:cNvSpPr>
          <p:nvPr/>
        </p:nvSpPr>
        <p:spPr bwMode="auto">
          <a:xfrm>
            <a:off x="428625" y="642938"/>
            <a:ext cx="2879725"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cxnSp>
        <p:nvCxnSpPr>
          <p:cNvPr id="9" name="8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0" name="9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3" name="Text Box 4"/>
          <p:cNvSpPr txBox="1">
            <a:spLocks noChangeArrowheads="1"/>
          </p:cNvSpPr>
          <p:nvPr/>
        </p:nvSpPr>
        <p:spPr bwMode="auto">
          <a:xfrm>
            <a:off x="1116013" y="1844675"/>
            <a:ext cx="6840537" cy="2524125"/>
          </a:xfrm>
          <a:prstGeom prst="rect">
            <a:avLst/>
          </a:prstGeom>
          <a:noFill/>
          <a:ln w="9525">
            <a:noFill/>
            <a:miter lim="800000"/>
            <a:headEnd/>
            <a:tailEnd/>
          </a:ln>
        </p:spPr>
        <p:txBody>
          <a:bodyPr>
            <a:spAutoFit/>
          </a:bodyPr>
          <a:lstStyle/>
          <a:p>
            <a:pPr>
              <a:spcBef>
                <a:spcPts val="600"/>
              </a:spcBef>
              <a:spcAft>
                <a:spcPts val="600"/>
              </a:spcAft>
              <a:buFontTx/>
              <a:buBlip>
                <a:blip r:embed="rId2"/>
              </a:buBlip>
            </a:pPr>
            <a:r>
              <a:rPr lang="en-US" sz="3200" dirty="0">
                <a:latin typeface="Calibri" pitchFamily="34" charset="0"/>
              </a:rPr>
              <a:t> Introduction</a:t>
            </a:r>
          </a:p>
          <a:p>
            <a:pPr>
              <a:spcBef>
                <a:spcPts val="600"/>
              </a:spcBef>
              <a:spcAft>
                <a:spcPts val="600"/>
              </a:spcAft>
              <a:buFontTx/>
              <a:buBlip>
                <a:blip r:embed="rId2"/>
              </a:buBlip>
            </a:pPr>
            <a:r>
              <a:rPr lang="en-US" sz="3200" dirty="0">
                <a:latin typeface="Calibri" pitchFamily="34" charset="0"/>
              </a:rPr>
              <a:t> </a:t>
            </a:r>
            <a:r>
              <a:rPr lang="en-US" sz="3200" dirty="0" smtClean="0">
                <a:latin typeface="Calibri" pitchFamily="34" charset="0"/>
              </a:rPr>
              <a:t>Material</a:t>
            </a:r>
            <a:r>
              <a:rPr lang="tr-TR" sz="3200" dirty="0" smtClean="0">
                <a:latin typeface="Calibri" pitchFamily="34" charset="0"/>
              </a:rPr>
              <a:t> </a:t>
            </a:r>
            <a:r>
              <a:rPr lang="en-US" sz="3200" dirty="0" smtClean="0">
                <a:latin typeface="Calibri" pitchFamily="34" charset="0"/>
              </a:rPr>
              <a:t>and Method</a:t>
            </a:r>
            <a:endParaRPr lang="en-US" sz="3200" dirty="0">
              <a:latin typeface="Calibri" pitchFamily="34" charset="0"/>
            </a:endParaRPr>
          </a:p>
          <a:p>
            <a:pPr>
              <a:spcBef>
                <a:spcPts val="600"/>
              </a:spcBef>
              <a:spcAft>
                <a:spcPts val="600"/>
              </a:spcAft>
              <a:buFontTx/>
              <a:buBlip>
                <a:blip r:embed="rId2"/>
              </a:buBlip>
            </a:pPr>
            <a:r>
              <a:rPr lang="en-US" sz="3200" dirty="0">
                <a:latin typeface="Calibri" pitchFamily="34" charset="0"/>
              </a:rPr>
              <a:t> </a:t>
            </a:r>
            <a:r>
              <a:rPr lang="en-US" sz="3200" dirty="0" smtClean="0">
                <a:latin typeface="Calibri" pitchFamily="34" charset="0"/>
              </a:rPr>
              <a:t>Results and Discussion</a:t>
            </a:r>
            <a:endParaRPr lang="en-US" sz="3200" dirty="0">
              <a:latin typeface="Calibri" pitchFamily="34" charset="0"/>
            </a:endParaRPr>
          </a:p>
          <a:p>
            <a:pPr>
              <a:spcBef>
                <a:spcPts val="600"/>
              </a:spcBef>
              <a:spcAft>
                <a:spcPts val="600"/>
              </a:spcAft>
              <a:buFontTx/>
              <a:buBlip>
                <a:blip r:embed="rId2"/>
              </a:buBlip>
            </a:pPr>
            <a:r>
              <a:rPr lang="en-US" sz="3200" dirty="0">
                <a:latin typeface="Calibri" pitchFamily="34" charset="0"/>
              </a:rPr>
              <a:t> </a:t>
            </a:r>
            <a:r>
              <a:rPr lang="en-US" sz="3200" dirty="0" smtClean="0">
                <a:latin typeface="Calibri" pitchFamily="34" charset="0"/>
              </a:rPr>
              <a:t>Conclusions</a:t>
            </a:r>
            <a:endParaRPr lang="en-US" sz="3200" dirty="0">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DB1ED87-A2EB-4A39-B8EE-8AF849D1B4AE}" type="slidenum">
              <a:rPr lang="en-US" smtClean="0"/>
              <a:pPr fontAlgn="base">
                <a:spcBef>
                  <a:spcPct val="0"/>
                </a:spcBef>
                <a:spcAft>
                  <a:spcPct val="0"/>
                </a:spcAft>
                <a:defRPr/>
              </a:pPr>
              <a:t>5</a:t>
            </a:fld>
            <a:r>
              <a:rPr lang="en-US" dirty="0" smtClean="0"/>
              <a:t>/</a:t>
            </a:r>
            <a:r>
              <a:rPr lang="tr-TR" dirty="0" smtClean="0"/>
              <a:t>21</a:t>
            </a:r>
            <a:endParaRPr lang="en-US" dirty="0" smtClean="0"/>
          </a:p>
        </p:txBody>
      </p:sp>
      <p:sp>
        <p:nvSpPr>
          <p:cNvPr id="4101"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a:latin typeface="Calibri" pitchFamily="34" charset="0"/>
              </a:rPr>
              <a:t>Introduction</a:t>
            </a:r>
          </a:p>
        </p:txBody>
      </p:sp>
      <p:sp>
        <p:nvSpPr>
          <p:cNvPr id="9"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14" name="13 Dikdörtgen"/>
          <p:cNvSpPr/>
          <p:nvPr/>
        </p:nvSpPr>
        <p:spPr>
          <a:xfrm>
            <a:off x="486085" y="1628800"/>
            <a:ext cx="8136904" cy="2677656"/>
          </a:xfrm>
          <a:prstGeom prst="rect">
            <a:avLst/>
          </a:prstGeom>
        </p:spPr>
        <p:txBody>
          <a:bodyPr wrap="square">
            <a:spAutoFit/>
          </a:bodyPr>
          <a:lstStyle/>
          <a:p>
            <a:pPr algn="just"/>
            <a:r>
              <a:rPr lang="en-US" sz="2400" dirty="0" smtClean="0">
                <a:solidFill>
                  <a:srgbClr val="FF0000"/>
                </a:solidFill>
              </a:rPr>
              <a:t>The aim of this study</a:t>
            </a:r>
            <a:r>
              <a:rPr lang="tr-TR" sz="2400" dirty="0" smtClean="0">
                <a:solidFill>
                  <a:srgbClr val="FF0000"/>
                </a:solidFill>
              </a:rPr>
              <a:t>: </a:t>
            </a:r>
          </a:p>
          <a:p>
            <a:pPr algn="just"/>
            <a:r>
              <a:rPr lang="en-US" sz="2400" dirty="0" smtClean="0"/>
              <a:t>Performing</a:t>
            </a:r>
            <a:r>
              <a:rPr lang="tr-TR" sz="2400" dirty="0" smtClean="0"/>
              <a:t> </a:t>
            </a:r>
            <a:r>
              <a:rPr lang="en-GB" sz="2400" dirty="0" smtClean="0"/>
              <a:t>static </a:t>
            </a:r>
            <a:r>
              <a:rPr lang="en-GB" sz="2400" dirty="0"/>
              <a:t>and fatigue analysis of three different electrical bikes’ rim which are coupled with electrical hub motor was compared </a:t>
            </a:r>
            <a:r>
              <a:rPr lang="en-GB" sz="2400" dirty="0" smtClean="0"/>
              <a:t>and investigated by </a:t>
            </a:r>
            <a:r>
              <a:rPr lang="en-GB" sz="2400" dirty="0"/>
              <a:t>using finite element method</a:t>
            </a:r>
            <a:r>
              <a:rPr lang="en-GB" sz="2400" dirty="0" smtClean="0"/>
              <a:t>.</a:t>
            </a:r>
            <a:endParaRPr lang="tr-TR" sz="2400" dirty="0" smtClean="0"/>
          </a:p>
          <a:p>
            <a:endParaRPr lang="tr-TR" sz="2400" dirty="0"/>
          </a:p>
          <a:p>
            <a:endParaRPr lang="en-GB"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8412" y="3861048"/>
            <a:ext cx="6572250" cy="155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6</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a:latin typeface="Calibri" pitchFamily="34" charset="0"/>
              </a:rPr>
              <a:t>Introduction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14" name="Rectangle 4"/>
          <p:cNvSpPr>
            <a:spLocks noChangeArrowheads="1"/>
          </p:cNvSpPr>
          <p:nvPr/>
        </p:nvSpPr>
        <p:spPr bwMode="auto">
          <a:xfrm>
            <a:off x="395536" y="2915052"/>
            <a:ext cx="8295456" cy="577850"/>
          </a:xfrm>
          <a:prstGeom prst="rect">
            <a:avLst/>
          </a:prstGeom>
          <a:noFill/>
          <a:ln w="9525" algn="ctr">
            <a:noFill/>
            <a:miter lim="800000"/>
            <a:headEnd/>
            <a:tailEnd/>
          </a:ln>
          <a:effectLst/>
        </p:spPr>
        <p:txBody>
          <a:bodyPr wrap="square" anchor="ctr">
            <a:spAutoFit/>
          </a:bodyPr>
          <a:lstStyle/>
          <a:p>
            <a:pPr algn="just">
              <a:lnSpc>
                <a:spcPct val="150000"/>
              </a:lnSpc>
            </a:pPr>
            <a:endParaRPr lang="tr-TR" sz="2400" dirty="0">
              <a:solidFill>
                <a:schemeClr val="accent2"/>
              </a:solidFill>
            </a:endParaRPr>
          </a:p>
        </p:txBody>
      </p:sp>
      <p:sp>
        <p:nvSpPr>
          <p:cNvPr id="2" name="Metin kutusu 1"/>
          <p:cNvSpPr txBox="1"/>
          <p:nvPr/>
        </p:nvSpPr>
        <p:spPr>
          <a:xfrm>
            <a:off x="250825" y="908720"/>
            <a:ext cx="8642350" cy="3970318"/>
          </a:xfrm>
          <a:prstGeom prst="rect">
            <a:avLst/>
          </a:prstGeom>
          <a:noFill/>
        </p:spPr>
        <p:txBody>
          <a:bodyPr wrap="square" rtlCol="0">
            <a:spAutoFit/>
          </a:bodyPr>
          <a:lstStyle/>
          <a:p>
            <a:pPr marL="285750" indent="-285750" algn="just">
              <a:buFont typeface="Wingdings" panose="05000000000000000000" pitchFamily="2" charset="2"/>
              <a:buChar char="ü"/>
            </a:pPr>
            <a:r>
              <a:rPr lang="en-US" sz="2400" dirty="0"/>
              <a:t>Nowadays, electric vehicles are becoming more and more important due to </a:t>
            </a:r>
            <a:r>
              <a:rPr lang="en-US" sz="2400" dirty="0">
                <a:solidFill>
                  <a:srgbClr val="FF0000"/>
                </a:solidFill>
              </a:rPr>
              <a:t>financial and energy </a:t>
            </a:r>
            <a:r>
              <a:rPr lang="en-US" sz="2400" dirty="0" smtClean="0">
                <a:solidFill>
                  <a:srgbClr val="FF0000"/>
                </a:solidFill>
              </a:rPr>
              <a:t>crisis</a:t>
            </a:r>
            <a:r>
              <a:rPr lang="tr-TR" sz="2400" dirty="0" smtClean="0">
                <a:solidFill>
                  <a:srgbClr val="FF0000"/>
                </a:solidFill>
              </a:rPr>
              <a:t>.</a:t>
            </a:r>
            <a:endParaRPr lang="tr-TR" sz="2400" dirty="0" smtClean="0"/>
          </a:p>
          <a:p>
            <a:pPr marL="285750" indent="-285750" algn="just">
              <a:buFont typeface="Wingdings" panose="05000000000000000000" pitchFamily="2" charset="2"/>
              <a:buChar char="ü"/>
            </a:pPr>
            <a:endParaRPr lang="tr-TR" sz="2400" dirty="0"/>
          </a:p>
          <a:p>
            <a:pPr marL="285750" indent="-285750" algn="just">
              <a:buFont typeface="Wingdings" panose="05000000000000000000" pitchFamily="2" charset="2"/>
              <a:buChar char="ü"/>
            </a:pPr>
            <a:r>
              <a:rPr lang="en-US" sz="2400" dirty="0"/>
              <a:t>Electric bike which is a bicycle with an integrated electric motor, is one of the most popular electric vehicle all over the </a:t>
            </a:r>
            <a:r>
              <a:rPr lang="en-US" sz="2400" dirty="0" smtClean="0"/>
              <a:t>world</a:t>
            </a:r>
            <a:r>
              <a:rPr lang="tr-TR" sz="2400" dirty="0" smtClean="0"/>
              <a:t>. </a:t>
            </a:r>
          </a:p>
          <a:p>
            <a:pPr marL="285750" indent="-285750" algn="just">
              <a:buFont typeface="Wingdings" panose="05000000000000000000" pitchFamily="2" charset="2"/>
              <a:buChar char="ü"/>
            </a:pPr>
            <a:endParaRPr lang="tr-TR" sz="2400" dirty="0"/>
          </a:p>
          <a:p>
            <a:pPr marL="285750" indent="-285750" algn="just">
              <a:buFont typeface="Wingdings" panose="05000000000000000000" pitchFamily="2" charset="2"/>
              <a:buChar char="ü"/>
            </a:pPr>
            <a:r>
              <a:rPr lang="en-US" sz="2400" dirty="0" smtClean="0"/>
              <a:t>Advantages</a:t>
            </a:r>
            <a:r>
              <a:rPr lang="tr-TR" sz="2400" dirty="0" smtClean="0"/>
              <a:t>;</a:t>
            </a:r>
            <a:r>
              <a:rPr lang="en-US" sz="2400" dirty="0" smtClean="0"/>
              <a:t> </a:t>
            </a:r>
            <a:r>
              <a:rPr lang="tr-TR" sz="2400" dirty="0" smtClean="0">
                <a:solidFill>
                  <a:srgbClr val="FF0000"/>
                </a:solidFill>
              </a:rPr>
              <a:t>h</a:t>
            </a:r>
            <a:r>
              <a:rPr lang="en-US" sz="2400" dirty="0" err="1" smtClean="0">
                <a:solidFill>
                  <a:srgbClr val="FF0000"/>
                </a:solidFill>
              </a:rPr>
              <a:t>igh</a:t>
            </a:r>
            <a:r>
              <a:rPr lang="en-US" sz="2400" dirty="0" smtClean="0">
                <a:solidFill>
                  <a:srgbClr val="FF0000"/>
                </a:solidFill>
              </a:rPr>
              <a:t> </a:t>
            </a:r>
            <a:r>
              <a:rPr lang="en-US" sz="2400" dirty="0">
                <a:solidFill>
                  <a:srgbClr val="FF0000"/>
                </a:solidFill>
              </a:rPr>
              <a:t>efficiency, almost zero emissions, low initial, running and maintenance </a:t>
            </a:r>
            <a:r>
              <a:rPr lang="en-US" sz="2400" dirty="0" smtClean="0">
                <a:solidFill>
                  <a:srgbClr val="FF0000"/>
                </a:solidFill>
              </a:rPr>
              <a:t>cost</a:t>
            </a:r>
            <a:r>
              <a:rPr lang="tr-TR" sz="2400" dirty="0" smtClean="0">
                <a:solidFill>
                  <a:srgbClr val="FF0000"/>
                </a:solidFill>
              </a:rPr>
              <a:t>.</a:t>
            </a:r>
          </a:p>
          <a:p>
            <a:pPr marL="285750" indent="-285750" algn="just">
              <a:buFont typeface="Wingdings" panose="05000000000000000000" pitchFamily="2" charset="2"/>
              <a:buChar char="ü"/>
            </a:pPr>
            <a:endParaRPr lang="tr-TR" dirty="0"/>
          </a:p>
          <a:p>
            <a:pPr marL="285750" indent="-285750" algn="just">
              <a:buFont typeface="Wingdings" panose="05000000000000000000" pitchFamily="2" charset="2"/>
              <a:buChar char="ü"/>
            </a:pPr>
            <a:endParaRPr lang="tr-TR" dirty="0"/>
          </a:p>
        </p:txBody>
      </p:sp>
      <p:pic>
        <p:nvPicPr>
          <p:cNvPr id="2050" name="Picture 2" descr="http://can.org.nz/system/files/images/e-bik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725730"/>
            <a:ext cx="2448271" cy="16076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7</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a:latin typeface="Calibri" pitchFamily="34" charset="0"/>
              </a:rPr>
              <a:t>Introduction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2" name="Metin kutusu 1"/>
          <p:cNvSpPr txBox="1"/>
          <p:nvPr/>
        </p:nvSpPr>
        <p:spPr>
          <a:xfrm>
            <a:off x="250825" y="1196752"/>
            <a:ext cx="8642350" cy="1200329"/>
          </a:xfrm>
          <a:prstGeom prst="rect">
            <a:avLst/>
          </a:prstGeom>
          <a:noFill/>
        </p:spPr>
        <p:txBody>
          <a:bodyPr wrap="square" rtlCol="0">
            <a:spAutoFit/>
          </a:bodyPr>
          <a:lstStyle/>
          <a:p>
            <a:pPr marL="285750" indent="-285750" algn="just">
              <a:buFont typeface="Wingdings" panose="05000000000000000000" pitchFamily="2" charset="2"/>
              <a:buChar char="ü"/>
            </a:pPr>
            <a:r>
              <a:rPr lang="en-GB" sz="2400" dirty="0"/>
              <a:t>Tyres</a:t>
            </a:r>
            <a:r>
              <a:rPr lang="en-US" sz="2400" dirty="0"/>
              <a:t> are the only part of vehicle which directly contact with the road </a:t>
            </a:r>
            <a:r>
              <a:rPr lang="en-US" sz="2400" dirty="0" smtClean="0"/>
              <a:t>surface.  </a:t>
            </a:r>
            <a:r>
              <a:rPr lang="en-US" sz="2400" dirty="0"/>
              <a:t>Rim, skeleton of the </a:t>
            </a:r>
            <a:r>
              <a:rPr lang="en-GB" sz="2400" dirty="0" smtClean="0"/>
              <a:t>tyre</a:t>
            </a:r>
            <a:r>
              <a:rPr lang="en-US" sz="2400" dirty="0" smtClean="0"/>
              <a:t>, </a:t>
            </a:r>
            <a:r>
              <a:rPr lang="en-US" sz="2400" dirty="0"/>
              <a:t>must be </a:t>
            </a:r>
            <a:r>
              <a:rPr lang="en-US" sz="2400" dirty="0">
                <a:solidFill>
                  <a:srgbClr val="FF0000"/>
                </a:solidFill>
              </a:rPr>
              <a:t>light and provide enough strength</a:t>
            </a:r>
            <a:r>
              <a:rPr lang="en-US" sz="2400" dirty="0"/>
              <a:t> to transmit vehicle </a:t>
            </a:r>
            <a:r>
              <a:rPr lang="en-US" sz="2400" dirty="0" smtClean="0"/>
              <a:t>power</a:t>
            </a:r>
            <a:r>
              <a:rPr lang="tr-TR" sz="2400" dirty="0" smtClean="0"/>
              <a:t>.</a:t>
            </a:r>
            <a:endParaRPr lang="tr-TR" sz="2400" dirty="0"/>
          </a:p>
        </p:txBody>
      </p:sp>
      <p:pic>
        <p:nvPicPr>
          <p:cNvPr id="44034" name="Picture 2" descr="C:\Users\Erdi\Desktop\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3" y="2636912"/>
            <a:ext cx="4116069" cy="2247590"/>
          </a:xfrm>
          <a:prstGeom prst="rect">
            <a:avLst/>
          </a:prstGeom>
          <a:noFill/>
          <a:extLst>
            <a:ext uri="{909E8E84-426E-40DD-AFC4-6F175D3DCCD1}">
              <a14:hiddenFill xmlns:a14="http://schemas.microsoft.com/office/drawing/2010/main">
                <a:solidFill>
                  <a:srgbClr val="FFFFFF"/>
                </a:solidFill>
              </a14:hiddenFill>
            </a:ext>
          </a:extLst>
        </p:spPr>
      </p:pic>
      <p:pic>
        <p:nvPicPr>
          <p:cNvPr id="44035" name="Picture 3" descr="C:\Users\Erdi\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4941168"/>
            <a:ext cx="1817663" cy="176710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7776" y="2616097"/>
            <a:ext cx="3022011" cy="228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8</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a:latin typeface="Calibri" pitchFamily="34" charset="0"/>
              </a:rPr>
              <a:t>Introduction</a:t>
            </a:r>
          </a:p>
        </p:txBody>
      </p:sp>
      <p:sp>
        <p:nvSpPr>
          <p:cNvPr id="16" name="Line 21"/>
          <p:cNvSpPr>
            <a:spLocks noChangeShapeType="1"/>
          </p:cNvSpPr>
          <p:nvPr/>
        </p:nvSpPr>
        <p:spPr bwMode="auto">
          <a:xfrm>
            <a:off x="250825" y="714375"/>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9" name="Text Box 4"/>
          <p:cNvSpPr txBox="1">
            <a:spLocks noChangeArrowheads="1"/>
          </p:cNvSpPr>
          <p:nvPr/>
        </p:nvSpPr>
        <p:spPr bwMode="auto">
          <a:xfrm>
            <a:off x="467544" y="1196753"/>
            <a:ext cx="7920880" cy="1384995"/>
          </a:xfrm>
          <a:prstGeom prst="rect">
            <a:avLst/>
          </a:prstGeom>
          <a:noFill/>
          <a:ln w="9525" algn="ctr">
            <a:noFill/>
            <a:miter lim="800000"/>
            <a:headEnd/>
            <a:tailEnd/>
          </a:ln>
          <a:effectLst/>
        </p:spPr>
        <p:txBody>
          <a:bodyPr wrap="square">
            <a:spAutoFit/>
          </a:bodyPr>
          <a:lstStyle/>
          <a:p>
            <a:pPr marL="342900" indent="-342900">
              <a:lnSpc>
                <a:spcPct val="150000"/>
              </a:lnSpc>
              <a:spcBef>
                <a:spcPct val="50000"/>
              </a:spcBef>
              <a:buFont typeface="Wingdings" panose="05000000000000000000" pitchFamily="2" charset="2"/>
              <a:buChar char="ü"/>
            </a:pPr>
            <a:endParaRPr lang="tr-TR" sz="2400" dirty="0"/>
          </a:p>
          <a:p>
            <a:pPr>
              <a:lnSpc>
                <a:spcPct val="150000"/>
              </a:lnSpc>
              <a:spcBef>
                <a:spcPct val="50000"/>
              </a:spcBef>
            </a:pPr>
            <a:endParaRPr lang="en-US" sz="2400" dirty="0"/>
          </a:p>
        </p:txBody>
      </p:sp>
      <p:sp>
        <p:nvSpPr>
          <p:cNvPr id="2" name="Metin kutusu 1"/>
          <p:cNvSpPr txBox="1"/>
          <p:nvPr/>
        </p:nvSpPr>
        <p:spPr>
          <a:xfrm>
            <a:off x="241766" y="2276872"/>
            <a:ext cx="8607425" cy="1292662"/>
          </a:xfrm>
          <a:prstGeom prst="rect">
            <a:avLst/>
          </a:prstGeom>
          <a:noFill/>
        </p:spPr>
        <p:txBody>
          <a:bodyPr wrap="square" rtlCol="0">
            <a:spAutoFit/>
          </a:bodyPr>
          <a:lstStyle/>
          <a:p>
            <a:pPr marL="285750" indent="-285750" algn="just">
              <a:buFont typeface="Wingdings" panose="05000000000000000000" pitchFamily="2" charset="2"/>
              <a:buChar char="ü"/>
            </a:pPr>
            <a:r>
              <a:rPr lang="en-US" sz="2600" dirty="0"/>
              <a:t>Over the years, scientists are researching on various rim designs. </a:t>
            </a:r>
            <a:r>
              <a:rPr lang="en-US" sz="2600" dirty="0">
                <a:solidFill>
                  <a:srgbClr val="FF0000"/>
                </a:solidFill>
              </a:rPr>
              <a:t>They are trying to find best material composition and best mechanical design of </a:t>
            </a:r>
            <a:r>
              <a:rPr lang="en-US" sz="2600">
                <a:solidFill>
                  <a:srgbClr val="FF0000"/>
                </a:solidFill>
              </a:rPr>
              <a:t>the </a:t>
            </a:r>
            <a:r>
              <a:rPr lang="en-US" sz="2600" smtClean="0">
                <a:solidFill>
                  <a:srgbClr val="FF0000"/>
                </a:solidFill>
              </a:rPr>
              <a:t>rim. </a:t>
            </a:r>
            <a:endParaRPr lang="tr-TR" sz="2600" dirty="0"/>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Slayt Numarası Yer Tutucusu"/>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1BBA6A-5E89-45EB-BD35-6866C10C5848}" type="slidenum">
              <a:rPr lang="en-US" smtClean="0"/>
              <a:pPr fontAlgn="base">
                <a:spcBef>
                  <a:spcPct val="0"/>
                </a:spcBef>
                <a:spcAft>
                  <a:spcPct val="0"/>
                </a:spcAft>
                <a:defRPr/>
              </a:pPr>
              <a:t>9</a:t>
            </a:fld>
            <a:r>
              <a:rPr lang="en-US" dirty="0" smtClean="0"/>
              <a:t>/</a:t>
            </a:r>
            <a:r>
              <a:rPr lang="tr-TR" dirty="0" smtClean="0"/>
              <a:t>21</a:t>
            </a:r>
            <a:endParaRPr lang="en-US" dirty="0" smtClean="0"/>
          </a:p>
        </p:txBody>
      </p:sp>
      <p:cxnSp>
        <p:nvCxnSpPr>
          <p:cNvPr id="11" name="10 Düz Bağlayıcı"/>
          <p:cNvCxnSpPr/>
          <p:nvPr/>
        </p:nvCxnSpPr>
        <p:spPr>
          <a:xfrm>
            <a:off x="34925" y="6381750"/>
            <a:ext cx="7920038" cy="0"/>
          </a:xfrm>
          <a:prstGeom prst="line">
            <a:avLst/>
          </a:prstGeom>
        </p:spPr>
        <p:style>
          <a:lnRef idx="3">
            <a:schemeClr val="dk1"/>
          </a:lnRef>
          <a:fillRef idx="0">
            <a:schemeClr val="dk1"/>
          </a:fillRef>
          <a:effectRef idx="2">
            <a:schemeClr val="dk1"/>
          </a:effectRef>
          <a:fontRef idx="minor">
            <a:schemeClr val="tx1"/>
          </a:fontRef>
        </p:style>
      </p:cxnSp>
      <p:sp>
        <p:nvSpPr>
          <p:cNvPr id="13" name="12 Oval"/>
          <p:cNvSpPr/>
          <p:nvPr/>
        </p:nvSpPr>
        <p:spPr>
          <a:xfrm>
            <a:off x="7848600" y="6273800"/>
            <a:ext cx="1260475" cy="539750"/>
          </a:xfrm>
          <a:prstGeom prst="ellipse">
            <a:avLst/>
          </a:prstGeom>
          <a:noFill/>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sp>
        <p:nvSpPr>
          <p:cNvPr id="5128" name="Text Box 20"/>
          <p:cNvSpPr txBox="1">
            <a:spLocks noChangeArrowheads="1"/>
          </p:cNvSpPr>
          <p:nvPr/>
        </p:nvSpPr>
        <p:spPr bwMode="auto">
          <a:xfrm>
            <a:off x="250825" y="0"/>
            <a:ext cx="8607425" cy="714375"/>
          </a:xfrm>
          <a:prstGeom prst="rect">
            <a:avLst/>
          </a:prstGeom>
          <a:noFill/>
          <a:ln w="9525">
            <a:noFill/>
            <a:miter lim="800000"/>
            <a:headEnd/>
            <a:tailEnd/>
          </a:ln>
        </p:spPr>
        <p:txBody>
          <a:bodyPr/>
          <a:lstStyle/>
          <a:p>
            <a:pPr algn="ctr"/>
            <a:r>
              <a:rPr lang="en-US" sz="3600" b="1" dirty="0" smtClean="0">
                <a:latin typeface="Calibri" pitchFamily="34" charset="0"/>
              </a:rPr>
              <a:t>Material Method</a:t>
            </a:r>
            <a:endParaRPr lang="en-US" sz="3600" b="1" dirty="0">
              <a:latin typeface="Calibri" pitchFamily="34" charset="0"/>
            </a:endParaRPr>
          </a:p>
        </p:txBody>
      </p:sp>
      <p:sp>
        <p:nvSpPr>
          <p:cNvPr id="16" name="Line 21"/>
          <p:cNvSpPr>
            <a:spLocks noChangeShapeType="1"/>
          </p:cNvSpPr>
          <p:nvPr/>
        </p:nvSpPr>
        <p:spPr bwMode="auto">
          <a:xfrm>
            <a:off x="250825" y="697248"/>
            <a:ext cx="8642350" cy="0"/>
          </a:xfrm>
          <a:prstGeom prst="line">
            <a:avLst/>
          </a:prstGeom>
          <a:noFill/>
          <a:ln w="76200">
            <a:solidFill>
              <a:schemeClr val="accent3"/>
            </a:solidFill>
            <a:round/>
            <a:headEnd/>
            <a:tailEnd/>
          </a:ln>
          <a:effectLst/>
        </p:spPr>
        <p:txBody>
          <a:bodyPr/>
          <a:lstStyle/>
          <a:p>
            <a:pPr fontAlgn="auto">
              <a:spcBef>
                <a:spcPts val="0"/>
              </a:spcBef>
              <a:spcAft>
                <a:spcPts val="0"/>
              </a:spcAft>
              <a:defRPr/>
            </a:pPr>
            <a:endParaRPr lang="en-US">
              <a:latin typeface="+mn-lt"/>
              <a:cs typeface="+mn-cs"/>
            </a:endParaRPr>
          </a:p>
        </p:txBody>
      </p:sp>
      <p:sp>
        <p:nvSpPr>
          <p:cNvPr id="3" name="Metin kutusu 2"/>
          <p:cNvSpPr txBox="1"/>
          <p:nvPr/>
        </p:nvSpPr>
        <p:spPr>
          <a:xfrm>
            <a:off x="257186" y="1916832"/>
            <a:ext cx="8642350" cy="4154984"/>
          </a:xfrm>
          <a:prstGeom prst="rect">
            <a:avLst/>
          </a:prstGeom>
          <a:noFill/>
        </p:spPr>
        <p:txBody>
          <a:bodyPr wrap="square" rtlCol="0">
            <a:spAutoFit/>
          </a:bodyPr>
          <a:lstStyle/>
          <a:p>
            <a:pPr marL="285750" indent="-285750" algn="just">
              <a:buFont typeface="Wingdings" panose="05000000000000000000" pitchFamily="2" charset="2"/>
              <a:buChar char="ü"/>
            </a:pPr>
            <a:r>
              <a:rPr lang="en-GB" sz="2400" dirty="0"/>
              <a:t>Three different rims which has </a:t>
            </a:r>
            <a:r>
              <a:rPr lang="en-GB" sz="2400" dirty="0">
                <a:solidFill>
                  <a:srgbClr val="FF0000"/>
                </a:solidFill>
              </a:rPr>
              <a:t>406,4 </a:t>
            </a:r>
            <a:r>
              <a:rPr lang="en-GB" sz="2400" dirty="0" smtClean="0">
                <a:solidFill>
                  <a:srgbClr val="FF0000"/>
                </a:solidFill>
              </a:rPr>
              <a:t>mm</a:t>
            </a:r>
            <a:r>
              <a:rPr lang="tr-TR" sz="2400" dirty="0" smtClean="0">
                <a:solidFill>
                  <a:srgbClr val="FF0000"/>
                </a:solidFill>
              </a:rPr>
              <a:t> (R16)</a:t>
            </a:r>
            <a:r>
              <a:rPr lang="en-GB" sz="2400" dirty="0" smtClean="0">
                <a:solidFill>
                  <a:srgbClr val="FF0000"/>
                </a:solidFill>
              </a:rPr>
              <a:t> </a:t>
            </a:r>
            <a:r>
              <a:rPr lang="en-GB" sz="2400" dirty="0">
                <a:solidFill>
                  <a:srgbClr val="FF0000"/>
                </a:solidFill>
              </a:rPr>
              <a:t>outer diameter</a:t>
            </a:r>
            <a:r>
              <a:rPr lang="en-GB" sz="2400" dirty="0"/>
              <a:t> and </a:t>
            </a:r>
            <a:r>
              <a:rPr lang="en-GB" sz="2400" dirty="0">
                <a:solidFill>
                  <a:srgbClr val="FF0000"/>
                </a:solidFill>
              </a:rPr>
              <a:t>made of aluminium alloy</a:t>
            </a:r>
            <a:r>
              <a:rPr lang="en-GB" sz="2400" dirty="0"/>
              <a:t>  </a:t>
            </a:r>
            <a:r>
              <a:rPr lang="tr-TR" sz="2400" dirty="0" err="1" smtClean="0"/>
              <a:t>were</a:t>
            </a:r>
            <a:r>
              <a:rPr lang="tr-TR" sz="2400" dirty="0" smtClean="0"/>
              <a:t> </a:t>
            </a:r>
            <a:r>
              <a:rPr lang="en-GB" sz="2400" dirty="0" smtClean="0"/>
              <a:t>compared </a:t>
            </a:r>
            <a:r>
              <a:rPr lang="en-GB" sz="2400" dirty="0"/>
              <a:t>by finite element methods in order to comprehend their behaviour on the </a:t>
            </a:r>
            <a:r>
              <a:rPr lang="en-GB" sz="2400" dirty="0" smtClean="0"/>
              <a:t>road</a:t>
            </a:r>
            <a:r>
              <a:rPr lang="tr-TR" sz="2400" dirty="0" smtClean="0"/>
              <a:t>.</a:t>
            </a:r>
          </a:p>
          <a:p>
            <a:pPr marL="285750" indent="-285750" algn="just">
              <a:buFont typeface="Wingdings" panose="05000000000000000000" pitchFamily="2" charset="2"/>
              <a:buChar char="ü"/>
            </a:pPr>
            <a:endParaRPr lang="tr-TR" sz="2400" dirty="0"/>
          </a:p>
          <a:p>
            <a:pPr marL="285750" indent="-285750" algn="just">
              <a:buFont typeface="Wingdings" panose="05000000000000000000" pitchFamily="2" charset="2"/>
              <a:buChar char="ü"/>
            </a:pPr>
            <a:r>
              <a:rPr lang="en-GB" sz="2400" dirty="0"/>
              <a:t>Preparation of 3D models and analyses were carried out in </a:t>
            </a:r>
            <a:r>
              <a:rPr lang="en-GB" sz="2400" dirty="0" err="1"/>
              <a:t>Çukurova</a:t>
            </a:r>
            <a:r>
              <a:rPr lang="en-GB" sz="2400" dirty="0"/>
              <a:t> University Automotive Engineering Laboratories with the aid of workstation, which has 2 processors (24 cores) and 32 GB RAM.</a:t>
            </a:r>
          </a:p>
          <a:p>
            <a:pPr algn="just"/>
            <a:endParaRPr lang="tr-TR" sz="2400" dirty="0" smtClean="0"/>
          </a:p>
          <a:p>
            <a:pPr marL="285750" indent="-285750" algn="just">
              <a:buFont typeface="Wingdings" panose="05000000000000000000" pitchFamily="2" charset="2"/>
              <a:buChar char="ü"/>
            </a:pPr>
            <a:endParaRPr lang="tr-TR" sz="2400" dirty="0"/>
          </a:p>
        </p:txBody>
      </p:sp>
    </p:spTree>
  </p:cSld>
  <p:clrMapOvr>
    <a:masterClrMapping/>
  </p:clrMapOvr>
  <mc:AlternateContent xmlns:mc="http://schemas.openxmlformats.org/markup-compatibility/2006" xmlns:p14="http://schemas.microsoft.com/office/powerpoint/2010/main">
    <mc:Choice Requires="p14">
      <p:transition spd="slow" p14:dur="1300">
        <p:wipe dir="r"/>
      </p:transition>
    </mc:Choice>
    <mc:Fallback xmlns="">
      <p:transition spd="slow">
        <p:wipe dir="r"/>
      </p:transition>
    </mc:Fallback>
  </mc:AlternateContent>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835</TotalTime>
  <Words>776</Words>
  <Application>Microsoft Office PowerPoint</Application>
  <PresentationFormat>On-screen Show (4:3)</PresentationFormat>
  <Paragraphs>142</Paragraphs>
  <Slides>23</Slides>
  <Notes>1</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Ofis Teması</vt:lpstr>
      <vt:lpstr>13_一般</vt:lpstr>
      <vt:lpstr>About OMICS Group</vt:lpstr>
      <vt:lpstr>About OMICS Group Conferences</vt:lpstr>
      <vt:lpstr>FINITE ELEMENT ANALYSIS OF ELECTRIC BIKE RIMS COUPLED WITH HUB MOTOR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for your attention!  Erinç ULUDAMAR Research Assistant Çukurova University Department of Mechanical Engineering Automotive Division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Fatih</dc:creator>
  <cp:lastModifiedBy>Riya Dhar</cp:lastModifiedBy>
  <cp:revision>135</cp:revision>
  <dcterms:created xsi:type="dcterms:W3CDTF">2011-01-28T23:08:31Z</dcterms:created>
  <dcterms:modified xsi:type="dcterms:W3CDTF">2015-09-24T09:02:14Z</dcterms:modified>
</cp:coreProperties>
</file>