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2" r:id="rId2"/>
  </p:sldMasterIdLst>
  <p:notesMasterIdLst>
    <p:notesMasterId r:id="rId26"/>
  </p:notesMasterIdLst>
  <p:handoutMasterIdLst>
    <p:handoutMasterId r:id="rId27"/>
  </p:handoutMasterIdLst>
  <p:sldIdLst>
    <p:sldId id="287" r:id="rId3"/>
    <p:sldId id="288" r:id="rId4"/>
    <p:sldId id="256" r:id="rId5"/>
    <p:sldId id="269" r:id="rId6"/>
    <p:sldId id="258" r:id="rId7"/>
    <p:sldId id="257" r:id="rId8"/>
    <p:sldId id="278" r:id="rId9"/>
    <p:sldId id="271" r:id="rId10"/>
    <p:sldId id="270" r:id="rId11"/>
    <p:sldId id="260" r:id="rId12"/>
    <p:sldId id="259" r:id="rId13"/>
    <p:sldId id="276" r:id="rId14"/>
    <p:sldId id="272" r:id="rId15"/>
    <p:sldId id="280" r:id="rId16"/>
    <p:sldId id="277" r:id="rId17"/>
    <p:sldId id="275" r:id="rId18"/>
    <p:sldId id="281" r:id="rId19"/>
    <p:sldId id="285" r:id="rId20"/>
    <p:sldId id="274" r:id="rId21"/>
    <p:sldId id="273" r:id="rId22"/>
    <p:sldId id="267" r:id="rId23"/>
    <p:sldId id="286" r:id="rId24"/>
    <p:sldId id="268" r:id="rId2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FFD2F"/>
    <a:srgbClr val="80EF43"/>
    <a:srgbClr val="1E9629"/>
    <a:srgbClr val="45E7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680" autoAdjust="0"/>
    <p:restoredTop sz="94660"/>
  </p:normalViewPr>
  <p:slideViewPr>
    <p:cSldViewPr>
      <p:cViewPr>
        <p:scale>
          <a:sx n="100" d="100"/>
          <a:sy n="100" d="100"/>
        </p:scale>
        <p:origin x="-798"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73D7ACF-7862-4A21-8B8E-6DB657BDBEFC}" type="datetimeFigureOut">
              <a:rPr lang="tr-TR" smtClean="0"/>
              <a:t>24.09.2015</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DA50EAD-5B8A-41D1-978B-6F452B197E37}" type="slidenum">
              <a:rPr lang="tr-TR" smtClean="0"/>
              <a:t>‹#›</a:t>
            </a:fld>
            <a:endParaRPr lang="tr-TR"/>
          </a:p>
        </p:txBody>
      </p:sp>
    </p:spTree>
    <p:extLst>
      <p:ext uri="{BB962C8B-B14F-4D97-AF65-F5344CB8AC3E}">
        <p14:creationId xmlns:p14="http://schemas.microsoft.com/office/powerpoint/2010/main" val="1608125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8CC881-267B-4376-B382-BDA132F510EB}" type="datetimeFigureOut">
              <a:rPr lang="tr-TR" smtClean="0"/>
              <a:t>24.09.2015</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36D8A0-BD4A-4E96-ABB3-DEAA338EF1B1}" type="slidenum">
              <a:rPr lang="tr-TR" smtClean="0"/>
              <a:t>‹#›</a:t>
            </a:fld>
            <a:endParaRPr lang="tr-TR"/>
          </a:p>
        </p:txBody>
      </p:sp>
    </p:spTree>
    <p:extLst>
      <p:ext uri="{BB962C8B-B14F-4D97-AF65-F5344CB8AC3E}">
        <p14:creationId xmlns:p14="http://schemas.microsoft.com/office/powerpoint/2010/main" val="2380089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tr-TR" sz="1200" kern="1200" dirty="0" smtClean="0">
              <a:solidFill>
                <a:schemeClr val="tx1"/>
              </a:solidFill>
              <a:effectLst/>
              <a:latin typeface="+mn-lt"/>
              <a:ea typeface="+mn-ea"/>
              <a:cs typeface="+mn-cs"/>
            </a:endParaRPr>
          </a:p>
        </p:txBody>
      </p:sp>
      <p:sp>
        <p:nvSpPr>
          <p:cNvPr id="4" name="Slayt Numarası Yer Tutucusu 3"/>
          <p:cNvSpPr>
            <a:spLocks noGrp="1"/>
          </p:cNvSpPr>
          <p:nvPr>
            <p:ph type="sldNum" sz="quarter" idx="10"/>
          </p:nvPr>
        </p:nvSpPr>
        <p:spPr/>
        <p:txBody>
          <a:bodyPr/>
          <a:lstStyle/>
          <a:p>
            <a:fld id="{4C36D8A0-BD4A-4E96-ABB3-DEAA338EF1B1}" type="slidenum">
              <a:rPr lang="tr-TR" smtClean="0"/>
              <a:t>3</a:t>
            </a:fld>
            <a:endParaRPr lang="tr-TR"/>
          </a:p>
        </p:txBody>
      </p:sp>
    </p:spTree>
    <p:extLst>
      <p:ext uri="{BB962C8B-B14F-4D97-AF65-F5344CB8AC3E}">
        <p14:creationId xmlns:p14="http://schemas.microsoft.com/office/powerpoint/2010/main" val="40926911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C36D8A0-BD4A-4E96-ABB3-DEAA338EF1B1}" type="slidenum">
              <a:rPr lang="tr-TR" smtClean="0"/>
              <a:t>4</a:t>
            </a:fld>
            <a:endParaRPr lang="tr-TR"/>
          </a:p>
        </p:txBody>
      </p:sp>
    </p:spTree>
    <p:extLst>
      <p:ext uri="{BB962C8B-B14F-4D97-AF65-F5344CB8AC3E}">
        <p14:creationId xmlns:p14="http://schemas.microsoft.com/office/powerpoint/2010/main" val="25677344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C36D8A0-BD4A-4E96-ABB3-DEAA338EF1B1}" type="slidenum">
              <a:rPr lang="tr-TR" smtClean="0"/>
              <a:t>5</a:t>
            </a:fld>
            <a:endParaRPr lang="tr-TR"/>
          </a:p>
        </p:txBody>
      </p:sp>
    </p:spTree>
    <p:extLst>
      <p:ext uri="{BB962C8B-B14F-4D97-AF65-F5344CB8AC3E}">
        <p14:creationId xmlns:p14="http://schemas.microsoft.com/office/powerpoint/2010/main" val="1387045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C36D8A0-BD4A-4E96-ABB3-DEAA338EF1B1}" type="slidenum">
              <a:rPr lang="tr-TR" smtClean="0"/>
              <a:t>6</a:t>
            </a:fld>
            <a:endParaRPr lang="tr-TR" dirty="0"/>
          </a:p>
        </p:txBody>
      </p:sp>
    </p:spTree>
    <p:extLst>
      <p:ext uri="{BB962C8B-B14F-4D97-AF65-F5344CB8AC3E}">
        <p14:creationId xmlns:p14="http://schemas.microsoft.com/office/powerpoint/2010/main" val="36446109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C36D8A0-BD4A-4E96-ABB3-DEAA338EF1B1}" type="slidenum">
              <a:rPr lang="tr-TR" smtClean="0"/>
              <a:t>9</a:t>
            </a:fld>
            <a:endParaRPr lang="tr-TR"/>
          </a:p>
        </p:txBody>
      </p:sp>
    </p:spTree>
    <p:extLst>
      <p:ext uri="{BB962C8B-B14F-4D97-AF65-F5344CB8AC3E}">
        <p14:creationId xmlns:p14="http://schemas.microsoft.com/office/powerpoint/2010/main" val="2674735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C36D8A0-BD4A-4E96-ABB3-DEAA338EF1B1}" type="slidenum">
              <a:rPr lang="tr-TR" smtClean="0"/>
              <a:t>10</a:t>
            </a:fld>
            <a:endParaRPr lang="tr-TR"/>
          </a:p>
        </p:txBody>
      </p:sp>
    </p:spTree>
    <p:extLst>
      <p:ext uri="{BB962C8B-B14F-4D97-AF65-F5344CB8AC3E}">
        <p14:creationId xmlns:p14="http://schemas.microsoft.com/office/powerpoint/2010/main" val="12095899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C36D8A0-BD4A-4E96-ABB3-DEAA338EF1B1}" type="slidenum">
              <a:rPr lang="tr-TR" smtClean="0"/>
              <a:t>11</a:t>
            </a:fld>
            <a:endParaRPr lang="tr-TR"/>
          </a:p>
        </p:txBody>
      </p:sp>
    </p:spTree>
    <p:extLst>
      <p:ext uri="{BB962C8B-B14F-4D97-AF65-F5344CB8AC3E}">
        <p14:creationId xmlns:p14="http://schemas.microsoft.com/office/powerpoint/2010/main" val="85750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4C36D8A0-BD4A-4E96-ABB3-DEAA338EF1B1}" type="slidenum">
              <a:rPr lang="tr-TR" smtClean="0"/>
              <a:t>21</a:t>
            </a:fld>
            <a:endParaRPr lang="tr-TR"/>
          </a:p>
        </p:txBody>
      </p:sp>
    </p:spTree>
    <p:extLst>
      <p:ext uri="{BB962C8B-B14F-4D97-AF65-F5344CB8AC3E}">
        <p14:creationId xmlns:p14="http://schemas.microsoft.com/office/powerpoint/2010/main" val="29854347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4C36D8A0-BD4A-4E96-ABB3-DEAA338EF1B1}" type="slidenum">
              <a:rPr lang="tr-TR" smtClean="0"/>
              <a:t>23</a:t>
            </a:fld>
            <a:endParaRPr lang="tr-TR"/>
          </a:p>
        </p:txBody>
      </p:sp>
    </p:spTree>
    <p:extLst>
      <p:ext uri="{BB962C8B-B14F-4D97-AF65-F5344CB8AC3E}">
        <p14:creationId xmlns:p14="http://schemas.microsoft.com/office/powerpoint/2010/main" val="7530259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C84D7F8-0EEC-49F1-9648-6260D8C0473D}" type="datetime1">
              <a:rPr lang="tr-TR" smtClean="0"/>
              <a:t>24.09.2015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FA89C3-734B-474A-B648-2001D0A533D9}" type="slidenum">
              <a:rPr lang="tr-TR" smtClean="0"/>
              <a:t>‹#›</a:t>
            </a:fld>
            <a:endParaRPr lang="tr-TR"/>
          </a:p>
        </p:txBody>
      </p:sp>
    </p:spTree>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8398761C-7F85-4EAE-BAC0-2188535C457D}" type="datetime1">
              <a:rPr lang="tr-TR" smtClean="0"/>
              <a:t>24.09.2015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FA89C3-734B-474A-B648-2001D0A533D9}" type="slidenum">
              <a:rPr lang="tr-TR" smtClean="0"/>
              <a:t>‹#›</a:t>
            </a:fld>
            <a:endParaRPr lang="tr-TR"/>
          </a:p>
        </p:txBody>
      </p:sp>
    </p:spTree>
  </p:cSld>
  <p:clrMapOvr>
    <a:masterClrMapping/>
  </p:clrMapOvr>
  <p:transition spd="slow">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5A133767-B1E6-4122-AA61-EB96B8A78CED}" type="datetime1">
              <a:rPr lang="tr-TR" smtClean="0"/>
              <a:t>24.09.2015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FA89C3-734B-474A-B648-2001D0A533D9}" type="slidenum">
              <a:rPr lang="tr-TR" smtClean="0"/>
              <a:t>‹#›</a:t>
            </a:fld>
            <a:endParaRPr lang="tr-TR"/>
          </a:p>
        </p:txBody>
      </p:sp>
    </p:spTree>
  </p:cSld>
  <p:clrMapOvr>
    <a:masterClrMapping/>
  </p:clrMapOvr>
  <p:transition spd="slow">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4" name="Line 1026"/>
          <p:cNvSpPr>
            <a:spLocks noChangeShapeType="1"/>
          </p:cNvSpPr>
          <p:nvPr/>
        </p:nvSpPr>
        <p:spPr bwMode="auto">
          <a:xfrm>
            <a:off x="0" y="1708150"/>
            <a:ext cx="9147175" cy="0"/>
          </a:xfrm>
          <a:prstGeom prst="line">
            <a:avLst/>
          </a:prstGeom>
          <a:noFill/>
          <a:ln w="12700" cap="sq">
            <a:solidFill>
              <a:schemeClr val="bg2"/>
            </a:solidFill>
            <a:round/>
            <a:headEnd type="none" w="sm" len="sm"/>
            <a:tailEnd type="none" w="sm" len="sm"/>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5" name="Arc 1027"/>
          <p:cNvSpPr>
            <a:spLocks/>
          </p:cNvSpPr>
          <p:nvPr/>
        </p:nvSpPr>
        <p:spPr bwMode="auto">
          <a:xfrm>
            <a:off x="0" y="842963"/>
            <a:ext cx="2897188" cy="6015037"/>
          </a:xfrm>
          <a:custGeom>
            <a:avLst/>
            <a:gdLst>
              <a:gd name="T0" fmla="*/ 0 w 21600"/>
              <a:gd name="T1" fmla="*/ 0 h 21600"/>
              <a:gd name="T2" fmla="*/ 388597144 w 21600"/>
              <a:gd name="T3" fmla="*/ 1675031024 h 21600"/>
              <a:gd name="T4" fmla="*/ 0 w 21600"/>
              <a:gd name="T5" fmla="*/ 1675031024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lnTo>
                  <a:pt x="-1" y="0"/>
                </a:lnTo>
                <a:close/>
              </a:path>
            </a:pathLst>
          </a:custGeom>
          <a:gradFill rotWithShape="0">
            <a:gsLst>
              <a:gs pos="0">
                <a:schemeClr val="bg1"/>
              </a:gs>
              <a:gs pos="100000">
                <a:schemeClr val="accent2"/>
              </a:gs>
            </a:gsLst>
            <a:lin ang="5400000" scaled="1"/>
          </a:gradFill>
          <a:ln>
            <a:noFill/>
          </a:ln>
          <a:extLst>
            <a:ext uri="{91240B29-F687-4F45-9708-019B960494DF}">
              <a14:hiddenLine xmlns:a14="http://schemas.microsoft.com/office/drawing/2010/main" w="9525">
                <a:solidFill>
                  <a:srgbClr val="000000"/>
                </a:solidFill>
                <a:round/>
                <a:headEnd type="none" w="sm" len="sm"/>
                <a:tailEnd type="none" w="sm" len="sm"/>
              </a14:hiddenLine>
            </a:ext>
          </a:extLst>
        </p:spPr>
        <p:txBody>
          <a:bodyPr/>
          <a:lstStyle/>
          <a:p>
            <a:pPr eaLnBrk="0" fontAlgn="base" hangingPunct="0">
              <a:spcBef>
                <a:spcPct val="0"/>
              </a:spcBef>
              <a:spcAft>
                <a:spcPct val="0"/>
              </a:spcAft>
            </a:pPr>
            <a:endParaRPr kumimoji="1" lang="en-US" sz="2800">
              <a:solidFill>
                <a:srgbClr val="FFFFFF"/>
              </a:solidFill>
              <a:latin typeface="Times New Roman" pitchFamily="18" charset="0"/>
              <a:ea typeface="ＭＳ Ｐゴシック" pitchFamily="34" charset="-128"/>
            </a:endParaRPr>
          </a:p>
        </p:txBody>
      </p:sp>
      <p:sp>
        <p:nvSpPr>
          <p:cNvPr id="22532" name="Rectangle 1028"/>
          <p:cNvSpPr>
            <a:spLocks noGrp="1" noChangeArrowheads="1"/>
          </p:cNvSpPr>
          <p:nvPr>
            <p:ph type="ctrTitle" sz="quarter"/>
          </p:nvPr>
        </p:nvSpPr>
        <p:spPr>
          <a:xfrm>
            <a:off x="2743200" y="427038"/>
            <a:ext cx="6399213" cy="1524000"/>
          </a:xfrm>
        </p:spPr>
        <p:txBody>
          <a:bodyPr anchor="b"/>
          <a:lstStyle>
            <a:lvl1pPr>
              <a:lnSpc>
                <a:spcPct val="80000"/>
              </a:lnSpc>
              <a:defRPr sz="6600"/>
            </a:lvl1pPr>
          </a:lstStyle>
          <a:p>
            <a:r>
              <a:rPr lang="ja-JP" altLang="en-US"/>
              <a:t>マスタ タイトルの</a:t>
            </a:r>
            <a:br>
              <a:rPr lang="ja-JP" altLang="en-US"/>
            </a:br>
            <a:r>
              <a:rPr lang="ja-JP" altLang="en-US"/>
              <a:t>書式設定</a:t>
            </a:r>
          </a:p>
        </p:txBody>
      </p:sp>
      <p:sp>
        <p:nvSpPr>
          <p:cNvPr id="22533" name="Rectangle 1029"/>
          <p:cNvSpPr>
            <a:spLocks noGrp="1" noChangeArrowheads="1"/>
          </p:cNvSpPr>
          <p:nvPr>
            <p:ph type="subTitle" sz="quarter" idx="1"/>
          </p:nvPr>
        </p:nvSpPr>
        <p:spPr>
          <a:xfrm>
            <a:off x="4191000" y="1828800"/>
            <a:ext cx="4572000" cy="1752600"/>
          </a:xfrm>
        </p:spPr>
        <p:txBody>
          <a:bodyPr/>
          <a:lstStyle>
            <a:lvl1pPr marL="0" indent="0">
              <a:buFont typeface="Wingdings" pitchFamily="2" charset="2"/>
              <a:buNone/>
              <a:defRPr sz="2400"/>
            </a:lvl1pPr>
          </a:lstStyle>
          <a:p>
            <a:r>
              <a:rPr lang="ja-JP" altLang="en-US"/>
              <a:t>マスタ サブタイトルの書式設定</a:t>
            </a:r>
          </a:p>
        </p:txBody>
      </p:sp>
      <p:sp>
        <p:nvSpPr>
          <p:cNvPr id="6" name="Rectangle 1030"/>
          <p:cNvSpPr>
            <a:spLocks noGrp="1" noChangeArrowheads="1"/>
          </p:cNvSpPr>
          <p:nvPr>
            <p:ph type="dt" sz="quarter" idx="10"/>
          </p:nvPr>
        </p:nvSpPr>
        <p:spPr/>
        <p:txBody>
          <a:bodyPr/>
          <a:lstStyle>
            <a:lvl1pPr>
              <a:defRPr smtClean="0"/>
            </a:lvl1pPr>
          </a:lstStyle>
          <a:p>
            <a:pPr>
              <a:defRPr/>
            </a:pPr>
            <a:fld id="{6C173D50-E166-4435-9EEB-2B6ED71E984F}" type="datetime1">
              <a:rPr lang="ja-JP" altLang="en-US">
                <a:solidFill>
                  <a:srgbClr val="FFFFFF"/>
                </a:solidFill>
              </a:rPr>
              <a:pPr>
                <a:defRPr/>
              </a:pPr>
              <a:t>2015/9/24</a:t>
            </a:fld>
            <a:endParaRPr lang="en-US" altLang="ja-JP">
              <a:solidFill>
                <a:srgbClr val="FFFFFF"/>
              </a:solidFill>
            </a:endParaRPr>
          </a:p>
        </p:txBody>
      </p:sp>
      <p:sp>
        <p:nvSpPr>
          <p:cNvPr id="7" name="Rectangle 1031"/>
          <p:cNvSpPr>
            <a:spLocks noGrp="1" noChangeArrowheads="1"/>
          </p:cNvSpPr>
          <p:nvPr>
            <p:ph type="ftr" sz="quarter" idx="11"/>
          </p:nvPr>
        </p:nvSpPr>
        <p:spPr/>
        <p:txBody>
          <a:bodyPr/>
          <a:lstStyle>
            <a:lvl1pPr>
              <a:defRPr smtClean="0"/>
            </a:lvl1pPr>
          </a:lstStyle>
          <a:p>
            <a:pPr>
              <a:defRPr/>
            </a:pPr>
            <a:endParaRPr lang="en-US" altLang="ja-JP">
              <a:solidFill>
                <a:srgbClr val="FFFFFF"/>
              </a:solidFill>
            </a:endParaRPr>
          </a:p>
        </p:txBody>
      </p:sp>
      <p:sp>
        <p:nvSpPr>
          <p:cNvPr id="8" name="Rectangle 1032"/>
          <p:cNvSpPr>
            <a:spLocks noGrp="1" noChangeArrowheads="1"/>
          </p:cNvSpPr>
          <p:nvPr>
            <p:ph type="sldNum" sz="quarter" idx="12"/>
          </p:nvPr>
        </p:nvSpPr>
        <p:spPr/>
        <p:txBody>
          <a:bodyPr/>
          <a:lstStyle>
            <a:lvl1pPr>
              <a:defRPr smtClean="0"/>
            </a:lvl1pPr>
          </a:lstStyle>
          <a:p>
            <a:pPr>
              <a:defRPr/>
            </a:pPr>
            <a:fld id="{289DF824-A5D4-44F2-9082-6B9BFA81D393}"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2634508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C6EEC934-A16F-4FF9-B542-D26E38E44E8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69B1D514-AB0E-42F7-B6FE-C87590C6F6F6}"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99133964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pPr>
              <a:defRPr/>
            </a:pPr>
            <a:fld id="{2C25EBCC-11C8-4A9D-84C2-FFB6C014B292}" type="datetime1">
              <a:rPr lang="ja-JP" altLang="en-US">
                <a:solidFill>
                  <a:srgbClr val="FFFFFF"/>
                </a:solidFill>
              </a:rPr>
              <a:pPr>
                <a:defRPr/>
              </a:pPr>
              <a:t>2015/9/24</a:t>
            </a:fld>
            <a:endParaRPr lang="en-US" altLang="ja-JP">
              <a:solidFill>
                <a:srgbClr val="FFFFFF"/>
              </a:solidFill>
            </a:endParaRPr>
          </a:p>
        </p:txBody>
      </p:sp>
      <p:sp>
        <p:nvSpPr>
          <p:cNvPr id="3"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4" name="Rectangle 7"/>
          <p:cNvSpPr>
            <a:spLocks noGrp="1" noChangeArrowheads="1"/>
          </p:cNvSpPr>
          <p:nvPr>
            <p:ph type="sldNum" sz="quarter" idx="12"/>
          </p:nvPr>
        </p:nvSpPr>
        <p:spPr>
          <a:ln/>
        </p:spPr>
        <p:txBody>
          <a:bodyPr/>
          <a:lstStyle>
            <a:lvl1pPr>
              <a:defRPr/>
            </a:lvl1pPr>
          </a:lstStyle>
          <a:p>
            <a:pPr>
              <a:defRPr/>
            </a:pPr>
            <a:fld id="{ADDA1997-3A31-41A4-94A7-EBF038C4C810}"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10979047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5"/>
          <p:cNvSpPr>
            <a:spLocks noGrp="1" noChangeArrowheads="1"/>
          </p:cNvSpPr>
          <p:nvPr>
            <p:ph type="dt" sz="half" idx="10"/>
          </p:nvPr>
        </p:nvSpPr>
        <p:spPr>
          <a:ln/>
        </p:spPr>
        <p:txBody>
          <a:bodyPr/>
          <a:lstStyle>
            <a:lvl1pPr>
              <a:defRPr/>
            </a:lvl1pPr>
          </a:lstStyle>
          <a:p>
            <a:pPr>
              <a:defRPr/>
            </a:pPr>
            <a:fld id="{8C37AD21-3DE5-47DB-BECF-A7AE85457FA1}" type="datetime1">
              <a:rPr lang="ja-JP" altLang="en-US">
                <a:solidFill>
                  <a:srgbClr val="FFFFFF"/>
                </a:solidFill>
              </a:rPr>
              <a:pPr>
                <a:defRPr/>
              </a:pPr>
              <a:t>2015/9/24</a:t>
            </a:fld>
            <a:endParaRPr lang="en-US" altLang="ja-JP">
              <a:solidFill>
                <a:srgbClr val="FFFFFF"/>
              </a:solidFill>
            </a:endParaRPr>
          </a:p>
        </p:txBody>
      </p:sp>
      <p:sp>
        <p:nvSpPr>
          <p:cNvPr id="5" name="Rectangle 6"/>
          <p:cNvSpPr>
            <a:spLocks noGrp="1" noChangeArrowheads="1"/>
          </p:cNvSpPr>
          <p:nvPr>
            <p:ph type="ftr" sz="quarter" idx="11"/>
          </p:nvPr>
        </p:nvSpPr>
        <p:spPr>
          <a:ln/>
        </p:spPr>
        <p:txBody>
          <a:bodyPr/>
          <a:lstStyle>
            <a:lvl1pPr>
              <a:defRPr/>
            </a:lvl1pPr>
          </a:lstStyle>
          <a:p>
            <a:pPr>
              <a:defRPr/>
            </a:pPr>
            <a:endParaRPr lang="en-US" altLang="ja-JP">
              <a:solidFill>
                <a:srgbClr val="FFFFFF"/>
              </a:solidFill>
            </a:endParaRPr>
          </a:p>
        </p:txBody>
      </p:sp>
      <p:sp>
        <p:nvSpPr>
          <p:cNvPr id="6" name="Rectangle 7"/>
          <p:cNvSpPr>
            <a:spLocks noGrp="1" noChangeArrowheads="1"/>
          </p:cNvSpPr>
          <p:nvPr>
            <p:ph type="sldNum" sz="quarter" idx="12"/>
          </p:nvPr>
        </p:nvSpPr>
        <p:spPr>
          <a:ln/>
        </p:spPr>
        <p:txBody>
          <a:bodyPr/>
          <a:lstStyle>
            <a:lvl1pPr>
              <a:defRPr/>
            </a:lvl1pPr>
          </a:lstStyle>
          <a:p>
            <a:pPr>
              <a:defRPr/>
            </a:pPr>
            <a:fld id="{5692266B-F93A-4A7D-B1C0-5E189B42743E}" type="slidenum">
              <a:rPr lang="en-US" altLang="ja-JP">
                <a:solidFill>
                  <a:srgbClr val="FFFFFF"/>
                </a:solidFill>
              </a:rPr>
              <a:pPr>
                <a:defRPr/>
              </a:pPr>
              <a:t>‹#›</a:t>
            </a:fld>
            <a:endParaRPr lang="en-US" altLang="ja-JP">
              <a:solidFill>
                <a:srgbClr val="FFFFFF"/>
              </a:solidFill>
            </a:endParaRPr>
          </a:p>
        </p:txBody>
      </p:sp>
    </p:spTree>
    <p:extLst>
      <p:ext uri="{BB962C8B-B14F-4D97-AF65-F5344CB8AC3E}">
        <p14:creationId xmlns:p14="http://schemas.microsoft.com/office/powerpoint/2010/main" val="2388431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311E28A3-7278-4D07-970F-B3C5A7B928FC}" type="datetime1">
              <a:rPr lang="tr-TR" smtClean="0"/>
              <a:t>24.09.2015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FA89C3-734B-474A-B648-2001D0A533D9}" type="slidenum">
              <a:rPr lang="tr-TR" smtClean="0"/>
              <a:t>‹#›</a:t>
            </a:fld>
            <a:endParaRPr lang="tr-TR"/>
          </a:p>
        </p:txBody>
      </p:sp>
    </p:spTree>
  </p:cSld>
  <p:clrMapOvr>
    <a:masterClrMapping/>
  </p:clrMapOvr>
  <p:transition spd="slow">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tr-TR" smtClean="0"/>
              <a:t>Asıl başlık stili için tıklatın</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C61DA51C-369B-4565-B9CC-E3A149A1B013}" type="datetime1">
              <a:rPr lang="tr-TR" smtClean="0"/>
              <a:t>24.09.2015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75FA89C3-734B-474A-B648-2001D0A533D9}" type="slidenum">
              <a:rPr lang="tr-TR" smtClean="0"/>
              <a:t>‹#›</a:t>
            </a:fld>
            <a:endParaRPr lang="tr-TR"/>
          </a:p>
        </p:txBody>
      </p:sp>
    </p:spTree>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3578943E-A78C-4E07-81B2-04202577296C}" type="datetime1">
              <a:rPr lang="tr-TR" smtClean="0"/>
              <a:t>24.09.2015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FA89C3-734B-474A-B648-2001D0A533D9}" type="slidenum">
              <a:rPr lang="tr-TR" smtClean="0"/>
              <a:t>‹#›</a:t>
            </a:fld>
            <a:endParaRPr lang="tr-TR"/>
          </a:p>
        </p:txBody>
      </p:sp>
    </p:spTree>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7" name="Date Placeholder 6"/>
          <p:cNvSpPr>
            <a:spLocks noGrp="1"/>
          </p:cNvSpPr>
          <p:nvPr>
            <p:ph type="dt" sz="half" idx="10"/>
          </p:nvPr>
        </p:nvSpPr>
        <p:spPr/>
        <p:txBody>
          <a:bodyPr/>
          <a:lstStyle/>
          <a:p>
            <a:fld id="{5948CB64-2172-4A2A-A9DE-6AC9F72A6D07}" type="datetime1">
              <a:rPr lang="tr-TR" smtClean="0"/>
              <a:t>24.09.2015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75FA89C3-734B-474A-B648-2001D0A533D9}" type="slidenum">
              <a:rPr lang="tr-TR" smtClean="0"/>
              <a:t>‹#›</a:t>
            </a:fld>
            <a:endParaRPr lang="tr-TR"/>
          </a:p>
        </p:txBody>
      </p:sp>
    </p:spTree>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2F60986D-50BD-4965-AC52-FB947274240A}" type="datetime1">
              <a:rPr lang="tr-TR" smtClean="0"/>
              <a:t>24.09.2015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75FA89C3-734B-474A-B648-2001D0A533D9}" type="slidenum">
              <a:rPr lang="tr-TR" smtClean="0"/>
              <a:t>‹#›</a:t>
            </a:fld>
            <a:endParaRPr lang="tr-TR"/>
          </a:p>
        </p:txBody>
      </p:sp>
    </p:spTree>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0E738E-4303-49D8-8821-ED3B7C7C9A0F}" type="datetime1">
              <a:rPr lang="tr-TR" smtClean="0"/>
              <a:t>24.09.2015</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75FA89C3-734B-474A-B648-2001D0A533D9}" type="slidenum">
              <a:rPr lang="tr-TR" smtClean="0"/>
              <a:t>‹#›</a:t>
            </a:fld>
            <a:endParaRPr lang="tr-TR"/>
          </a:p>
        </p:txBody>
      </p:sp>
    </p:spTree>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B6A6322-4D47-4A55-B4C7-12D7BAC37D56}" type="datetime1">
              <a:rPr lang="tr-TR" smtClean="0"/>
              <a:t>24.09.2015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75FA89C3-734B-474A-B648-2001D0A533D9}" type="slidenum">
              <a:rPr lang="tr-TR" smtClean="0"/>
              <a:t>‹#›</a:t>
            </a:fld>
            <a:endParaRPr lang="tr-TR"/>
          </a:p>
        </p:txBody>
      </p:sp>
      <p:sp>
        <p:nvSpPr>
          <p:cNvPr id="9" name="Content Placeholder 8"/>
          <p:cNvSpPr>
            <a:spLocks noGrp="1"/>
          </p:cNvSpPr>
          <p:nvPr>
            <p:ph sz="quarter" idx="13"/>
          </p:nvPr>
        </p:nvSpPr>
        <p:spPr>
          <a:xfrm>
            <a:off x="304800" y="381000"/>
            <a:ext cx="7772400" cy="494284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cSld>
  <p:clrMapOvr>
    <a:masterClrMapping/>
  </p:clrMapOvr>
  <p:transition spd="slow">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tr-TR" smtClean="0"/>
              <a:t>Asıl başlık stili için tıklatın</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8" name="Date Placeholder 7"/>
          <p:cNvSpPr>
            <a:spLocks noGrp="1"/>
          </p:cNvSpPr>
          <p:nvPr>
            <p:ph type="dt" sz="half" idx="10"/>
          </p:nvPr>
        </p:nvSpPr>
        <p:spPr/>
        <p:txBody>
          <a:bodyPr/>
          <a:lstStyle/>
          <a:p>
            <a:fld id="{70DEB20E-DB1E-4850-92C9-4000009B8968}" type="datetime1">
              <a:rPr lang="tr-TR" smtClean="0"/>
              <a:t>24.09.2015</a:t>
            </a:fld>
            <a:endParaRPr lang="tr-TR"/>
          </a:p>
        </p:txBody>
      </p:sp>
      <p:sp>
        <p:nvSpPr>
          <p:cNvPr id="9" name="Slide Number Placeholder 8"/>
          <p:cNvSpPr>
            <a:spLocks noGrp="1"/>
          </p:cNvSpPr>
          <p:nvPr>
            <p:ph type="sldNum" sz="quarter" idx="11"/>
          </p:nvPr>
        </p:nvSpPr>
        <p:spPr/>
        <p:txBody>
          <a:bodyPr/>
          <a:lstStyle/>
          <a:p>
            <a:fld id="{75FA89C3-734B-474A-B648-2001D0A533D9}" type="slidenum">
              <a:rPr lang="tr-TR" smtClean="0"/>
              <a:t>‹#›</a:t>
            </a:fld>
            <a:endParaRPr lang="tr-TR"/>
          </a:p>
        </p:txBody>
      </p:sp>
      <p:sp>
        <p:nvSpPr>
          <p:cNvPr id="10" name="Footer Placeholder 9"/>
          <p:cNvSpPr>
            <a:spLocks noGrp="1"/>
          </p:cNvSpPr>
          <p:nvPr>
            <p:ph type="ftr" sz="quarter" idx="12"/>
          </p:nvPr>
        </p:nvSpPr>
        <p:spPr/>
        <p:txBody>
          <a:bodyPr/>
          <a:lstStyle/>
          <a:p>
            <a:endParaRPr lang="tr-TR"/>
          </a:p>
        </p:txBody>
      </p:sp>
    </p:spTree>
  </p:cSld>
  <p:clrMapOvr>
    <a:masterClrMapping/>
  </p:clrMapOvr>
  <p:transition spd="slow">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75FA89C3-734B-474A-B648-2001D0A533D9}" type="slidenum">
              <a:rPr lang="tr-TR" smtClean="0"/>
              <a:t>‹#›</a:t>
            </a:fld>
            <a:endParaRPr lang="tr-TR"/>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tr-TR"/>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45BD325F-89E9-4D66-AECA-8EAFA52459CF}" type="datetime1">
              <a:rPr lang="tr-TR" smtClean="0"/>
              <a:t>24.09.2015</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dir="r"/>
  </p:transition>
  <p:hf hdr="0" ftr="0" dt="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D0D0D">
            <a:alpha val="0"/>
          </a:srgbClr>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2819400" y="609600"/>
            <a:ext cx="6096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ja-JP" altLang="en-US" smtClean="0"/>
              <a:t>マスタ タイトルの</a:t>
            </a:r>
            <a:br>
              <a:rPr lang="ja-JP" altLang="en-US" smtClean="0"/>
            </a:br>
            <a:r>
              <a:rPr lang="ja-JP" altLang="en-US" smtClean="0"/>
              <a:t>書式設定</a:t>
            </a:r>
          </a:p>
        </p:txBody>
      </p:sp>
      <p:sp>
        <p:nvSpPr>
          <p:cNvPr id="1027" name="Rectangle 4"/>
          <p:cNvSpPr>
            <a:spLocks noGrp="1" noChangeArrowheads="1"/>
          </p:cNvSpPr>
          <p:nvPr>
            <p:ph type="body" idx="1"/>
          </p:nvPr>
        </p:nvSpPr>
        <p:spPr bwMode="auto">
          <a:xfrm>
            <a:off x="2819400" y="1981200"/>
            <a:ext cx="60960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endParaRPr lang="ja-JP" altLang="ja-JP" smtClean="0"/>
          </a:p>
          <a:p>
            <a:pPr lvl="3"/>
            <a:r>
              <a:rPr lang="ja-JP" altLang="en-US" smtClean="0"/>
              <a:t>第 </a:t>
            </a:r>
            <a:r>
              <a:rPr lang="en-US" altLang="ja-JP" smtClean="0"/>
              <a:t>4 </a:t>
            </a:r>
            <a:r>
              <a:rPr lang="ja-JP" altLang="en-US" smtClean="0"/>
              <a:t>レベル</a:t>
            </a:r>
            <a:endParaRPr lang="ja-JP" altLang="ja-JP" smtClean="0"/>
          </a:p>
          <a:p>
            <a:pPr lvl="4"/>
            <a:r>
              <a:rPr lang="ja-JP" altLang="en-US" smtClean="0"/>
              <a:t>第 </a:t>
            </a:r>
            <a:r>
              <a:rPr lang="en-US" altLang="ja-JP" smtClean="0"/>
              <a:t>5 </a:t>
            </a:r>
            <a:r>
              <a:rPr lang="ja-JP" altLang="en-US" smtClean="0"/>
              <a:t>レベル</a:t>
            </a:r>
            <a:endParaRPr lang="ja-JP" altLang="ja-JP" smtClean="0"/>
          </a:p>
        </p:txBody>
      </p:sp>
      <p:sp>
        <p:nvSpPr>
          <p:cNvPr id="8" name="Rectangle 5"/>
          <p:cNvSpPr>
            <a:spLocks noGrp="1" noChangeArrowheads="1"/>
          </p:cNvSpPr>
          <p:nvPr>
            <p:ph type="dt" sz="half" idx="2"/>
          </p:nvPr>
        </p:nvSpPr>
        <p:spPr bwMode="auto">
          <a:xfrm>
            <a:off x="304800" y="6248400"/>
            <a:ext cx="19050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eaLnBrk="1" hangingPunct="1">
              <a:defRPr sz="1400" smtClean="0"/>
            </a:lvl1pPr>
          </a:lstStyle>
          <a:p>
            <a:pPr fontAlgn="base">
              <a:spcBef>
                <a:spcPct val="0"/>
              </a:spcBef>
              <a:spcAft>
                <a:spcPct val="0"/>
              </a:spcAft>
              <a:defRPr/>
            </a:pPr>
            <a:fld id="{660B9A97-EAE3-4393-9844-3EC263B28109}" type="datetime1">
              <a:rPr kumimoji="1" lang="ja-JP" altLang="en-US">
                <a:solidFill>
                  <a:srgbClr val="FFFFFF"/>
                </a:solidFill>
                <a:latin typeface="Times New Roman" pitchFamily="18" charset="0"/>
                <a:ea typeface="ＭＳ Ｐゴシック" pitchFamily="34" charset="-128"/>
              </a:rPr>
              <a:pPr fontAlgn="base">
                <a:spcBef>
                  <a:spcPct val="0"/>
                </a:spcBef>
                <a:spcAft>
                  <a:spcPct val="0"/>
                </a:spcAft>
                <a:defRPr/>
              </a:pPr>
              <a:t>2015/9/24</a:t>
            </a:fld>
            <a:endParaRPr kumimoji="1" lang="en-US" altLang="ja-JP">
              <a:solidFill>
                <a:srgbClr val="FFFFFF"/>
              </a:solidFill>
              <a:latin typeface="Times New Roman" pitchFamily="18" charset="0"/>
              <a:ea typeface="ＭＳ Ｐゴシック" pitchFamily="34" charset="-128"/>
            </a:endParaRPr>
          </a:p>
        </p:txBody>
      </p:sp>
      <p:sp>
        <p:nvSpPr>
          <p:cNvPr id="9" name="Rectangle 6"/>
          <p:cNvSpPr>
            <a:spLocks noGrp="1" noChangeArrowheads="1"/>
          </p:cNvSpPr>
          <p:nvPr>
            <p:ph type="ftr" sz="quarter" idx="3"/>
          </p:nvPr>
        </p:nvSpPr>
        <p:spPr bwMode="auto">
          <a:xfrm>
            <a:off x="3581400" y="6248400"/>
            <a:ext cx="2895600" cy="457200"/>
          </a:xfrm>
          <a:prstGeom prst="rect">
            <a:avLst/>
          </a:prstGeom>
          <a:ln>
            <a:miter lim="800000"/>
            <a:headEnd/>
            <a:tailEnd/>
          </a:ln>
        </p:spPr>
        <p:txBody>
          <a:bodyPr vert="horz" wrap="square" lIns="92075" tIns="46038" rIns="92075" bIns="46038" numCol="1" anchor="ctr" anchorCtr="0" compatLnSpc="1">
            <a:prstTxWarp prst="textNoShape">
              <a:avLst/>
            </a:prstTxWarp>
          </a:bodyPr>
          <a:lstStyle>
            <a:lvl1pPr algn="ctr" eaLnBrk="1" hangingPunct="1">
              <a:defRPr sz="1400" smtClean="0"/>
            </a:lvl1pPr>
          </a:lstStyle>
          <a:p>
            <a:pPr fontAlgn="base">
              <a:spcBef>
                <a:spcPct val="0"/>
              </a:spcBef>
              <a:spcAft>
                <a:spcPct val="0"/>
              </a:spcAft>
              <a:defRPr/>
            </a:pPr>
            <a:endParaRPr kumimoji="1" lang="en-US" altLang="ja-JP">
              <a:solidFill>
                <a:srgbClr val="FFFFFF"/>
              </a:solidFill>
              <a:latin typeface="Times New Roman" pitchFamily="18" charset="0"/>
              <a:ea typeface="ＭＳ Ｐゴシック" pitchFamily="34" charset="-128"/>
            </a:endParaRPr>
          </a:p>
        </p:txBody>
      </p:sp>
      <p:sp>
        <p:nvSpPr>
          <p:cNvPr id="10" name="Rectangle 7"/>
          <p:cNvSpPr>
            <a:spLocks noGrp="1" noChangeArrowheads="1"/>
          </p:cNvSpPr>
          <p:nvPr>
            <p:ph type="sldNum" sz="quarter" idx="4"/>
          </p:nvPr>
        </p:nvSpPr>
        <p:spPr bwMode="auto">
          <a:xfrm>
            <a:off x="7010400" y="6248400"/>
            <a:ext cx="1905000" cy="457200"/>
          </a:xfrm>
          <a:prstGeom prst="rect">
            <a:avLst/>
          </a:prstGeom>
          <a:ln>
            <a:miter lim="800000"/>
            <a:headEnd/>
            <a:tailEnd/>
          </a:ln>
        </p:spPr>
        <p:txBody>
          <a:bodyPr vert="horz" wrap="none" lIns="92075" tIns="46038" rIns="92075" bIns="46038" numCol="1" anchor="ctr" anchorCtr="0" compatLnSpc="1">
            <a:prstTxWarp prst="textNoShape">
              <a:avLst/>
            </a:prstTxWarp>
          </a:bodyPr>
          <a:lstStyle>
            <a:lvl1pPr algn="r" eaLnBrk="1" hangingPunct="1">
              <a:defRPr sz="1400" smtClean="0"/>
            </a:lvl1pPr>
          </a:lstStyle>
          <a:p>
            <a:pPr fontAlgn="base">
              <a:spcBef>
                <a:spcPct val="0"/>
              </a:spcBef>
              <a:spcAft>
                <a:spcPct val="0"/>
              </a:spcAft>
              <a:defRPr/>
            </a:pPr>
            <a:fld id="{B8230C9D-D6AA-4A10-B604-F50816F95B66}" type="slidenum">
              <a:rPr kumimoji="1" lang="en-US" altLang="ja-JP">
                <a:solidFill>
                  <a:srgbClr val="FFFFFF"/>
                </a:solidFill>
                <a:latin typeface="Times New Roman" pitchFamily="18" charset="0"/>
                <a:ea typeface="ＭＳ Ｐゴシック" pitchFamily="34" charset="-128"/>
              </a:rPr>
              <a:pPr fontAlgn="base">
                <a:spcBef>
                  <a:spcPct val="0"/>
                </a:spcBef>
                <a:spcAft>
                  <a:spcPct val="0"/>
                </a:spcAft>
                <a:defRPr/>
              </a:pPr>
              <a:t>‹#›</a:t>
            </a:fld>
            <a:endParaRPr kumimoji="1" lang="en-US" altLang="ja-JP">
              <a:solidFill>
                <a:srgbClr val="FFFFFF"/>
              </a:solidFill>
              <a:latin typeface="Times New Roman" pitchFamily="18" charset="0"/>
              <a:ea typeface="ＭＳ Ｐゴシック" pitchFamily="34" charset="-128"/>
            </a:endParaRPr>
          </a:p>
        </p:txBody>
      </p:sp>
    </p:spTree>
    <p:extLst>
      <p:ext uri="{BB962C8B-B14F-4D97-AF65-F5344CB8AC3E}">
        <p14:creationId xmlns:p14="http://schemas.microsoft.com/office/powerpoint/2010/main" val="2048089890"/>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p:hf hdr="0" ftr="0"/>
  <p:txStyles>
    <p:titleStyle>
      <a:lvl1pPr algn="l" rtl="0" eaLnBrk="0" fontAlgn="base" hangingPunct="0">
        <a:lnSpc>
          <a:spcPct val="70000"/>
        </a:lnSpc>
        <a:spcBef>
          <a:spcPct val="0"/>
        </a:spcBef>
        <a:spcAft>
          <a:spcPct val="0"/>
        </a:spcAft>
        <a:defRPr kumimoji="1" sz="4800" b="1">
          <a:solidFill>
            <a:schemeClr val="tx2"/>
          </a:solidFill>
          <a:latin typeface="Arial" pitchFamily="34" charset="0"/>
          <a:ea typeface="+mj-ea"/>
          <a:cs typeface="+mj-cs"/>
        </a:defRPr>
      </a:lvl1pPr>
      <a:lvl2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2pPr>
      <a:lvl3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3pPr>
      <a:lvl4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4pPr>
      <a:lvl5pPr algn="l" rtl="0" eaLnBrk="0" fontAlgn="base" hangingPunct="0">
        <a:lnSpc>
          <a:spcPct val="70000"/>
        </a:lnSpc>
        <a:spcBef>
          <a:spcPct val="0"/>
        </a:spcBef>
        <a:spcAft>
          <a:spcPct val="0"/>
        </a:spcAft>
        <a:defRPr kumimoji="1" sz="4800" b="1">
          <a:solidFill>
            <a:schemeClr val="tx2"/>
          </a:solidFill>
          <a:latin typeface="Arial" pitchFamily="34" charset="0"/>
          <a:ea typeface="ＭＳ Ｐゴシック" pitchFamily="50" charset="-128"/>
        </a:defRPr>
      </a:lvl5pPr>
      <a:lvl6pPr marL="4572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6pPr>
      <a:lvl7pPr marL="9144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7pPr>
      <a:lvl8pPr marL="13716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8pPr>
      <a:lvl9pPr marL="1828800" algn="l" rtl="0" fontAlgn="base">
        <a:lnSpc>
          <a:spcPct val="70000"/>
        </a:lnSpc>
        <a:spcBef>
          <a:spcPct val="0"/>
        </a:spcBef>
        <a:spcAft>
          <a:spcPct val="0"/>
        </a:spcAft>
        <a:defRPr kumimoji="1" sz="4800" b="1">
          <a:solidFill>
            <a:schemeClr val="tx2"/>
          </a:solidFill>
          <a:latin typeface="Arial Narrow" pitchFamily="34" charset="0"/>
          <a:ea typeface="ＭＳ Ｐゴシック" pitchFamily="50" charset="-128"/>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kumimoji="1" sz="2800">
          <a:solidFill>
            <a:schemeClr val="tx1"/>
          </a:solidFill>
          <a:latin typeface="Arial" pitchFamily="34" charset="0"/>
          <a:ea typeface="+mn-ea"/>
          <a:cs typeface="+mn-cs"/>
        </a:defRPr>
      </a:lvl1pPr>
      <a:lvl2pPr marL="742950" indent="-285750" algn="l" rtl="0" eaLnBrk="0" fontAlgn="base" hangingPunct="0">
        <a:spcBef>
          <a:spcPct val="20000"/>
        </a:spcBef>
        <a:spcAft>
          <a:spcPct val="0"/>
        </a:spcAft>
        <a:buClr>
          <a:schemeClr val="tx2"/>
        </a:buClr>
        <a:buSzPct val="65000"/>
        <a:buFont typeface="Wingdings" pitchFamily="2" charset="2"/>
        <a:buChar char="u"/>
        <a:defRPr kumimoji="1" sz="2600">
          <a:solidFill>
            <a:schemeClr val="tx1"/>
          </a:solidFill>
          <a:latin typeface="Arial" pitchFamily="34" charset="0"/>
          <a:ea typeface="+mn-ea"/>
        </a:defRPr>
      </a:lvl2pPr>
      <a:lvl3pPr marL="1143000" indent="-228600" algn="l" rtl="0" eaLnBrk="0" fontAlgn="base" hangingPunct="0">
        <a:spcBef>
          <a:spcPct val="20000"/>
        </a:spcBef>
        <a:spcAft>
          <a:spcPct val="0"/>
        </a:spcAft>
        <a:buClr>
          <a:schemeClr val="hlink"/>
        </a:buClr>
        <a:buSzPct val="65000"/>
        <a:buFont typeface="Wingdings" pitchFamily="2" charset="2"/>
        <a:buChar char="«"/>
        <a:defRPr kumimoji="1" sz="2400">
          <a:solidFill>
            <a:schemeClr val="tx1"/>
          </a:solidFill>
          <a:latin typeface="Arial" pitchFamily="34" charset="0"/>
          <a:ea typeface="+mn-ea"/>
        </a:defRPr>
      </a:lvl3pPr>
      <a:lvl4pPr marL="1600200" indent="-228600" algn="l" rtl="0" eaLnBrk="0" fontAlgn="base" hangingPunct="0">
        <a:spcBef>
          <a:spcPct val="20000"/>
        </a:spcBef>
        <a:spcAft>
          <a:spcPct val="0"/>
        </a:spcAft>
        <a:buClr>
          <a:schemeClr val="tx2"/>
        </a:buClr>
        <a:buSzPct val="100000"/>
        <a:buChar char="•"/>
        <a:defRPr kumimoji="1" sz="2000">
          <a:solidFill>
            <a:schemeClr val="tx1"/>
          </a:solidFill>
          <a:latin typeface="Arial" pitchFamily="34" charset="0"/>
          <a:ea typeface="+mn-ea"/>
        </a:defRPr>
      </a:lvl4pPr>
      <a:lvl5pPr marL="2057400" indent="-228600" algn="l" rtl="0" eaLnBrk="0" fontAlgn="base" hangingPunct="0">
        <a:spcBef>
          <a:spcPct val="20000"/>
        </a:spcBef>
        <a:spcAft>
          <a:spcPct val="0"/>
        </a:spcAft>
        <a:buClr>
          <a:schemeClr val="hlink"/>
        </a:buClr>
        <a:buSzPct val="100000"/>
        <a:buChar char="–"/>
        <a:defRPr kumimoji="1" sz="2000">
          <a:solidFill>
            <a:schemeClr val="tx1"/>
          </a:solidFill>
          <a:latin typeface="Arial" pitchFamily="34" charset="0"/>
          <a:ea typeface="+mn-ea"/>
        </a:defRPr>
      </a:lvl5pPr>
      <a:lvl6pPr marL="25146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6pPr>
      <a:lvl7pPr marL="29718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7pPr>
      <a:lvl8pPr marL="34290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8pPr>
      <a:lvl9pPr marL="3886200" indent="-228600" algn="l" rtl="0" fontAlgn="base">
        <a:spcBef>
          <a:spcPct val="20000"/>
        </a:spcBef>
        <a:spcAft>
          <a:spcPct val="0"/>
        </a:spcAft>
        <a:buClr>
          <a:schemeClr val="hlink"/>
        </a:buClr>
        <a:buSzPct val="100000"/>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omicsonline.org/scholarly-journals.php" TargetMode="External"/><Relationship Id="rId2" Type="http://schemas.openxmlformats.org/officeDocument/2006/relationships/hyperlink" Target="http://www.omicsonline.org/open-access-publication.php" TargetMode="External"/><Relationship Id="rId1" Type="http://schemas.openxmlformats.org/officeDocument/2006/relationships/slideLayout" Target="../slideLayouts/slideLayout13.xml"/><Relationship Id="rId5" Type="http://schemas.openxmlformats.org/officeDocument/2006/relationships/image" Target="../media/image2.jpeg"/><Relationship Id="rId4" Type="http://schemas.openxmlformats.org/officeDocument/2006/relationships/hyperlink" Target="http://www.omicsonline.org/international-scientific-conferences/"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28625"/>
            <a:ext cx="8382000" cy="1143000"/>
          </a:xfrm>
          <a:solidFill>
            <a:schemeClr val="tx2"/>
          </a:solidFill>
          <a:ln w="3175"/>
        </p:spPr>
        <p:txBody>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a:t>
            </a:r>
            <a:endParaRPr lang="en-US" sz="3600" dirty="0">
              <a:solidFill>
                <a:srgbClr val="FF6600"/>
              </a:solidFill>
              <a:effectLst>
                <a:outerShdw blurRad="38100" dist="38100" dir="2700000" algn="tl">
                  <a:srgbClr val="000000">
                    <a:alpha val="43137"/>
                  </a:srgbClr>
                </a:outerShdw>
              </a:effectLst>
              <a:latin typeface="Baskerville Old Face" pitchFamily="18" charset="0"/>
            </a:endParaRPr>
          </a:p>
        </p:txBody>
      </p:sp>
      <p:sp>
        <p:nvSpPr>
          <p:cNvPr id="4" name="Content Placeholder 3"/>
          <p:cNvSpPr>
            <a:spLocks noGrp="1"/>
          </p:cNvSpPr>
          <p:nvPr>
            <p:ph idx="1"/>
          </p:nvPr>
        </p:nvSpPr>
        <p:spPr>
          <a:xfrm>
            <a:off x="457200" y="1600200"/>
            <a:ext cx="8382000" cy="4530725"/>
          </a:xfrm>
          <a:solidFill>
            <a:schemeClr val="tx2"/>
          </a:solidFill>
          <a:ln>
            <a:solidFill>
              <a:schemeClr val="accent1"/>
            </a:solidFill>
          </a:ln>
        </p:spPr>
        <p:txBody>
          <a:bodyPr>
            <a:normAutofit lnSpcReduction="10000"/>
          </a:bodyPr>
          <a:lstStyle/>
          <a:p>
            <a:pPr algn="just" eaLnBrk="1" hangingPunct="1">
              <a:buFont typeface="Arial" charset="0"/>
              <a:buNone/>
              <a:defRPr/>
            </a:pPr>
            <a:r>
              <a:rPr lang="en-US" sz="2000" dirty="0" smtClean="0">
                <a:solidFill>
                  <a:schemeClr val="bg2">
                    <a:lumMod val="75000"/>
                  </a:schemeClr>
                </a:solidFill>
                <a:latin typeface="+mj-lt"/>
              </a:rPr>
              <a:t>      </a:t>
            </a:r>
            <a:r>
              <a:rPr lang="en-US" sz="2000" b="1" dirty="0" smtClean="0">
                <a:solidFill>
                  <a:schemeClr val="bg2">
                    <a:lumMod val="75000"/>
                  </a:schemeClr>
                </a:solidFill>
                <a:latin typeface="+mj-lt"/>
              </a:rPr>
              <a:t>OMICS Group International is an amalgamation of </a:t>
            </a:r>
            <a:r>
              <a:rPr lang="en-US" sz="2000" b="1" dirty="0" smtClean="0">
                <a:solidFill>
                  <a:schemeClr val="bg2">
                    <a:lumMod val="75000"/>
                  </a:schemeClr>
                </a:solidFill>
                <a:latin typeface="+mj-lt"/>
                <a:hlinkClick r:id="rId2" tooltip="Open Access publications"/>
              </a:rPr>
              <a:t>Open Access publications</a:t>
            </a:r>
            <a:r>
              <a:rPr lang="en-US" sz="2000" b="1" dirty="0" smtClean="0">
                <a:solidFill>
                  <a:schemeClr val="bg2">
                    <a:lumMod val="75000"/>
                  </a:schemeClr>
                </a:solidFill>
                <a:latin typeface="+mj-lt"/>
              </a:rPr>
              <a:t> and worldwide international science conferences and events. Established in the year 2007 with the sole aim of making the information on Sciences and technology ‘Open Access’, OMICS Group publishes 400 online open access </a:t>
            </a:r>
            <a:r>
              <a:rPr lang="en-US" sz="2000" b="1" dirty="0" smtClean="0">
                <a:solidFill>
                  <a:schemeClr val="bg2">
                    <a:lumMod val="75000"/>
                  </a:schemeClr>
                </a:solidFill>
                <a:latin typeface="+mj-lt"/>
                <a:hlinkClick r:id="rId3" tooltip="scholarly journals"/>
              </a:rPr>
              <a:t>scholarly journals</a:t>
            </a:r>
            <a:r>
              <a:rPr lang="en-US" sz="2000" b="1" dirty="0" smtClean="0">
                <a:solidFill>
                  <a:schemeClr val="bg2">
                    <a:lumMod val="75000"/>
                  </a:schemeClr>
                </a:solidFill>
                <a:latin typeface="+mj-lt"/>
              </a:rPr>
              <a:t> in all aspects of Science, Engineering, Management and Technology journals. OMICS Group has been instrumental in taking the knowledge on Science &amp; technology to the doorsteps of ordinary men and women. Research Scholars, Students, Libraries, Educational Institutions, Research centers and the industry are main stakeholders that benefitted greatly from this knowledge dissemination. OMICS Group also organizes 300 </a:t>
            </a:r>
            <a:r>
              <a:rPr lang="en-US" sz="2000" b="1" dirty="0" smtClean="0">
                <a:solidFill>
                  <a:schemeClr val="bg2">
                    <a:lumMod val="75000"/>
                  </a:schemeClr>
                </a:solidFill>
                <a:latin typeface="+mj-lt"/>
                <a:hlinkClick r:id="rId4" tooltip="International conferences"/>
              </a:rPr>
              <a:t>International conferences</a:t>
            </a:r>
            <a:r>
              <a:rPr lang="en-US" sz="2000" b="1" dirty="0" smtClean="0">
                <a:solidFill>
                  <a:schemeClr val="bg2">
                    <a:lumMod val="75000"/>
                  </a:schemeClr>
                </a:solidFill>
                <a:latin typeface="+mj-lt"/>
              </a:rPr>
              <a:t> annually across the globe, where knowledge transfer takes place through debates, round table discussions, poster presentations, workshops, symposia and exhibitions</a:t>
            </a:r>
            <a:r>
              <a:rPr lang="en-US" sz="1800" b="1" dirty="0" smtClean="0">
                <a:solidFill>
                  <a:schemeClr val="bg2">
                    <a:lumMod val="75000"/>
                  </a:schemeClr>
                </a:solidFill>
                <a:latin typeface="+mj-lt"/>
              </a:rPr>
              <a:t>.</a:t>
            </a:r>
            <a:endParaRPr lang="en-US" sz="1800" b="1" dirty="0">
              <a:solidFill>
                <a:schemeClr val="bg2">
                  <a:lumMod val="75000"/>
                </a:schemeClr>
              </a:solidFill>
              <a:latin typeface="+mj-lt"/>
            </a:endParaRPr>
          </a:p>
        </p:txBody>
      </p:sp>
      <p:pic>
        <p:nvPicPr>
          <p:cNvPr id="3076"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715125" y="0"/>
            <a:ext cx="2428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93894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GB" sz="3200" b="1" i="1" dirty="0">
                <a:latin typeface="Times New Roman" panose="02020603050405020304" pitchFamily="18" charset="0"/>
                <a:cs typeface="Times New Roman" panose="02020603050405020304" pitchFamily="18" charset="0"/>
              </a:rPr>
              <a:t>Determination of Test Fuel </a:t>
            </a:r>
            <a:r>
              <a:rPr lang="en-GB" sz="3200" b="1" i="1" dirty="0" smtClean="0">
                <a:latin typeface="Times New Roman" panose="02020603050405020304" pitchFamily="18" charset="0"/>
                <a:cs typeface="Times New Roman" panose="02020603050405020304" pitchFamily="18" charset="0"/>
              </a:rPr>
              <a:t>Properties</a:t>
            </a:r>
            <a:endParaRPr lang="tr-TR" sz="3200" b="1" dirty="0">
              <a:latin typeface="Times New Roman" panose="02020603050405020304" pitchFamily="18" charset="0"/>
              <a:cs typeface="Times New Roman" panose="02020603050405020304" pitchFamily="18" charset="0"/>
            </a:endParaRPr>
          </a:p>
        </p:txBody>
      </p:sp>
      <p:graphicFrame>
        <p:nvGraphicFramePr>
          <p:cNvPr id="4" name="İçerik Yer Tutucusu 3"/>
          <p:cNvGraphicFramePr>
            <a:graphicFrameLocks noGrp="1"/>
          </p:cNvGraphicFramePr>
          <p:nvPr>
            <p:ph idx="1"/>
            <p:extLst>
              <p:ext uri="{D42A27DB-BD31-4B8C-83A1-F6EECF244321}">
                <p14:modId xmlns:p14="http://schemas.microsoft.com/office/powerpoint/2010/main" val="2476705756"/>
              </p:ext>
            </p:extLst>
          </p:nvPr>
        </p:nvGraphicFramePr>
        <p:xfrm>
          <a:off x="539552" y="1539842"/>
          <a:ext cx="7741368" cy="4193413"/>
        </p:xfrm>
        <a:graphic>
          <a:graphicData uri="http://schemas.openxmlformats.org/drawingml/2006/table">
            <a:tbl>
              <a:tblPr firstRow="1" firstCol="1" lastRow="1" lastCol="1" bandRow="1" bandCol="1">
                <a:tableStyleId>{5C22544A-7EE6-4342-B048-85BDC9FD1C3A}</a:tableStyleId>
              </a:tblPr>
              <a:tblGrid>
                <a:gridCol w="1080120"/>
                <a:gridCol w="1224136"/>
                <a:gridCol w="1728192"/>
                <a:gridCol w="2035293"/>
                <a:gridCol w="1673627"/>
              </a:tblGrid>
              <a:tr h="443230">
                <a:tc gridSpan="5">
                  <a:txBody>
                    <a:bodyPr/>
                    <a:lstStyle/>
                    <a:p>
                      <a:pPr algn="ctr">
                        <a:lnSpc>
                          <a:spcPct val="115000"/>
                        </a:lnSpc>
                        <a:spcAft>
                          <a:spcPts val="0"/>
                        </a:spcAft>
                      </a:pPr>
                      <a:r>
                        <a:rPr lang="en-GB" sz="1800" noProof="0" dirty="0" smtClean="0">
                          <a:effectLst/>
                          <a:latin typeface="Times New Roman" panose="02020603050405020304" pitchFamily="18" charset="0"/>
                          <a:ea typeface="Calibri"/>
                          <a:cs typeface="Times New Roman" panose="02020603050405020304" pitchFamily="18" charset="0"/>
                        </a:rPr>
                        <a:t>Fuel Properties of Test Fuels</a:t>
                      </a:r>
                      <a:endParaRPr lang="en-GB" sz="1800" noProof="0" dirty="0">
                        <a:effectLst/>
                        <a:latin typeface="Times New Roman" panose="02020603050405020304" pitchFamily="18" charset="0"/>
                        <a:ea typeface="Calibri"/>
                        <a:cs typeface="Times New Roman" panose="02020603050405020304" pitchFamily="18" charset="0"/>
                      </a:endParaRPr>
                    </a:p>
                  </a:txBody>
                  <a:tcPr marL="68580" marR="68580" marT="0" marB="0"/>
                </a:tc>
                <a:tc hMerge="1">
                  <a:txBody>
                    <a:bodyPr/>
                    <a:lstStyle/>
                    <a:p>
                      <a:pPr algn="ctr">
                        <a:lnSpc>
                          <a:spcPct val="115000"/>
                        </a:lnSpc>
                        <a:spcAft>
                          <a:spcPts val="0"/>
                        </a:spcAft>
                      </a:pPr>
                      <a:endParaRPr lang="en-GB" sz="110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en-GB" sz="110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en-GB" sz="1100">
                        <a:effectLst/>
                        <a:latin typeface="Calibri"/>
                        <a:ea typeface="Calibri"/>
                        <a:cs typeface="Times New Roman"/>
                      </a:endParaRPr>
                    </a:p>
                  </a:txBody>
                  <a:tcPr marL="68580" marR="68580" marT="0" marB="0"/>
                </a:tc>
                <a:tc hMerge="1">
                  <a:txBody>
                    <a:bodyPr/>
                    <a:lstStyle/>
                    <a:p>
                      <a:pPr algn="ctr">
                        <a:lnSpc>
                          <a:spcPct val="115000"/>
                        </a:lnSpc>
                        <a:spcAft>
                          <a:spcPts val="0"/>
                        </a:spcAft>
                      </a:pPr>
                      <a:endParaRPr lang="en-GB" sz="1100" dirty="0">
                        <a:effectLst/>
                        <a:latin typeface="Calibri"/>
                        <a:ea typeface="Calibri"/>
                        <a:cs typeface="Times New Roman"/>
                      </a:endParaRPr>
                    </a:p>
                  </a:txBody>
                  <a:tcPr marL="68580" marR="68580" marT="0" marB="0"/>
                </a:tc>
              </a:tr>
              <a:tr h="443230">
                <a:tc>
                  <a:txBody>
                    <a:bodyPr/>
                    <a:lstStyle/>
                    <a:p>
                      <a:pPr algn="ctr">
                        <a:lnSpc>
                          <a:spcPct val="115000"/>
                        </a:lnSpc>
                        <a:spcAft>
                          <a:spcPts val="0"/>
                        </a:spcAft>
                      </a:pPr>
                      <a:r>
                        <a:rPr lang="en-GB" sz="1600" b="1" dirty="0">
                          <a:solidFill>
                            <a:schemeClr val="tx1"/>
                          </a:solidFill>
                          <a:effectLst/>
                          <a:latin typeface="Times New Roman" panose="02020603050405020304" pitchFamily="18" charset="0"/>
                          <a:cs typeface="Times New Roman" panose="02020603050405020304" pitchFamily="18" charset="0"/>
                        </a:rPr>
                        <a:t>Test Fuels</a:t>
                      </a:r>
                    </a:p>
                    <a:p>
                      <a:pPr algn="ctr">
                        <a:lnSpc>
                          <a:spcPct val="115000"/>
                        </a:lnSpc>
                        <a:spcAft>
                          <a:spcPts val="0"/>
                        </a:spcAft>
                      </a:pPr>
                      <a:r>
                        <a:rPr lang="en-GB" sz="1600" b="1" dirty="0">
                          <a:solidFill>
                            <a:schemeClr val="tx1"/>
                          </a:solidFill>
                          <a:effectLst/>
                          <a:latin typeface="Times New Roman" panose="02020603050405020304" pitchFamily="18" charset="0"/>
                          <a:cs typeface="Times New Roman" panose="02020603050405020304" pitchFamily="18" charset="0"/>
                        </a:rPr>
                        <a:t> </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600" b="1" dirty="0">
                          <a:solidFill>
                            <a:schemeClr val="tx1"/>
                          </a:solidFill>
                          <a:effectLst/>
                          <a:latin typeface="Times New Roman" panose="02020603050405020304" pitchFamily="18" charset="0"/>
                          <a:cs typeface="Times New Roman" panose="02020603050405020304" pitchFamily="18" charset="0"/>
                        </a:rPr>
                        <a:t>Density (kg/l)</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600" b="1" dirty="0" err="1">
                          <a:solidFill>
                            <a:schemeClr val="tx1"/>
                          </a:solidFill>
                          <a:effectLst/>
                          <a:latin typeface="Times New Roman" panose="02020603050405020304" pitchFamily="18" charset="0"/>
                          <a:cs typeface="Times New Roman" panose="02020603050405020304" pitchFamily="18" charset="0"/>
                        </a:rPr>
                        <a:t>Cetane</a:t>
                      </a:r>
                      <a:r>
                        <a:rPr lang="en-GB" sz="1600" b="1" dirty="0">
                          <a:solidFill>
                            <a:schemeClr val="tx1"/>
                          </a:solidFill>
                          <a:effectLst/>
                          <a:latin typeface="Times New Roman" panose="02020603050405020304" pitchFamily="18" charset="0"/>
                          <a:cs typeface="Times New Roman" panose="02020603050405020304" pitchFamily="18" charset="0"/>
                        </a:rPr>
                        <a:t> Number</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600" b="1" dirty="0">
                          <a:solidFill>
                            <a:schemeClr val="tx1"/>
                          </a:solidFill>
                          <a:effectLst/>
                          <a:latin typeface="Times New Roman" panose="02020603050405020304" pitchFamily="18" charset="0"/>
                          <a:cs typeface="Times New Roman" panose="02020603050405020304" pitchFamily="18" charset="0"/>
                        </a:rPr>
                        <a:t>Kinematic Viscosity at 40</a:t>
                      </a:r>
                      <a:r>
                        <a:rPr lang="en-GB" sz="1600" b="1" baseline="30000" dirty="0">
                          <a:solidFill>
                            <a:schemeClr val="tx1"/>
                          </a:solidFill>
                          <a:effectLst/>
                          <a:latin typeface="Times New Roman" panose="02020603050405020304" pitchFamily="18" charset="0"/>
                          <a:cs typeface="Times New Roman" panose="02020603050405020304" pitchFamily="18" charset="0"/>
                        </a:rPr>
                        <a:t>o</a:t>
                      </a:r>
                      <a:r>
                        <a:rPr lang="en-GB" sz="1600" b="1" dirty="0">
                          <a:solidFill>
                            <a:schemeClr val="tx1"/>
                          </a:solidFill>
                          <a:effectLst/>
                          <a:latin typeface="Times New Roman" panose="02020603050405020304" pitchFamily="18" charset="0"/>
                          <a:cs typeface="Times New Roman" panose="02020603050405020304" pitchFamily="18" charset="0"/>
                        </a:rPr>
                        <a:t>C (mm</a:t>
                      </a:r>
                      <a:r>
                        <a:rPr lang="en-GB" sz="1600" b="1" baseline="30000" dirty="0">
                          <a:solidFill>
                            <a:schemeClr val="tx1"/>
                          </a:solidFill>
                          <a:effectLst/>
                          <a:latin typeface="Times New Roman" panose="02020603050405020304" pitchFamily="18" charset="0"/>
                          <a:cs typeface="Times New Roman" panose="02020603050405020304" pitchFamily="18" charset="0"/>
                        </a:rPr>
                        <a:t>2</a:t>
                      </a:r>
                      <a:r>
                        <a:rPr lang="en-GB" sz="1600" b="1" dirty="0">
                          <a:solidFill>
                            <a:schemeClr val="tx1"/>
                          </a:solidFill>
                          <a:effectLst/>
                          <a:latin typeface="Times New Roman" panose="02020603050405020304" pitchFamily="18" charset="0"/>
                          <a:cs typeface="Times New Roman" panose="02020603050405020304" pitchFamily="18" charset="0"/>
                        </a:rPr>
                        <a:t>/s)</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c>
                  <a:txBody>
                    <a:bodyPr/>
                    <a:lstStyle/>
                    <a:p>
                      <a:pPr algn="ctr">
                        <a:lnSpc>
                          <a:spcPct val="115000"/>
                        </a:lnSpc>
                        <a:spcAft>
                          <a:spcPts val="0"/>
                        </a:spcAft>
                      </a:pPr>
                      <a:r>
                        <a:rPr lang="en-GB" sz="1600" b="1" dirty="0">
                          <a:solidFill>
                            <a:schemeClr val="tx1"/>
                          </a:solidFill>
                          <a:effectLst/>
                          <a:latin typeface="Times New Roman" panose="02020603050405020304" pitchFamily="18" charset="0"/>
                          <a:cs typeface="Times New Roman" panose="02020603050405020304" pitchFamily="18" charset="0"/>
                        </a:rPr>
                        <a:t>Gross Heating Value (</a:t>
                      </a:r>
                      <a:r>
                        <a:rPr lang="en-GB" sz="1600" b="1" dirty="0" smtClean="0">
                          <a:solidFill>
                            <a:schemeClr val="tx1"/>
                          </a:solidFill>
                          <a:effectLst/>
                          <a:latin typeface="Times New Roman" panose="02020603050405020304" pitchFamily="18" charset="0"/>
                          <a:cs typeface="Times New Roman" panose="02020603050405020304" pitchFamily="18" charset="0"/>
                        </a:rPr>
                        <a:t>k</a:t>
                      </a:r>
                      <a:r>
                        <a:rPr lang="tr-TR" sz="1600" b="1" dirty="0" smtClean="0">
                          <a:solidFill>
                            <a:schemeClr val="tx1"/>
                          </a:solidFill>
                          <a:effectLst/>
                          <a:latin typeface="Times New Roman" panose="02020603050405020304" pitchFamily="18" charset="0"/>
                          <a:cs typeface="Times New Roman" panose="02020603050405020304" pitchFamily="18" charset="0"/>
                        </a:rPr>
                        <a:t>cal</a:t>
                      </a:r>
                      <a:r>
                        <a:rPr lang="en-GB" sz="1600" b="1" dirty="0" smtClean="0">
                          <a:solidFill>
                            <a:schemeClr val="tx1"/>
                          </a:solidFill>
                          <a:effectLst/>
                          <a:latin typeface="Times New Roman" panose="02020603050405020304" pitchFamily="18" charset="0"/>
                          <a:cs typeface="Times New Roman" panose="02020603050405020304" pitchFamily="18" charset="0"/>
                        </a:rPr>
                        <a:t>/</a:t>
                      </a:r>
                      <a:r>
                        <a:rPr lang="tr-TR" sz="1600" b="1" dirty="0" smtClean="0">
                          <a:solidFill>
                            <a:schemeClr val="tx1"/>
                          </a:solidFill>
                          <a:effectLst/>
                          <a:latin typeface="Times New Roman" panose="02020603050405020304" pitchFamily="18" charset="0"/>
                          <a:cs typeface="Times New Roman" panose="02020603050405020304" pitchFamily="18" charset="0"/>
                        </a:rPr>
                        <a:t>kg</a:t>
                      </a:r>
                      <a:r>
                        <a:rPr lang="en-GB" sz="1600" b="1" dirty="0" smtClean="0">
                          <a:solidFill>
                            <a:schemeClr val="tx1"/>
                          </a:solidFill>
                          <a:effectLst/>
                          <a:latin typeface="Times New Roman" panose="02020603050405020304" pitchFamily="18" charset="0"/>
                          <a:cs typeface="Times New Roman" panose="02020603050405020304" pitchFamily="18" charset="0"/>
                        </a:rPr>
                        <a:t>)</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r>
              <a:tr h="183515">
                <a:tc>
                  <a:txBody>
                    <a:bodyPr/>
                    <a:lstStyle/>
                    <a:p>
                      <a:pPr algn="just">
                        <a:lnSpc>
                          <a:spcPct val="115000"/>
                        </a:lnSpc>
                        <a:spcAft>
                          <a:spcPts val="0"/>
                        </a:spcAft>
                      </a:pPr>
                      <a:r>
                        <a:rPr lang="tr-TR" sz="1600" b="1" dirty="0" smtClean="0">
                          <a:solidFill>
                            <a:schemeClr val="tx1"/>
                          </a:solidFill>
                          <a:effectLst/>
                          <a:latin typeface="Times New Roman" panose="02020603050405020304" pitchFamily="18" charset="0"/>
                          <a:cs typeface="Times New Roman" panose="02020603050405020304" pitchFamily="18" charset="0"/>
                        </a:rPr>
                        <a:t>D</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0,837</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59,3</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2,7</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marL="0" algn="ctr" defTabSz="914400" rtl="0" eaLnBrk="1" fontAlgn="b" latinLnBrk="0" hangingPunct="1">
                        <a:lnSpc>
                          <a:spcPct val="115000"/>
                        </a:lnSpc>
                        <a:spcAft>
                          <a:spcPts val="0"/>
                        </a:spcAft>
                      </a:pPr>
                      <a:r>
                        <a:rPr lang="en-GB" sz="1600" b="0" kern="1200" dirty="0" smtClean="0">
                          <a:solidFill>
                            <a:schemeClr val="tx1"/>
                          </a:solidFill>
                          <a:effectLst/>
                          <a:latin typeface="Times New Roman" panose="02020603050405020304" pitchFamily="18" charset="0"/>
                          <a:ea typeface="+mn-ea"/>
                          <a:cs typeface="Times New Roman" panose="02020603050405020304" pitchFamily="18" charset="0"/>
                        </a:rPr>
                        <a:t>4585</a:t>
                      </a:r>
                      <a:r>
                        <a:rPr lang="tr-TR" sz="1600" b="0" kern="1200" dirty="0" smtClean="0">
                          <a:solidFill>
                            <a:schemeClr val="tx1"/>
                          </a:solidFill>
                          <a:effectLst/>
                          <a:latin typeface="Times New Roman" panose="02020603050405020304" pitchFamily="18" charset="0"/>
                          <a:ea typeface="+mn-ea"/>
                          <a:cs typeface="Times New Roman" panose="02020603050405020304" pitchFamily="18" charset="0"/>
                        </a:rPr>
                        <a:t>7</a:t>
                      </a:r>
                      <a:endParaRPr lang="en-GB"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95000"/>
                      </a:schemeClr>
                    </a:solidFill>
                  </a:tcPr>
                </a:tc>
              </a:tr>
              <a:tr h="175260">
                <a:tc>
                  <a:txBody>
                    <a:bodyPr/>
                    <a:lstStyle/>
                    <a:p>
                      <a:pPr algn="just">
                        <a:lnSpc>
                          <a:spcPct val="115000"/>
                        </a:lnSpc>
                        <a:spcAft>
                          <a:spcPts val="0"/>
                        </a:spcAft>
                      </a:pPr>
                      <a:r>
                        <a:rPr lang="en-GB" sz="1600" b="1" dirty="0">
                          <a:solidFill>
                            <a:schemeClr val="tx1"/>
                          </a:solidFill>
                          <a:effectLst/>
                          <a:latin typeface="Times New Roman" panose="02020603050405020304" pitchFamily="18" charset="0"/>
                          <a:cs typeface="Times New Roman" panose="02020603050405020304" pitchFamily="18" charset="0"/>
                        </a:rPr>
                        <a:t>S20</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a:solidFill>
                            <a:schemeClr val="tx1"/>
                          </a:solidFill>
                          <a:effectLst/>
                          <a:latin typeface="Times New Roman" panose="02020603050405020304" pitchFamily="18" charset="0"/>
                          <a:cs typeface="Times New Roman" panose="02020603050405020304" pitchFamily="18" charset="0"/>
                        </a:rPr>
                        <a:t>0,844</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53,8</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a:solidFill>
                            <a:schemeClr val="tx1"/>
                          </a:solidFill>
                          <a:effectLst/>
                          <a:latin typeface="Times New Roman" panose="02020603050405020304" pitchFamily="18" charset="0"/>
                          <a:cs typeface="Times New Roman" panose="02020603050405020304" pitchFamily="18" charset="0"/>
                        </a:rPr>
                        <a:t>4,2</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marL="0" algn="ctr" defTabSz="914400" rtl="0" eaLnBrk="1" fontAlgn="b" latinLnBrk="0" hangingPunct="1">
                        <a:lnSpc>
                          <a:spcPct val="115000"/>
                        </a:lnSpc>
                        <a:spcAft>
                          <a:spcPts val="0"/>
                        </a:spcAft>
                      </a:pPr>
                      <a:r>
                        <a:rPr lang="en-GB" sz="1600" b="0" kern="1200" dirty="0" smtClean="0">
                          <a:solidFill>
                            <a:schemeClr val="tx1"/>
                          </a:solidFill>
                          <a:effectLst/>
                          <a:latin typeface="Times New Roman" panose="02020603050405020304" pitchFamily="18" charset="0"/>
                          <a:ea typeface="+mn-ea"/>
                          <a:cs typeface="Times New Roman" panose="02020603050405020304" pitchFamily="18" charset="0"/>
                        </a:rPr>
                        <a:t>4424</a:t>
                      </a:r>
                      <a:r>
                        <a:rPr lang="tr-TR" sz="1600" b="0" kern="1200" dirty="0" smtClean="0">
                          <a:solidFill>
                            <a:schemeClr val="tx1"/>
                          </a:solidFill>
                          <a:effectLst/>
                          <a:latin typeface="Times New Roman" panose="02020603050405020304" pitchFamily="18" charset="0"/>
                          <a:ea typeface="+mn-ea"/>
                          <a:cs typeface="Times New Roman" panose="02020603050405020304" pitchFamily="18" charset="0"/>
                        </a:rPr>
                        <a:t>6</a:t>
                      </a:r>
                      <a:endParaRPr lang="en-GB"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85000"/>
                      </a:schemeClr>
                    </a:solidFill>
                  </a:tcPr>
                </a:tc>
              </a:tr>
              <a:tr h="175260">
                <a:tc>
                  <a:txBody>
                    <a:bodyPr/>
                    <a:lstStyle/>
                    <a:p>
                      <a:pPr algn="just">
                        <a:lnSpc>
                          <a:spcPct val="115000"/>
                        </a:lnSpc>
                        <a:spcAft>
                          <a:spcPts val="0"/>
                        </a:spcAft>
                      </a:pPr>
                      <a:r>
                        <a:rPr lang="en-GB" sz="1600" b="1" dirty="0">
                          <a:solidFill>
                            <a:schemeClr val="tx1"/>
                          </a:solidFill>
                          <a:effectLst/>
                          <a:latin typeface="Times New Roman" panose="02020603050405020304" pitchFamily="18" charset="0"/>
                          <a:cs typeface="Times New Roman" panose="02020603050405020304" pitchFamily="18" charset="0"/>
                        </a:rPr>
                        <a:t>S40</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a:solidFill>
                            <a:schemeClr val="tx1"/>
                          </a:solidFill>
                          <a:effectLst/>
                          <a:latin typeface="Times New Roman" panose="02020603050405020304" pitchFamily="18" charset="0"/>
                          <a:cs typeface="Times New Roman" panose="02020603050405020304" pitchFamily="18" charset="0"/>
                        </a:rPr>
                        <a:t>0,854</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53,0</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a:solidFill>
                            <a:schemeClr val="tx1"/>
                          </a:solidFill>
                          <a:effectLst/>
                          <a:latin typeface="Times New Roman" panose="02020603050405020304" pitchFamily="18" charset="0"/>
                          <a:cs typeface="Times New Roman" panose="02020603050405020304" pitchFamily="18" charset="0"/>
                        </a:rPr>
                        <a:t>4,5</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marL="0" algn="ctr" defTabSz="914400" rtl="0" eaLnBrk="1" fontAlgn="b" latinLnBrk="0" hangingPunct="1">
                        <a:lnSpc>
                          <a:spcPct val="115000"/>
                        </a:lnSpc>
                        <a:spcAft>
                          <a:spcPts val="0"/>
                        </a:spcAft>
                      </a:pPr>
                      <a:r>
                        <a:rPr lang="en-GB" sz="1600" b="0" kern="1200" dirty="0" smtClean="0">
                          <a:solidFill>
                            <a:schemeClr val="tx1"/>
                          </a:solidFill>
                          <a:effectLst/>
                          <a:latin typeface="Times New Roman" panose="02020603050405020304" pitchFamily="18" charset="0"/>
                          <a:ea typeface="+mn-ea"/>
                          <a:cs typeface="Times New Roman" panose="02020603050405020304" pitchFamily="18" charset="0"/>
                        </a:rPr>
                        <a:t>434</a:t>
                      </a:r>
                      <a:r>
                        <a:rPr lang="tr-TR" sz="1600" b="0" kern="1200" dirty="0" smtClean="0">
                          <a:solidFill>
                            <a:schemeClr val="tx1"/>
                          </a:solidFill>
                          <a:effectLst/>
                          <a:latin typeface="Times New Roman" panose="02020603050405020304" pitchFamily="18" charset="0"/>
                          <a:ea typeface="+mn-ea"/>
                          <a:cs typeface="Times New Roman" panose="02020603050405020304" pitchFamily="18" charset="0"/>
                        </a:rPr>
                        <a:t>30</a:t>
                      </a:r>
                      <a:endParaRPr lang="en-GB"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95000"/>
                      </a:schemeClr>
                    </a:solidFill>
                  </a:tcPr>
                </a:tc>
              </a:tr>
              <a:tr h="175260">
                <a:tc>
                  <a:txBody>
                    <a:bodyPr/>
                    <a:lstStyle/>
                    <a:p>
                      <a:pPr algn="just">
                        <a:lnSpc>
                          <a:spcPct val="115000"/>
                        </a:lnSpc>
                        <a:spcAft>
                          <a:spcPts val="0"/>
                        </a:spcAft>
                      </a:pPr>
                      <a:r>
                        <a:rPr lang="en-GB" sz="1600" b="1" dirty="0">
                          <a:solidFill>
                            <a:schemeClr val="tx1"/>
                          </a:solidFill>
                          <a:effectLst/>
                          <a:latin typeface="Times New Roman" panose="02020603050405020304" pitchFamily="18" charset="0"/>
                          <a:cs typeface="Times New Roman" panose="02020603050405020304" pitchFamily="18" charset="0"/>
                        </a:rPr>
                        <a:t>S60</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a:solidFill>
                            <a:schemeClr val="tx1"/>
                          </a:solidFill>
                          <a:effectLst/>
                          <a:latin typeface="Times New Roman" panose="02020603050405020304" pitchFamily="18" charset="0"/>
                          <a:cs typeface="Times New Roman" panose="02020603050405020304" pitchFamily="18" charset="0"/>
                        </a:rPr>
                        <a:t>0,865</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50,9</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a:solidFill>
                            <a:schemeClr val="tx1"/>
                          </a:solidFill>
                          <a:effectLst/>
                          <a:latin typeface="Times New Roman" panose="02020603050405020304" pitchFamily="18" charset="0"/>
                          <a:cs typeface="Times New Roman" panose="02020603050405020304" pitchFamily="18" charset="0"/>
                        </a:rPr>
                        <a:t>4,6</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marL="0" algn="ctr" defTabSz="914400" rtl="0" eaLnBrk="1" fontAlgn="b" latinLnBrk="0" hangingPunct="1">
                        <a:lnSpc>
                          <a:spcPct val="115000"/>
                        </a:lnSpc>
                        <a:spcAft>
                          <a:spcPts val="0"/>
                        </a:spcAft>
                      </a:pPr>
                      <a:r>
                        <a:rPr lang="en-GB" sz="1600" b="0" kern="1200" dirty="0" smtClean="0">
                          <a:solidFill>
                            <a:schemeClr val="tx1"/>
                          </a:solidFill>
                          <a:effectLst/>
                          <a:latin typeface="Times New Roman" panose="02020603050405020304" pitchFamily="18" charset="0"/>
                          <a:ea typeface="+mn-ea"/>
                          <a:cs typeface="Times New Roman" panose="02020603050405020304" pitchFamily="18" charset="0"/>
                        </a:rPr>
                        <a:t>4247</a:t>
                      </a:r>
                      <a:r>
                        <a:rPr lang="tr-TR" sz="1600" b="0" kern="1200" dirty="0" smtClean="0">
                          <a:solidFill>
                            <a:schemeClr val="tx1"/>
                          </a:solidFill>
                          <a:effectLst/>
                          <a:latin typeface="Times New Roman" panose="02020603050405020304" pitchFamily="18" charset="0"/>
                          <a:ea typeface="+mn-ea"/>
                          <a:cs typeface="Times New Roman" panose="02020603050405020304" pitchFamily="18" charset="0"/>
                        </a:rPr>
                        <a:t>2</a:t>
                      </a:r>
                      <a:endParaRPr lang="en-GB"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85000"/>
                      </a:schemeClr>
                    </a:solidFill>
                  </a:tcPr>
                </a:tc>
              </a:tr>
              <a:tr h="183515">
                <a:tc>
                  <a:txBody>
                    <a:bodyPr/>
                    <a:lstStyle/>
                    <a:p>
                      <a:pPr algn="just">
                        <a:lnSpc>
                          <a:spcPct val="115000"/>
                        </a:lnSpc>
                        <a:spcAft>
                          <a:spcPts val="0"/>
                        </a:spcAft>
                      </a:pPr>
                      <a:r>
                        <a:rPr lang="en-GB" sz="1600" b="1" dirty="0">
                          <a:solidFill>
                            <a:schemeClr val="tx1"/>
                          </a:solidFill>
                          <a:effectLst/>
                          <a:latin typeface="Times New Roman" panose="02020603050405020304" pitchFamily="18" charset="0"/>
                          <a:cs typeface="Times New Roman" panose="02020603050405020304" pitchFamily="18" charset="0"/>
                        </a:rPr>
                        <a:t>S80</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a:solidFill>
                            <a:schemeClr val="tx1"/>
                          </a:solidFill>
                          <a:effectLst/>
                          <a:latin typeface="Times New Roman" panose="02020603050405020304" pitchFamily="18" charset="0"/>
                          <a:cs typeface="Times New Roman" panose="02020603050405020304" pitchFamily="18" charset="0"/>
                        </a:rPr>
                        <a:t>0,876</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47,6</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a:solidFill>
                            <a:schemeClr val="tx1"/>
                          </a:solidFill>
                          <a:effectLst/>
                          <a:latin typeface="Times New Roman" panose="02020603050405020304" pitchFamily="18" charset="0"/>
                          <a:cs typeface="Times New Roman" panose="02020603050405020304" pitchFamily="18" charset="0"/>
                        </a:rPr>
                        <a:t>5,1</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marL="0" algn="ctr" defTabSz="914400" rtl="0" eaLnBrk="1" fontAlgn="b" latinLnBrk="0" hangingPunct="1">
                        <a:lnSpc>
                          <a:spcPct val="115000"/>
                        </a:lnSpc>
                        <a:spcAft>
                          <a:spcPts val="0"/>
                        </a:spcAft>
                      </a:pPr>
                      <a:r>
                        <a:rPr lang="en-GB" sz="1600" b="0" kern="1200" dirty="0" smtClean="0">
                          <a:solidFill>
                            <a:schemeClr val="tx1"/>
                          </a:solidFill>
                          <a:effectLst/>
                          <a:latin typeface="Times New Roman" panose="02020603050405020304" pitchFamily="18" charset="0"/>
                          <a:ea typeface="+mn-ea"/>
                          <a:cs typeface="Times New Roman" panose="02020603050405020304" pitchFamily="18" charset="0"/>
                        </a:rPr>
                        <a:t>41388</a:t>
                      </a:r>
                      <a:endParaRPr lang="en-GB"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95000"/>
                      </a:schemeClr>
                    </a:solidFill>
                  </a:tcPr>
                </a:tc>
              </a:tr>
              <a:tr h="183515">
                <a:tc>
                  <a:txBody>
                    <a:bodyPr/>
                    <a:lstStyle/>
                    <a:p>
                      <a:pPr algn="just">
                        <a:lnSpc>
                          <a:spcPct val="115000"/>
                        </a:lnSpc>
                        <a:spcAft>
                          <a:spcPts val="0"/>
                        </a:spcAft>
                      </a:pPr>
                      <a:r>
                        <a:rPr lang="en-GB" sz="1600" b="1">
                          <a:solidFill>
                            <a:schemeClr val="tx1"/>
                          </a:solidFill>
                          <a:effectLst/>
                          <a:latin typeface="Times New Roman" panose="02020603050405020304" pitchFamily="18" charset="0"/>
                          <a:cs typeface="Times New Roman" panose="02020603050405020304" pitchFamily="18" charset="0"/>
                        </a:rPr>
                        <a:t>S100</a:t>
                      </a:r>
                      <a:endParaRPr lang="en-GB"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a:solidFill>
                            <a:schemeClr val="tx1"/>
                          </a:solidFill>
                          <a:effectLst/>
                          <a:latin typeface="Times New Roman" panose="02020603050405020304" pitchFamily="18" charset="0"/>
                          <a:cs typeface="Times New Roman" panose="02020603050405020304" pitchFamily="18" charset="0"/>
                        </a:rPr>
                        <a:t>0,886</a:t>
                      </a:r>
                      <a:endParaRPr lang="en-GB" sz="1600" b="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44,5</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a:solidFill>
                            <a:schemeClr val="tx1"/>
                          </a:solidFill>
                          <a:effectLst/>
                          <a:latin typeface="Times New Roman" panose="02020603050405020304" pitchFamily="18" charset="0"/>
                          <a:cs typeface="Times New Roman" panose="02020603050405020304" pitchFamily="18" charset="0"/>
                        </a:rPr>
                        <a:t>5,5</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marL="0" algn="ctr" defTabSz="914400" rtl="0" eaLnBrk="1" fontAlgn="b" latinLnBrk="0" hangingPunct="1">
                        <a:lnSpc>
                          <a:spcPct val="115000"/>
                        </a:lnSpc>
                        <a:spcAft>
                          <a:spcPts val="0"/>
                        </a:spcAft>
                      </a:pPr>
                      <a:r>
                        <a:rPr lang="en-GB" sz="1600" b="0" kern="1200" dirty="0" smtClean="0">
                          <a:solidFill>
                            <a:schemeClr val="tx1"/>
                          </a:solidFill>
                          <a:effectLst/>
                          <a:latin typeface="Times New Roman" panose="02020603050405020304" pitchFamily="18" charset="0"/>
                          <a:ea typeface="+mn-ea"/>
                          <a:cs typeface="Times New Roman" panose="02020603050405020304" pitchFamily="18" charset="0"/>
                        </a:rPr>
                        <a:t>39149</a:t>
                      </a:r>
                      <a:endParaRPr lang="en-GB"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85000"/>
                      </a:schemeClr>
                    </a:solidFill>
                  </a:tcPr>
                </a:tc>
              </a:tr>
              <a:tr h="183515">
                <a:tc>
                  <a:txBody>
                    <a:bodyPr/>
                    <a:lstStyle/>
                    <a:p>
                      <a:pPr algn="just">
                        <a:lnSpc>
                          <a:spcPct val="115000"/>
                        </a:lnSpc>
                        <a:spcAft>
                          <a:spcPts val="0"/>
                        </a:spcAft>
                      </a:pPr>
                      <a:r>
                        <a:rPr lang="en-GB" sz="1600" b="1" dirty="0">
                          <a:solidFill>
                            <a:schemeClr val="tx1"/>
                          </a:solidFill>
                          <a:effectLst/>
                          <a:latin typeface="Times New Roman" panose="02020603050405020304" pitchFamily="18" charset="0"/>
                          <a:cs typeface="Times New Roman" panose="02020603050405020304" pitchFamily="18" charset="0"/>
                        </a:rPr>
                        <a:t>C20</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0,846</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54,3</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4,5</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marL="0" algn="ctr" defTabSz="914400" rtl="0" eaLnBrk="1" fontAlgn="b" latinLnBrk="0" hangingPunct="1">
                        <a:lnSpc>
                          <a:spcPct val="115000"/>
                        </a:lnSpc>
                        <a:spcAft>
                          <a:spcPts val="0"/>
                        </a:spcAft>
                      </a:pPr>
                      <a:r>
                        <a:rPr lang="en-GB" sz="1600" b="0" kern="1200" dirty="0" smtClean="0">
                          <a:solidFill>
                            <a:schemeClr val="tx1"/>
                          </a:solidFill>
                          <a:effectLst/>
                          <a:latin typeface="Times New Roman" panose="02020603050405020304" pitchFamily="18" charset="0"/>
                          <a:ea typeface="+mn-ea"/>
                          <a:cs typeface="Times New Roman" panose="02020603050405020304" pitchFamily="18" charset="0"/>
                        </a:rPr>
                        <a:t>43413</a:t>
                      </a:r>
                      <a:endParaRPr lang="en-GB"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95000"/>
                      </a:schemeClr>
                    </a:solidFill>
                  </a:tcPr>
                </a:tc>
              </a:tr>
              <a:tr h="183515">
                <a:tc>
                  <a:txBody>
                    <a:bodyPr/>
                    <a:lstStyle/>
                    <a:p>
                      <a:pPr algn="just">
                        <a:lnSpc>
                          <a:spcPct val="115000"/>
                        </a:lnSpc>
                        <a:spcAft>
                          <a:spcPts val="0"/>
                        </a:spcAft>
                      </a:pPr>
                      <a:r>
                        <a:rPr lang="en-GB" sz="1600" b="1">
                          <a:solidFill>
                            <a:schemeClr val="tx1"/>
                          </a:solidFill>
                          <a:effectLst/>
                          <a:latin typeface="Times New Roman" panose="02020603050405020304" pitchFamily="18" charset="0"/>
                          <a:cs typeface="Times New Roman" panose="02020603050405020304" pitchFamily="18" charset="0"/>
                        </a:rPr>
                        <a:t>C40</a:t>
                      </a:r>
                      <a:endParaRPr lang="en-GB" sz="1600" b="1">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0,857</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53,4</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4,8</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marL="0" algn="ctr" defTabSz="914400" rtl="0" eaLnBrk="1" fontAlgn="b" latinLnBrk="0" hangingPunct="1">
                        <a:lnSpc>
                          <a:spcPct val="115000"/>
                        </a:lnSpc>
                        <a:spcAft>
                          <a:spcPts val="0"/>
                        </a:spcAft>
                      </a:pPr>
                      <a:r>
                        <a:rPr lang="en-GB" sz="1600" b="0" kern="1200" dirty="0" smtClean="0">
                          <a:solidFill>
                            <a:schemeClr val="tx1"/>
                          </a:solidFill>
                          <a:effectLst/>
                          <a:latin typeface="Times New Roman" panose="02020603050405020304" pitchFamily="18" charset="0"/>
                          <a:ea typeface="+mn-ea"/>
                          <a:cs typeface="Times New Roman" panose="02020603050405020304" pitchFamily="18" charset="0"/>
                        </a:rPr>
                        <a:t>42986</a:t>
                      </a:r>
                      <a:endParaRPr lang="en-GB"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85000"/>
                      </a:schemeClr>
                    </a:solidFill>
                  </a:tcPr>
                </a:tc>
              </a:tr>
              <a:tr h="183515">
                <a:tc>
                  <a:txBody>
                    <a:bodyPr/>
                    <a:lstStyle/>
                    <a:p>
                      <a:pPr algn="just">
                        <a:lnSpc>
                          <a:spcPct val="115000"/>
                        </a:lnSpc>
                        <a:spcAft>
                          <a:spcPts val="0"/>
                        </a:spcAft>
                      </a:pPr>
                      <a:r>
                        <a:rPr lang="en-GB" sz="1600" b="1" dirty="0">
                          <a:solidFill>
                            <a:schemeClr val="tx1"/>
                          </a:solidFill>
                          <a:effectLst/>
                          <a:latin typeface="Times New Roman" panose="02020603050405020304" pitchFamily="18" charset="0"/>
                          <a:cs typeface="Times New Roman" panose="02020603050405020304" pitchFamily="18" charset="0"/>
                        </a:rPr>
                        <a:t>C60</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0,867</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51,7</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ea typeface="Calibri"/>
                          <a:cs typeface="Times New Roman" panose="02020603050405020304" pitchFamily="18" charset="0"/>
                        </a:rPr>
                        <a:t>5</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marL="0" algn="ctr" defTabSz="914400" rtl="0" eaLnBrk="1" fontAlgn="b" latinLnBrk="0" hangingPunct="1">
                        <a:lnSpc>
                          <a:spcPct val="115000"/>
                        </a:lnSpc>
                        <a:spcAft>
                          <a:spcPts val="0"/>
                        </a:spcAft>
                      </a:pPr>
                      <a:r>
                        <a:rPr lang="en-GB" sz="1600" b="0" kern="1200" dirty="0" smtClean="0">
                          <a:solidFill>
                            <a:schemeClr val="tx1"/>
                          </a:solidFill>
                          <a:effectLst/>
                          <a:latin typeface="Times New Roman" panose="02020603050405020304" pitchFamily="18" charset="0"/>
                          <a:ea typeface="+mn-ea"/>
                          <a:cs typeface="Times New Roman" panose="02020603050405020304" pitchFamily="18" charset="0"/>
                        </a:rPr>
                        <a:t>41756</a:t>
                      </a:r>
                      <a:endParaRPr lang="en-GB"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95000"/>
                      </a:schemeClr>
                    </a:solidFill>
                  </a:tcPr>
                </a:tc>
              </a:tr>
              <a:tr h="183515">
                <a:tc>
                  <a:txBody>
                    <a:bodyPr/>
                    <a:lstStyle/>
                    <a:p>
                      <a:pPr algn="just">
                        <a:lnSpc>
                          <a:spcPct val="115000"/>
                        </a:lnSpc>
                        <a:spcAft>
                          <a:spcPts val="0"/>
                        </a:spcAft>
                      </a:pPr>
                      <a:r>
                        <a:rPr lang="en-GB" sz="1600" b="1" dirty="0">
                          <a:solidFill>
                            <a:schemeClr val="tx1"/>
                          </a:solidFill>
                          <a:effectLst/>
                          <a:latin typeface="Times New Roman" panose="02020603050405020304" pitchFamily="18" charset="0"/>
                          <a:cs typeface="Times New Roman" panose="02020603050405020304" pitchFamily="18" charset="0"/>
                        </a:rPr>
                        <a:t>C80</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0,877</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49</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5,2</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85000"/>
                      </a:schemeClr>
                    </a:solidFill>
                  </a:tcPr>
                </a:tc>
                <a:tc>
                  <a:txBody>
                    <a:bodyPr/>
                    <a:lstStyle/>
                    <a:p>
                      <a:pPr marL="0" algn="ctr" defTabSz="914400" rtl="0" eaLnBrk="1" fontAlgn="b" latinLnBrk="0" hangingPunct="1">
                        <a:lnSpc>
                          <a:spcPct val="115000"/>
                        </a:lnSpc>
                        <a:spcAft>
                          <a:spcPts val="0"/>
                        </a:spcAft>
                      </a:pPr>
                      <a:r>
                        <a:rPr lang="en-GB" sz="1600" b="0" kern="1200" dirty="0" smtClean="0">
                          <a:solidFill>
                            <a:schemeClr val="tx1"/>
                          </a:solidFill>
                          <a:effectLst/>
                          <a:latin typeface="Times New Roman" panose="02020603050405020304" pitchFamily="18" charset="0"/>
                          <a:ea typeface="+mn-ea"/>
                          <a:cs typeface="Times New Roman" panose="02020603050405020304" pitchFamily="18" charset="0"/>
                        </a:rPr>
                        <a:t>4012</a:t>
                      </a:r>
                      <a:r>
                        <a:rPr lang="tr-TR" sz="1600" b="0" kern="1200" dirty="0" smtClean="0">
                          <a:solidFill>
                            <a:schemeClr val="tx1"/>
                          </a:solidFill>
                          <a:effectLst/>
                          <a:latin typeface="Times New Roman" panose="02020603050405020304" pitchFamily="18" charset="0"/>
                          <a:ea typeface="+mn-ea"/>
                          <a:cs typeface="Times New Roman" panose="02020603050405020304" pitchFamily="18" charset="0"/>
                        </a:rPr>
                        <a:t>9</a:t>
                      </a:r>
                      <a:endParaRPr lang="en-GB"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85000"/>
                      </a:schemeClr>
                    </a:solidFill>
                  </a:tcPr>
                </a:tc>
              </a:tr>
              <a:tr h="183515">
                <a:tc>
                  <a:txBody>
                    <a:bodyPr/>
                    <a:lstStyle/>
                    <a:p>
                      <a:pPr algn="just">
                        <a:lnSpc>
                          <a:spcPct val="115000"/>
                        </a:lnSpc>
                        <a:spcAft>
                          <a:spcPts val="0"/>
                        </a:spcAft>
                      </a:pPr>
                      <a:r>
                        <a:rPr lang="en-GB" sz="1600" b="1" dirty="0">
                          <a:solidFill>
                            <a:schemeClr val="tx1"/>
                          </a:solidFill>
                          <a:effectLst/>
                          <a:latin typeface="Times New Roman" panose="02020603050405020304" pitchFamily="18" charset="0"/>
                          <a:cs typeface="Times New Roman" panose="02020603050405020304" pitchFamily="18" charset="0"/>
                        </a:rPr>
                        <a:t>C100</a:t>
                      </a:r>
                      <a:endParaRPr lang="en-GB" sz="1600" b="1"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0,883</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a:solidFill>
                            <a:schemeClr val="tx1"/>
                          </a:solidFill>
                          <a:effectLst/>
                          <a:latin typeface="Times New Roman" panose="02020603050405020304" pitchFamily="18" charset="0"/>
                          <a:cs typeface="Times New Roman" panose="02020603050405020304" pitchFamily="18" charset="0"/>
                        </a:rPr>
                        <a:t>46</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algn="ctr">
                        <a:lnSpc>
                          <a:spcPct val="115000"/>
                        </a:lnSpc>
                        <a:spcAft>
                          <a:spcPts val="0"/>
                        </a:spcAft>
                      </a:pPr>
                      <a:r>
                        <a:rPr lang="tr-TR" sz="1600" b="0" dirty="0" smtClean="0">
                          <a:solidFill>
                            <a:schemeClr val="tx1"/>
                          </a:solidFill>
                          <a:effectLst/>
                          <a:latin typeface="Times New Roman" panose="02020603050405020304" pitchFamily="18" charset="0"/>
                          <a:cs typeface="Times New Roman" panose="02020603050405020304" pitchFamily="18" charset="0"/>
                        </a:rPr>
                        <a:t>5,4</a:t>
                      </a:r>
                      <a:endParaRPr lang="en-GB" sz="1600" b="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nchor="ctr">
                    <a:solidFill>
                      <a:schemeClr val="bg1">
                        <a:lumMod val="95000"/>
                      </a:schemeClr>
                    </a:solidFill>
                  </a:tcPr>
                </a:tc>
                <a:tc>
                  <a:txBody>
                    <a:bodyPr/>
                    <a:lstStyle/>
                    <a:p>
                      <a:pPr marL="0" algn="ctr" defTabSz="914400" rtl="0" eaLnBrk="1" fontAlgn="b" latinLnBrk="0" hangingPunct="1">
                        <a:lnSpc>
                          <a:spcPct val="115000"/>
                        </a:lnSpc>
                        <a:spcAft>
                          <a:spcPts val="0"/>
                        </a:spcAft>
                      </a:pPr>
                      <a:r>
                        <a:rPr lang="en-GB" sz="1600" b="0" kern="1200" dirty="0" smtClean="0">
                          <a:solidFill>
                            <a:schemeClr val="tx1"/>
                          </a:solidFill>
                          <a:effectLst/>
                          <a:latin typeface="Times New Roman" panose="02020603050405020304" pitchFamily="18" charset="0"/>
                          <a:ea typeface="+mn-ea"/>
                          <a:cs typeface="Times New Roman" panose="02020603050405020304" pitchFamily="18" charset="0"/>
                        </a:rPr>
                        <a:t>38363</a:t>
                      </a:r>
                      <a:endParaRPr lang="en-GB" sz="1600" b="0" kern="1200" dirty="0">
                        <a:solidFill>
                          <a:schemeClr val="tx1"/>
                        </a:solidFill>
                        <a:effectLst/>
                        <a:latin typeface="Times New Roman" panose="02020603050405020304" pitchFamily="18" charset="0"/>
                        <a:ea typeface="+mn-ea"/>
                        <a:cs typeface="Times New Roman" panose="02020603050405020304" pitchFamily="18" charset="0"/>
                      </a:endParaRPr>
                    </a:p>
                  </a:txBody>
                  <a:tcPr marL="9525" marR="9525" marT="9525" marB="0" anchor="b">
                    <a:solidFill>
                      <a:schemeClr val="bg1">
                        <a:lumMod val="95000"/>
                      </a:schemeClr>
                    </a:solidFill>
                  </a:tcPr>
                </a:tc>
              </a:tr>
            </a:tbl>
          </a:graphicData>
        </a:graphic>
      </p:graphicFrame>
      <p:sp>
        <p:nvSpPr>
          <p:cNvPr id="3" name="Dikdörtgen 2"/>
          <p:cNvSpPr/>
          <p:nvPr/>
        </p:nvSpPr>
        <p:spPr>
          <a:xfrm>
            <a:off x="467544" y="5733255"/>
            <a:ext cx="7200800" cy="954107"/>
          </a:xfrm>
          <a:prstGeom prst="rect">
            <a:avLst/>
          </a:prstGeom>
        </p:spPr>
        <p:txBody>
          <a:bodyPr wrap="square">
            <a:spAutoFit/>
          </a:bodyPr>
          <a:lstStyle/>
          <a:p>
            <a:pPr lvl="0"/>
            <a:r>
              <a:rPr lang="en-GB" sz="1400" b="1" dirty="0" err="1">
                <a:latin typeface="Times New Roman" panose="02020603050405020304" pitchFamily="18" charset="0"/>
                <a:cs typeface="Times New Roman" panose="02020603050405020304" pitchFamily="18" charset="0"/>
              </a:rPr>
              <a:t>Zeltex</a:t>
            </a:r>
            <a:r>
              <a:rPr lang="en-GB" sz="1400" b="1" dirty="0">
                <a:latin typeface="Times New Roman" panose="02020603050405020304" pitchFamily="18" charset="0"/>
                <a:cs typeface="Times New Roman" panose="02020603050405020304" pitchFamily="18" charset="0"/>
              </a:rPr>
              <a:t> ZX 440 NIR petroleum </a:t>
            </a:r>
            <a:r>
              <a:rPr lang="en-GB" sz="1400" b="1" dirty="0" err="1" smtClean="0">
                <a:latin typeface="Times New Roman" panose="02020603050405020304" pitchFamily="18" charset="0"/>
                <a:cs typeface="Times New Roman" panose="02020603050405020304" pitchFamily="18" charset="0"/>
              </a:rPr>
              <a:t>analyzer</a:t>
            </a:r>
            <a:r>
              <a:rPr lang="tr-TR" sz="1400" b="1" dirty="0" smtClean="0">
                <a:latin typeface="Times New Roman" panose="02020603050405020304" pitchFamily="18" charset="0"/>
                <a:cs typeface="Times New Roman" panose="02020603050405020304" pitchFamily="18" charset="0"/>
              </a:rPr>
              <a:t>: </a:t>
            </a:r>
            <a:r>
              <a:rPr lang="en-GB" sz="1400" dirty="0" err="1" smtClean="0">
                <a:latin typeface="Times New Roman" panose="02020603050405020304" pitchFamily="18" charset="0"/>
                <a:cs typeface="Times New Roman" panose="02020603050405020304" pitchFamily="18" charset="0"/>
              </a:rPr>
              <a:t>Cetane</a:t>
            </a:r>
            <a:r>
              <a:rPr lang="tr-TR" sz="1400" dirty="0" smtClean="0">
                <a:latin typeface="Times New Roman" panose="02020603050405020304" pitchFamily="18" charset="0"/>
                <a:cs typeface="Times New Roman" panose="02020603050405020304" pitchFamily="18" charset="0"/>
              </a:rPr>
              <a:t> N</a:t>
            </a:r>
            <a:r>
              <a:rPr lang="en-GB" sz="1400" dirty="0" smtClean="0">
                <a:latin typeface="Times New Roman" panose="02020603050405020304" pitchFamily="18" charset="0"/>
                <a:cs typeface="Times New Roman" panose="02020603050405020304" pitchFamily="18" charset="0"/>
              </a:rPr>
              <a:t>umber </a:t>
            </a:r>
            <a:endParaRPr lang="en-GB" sz="1400" dirty="0">
              <a:latin typeface="Times New Roman" panose="02020603050405020304" pitchFamily="18" charset="0"/>
              <a:cs typeface="Times New Roman" panose="02020603050405020304" pitchFamily="18" charset="0"/>
            </a:endParaRPr>
          </a:p>
          <a:p>
            <a:r>
              <a:rPr lang="en-GB" sz="1400" b="1" dirty="0">
                <a:latin typeface="Times New Roman" panose="02020603050405020304" pitchFamily="18" charset="0"/>
                <a:cs typeface="Times New Roman" panose="02020603050405020304" pitchFamily="18" charset="0"/>
              </a:rPr>
              <a:t>Tanaka AKV 202 auto kinematic viscosity </a:t>
            </a:r>
            <a:r>
              <a:rPr lang="en-GB" sz="1400" b="1" dirty="0" smtClean="0">
                <a:latin typeface="Times New Roman" panose="02020603050405020304" pitchFamily="18" charset="0"/>
                <a:cs typeface="Times New Roman" panose="02020603050405020304" pitchFamily="18" charset="0"/>
              </a:rPr>
              <a:t>test</a:t>
            </a:r>
            <a:r>
              <a:rPr lang="tr-TR" sz="1400" b="1" dirty="0" smtClean="0">
                <a:latin typeface="Times New Roman" panose="02020603050405020304" pitchFamily="18" charset="0"/>
                <a:cs typeface="Times New Roman" panose="02020603050405020304" pitchFamily="18" charset="0"/>
              </a:rPr>
              <a:t>:</a:t>
            </a:r>
            <a:r>
              <a:rPr lang="en-GB" sz="1400" b="1" dirty="0" smtClean="0">
                <a:latin typeface="Times New Roman" panose="02020603050405020304" pitchFamily="18" charset="0"/>
                <a:cs typeface="Times New Roman" panose="02020603050405020304" pitchFamily="18" charset="0"/>
              </a:rPr>
              <a:t> </a:t>
            </a:r>
            <a:r>
              <a:rPr lang="en-GB" sz="1400" dirty="0" smtClean="0">
                <a:latin typeface="Times New Roman" panose="02020603050405020304" pitchFamily="18" charset="0"/>
                <a:cs typeface="Times New Roman" panose="02020603050405020304" pitchFamily="18" charset="0"/>
              </a:rPr>
              <a:t>Viscosity </a:t>
            </a:r>
            <a:endParaRPr lang="en-GB" sz="1400" dirty="0">
              <a:latin typeface="Times New Roman" panose="02020603050405020304" pitchFamily="18" charset="0"/>
              <a:cs typeface="Times New Roman" panose="02020603050405020304" pitchFamily="18" charset="0"/>
            </a:endParaRPr>
          </a:p>
          <a:p>
            <a:r>
              <a:rPr lang="en-GB" sz="1400" b="1" dirty="0">
                <a:latin typeface="Times New Roman" panose="02020603050405020304" pitchFamily="18" charset="0"/>
                <a:cs typeface="Times New Roman" panose="02020603050405020304" pitchFamily="18" charset="0"/>
              </a:rPr>
              <a:t>Kyoto electronics </a:t>
            </a:r>
            <a:r>
              <a:rPr lang="en-GB" sz="1400" b="1" dirty="0" smtClean="0">
                <a:latin typeface="Times New Roman" panose="02020603050405020304" pitchFamily="18" charset="0"/>
                <a:cs typeface="Times New Roman" panose="02020603050405020304" pitchFamily="18" charset="0"/>
              </a:rPr>
              <a:t>DA-130</a:t>
            </a:r>
            <a:r>
              <a:rPr lang="tr-TR" sz="1400" b="1" dirty="0" smtClean="0">
                <a:latin typeface="Times New Roman" panose="02020603050405020304" pitchFamily="18" charset="0"/>
                <a:cs typeface="Times New Roman" panose="02020603050405020304" pitchFamily="18" charset="0"/>
              </a:rPr>
              <a:t>: </a:t>
            </a:r>
            <a:r>
              <a:rPr lang="en-GB" sz="1400" dirty="0" smtClean="0">
                <a:latin typeface="Times New Roman" panose="02020603050405020304" pitchFamily="18" charset="0"/>
                <a:cs typeface="Times New Roman" panose="02020603050405020304" pitchFamily="18" charset="0"/>
              </a:rPr>
              <a:t>Density</a:t>
            </a:r>
            <a:r>
              <a:rPr lang="tr-TR" sz="1400" dirty="0" smtClean="0">
                <a:latin typeface="Times New Roman" panose="02020603050405020304" pitchFamily="18" charset="0"/>
                <a:cs typeface="Times New Roman" panose="02020603050405020304" pitchFamily="18" charset="0"/>
              </a:rPr>
              <a:t> </a:t>
            </a:r>
            <a:r>
              <a:rPr lang="en-GB" sz="1400" dirty="0" smtClean="0">
                <a:latin typeface="Times New Roman" panose="02020603050405020304" pitchFamily="18" charset="0"/>
                <a:cs typeface="Times New Roman" panose="02020603050405020304" pitchFamily="18" charset="0"/>
              </a:rPr>
              <a:t>Measurement</a:t>
            </a:r>
          </a:p>
          <a:p>
            <a:r>
              <a:rPr lang="en-GB" sz="1400" b="1" dirty="0" smtClean="0">
                <a:latin typeface="Times New Roman" panose="02020603050405020304" pitchFamily="18" charset="0"/>
                <a:cs typeface="Times New Roman" panose="02020603050405020304" pitchFamily="18" charset="0"/>
              </a:rPr>
              <a:t>IKA-</a:t>
            </a:r>
            <a:r>
              <a:rPr lang="en-GB" sz="1400" b="1" dirty="0" err="1" smtClean="0">
                <a:latin typeface="Times New Roman" panose="02020603050405020304" pitchFamily="18" charset="0"/>
                <a:cs typeface="Times New Roman" panose="02020603050405020304" pitchFamily="18" charset="0"/>
              </a:rPr>
              <a:t>Werke</a:t>
            </a:r>
            <a:r>
              <a:rPr lang="en-GB" sz="1400" b="1" dirty="0" smtClean="0">
                <a:latin typeface="Times New Roman" panose="02020603050405020304" pitchFamily="18" charset="0"/>
                <a:cs typeface="Times New Roman" panose="02020603050405020304" pitchFamily="18" charset="0"/>
              </a:rPr>
              <a:t> </a:t>
            </a:r>
            <a:r>
              <a:rPr lang="en-GB" sz="1400" b="1" dirty="0">
                <a:latin typeface="Times New Roman" panose="02020603050405020304" pitchFamily="18" charset="0"/>
                <a:cs typeface="Times New Roman" panose="02020603050405020304" pitchFamily="18" charset="0"/>
              </a:rPr>
              <a:t>C2000 Bomb </a:t>
            </a:r>
            <a:r>
              <a:rPr lang="en-GB" sz="1400" b="1" dirty="0" smtClean="0">
                <a:latin typeface="Times New Roman" panose="02020603050405020304" pitchFamily="18" charset="0"/>
                <a:cs typeface="Times New Roman" panose="02020603050405020304" pitchFamily="18" charset="0"/>
              </a:rPr>
              <a:t>Calorimeter</a:t>
            </a:r>
            <a:r>
              <a:rPr lang="tr-TR" sz="1400" b="1" dirty="0" smtClean="0">
                <a:latin typeface="Times New Roman" panose="02020603050405020304" pitchFamily="18" charset="0"/>
                <a:cs typeface="Times New Roman" panose="02020603050405020304" pitchFamily="18" charset="0"/>
              </a:rPr>
              <a:t>: </a:t>
            </a:r>
            <a:r>
              <a:rPr lang="tr-TR" sz="1400" dirty="0">
                <a:latin typeface="Times New Roman" panose="02020603050405020304" pitchFamily="18" charset="0"/>
                <a:cs typeface="Times New Roman" panose="02020603050405020304" pitchFamily="18" charset="0"/>
              </a:rPr>
              <a:t>G</a:t>
            </a:r>
            <a:r>
              <a:rPr lang="en-GB" sz="1400" dirty="0" smtClean="0">
                <a:latin typeface="Times New Roman" panose="02020603050405020304" pitchFamily="18" charset="0"/>
                <a:cs typeface="Times New Roman" panose="02020603050405020304" pitchFamily="18" charset="0"/>
              </a:rPr>
              <a:t>ross </a:t>
            </a:r>
            <a:r>
              <a:rPr lang="tr-TR" sz="1400" dirty="0">
                <a:latin typeface="Times New Roman" panose="02020603050405020304" pitchFamily="18" charset="0"/>
                <a:cs typeface="Times New Roman" panose="02020603050405020304" pitchFamily="18" charset="0"/>
              </a:rPr>
              <a:t>H</a:t>
            </a:r>
            <a:r>
              <a:rPr lang="en-GB" sz="1400" dirty="0" smtClean="0">
                <a:latin typeface="Times New Roman" panose="02020603050405020304" pitchFamily="18" charset="0"/>
                <a:cs typeface="Times New Roman" panose="02020603050405020304" pitchFamily="18" charset="0"/>
              </a:rPr>
              <a:t>eating </a:t>
            </a:r>
            <a:r>
              <a:rPr lang="tr-TR" sz="1400" dirty="0" smtClean="0">
                <a:latin typeface="Times New Roman" panose="02020603050405020304" pitchFamily="18" charset="0"/>
                <a:cs typeface="Times New Roman" panose="02020603050405020304" pitchFamily="18" charset="0"/>
              </a:rPr>
              <a:t>Value</a:t>
            </a:r>
            <a:r>
              <a:rPr lang="en-GB" sz="1400" b="1" dirty="0" smtClean="0">
                <a:latin typeface="Times New Roman" panose="02020603050405020304" pitchFamily="18" charset="0"/>
                <a:cs typeface="Times New Roman" panose="02020603050405020304" pitchFamily="18" charset="0"/>
              </a:rPr>
              <a:t> </a:t>
            </a:r>
            <a:endParaRPr lang="en-GB" sz="1400" b="1" dirty="0">
              <a:latin typeface="Times New Roman" panose="02020603050405020304" pitchFamily="18" charset="0"/>
              <a:cs typeface="Times New Roman" panose="02020603050405020304" pitchFamily="18" charset="0"/>
            </a:endParaRPr>
          </a:p>
        </p:txBody>
      </p:sp>
      <p:sp>
        <p:nvSpPr>
          <p:cNvPr id="5" name="Slayt Numarası Yer Tutucusu 4"/>
          <p:cNvSpPr>
            <a:spLocks noGrp="1"/>
          </p:cNvSpPr>
          <p:nvPr>
            <p:ph type="sldNum" sz="quarter" idx="12"/>
          </p:nvPr>
        </p:nvSpPr>
        <p:spPr/>
        <p:txBody>
          <a:bodyPr/>
          <a:lstStyle/>
          <a:p>
            <a:fld id="{75FA89C3-734B-474A-B648-2001D0A533D9}" type="slidenum">
              <a:rPr lang="tr-TR" smtClean="0"/>
              <a:t>10</a:t>
            </a:fld>
            <a:endParaRPr lang="tr-TR"/>
          </a:p>
        </p:txBody>
      </p:sp>
    </p:spTree>
    <p:extLst>
      <p:ext uri="{BB962C8B-B14F-4D97-AF65-F5344CB8AC3E}">
        <p14:creationId xmlns:p14="http://schemas.microsoft.com/office/powerpoint/2010/main" val="288422815"/>
      </p:ext>
    </p:extLst>
  </p:cSld>
  <p:clrMapOvr>
    <a:masterClrMapping/>
  </p:clrMapOvr>
  <p:transition spd="slow">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3610744" cy="1143000"/>
          </a:xfrm>
        </p:spPr>
        <p:txBody>
          <a:bodyPr>
            <a:noAutofit/>
          </a:bodyPr>
          <a:lstStyle/>
          <a:p>
            <a:r>
              <a:rPr lang="en-GB" sz="3200" b="1" i="1" dirty="0">
                <a:latin typeface="Times New Roman" panose="02020603050405020304" pitchFamily="18" charset="0"/>
                <a:cs typeface="Times New Roman" panose="02020603050405020304" pitchFamily="18" charset="0"/>
              </a:rPr>
              <a:t>Experimental </a:t>
            </a:r>
            <a:r>
              <a:rPr lang="tr-TR" sz="3200" b="1" i="1" dirty="0" smtClean="0">
                <a:latin typeface="Times New Roman" panose="02020603050405020304" pitchFamily="18" charset="0"/>
                <a:cs typeface="Times New Roman" panose="02020603050405020304" pitchFamily="18" charset="0"/>
              </a:rPr>
              <a:t/>
            </a:r>
            <a:br>
              <a:rPr lang="tr-TR" sz="3200" b="1" i="1" dirty="0" smtClean="0">
                <a:latin typeface="Times New Roman" panose="02020603050405020304" pitchFamily="18" charset="0"/>
                <a:cs typeface="Times New Roman" panose="02020603050405020304" pitchFamily="18" charset="0"/>
              </a:rPr>
            </a:br>
            <a:r>
              <a:rPr lang="en-GB" sz="3200" b="1" i="1" dirty="0" smtClean="0">
                <a:latin typeface="Times New Roman" panose="02020603050405020304" pitchFamily="18" charset="0"/>
                <a:cs typeface="Times New Roman" panose="02020603050405020304" pitchFamily="18" charset="0"/>
              </a:rPr>
              <a:t>Set-up </a:t>
            </a:r>
            <a:endParaRPr lang="tr-TR" sz="3200" b="1" dirty="0">
              <a:latin typeface="Times New Roman" panose="02020603050405020304" pitchFamily="18" charset="0"/>
              <a:cs typeface="Times New Roman" panose="02020603050405020304" pitchFamily="18" charset="0"/>
            </a:endParaRPr>
          </a:p>
        </p:txBody>
      </p:sp>
      <p:graphicFrame>
        <p:nvGraphicFramePr>
          <p:cNvPr id="5" name="İçerik Yer Tutucusu 4"/>
          <p:cNvGraphicFramePr>
            <a:graphicFrameLocks noGrp="1"/>
          </p:cNvGraphicFramePr>
          <p:nvPr>
            <p:ph idx="1"/>
            <p:extLst>
              <p:ext uri="{D42A27DB-BD31-4B8C-83A1-F6EECF244321}">
                <p14:modId xmlns:p14="http://schemas.microsoft.com/office/powerpoint/2010/main" val="165013316"/>
              </p:ext>
            </p:extLst>
          </p:nvPr>
        </p:nvGraphicFramePr>
        <p:xfrm>
          <a:off x="1603623" y="3356992"/>
          <a:ext cx="6120680" cy="3154680"/>
        </p:xfrm>
        <a:graphic>
          <a:graphicData uri="http://schemas.openxmlformats.org/drawingml/2006/table">
            <a:tbl>
              <a:tblPr firstRow="1" firstCol="1" lastRow="1" lastCol="1" bandRow="1" bandCol="1">
                <a:tableStyleId>{5C22544A-7EE6-4342-B048-85BDC9FD1C3A}</a:tableStyleId>
              </a:tblPr>
              <a:tblGrid>
                <a:gridCol w="2142492"/>
                <a:gridCol w="3978188"/>
              </a:tblGrid>
              <a:tr h="155575">
                <a:tc>
                  <a:txBody>
                    <a:bodyPr/>
                    <a:lstStyle/>
                    <a:p>
                      <a:pPr algn="ctr">
                        <a:lnSpc>
                          <a:spcPct val="115000"/>
                        </a:lnSpc>
                        <a:spcAft>
                          <a:spcPts val="0"/>
                        </a:spcAft>
                      </a:pPr>
                      <a:r>
                        <a:rPr lang="en-GB" sz="1800" b="1" noProof="0" dirty="0" smtClean="0">
                          <a:effectLst/>
                          <a:latin typeface="Times New Roman" panose="02020603050405020304" pitchFamily="18" charset="0"/>
                          <a:cs typeface="Times New Roman" panose="02020603050405020304" pitchFamily="18" charset="0"/>
                        </a:rPr>
                        <a:t>Brand</a:t>
                      </a:r>
                      <a:endParaRPr lang="en-GB" sz="2400" b="1" noProof="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b="0" noProof="0" dirty="0" smtClean="0">
                          <a:solidFill>
                            <a:schemeClr val="tx1"/>
                          </a:solidFill>
                          <a:effectLst/>
                          <a:latin typeface="Times New Roman" panose="02020603050405020304" pitchFamily="18" charset="0"/>
                          <a:cs typeface="Times New Roman" panose="02020603050405020304" pitchFamily="18" charset="0"/>
                        </a:rPr>
                        <a:t>Mitsubishi Canter</a:t>
                      </a:r>
                      <a:endParaRPr lang="en-GB" sz="2400" b="0" noProof="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r>
              <a:tr h="107950">
                <a:tc>
                  <a:txBody>
                    <a:bodyPr/>
                    <a:lstStyle/>
                    <a:p>
                      <a:pPr algn="ctr">
                        <a:lnSpc>
                          <a:spcPct val="115000"/>
                        </a:lnSpc>
                        <a:spcAft>
                          <a:spcPts val="0"/>
                        </a:spcAft>
                      </a:pPr>
                      <a:r>
                        <a:rPr lang="en-GB" sz="1800" b="1" noProof="0" dirty="0" smtClean="0">
                          <a:effectLst/>
                          <a:latin typeface="Times New Roman" panose="02020603050405020304" pitchFamily="18" charset="0"/>
                          <a:cs typeface="Times New Roman" panose="02020603050405020304" pitchFamily="18" charset="0"/>
                        </a:rPr>
                        <a:t>Model</a:t>
                      </a:r>
                      <a:endParaRPr lang="en-GB" sz="2400" b="1" noProof="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b="0" noProof="0" dirty="0" smtClean="0">
                          <a:solidFill>
                            <a:schemeClr val="tx1"/>
                          </a:solidFill>
                          <a:effectLst/>
                          <a:latin typeface="Times New Roman" panose="02020603050405020304" pitchFamily="18" charset="0"/>
                          <a:cs typeface="Times New Roman" panose="02020603050405020304" pitchFamily="18" charset="0"/>
                        </a:rPr>
                        <a:t>4D31</a:t>
                      </a:r>
                      <a:endParaRPr lang="en-GB" sz="2400" b="0" noProof="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r>
              <a:tr h="107950">
                <a:tc>
                  <a:txBody>
                    <a:bodyPr/>
                    <a:lstStyle/>
                    <a:p>
                      <a:pPr algn="ctr">
                        <a:lnSpc>
                          <a:spcPct val="115000"/>
                        </a:lnSpc>
                        <a:spcAft>
                          <a:spcPts val="0"/>
                        </a:spcAft>
                      </a:pPr>
                      <a:r>
                        <a:rPr lang="en-GB" sz="1800" b="1" noProof="0" dirty="0" smtClean="0">
                          <a:effectLst/>
                          <a:latin typeface="Times New Roman" panose="02020603050405020304" pitchFamily="18" charset="0"/>
                          <a:cs typeface="Times New Roman" panose="02020603050405020304" pitchFamily="18" charset="0"/>
                        </a:rPr>
                        <a:t>Configuration</a:t>
                      </a:r>
                      <a:endParaRPr lang="en-GB" sz="2400" b="1" noProof="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b="0" noProof="0" dirty="0" smtClean="0">
                          <a:solidFill>
                            <a:schemeClr val="tx1"/>
                          </a:solidFill>
                          <a:effectLst/>
                          <a:latin typeface="Times New Roman" panose="02020603050405020304" pitchFamily="18" charset="0"/>
                          <a:cs typeface="Times New Roman" panose="02020603050405020304" pitchFamily="18" charset="0"/>
                        </a:rPr>
                        <a:t>In line 4</a:t>
                      </a:r>
                      <a:endParaRPr lang="en-GB" sz="2400" b="0" noProof="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r>
              <a:tr h="107950">
                <a:tc>
                  <a:txBody>
                    <a:bodyPr/>
                    <a:lstStyle/>
                    <a:p>
                      <a:pPr algn="ctr">
                        <a:lnSpc>
                          <a:spcPct val="115000"/>
                        </a:lnSpc>
                        <a:spcAft>
                          <a:spcPts val="0"/>
                        </a:spcAft>
                      </a:pPr>
                      <a:r>
                        <a:rPr lang="en-GB" sz="1800" b="1" noProof="0" dirty="0" smtClean="0">
                          <a:effectLst/>
                          <a:latin typeface="Times New Roman" panose="02020603050405020304" pitchFamily="18" charset="0"/>
                          <a:cs typeface="Times New Roman" panose="02020603050405020304" pitchFamily="18" charset="0"/>
                        </a:rPr>
                        <a:t>Type</a:t>
                      </a:r>
                      <a:endParaRPr lang="en-GB" sz="2400" b="1" noProof="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b="0" noProof="0" dirty="0" smtClean="0">
                          <a:solidFill>
                            <a:schemeClr val="tx1"/>
                          </a:solidFill>
                          <a:effectLst/>
                          <a:latin typeface="Times New Roman" panose="02020603050405020304" pitchFamily="18" charset="0"/>
                          <a:cs typeface="Times New Roman" panose="02020603050405020304" pitchFamily="18" charset="0"/>
                        </a:rPr>
                        <a:t>Direct injection diesel with glow plug</a:t>
                      </a:r>
                      <a:endParaRPr lang="en-GB" sz="2400" b="0" noProof="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r>
              <a:tr h="107950">
                <a:tc>
                  <a:txBody>
                    <a:bodyPr/>
                    <a:lstStyle/>
                    <a:p>
                      <a:pPr algn="ctr">
                        <a:lnSpc>
                          <a:spcPct val="115000"/>
                        </a:lnSpc>
                        <a:spcAft>
                          <a:spcPts val="0"/>
                        </a:spcAft>
                      </a:pPr>
                      <a:r>
                        <a:rPr lang="en-GB" sz="1800" b="1" noProof="0" dirty="0" smtClean="0">
                          <a:effectLst/>
                          <a:latin typeface="Times New Roman" panose="02020603050405020304" pitchFamily="18" charset="0"/>
                          <a:cs typeface="Times New Roman" panose="02020603050405020304" pitchFamily="18" charset="0"/>
                        </a:rPr>
                        <a:t>Displacement</a:t>
                      </a:r>
                      <a:endParaRPr lang="en-GB" sz="2400" b="1" noProof="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b="0" noProof="0" dirty="0" smtClean="0">
                          <a:solidFill>
                            <a:schemeClr val="tx1"/>
                          </a:solidFill>
                          <a:effectLst/>
                          <a:latin typeface="Times New Roman" panose="02020603050405020304" pitchFamily="18" charset="0"/>
                          <a:cs typeface="Times New Roman" panose="02020603050405020304" pitchFamily="18" charset="0"/>
                        </a:rPr>
                        <a:t>3298cc</a:t>
                      </a:r>
                      <a:endParaRPr lang="en-GB" sz="2400" b="0" noProof="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r>
              <a:tr h="107950">
                <a:tc>
                  <a:txBody>
                    <a:bodyPr/>
                    <a:lstStyle/>
                    <a:p>
                      <a:pPr algn="ctr">
                        <a:lnSpc>
                          <a:spcPct val="115000"/>
                        </a:lnSpc>
                        <a:spcAft>
                          <a:spcPts val="0"/>
                        </a:spcAft>
                      </a:pPr>
                      <a:r>
                        <a:rPr lang="en-GB" sz="1800" b="1" noProof="0" dirty="0" smtClean="0">
                          <a:effectLst/>
                          <a:latin typeface="Times New Roman" panose="02020603050405020304" pitchFamily="18" charset="0"/>
                          <a:cs typeface="Times New Roman" panose="02020603050405020304" pitchFamily="18" charset="0"/>
                        </a:rPr>
                        <a:t>Bore</a:t>
                      </a:r>
                      <a:endParaRPr lang="en-GB" sz="2400" b="1" noProof="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b="0" noProof="0" dirty="0" smtClean="0">
                          <a:solidFill>
                            <a:schemeClr val="tx1"/>
                          </a:solidFill>
                          <a:effectLst/>
                          <a:latin typeface="Times New Roman" panose="02020603050405020304" pitchFamily="18" charset="0"/>
                          <a:cs typeface="Times New Roman" panose="02020603050405020304" pitchFamily="18" charset="0"/>
                        </a:rPr>
                        <a:t>100 mm</a:t>
                      </a:r>
                      <a:endParaRPr lang="en-GB" sz="2400" b="0" noProof="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r>
              <a:tr h="107950">
                <a:tc>
                  <a:txBody>
                    <a:bodyPr/>
                    <a:lstStyle/>
                    <a:p>
                      <a:pPr algn="ctr">
                        <a:lnSpc>
                          <a:spcPct val="115000"/>
                        </a:lnSpc>
                        <a:spcAft>
                          <a:spcPts val="0"/>
                        </a:spcAft>
                      </a:pPr>
                      <a:r>
                        <a:rPr lang="en-GB" sz="1800" b="1" noProof="0" dirty="0" smtClean="0">
                          <a:effectLst/>
                          <a:latin typeface="Times New Roman" panose="02020603050405020304" pitchFamily="18" charset="0"/>
                          <a:cs typeface="Times New Roman" panose="02020603050405020304" pitchFamily="18" charset="0"/>
                        </a:rPr>
                        <a:t>Stroke</a:t>
                      </a:r>
                      <a:endParaRPr lang="en-GB" sz="2400" b="1" noProof="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b="0" noProof="0" dirty="0" smtClean="0">
                          <a:solidFill>
                            <a:schemeClr val="tx1"/>
                          </a:solidFill>
                          <a:effectLst/>
                          <a:latin typeface="Times New Roman" panose="02020603050405020304" pitchFamily="18" charset="0"/>
                          <a:cs typeface="Times New Roman" panose="02020603050405020304" pitchFamily="18" charset="0"/>
                        </a:rPr>
                        <a:t>105 mm</a:t>
                      </a:r>
                      <a:endParaRPr lang="en-GB" sz="2400" b="0" noProof="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r>
              <a:tr h="107950">
                <a:tc>
                  <a:txBody>
                    <a:bodyPr/>
                    <a:lstStyle/>
                    <a:p>
                      <a:pPr algn="ctr">
                        <a:lnSpc>
                          <a:spcPct val="115000"/>
                        </a:lnSpc>
                        <a:spcAft>
                          <a:spcPts val="0"/>
                        </a:spcAft>
                      </a:pPr>
                      <a:r>
                        <a:rPr lang="en-GB" sz="1800" b="1" noProof="0" dirty="0" smtClean="0">
                          <a:effectLst/>
                          <a:latin typeface="Times New Roman" panose="02020603050405020304" pitchFamily="18" charset="0"/>
                          <a:cs typeface="Times New Roman" panose="02020603050405020304" pitchFamily="18" charset="0"/>
                        </a:rPr>
                        <a:t>Power</a:t>
                      </a:r>
                      <a:endParaRPr lang="en-GB" sz="2400" b="1" noProof="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b="0" noProof="0" dirty="0" smtClean="0">
                          <a:solidFill>
                            <a:schemeClr val="tx1"/>
                          </a:solidFill>
                          <a:effectLst/>
                          <a:latin typeface="Times New Roman" panose="02020603050405020304" pitchFamily="18" charset="0"/>
                          <a:cs typeface="Times New Roman" panose="02020603050405020304" pitchFamily="18" charset="0"/>
                        </a:rPr>
                        <a:t>91 HP  @ 3500rpm</a:t>
                      </a:r>
                      <a:endParaRPr lang="en-GB" sz="2400" b="0" noProof="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r>
              <a:tr h="107950">
                <a:tc>
                  <a:txBody>
                    <a:bodyPr/>
                    <a:lstStyle/>
                    <a:p>
                      <a:pPr algn="ctr">
                        <a:lnSpc>
                          <a:spcPct val="115000"/>
                        </a:lnSpc>
                        <a:spcAft>
                          <a:spcPts val="0"/>
                        </a:spcAft>
                      </a:pPr>
                      <a:r>
                        <a:rPr lang="en-GB" sz="1800" b="1" noProof="0" dirty="0" smtClean="0">
                          <a:effectLst/>
                          <a:latin typeface="Times New Roman" panose="02020603050405020304" pitchFamily="18" charset="0"/>
                          <a:cs typeface="Times New Roman" panose="02020603050405020304" pitchFamily="18" charset="0"/>
                        </a:rPr>
                        <a:t>Torque</a:t>
                      </a:r>
                      <a:endParaRPr lang="en-GB" sz="2400" b="1" noProof="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b="0" noProof="0" dirty="0" smtClean="0">
                          <a:solidFill>
                            <a:schemeClr val="tx1"/>
                          </a:solidFill>
                          <a:effectLst/>
                          <a:latin typeface="Times New Roman" panose="02020603050405020304" pitchFamily="18" charset="0"/>
                          <a:cs typeface="Times New Roman" panose="02020603050405020304" pitchFamily="18" charset="0"/>
                        </a:rPr>
                        <a:t>223 Nm @ 2200rpm</a:t>
                      </a:r>
                      <a:endParaRPr lang="en-GB" sz="2400" b="0" noProof="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r>
              <a:tr h="50800">
                <a:tc>
                  <a:txBody>
                    <a:bodyPr/>
                    <a:lstStyle/>
                    <a:p>
                      <a:pPr algn="ctr">
                        <a:lnSpc>
                          <a:spcPct val="115000"/>
                        </a:lnSpc>
                        <a:spcAft>
                          <a:spcPts val="0"/>
                        </a:spcAft>
                      </a:pPr>
                      <a:r>
                        <a:rPr lang="en-GB" sz="1800" b="1" noProof="0" dirty="0" smtClean="0">
                          <a:effectLst/>
                          <a:latin typeface="Times New Roman" panose="02020603050405020304" pitchFamily="18" charset="0"/>
                          <a:cs typeface="Times New Roman" panose="02020603050405020304" pitchFamily="18" charset="0"/>
                        </a:rPr>
                        <a:t>Oil Cooler</a:t>
                      </a:r>
                      <a:endParaRPr lang="en-GB" sz="2400" b="1" noProof="0" dirty="0">
                        <a:effectLst/>
                        <a:latin typeface="Times New Roman" panose="02020603050405020304" pitchFamily="18" charset="0"/>
                        <a:ea typeface="Calibri"/>
                        <a:cs typeface="Times New Roman" panose="02020603050405020304" pitchFamily="18" charset="0"/>
                      </a:endParaRPr>
                    </a:p>
                  </a:txBody>
                  <a:tcPr marL="68580" marR="68580" marT="0" marB="0"/>
                </a:tc>
                <a:tc>
                  <a:txBody>
                    <a:bodyPr/>
                    <a:lstStyle/>
                    <a:p>
                      <a:pPr algn="ctr">
                        <a:lnSpc>
                          <a:spcPct val="115000"/>
                        </a:lnSpc>
                        <a:spcAft>
                          <a:spcPts val="0"/>
                        </a:spcAft>
                      </a:pPr>
                      <a:r>
                        <a:rPr lang="en-GB" sz="1800" b="0" noProof="0" dirty="0" smtClean="0">
                          <a:solidFill>
                            <a:schemeClr val="tx1"/>
                          </a:solidFill>
                          <a:effectLst/>
                          <a:latin typeface="Times New Roman" panose="02020603050405020304" pitchFamily="18" charset="0"/>
                          <a:cs typeface="Times New Roman" panose="02020603050405020304" pitchFamily="18" charset="0"/>
                        </a:rPr>
                        <a:t>Water cooled</a:t>
                      </a:r>
                      <a:endParaRPr lang="en-GB" sz="2400" b="0" noProof="0" dirty="0">
                        <a:solidFill>
                          <a:schemeClr val="tx1"/>
                        </a:solidFill>
                        <a:effectLst/>
                        <a:latin typeface="Times New Roman" panose="02020603050405020304" pitchFamily="18" charset="0"/>
                        <a:ea typeface="Calibri"/>
                        <a:cs typeface="Times New Roman" panose="02020603050405020304" pitchFamily="18" charset="0"/>
                      </a:endParaRPr>
                    </a:p>
                  </a:txBody>
                  <a:tcPr marL="68580" marR="68580" marT="0" marB="0">
                    <a:solidFill>
                      <a:schemeClr val="bg1">
                        <a:lumMod val="85000"/>
                      </a:schemeClr>
                    </a:solidFill>
                  </a:tcPr>
                </a:tc>
              </a:tr>
            </a:tbl>
          </a:graphicData>
        </a:graphic>
      </p:graphicFrame>
      <p:pic>
        <p:nvPicPr>
          <p:cNvPr id="6" name="Resim 5" descr="C:\Users\otomotiv\Desktop\BTU_ deney seti\IMG_0886.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23928" y="204788"/>
            <a:ext cx="3779911" cy="2832700"/>
          </a:xfrm>
          <a:prstGeom prst="rect">
            <a:avLst/>
          </a:prstGeom>
          <a:noFill/>
          <a:ln>
            <a:noFill/>
          </a:ln>
        </p:spPr>
      </p:pic>
      <p:sp>
        <p:nvSpPr>
          <p:cNvPr id="3" name="Slayt Numarası Yer Tutucusu 2"/>
          <p:cNvSpPr>
            <a:spLocks noGrp="1"/>
          </p:cNvSpPr>
          <p:nvPr>
            <p:ph type="sldNum" sz="quarter" idx="12"/>
          </p:nvPr>
        </p:nvSpPr>
        <p:spPr/>
        <p:txBody>
          <a:bodyPr/>
          <a:lstStyle/>
          <a:p>
            <a:fld id="{75FA89C3-734B-474A-B648-2001D0A533D9}" type="slidenum">
              <a:rPr lang="tr-TR" smtClean="0"/>
              <a:t>11</a:t>
            </a:fld>
            <a:endParaRPr lang="tr-TR"/>
          </a:p>
        </p:txBody>
      </p:sp>
    </p:spTree>
    <p:extLst>
      <p:ext uri="{BB962C8B-B14F-4D97-AF65-F5344CB8AC3E}">
        <p14:creationId xmlns:p14="http://schemas.microsoft.com/office/powerpoint/2010/main" val="3271641532"/>
      </p:ext>
    </p:extLst>
  </p:cSld>
  <p:clrMapOvr>
    <a:masterClrMapping/>
  </p:clrMapOvr>
  <p:transition spd="slow">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o 5"/>
          <p:cNvGraphicFramePr>
            <a:graphicFrameLocks noGrp="1"/>
          </p:cNvGraphicFramePr>
          <p:nvPr>
            <p:extLst>
              <p:ext uri="{D42A27DB-BD31-4B8C-83A1-F6EECF244321}">
                <p14:modId xmlns:p14="http://schemas.microsoft.com/office/powerpoint/2010/main" val="2018162369"/>
              </p:ext>
            </p:extLst>
          </p:nvPr>
        </p:nvGraphicFramePr>
        <p:xfrm>
          <a:off x="21689" y="980731"/>
          <a:ext cx="4190271" cy="5832649"/>
        </p:xfrm>
        <a:graphic>
          <a:graphicData uri="http://schemas.openxmlformats.org/drawingml/2006/table">
            <a:tbl>
              <a:tblPr firstRow="1" bandRow="1">
                <a:tableStyleId>{5C22544A-7EE6-4342-B048-85BDC9FD1C3A}</a:tableStyleId>
              </a:tblPr>
              <a:tblGrid>
                <a:gridCol w="1544886"/>
                <a:gridCol w="2645385"/>
              </a:tblGrid>
              <a:tr h="571584">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noProof="0" dirty="0" smtClean="0">
                          <a:latin typeface="Times New Roman" panose="02020603050405020304" pitchFamily="18" charset="0"/>
                          <a:cs typeface="Times New Roman" panose="02020603050405020304" pitchFamily="18" charset="0"/>
                        </a:rPr>
                        <a:t>Technical Data of Measuring</a:t>
                      </a:r>
                      <a:r>
                        <a:rPr lang="en-GB" baseline="0" noProof="0" dirty="0" smtClean="0">
                          <a:latin typeface="Times New Roman" panose="02020603050405020304" pitchFamily="18" charset="0"/>
                          <a:cs typeface="Times New Roman" panose="02020603050405020304" pitchFamily="18" charset="0"/>
                        </a:rPr>
                        <a:t> System </a:t>
                      </a:r>
                    </a:p>
                  </a:txBody>
                  <a:tcPr anchor="ctr"/>
                </a:tc>
                <a:tc hMerge="1">
                  <a:txBody>
                    <a:bodyPr/>
                    <a:lstStyle/>
                    <a:p>
                      <a:endParaRPr lang="en-GB" dirty="0"/>
                    </a:p>
                  </a:txBody>
                  <a:tcPr/>
                </a:tc>
              </a:tr>
              <a:tr h="784801">
                <a:tc>
                  <a:txBody>
                    <a:bodyPr/>
                    <a:lstStyle/>
                    <a:p>
                      <a:r>
                        <a:rPr lang="en-GB" sz="1400" noProof="0" dirty="0" smtClean="0">
                          <a:latin typeface="Times New Roman" panose="02020603050405020304" pitchFamily="18" charset="0"/>
                          <a:cs typeface="Times New Roman" panose="02020603050405020304" pitchFamily="18" charset="0"/>
                        </a:rPr>
                        <a:t>Brand</a:t>
                      </a:r>
                      <a:endParaRPr lang="en-GB" sz="1400" noProof="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latin typeface="Times New Roman" panose="02020603050405020304" pitchFamily="18" charset="0"/>
                          <a:cs typeface="Times New Roman" panose="02020603050405020304" pitchFamily="18" charset="0"/>
                        </a:rPr>
                        <a:t>SINUS </a:t>
                      </a:r>
                      <a:r>
                        <a:rPr lang="en-GB" sz="1400" noProof="0" dirty="0" err="1" smtClean="0">
                          <a:latin typeface="Times New Roman" panose="02020603050405020304" pitchFamily="18" charset="0"/>
                          <a:cs typeface="Times New Roman" panose="02020603050405020304" pitchFamily="18" charset="0"/>
                        </a:rPr>
                        <a:t>Messtechnik</a:t>
                      </a:r>
                      <a:r>
                        <a:rPr lang="en-GB" sz="1400" noProof="0" dirty="0" smtClean="0">
                          <a:latin typeface="Times New Roman" panose="02020603050405020304" pitchFamily="18" charset="0"/>
                          <a:cs typeface="Times New Roman" panose="02020603050405020304" pitchFamily="18" charset="0"/>
                        </a:rPr>
                        <a:t> GmbH Soundbook_MK2</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400" noProof="0" dirty="0" smtClean="0">
                        <a:latin typeface="Times New Roman" panose="02020603050405020304" pitchFamily="18" charset="0"/>
                        <a:cs typeface="Times New Roman" panose="02020603050405020304" pitchFamily="18" charset="0"/>
                      </a:endParaRPr>
                    </a:p>
                  </a:txBody>
                  <a:tcPr anchor="ctr"/>
                </a:tc>
              </a:tr>
              <a:tr h="353644">
                <a:tc>
                  <a:txBody>
                    <a:bodyPr/>
                    <a:lstStyle/>
                    <a:p>
                      <a:r>
                        <a:rPr lang="en-GB" sz="1400" noProof="0" dirty="0" smtClean="0">
                          <a:latin typeface="Times New Roman" panose="02020603050405020304" pitchFamily="18" charset="0"/>
                          <a:cs typeface="Times New Roman" panose="02020603050405020304" pitchFamily="18" charset="0"/>
                        </a:rPr>
                        <a:t>Resolution </a:t>
                      </a:r>
                      <a:endParaRPr lang="en-GB" sz="1400" noProof="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latin typeface="Times New Roman" panose="02020603050405020304" pitchFamily="18" charset="0"/>
                          <a:cs typeface="Times New Roman" panose="02020603050405020304" pitchFamily="18" charset="0"/>
                        </a:rPr>
                        <a:t>24 Bit</a:t>
                      </a:r>
                    </a:p>
                  </a:txBody>
                  <a:tcPr anchor="ctr"/>
                </a:tc>
              </a:tr>
              <a:tr h="552267">
                <a:tc>
                  <a:txBody>
                    <a:bodyPr/>
                    <a:lstStyle/>
                    <a:p>
                      <a:r>
                        <a:rPr lang="en-GB" sz="1400" noProof="0" dirty="0" smtClean="0">
                          <a:latin typeface="Times New Roman" panose="02020603050405020304" pitchFamily="18" charset="0"/>
                          <a:cs typeface="Times New Roman" panose="02020603050405020304" pitchFamily="18" charset="0"/>
                        </a:rPr>
                        <a:t>Number of Channels</a:t>
                      </a:r>
                      <a:endParaRPr lang="en-GB" sz="1400" noProof="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latin typeface="Times New Roman" panose="02020603050405020304" pitchFamily="18" charset="0"/>
                          <a:cs typeface="Times New Roman" panose="02020603050405020304" pitchFamily="18" charset="0"/>
                        </a:rPr>
                        <a:t>4 Measuring Channels (LEMO)</a:t>
                      </a:r>
                    </a:p>
                  </a:txBody>
                  <a:tcPr anchor="ctr"/>
                </a:tc>
              </a:tr>
              <a:tr h="1017332">
                <a:tc>
                  <a:txBody>
                    <a:bodyPr/>
                    <a:lstStyle/>
                    <a:p>
                      <a:r>
                        <a:rPr lang="en-GB" sz="1400" noProof="0" dirty="0" smtClean="0">
                          <a:latin typeface="Times New Roman" panose="02020603050405020304" pitchFamily="18" charset="0"/>
                          <a:cs typeface="Times New Roman" panose="02020603050405020304" pitchFamily="18" charset="0"/>
                        </a:rPr>
                        <a:t>Accuracy</a:t>
                      </a:r>
                      <a:endParaRPr lang="en-GB" sz="1400" noProof="0" dirty="0">
                        <a:latin typeface="Times New Roman" panose="02020603050405020304" pitchFamily="18" charset="0"/>
                        <a:cs typeface="Times New Roman" panose="02020603050405020304" pitchFamily="18" charset="0"/>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latin typeface="Times New Roman" panose="02020603050405020304" pitchFamily="18" charset="0"/>
                          <a:cs typeface="Times New Roman" panose="02020603050405020304" pitchFamily="18" charset="0"/>
                        </a:rPr>
                        <a:t>EN</a:t>
                      </a:r>
                      <a:r>
                        <a:rPr lang="en-GB" sz="1400" baseline="0" noProof="0" dirty="0" smtClean="0">
                          <a:latin typeface="Times New Roman" panose="02020603050405020304" pitchFamily="18" charset="0"/>
                          <a:cs typeface="Times New Roman" panose="02020603050405020304" pitchFamily="18" charset="0"/>
                        </a:rPr>
                        <a:t> 60651 and EN 60804 class 1, IEC 61672-1 class 1, group Z, percentages according to DIN 45657</a:t>
                      </a:r>
                      <a:endParaRPr lang="en-GB" sz="1400" noProof="0" dirty="0" smtClean="0">
                        <a:latin typeface="Times New Roman" panose="02020603050405020304" pitchFamily="18" charset="0"/>
                        <a:cs typeface="Times New Roman" panose="02020603050405020304" pitchFamily="18" charset="0"/>
                      </a:endParaRPr>
                    </a:p>
                  </a:txBody>
                  <a:tcPr anchor="ctr"/>
                </a:tc>
              </a:tr>
              <a:tr h="353644">
                <a:tc>
                  <a:txBody>
                    <a:bodyPr/>
                    <a:lstStyle/>
                    <a:p>
                      <a:r>
                        <a:rPr lang="en-GB" sz="1400" noProof="0" dirty="0" smtClean="0">
                          <a:latin typeface="Times New Roman" panose="02020603050405020304" pitchFamily="18" charset="0"/>
                          <a:cs typeface="Times New Roman" panose="02020603050405020304" pitchFamily="18" charset="0"/>
                        </a:rPr>
                        <a:t>Sampling rates</a:t>
                      </a:r>
                      <a:endParaRPr lang="en-GB" sz="1400" noProof="0" dirty="0">
                        <a:latin typeface="Times New Roman" panose="02020603050405020304" pitchFamily="18" charset="0"/>
                        <a:cs typeface="Times New Roman" panose="02020603050405020304" pitchFamily="18" charset="0"/>
                      </a:endParaRPr>
                    </a:p>
                  </a:txBody>
                  <a:tcPr anchor="ctr"/>
                </a:tc>
                <a:tc>
                  <a:txBody>
                    <a:bodyPr/>
                    <a:lstStyle/>
                    <a:p>
                      <a:r>
                        <a:rPr lang="en-GB" sz="1400" noProof="0" dirty="0" smtClean="0">
                          <a:latin typeface="Times New Roman" panose="02020603050405020304" pitchFamily="18" charset="0"/>
                          <a:cs typeface="Times New Roman" panose="02020603050405020304" pitchFamily="18" charset="0"/>
                        </a:rPr>
                        <a:t>51.2 kHz</a:t>
                      </a:r>
                      <a:endParaRPr lang="en-GB" sz="1400" noProof="0" dirty="0">
                        <a:latin typeface="Times New Roman" panose="02020603050405020304" pitchFamily="18" charset="0"/>
                        <a:cs typeface="Times New Roman" panose="02020603050405020304" pitchFamily="18" charset="0"/>
                      </a:endParaRPr>
                    </a:p>
                  </a:txBody>
                  <a:tcPr anchor="ctr"/>
                </a:tc>
              </a:tr>
              <a:tr h="784801">
                <a:tc>
                  <a:txBody>
                    <a:bodyPr/>
                    <a:lstStyle/>
                    <a:p>
                      <a:r>
                        <a:rPr lang="en-GB" sz="1400" noProof="0" dirty="0" smtClean="0">
                          <a:latin typeface="Times New Roman" panose="02020603050405020304" pitchFamily="18" charset="0"/>
                          <a:cs typeface="Times New Roman" panose="02020603050405020304" pitchFamily="18" charset="0"/>
                        </a:rPr>
                        <a:t>Transducer Supply</a:t>
                      </a:r>
                      <a:endParaRPr lang="en-GB" sz="1400" noProof="0" dirty="0">
                        <a:latin typeface="Times New Roman" panose="02020603050405020304" pitchFamily="18" charset="0"/>
                        <a:cs typeface="Times New Roman" panose="02020603050405020304" pitchFamily="18" charset="0"/>
                      </a:endParaRPr>
                    </a:p>
                  </a:txBody>
                  <a:tcPr anchor="ctr"/>
                </a:tc>
                <a:tc>
                  <a:txBody>
                    <a:bodyPr/>
                    <a:lstStyle/>
                    <a:p>
                      <a:r>
                        <a:rPr lang="en-GB" sz="1400" noProof="0" dirty="0" smtClean="0">
                          <a:latin typeface="Times New Roman" panose="02020603050405020304" pitchFamily="18" charset="0"/>
                          <a:cs typeface="Times New Roman" panose="02020603050405020304" pitchFamily="18" charset="0"/>
                        </a:rPr>
                        <a:t>Polarization voltage 20 V, 63 V or 200 V and ICP (2mA, 4mA)</a:t>
                      </a:r>
                      <a:endParaRPr lang="en-GB" sz="1400" noProof="0" dirty="0">
                        <a:latin typeface="Times New Roman" panose="02020603050405020304" pitchFamily="18" charset="0"/>
                        <a:cs typeface="Times New Roman" panose="02020603050405020304" pitchFamily="18" charset="0"/>
                      </a:endParaRPr>
                    </a:p>
                  </a:txBody>
                  <a:tcPr anchor="ctr"/>
                </a:tc>
              </a:tr>
              <a:tr h="353644">
                <a:tc rowSpan="4">
                  <a:txBody>
                    <a:bodyPr/>
                    <a:lstStyle/>
                    <a:p>
                      <a:r>
                        <a:rPr lang="en-GB" sz="1400" noProof="0" dirty="0" smtClean="0">
                          <a:latin typeface="Times New Roman" panose="02020603050405020304" pitchFamily="18" charset="0"/>
                          <a:cs typeface="Times New Roman" panose="02020603050405020304" pitchFamily="18" charset="0"/>
                        </a:rPr>
                        <a:t>Time Weighting</a:t>
                      </a:r>
                      <a:r>
                        <a:rPr lang="en-GB" sz="1400" baseline="0" noProof="0" dirty="0" smtClean="0">
                          <a:latin typeface="Times New Roman" panose="02020603050405020304" pitchFamily="18" charset="0"/>
                          <a:cs typeface="Times New Roman" panose="02020603050405020304" pitchFamily="18" charset="0"/>
                        </a:rPr>
                        <a:t> </a:t>
                      </a:r>
                      <a:endParaRPr lang="en-GB" sz="1400" noProof="0" dirty="0">
                        <a:latin typeface="Times New Roman" panose="02020603050405020304" pitchFamily="18" charset="0"/>
                        <a:cs typeface="Times New Roman" panose="02020603050405020304" pitchFamily="18" charset="0"/>
                      </a:endParaRPr>
                    </a:p>
                  </a:txBody>
                  <a:tcPr anchor="ctr"/>
                </a:tc>
                <a:tc>
                  <a:txBody>
                    <a:bodyPr/>
                    <a:lstStyle/>
                    <a:p>
                      <a:r>
                        <a:rPr lang="en-GB" sz="1400" noProof="0" dirty="0" smtClean="0">
                          <a:latin typeface="Times New Roman" panose="02020603050405020304" pitchFamily="18" charset="0"/>
                          <a:cs typeface="Times New Roman" panose="02020603050405020304" pitchFamily="18" charset="0"/>
                        </a:rPr>
                        <a:t>Fast =0.125 s</a:t>
                      </a:r>
                      <a:endParaRPr lang="en-GB" sz="1400" noProof="0" dirty="0">
                        <a:latin typeface="Times New Roman" panose="02020603050405020304" pitchFamily="18" charset="0"/>
                        <a:cs typeface="Times New Roman" panose="02020603050405020304" pitchFamily="18" charset="0"/>
                      </a:endParaRPr>
                    </a:p>
                  </a:txBody>
                  <a:tcPr anchor="ctr"/>
                </a:tc>
              </a:tr>
              <a:tr h="353644">
                <a:tc vMerge="1">
                  <a:txBody>
                    <a:bodyPr/>
                    <a:lstStyle/>
                    <a:p>
                      <a:endParaRPr lang="en-GB"/>
                    </a:p>
                  </a:txBody>
                  <a:tcPr/>
                </a:tc>
                <a:tc>
                  <a:txBody>
                    <a:bodyPr/>
                    <a:lstStyle/>
                    <a:p>
                      <a:r>
                        <a:rPr lang="en-GB" sz="1400" noProof="0" dirty="0" smtClean="0">
                          <a:latin typeface="Times New Roman" panose="02020603050405020304" pitchFamily="18" charset="0"/>
                          <a:cs typeface="Times New Roman" panose="02020603050405020304" pitchFamily="18" charset="0"/>
                        </a:rPr>
                        <a:t>Slow =1 s</a:t>
                      </a:r>
                      <a:endParaRPr lang="en-GB" sz="1400" noProof="0" dirty="0">
                        <a:latin typeface="Times New Roman" panose="02020603050405020304" pitchFamily="18" charset="0"/>
                        <a:cs typeface="Times New Roman" panose="02020603050405020304" pitchFamily="18" charset="0"/>
                      </a:endParaRPr>
                    </a:p>
                  </a:txBody>
                  <a:tcPr anchor="ctr"/>
                </a:tc>
              </a:tr>
              <a:tr h="353644">
                <a:tc vMerge="1">
                  <a:txBody>
                    <a:bodyPr/>
                    <a:lstStyle/>
                    <a:p>
                      <a:endParaRPr lang="en-GB"/>
                    </a:p>
                  </a:txBody>
                  <a:tcPr/>
                </a:tc>
                <a:tc>
                  <a:txBody>
                    <a:bodyPr/>
                    <a:lstStyle/>
                    <a:p>
                      <a:r>
                        <a:rPr lang="en-GB" sz="1400" noProof="0" dirty="0" smtClean="0">
                          <a:latin typeface="Times New Roman" panose="02020603050405020304" pitchFamily="18" charset="0"/>
                          <a:cs typeface="Times New Roman" panose="02020603050405020304" pitchFamily="18" charset="0"/>
                        </a:rPr>
                        <a:t>Impulse =0.035 s</a:t>
                      </a:r>
                      <a:endParaRPr lang="en-GB" sz="1400" noProof="0" dirty="0">
                        <a:latin typeface="Times New Roman" panose="02020603050405020304" pitchFamily="18" charset="0"/>
                        <a:cs typeface="Times New Roman" panose="02020603050405020304" pitchFamily="18" charset="0"/>
                      </a:endParaRPr>
                    </a:p>
                  </a:txBody>
                  <a:tcPr anchor="ctr"/>
                </a:tc>
              </a:tr>
              <a:tr h="353644">
                <a:tc vMerge="1">
                  <a:txBody>
                    <a:bodyPr/>
                    <a:lstStyle/>
                    <a:p>
                      <a:endParaRPr lang="en-GB" dirty="0"/>
                    </a:p>
                  </a:txBody>
                  <a:tcPr/>
                </a:tc>
                <a:tc>
                  <a:txBody>
                    <a:bodyPr/>
                    <a:lstStyle/>
                    <a:p>
                      <a:r>
                        <a:rPr lang="en-GB" sz="1400" noProof="0" dirty="0" smtClean="0">
                          <a:latin typeface="Times New Roman" panose="02020603050405020304" pitchFamily="18" charset="0"/>
                          <a:cs typeface="Times New Roman" panose="02020603050405020304" pitchFamily="18" charset="0"/>
                        </a:rPr>
                        <a:t>Peak = 20µs</a:t>
                      </a:r>
                      <a:endParaRPr lang="en-GB" sz="1400" noProof="0" dirty="0">
                        <a:latin typeface="Times New Roman" panose="02020603050405020304" pitchFamily="18" charset="0"/>
                        <a:cs typeface="Times New Roman" panose="02020603050405020304" pitchFamily="18" charset="0"/>
                      </a:endParaRPr>
                    </a:p>
                  </a:txBody>
                  <a:tcPr anchor="ctr"/>
                </a:tc>
              </a:tr>
            </a:tbl>
          </a:graphicData>
        </a:graphic>
      </p:graphicFrame>
      <p:sp>
        <p:nvSpPr>
          <p:cNvPr id="9" name="Rectangle 2"/>
          <p:cNvSpPr>
            <a:spLocks noChangeArrowheads="1"/>
          </p:cNvSpPr>
          <p:nvPr/>
        </p:nvSpPr>
        <p:spPr bwMode="auto">
          <a:xfrm>
            <a:off x="3462338" y="1600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cs typeface="Arial" pitchFamily="34" charset="0"/>
              </a:rPr>
              <a:t/>
            </a:r>
            <a:br>
              <a:rPr kumimoji="0" lang="en-US" altLang="en-US" sz="1800" b="0" i="0" u="none" strike="noStrike" cap="none" normalizeH="0" baseline="0" smtClean="0">
                <a:ln>
                  <a:noFill/>
                </a:ln>
                <a:solidFill>
                  <a:schemeClr val="tx1"/>
                </a:solidFill>
                <a:effectLst/>
                <a:latin typeface="Arial" pitchFamily="34" charset="0"/>
                <a:cs typeface="Arial" pitchFamily="34" charset="0"/>
              </a:rPr>
            </a:br>
            <a:endParaRPr kumimoji="0" lang="en-US" altLang="en-US" sz="1800" b="0" i="0" u="none" strike="noStrike" cap="none" normalizeH="0" baseline="0" smtClean="0">
              <a:ln>
                <a:noFill/>
              </a:ln>
              <a:solidFill>
                <a:schemeClr val="tx1"/>
              </a:solidFill>
              <a:effectLst/>
              <a:latin typeface="Arial" pitchFamily="34" charset="0"/>
              <a:cs typeface="Arial" pitchFamily="34" charset="0"/>
            </a:endParaRPr>
          </a:p>
        </p:txBody>
      </p:sp>
      <p:graphicFrame>
        <p:nvGraphicFramePr>
          <p:cNvPr id="10" name="Tablo 9"/>
          <p:cNvGraphicFramePr>
            <a:graphicFrameLocks noGrp="1"/>
          </p:cNvGraphicFramePr>
          <p:nvPr>
            <p:extLst>
              <p:ext uri="{D42A27DB-BD31-4B8C-83A1-F6EECF244321}">
                <p14:modId xmlns:p14="http://schemas.microsoft.com/office/powerpoint/2010/main" val="1701161272"/>
              </p:ext>
            </p:extLst>
          </p:nvPr>
        </p:nvGraphicFramePr>
        <p:xfrm>
          <a:off x="4499992" y="1007912"/>
          <a:ext cx="3912096" cy="5781000"/>
        </p:xfrm>
        <a:graphic>
          <a:graphicData uri="http://schemas.openxmlformats.org/drawingml/2006/table">
            <a:tbl>
              <a:tblPr firstRow="1" bandRow="1">
                <a:tableStyleId>{5C22544A-7EE6-4342-B048-85BDC9FD1C3A}</a:tableStyleId>
              </a:tblPr>
              <a:tblGrid>
                <a:gridCol w="1956048"/>
                <a:gridCol w="1956048"/>
              </a:tblGrid>
              <a:tr h="544052">
                <a:tc gridSpan="2">
                  <a:txBody>
                    <a:bodyPr/>
                    <a:lstStyle/>
                    <a:p>
                      <a:pPr algn="ctr"/>
                      <a:r>
                        <a:rPr lang="en-GB" sz="1800" b="1" i="0" kern="1200" dirty="0" smtClean="0">
                          <a:solidFill>
                            <a:schemeClr val="lt1"/>
                          </a:solidFill>
                          <a:effectLst/>
                          <a:latin typeface="Times New Roman" panose="02020603050405020304" pitchFamily="18" charset="0"/>
                          <a:ea typeface="+mn-ea"/>
                          <a:cs typeface="Times New Roman" panose="02020603050405020304" pitchFamily="18" charset="0"/>
                        </a:rPr>
                        <a:t>Technical</a:t>
                      </a:r>
                      <a:r>
                        <a:rPr lang="en-GB" sz="1800" b="1" i="0" kern="1200" baseline="0" dirty="0" smtClean="0">
                          <a:solidFill>
                            <a:schemeClr val="lt1"/>
                          </a:solidFill>
                          <a:effectLst/>
                          <a:latin typeface="Times New Roman" panose="02020603050405020304" pitchFamily="18" charset="0"/>
                          <a:ea typeface="+mn-ea"/>
                          <a:cs typeface="Times New Roman" panose="02020603050405020304" pitchFamily="18" charset="0"/>
                        </a:rPr>
                        <a:t> </a:t>
                      </a:r>
                      <a:r>
                        <a:rPr lang="en-GB" sz="1800" b="1" i="0" kern="1200" baseline="0" noProof="0" dirty="0" smtClean="0">
                          <a:solidFill>
                            <a:schemeClr val="lt1"/>
                          </a:solidFill>
                          <a:effectLst/>
                          <a:latin typeface="Times New Roman" panose="02020603050405020304" pitchFamily="18" charset="0"/>
                          <a:ea typeface="+mn-ea"/>
                          <a:cs typeface="Times New Roman" panose="02020603050405020304" pitchFamily="18" charset="0"/>
                        </a:rPr>
                        <a:t>Specifications</a:t>
                      </a:r>
                      <a:r>
                        <a:rPr lang="en-GB" sz="1800" b="1" i="0" kern="1200" baseline="0" dirty="0" smtClean="0">
                          <a:solidFill>
                            <a:schemeClr val="lt1"/>
                          </a:solidFill>
                          <a:effectLst/>
                          <a:latin typeface="Times New Roman" panose="02020603050405020304" pitchFamily="18" charset="0"/>
                          <a:ea typeface="+mn-ea"/>
                          <a:cs typeface="Times New Roman" panose="02020603050405020304" pitchFamily="18" charset="0"/>
                        </a:rPr>
                        <a:t> of </a:t>
                      </a:r>
                      <a:r>
                        <a:rPr lang="en-GB" sz="1800" b="1" i="0" kern="1200" baseline="0" noProof="0" dirty="0" smtClean="0">
                          <a:solidFill>
                            <a:schemeClr val="lt1"/>
                          </a:solidFill>
                          <a:effectLst/>
                          <a:latin typeface="Times New Roman" panose="02020603050405020304" pitchFamily="18" charset="0"/>
                          <a:ea typeface="+mn-ea"/>
                          <a:cs typeface="Times New Roman" panose="02020603050405020304" pitchFamily="18" charset="0"/>
                        </a:rPr>
                        <a:t>Accelerometer (PCB-356A33)</a:t>
                      </a:r>
                      <a:endParaRPr lang="en-GB" sz="700" noProof="0" dirty="0">
                        <a:solidFill>
                          <a:srgbClr val="000000"/>
                        </a:solidFill>
                        <a:effectLst/>
                        <a:latin typeface="Times New Roman" panose="02020603050405020304" pitchFamily="18" charset="0"/>
                        <a:cs typeface="Times New Roman" panose="02020603050405020304" pitchFamily="18" charset="0"/>
                      </a:endParaRPr>
                    </a:p>
                  </a:txBody>
                  <a:tcPr marL="20515" marR="20515" marT="10258" marB="10258" anchor="ctr"/>
                </a:tc>
                <a:tc hMerge="1">
                  <a:txBody>
                    <a:bodyPr/>
                    <a:lstStyle/>
                    <a:p>
                      <a:endParaRPr lang="en-GB"/>
                    </a:p>
                  </a:txBody>
                  <a:tcPr/>
                </a:tc>
              </a:tr>
              <a:tr h="297788">
                <a:tc>
                  <a:txBody>
                    <a:bodyPr/>
                    <a:lstStyle/>
                    <a:p>
                      <a:r>
                        <a:rPr lang="en-GB" sz="1400" dirty="0" smtClean="0">
                          <a:solidFill>
                            <a:srgbClr val="000000"/>
                          </a:solidFill>
                          <a:effectLst/>
                          <a:latin typeface="Times New Roman" panose="02020603050405020304" pitchFamily="18" charset="0"/>
                          <a:cs typeface="Times New Roman" panose="02020603050405020304" pitchFamily="18" charset="0"/>
                        </a:rPr>
                        <a:t>Brand</a:t>
                      </a:r>
                      <a:endParaRPr lang="en-GB" sz="1400" dirty="0">
                        <a:solidFill>
                          <a:srgbClr val="000000"/>
                        </a:solidFill>
                        <a:effectLst/>
                        <a:latin typeface="Times New Roman" panose="02020603050405020304" pitchFamily="18" charset="0"/>
                        <a:cs typeface="Times New Roman" panose="02020603050405020304" pitchFamily="18" charset="0"/>
                      </a:endParaRPr>
                    </a:p>
                  </a:txBody>
                  <a:tcPr marL="20515" marR="20515" marT="10258" marB="10258" anchor="ctr"/>
                </a:tc>
                <a:tc>
                  <a:txBody>
                    <a:bodyPr/>
                    <a:lstStyle/>
                    <a:p>
                      <a:pPr algn="ctr"/>
                      <a:r>
                        <a:rPr lang="en-GB" sz="1400" b="0" i="0" kern="1200" baseline="0" noProof="0" dirty="0" smtClean="0">
                          <a:solidFill>
                            <a:schemeClr val="tx1"/>
                          </a:solidFill>
                          <a:effectLst/>
                          <a:latin typeface="Times New Roman" panose="02020603050405020304" pitchFamily="18" charset="0"/>
                          <a:ea typeface="+mn-ea"/>
                          <a:cs typeface="Times New Roman" panose="02020603050405020304" pitchFamily="18" charset="0"/>
                        </a:rPr>
                        <a:t>PCB-356A33</a:t>
                      </a:r>
                      <a:endParaRPr lang="en-GB" sz="1400" b="0" dirty="0">
                        <a:solidFill>
                          <a:schemeClr val="tx1"/>
                        </a:solidFill>
                        <a:effectLst/>
                        <a:latin typeface="Times New Roman" panose="02020603050405020304" pitchFamily="18" charset="0"/>
                        <a:cs typeface="Times New Roman" panose="02020603050405020304" pitchFamily="18" charset="0"/>
                      </a:endParaRPr>
                    </a:p>
                  </a:txBody>
                  <a:tcPr marL="20515" marR="20515" marT="10258" marB="10258" anchor="ctr"/>
                </a:tc>
              </a:tr>
              <a:tr h="297788">
                <a:tc gridSpan="2">
                  <a:txBody>
                    <a:bodyPr/>
                    <a:lstStyle/>
                    <a:p>
                      <a:r>
                        <a:rPr lang="en-GB" sz="1400" b="1" dirty="0">
                          <a:solidFill>
                            <a:srgbClr val="000000"/>
                          </a:solidFill>
                          <a:effectLst/>
                          <a:latin typeface="Times New Roman" panose="02020603050405020304" pitchFamily="18" charset="0"/>
                          <a:cs typeface="Times New Roman" panose="02020603050405020304" pitchFamily="18" charset="0"/>
                        </a:rPr>
                        <a:t>Performance</a:t>
                      </a:r>
                      <a:endParaRPr lang="en-GB" sz="1400" dirty="0">
                        <a:solidFill>
                          <a:srgbClr val="000000"/>
                        </a:solidFill>
                        <a:effectLst/>
                        <a:latin typeface="Times New Roman" panose="02020603050405020304" pitchFamily="18" charset="0"/>
                        <a:cs typeface="Times New Roman" panose="02020603050405020304" pitchFamily="18" charset="0"/>
                      </a:endParaRPr>
                    </a:p>
                  </a:txBody>
                  <a:tcPr marL="20515" marR="20515" marT="10258" marB="10258" anchor="ctr"/>
                </a:tc>
                <a:tc hMerge="1">
                  <a:txBody>
                    <a:bodyPr/>
                    <a:lstStyle/>
                    <a:p>
                      <a:endParaRPr lang="en-GB"/>
                    </a:p>
                  </a:txBody>
                  <a:tcPr/>
                </a:tc>
              </a:tr>
              <a:tr h="297788">
                <a:tc>
                  <a:txBody>
                    <a:bodyPr/>
                    <a:lstStyle/>
                    <a:p>
                      <a:r>
                        <a:rPr lang="en-GB" sz="1400" dirty="0" smtClean="0">
                          <a:effectLst/>
                          <a:latin typeface="Times New Roman" panose="02020603050405020304" pitchFamily="18" charset="0"/>
                          <a:cs typeface="Times New Roman" panose="02020603050405020304" pitchFamily="18" charset="0"/>
                        </a:rPr>
                        <a:t>Sensitivity </a:t>
                      </a:r>
                      <a:r>
                        <a:rPr lang="en-GB" sz="1400" dirty="0">
                          <a:effectLst/>
                          <a:latin typeface="Times New Roman" panose="02020603050405020304" pitchFamily="18" charset="0"/>
                          <a:cs typeface="Times New Roman" panose="02020603050405020304" pitchFamily="18" charset="0"/>
                        </a:rPr>
                        <a:t>(±10 %)</a:t>
                      </a:r>
                    </a:p>
                  </a:txBody>
                  <a:tcPr marL="20515" marR="20515" marT="10258" marB="10258" anchor="ctr"/>
                </a:tc>
                <a:tc>
                  <a:txBody>
                    <a:bodyPr/>
                    <a:lstStyle/>
                    <a:p>
                      <a:pPr algn="ctr"/>
                      <a:r>
                        <a:rPr lang="en-GB" sz="1400" dirty="0">
                          <a:effectLst/>
                          <a:latin typeface="Times New Roman" panose="02020603050405020304" pitchFamily="18" charset="0"/>
                          <a:cs typeface="Times New Roman" panose="02020603050405020304" pitchFamily="18" charset="0"/>
                        </a:rPr>
                        <a:t>1.02 mV/(m/s²)</a:t>
                      </a:r>
                    </a:p>
                  </a:txBody>
                  <a:tcPr marL="20515" marR="20515" marT="10258" marB="10258" anchor="ctr"/>
                </a:tc>
              </a:tr>
              <a:tr h="297788">
                <a:tc>
                  <a:txBody>
                    <a:bodyPr/>
                    <a:lstStyle/>
                    <a:p>
                      <a:r>
                        <a:rPr lang="en-GB" sz="1400" dirty="0" smtClean="0">
                          <a:effectLst/>
                          <a:latin typeface="Times New Roman" panose="02020603050405020304" pitchFamily="18" charset="0"/>
                          <a:cs typeface="Times New Roman" panose="02020603050405020304" pitchFamily="18" charset="0"/>
                        </a:rPr>
                        <a:t>Measurement </a:t>
                      </a:r>
                      <a:r>
                        <a:rPr lang="en-GB" sz="1400" dirty="0">
                          <a:effectLst/>
                          <a:latin typeface="Times New Roman" panose="02020603050405020304" pitchFamily="18" charset="0"/>
                          <a:cs typeface="Times New Roman" panose="02020603050405020304" pitchFamily="18" charset="0"/>
                        </a:rPr>
                        <a:t>Range</a:t>
                      </a:r>
                    </a:p>
                  </a:txBody>
                  <a:tcPr marL="20515" marR="20515" marT="10258" marB="10258" anchor="ctr"/>
                </a:tc>
                <a:tc>
                  <a:txBody>
                    <a:bodyPr/>
                    <a:lstStyle/>
                    <a:p>
                      <a:pPr algn="ctr"/>
                      <a:r>
                        <a:rPr lang="en-GB" sz="1400" dirty="0">
                          <a:effectLst/>
                          <a:latin typeface="Times New Roman" panose="02020603050405020304" pitchFamily="18" charset="0"/>
                          <a:cs typeface="Times New Roman" panose="02020603050405020304" pitchFamily="18" charset="0"/>
                        </a:rPr>
                        <a:t>±4905 m/s² </a:t>
                      </a:r>
                      <a:r>
                        <a:rPr lang="en-GB" sz="1400" dirty="0" err="1">
                          <a:effectLst/>
                          <a:latin typeface="Times New Roman" panose="02020603050405020304" pitchFamily="18" charset="0"/>
                          <a:cs typeface="Times New Roman" panose="02020603050405020304" pitchFamily="18" charset="0"/>
                        </a:rPr>
                        <a:t>pk</a:t>
                      </a:r>
                      <a:endParaRPr lang="en-GB" sz="1400" dirty="0">
                        <a:effectLst/>
                        <a:latin typeface="Times New Roman" panose="02020603050405020304" pitchFamily="18" charset="0"/>
                        <a:cs typeface="Times New Roman" panose="02020603050405020304" pitchFamily="18" charset="0"/>
                      </a:endParaRPr>
                    </a:p>
                  </a:txBody>
                  <a:tcPr marL="20515" marR="20515" marT="10258" marB="10258" anchor="ctr"/>
                </a:tc>
              </a:tr>
              <a:tr h="297788">
                <a:tc>
                  <a:txBody>
                    <a:bodyPr/>
                    <a:lstStyle/>
                    <a:p>
                      <a:r>
                        <a:rPr lang="en-GB" sz="1400" dirty="0" smtClean="0">
                          <a:effectLst/>
                          <a:latin typeface="Times New Roman" panose="02020603050405020304" pitchFamily="18" charset="0"/>
                          <a:cs typeface="Times New Roman" panose="02020603050405020304" pitchFamily="18" charset="0"/>
                        </a:rPr>
                        <a:t>Frequency </a:t>
                      </a:r>
                      <a:r>
                        <a:rPr lang="en-GB" sz="1400" dirty="0">
                          <a:effectLst/>
                          <a:latin typeface="Times New Roman" panose="02020603050405020304" pitchFamily="18" charset="0"/>
                          <a:cs typeface="Times New Roman" panose="02020603050405020304" pitchFamily="18" charset="0"/>
                        </a:rPr>
                        <a:t>Range (±5 %)</a:t>
                      </a:r>
                    </a:p>
                  </a:txBody>
                  <a:tcPr marL="20515" marR="20515" marT="10258" marB="10258" anchor="ctr"/>
                </a:tc>
                <a:tc>
                  <a:txBody>
                    <a:bodyPr/>
                    <a:lstStyle/>
                    <a:p>
                      <a:pPr algn="ctr"/>
                      <a:r>
                        <a:rPr lang="en-GB" sz="1400" dirty="0">
                          <a:effectLst/>
                          <a:latin typeface="Times New Roman" panose="02020603050405020304" pitchFamily="18" charset="0"/>
                          <a:cs typeface="Times New Roman" panose="02020603050405020304" pitchFamily="18" charset="0"/>
                        </a:rPr>
                        <a:t>2 to 10000 Hz</a:t>
                      </a:r>
                    </a:p>
                  </a:txBody>
                  <a:tcPr marL="20515" marR="20515" marT="10258" marB="10258" anchor="ctr"/>
                </a:tc>
              </a:tr>
              <a:tr h="297788">
                <a:tc>
                  <a:txBody>
                    <a:bodyPr/>
                    <a:lstStyle/>
                    <a:p>
                      <a:r>
                        <a:rPr lang="en-GB" sz="1400" dirty="0" smtClean="0">
                          <a:effectLst/>
                          <a:latin typeface="Times New Roman" panose="02020603050405020304" pitchFamily="18" charset="0"/>
                          <a:cs typeface="Times New Roman" panose="02020603050405020304" pitchFamily="18" charset="0"/>
                        </a:rPr>
                        <a:t>Frequency </a:t>
                      </a:r>
                      <a:r>
                        <a:rPr lang="en-GB" sz="1400" dirty="0">
                          <a:effectLst/>
                          <a:latin typeface="Times New Roman" panose="02020603050405020304" pitchFamily="18" charset="0"/>
                          <a:cs typeface="Times New Roman" panose="02020603050405020304" pitchFamily="18" charset="0"/>
                        </a:rPr>
                        <a:t>Range (±5 %)</a:t>
                      </a:r>
                    </a:p>
                  </a:txBody>
                  <a:tcPr marL="20515" marR="20515" marT="10258" marB="10258" anchor="ctr"/>
                </a:tc>
                <a:tc>
                  <a:txBody>
                    <a:bodyPr/>
                    <a:lstStyle/>
                    <a:p>
                      <a:pPr algn="ctr"/>
                      <a:r>
                        <a:rPr lang="en-GB" sz="1400" dirty="0">
                          <a:effectLst/>
                          <a:latin typeface="Times New Roman" panose="02020603050405020304" pitchFamily="18" charset="0"/>
                          <a:cs typeface="Times New Roman" panose="02020603050405020304" pitchFamily="18" charset="0"/>
                        </a:rPr>
                        <a:t>2 to 7000 Hz</a:t>
                      </a:r>
                    </a:p>
                  </a:txBody>
                  <a:tcPr marL="20515" marR="20515" marT="10258" marB="10258" anchor="ctr"/>
                </a:tc>
              </a:tr>
              <a:tr h="297788">
                <a:tc>
                  <a:txBody>
                    <a:bodyPr/>
                    <a:lstStyle/>
                    <a:p>
                      <a:r>
                        <a:rPr lang="en-GB" sz="1400" dirty="0" smtClean="0">
                          <a:effectLst/>
                          <a:latin typeface="Times New Roman" panose="02020603050405020304" pitchFamily="18" charset="0"/>
                          <a:cs typeface="Times New Roman" panose="02020603050405020304" pitchFamily="18" charset="0"/>
                        </a:rPr>
                        <a:t>Resonant </a:t>
                      </a:r>
                      <a:r>
                        <a:rPr lang="en-GB" sz="1400" dirty="0">
                          <a:effectLst/>
                          <a:latin typeface="Times New Roman" panose="02020603050405020304" pitchFamily="18" charset="0"/>
                          <a:cs typeface="Times New Roman" panose="02020603050405020304" pitchFamily="18" charset="0"/>
                        </a:rPr>
                        <a:t>Frequency</a:t>
                      </a:r>
                    </a:p>
                  </a:txBody>
                  <a:tcPr marL="20515" marR="20515" marT="10258" marB="10258" anchor="ctr"/>
                </a:tc>
                <a:tc>
                  <a:txBody>
                    <a:bodyPr/>
                    <a:lstStyle/>
                    <a:p>
                      <a:pPr algn="ctr"/>
                      <a:r>
                        <a:rPr lang="en-GB" sz="1400" dirty="0">
                          <a:effectLst/>
                          <a:latin typeface="Times New Roman" panose="02020603050405020304" pitchFamily="18" charset="0"/>
                          <a:cs typeface="Times New Roman" panose="02020603050405020304" pitchFamily="18" charset="0"/>
                        </a:rPr>
                        <a:t>≥55 kHz</a:t>
                      </a:r>
                    </a:p>
                  </a:txBody>
                  <a:tcPr marL="20515" marR="20515" marT="10258" marB="10258" anchor="ctr"/>
                </a:tc>
              </a:tr>
              <a:tr h="427510">
                <a:tc>
                  <a:txBody>
                    <a:bodyPr/>
                    <a:lstStyle/>
                    <a:p>
                      <a:r>
                        <a:rPr lang="en-GB" sz="1400" dirty="0" smtClean="0">
                          <a:effectLst/>
                          <a:latin typeface="Times New Roman" panose="02020603050405020304" pitchFamily="18" charset="0"/>
                          <a:cs typeface="Times New Roman" panose="02020603050405020304" pitchFamily="18" charset="0"/>
                        </a:rPr>
                        <a:t>Broadband </a:t>
                      </a:r>
                      <a:r>
                        <a:rPr lang="en-GB" sz="1400" dirty="0">
                          <a:effectLst/>
                          <a:latin typeface="Times New Roman" panose="02020603050405020304" pitchFamily="18" charset="0"/>
                          <a:cs typeface="Times New Roman" panose="02020603050405020304" pitchFamily="18" charset="0"/>
                        </a:rPr>
                        <a:t>Resolution (1 to 10000 Hz)</a:t>
                      </a:r>
                    </a:p>
                  </a:txBody>
                  <a:tcPr marL="20515" marR="20515" marT="10258" marB="10258" anchor="ctr"/>
                </a:tc>
                <a:tc>
                  <a:txBody>
                    <a:bodyPr/>
                    <a:lstStyle/>
                    <a:p>
                      <a:pPr algn="ctr"/>
                      <a:r>
                        <a:rPr lang="en-GB" sz="1400" dirty="0">
                          <a:effectLst/>
                          <a:latin typeface="Times New Roman" panose="02020603050405020304" pitchFamily="18" charset="0"/>
                          <a:cs typeface="Times New Roman" panose="02020603050405020304" pitchFamily="18" charset="0"/>
                        </a:rPr>
                        <a:t>0.04 m/s² </a:t>
                      </a:r>
                      <a:r>
                        <a:rPr lang="en-GB" sz="1400" dirty="0" err="1">
                          <a:effectLst/>
                          <a:latin typeface="Times New Roman" panose="02020603050405020304" pitchFamily="18" charset="0"/>
                          <a:cs typeface="Times New Roman" panose="02020603050405020304" pitchFamily="18" charset="0"/>
                        </a:rPr>
                        <a:t>rms</a:t>
                      </a:r>
                      <a:endParaRPr lang="en-GB" sz="1400" dirty="0">
                        <a:effectLst/>
                        <a:latin typeface="Times New Roman" panose="02020603050405020304" pitchFamily="18" charset="0"/>
                        <a:cs typeface="Times New Roman" panose="02020603050405020304" pitchFamily="18" charset="0"/>
                      </a:endParaRPr>
                    </a:p>
                  </a:txBody>
                  <a:tcPr marL="20515" marR="20515" marT="10258" marB="10258" anchor="ctr"/>
                </a:tc>
              </a:tr>
              <a:tr h="297788">
                <a:tc>
                  <a:txBody>
                    <a:bodyPr/>
                    <a:lstStyle/>
                    <a:p>
                      <a:r>
                        <a:rPr lang="en-GB" sz="1400" dirty="0" smtClean="0">
                          <a:effectLst/>
                          <a:latin typeface="Times New Roman" panose="02020603050405020304" pitchFamily="18" charset="0"/>
                          <a:cs typeface="Times New Roman" panose="02020603050405020304" pitchFamily="18" charset="0"/>
                        </a:rPr>
                        <a:t>Non-Linearity</a:t>
                      </a:r>
                      <a:endParaRPr lang="en-GB" sz="1400" dirty="0">
                        <a:effectLst/>
                        <a:latin typeface="Times New Roman" panose="02020603050405020304" pitchFamily="18" charset="0"/>
                        <a:cs typeface="Times New Roman" panose="02020603050405020304" pitchFamily="18" charset="0"/>
                      </a:endParaRPr>
                    </a:p>
                  </a:txBody>
                  <a:tcPr marL="20515" marR="20515" marT="10258" marB="10258" anchor="ctr"/>
                </a:tc>
                <a:tc>
                  <a:txBody>
                    <a:bodyPr/>
                    <a:lstStyle/>
                    <a:p>
                      <a:pPr algn="ctr"/>
                      <a:r>
                        <a:rPr lang="en-GB" sz="1400" dirty="0">
                          <a:effectLst/>
                          <a:latin typeface="Times New Roman" panose="02020603050405020304" pitchFamily="18" charset="0"/>
                          <a:cs typeface="Times New Roman" panose="02020603050405020304" pitchFamily="18" charset="0"/>
                        </a:rPr>
                        <a:t>≤1 %</a:t>
                      </a:r>
                    </a:p>
                  </a:txBody>
                  <a:tcPr marL="20515" marR="20515" marT="10258" marB="10258" anchor="ctr"/>
                </a:tc>
              </a:tr>
              <a:tr h="297788">
                <a:tc>
                  <a:txBody>
                    <a:bodyPr/>
                    <a:lstStyle/>
                    <a:p>
                      <a:r>
                        <a:rPr lang="en-GB" sz="1400" dirty="0" smtClean="0">
                          <a:effectLst/>
                          <a:latin typeface="Times New Roman" panose="02020603050405020304" pitchFamily="18" charset="0"/>
                          <a:cs typeface="Times New Roman" panose="02020603050405020304" pitchFamily="18" charset="0"/>
                        </a:rPr>
                        <a:t>Transverse </a:t>
                      </a:r>
                      <a:r>
                        <a:rPr lang="en-GB" sz="1400" dirty="0">
                          <a:effectLst/>
                          <a:latin typeface="Times New Roman" panose="02020603050405020304" pitchFamily="18" charset="0"/>
                          <a:cs typeface="Times New Roman" panose="02020603050405020304" pitchFamily="18" charset="0"/>
                        </a:rPr>
                        <a:t>Sensitivity</a:t>
                      </a:r>
                    </a:p>
                  </a:txBody>
                  <a:tcPr marL="20515" marR="20515" marT="10258" marB="10258" anchor="ctr"/>
                </a:tc>
                <a:tc>
                  <a:txBody>
                    <a:bodyPr/>
                    <a:lstStyle/>
                    <a:p>
                      <a:pPr algn="ctr"/>
                      <a:r>
                        <a:rPr lang="en-GB" sz="1400" dirty="0">
                          <a:effectLst/>
                          <a:latin typeface="Times New Roman" panose="02020603050405020304" pitchFamily="18" charset="0"/>
                          <a:cs typeface="Times New Roman" panose="02020603050405020304" pitchFamily="18" charset="0"/>
                        </a:rPr>
                        <a:t>≤5 %</a:t>
                      </a:r>
                    </a:p>
                  </a:txBody>
                  <a:tcPr marL="20515" marR="20515" marT="10258" marB="10258" anchor="ctr"/>
                </a:tc>
              </a:tr>
              <a:tr h="297788">
                <a:tc gridSpan="2">
                  <a:txBody>
                    <a:bodyPr/>
                    <a:lstStyle/>
                    <a:p>
                      <a:r>
                        <a:rPr lang="en-GB" sz="1400" b="1" dirty="0">
                          <a:solidFill>
                            <a:srgbClr val="000000"/>
                          </a:solidFill>
                          <a:effectLst/>
                          <a:latin typeface="Times New Roman" panose="02020603050405020304" pitchFamily="18" charset="0"/>
                          <a:cs typeface="Times New Roman" panose="02020603050405020304" pitchFamily="18" charset="0"/>
                        </a:rPr>
                        <a:t>Environmental</a:t>
                      </a:r>
                      <a:endParaRPr lang="en-GB" sz="1400" dirty="0">
                        <a:solidFill>
                          <a:srgbClr val="000000"/>
                        </a:solidFill>
                        <a:effectLst/>
                        <a:latin typeface="Times New Roman" panose="02020603050405020304" pitchFamily="18" charset="0"/>
                        <a:cs typeface="Times New Roman" panose="02020603050405020304" pitchFamily="18" charset="0"/>
                      </a:endParaRPr>
                    </a:p>
                  </a:txBody>
                  <a:tcPr marL="20515" marR="20515" marT="10258" marB="10258" anchor="ctr"/>
                </a:tc>
                <a:tc hMerge="1">
                  <a:txBody>
                    <a:bodyPr/>
                    <a:lstStyle/>
                    <a:p>
                      <a:endParaRPr lang="en-GB"/>
                    </a:p>
                  </a:txBody>
                  <a:tcPr/>
                </a:tc>
              </a:tr>
              <a:tr h="297788">
                <a:tc>
                  <a:txBody>
                    <a:bodyPr/>
                    <a:lstStyle/>
                    <a:p>
                      <a:r>
                        <a:rPr lang="en-GB" sz="1400" dirty="0" smtClean="0">
                          <a:effectLst/>
                          <a:latin typeface="Times New Roman" panose="02020603050405020304" pitchFamily="18" charset="0"/>
                          <a:cs typeface="Times New Roman" panose="02020603050405020304" pitchFamily="18" charset="0"/>
                        </a:rPr>
                        <a:t>Overload </a:t>
                      </a:r>
                      <a:r>
                        <a:rPr lang="en-GB" sz="1400" dirty="0">
                          <a:effectLst/>
                          <a:latin typeface="Times New Roman" panose="02020603050405020304" pitchFamily="18" charset="0"/>
                          <a:cs typeface="Times New Roman" panose="02020603050405020304" pitchFamily="18" charset="0"/>
                        </a:rPr>
                        <a:t>Limit (Shock)</a:t>
                      </a:r>
                    </a:p>
                  </a:txBody>
                  <a:tcPr marL="20515" marR="20515" marT="10258" marB="10258" anchor="ctr"/>
                </a:tc>
                <a:tc>
                  <a:txBody>
                    <a:bodyPr/>
                    <a:lstStyle/>
                    <a:p>
                      <a:pPr algn="ctr"/>
                      <a:r>
                        <a:rPr lang="en-GB" sz="1400" dirty="0">
                          <a:effectLst/>
                          <a:latin typeface="Times New Roman" panose="02020603050405020304" pitchFamily="18" charset="0"/>
                          <a:cs typeface="Times New Roman" panose="02020603050405020304" pitchFamily="18" charset="0"/>
                        </a:rPr>
                        <a:t>±98100 m/s² </a:t>
                      </a:r>
                      <a:r>
                        <a:rPr lang="en-GB" sz="1400" dirty="0" err="1">
                          <a:effectLst/>
                          <a:latin typeface="Times New Roman" panose="02020603050405020304" pitchFamily="18" charset="0"/>
                          <a:cs typeface="Times New Roman" panose="02020603050405020304" pitchFamily="18" charset="0"/>
                        </a:rPr>
                        <a:t>pk</a:t>
                      </a:r>
                      <a:endParaRPr lang="en-GB" sz="1400" dirty="0">
                        <a:effectLst/>
                        <a:latin typeface="Times New Roman" panose="02020603050405020304" pitchFamily="18" charset="0"/>
                        <a:cs typeface="Times New Roman" panose="02020603050405020304" pitchFamily="18" charset="0"/>
                      </a:endParaRPr>
                    </a:p>
                  </a:txBody>
                  <a:tcPr marL="20515" marR="20515" marT="10258" marB="10258" anchor="ctr"/>
                </a:tc>
              </a:tr>
              <a:tr h="297788">
                <a:tc>
                  <a:txBody>
                    <a:bodyPr/>
                    <a:lstStyle/>
                    <a:p>
                      <a:r>
                        <a:rPr lang="en-GB" sz="1400" dirty="0" smtClean="0">
                          <a:effectLst/>
                          <a:latin typeface="Times New Roman" panose="02020603050405020304" pitchFamily="18" charset="0"/>
                          <a:cs typeface="Times New Roman" panose="02020603050405020304" pitchFamily="18" charset="0"/>
                        </a:rPr>
                        <a:t>Temperature </a:t>
                      </a:r>
                      <a:r>
                        <a:rPr lang="en-GB" sz="1400" dirty="0">
                          <a:effectLst/>
                          <a:latin typeface="Times New Roman" panose="02020603050405020304" pitchFamily="18" charset="0"/>
                          <a:cs typeface="Times New Roman" panose="02020603050405020304" pitchFamily="18" charset="0"/>
                        </a:rPr>
                        <a:t>Range</a:t>
                      </a:r>
                    </a:p>
                  </a:txBody>
                  <a:tcPr marL="20515" marR="20515" marT="10258" marB="10258" anchor="ctr"/>
                </a:tc>
                <a:tc>
                  <a:txBody>
                    <a:bodyPr/>
                    <a:lstStyle/>
                    <a:p>
                      <a:pPr algn="ctr"/>
                      <a:r>
                        <a:rPr lang="en-GB" sz="1400" dirty="0">
                          <a:effectLst/>
                          <a:latin typeface="Times New Roman" panose="02020603050405020304" pitchFamily="18" charset="0"/>
                          <a:cs typeface="Times New Roman" panose="02020603050405020304" pitchFamily="18" charset="0"/>
                        </a:rPr>
                        <a:t>-54 to +121 °C</a:t>
                      </a:r>
                    </a:p>
                  </a:txBody>
                  <a:tcPr marL="20515" marR="20515" marT="10258" marB="10258" anchor="ctr"/>
                </a:tc>
              </a:tr>
              <a:tr h="297788">
                <a:tc gridSpan="2">
                  <a:txBody>
                    <a:bodyPr/>
                    <a:lstStyle/>
                    <a:p>
                      <a:r>
                        <a:rPr lang="en-GB" sz="1400" b="1" dirty="0" smtClean="0">
                          <a:solidFill>
                            <a:srgbClr val="000000"/>
                          </a:solidFill>
                          <a:effectLst/>
                          <a:latin typeface="Times New Roman" panose="02020603050405020304" pitchFamily="18" charset="0"/>
                          <a:cs typeface="Times New Roman" panose="02020603050405020304" pitchFamily="18" charset="0"/>
                        </a:rPr>
                        <a:t>Physical</a:t>
                      </a:r>
                      <a:endParaRPr lang="en-GB" sz="1400" dirty="0">
                        <a:solidFill>
                          <a:srgbClr val="000000"/>
                        </a:solidFill>
                        <a:effectLst/>
                        <a:latin typeface="Times New Roman" panose="02020603050405020304" pitchFamily="18" charset="0"/>
                        <a:cs typeface="Times New Roman" panose="02020603050405020304" pitchFamily="18" charset="0"/>
                      </a:endParaRPr>
                    </a:p>
                  </a:txBody>
                  <a:tcPr marL="20515" marR="20515" marT="10258" marB="10258" anchor="ctr"/>
                </a:tc>
                <a:tc hMerge="1">
                  <a:txBody>
                    <a:bodyPr/>
                    <a:lstStyle/>
                    <a:p>
                      <a:endParaRPr lang="en-GB"/>
                    </a:p>
                  </a:txBody>
                  <a:tcPr/>
                </a:tc>
              </a:tr>
              <a:tr h="297788">
                <a:tc>
                  <a:txBody>
                    <a:bodyPr/>
                    <a:lstStyle/>
                    <a:p>
                      <a:r>
                        <a:rPr lang="en-GB" sz="1400" dirty="0" smtClean="0">
                          <a:effectLst/>
                          <a:latin typeface="Times New Roman" panose="02020603050405020304" pitchFamily="18" charset="0"/>
                          <a:cs typeface="Times New Roman" panose="02020603050405020304" pitchFamily="18" charset="0"/>
                        </a:rPr>
                        <a:t>Sensing </a:t>
                      </a:r>
                      <a:r>
                        <a:rPr lang="en-GB" sz="1400" dirty="0">
                          <a:effectLst/>
                          <a:latin typeface="Times New Roman" panose="02020603050405020304" pitchFamily="18" charset="0"/>
                          <a:cs typeface="Times New Roman" panose="02020603050405020304" pitchFamily="18" charset="0"/>
                        </a:rPr>
                        <a:t>Element</a:t>
                      </a:r>
                    </a:p>
                  </a:txBody>
                  <a:tcPr marL="20515" marR="20515" marT="10258" marB="10258" anchor="ctr"/>
                </a:tc>
                <a:tc>
                  <a:txBody>
                    <a:bodyPr/>
                    <a:lstStyle/>
                    <a:p>
                      <a:pPr algn="ctr"/>
                      <a:r>
                        <a:rPr lang="en-GB" sz="1400" dirty="0">
                          <a:effectLst/>
                          <a:latin typeface="Times New Roman" panose="02020603050405020304" pitchFamily="18" charset="0"/>
                          <a:cs typeface="Times New Roman" panose="02020603050405020304" pitchFamily="18" charset="0"/>
                        </a:rPr>
                        <a:t>Ceramic</a:t>
                      </a:r>
                    </a:p>
                  </a:txBody>
                  <a:tcPr marL="20515" marR="20515" marT="10258" marB="10258" anchor="ctr"/>
                </a:tc>
              </a:tr>
              <a:tr h="297788">
                <a:tc>
                  <a:txBody>
                    <a:bodyPr/>
                    <a:lstStyle/>
                    <a:p>
                      <a:r>
                        <a:rPr lang="en-GB" sz="1400" dirty="0" smtClean="0">
                          <a:effectLst/>
                          <a:latin typeface="Times New Roman" panose="02020603050405020304" pitchFamily="18" charset="0"/>
                          <a:cs typeface="Times New Roman" panose="02020603050405020304" pitchFamily="18" charset="0"/>
                        </a:rPr>
                        <a:t>Sensing </a:t>
                      </a:r>
                      <a:r>
                        <a:rPr lang="en-GB" sz="1400" dirty="0">
                          <a:effectLst/>
                          <a:latin typeface="Times New Roman" panose="02020603050405020304" pitchFamily="18" charset="0"/>
                          <a:cs typeface="Times New Roman" panose="02020603050405020304" pitchFamily="18" charset="0"/>
                        </a:rPr>
                        <a:t>Geometry</a:t>
                      </a:r>
                    </a:p>
                  </a:txBody>
                  <a:tcPr marL="20515" marR="20515" marT="10258" marB="10258" anchor="ctr"/>
                </a:tc>
                <a:tc>
                  <a:txBody>
                    <a:bodyPr/>
                    <a:lstStyle/>
                    <a:p>
                      <a:pPr algn="ctr"/>
                      <a:r>
                        <a:rPr lang="en-GB" sz="1400" dirty="0">
                          <a:effectLst/>
                          <a:latin typeface="Times New Roman" panose="02020603050405020304" pitchFamily="18" charset="0"/>
                          <a:cs typeface="Times New Roman" panose="02020603050405020304" pitchFamily="18" charset="0"/>
                        </a:rPr>
                        <a:t>Shear</a:t>
                      </a:r>
                    </a:p>
                  </a:txBody>
                  <a:tcPr marL="20515" marR="20515" marT="10258" marB="10258" anchor="ctr"/>
                </a:tc>
              </a:tr>
              <a:tr h="297788">
                <a:tc>
                  <a:txBody>
                    <a:bodyPr/>
                    <a:lstStyle/>
                    <a:p>
                      <a:r>
                        <a:rPr lang="en-GB" sz="1400" dirty="0" smtClean="0">
                          <a:effectLst/>
                          <a:latin typeface="Times New Roman" panose="02020603050405020304" pitchFamily="18" charset="0"/>
                          <a:cs typeface="Times New Roman" panose="02020603050405020304" pitchFamily="18" charset="0"/>
                        </a:rPr>
                        <a:t>Housing </a:t>
                      </a:r>
                      <a:r>
                        <a:rPr lang="en-GB" sz="1400" dirty="0">
                          <a:effectLst/>
                          <a:latin typeface="Times New Roman" panose="02020603050405020304" pitchFamily="18" charset="0"/>
                          <a:cs typeface="Times New Roman" panose="02020603050405020304" pitchFamily="18" charset="0"/>
                        </a:rPr>
                        <a:t>Material</a:t>
                      </a:r>
                    </a:p>
                  </a:txBody>
                  <a:tcPr marL="20515" marR="20515" marT="10258" marB="10258" anchor="ctr"/>
                </a:tc>
                <a:tc>
                  <a:txBody>
                    <a:bodyPr/>
                    <a:lstStyle/>
                    <a:p>
                      <a:pPr algn="ctr"/>
                      <a:r>
                        <a:rPr lang="en-GB" sz="1400" dirty="0">
                          <a:effectLst/>
                          <a:latin typeface="Times New Roman" panose="02020603050405020304" pitchFamily="18" charset="0"/>
                          <a:cs typeface="Times New Roman" panose="02020603050405020304" pitchFamily="18" charset="0"/>
                        </a:rPr>
                        <a:t>Titanium</a:t>
                      </a:r>
                    </a:p>
                  </a:txBody>
                  <a:tcPr marL="20515" marR="20515" marT="10258" marB="10258" anchor="ctr"/>
                </a:tc>
              </a:tr>
            </a:tbl>
          </a:graphicData>
        </a:graphic>
      </p:graphicFrame>
      <p:sp>
        <p:nvSpPr>
          <p:cNvPr id="2" name="Slayt Numarası Yer Tutucusu 1"/>
          <p:cNvSpPr>
            <a:spLocks noGrp="1"/>
          </p:cNvSpPr>
          <p:nvPr>
            <p:ph type="sldNum" sz="quarter" idx="12"/>
          </p:nvPr>
        </p:nvSpPr>
        <p:spPr/>
        <p:txBody>
          <a:bodyPr/>
          <a:lstStyle/>
          <a:p>
            <a:fld id="{75FA89C3-734B-474A-B648-2001D0A533D9}" type="slidenum">
              <a:rPr lang="tr-TR" smtClean="0"/>
              <a:t>12</a:t>
            </a:fld>
            <a:endParaRPr lang="tr-TR"/>
          </a:p>
        </p:txBody>
      </p:sp>
    </p:spTree>
    <p:extLst>
      <p:ext uri="{BB962C8B-B14F-4D97-AF65-F5344CB8AC3E}">
        <p14:creationId xmlns:p14="http://schemas.microsoft.com/office/powerpoint/2010/main" val="3559466936"/>
      </p:ext>
    </p:extLst>
  </p:cSld>
  <p:clrMapOvr>
    <a:masterClrMapping/>
  </p:clrMapOvr>
  <p:transition spd="slow">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GB" sz="3200" b="1" i="1" dirty="0">
                <a:latin typeface="Times New Roman" panose="02020603050405020304" pitchFamily="18" charset="0"/>
                <a:cs typeface="Times New Roman" panose="02020603050405020304" pitchFamily="18" charset="0"/>
              </a:rPr>
              <a:t>Calculation of RMS value</a:t>
            </a:r>
          </a:p>
        </p:txBody>
      </p:sp>
      <mc:AlternateContent xmlns:mc="http://schemas.openxmlformats.org/markup-compatibility/2006" xmlns:a14="http://schemas.microsoft.com/office/drawing/2010/main">
        <mc:Choice Requires="a14">
          <p:sp>
            <p:nvSpPr>
              <p:cNvPr id="3" name="İçerik Yer Tutucusu 2"/>
              <p:cNvSpPr>
                <a:spLocks noGrp="1"/>
              </p:cNvSpPr>
              <p:nvPr>
                <p:ph idx="1"/>
              </p:nvPr>
            </p:nvSpPr>
            <p:spPr/>
            <p:txBody>
              <a:bodyPr>
                <a:normAutofit/>
              </a:bodyPr>
              <a:lstStyle/>
              <a:p>
                <a:pPr marL="114300" indent="0">
                  <a:buNone/>
                </a:pPr>
                <a:endParaRPr lang="tr-TR" i="1" dirty="0"/>
              </a:p>
              <a:p>
                <a14:m>
                  <m:oMath xmlns:m="http://schemas.openxmlformats.org/officeDocument/2006/math">
                    <m:sSub>
                      <m:sSubPr>
                        <m:ctrlPr>
                          <a:rPr lang="en-GB" i="1" smtClean="0">
                            <a:latin typeface="Cambria Math"/>
                          </a:rPr>
                        </m:ctrlPr>
                      </m:sSubPr>
                      <m:e>
                        <m:r>
                          <a:rPr lang="en-GB" i="1">
                            <a:latin typeface="Cambria Math"/>
                          </a:rPr>
                          <m:t>𝑎</m:t>
                        </m:r>
                      </m:e>
                      <m:sub>
                        <m:r>
                          <a:rPr lang="en-GB" i="1">
                            <a:latin typeface="Cambria Math"/>
                          </a:rPr>
                          <m:t>𝑤</m:t>
                        </m:r>
                      </m:sub>
                    </m:sSub>
                    <m:r>
                      <a:rPr lang="en-GB" i="1">
                        <a:latin typeface="Cambria Math"/>
                      </a:rPr>
                      <m:t>=</m:t>
                    </m:r>
                    <m:rad>
                      <m:radPr>
                        <m:degHide m:val="on"/>
                        <m:ctrlPr>
                          <a:rPr lang="en-GB" i="1">
                            <a:latin typeface="Cambria Math"/>
                          </a:rPr>
                        </m:ctrlPr>
                      </m:radPr>
                      <m:deg/>
                      <m:e>
                        <m:f>
                          <m:fPr>
                            <m:ctrlPr>
                              <a:rPr lang="en-GB" i="1">
                                <a:latin typeface="Cambria Math"/>
                              </a:rPr>
                            </m:ctrlPr>
                          </m:fPr>
                          <m:num>
                            <m:r>
                              <a:rPr lang="en-GB" i="1">
                                <a:latin typeface="Cambria Math"/>
                              </a:rPr>
                              <m:t>1</m:t>
                            </m:r>
                          </m:num>
                          <m:den>
                            <m:r>
                              <a:rPr lang="en-GB" i="1">
                                <a:latin typeface="Cambria Math"/>
                              </a:rPr>
                              <m:t>𝑇</m:t>
                            </m:r>
                          </m:den>
                        </m:f>
                        <m:nary>
                          <m:naryPr>
                            <m:limLoc m:val="subSup"/>
                            <m:ctrlPr>
                              <a:rPr lang="en-GB" i="1">
                                <a:latin typeface="Cambria Math"/>
                              </a:rPr>
                            </m:ctrlPr>
                          </m:naryPr>
                          <m:sub>
                            <m:r>
                              <a:rPr lang="en-GB" i="1">
                                <a:latin typeface="Cambria Math"/>
                              </a:rPr>
                              <m:t>0</m:t>
                            </m:r>
                          </m:sub>
                          <m:sup>
                            <m:r>
                              <a:rPr lang="en-GB" i="1">
                                <a:latin typeface="Cambria Math"/>
                              </a:rPr>
                              <m:t>𝑇</m:t>
                            </m:r>
                          </m:sup>
                          <m:e>
                            <m:sSubSup>
                              <m:sSubSupPr>
                                <m:ctrlPr>
                                  <a:rPr lang="en-GB" i="1">
                                    <a:latin typeface="Cambria Math"/>
                                  </a:rPr>
                                </m:ctrlPr>
                              </m:sSubSupPr>
                              <m:e>
                                <m:r>
                                  <a:rPr lang="en-GB" i="1">
                                    <a:latin typeface="Cambria Math"/>
                                  </a:rPr>
                                  <m:t>𝑎</m:t>
                                </m:r>
                              </m:e>
                              <m:sub>
                                <m:r>
                                  <a:rPr lang="en-GB" i="1">
                                    <a:latin typeface="Cambria Math"/>
                                  </a:rPr>
                                  <m:t>𝑤</m:t>
                                </m:r>
                              </m:sub>
                              <m:sup>
                                <m:r>
                                  <a:rPr lang="en-GB" i="1">
                                    <a:latin typeface="Cambria Math"/>
                                  </a:rPr>
                                  <m:t>2</m:t>
                                </m:r>
                              </m:sup>
                            </m:sSubSup>
                          </m:e>
                        </m:nary>
                        <m:d>
                          <m:dPr>
                            <m:ctrlPr>
                              <a:rPr lang="en-GB" i="1">
                                <a:latin typeface="Cambria Math"/>
                              </a:rPr>
                            </m:ctrlPr>
                          </m:dPr>
                          <m:e>
                            <m:r>
                              <a:rPr lang="en-GB" i="1">
                                <a:latin typeface="Cambria Math"/>
                              </a:rPr>
                              <m:t>𝑡</m:t>
                            </m:r>
                          </m:e>
                        </m:d>
                        <m:r>
                          <a:rPr lang="en-GB" i="1">
                            <a:latin typeface="Cambria Math"/>
                          </a:rPr>
                          <m:t>𝑑𝑡</m:t>
                        </m:r>
                      </m:e>
                    </m:rad>
                  </m:oMath>
                </a14:m>
                <a:r>
                  <a:rPr lang="en-GB" dirty="0"/>
                  <a:t> </a:t>
                </a:r>
                <a:endParaRPr lang="tr-TR" dirty="0" smtClean="0"/>
              </a:p>
              <a:p>
                <a:pPr marL="114300" indent="0">
                  <a:buNone/>
                </a:pPr>
                <a:r>
                  <a:rPr lang="en-GB" dirty="0"/>
                  <a:t>a</a:t>
                </a:r>
                <a:r>
                  <a:rPr lang="en-GB" baseline="-25000" dirty="0"/>
                  <a:t>w </a:t>
                </a:r>
                <a:r>
                  <a:rPr lang="tr-TR" dirty="0" smtClean="0"/>
                  <a:t>: </a:t>
                </a:r>
                <a:r>
                  <a:rPr lang="en-GB" dirty="0" smtClean="0"/>
                  <a:t>weighted </a:t>
                </a:r>
                <a:r>
                  <a:rPr lang="en-GB" dirty="0"/>
                  <a:t>acceleration (m/s</a:t>
                </a:r>
                <a:r>
                  <a:rPr lang="en-GB" baseline="30000" dirty="0"/>
                  <a:t>2</a:t>
                </a:r>
                <a:r>
                  <a:rPr lang="en-GB" dirty="0"/>
                  <a:t>)</a:t>
                </a:r>
                <a:r>
                  <a:rPr lang="en-GB" baseline="-25000" dirty="0"/>
                  <a:t> </a:t>
                </a:r>
                <a:endParaRPr lang="tr-TR" dirty="0" smtClean="0"/>
              </a:p>
              <a:p>
                <a:pPr marL="114300" indent="0">
                  <a:buNone/>
                </a:pPr>
                <a:r>
                  <a:rPr lang="en-GB" dirty="0" smtClean="0"/>
                  <a:t>T</a:t>
                </a:r>
                <a:r>
                  <a:rPr lang="tr-TR" dirty="0" smtClean="0"/>
                  <a:t>:</a:t>
                </a:r>
                <a:r>
                  <a:rPr lang="en-GB" dirty="0" smtClean="0"/>
                  <a:t> </a:t>
                </a:r>
                <a:r>
                  <a:rPr lang="tr-TR" dirty="0" smtClean="0"/>
                  <a:t> </a:t>
                </a:r>
                <a:r>
                  <a:rPr lang="en-GB" dirty="0" smtClean="0"/>
                  <a:t>measurement </a:t>
                </a:r>
                <a:r>
                  <a:rPr lang="en-GB" dirty="0"/>
                  <a:t>time</a:t>
                </a:r>
              </a:p>
              <a:p>
                <a:endParaRPr lang="tr-TR" dirty="0"/>
              </a:p>
              <a:p>
                <a14:m>
                  <m:oMath xmlns:m="http://schemas.openxmlformats.org/officeDocument/2006/math">
                    <m:sSub>
                      <m:sSubPr>
                        <m:ctrlPr>
                          <a:rPr lang="en-GB" i="1">
                            <a:latin typeface="Cambria Math"/>
                          </a:rPr>
                        </m:ctrlPr>
                      </m:sSubPr>
                      <m:e>
                        <m:r>
                          <a:rPr lang="en-GB" i="1">
                            <a:latin typeface="Cambria Math"/>
                          </a:rPr>
                          <m:t>𝑎</m:t>
                        </m:r>
                      </m:e>
                      <m:sub>
                        <m:r>
                          <a:rPr lang="en-GB" i="1">
                            <a:latin typeface="Cambria Math"/>
                          </a:rPr>
                          <m:t>𝑡𝑜𝑡𝑎𝑙</m:t>
                        </m:r>
                      </m:sub>
                    </m:sSub>
                    <m:r>
                      <a:rPr lang="en-GB" i="1">
                        <a:latin typeface="Cambria Math"/>
                      </a:rPr>
                      <m:t>=</m:t>
                    </m:r>
                    <m:rad>
                      <m:radPr>
                        <m:degHide m:val="on"/>
                        <m:ctrlPr>
                          <a:rPr lang="en-GB" i="1">
                            <a:latin typeface="Cambria Math"/>
                          </a:rPr>
                        </m:ctrlPr>
                      </m:radPr>
                      <m:deg/>
                      <m:e>
                        <m:sSubSup>
                          <m:sSubSupPr>
                            <m:ctrlPr>
                              <a:rPr lang="en-GB" i="1">
                                <a:latin typeface="Cambria Math"/>
                              </a:rPr>
                            </m:ctrlPr>
                          </m:sSubSupPr>
                          <m:e>
                            <m:r>
                              <a:rPr lang="en-GB" i="1">
                                <a:latin typeface="Cambria Math"/>
                              </a:rPr>
                              <m:t>𝑎</m:t>
                            </m:r>
                          </m:e>
                          <m:sub>
                            <m:r>
                              <a:rPr lang="en-GB" i="1">
                                <a:latin typeface="Cambria Math"/>
                              </a:rPr>
                              <m:t>𝑣𝑒𝑟𝑡𝑖𝑐𝑎𝑙</m:t>
                            </m:r>
                          </m:sub>
                          <m:sup>
                            <m:r>
                              <a:rPr lang="en-GB" i="1">
                                <a:latin typeface="Cambria Math"/>
                              </a:rPr>
                              <m:t>2</m:t>
                            </m:r>
                          </m:sup>
                        </m:sSubSup>
                        <m:r>
                          <a:rPr lang="en-GB" i="1">
                            <a:latin typeface="Cambria Math"/>
                          </a:rPr>
                          <m:t>+ </m:t>
                        </m:r>
                        <m:sSubSup>
                          <m:sSubSupPr>
                            <m:ctrlPr>
                              <a:rPr lang="en-GB" i="1">
                                <a:latin typeface="Cambria Math"/>
                              </a:rPr>
                            </m:ctrlPr>
                          </m:sSubSupPr>
                          <m:e>
                            <m:r>
                              <a:rPr lang="en-GB" i="1">
                                <a:latin typeface="Cambria Math"/>
                              </a:rPr>
                              <m:t>𝑎</m:t>
                            </m:r>
                          </m:e>
                          <m:sub>
                            <m:r>
                              <a:rPr lang="en-GB" i="1">
                                <a:latin typeface="Cambria Math"/>
                              </a:rPr>
                              <m:t> </m:t>
                            </m:r>
                            <m:r>
                              <a:rPr lang="en-GB" i="1">
                                <a:latin typeface="Cambria Math"/>
                              </a:rPr>
                              <m:t>𝑙𝑎𝑡𝑒𝑟𝑎𝑙</m:t>
                            </m:r>
                          </m:sub>
                          <m:sup>
                            <m:r>
                              <a:rPr lang="en-GB" i="1">
                                <a:latin typeface="Cambria Math"/>
                              </a:rPr>
                              <m:t>2</m:t>
                            </m:r>
                          </m:sup>
                        </m:sSubSup>
                        <m:r>
                          <a:rPr lang="en-GB" i="1">
                            <a:latin typeface="Cambria Math"/>
                          </a:rPr>
                          <m:t>+ </m:t>
                        </m:r>
                        <m:sSubSup>
                          <m:sSubSupPr>
                            <m:ctrlPr>
                              <a:rPr lang="en-GB" i="1">
                                <a:latin typeface="Cambria Math"/>
                              </a:rPr>
                            </m:ctrlPr>
                          </m:sSubSupPr>
                          <m:e>
                            <m:r>
                              <a:rPr lang="en-GB" i="1">
                                <a:latin typeface="Cambria Math"/>
                              </a:rPr>
                              <m:t>𝑎</m:t>
                            </m:r>
                          </m:e>
                          <m:sub>
                            <m:r>
                              <a:rPr lang="en-GB" i="1">
                                <a:latin typeface="Cambria Math"/>
                              </a:rPr>
                              <m:t>𝑙𝑜𝑛𝑔𝑖𝑡𝑢𝑑𝑖𝑛𝑎𝑙</m:t>
                            </m:r>
                          </m:sub>
                          <m:sup>
                            <m:r>
                              <a:rPr lang="en-GB" i="1">
                                <a:latin typeface="Cambria Math"/>
                              </a:rPr>
                              <m:t>2</m:t>
                            </m:r>
                          </m:sup>
                        </m:sSubSup>
                      </m:e>
                    </m:rad>
                  </m:oMath>
                </a14:m>
                <a:endParaRPr lang="tr-TR" dirty="0" smtClean="0"/>
              </a:p>
              <a:p>
                <a:pPr marL="114300" indent="0">
                  <a:buNone/>
                </a:pPr>
                <a:r>
                  <a:rPr lang="tr-TR" dirty="0" err="1"/>
                  <a:t>a</a:t>
                </a:r>
                <a:r>
                  <a:rPr lang="en-GB" baseline="-25000" dirty="0" smtClean="0"/>
                  <a:t>total</a:t>
                </a:r>
                <a:r>
                  <a:rPr lang="tr-TR" baseline="-25000" dirty="0" smtClean="0"/>
                  <a:t>:</a:t>
                </a:r>
                <a:r>
                  <a:rPr lang="en-GB" dirty="0" smtClean="0"/>
                  <a:t> combined </a:t>
                </a:r>
                <a:r>
                  <a:rPr lang="en-GB" dirty="0"/>
                  <a:t>acceleration of three </a:t>
                </a:r>
                <a:r>
                  <a:rPr lang="en-GB" dirty="0" smtClean="0"/>
                  <a:t>axes</a:t>
                </a:r>
                <a:endParaRPr lang="tr-TR" dirty="0" smtClean="0"/>
              </a:p>
              <a:p>
                <a:pPr marL="114300" indent="0">
                  <a:buNone/>
                </a:pPr>
                <a:endParaRPr lang="tr-TR" dirty="0"/>
              </a:p>
            </p:txBody>
          </p:sp>
        </mc:Choice>
        <mc:Fallback xmlns="">
          <p:sp>
            <p:nvSpPr>
              <p:cNvPr id="3" name="İçerik Yer Tutucusu 2"/>
              <p:cNvSpPr>
                <a:spLocks noGrp="1" noRot="1" noChangeAspect="1" noMove="1" noResize="1" noEditPoints="1" noAdjustHandles="1" noChangeArrowheads="1" noChangeShapeType="1" noTextEdit="1"/>
              </p:cNvSpPr>
              <p:nvPr>
                <p:ph idx="1"/>
              </p:nvPr>
            </p:nvSpPr>
            <p:spPr>
              <a:blipFill rotWithShape="1">
                <a:blip r:embed="rId2"/>
                <a:stretch>
                  <a:fillRect/>
                </a:stretch>
              </a:blipFill>
            </p:spPr>
            <p:txBody>
              <a:bodyPr/>
              <a:lstStyle/>
              <a:p>
                <a:r>
                  <a:rPr lang="en-GB">
                    <a:noFill/>
                  </a:rPr>
                  <a:t> </a:t>
                </a:r>
              </a:p>
            </p:txBody>
          </p:sp>
        </mc:Fallback>
      </mc:AlternateContent>
      <p:pic>
        <p:nvPicPr>
          <p:cNvPr id="1026" name="Picture 2" descr="http://assets.newport.com/web600w-EN/images/1245675.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700042"/>
            <a:ext cx="3384376" cy="2268252"/>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75FA89C3-734B-474A-B648-2001D0A533D9}" type="slidenum">
              <a:rPr lang="tr-TR" smtClean="0"/>
              <a:t>13</a:t>
            </a:fld>
            <a:endParaRPr lang="tr-TR"/>
          </a:p>
        </p:txBody>
      </p:sp>
    </p:spTree>
    <p:extLst>
      <p:ext uri="{BB962C8B-B14F-4D97-AF65-F5344CB8AC3E}">
        <p14:creationId xmlns:p14="http://schemas.microsoft.com/office/powerpoint/2010/main" val="2018534928"/>
      </p:ext>
    </p:extLst>
  </p:cSld>
  <p:clrMapOvr>
    <a:masterClrMapping/>
  </p:clrMapOvr>
  <p:transition spd="slow">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i="1" dirty="0" smtClean="0">
                <a:latin typeface="Times New Roman" panose="02020603050405020304" pitchFamily="18" charset="0"/>
                <a:cs typeface="Times New Roman" panose="02020603050405020304" pitchFamily="18" charset="0"/>
              </a:rPr>
              <a:t>A</a:t>
            </a:r>
            <a:r>
              <a:rPr lang="en-GB" sz="3200" b="1" i="1" dirty="0" err="1" smtClean="0">
                <a:latin typeface="Times New Roman" panose="02020603050405020304" pitchFamily="18" charset="0"/>
                <a:cs typeface="Times New Roman" panose="02020603050405020304" pitchFamily="18" charset="0"/>
              </a:rPr>
              <a:t>xes</a:t>
            </a:r>
            <a:r>
              <a:rPr lang="en-GB" sz="3200" b="1" i="1" dirty="0" smtClean="0">
                <a:latin typeface="Times New Roman" panose="02020603050405020304" pitchFamily="18" charset="0"/>
                <a:cs typeface="Times New Roman" panose="02020603050405020304" pitchFamily="18" charset="0"/>
              </a:rPr>
              <a:t> </a:t>
            </a:r>
            <a:r>
              <a:rPr lang="en-GB" sz="3200" b="1" i="1" dirty="0">
                <a:latin typeface="Times New Roman" panose="02020603050405020304" pitchFamily="18" charset="0"/>
                <a:cs typeface="Times New Roman" panose="02020603050405020304" pitchFamily="18" charset="0"/>
              </a:rPr>
              <a:t>of </a:t>
            </a:r>
            <a:r>
              <a:rPr lang="tr-TR" sz="3200" b="1" i="1" dirty="0" err="1" smtClean="0">
                <a:latin typeface="Times New Roman" panose="02020603050405020304" pitchFamily="18" charset="0"/>
                <a:cs typeface="Times New Roman" panose="02020603050405020304" pitchFamily="18" charset="0"/>
              </a:rPr>
              <a:t>the</a:t>
            </a:r>
            <a:r>
              <a:rPr lang="tr-TR" sz="3200" b="1" i="1" dirty="0" smtClean="0">
                <a:latin typeface="Times New Roman" panose="02020603050405020304" pitchFamily="18" charset="0"/>
                <a:cs typeface="Times New Roman" panose="02020603050405020304" pitchFamily="18" charset="0"/>
              </a:rPr>
              <a:t> </a:t>
            </a:r>
            <a:r>
              <a:rPr lang="tr-TR" sz="3200" b="1" i="1" dirty="0">
                <a:latin typeface="Times New Roman" panose="02020603050405020304" pitchFamily="18" charset="0"/>
                <a:cs typeface="Times New Roman" panose="02020603050405020304" pitchFamily="18" charset="0"/>
              </a:rPr>
              <a:t>T</a:t>
            </a:r>
            <a:r>
              <a:rPr lang="en-GB" sz="3200" b="1" i="1" dirty="0" err="1" smtClean="0">
                <a:latin typeface="Times New Roman" panose="02020603050405020304" pitchFamily="18" charset="0"/>
                <a:cs typeface="Times New Roman" panose="02020603050405020304" pitchFamily="18" charset="0"/>
              </a:rPr>
              <a:t>est</a:t>
            </a:r>
            <a:r>
              <a:rPr lang="en-GB" sz="3200" b="1" i="1" dirty="0" smtClean="0">
                <a:latin typeface="Times New Roman" panose="02020603050405020304" pitchFamily="18" charset="0"/>
                <a:cs typeface="Times New Roman" panose="02020603050405020304" pitchFamily="18" charset="0"/>
              </a:rPr>
              <a:t> </a:t>
            </a:r>
            <a:r>
              <a:rPr lang="tr-TR" sz="3200" b="1" i="1" dirty="0" smtClean="0">
                <a:latin typeface="Times New Roman" panose="02020603050405020304" pitchFamily="18" charset="0"/>
                <a:cs typeface="Times New Roman" panose="02020603050405020304" pitchFamily="18" charset="0"/>
              </a:rPr>
              <a:t>E</a:t>
            </a:r>
            <a:r>
              <a:rPr lang="en-GB" sz="3200" b="1" i="1" dirty="0" err="1" smtClean="0">
                <a:latin typeface="Times New Roman" panose="02020603050405020304" pitchFamily="18" charset="0"/>
                <a:cs typeface="Times New Roman" panose="02020603050405020304" pitchFamily="18" charset="0"/>
              </a:rPr>
              <a:t>ngine</a:t>
            </a:r>
            <a:endParaRPr lang="en-GB" sz="3200" dirty="0"/>
          </a:p>
        </p:txBody>
      </p:sp>
      <p:pic>
        <p:nvPicPr>
          <p:cNvPr id="4099" name="Picture 3" descr="C:\Users\otomotiv\Desktop\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1899664"/>
            <a:ext cx="4319307" cy="4323432"/>
          </a:xfrm>
          <a:prstGeom prst="rect">
            <a:avLst/>
          </a:prstGeom>
          <a:noFill/>
          <a:extLst>
            <a:ext uri="{909E8E84-426E-40DD-AFC4-6F175D3DCCD1}">
              <a14:hiddenFill xmlns:a14="http://schemas.microsoft.com/office/drawing/2010/main">
                <a:solidFill>
                  <a:srgbClr val="FFFFFF"/>
                </a:solidFill>
              </a14:hiddenFill>
            </a:ext>
          </a:extLst>
        </p:spPr>
      </p:pic>
      <p:sp>
        <p:nvSpPr>
          <p:cNvPr id="3" name="Slayt Numarası Yer Tutucusu 2"/>
          <p:cNvSpPr>
            <a:spLocks noGrp="1"/>
          </p:cNvSpPr>
          <p:nvPr>
            <p:ph type="sldNum" sz="quarter" idx="12"/>
          </p:nvPr>
        </p:nvSpPr>
        <p:spPr/>
        <p:txBody>
          <a:bodyPr/>
          <a:lstStyle/>
          <a:p>
            <a:fld id="{75FA89C3-734B-474A-B648-2001D0A533D9}" type="slidenum">
              <a:rPr lang="tr-TR" smtClean="0"/>
              <a:t>14</a:t>
            </a:fld>
            <a:endParaRPr lang="tr-TR"/>
          </a:p>
        </p:txBody>
      </p:sp>
    </p:spTree>
    <p:extLst>
      <p:ext uri="{BB962C8B-B14F-4D97-AF65-F5344CB8AC3E}">
        <p14:creationId xmlns:p14="http://schemas.microsoft.com/office/powerpoint/2010/main" val="386378490"/>
      </p:ext>
    </p:extLst>
  </p:cSld>
  <p:clrMapOvr>
    <a:masterClrMapping/>
  </p:clrMapOvr>
  <p:transition spd="slow">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otomotiv\Desktop\3.JPG"/>
          <p:cNvPicPr>
            <a:picLocks noChangeAspect="1" noChangeArrowheads="1"/>
          </p:cNvPicPr>
          <p:nvPr/>
        </p:nvPicPr>
        <p:blipFill rotWithShape="1">
          <a:blip r:embed="rId2">
            <a:extLst>
              <a:ext uri="{28A0092B-C50C-407E-A947-70E740481C1C}">
                <a14:useLocalDpi xmlns:a14="http://schemas.microsoft.com/office/drawing/2010/main" val="0"/>
              </a:ext>
            </a:extLst>
          </a:blip>
          <a:srcRect t="13731"/>
          <a:stretch/>
        </p:blipFill>
        <p:spPr bwMode="auto">
          <a:xfrm>
            <a:off x="2952400" y="108000"/>
            <a:ext cx="5220000" cy="3187053"/>
          </a:xfrm>
          <a:prstGeom prst="rect">
            <a:avLst/>
          </a:prstGeom>
          <a:noFill/>
          <a:ln w="38100">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4" name="Picture 2" descr="C:\Users\otomotiv\Desktop\1.JPG"/>
          <p:cNvPicPr>
            <a:picLocks noChangeAspect="1" noChangeArrowheads="1"/>
          </p:cNvPicPr>
          <p:nvPr/>
        </p:nvPicPr>
        <p:blipFill rotWithShape="1">
          <a:blip r:embed="rId3">
            <a:extLst>
              <a:ext uri="{28A0092B-C50C-407E-A947-70E740481C1C}">
                <a14:useLocalDpi xmlns:a14="http://schemas.microsoft.com/office/drawing/2010/main" val="0"/>
              </a:ext>
            </a:extLst>
          </a:blip>
          <a:srcRect t="13673"/>
          <a:stretch/>
        </p:blipFill>
        <p:spPr bwMode="auto">
          <a:xfrm>
            <a:off x="2952400" y="3456000"/>
            <a:ext cx="5220000" cy="3348843"/>
          </a:xfrm>
          <a:prstGeom prst="rect">
            <a:avLst/>
          </a:prstGeom>
          <a:noFill/>
          <a:ln w="38100">
            <a:solidFill>
              <a:schemeClr val="tx1"/>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467544" y="1979548"/>
            <a:ext cx="1648222" cy="369332"/>
          </a:xfrm>
          <a:prstGeom prst="rect">
            <a:avLst/>
          </a:prstGeom>
          <a:noFill/>
        </p:spPr>
        <p:txBody>
          <a:bodyPr wrap="square" rtlCol="0">
            <a:spAutoFit/>
          </a:bodyPr>
          <a:lstStyle/>
          <a:p>
            <a:r>
              <a:rPr lang="tr-TR" dirty="0" smtClean="0"/>
              <a:t>D</a:t>
            </a:r>
            <a:r>
              <a:rPr lang="tr-TR" dirty="0"/>
              <a:t>@</a:t>
            </a:r>
            <a:r>
              <a:rPr lang="tr-TR" dirty="0" smtClean="0"/>
              <a:t>2200 </a:t>
            </a:r>
            <a:r>
              <a:rPr lang="tr-TR" dirty="0" err="1" smtClean="0"/>
              <a:t>rpm</a:t>
            </a:r>
            <a:endParaRPr lang="en-GB" dirty="0"/>
          </a:p>
        </p:txBody>
      </p:sp>
      <p:sp>
        <p:nvSpPr>
          <p:cNvPr id="8" name="Metin kutusu 7"/>
          <p:cNvSpPr txBox="1"/>
          <p:nvPr/>
        </p:nvSpPr>
        <p:spPr>
          <a:xfrm>
            <a:off x="467544" y="5019970"/>
            <a:ext cx="1648222" cy="369332"/>
          </a:xfrm>
          <a:prstGeom prst="rect">
            <a:avLst/>
          </a:prstGeom>
          <a:noFill/>
        </p:spPr>
        <p:txBody>
          <a:bodyPr wrap="square" rtlCol="0">
            <a:spAutoFit/>
          </a:bodyPr>
          <a:lstStyle/>
          <a:p>
            <a:r>
              <a:rPr lang="tr-TR" dirty="0" smtClean="0"/>
              <a:t>C60@2200 </a:t>
            </a:r>
            <a:r>
              <a:rPr lang="tr-TR" dirty="0" err="1" smtClean="0"/>
              <a:t>rpm</a:t>
            </a:r>
            <a:endParaRPr lang="en-GB" dirty="0"/>
          </a:p>
        </p:txBody>
      </p:sp>
      <p:sp>
        <p:nvSpPr>
          <p:cNvPr id="2" name="Slayt Numarası Yer Tutucusu 1"/>
          <p:cNvSpPr>
            <a:spLocks noGrp="1"/>
          </p:cNvSpPr>
          <p:nvPr>
            <p:ph type="sldNum" sz="quarter" idx="12"/>
          </p:nvPr>
        </p:nvSpPr>
        <p:spPr/>
        <p:txBody>
          <a:bodyPr/>
          <a:lstStyle/>
          <a:p>
            <a:fld id="{75FA89C3-734B-474A-B648-2001D0A533D9}" type="slidenum">
              <a:rPr lang="tr-TR" smtClean="0"/>
              <a:t>15</a:t>
            </a:fld>
            <a:endParaRPr lang="tr-TR"/>
          </a:p>
        </p:txBody>
      </p:sp>
      <p:sp>
        <p:nvSpPr>
          <p:cNvPr id="3" name="Metin kutusu 2"/>
          <p:cNvSpPr txBox="1"/>
          <p:nvPr/>
        </p:nvSpPr>
        <p:spPr>
          <a:xfrm>
            <a:off x="323528" y="108000"/>
            <a:ext cx="2520280" cy="954107"/>
          </a:xfrm>
          <a:prstGeom prst="rect">
            <a:avLst/>
          </a:prstGeom>
          <a:noFill/>
        </p:spPr>
        <p:txBody>
          <a:bodyPr wrap="square" rtlCol="0">
            <a:spAutoFit/>
          </a:bodyPr>
          <a:lstStyle/>
          <a:p>
            <a:r>
              <a:rPr lang="tr-TR" sz="2800" b="1" i="1" spc="-100" dirty="0" err="1">
                <a:solidFill>
                  <a:schemeClr val="tx2"/>
                </a:solidFill>
                <a:latin typeface="Times New Roman" panose="02020603050405020304" pitchFamily="18" charset="0"/>
                <a:ea typeface="+mj-ea"/>
                <a:cs typeface="Times New Roman" panose="02020603050405020304" pitchFamily="18" charset="0"/>
              </a:rPr>
              <a:t>Comparison</a:t>
            </a:r>
            <a:r>
              <a:rPr lang="tr-TR" sz="2800" b="1" i="1" spc="-100" dirty="0">
                <a:solidFill>
                  <a:schemeClr val="tx2"/>
                </a:solidFill>
                <a:latin typeface="Times New Roman" panose="02020603050405020304" pitchFamily="18" charset="0"/>
                <a:ea typeface="+mj-ea"/>
                <a:cs typeface="Times New Roman" panose="02020603050405020304" pitchFamily="18" charset="0"/>
              </a:rPr>
              <a:t> of </a:t>
            </a:r>
            <a:r>
              <a:rPr lang="tr-TR" sz="2800" b="1" i="1" spc="-100" dirty="0" err="1">
                <a:solidFill>
                  <a:schemeClr val="tx2"/>
                </a:solidFill>
                <a:latin typeface="Times New Roman" panose="02020603050405020304" pitchFamily="18" charset="0"/>
                <a:ea typeface="+mj-ea"/>
                <a:cs typeface="Times New Roman" panose="02020603050405020304" pitchFamily="18" charset="0"/>
              </a:rPr>
              <a:t>Different</a:t>
            </a:r>
            <a:r>
              <a:rPr lang="tr-TR" sz="2800" b="1" i="1" spc="-100" dirty="0">
                <a:solidFill>
                  <a:schemeClr val="tx2"/>
                </a:solidFill>
                <a:latin typeface="Times New Roman" panose="02020603050405020304" pitchFamily="18" charset="0"/>
                <a:ea typeface="+mj-ea"/>
                <a:cs typeface="Times New Roman" panose="02020603050405020304" pitchFamily="18" charset="0"/>
              </a:rPr>
              <a:t> </a:t>
            </a:r>
            <a:r>
              <a:rPr lang="tr-TR" sz="2800" b="1" i="1" spc="-100" dirty="0" err="1">
                <a:solidFill>
                  <a:schemeClr val="tx2"/>
                </a:solidFill>
                <a:latin typeface="Times New Roman" panose="02020603050405020304" pitchFamily="18" charset="0"/>
                <a:ea typeface="+mj-ea"/>
                <a:cs typeface="Times New Roman" panose="02020603050405020304" pitchFamily="18" charset="0"/>
              </a:rPr>
              <a:t>Fuels</a:t>
            </a:r>
            <a:endParaRPr lang="en-GB" sz="2800" b="1" i="1" spc="-100" dirty="0">
              <a:solidFill>
                <a:schemeClr val="tx2"/>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568610301"/>
      </p:ext>
    </p:extLst>
  </p:cSld>
  <p:clrMapOvr>
    <a:masterClrMapping/>
  </p:clrMapOvr>
  <p:transition spd="slow">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otomotiv\Desktop\2.JPG"/>
          <p:cNvPicPr>
            <a:picLocks noChangeAspect="1" noChangeArrowheads="1"/>
          </p:cNvPicPr>
          <p:nvPr/>
        </p:nvPicPr>
        <p:blipFill rotWithShape="1">
          <a:blip r:embed="rId2">
            <a:extLst>
              <a:ext uri="{28A0092B-C50C-407E-A947-70E740481C1C}">
                <a14:useLocalDpi xmlns:a14="http://schemas.microsoft.com/office/drawing/2010/main" val="0"/>
              </a:ext>
            </a:extLst>
          </a:blip>
          <a:srcRect t="13861"/>
          <a:stretch/>
        </p:blipFill>
        <p:spPr bwMode="auto">
          <a:xfrm>
            <a:off x="2952000" y="108000"/>
            <a:ext cx="5220000" cy="3179148"/>
          </a:xfrm>
          <a:prstGeom prst="rect">
            <a:avLst/>
          </a:prstGeom>
          <a:noFill/>
          <a:ln w="38100">
            <a:solidFill>
              <a:schemeClr val="tx1">
                <a:lumMod val="95000"/>
                <a:lumOff val="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1026" name="Picture 2" descr="C:\Users\otomotiv\Desktop\1.JPG"/>
          <p:cNvPicPr>
            <a:picLocks noChangeAspect="1" noChangeArrowheads="1"/>
          </p:cNvPicPr>
          <p:nvPr/>
        </p:nvPicPr>
        <p:blipFill rotWithShape="1">
          <a:blip r:embed="rId3">
            <a:extLst>
              <a:ext uri="{28A0092B-C50C-407E-A947-70E740481C1C}">
                <a14:useLocalDpi xmlns:a14="http://schemas.microsoft.com/office/drawing/2010/main" val="0"/>
              </a:ext>
            </a:extLst>
          </a:blip>
          <a:srcRect t="14039"/>
          <a:stretch/>
        </p:blipFill>
        <p:spPr bwMode="auto">
          <a:xfrm>
            <a:off x="2952000" y="3456000"/>
            <a:ext cx="5220000" cy="3334628"/>
          </a:xfrm>
          <a:prstGeom prst="rect">
            <a:avLst/>
          </a:prstGeom>
          <a:noFill/>
          <a:ln w="38100">
            <a:solidFill>
              <a:schemeClr val="tx1">
                <a:lumMod val="95000"/>
                <a:lumOff val="5000"/>
              </a:schemeClr>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Metin kutusu 6"/>
          <p:cNvSpPr txBox="1"/>
          <p:nvPr/>
        </p:nvSpPr>
        <p:spPr>
          <a:xfrm>
            <a:off x="467544" y="1979548"/>
            <a:ext cx="1648222" cy="369332"/>
          </a:xfrm>
          <a:prstGeom prst="rect">
            <a:avLst/>
          </a:prstGeom>
          <a:noFill/>
        </p:spPr>
        <p:txBody>
          <a:bodyPr wrap="square" rtlCol="0">
            <a:spAutoFit/>
          </a:bodyPr>
          <a:lstStyle/>
          <a:p>
            <a:r>
              <a:rPr lang="tr-TR" dirty="0" smtClean="0"/>
              <a:t>C60@1300 </a:t>
            </a:r>
            <a:r>
              <a:rPr lang="tr-TR" dirty="0" err="1" smtClean="0"/>
              <a:t>rpm</a:t>
            </a:r>
            <a:endParaRPr lang="en-GB" dirty="0"/>
          </a:p>
        </p:txBody>
      </p:sp>
      <p:sp>
        <p:nvSpPr>
          <p:cNvPr id="18" name="Metin kutusu 17"/>
          <p:cNvSpPr txBox="1"/>
          <p:nvPr/>
        </p:nvSpPr>
        <p:spPr>
          <a:xfrm>
            <a:off x="467544" y="5019970"/>
            <a:ext cx="1648222" cy="369332"/>
          </a:xfrm>
          <a:prstGeom prst="rect">
            <a:avLst/>
          </a:prstGeom>
          <a:noFill/>
        </p:spPr>
        <p:txBody>
          <a:bodyPr wrap="square" rtlCol="0">
            <a:spAutoFit/>
          </a:bodyPr>
          <a:lstStyle/>
          <a:p>
            <a:r>
              <a:rPr lang="tr-TR" dirty="0" smtClean="0"/>
              <a:t>C60@2200 </a:t>
            </a:r>
            <a:r>
              <a:rPr lang="tr-TR" dirty="0" err="1" smtClean="0"/>
              <a:t>rpm</a:t>
            </a:r>
            <a:endParaRPr lang="en-GB" dirty="0"/>
          </a:p>
        </p:txBody>
      </p:sp>
      <p:sp>
        <p:nvSpPr>
          <p:cNvPr id="2" name="Slayt Numarası Yer Tutucusu 1"/>
          <p:cNvSpPr>
            <a:spLocks noGrp="1"/>
          </p:cNvSpPr>
          <p:nvPr>
            <p:ph type="sldNum" sz="quarter" idx="12"/>
          </p:nvPr>
        </p:nvSpPr>
        <p:spPr/>
        <p:txBody>
          <a:bodyPr/>
          <a:lstStyle/>
          <a:p>
            <a:fld id="{75FA89C3-734B-474A-B648-2001D0A533D9}" type="slidenum">
              <a:rPr lang="tr-TR" smtClean="0"/>
              <a:t>16</a:t>
            </a:fld>
            <a:endParaRPr lang="tr-TR"/>
          </a:p>
        </p:txBody>
      </p:sp>
      <p:sp>
        <p:nvSpPr>
          <p:cNvPr id="8" name="Metin kutusu 7"/>
          <p:cNvSpPr txBox="1"/>
          <p:nvPr/>
        </p:nvSpPr>
        <p:spPr>
          <a:xfrm>
            <a:off x="323528" y="108000"/>
            <a:ext cx="2520280" cy="1384995"/>
          </a:xfrm>
          <a:prstGeom prst="rect">
            <a:avLst/>
          </a:prstGeom>
          <a:noFill/>
        </p:spPr>
        <p:txBody>
          <a:bodyPr wrap="square" rtlCol="0">
            <a:spAutoFit/>
          </a:bodyPr>
          <a:lstStyle/>
          <a:p>
            <a:r>
              <a:rPr lang="tr-TR" sz="2800" b="1" i="1" spc="-100" dirty="0" err="1">
                <a:solidFill>
                  <a:schemeClr val="tx2"/>
                </a:solidFill>
                <a:latin typeface="Times New Roman" panose="02020603050405020304" pitchFamily="18" charset="0"/>
                <a:ea typeface="+mj-ea"/>
                <a:cs typeface="Times New Roman" panose="02020603050405020304" pitchFamily="18" charset="0"/>
              </a:rPr>
              <a:t>Comparison</a:t>
            </a:r>
            <a:r>
              <a:rPr lang="tr-TR" sz="2800" b="1" i="1" spc="-100" dirty="0">
                <a:solidFill>
                  <a:schemeClr val="tx2"/>
                </a:solidFill>
                <a:latin typeface="Times New Roman" panose="02020603050405020304" pitchFamily="18" charset="0"/>
                <a:ea typeface="+mj-ea"/>
                <a:cs typeface="Times New Roman" panose="02020603050405020304" pitchFamily="18" charset="0"/>
              </a:rPr>
              <a:t> at </a:t>
            </a:r>
            <a:r>
              <a:rPr lang="tr-TR" sz="2800" b="1" i="1" spc="-100" dirty="0" err="1">
                <a:solidFill>
                  <a:schemeClr val="tx2"/>
                </a:solidFill>
                <a:latin typeface="Times New Roman" panose="02020603050405020304" pitchFamily="18" charset="0"/>
                <a:ea typeface="+mj-ea"/>
                <a:cs typeface="Times New Roman" panose="02020603050405020304" pitchFamily="18" charset="0"/>
              </a:rPr>
              <a:t>Different</a:t>
            </a:r>
            <a:r>
              <a:rPr lang="tr-TR" sz="2800" b="1" i="1" spc="-100" dirty="0">
                <a:solidFill>
                  <a:schemeClr val="tx2"/>
                </a:solidFill>
                <a:latin typeface="Times New Roman" panose="02020603050405020304" pitchFamily="18" charset="0"/>
                <a:ea typeface="+mj-ea"/>
                <a:cs typeface="Times New Roman" panose="02020603050405020304" pitchFamily="18" charset="0"/>
              </a:rPr>
              <a:t> </a:t>
            </a:r>
            <a:r>
              <a:rPr lang="tr-TR" sz="2800" b="1" i="1" spc="-100" dirty="0" smtClean="0">
                <a:solidFill>
                  <a:schemeClr val="tx2"/>
                </a:solidFill>
                <a:latin typeface="Times New Roman" panose="02020603050405020304" pitchFamily="18" charset="0"/>
                <a:ea typeface="+mj-ea"/>
                <a:cs typeface="Times New Roman" panose="02020603050405020304" pitchFamily="18" charset="0"/>
              </a:rPr>
              <a:t>Engine </a:t>
            </a:r>
            <a:r>
              <a:rPr lang="tr-TR" sz="2800" b="1" i="1" spc="-100" dirty="0" err="1" smtClean="0">
                <a:solidFill>
                  <a:schemeClr val="tx2"/>
                </a:solidFill>
                <a:latin typeface="Times New Roman" panose="02020603050405020304" pitchFamily="18" charset="0"/>
                <a:ea typeface="+mj-ea"/>
                <a:cs typeface="Times New Roman" panose="02020603050405020304" pitchFamily="18" charset="0"/>
              </a:rPr>
              <a:t>Speeds</a:t>
            </a:r>
            <a:endParaRPr lang="en-GB" sz="2800" b="1" i="1" spc="-100" dirty="0">
              <a:solidFill>
                <a:schemeClr val="tx2"/>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570400238"/>
      </p:ext>
    </p:extLst>
  </p:cSld>
  <p:clrMapOvr>
    <a:masterClrMapping/>
  </p:clrMapOvr>
  <p:transition spd="slow">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5FA89C3-734B-474A-B648-2001D0A533D9}" type="slidenum">
              <a:rPr lang="tr-TR" smtClean="0"/>
              <a:t>17</a:t>
            </a:fld>
            <a:endParaRPr lang="tr-TR"/>
          </a:p>
        </p:txBody>
      </p:sp>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00" y="260648"/>
            <a:ext cx="4320000" cy="330550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7"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000" y="259200"/>
            <a:ext cx="4320000" cy="329917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54314" y="3535112"/>
            <a:ext cx="4104000" cy="31342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3" name="Metin kutusu 2"/>
          <p:cNvSpPr txBox="1"/>
          <p:nvPr/>
        </p:nvSpPr>
        <p:spPr>
          <a:xfrm>
            <a:off x="225004" y="4033437"/>
            <a:ext cx="3960440" cy="1569660"/>
          </a:xfrm>
          <a:prstGeom prst="rect">
            <a:avLst/>
          </a:prstGeom>
          <a:noFill/>
        </p:spPr>
        <p:txBody>
          <a:bodyPr wrap="square" rtlCol="0">
            <a:spAutoFit/>
          </a:bodyPr>
          <a:lstStyle/>
          <a:p>
            <a:r>
              <a:rPr lang="tr-TR" sz="1600" dirty="0" smtClean="0">
                <a:latin typeface="Times New Roman" panose="02020603050405020304" pitchFamily="18" charset="0"/>
                <a:cs typeface="Times New Roman" panose="02020603050405020304" pitchFamily="18" charset="0"/>
              </a:rPr>
              <a:t>D      : </a:t>
            </a:r>
            <a:r>
              <a:rPr lang="tr-TR" sz="1600" dirty="0" err="1" smtClean="0">
                <a:latin typeface="Times New Roman" panose="02020603050405020304" pitchFamily="18" charset="0"/>
                <a:cs typeface="Times New Roman" panose="02020603050405020304" pitchFamily="18" charset="0"/>
              </a:rPr>
              <a:t>Low</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Sulphur</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Diesel</a:t>
            </a:r>
            <a:endParaRPr lang="tr-TR" sz="1600" dirty="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B20  : 20% </a:t>
            </a:r>
            <a:r>
              <a:rPr lang="tr-TR" sz="1600" dirty="0" err="1" smtClean="0">
                <a:latin typeface="Times New Roman" panose="02020603050405020304" pitchFamily="18" charset="0"/>
                <a:cs typeface="Times New Roman" panose="02020603050405020304" pitchFamily="18" charset="0"/>
              </a:rPr>
              <a:t>biodiesel</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ratio</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into</a:t>
            </a:r>
            <a:r>
              <a:rPr lang="tr-TR" sz="1600" dirty="0" smtClean="0">
                <a:latin typeface="Times New Roman" panose="02020603050405020304" pitchFamily="18" charset="0"/>
                <a:cs typeface="Times New Roman" panose="02020603050405020304" pitchFamily="18" charset="0"/>
              </a:rPr>
              <a:t> D (</a:t>
            </a:r>
            <a:r>
              <a:rPr lang="tr-TR" sz="1600" dirty="0" err="1" smtClean="0">
                <a:latin typeface="Times New Roman" panose="02020603050405020304" pitchFamily="18" charset="0"/>
                <a:cs typeface="Times New Roman" panose="02020603050405020304" pitchFamily="18" charset="0"/>
              </a:rPr>
              <a:t>by</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volume</a:t>
            </a:r>
            <a:r>
              <a:rPr lang="tr-TR" sz="1600" dirty="0" smtClean="0">
                <a:latin typeface="Times New Roman" panose="02020603050405020304" pitchFamily="18" charset="0"/>
                <a:cs typeface="Times New Roman" panose="02020603050405020304" pitchFamily="18" charset="0"/>
              </a:rPr>
              <a:t>)</a:t>
            </a:r>
          </a:p>
          <a:p>
            <a:r>
              <a:rPr lang="tr-TR" sz="1600" dirty="0" smtClean="0">
                <a:latin typeface="Times New Roman" panose="02020603050405020304" pitchFamily="18" charset="0"/>
                <a:cs typeface="Times New Roman" panose="02020603050405020304" pitchFamily="18" charset="0"/>
              </a:rPr>
              <a:t>B40  : 40</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biodiesel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ratio</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into</a:t>
            </a:r>
            <a:r>
              <a:rPr lang="tr-TR" sz="1600" dirty="0">
                <a:latin typeface="Times New Roman" panose="02020603050405020304" pitchFamily="18" charset="0"/>
                <a:cs typeface="Times New Roman" panose="02020603050405020304" pitchFamily="18" charset="0"/>
              </a:rPr>
              <a:t> D </a:t>
            </a:r>
            <a:r>
              <a:rPr lang="tr-TR" sz="1600" dirty="0" smtClean="0">
                <a:latin typeface="Times New Roman" panose="02020603050405020304" pitchFamily="18" charset="0"/>
                <a:cs typeface="Times New Roman" panose="02020603050405020304" pitchFamily="18" charset="0"/>
              </a:rPr>
              <a:t>(</a:t>
            </a:r>
            <a:r>
              <a:rPr lang="tr-TR" sz="1600" dirty="0" err="1" smtClean="0">
                <a:latin typeface="Times New Roman" panose="02020603050405020304" pitchFamily="18" charset="0"/>
                <a:cs typeface="Times New Roman" panose="02020603050405020304" pitchFamily="18" charset="0"/>
              </a:rPr>
              <a:t>by</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volume</a:t>
            </a:r>
            <a:r>
              <a:rPr lang="tr-TR"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B60  : 60</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biodiesel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ratio</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into</a:t>
            </a:r>
            <a:r>
              <a:rPr lang="tr-TR" sz="1600" dirty="0">
                <a:latin typeface="Times New Roman" panose="02020603050405020304" pitchFamily="18" charset="0"/>
                <a:cs typeface="Times New Roman" panose="02020603050405020304" pitchFamily="18" charset="0"/>
              </a:rPr>
              <a:t> D </a:t>
            </a:r>
            <a:r>
              <a:rPr lang="tr-TR" sz="1600" dirty="0" smtClean="0">
                <a:latin typeface="Times New Roman" panose="02020603050405020304" pitchFamily="18" charset="0"/>
                <a:cs typeface="Times New Roman" panose="02020603050405020304" pitchFamily="18" charset="0"/>
              </a:rPr>
              <a:t>(</a:t>
            </a:r>
            <a:r>
              <a:rPr lang="tr-TR" sz="1600" dirty="0" err="1" smtClean="0">
                <a:latin typeface="Times New Roman" panose="02020603050405020304" pitchFamily="18" charset="0"/>
                <a:cs typeface="Times New Roman" panose="02020603050405020304" pitchFamily="18" charset="0"/>
              </a:rPr>
              <a:t>by</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volume</a:t>
            </a:r>
            <a:r>
              <a:rPr lang="tr-TR"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B80  : 80</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biodiesel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ratio</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into</a:t>
            </a:r>
            <a:r>
              <a:rPr lang="tr-TR" sz="1600" dirty="0">
                <a:latin typeface="Times New Roman" panose="02020603050405020304" pitchFamily="18" charset="0"/>
                <a:cs typeface="Times New Roman" panose="02020603050405020304" pitchFamily="18" charset="0"/>
              </a:rPr>
              <a:t> D </a:t>
            </a:r>
            <a:r>
              <a:rPr lang="tr-TR" sz="1600" dirty="0" smtClean="0">
                <a:latin typeface="Times New Roman" panose="02020603050405020304" pitchFamily="18" charset="0"/>
                <a:cs typeface="Times New Roman" panose="02020603050405020304" pitchFamily="18" charset="0"/>
              </a:rPr>
              <a:t>(</a:t>
            </a:r>
            <a:r>
              <a:rPr lang="tr-TR" sz="1600" dirty="0" err="1" smtClean="0">
                <a:latin typeface="Times New Roman" panose="02020603050405020304" pitchFamily="18" charset="0"/>
                <a:cs typeface="Times New Roman" panose="02020603050405020304" pitchFamily="18" charset="0"/>
              </a:rPr>
              <a:t>by</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volume</a:t>
            </a:r>
            <a:r>
              <a:rPr lang="tr-TR"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B100: </a:t>
            </a:r>
            <a:r>
              <a:rPr lang="tr-TR" sz="1600" dirty="0" err="1" smtClean="0">
                <a:latin typeface="Times New Roman" panose="02020603050405020304" pitchFamily="18" charset="0"/>
                <a:cs typeface="Times New Roman" panose="02020603050405020304" pitchFamily="18" charset="0"/>
              </a:rPr>
              <a:t>Biodiesel</a:t>
            </a:r>
            <a:endParaRPr lang="tr-TR" dirty="0" smtClean="0">
              <a:latin typeface="Times New Roman" panose="02020603050405020304" pitchFamily="18" charset="0"/>
              <a:cs typeface="Times New Roman" panose="02020603050405020304" pitchFamily="18" charset="0"/>
            </a:endParaRPr>
          </a:p>
        </p:txBody>
      </p:sp>
      <p:sp>
        <p:nvSpPr>
          <p:cNvPr id="5" name="Metin kutusu 4"/>
          <p:cNvSpPr txBox="1"/>
          <p:nvPr/>
        </p:nvSpPr>
        <p:spPr>
          <a:xfrm>
            <a:off x="225004" y="5733256"/>
            <a:ext cx="3842940" cy="954107"/>
          </a:xfrm>
          <a:prstGeom prst="rect">
            <a:avLst/>
          </a:prstGeom>
          <a:noFill/>
        </p:spPr>
        <p:txBody>
          <a:bodyPr wrap="square" rtlCol="0">
            <a:spAutoFit/>
          </a:bodyPr>
          <a:lstStyle/>
          <a:p>
            <a:r>
              <a:rPr lang="tr-TR" sz="2800" b="1" i="1" spc="-100" dirty="0" err="1">
                <a:solidFill>
                  <a:schemeClr val="tx2"/>
                </a:solidFill>
                <a:latin typeface="Times New Roman" panose="02020603050405020304" pitchFamily="18" charset="0"/>
                <a:ea typeface="+mj-ea"/>
                <a:cs typeface="Times New Roman" panose="02020603050405020304" pitchFamily="18" charset="0"/>
              </a:rPr>
              <a:t>Comparison</a:t>
            </a:r>
            <a:r>
              <a:rPr lang="tr-TR" sz="2800" b="1" i="1" spc="-100" dirty="0">
                <a:solidFill>
                  <a:schemeClr val="tx2"/>
                </a:solidFill>
                <a:latin typeface="Times New Roman" panose="02020603050405020304" pitchFamily="18" charset="0"/>
                <a:ea typeface="+mj-ea"/>
                <a:cs typeface="Times New Roman" panose="02020603050405020304" pitchFamily="18" charset="0"/>
              </a:rPr>
              <a:t> of </a:t>
            </a:r>
            <a:r>
              <a:rPr lang="tr-TR" sz="2800" b="1" i="1" spc="-100" dirty="0" err="1">
                <a:solidFill>
                  <a:schemeClr val="tx2"/>
                </a:solidFill>
                <a:latin typeface="Times New Roman" panose="02020603050405020304" pitchFamily="18" charset="0"/>
                <a:ea typeface="+mj-ea"/>
                <a:cs typeface="Times New Roman" panose="02020603050405020304" pitchFamily="18" charset="0"/>
              </a:rPr>
              <a:t>different</a:t>
            </a:r>
            <a:r>
              <a:rPr lang="tr-TR" sz="2800" b="1" i="1" spc="-100" dirty="0">
                <a:solidFill>
                  <a:schemeClr val="tx2"/>
                </a:solidFill>
                <a:latin typeface="Times New Roman" panose="02020603050405020304" pitchFamily="18" charset="0"/>
                <a:ea typeface="+mj-ea"/>
                <a:cs typeface="Times New Roman" panose="02020603050405020304" pitchFamily="18" charset="0"/>
              </a:rPr>
              <a:t> </a:t>
            </a:r>
            <a:r>
              <a:rPr lang="tr-TR" sz="2800" b="1" i="1" spc="-100" dirty="0" err="1">
                <a:solidFill>
                  <a:schemeClr val="tx2"/>
                </a:solidFill>
                <a:latin typeface="Times New Roman" panose="02020603050405020304" pitchFamily="18" charset="0"/>
                <a:ea typeface="+mj-ea"/>
                <a:cs typeface="Times New Roman" panose="02020603050405020304" pitchFamily="18" charset="0"/>
              </a:rPr>
              <a:t>fuels</a:t>
            </a:r>
            <a:r>
              <a:rPr lang="tr-TR" sz="2800" b="1" i="1" spc="-100" dirty="0">
                <a:solidFill>
                  <a:schemeClr val="tx2"/>
                </a:solidFill>
                <a:latin typeface="Times New Roman" panose="02020603050405020304" pitchFamily="18" charset="0"/>
                <a:ea typeface="+mj-ea"/>
                <a:cs typeface="Times New Roman" panose="02020603050405020304" pitchFamily="18" charset="0"/>
              </a:rPr>
              <a:t> at x- y- z </a:t>
            </a:r>
            <a:r>
              <a:rPr lang="tr-TR" sz="2800" b="1" i="1" spc="-100" dirty="0" err="1">
                <a:solidFill>
                  <a:schemeClr val="tx2"/>
                </a:solidFill>
                <a:latin typeface="Times New Roman" panose="02020603050405020304" pitchFamily="18" charset="0"/>
                <a:ea typeface="+mj-ea"/>
                <a:cs typeface="Times New Roman" panose="02020603050405020304" pitchFamily="18" charset="0"/>
              </a:rPr>
              <a:t>axes</a:t>
            </a:r>
            <a:endParaRPr lang="en-GB" sz="2800" b="1" i="1" spc="-100" dirty="0">
              <a:solidFill>
                <a:schemeClr val="tx2"/>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283680561"/>
      </p:ext>
    </p:extLst>
  </p:cSld>
  <p:clrMapOvr>
    <a:masterClrMapping/>
  </p:clrMapOvr>
  <p:transition spd="slow">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ayt Numarası Yer Tutucusu 3"/>
          <p:cNvSpPr>
            <a:spLocks noGrp="1"/>
          </p:cNvSpPr>
          <p:nvPr>
            <p:ph type="sldNum" sz="quarter" idx="12"/>
          </p:nvPr>
        </p:nvSpPr>
        <p:spPr/>
        <p:txBody>
          <a:bodyPr/>
          <a:lstStyle/>
          <a:p>
            <a:fld id="{75FA89C3-734B-474A-B648-2001D0A533D9}" type="slidenum">
              <a:rPr lang="tr-TR" smtClean="0"/>
              <a:t>18</a:t>
            </a:fld>
            <a:endParaRPr lang="tr-TR"/>
          </a:p>
        </p:txBody>
      </p:sp>
      <p:pic>
        <p:nvPicPr>
          <p:cNvPr id="410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260648"/>
            <a:ext cx="4320000" cy="31296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2000" y="260152"/>
            <a:ext cx="4320000" cy="31296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92000" y="3527997"/>
            <a:ext cx="4320000" cy="312965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10" name="Metin kutusu 9"/>
          <p:cNvSpPr txBox="1"/>
          <p:nvPr/>
        </p:nvSpPr>
        <p:spPr>
          <a:xfrm>
            <a:off x="225004" y="4033437"/>
            <a:ext cx="3960440" cy="1569660"/>
          </a:xfrm>
          <a:prstGeom prst="rect">
            <a:avLst/>
          </a:prstGeom>
          <a:noFill/>
        </p:spPr>
        <p:txBody>
          <a:bodyPr wrap="square" rtlCol="0">
            <a:spAutoFit/>
          </a:bodyPr>
          <a:lstStyle/>
          <a:p>
            <a:r>
              <a:rPr lang="tr-TR" sz="1600" dirty="0" smtClean="0">
                <a:latin typeface="Times New Roman" panose="02020603050405020304" pitchFamily="18" charset="0"/>
                <a:cs typeface="Times New Roman" panose="02020603050405020304" pitchFamily="18" charset="0"/>
              </a:rPr>
              <a:t>D      : </a:t>
            </a:r>
            <a:r>
              <a:rPr lang="tr-TR" sz="1600" dirty="0" err="1" smtClean="0">
                <a:latin typeface="Times New Roman" panose="02020603050405020304" pitchFamily="18" charset="0"/>
                <a:cs typeface="Times New Roman" panose="02020603050405020304" pitchFamily="18" charset="0"/>
              </a:rPr>
              <a:t>Low</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Sulphur</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Diesel</a:t>
            </a:r>
            <a:endParaRPr lang="tr-TR" sz="1600" dirty="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B20  : 20% </a:t>
            </a:r>
            <a:r>
              <a:rPr lang="tr-TR" sz="1600" dirty="0" err="1" smtClean="0">
                <a:latin typeface="Times New Roman" panose="02020603050405020304" pitchFamily="18" charset="0"/>
                <a:cs typeface="Times New Roman" panose="02020603050405020304" pitchFamily="18" charset="0"/>
              </a:rPr>
              <a:t>biodiesel</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ratio</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into</a:t>
            </a:r>
            <a:r>
              <a:rPr lang="tr-TR" sz="1600" dirty="0" smtClean="0">
                <a:latin typeface="Times New Roman" panose="02020603050405020304" pitchFamily="18" charset="0"/>
                <a:cs typeface="Times New Roman" panose="02020603050405020304" pitchFamily="18" charset="0"/>
              </a:rPr>
              <a:t> D (</a:t>
            </a:r>
            <a:r>
              <a:rPr lang="tr-TR" sz="1600" dirty="0" err="1" smtClean="0">
                <a:latin typeface="Times New Roman" panose="02020603050405020304" pitchFamily="18" charset="0"/>
                <a:cs typeface="Times New Roman" panose="02020603050405020304" pitchFamily="18" charset="0"/>
              </a:rPr>
              <a:t>by</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volume</a:t>
            </a:r>
            <a:r>
              <a:rPr lang="tr-TR" sz="1600" dirty="0" smtClean="0">
                <a:latin typeface="Times New Roman" panose="02020603050405020304" pitchFamily="18" charset="0"/>
                <a:cs typeface="Times New Roman" panose="02020603050405020304" pitchFamily="18" charset="0"/>
              </a:rPr>
              <a:t>)</a:t>
            </a:r>
          </a:p>
          <a:p>
            <a:r>
              <a:rPr lang="tr-TR" sz="1600" dirty="0" smtClean="0">
                <a:latin typeface="Times New Roman" panose="02020603050405020304" pitchFamily="18" charset="0"/>
                <a:cs typeface="Times New Roman" panose="02020603050405020304" pitchFamily="18" charset="0"/>
              </a:rPr>
              <a:t>B40  : 40</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biodiesel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ratio</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into</a:t>
            </a:r>
            <a:r>
              <a:rPr lang="tr-TR" sz="1600" dirty="0">
                <a:latin typeface="Times New Roman" panose="02020603050405020304" pitchFamily="18" charset="0"/>
                <a:cs typeface="Times New Roman" panose="02020603050405020304" pitchFamily="18" charset="0"/>
              </a:rPr>
              <a:t> D </a:t>
            </a:r>
            <a:r>
              <a:rPr lang="tr-TR" sz="1600" dirty="0" smtClean="0">
                <a:latin typeface="Times New Roman" panose="02020603050405020304" pitchFamily="18" charset="0"/>
                <a:cs typeface="Times New Roman" panose="02020603050405020304" pitchFamily="18" charset="0"/>
              </a:rPr>
              <a:t>(</a:t>
            </a:r>
            <a:r>
              <a:rPr lang="tr-TR" sz="1600" dirty="0" err="1" smtClean="0">
                <a:latin typeface="Times New Roman" panose="02020603050405020304" pitchFamily="18" charset="0"/>
                <a:cs typeface="Times New Roman" panose="02020603050405020304" pitchFamily="18" charset="0"/>
              </a:rPr>
              <a:t>by</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volume</a:t>
            </a:r>
            <a:r>
              <a:rPr lang="tr-TR"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B60  : 60</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biodiesel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ratio</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into</a:t>
            </a:r>
            <a:r>
              <a:rPr lang="tr-TR" sz="1600" dirty="0">
                <a:latin typeface="Times New Roman" panose="02020603050405020304" pitchFamily="18" charset="0"/>
                <a:cs typeface="Times New Roman" panose="02020603050405020304" pitchFamily="18" charset="0"/>
              </a:rPr>
              <a:t> D </a:t>
            </a:r>
            <a:r>
              <a:rPr lang="tr-TR" sz="1600" dirty="0" smtClean="0">
                <a:latin typeface="Times New Roman" panose="02020603050405020304" pitchFamily="18" charset="0"/>
                <a:cs typeface="Times New Roman" panose="02020603050405020304" pitchFamily="18" charset="0"/>
              </a:rPr>
              <a:t>(</a:t>
            </a:r>
            <a:r>
              <a:rPr lang="tr-TR" sz="1600" dirty="0" err="1" smtClean="0">
                <a:latin typeface="Times New Roman" panose="02020603050405020304" pitchFamily="18" charset="0"/>
                <a:cs typeface="Times New Roman" panose="02020603050405020304" pitchFamily="18" charset="0"/>
              </a:rPr>
              <a:t>by</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volume</a:t>
            </a:r>
            <a:r>
              <a:rPr lang="tr-TR"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B80  : 80</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biodiesel</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ratio</a:t>
            </a:r>
            <a:r>
              <a:rPr lang="tr-TR" sz="1600" dirty="0">
                <a:latin typeface="Times New Roman" panose="02020603050405020304" pitchFamily="18" charset="0"/>
                <a:cs typeface="Times New Roman" panose="02020603050405020304" pitchFamily="18" charset="0"/>
              </a:rPr>
              <a:t> </a:t>
            </a:r>
            <a:r>
              <a:rPr lang="tr-TR" sz="1600" dirty="0" err="1">
                <a:latin typeface="Times New Roman" panose="02020603050405020304" pitchFamily="18" charset="0"/>
                <a:cs typeface="Times New Roman" panose="02020603050405020304" pitchFamily="18" charset="0"/>
              </a:rPr>
              <a:t>into</a:t>
            </a:r>
            <a:r>
              <a:rPr lang="tr-TR" sz="1600" dirty="0">
                <a:latin typeface="Times New Roman" panose="02020603050405020304" pitchFamily="18" charset="0"/>
                <a:cs typeface="Times New Roman" panose="02020603050405020304" pitchFamily="18" charset="0"/>
              </a:rPr>
              <a:t> D </a:t>
            </a:r>
            <a:r>
              <a:rPr lang="tr-TR" sz="1600" dirty="0" smtClean="0">
                <a:latin typeface="Times New Roman" panose="02020603050405020304" pitchFamily="18" charset="0"/>
                <a:cs typeface="Times New Roman" panose="02020603050405020304" pitchFamily="18" charset="0"/>
              </a:rPr>
              <a:t>(</a:t>
            </a:r>
            <a:r>
              <a:rPr lang="tr-TR" sz="1600" dirty="0" err="1" smtClean="0">
                <a:latin typeface="Times New Roman" panose="02020603050405020304" pitchFamily="18" charset="0"/>
                <a:cs typeface="Times New Roman" panose="02020603050405020304" pitchFamily="18" charset="0"/>
              </a:rPr>
              <a:t>by</a:t>
            </a:r>
            <a:r>
              <a:rPr lang="tr-TR" sz="1600" dirty="0" smtClean="0">
                <a:latin typeface="Times New Roman" panose="02020603050405020304" pitchFamily="18" charset="0"/>
                <a:cs typeface="Times New Roman" panose="02020603050405020304" pitchFamily="18" charset="0"/>
              </a:rPr>
              <a:t> </a:t>
            </a:r>
            <a:r>
              <a:rPr lang="tr-TR" sz="1600" dirty="0" err="1" smtClean="0">
                <a:latin typeface="Times New Roman" panose="02020603050405020304" pitchFamily="18" charset="0"/>
                <a:cs typeface="Times New Roman" panose="02020603050405020304" pitchFamily="18" charset="0"/>
              </a:rPr>
              <a:t>volume</a:t>
            </a:r>
            <a:r>
              <a:rPr lang="tr-TR" sz="1600" dirty="0" smtClean="0">
                <a:latin typeface="Times New Roman" panose="02020603050405020304" pitchFamily="18" charset="0"/>
                <a:cs typeface="Times New Roman" panose="02020603050405020304" pitchFamily="18" charset="0"/>
              </a:rPr>
              <a:t>)</a:t>
            </a:r>
            <a:endParaRPr lang="en-GB" sz="1600" dirty="0">
              <a:latin typeface="Times New Roman" panose="02020603050405020304" pitchFamily="18" charset="0"/>
              <a:cs typeface="Times New Roman" panose="02020603050405020304" pitchFamily="18" charset="0"/>
            </a:endParaRPr>
          </a:p>
          <a:p>
            <a:r>
              <a:rPr lang="tr-TR" sz="1600" dirty="0" smtClean="0">
                <a:latin typeface="Times New Roman" panose="02020603050405020304" pitchFamily="18" charset="0"/>
                <a:cs typeface="Times New Roman" panose="02020603050405020304" pitchFamily="18" charset="0"/>
              </a:rPr>
              <a:t>B100: </a:t>
            </a:r>
            <a:r>
              <a:rPr lang="tr-TR" sz="1600" dirty="0" err="1" smtClean="0">
                <a:latin typeface="Times New Roman" panose="02020603050405020304" pitchFamily="18" charset="0"/>
                <a:cs typeface="Times New Roman" panose="02020603050405020304" pitchFamily="18" charset="0"/>
              </a:rPr>
              <a:t>Biodiesel</a:t>
            </a:r>
            <a:endParaRPr lang="tr-TR" dirty="0" smtClean="0">
              <a:latin typeface="Times New Roman" panose="02020603050405020304" pitchFamily="18" charset="0"/>
              <a:cs typeface="Times New Roman" panose="02020603050405020304" pitchFamily="18" charset="0"/>
            </a:endParaRPr>
          </a:p>
        </p:txBody>
      </p:sp>
      <p:sp>
        <p:nvSpPr>
          <p:cNvPr id="11" name="Metin kutusu 10"/>
          <p:cNvSpPr txBox="1"/>
          <p:nvPr/>
        </p:nvSpPr>
        <p:spPr>
          <a:xfrm>
            <a:off x="225004" y="5733256"/>
            <a:ext cx="3842940" cy="954107"/>
          </a:xfrm>
          <a:prstGeom prst="rect">
            <a:avLst/>
          </a:prstGeom>
          <a:noFill/>
        </p:spPr>
        <p:txBody>
          <a:bodyPr wrap="square" rtlCol="0">
            <a:spAutoFit/>
          </a:bodyPr>
          <a:lstStyle/>
          <a:p>
            <a:r>
              <a:rPr lang="tr-TR" sz="2800" b="1" i="1" spc="-100" dirty="0" err="1">
                <a:solidFill>
                  <a:schemeClr val="tx2"/>
                </a:solidFill>
                <a:latin typeface="Times New Roman" panose="02020603050405020304" pitchFamily="18" charset="0"/>
                <a:ea typeface="+mj-ea"/>
                <a:cs typeface="Times New Roman" panose="02020603050405020304" pitchFamily="18" charset="0"/>
              </a:rPr>
              <a:t>Comparison</a:t>
            </a:r>
            <a:r>
              <a:rPr lang="tr-TR" sz="2800" b="1" i="1" spc="-100" dirty="0">
                <a:solidFill>
                  <a:schemeClr val="tx2"/>
                </a:solidFill>
                <a:latin typeface="Times New Roman" panose="02020603050405020304" pitchFamily="18" charset="0"/>
                <a:ea typeface="+mj-ea"/>
                <a:cs typeface="Times New Roman" panose="02020603050405020304" pitchFamily="18" charset="0"/>
              </a:rPr>
              <a:t> of </a:t>
            </a:r>
            <a:r>
              <a:rPr lang="tr-TR" sz="2800" b="1" i="1" spc="-100" dirty="0" err="1">
                <a:solidFill>
                  <a:schemeClr val="tx2"/>
                </a:solidFill>
                <a:latin typeface="Times New Roman" panose="02020603050405020304" pitchFamily="18" charset="0"/>
                <a:ea typeface="+mj-ea"/>
                <a:cs typeface="Times New Roman" panose="02020603050405020304" pitchFamily="18" charset="0"/>
              </a:rPr>
              <a:t>different</a:t>
            </a:r>
            <a:r>
              <a:rPr lang="tr-TR" sz="2800" b="1" i="1" spc="-100" dirty="0">
                <a:solidFill>
                  <a:schemeClr val="tx2"/>
                </a:solidFill>
                <a:latin typeface="Times New Roman" panose="02020603050405020304" pitchFamily="18" charset="0"/>
                <a:ea typeface="+mj-ea"/>
                <a:cs typeface="Times New Roman" panose="02020603050405020304" pitchFamily="18" charset="0"/>
              </a:rPr>
              <a:t> </a:t>
            </a:r>
            <a:r>
              <a:rPr lang="tr-TR" sz="2800" b="1" i="1" spc="-100" dirty="0" err="1">
                <a:solidFill>
                  <a:schemeClr val="tx2"/>
                </a:solidFill>
                <a:latin typeface="Times New Roman" panose="02020603050405020304" pitchFamily="18" charset="0"/>
                <a:ea typeface="+mj-ea"/>
                <a:cs typeface="Times New Roman" panose="02020603050405020304" pitchFamily="18" charset="0"/>
              </a:rPr>
              <a:t>fuels</a:t>
            </a:r>
            <a:r>
              <a:rPr lang="tr-TR" sz="2800" b="1" i="1" spc="-100" dirty="0">
                <a:solidFill>
                  <a:schemeClr val="tx2"/>
                </a:solidFill>
                <a:latin typeface="Times New Roman" panose="02020603050405020304" pitchFamily="18" charset="0"/>
                <a:ea typeface="+mj-ea"/>
                <a:cs typeface="Times New Roman" panose="02020603050405020304" pitchFamily="18" charset="0"/>
              </a:rPr>
              <a:t> at x- y- z </a:t>
            </a:r>
            <a:r>
              <a:rPr lang="tr-TR" sz="2800" b="1" i="1" spc="-100" dirty="0" err="1">
                <a:solidFill>
                  <a:schemeClr val="tx2"/>
                </a:solidFill>
                <a:latin typeface="Times New Roman" panose="02020603050405020304" pitchFamily="18" charset="0"/>
                <a:ea typeface="+mj-ea"/>
                <a:cs typeface="Times New Roman" panose="02020603050405020304" pitchFamily="18" charset="0"/>
              </a:rPr>
              <a:t>axes</a:t>
            </a:r>
            <a:endParaRPr lang="en-GB" sz="2800" b="1" i="1" spc="-100" dirty="0">
              <a:solidFill>
                <a:schemeClr val="tx2"/>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3695539998"/>
      </p:ext>
    </p:extLst>
  </p:cSld>
  <p:clrMapOvr>
    <a:masterClrMapping/>
  </p:clrMapOvr>
  <p:transition spd="slow">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GB" sz="2800" dirty="0">
                <a:latin typeface="Times New Roman" panose="02020603050405020304" pitchFamily="18" charset="0"/>
                <a:cs typeface="Times New Roman" panose="02020603050405020304" pitchFamily="18" charset="0"/>
              </a:rPr>
              <a:t>Total a</a:t>
            </a:r>
            <a:r>
              <a:rPr lang="en-GB" sz="2800" baseline="-25000" dirty="0">
                <a:latin typeface="Times New Roman" panose="02020603050405020304" pitchFamily="18" charset="0"/>
                <a:cs typeface="Times New Roman" panose="02020603050405020304" pitchFamily="18" charset="0"/>
              </a:rPr>
              <a:t>rms</a:t>
            </a:r>
            <a:r>
              <a:rPr lang="en-GB"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V</a:t>
            </a:r>
            <a:r>
              <a:rPr lang="en-GB" sz="2800" dirty="0" err="1" smtClean="0">
                <a:latin typeface="Times New Roman" panose="02020603050405020304" pitchFamily="18" charset="0"/>
                <a:cs typeface="Times New Roman" panose="02020603050405020304" pitchFamily="18" charset="0"/>
              </a:rPr>
              <a:t>alues</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of </a:t>
            </a:r>
            <a:r>
              <a:rPr lang="tr-TR" sz="2800" dirty="0" smtClean="0">
                <a:latin typeface="Times New Roman" panose="02020603050405020304" pitchFamily="18" charset="0"/>
                <a:cs typeface="Times New Roman" panose="02020603050405020304" pitchFamily="18" charset="0"/>
              </a:rPr>
              <a:t>C</a:t>
            </a:r>
            <a:r>
              <a:rPr lang="en-GB" sz="2800" dirty="0" err="1" smtClean="0">
                <a:latin typeface="Times New Roman" panose="02020603050405020304" pitchFamily="18" charset="0"/>
                <a:cs typeface="Times New Roman" panose="02020603050405020304" pitchFamily="18" charset="0"/>
              </a:rPr>
              <a:t>anola</a:t>
            </a:r>
            <a:r>
              <a:rPr lang="en-GB" sz="2800"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B</a:t>
            </a:r>
            <a:r>
              <a:rPr lang="en-GB" sz="2800" dirty="0" err="1" smtClean="0">
                <a:latin typeface="Times New Roman" panose="02020603050405020304" pitchFamily="18" charset="0"/>
                <a:cs typeface="Times New Roman" panose="02020603050405020304" pitchFamily="18" charset="0"/>
              </a:rPr>
              <a:t>iodiesel</a:t>
            </a:r>
            <a:endParaRPr lang="en-GB" sz="2800" dirty="0">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0000" y="2160000"/>
            <a:ext cx="6660000" cy="4202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75FA89C3-734B-474A-B648-2001D0A533D9}" type="slidenum">
              <a:rPr lang="tr-TR" smtClean="0"/>
              <a:t>19</a:t>
            </a:fld>
            <a:endParaRPr lang="tr-TR"/>
          </a:p>
        </p:txBody>
      </p:sp>
    </p:spTree>
    <p:extLst>
      <p:ext uri="{BB962C8B-B14F-4D97-AF65-F5344CB8AC3E}">
        <p14:creationId xmlns:p14="http://schemas.microsoft.com/office/powerpoint/2010/main" val="3595974599"/>
      </p:ext>
    </p:extLst>
  </p:cSld>
  <p:clrMapOvr>
    <a:masterClrMapping/>
  </p:clrMapOvr>
  <p:transition spd="slow">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285750"/>
            <a:ext cx="8258175" cy="1143000"/>
          </a:xfrm>
          <a:solidFill>
            <a:schemeClr val="tx2"/>
          </a:solidFill>
        </p:spPr>
        <p:txBody>
          <a:bodyPr>
            <a:normAutofit/>
          </a:bodyPr>
          <a:lstStyle/>
          <a:p>
            <a:pPr eaLnBrk="1" hangingPunct="1">
              <a:defRPr/>
            </a:pPr>
            <a:r>
              <a:rPr lang="en-US" sz="3600" dirty="0" smtClean="0">
                <a:solidFill>
                  <a:srgbClr val="FF6600"/>
                </a:solidFill>
                <a:effectLst>
                  <a:outerShdw blurRad="38100" dist="38100" dir="2700000" algn="tl">
                    <a:srgbClr val="000000">
                      <a:alpha val="43137"/>
                    </a:srgbClr>
                  </a:outerShdw>
                </a:effectLst>
                <a:latin typeface="Baskerville Old Face" pitchFamily="18" charset="0"/>
              </a:rPr>
              <a:t>About OMICS Group Conferences</a:t>
            </a:r>
          </a:p>
        </p:txBody>
      </p:sp>
      <p:sp>
        <p:nvSpPr>
          <p:cNvPr id="3" name="Content Placeholder 2"/>
          <p:cNvSpPr>
            <a:spLocks noGrp="1"/>
          </p:cNvSpPr>
          <p:nvPr>
            <p:ph idx="1"/>
          </p:nvPr>
        </p:nvSpPr>
        <p:spPr>
          <a:xfrm>
            <a:off x="457200" y="1571625"/>
            <a:ext cx="8229600" cy="4483100"/>
          </a:xfrm>
          <a:solidFill>
            <a:schemeClr val="tx2"/>
          </a:solidFill>
          <a:ln>
            <a:solidFill>
              <a:schemeClr val="accent1"/>
            </a:solidFill>
          </a:ln>
        </p:spPr>
        <p:txBody>
          <a:bodyPr>
            <a:normAutofit/>
          </a:bodyPr>
          <a:lstStyle/>
          <a:p>
            <a:pPr eaLnBrk="1" hangingPunct="1">
              <a:buFont typeface="Arial" charset="0"/>
              <a:buNone/>
              <a:defRPr/>
            </a:pPr>
            <a:r>
              <a:rPr lang="en-US" sz="2000" b="1" dirty="0" smtClean="0">
                <a:solidFill>
                  <a:schemeClr val="bg2">
                    <a:lumMod val="50000"/>
                  </a:schemeClr>
                </a:solidFill>
                <a:latin typeface="+mj-lt"/>
              </a:rPr>
              <a:t>     </a:t>
            </a:r>
            <a:r>
              <a:rPr lang="en-US" sz="2000" b="1" dirty="0">
                <a:solidFill>
                  <a:schemeClr val="bg2">
                    <a:lumMod val="50000"/>
                  </a:schemeClr>
                </a:solidFill>
              </a:rPr>
              <a:t>OMICS Group International is a pioneer and leading science event organizer, which publishes around 400 open access journals and conducts over 300 Medical, Clinical, Engineering, Life Sciences, Pharma scientific conferences all over the globe annually with the support of more than 1000 scientific associations and 30,000 editorial board members and 3.5 million followers to its credit.</a:t>
            </a:r>
            <a:br>
              <a:rPr lang="en-US" sz="2000" b="1" dirty="0">
                <a:solidFill>
                  <a:schemeClr val="bg2">
                    <a:lumMod val="50000"/>
                  </a:schemeClr>
                </a:solidFill>
              </a:rPr>
            </a:br>
            <a:endParaRPr lang="en-US" sz="2000" b="1" dirty="0">
              <a:solidFill>
                <a:schemeClr val="bg2">
                  <a:lumMod val="50000"/>
                </a:schemeClr>
              </a:solidFill>
            </a:endParaRPr>
          </a:p>
          <a:p>
            <a:pPr algn="just" eaLnBrk="1" hangingPunct="1">
              <a:buFont typeface="Arial" charset="0"/>
              <a:buNone/>
              <a:defRPr/>
            </a:pPr>
            <a:r>
              <a:rPr lang="en-US" sz="2000" b="1" dirty="0">
                <a:solidFill>
                  <a:schemeClr val="bg2">
                    <a:lumMod val="50000"/>
                  </a:schemeClr>
                </a:solidFill>
              </a:rPr>
              <a:t>    OMICS Group has organized 500 conferences, workshops and national symposiums across the major cities including San Francisco, Las Vegas, San Antonio, Omaha, Orlando, Raleigh, Santa Clara, Chicago, Philadelphia, Baltimore, United Kingdom, Valencia, Dubai, Beijing, Hyderabad, Bengaluru and Mumbai.</a:t>
            </a:r>
          </a:p>
          <a:p>
            <a:pPr eaLnBrk="1" hangingPunct="1">
              <a:defRPr/>
            </a:pPr>
            <a:endParaRPr lang="en-US" b="1" dirty="0">
              <a:solidFill>
                <a:schemeClr val="bg2">
                  <a:lumMod val="50000"/>
                </a:schemeClr>
              </a:solidFill>
            </a:endParaRPr>
          </a:p>
        </p:txBody>
      </p:sp>
      <p:pic>
        <p:nvPicPr>
          <p:cNvPr id="4100"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010400" y="0"/>
            <a:ext cx="2133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5718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GB" sz="2800" dirty="0">
                <a:latin typeface="Times New Roman" panose="02020603050405020304" pitchFamily="18" charset="0"/>
                <a:cs typeface="Times New Roman" panose="02020603050405020304" pitchFamily="18" charset="0"/>
              </a:rPr>
              <a:t>Total a</a:t>
            </a:r>
            <a:r>
              <a:rPr lang="en-GB" sz="2800" baseline="-25000" dirty="0">
                <a:latin typeface="Times New Roman" panose="02020603050405020304" pitchFamily="18" charset="0"/>
                <a:cs typeface="Times New Roman" panose="02020603050405020304" pitchFamily="18" charset="0"/>
              </a:rPr>
              <a:t>rms</a:t>
            </a:r>
            <a:r>
              <a:rPr lang="en-GB" sz="2800" dirty="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V</a:t>
            </a:r>
            <a:r>
              <a:rPr lang="en-GB" sz="2800" dirty="0" err="1" smtClean="0">
                <a:latin typeface="Times New Roman" panose="02020603050405020304" pitchFamily="18" charset="0"/>
                <a:cs typeface="Times New Roman" panose="02020603050405020304" pitchFamily="18" charset="0"/>
              </a:rPr>
              <a:t>alues</a:t>
            </a:r>
            <a:r>
              <a:rPr lang="en-GB" sz="2800" dirty="0" smtClean="0">
                <a:latin typeface="Times New Roman" panose="02020603050405020304" pitchFamily="18" charset="0"/>
                <a:cs typeface="Times New Roman" panose="02020603050405020304" pitchFamily="18" charset="0"/>
              </a:rPr>
              <a:t> </a:t>
            </a:r>
            <a:r>
              <a:rPr lang="en-GB" sz="2800" dirty="0">
                <a:latin typeface="Times New Roman" panose="02020603050405020304" pitchFamily="18" charset="0"/>
                <a:cs typeface="Times New Roman" panose="02020603050405020304" pitchFamily="18" charset="0"/>
              </a:rPr>
              <a:t>of </a:t>
            </a:r>
            <a:r>
              <a:rPr lang="tr-TR" sz="2800" dirty="0" smtClean="0">
                <a:latin typeface="Times New Roman" panose="02020603050405020304" pitchFamily="18" charset="0"/>
                <a:cs typeface="Times New Roman" panose="02020603050405020304" pitchFamily="18" charset="0"/>
              </a:rPr>
              <a:t>S</a:t>
            </a:r>
            <a:r>
              <a:rPr lang="en-GB" sz="2800" dirty="0" err="1" smtClean="0">
                <a:latin typeface="Times New Roman" panose="02020603050405020304" pitchFamily="18" charset="0"/>
                <a:cs typeface="Times New Roman" panose="02020603050405020304" pitchFamily="18" charset="0"/>
              </a:rPr>
              <a:t>unflower</a:t>
            </a:r>
            <a:r>
              <a:rPr lang="en-GB" sz="2800" dirty="0" smtClean="0">
                <a:latin typeface="Times New Roman" panose="02020603050405020304" pitchFamily="18" charset="0"/>
                <a:cs typeface="Times New Roman" panose="02020603050405020304" pitchFamily="18" charset="0"/>
              </a:rPr>
              <a:t> </a:t>
            </a:r>
            <a:r>
              <a:rPr lang="tr-TR" sz="2800" dirty="0" smtClean="0">
                <a:latin typeface="Times New Roman" panose="02020603050405020304" pitchFamily="18" charset="0"/>
                <a:cs typeface="Times New Roman" panose="02020603050405020304" pitchFamily="18" charset="0"/>
              </a:rPr>
              <a:t>B</a:t>
            </a:r>
            <a:r>
              <a:rPr lang="en-GB" sz="2800" dirty="0" err="1" smtClean="0">
                <a:latin typeface="Times New Roman" panose="02020603050405020304" pitchFamily="18" charset="0"/>
                <a:cs typeface="Times New Roman" panose="02020603050405020304" pitchFamily="18" charset="0"/>
              </a:rPr>
              <a:t>iodiesel</a:t>
            </a:r>
            <a:endParaRPr lang="en-GB" sz="2800" dirty="0">
              <a:latin typeface="Times New Roman" panose="02020603050405020304" pitchFamily="18" charset="0"/>
              <a:cs typeface="Times New Roman" panose="02020603050405020304"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80000" y="2160000"/>
            <a:ext cx="6660000" cy="4192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ayt Numarası Yer Tutucusu 2"/>
          <p:cNvSpPr>
            <a:spLocks noGrp="1"/>
          </p:cNvSpPr>
          <p:nvPr>
            <p:ph type="sldNum" sz="quarter" idx="12"/>
          </p:nvPr>
        </p:nvSpPr>
        <p:spPr/>
        <p:txBody>
          <a:bodyPr/>
          <a:lstStyle/>
          <a:p>
            <a:fld id="{75FA89C3-734B-474A-B648-2001D0A533D9}" type="slidenum">
              <a:rPr lang="tr-TR" smtClean="0"/>
              <a:t>20</a:t>
            </a:fld>
            <a:endParaRPr lang="tr-TR"/>
          </a:p>
        </p:txBody>
      </p:sp>
    </p:spTree>
    <p:extLst>
      <p:ext uri="{BB962C8B-B14F-4D97-AF65-F5344CB8AC3E}">
        <p14:creationId xmlns:p14="http://schemas.microsoft.com/office/powerpoint/2010/main" val="1301220457"/>
      </p:ext>
    </p:extLst>
  </p:cSld>
  <p:clrMapOvr>
    <a:masterClrMapping/>
  </p:clrMapOvr>
  <p:transition spd="slow">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GB" sz="3200" b="1" i="1" dirty="0" smtClean="0">
                <a:latin typeface="Times New Roman" panose="02020603050405020304" pitchFamily="18" charset="0"/>
                <a:cs typeface="Times New Roman" panose="02020603050405020304" pitchFamily="18" charset="0"/>
              </a:rPr>
              <a:t>CONCLUSIONS</a:t>
            </a:r>
            <a:endParaRPr lang="tr-TR" sz="3200" i="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normAutofit/>
          </a:bodyPr>
          <a:lstStyle/>
          <a:p>
            <a:pPr lvl="0" algn="just">
              <a:spcAft>
                <a:spcPts val="1200"/>
              </a:spcAft>
            </a:pPr>
            <a:r>
              <a:rPr lang="en-GB" sz="2000" dirty="0">
                <a:latin typeface="Times New Roman" panose="02020603050405020304" pitchFamily="18" charset="0"/>
                <a:cs typeface="Times New Roman" panose="02020603050405020304" pitchFamily="18" charset="0"/>
              </a:rPr>
              <a:t>Vibration amplitude increased with engine speed</a:t>
            </a:r>
            <a:r>
              <a:rPr lang="en-GB" sz="2000" dirty="0" smtClean="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a:p>
            <a:pPr lvl="0" algn="just">
              <a:spcAft>
                <a:spcPts val="1200"/>
              </a:spcAft>
            </a:pPr>
            <a:r>
              <a:rPr lang="en-GB" sz="2000" dirty="0">
                <a:latin typeface="Times New Roman" panose="02020603050405020304" pitchFamily="18" charset="0"/>
                <a:cs typeface="Times New Roman" panose="02020603050405020304" pitchFamily="18" charset="0"/>
              </a:rPr>
              <a:t>Canola and sunflower biodiesel addition into the low sulphur diesel fuel decreased the vibration acceleration of the diesel engine. Sunflower biodiesel was improved the vibration amplitude more than canola biodiesel</a:t>
            </a:r>
            <a:r>
              <a:rPr lang="en-GB" sz="2000" dirty="0" smtClean="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a:p>
            <a:pPr lvl="0" algn="just">
              <a:spcAft>
                <a:spcPts val="1200"/>
              </a:spcAft>
            </a:pPr>
            <a:r>
              <a:rPr lang="en-GB" sz="2000" dirty="0">
                <a:latin typeface="Times New Roman" panose="02020603050405020304" pitchFamily="18" charset="0"/>
                <a:cs typeface="Times New Roman" panose="02020603050405020304" pitchFamily="18" charset="0"/>
              </a:rPr>
              <a:t>Up to 40% biodiesel blend of canola and sunflower biodiesels with low sulphur diesel fuel, vibration values significantly improved, and the least value observed with 60% biodiesel blend for most of the test fuel</a:t>
            </a:r>
            <a:r>
              <a:rPr lang="en-GB" sz="2000" dirty="0" smtClean="0">
                <a:latin typeface="Times New Roman" panose="02020603050405020304" pitchFamily="18" charset="0"/>
                <a:cs typeface="Times New Roman" panose="02020603050405020304" pitchFamily="18" charset="0"/>
              </a:rPr>
              <a:t>.</a:t>
            </a:r>
            <a:endParaRPr lang="en-GB" sz="2000" dirty="0">
              <a:latin typeface="Times New Roman" panose="02020603050405020304" pitchFamily="18" charset="0"/>
              <a:cs typeface="Times New Roman" panose="02020603050405020304" pitchFamily="18" charset="0"/>
            </a:endParaRPr>
          </a:p>
          <a:p>
            <a:pPr lvl="0" algn="just">
              <a:spcAft>
                <a:spcPts val="1200"/>
              </a:spcAft>
            </a:pPr>
            <a:r>
              <a:rPr lang="en-GB" sz="2000" dirty="0">
                <a:latin typeface="Times New Roman" panose="02020603050405020304" pitchFamily="18" charset="0"/>
                <a:cs typeface="Times New Roman" panose="02020603050405020304" pitchFamily="18" charset="0"/>
              </a:rPr>
              <a:t>The results also showed that, even though total a</a:t>
            </a:r>
            <a:r>
              <a:rPr lang="en-GB" sz="2000" baseline="-25000" dirty="0">
                <a:latin typeface="Times New Roman" panose="02020603050405020304" pitchFamily="18" charset="0"/>
                <a:cs typeface="Times New Roman" panose="02020603050405020304" pitchFamily="18" charset="0"/>
              </a:rPr>
              <a:t>rms</a:t>
            </a:r>
            <a:r>
              <a:rPr lang="en-GB" sz="2000" dirty="0">
                <a:latin typeface="Times New Roman" panose="02020603050405020304" pitchFamily="18" charset="0"/>
                <a:cs typeface="Times New Roman" panose="02020603050405020304" pitchFamily="18" charset="0"/>
              </a:rPr>
              <a:t> of all frequencies were highest at longitude axis, at all engine speeds; the maximum vibration amplitude occurred in vertical axis due to upward and downward piston movement. </a:t>
            </a:r>
          </a:p>
        </p:txBody>
      </p:sp>
      <p:sp>
        <p:nvSpPr>
          <p:cNvPr id="4" name="Slayt Numarası Yer Tutucusu 3"/>
          <p:cNvSpPr>
            <a:spLocks noGrp="1"/>
          </p:cNvSpPr>
          <p:nvPr>
            <p:ph type="sldNum" sz="quarter" idx="12"/>
          </p:nvPr>
        </p:nvSpPr>
        <p:spPr/>
        <p:txBody>
          <a:bodyPr/>
          <a:lstStyle/>
          <a:p>
            <a:fld id="{75FA89C3-734B-474A-B648-2001D0A533D9}" type="slidenum">
              <a:rPr lang="tr-TR" smtClean="0"/>
              <a:t>21</a:t>
            </a:fld>
            <a:endParaRPr lang="tr-TR"/>
          </a:p>
        </p:txBody>
      </p:sp>
    </p:spTree>
    <p:extLst>
      <p:ext uri="{BB962C8B-B14F-4D97-AF65-F5344CB8AC3E}">
        <p14:creationId xmlns:p14="http://schemas.microsoft.com/office/powerpoint/2010/main" val="1998552482"/>
      </p:ext>
    </p:extLst>
  </p:cSld>
  <p:clrMapOvr>
    <a:masterClrMapping/>
  </p:clrMapOvr>
  <p:transition spd="slow">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GB" sz="3200" b="1" i="1" dirty="0">
                <a:latin typeface="Times New Roman" panose="02020603050405020304" pitchFamily="18" charset="0"/>
                <a:cs typeface="Times New Roman" panose="02020603050405020304" pitchFamily="18" charset="0"/>
              </a:rPr>
              <a:t>Acknowledgements</a:t>
            </a:r>
            <a:endParaRPr lang="tr-TR" sz="3200" b="1" i="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p:txBody>
          <a:bodyPr/>
          <a:lstStyle/>
          <a:p>
            <a:endParaRPr lang="tr-TR" dirty="0" smtClean="0"/>
          </a:p>
          <a:p>
            <a:pPr marL="114300" indent="0">
              <a:buNone/>
            </a:pPr>
            <a:r>
              <a:rPr lang="en-GB" dirty="0" smtClean="0"/>
              <a:t>The </a:t>
            </a:r>
            <a:r>
              <a:rPr lang="en-GB" dirty="0"/>
              <a:t>authors would like to thank to SINUS </a:t>
            </a:r>
            <a:r>
              <a:rPr lang="en-GB" dirty="0" err="1"/>
              <a:t>Messtechnik</a:t>
            </a:r>
            <a:r>
              <a:rPr lang="en-GB" dirty="0"/>
              <a:t> GmbH for their technical support.</a:t>
            </a:r>
            <a:endParaRPr lang="tr-TR" dirty="0"/>
          </a:p>
          <a:p>
            <a:endParaRPr lang="tr-TR" dirty="0" smtClean="0"/>
          </a:p>
          <a:p>
            <a:pPr marL="114300" indent="0">
              <a:buNone/>
            </a:pPr>
            <a:endParaRPr lang="tr-TR" dirty="0"/>
          </a:p>
          <a:p>
            <a:endParaRPr lang="tr-TR" dirty="0"/>
          </a:p>
        </p:txBody>
      </p:sp>
      <p:sp>
        <p:nvSpPr>
          <p:cNvPr id="4" name="Slayt Numarası Yer Tutucusu 3"/>
          <p:cNvSpPr>
            <a:spLocks noGrp="1"/>
          </p:cNvSpPr>
          <p:nvPr>
            <p:ph type="sldNum" sz="quarter" idx="12"/>
          </p:nvPr>
        </p:nvSpPr>
        <p:spPr/>
        <p:txBody>
          <a:bodyPr/>
          <a:lstStyle/>
          <a:p>
            <a:fld id="{75FA89C3-734B-474A-B648-2001D0A533D9}" type="slidenum">
              <a:rPr lang="tr-TR" smtClean="0"/>
              <a:t>22</a:t>
            </a:fld>
            <a:endParaRPr lang="tr-T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r="802"/>
          <a:stretch/>
        </p:blipFill>
        <p:spPr bwMode="auto">
          <a:xfrm>
            <a:off x="6300192" y="-3"/>
            <a:ext cx="2155627" cy="9290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2452924"/>
      </p:ext>
    </p:extLst>
  </p:cSld>
  <p:clrMapOvr>
    <a:masterClrMapping/>
  </p:clrMapOvr>
  <p:transition spd="slow">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196752"/>
            <a:ext cx="3466728" cy="5204048"/>
          </a:xfrm>
        </p:spPr>
        <p:txBody>
          <a:bodyPr>
            <a:normAutofit/>
          </a:bodyPr>
          <a:lstStyle/>
          <a:p>
            <a:pPr marL="114300" indent="0" algn="ctr">
              <a:buNone/>
            </a:pPr>
            <a:r>
              <a:rPr lang="en-US" sz="3600" b="1" dirty="0">
                <a:solidFill>
                  <a:schemeClr val="tx1">
                    <a:lumMod val="90000"/>
                    <a:lumOff val="10000"/>
                  </a:schemeClr>
                </a:solidFill>
                <a:latin typeface="Times New Roman" panose="02020603050405020304" pitchFamily="18" charset="0"/>
                <a:cs typeface="Times New Roman" panose="02020603050405020304" pitchFamily="18" charset="0"/>
              </a:rPr>
              <a:t>Thank you for</a:t>
            </a:r>
          </a:p>
          <a:p>
            <a:pPr marL="114300" indent="0" algn="ctr">
              <a:buNone/>
            </a:pPr>
            <a:r>
              <a:rPr lang="en-US" sz="3600" b="1" dirty="0">
                <a:solidFill>
                  <a:schemeClr val="tx1">
                    <a:lumMod val="90000"/>
                    <a:lumOff val="10000"/>
                  </a:schemeClr>
                </a:solidFill>
                <a:latin typeface="Times New Roman" panose="02020603050405020304" pitchFamily="18" charset="0"/>
                <a:cs typeface="Times New Roman" panose="02020603050405020304" pitchFamily="18" charset="0"/>
              </a:rPr>
              <a:t>your </a:t>
            </a:r>
            <a:r>
              <a:rPr lang="en-US" sz="3600" b="1" dirty="0" smtClean="0">
                <a:solidFill>
                  <a:schemeClr val="tx1">
                    <a:lumMod val="90000"/>
                    <a:lumOff val="10000"/>
                  </a:schemeClr>
                </a:solidFill>
                <a:latin typeface="Times New Roman" panose="02020603050405020304" pitchFamily="18" charset="0"/>
                <a:cs typeface="Times New Roman" panose="02020603050405020304" pitchFamily="18" charset="0"/>
              </a:rPr>
              <a:t>attention</a:t>
            </a:r>
            <a:r>
              <a:rPr lang="tr-TR" sz="3600" b="1" dirty="0" smtClean="0">
                <a:solidFill>
                  <a:schemeClr val="tx1">
                    <a:lumMod val="90000"/>
                    <a:lumOff val="10000"/>
                  </a:schemeClr>
                </a:solidFill>
                <a:latin typeface="Times New Roman" panose="02020603050405020304" pitchFamily="18" charset="0"/>
                <a:cs typeface="Times New Roman" panose="02020603050405020304" pitchFamily="18" charset="0"/>
              </a:rPr>
              <a:t>!</a:t>
            </a:r>
            <a:endParaRPr lang="en-US" sz="3600" b="1" dirty="0">
              <a:solidFill>
                <a:schemeClr val="tx1">
                  <a:lumMod val="90000"/>
                  <a:lumOff val="10000"/>
                </a:schemeClr>
              </a:solidFill>
              <a:latin typeface="Times New Roman" panose="02020603050405020304" pitchFamily="18" charset="0"/>
              <a:cs typeface="Times New Roman" panose="02020603050405020304" pitchFamily="18" charset="0"/>
            </a:endParaRPr>
          </a:p>
          <a:p>
            <a:pPr marL="114300" indent="0" algn="ctr">
              <a:buNone/>
            </a:pPr>
            <a:endParaRPr lang="tr-TR" dirty="0" smtClean="0">
              <a:latin typeface="Times New Roman" panose="02020603050405020304" pitchFamily="18" charset="0"/>
              <a:cs typeface="Times New Roman" panose="02020603050405020304" pitchFamily="18" charset="0"/>
            </a:endParaRPr>
          </a:p>
          <a:p>
            <a:pPr marL="114300" indent="0" algn="ctr">
              <a:buNone/>
            </a:pPr>
            <a:endParaRPr lang="tr-TR" dirty="0" smtClean="0">
              <a:latin typeface="Times New Roman" panose="02020603050405020304" pitchFamily="18" charset="0"/>
              <a:cs typeface="Times New Roman" panose="02020603050405020304" pitchFamily="18" charset="0"/>
            </a:endParaRPr>
          </a:p>
          <a:p>
            <a:pPr marL="114300" indent="0" algn="ctr">
              <a:buNone/>
            </a:pPr>
            <a:r>
              <a:rPr lang="tr-TR" sz="2000" u="sng" dirty="0" smtClean="0">
                <a:latin typeface="Times New Roman" panose="02020603050405020304" pitchFamily="18" charset="0"/>
                <a:cs typeface="Times New Roman" panose="02020603050405020304" pitchFamily="18" charset="0"/>
              </a:rPr>
              <a:t>Erinç ULUDAMAR</a:t>
            </a:r>
            <a:endParaRPr lang="en-US" sz="2000" u="sng" dirty="0">
              <a:latin typeface="Times New Roman" panose="02020603050405020304" pitchFamily="18" charset="0"/>
              <a:cs typeface="Times New Roman" panose="02020603050405020304" pitchFamily="18" charset="0"/>
            </a:endParaRPr>
          </a:p>
          <a:p>
            <a:pPr marL="114300" indent="0" algn="ctr">
              <a:spcBef>
                <a:spcPts val="0"/>
              </a:spcBef>
              <a:buNone/>
            </a:pPr>
            <a:r>
              <a:rPr lang="en-US" sz="1600" dirty="0" smtClean="0">
                <a:latin typeface="Times New Roman" panose="02020603050405020304" pitchFamily="18" charset="0"/>
                <a:cs typeface="Times New Roman" panose="02020603050405020304" pitchFamily="18" charset="0"/>
              </a:rPr>
              <a:t>Research </a:t>
            </a:r>
            <a:r>
              <a:rPr lang="en-US" sz="1600" dirty="0">
                <a:latin typeface="Times New Roman" panose="02020603050405020304" pitchFamily="18" charset="0"/>
                <a:cs typeface="Times New Roman" panose="02020603050405020304" pitchFamily="18" charset="0"/>
              </a:rPr>
              <a:t>Assistant</a:t>
            </a:r>
          </a:p>
          <a:p>
            <a:pPr marL="114300" indent="0" algn="ctr">
              <a:spcBef>
                <a:spcPts val="0"/>
              </a:spcBef>
              <a:buNone/>
            </a:pPr>
            <a:r>
              <a:rPr lang="en-US" sz="1600" dirty="0" err="1" smtClean="0">
                <a:latin typeface="Times New Roman" panose="02020603050405020304" pitchFamily="18" charset="0"/>
                <a:cs typeface="Times New Roman" panose="02020603050405020304" pitchFamily="18" charset="0"/>
              </a:rPr>
              <a:t>Çukurova</a:t>
            </a:r>
            <a:r>
              <a:rPr lang="en-US" sz="1600" dirty="0" smtClean="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University</a:t>
            </a:r>
          </a:p>
          <a:p>
            <a:pPr marL="114300" indent="0" algn="ctr">
              <a:spcBef>
                <a:spcPts val="0"/>
              </a:spcBef>
              <a:buNone/>
            </a:pPr>
            <a:r>
              <a:rPr lang="en-US" sz="1600" dirty="0">
                <a:latin typeface="Times New Roman" panose="02020603050405020304" pitchFamily="18" charset="0"/>
                <a:cs typeface="Times New Roman" panose="02020603050405020304" pitchFamily="18" charset="0"/>
              </a:rPr>
              <a:t>Department of Mechanical</a:t>
            </a:r>
          </a:p>
          <a:p>
            <a:pPr marL="114300" indent="0" algn="ctr">
              <a:spcBef>
                <a:spcPts val="0"/>
              </a:spcBef>
              <a:buNone/>
            </a:pPr>
            <a:r>
              <a:rPr lang="en-US" sz="1600" dirty="0">
                <a:latin typeface="Times New Roman" panose="02020603050405020304" pitchFamily="18" charset="0"/>
                <a:cs typeface="Times New Roman" panose="02020603050405020304" pitchFamily="18" charset="0"/>
              </a:rPr>
              <a:t>Engineering</a:t>
            </a:r>
          </a:p>
          <a:p>
            <a:pPr marL="114300" indent="0" algn="ctr">
              <a:spcBef>
                <a:spcPts val="0"/>
              </a:spcBef>
              <a:buNone/>
            </a:pPr>
            <a:r>
              <a:rPr lang="en-US" sz="1600" dirty="0" smtClean="0">
                <a:latin typeface="Times New Roman" panose="02020603050405020304" pitchFamily="18" charset="0"/>
                <a:cs typeface="Times New Roman" panose="02020603050405020304" pitchFamily="18" charset="0"/>
              </a:rPr>
              <a:t>Automotive </a:t>
            </a:r>
            <a:r>
              <a:rPr lang="en-US" sz="1600" dirty="0">
                <a:latin typeface="Times New Roman" panose="02020603050405020304" pitchFamily="18" charset="0"/>
                <a:cs typeface="Times New Roman" panose="02020603050405020304" pitchFamily="18" charset="0"/>
              </a:rPr>
              <a:t>Division</a:t>
            </a:r>
            <a:endParaRPr lang="tr-TR" sz="1600" dirty="0">
              <a:latin typeface="Times New Roman" panose="02020603050405020304" pitchFamily="18" charset="0"/>
              <a:cs typeface="Times New Roman" panose="02020603050405020304" pitchFamily="18" charset="0"/>
            </a:endParaRPr>
          </a:p>
        </p:txBody>
      </p:sp>
      <p:pic>
        <p:nvPicPr>
          <p:cNvPr id="7170" name="Picture 2" descr="https://simpoluk.files.wordpress.com/2011/01/question-mark2.jpg"/>
          <p:cNvPicPr>
            <a:picLocks noChangeAspect="1" noChangeArrowheads="1"/>
          </p:cNvPicPr>
          <p:nvPr/>
        </p:nvPicPr>
        <p:blipFill>
          <a:blip r:embed="rId3">
            <a:duotone>
              <a:prstClr val="black"/>
              <a:schemeClr val="accent1">
                <a:tint val="45000"/>
                <a:satMod val="400000"/>
              </a:schemeClr>
            </a:duotone>
            <a:extLst>
              <a:ext uri="{BEBA8EAE-BF5A-486C-A8C5-ECC9F3942E4B}">
                <a14:imgProps xmlns:a14="http://schemas.microsoft.com/office/drawing/2010/main">
                  <a14:imgLayer r:embed="rId4">
                    <a14:imgEffect>
                      <a14:sharpenSoften amount="45000"/>
                    </a14:imgEffect>
                  </a14:imgLayer>
                </a14:imgProps>
              </a:ext>
              <a:ext uri="{28A0092B-C50C-407E-A947-70E740481C1C}">
                <a14:useLocalDpi xmlns:a14="http://schemas.microsoft.com/office/drawing/2010/main" val="0"/>
              </a:ext>
            </a:extLst>
          </a:blip>
          <a:srcRect/>
          <a:stretch>
            <a:fillRect/>
          </a:stretch>
        </p:blipFill>
        <p:spPr bwMode="auto">
          <a:xfrm>
            <a:off x="4094708" y="2276872"/>
            <a:ext cx="4104456" cy="3456384"/>
          </a:xfrm>
          <a:prstGeom prst="rect">
            <a:avLst/>
          </a:prstGeom>
          <a:effectLst>
            <a:glow rad="228600">
              <a:schemeClr val="accent1">
                <a:satMod val="175000"/>
                <a:alpha val="40000"/>
              </a:schemeClr>
            </a:glow>
          </a:effectLst>
        </p:spPr>
        <p:style>
          <a:lnRef idx="0">
            <a:schemeClr val="accent6"/>
          </a:lnRef>
          <a:fillRef idx="3">
            <a:schemeClr val="accent6"/>
          </a:fillRef>
          <a:effectRef idx="3">
            <a:schemeClr val="accent6"/>
          </a:effectRef>
          <a:fontRef idx="minor">
            <a:schemeClr val="lt1"/>
          </a:fontRef>
        </p:style>
      </p:pic>
      <p:sp>
        <p:nvSpPr>
          <p:cNvPr id="2" name="Slayt Numarası Yer Tutucusu 1"/>
          <p:cNvSpPr>
            <a:spLocks noGrp="1"/>
          </p:cNvSpPr>
          <p:nvPr>
            <p:ph type="sldNum" sz="quarter" idx="12"/>
          </p:nvPr>
        </p:nvSpPr>
        <p:spPr/>
        <p:txBody>
          <a:bodyPr/>
          <a:lstStyle/>
          <a:p>
            <a:fld id="{75FA89C3-734B-474A-B648-2001D0A533D9}" type="slidenum">
              <a:rPr lang="tr-TR" smtClean="0"/>
              <a:t>23</a:t>
            </a:fld>
            <a:endParaRPr lang="tr-TR"/>
          </a:p>
        </p:txBody>
      </p:sp>
    </p:spTree>
    <p:extLst>
      <p:ext uri="{BB962C8B-B14F-4D97-AF65-F5344CB8AC3E}">
        <p14:creationId xmlns:p14="http://schemas.microsoft.com/office/powerpoint/2010/main" val="1427495130"/>
      </p:ext>
    </p:extLst>
  </p:cSld>
  <p:clrMapOvr>
    <a:masterClrMapping/>
  </p:clrMapOvr>
  <p:transition spd="slow">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1543437"/>
            <a:ext cx="7543800" cy="2593975"/>
          </a:xfrm>
        </p:spPr>
        <p:txBody>
          <a:bodyPr anchor="ctr">
            <a:noAutofit/>
          </a:bodyPr>
          <a:lstStyle/>
          <a:p>
            <a:pPr algn="ctr"/>
            <a:r>
              <a:rPr lang="en-GB" sz="2800" b="1" spc="0" dirty="0">
                <a:latin typeface="Times New Roman" panose="02020603050405020304" pitchFamily="18" charset="0"/>
                <a:cs typeface="Times New Roman" panose="02020603050405020304" pitchFamily="18" charset="0"/>
              </a:rPr>
              <a:t>VIBRATION ANALYSIS OF A DIESEL ENGINE FUELLED WITH SUNFLOWER AND CANOLA BIODIESELS</a:t>
            </a:r>
            <a:endParaRPr lang="tr-TR" sz="2800" spc="0" dirty="0">
              <a:latin typeface="Times New Roman" panose="02020603050405020304" pitchFamily="18" charset="0"/>
              <a:cs typeface="Times New Roman" panose="02020603050405020304" pitchFamily="18" charset="0"/>
            </a:endParaRPr>
          </a:p>
        </p:txBody>
      </p:sp>
      <p:sp>
        <p:nvSpPr>
          <p:cNvPr id="3" name="Alt Başlık 2"/>
          <p:cNvSpPr>
            <a:spLocks noGrp="1"/>
          </p:cNvSpPr>
          <p:nvPr>
            <p:ph type="subTitle" idx="1"/>
          </p:nvPr>
        </p:nvSpPr>
        <p:spPr>
          <a:xfrm>
            <a:off x="683568" y="4509120"/>
            <a:ext cx="7560840" cy="1752600"/>
          </a:xfrm>
        </p:spPr>
        <p:txBody>
          <a:bodyPr>
            <a:normAutofit/>
          </a:bodyPr>
          <a:lstStyle/>
          <a:p>
            <a:r>
              <a:rPr lang="en-GB" u="sng" dirty="0" err="1">
                <a:latin typeface="Times New Roman" panose="02020603050405020304" pitchFamily="18" charset="0"/>
                <a:cs typeface="Times New Roman" panose="02020603050405020304" pitchFamily="18" charset="0"/>
              </a:rPr>
              <a:t>Erinç</a:t>
            </a:r>
            <a:r>
              <a:rPr lang="en-GB" u="sng" dirty="0">
                <a:latin typeface="Times New Roman" panose="02020603050405020304" pitchFamily="18" charset="0"/>
                <a:cs typeface="Times New Roman" panose="02020603050405020304" pitchFamily="18" charset="0"/>
              </a:rPr>
              <a:t> </a:t>
            </a:r>
            <a:r>
              <a:rPr lang="en-GB" u="sng" dirty="0" err="1">
                <a:latin typeface="Times New Roman" panose="02020603050405020304" pitchFamily="18" charset="0"/>
                <a:cs typeface="Times New Roman" panose="02020603050405020304" pitchFamily="18" charset="0"/>
              </a:rPr>
              <a:t>Uludamar</a:t>
            </a:r>
            <a:r>
              <a:rPr lang="en-GB" u="sng" baseline="30000" dirty="0" err="1">
                <a:latin typeface="Times New Roman" panose="02020603050405020304" pitchFamily="18" charset="0"/>
                <a:cs typeface="Times New Roman" panose="02020603050405020304" pitchFamily="18" charset="0"/>
              </a:rPr>
              <a:t>a</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Gökhan</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Tüccar</a:t>
            </a:r>
            <a:r>
              <a:rPr lang="en-GB" baseline="30000" dirty="0" err="1">
                <a:latin typeface="Times New Roman" panose="02020603050405020304" pitchFamily="18" charset="0"/>
                <a:cs typeface="Times New Roman" panose="02020603050405020304" pitchFamily="18" charset="0"/>
              </a:rPr>
              <a:t>b</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Kadir</a:t>
            </a:r>
            <a:r>
              <a:rPr lang="en-GB" dirty="0">
                <a:latin typeface="Times New Roman" panose="02020603050405020304" pitchFamily="18" charset="0"/>
                <a:cs typeface="Times New Roman" panose="02020603050405020304" pitchFamily="18" charset="0"/>
              </a:rPr>
              <a:t> </a:t>
            </a:r>
            <a:r>
              <a:rPr lang="en-GB" dirty="0" err="1">
                <a:latin typeface="Times New Roman" panose="02020603050405020304" pitchFamily="18" charset="0"/>
                <a:cs typeface="Times New Roman" panose="02020603050405020304" pitchFamily="18" charset="0"/>
              </a:rPr>
              <a:t>Aydın</a:t>
            </a:r>
            <a:r>
              <a:rPr lang="en-GB" baseline="30000" dirty="0" err="1">
                <a:latin typeface="Times New Roman" panose="02020603050405020304" pitchFamily="18" charset="0"/>
                <a:cs typeface="Times New Roman" panose="02020603050405020304" pitchFamily="18" charset="0"/>
              </a:rPr>
              <a:t>a</a:t>
            </a:r>
            <a:r>
              <a:rPr lang="en-GB" dirty="0">
                <a:latin typeface="Times New Roman" panose="02020603050405020304" pitchFamily="18" charset="0"/>
                <a:cs typeface="Times New Roman" panose="02020603050405020304" pitchFamily="18" charset="0"/>
              </a:rPr>
              <a:t>, Mustafa </a:t>
            </a:r>
            <a:r>
              <a:rPr lang="en-GB" dirty="0" err="1" smtClean="0">
                <a:latin typeface="Times New Roman" panose="02020603050405020304" pitchFamily="18" charset="0"/>
                <a:cs typeface="Times New Roman" panose="02020603050405020304" pitchFamily="18" charset="0"/>
              </a:rPr>
              <a:t>Özcanlı</a:t>
            </a:r>
            <a:r>
              <a:rPr lang="en-GB" baseline="30000" dirty="0" err="1" smtClean="0">
                <a:latin typeface="Times New Roman" panose="02020603050405020304" pitchFamily="18" charset="0"/>
                <a:cs typeface="Times New Roman" panose="02020603050405020304" pitchFamily="18" charset="0"/>
              </a:rPr>
              <a:t>c</a:t>
            </a:r>
            <a:endParaRPr lang="tr-TR" baseline="30000" dirty="0" smtClean="0">
              <a:latin typeface="Times New Roman" panose="02020603050405020304" pitchFamily="18" charset="0"/>
              <a:cs typeface="Times New Roman" panose="02020603050405020304" pitchFamily="18" charset="0"/>
            </a:endParaRPr>
          </a:p>
          <a:p>
            <a:endParaRPr lang="en-GB" dirty="0">
              <a:latin typeface="Times New Roman" panose="02020603050405020304" pitchFamily="18" charset="0"/>
              <a:cs typeface="Times New Roman" panose="02020603050405020304" pitchFamily="18" charset="0"/>
            </a:endParaRPr>
          </a:p>
          <a:p>
            <a:r>
              <a:rPr lang="en-GB" sz="1200" b="1" i="1" dirty="0">
                <a:latin typeface="Times New Roman" panose="02020603050405020304" pitchFamily="18" charset="0"/>
                <a:cs typeface="Times New Roman" panose="02020603050405020304" pitchFamily="18" charset="0"/>
              </a:rPr>
              <a:t>a </a:t>
            </a:r>
            <a:r>
              <a:rPr lang="en-GB" sz="1200" i="1" dirty="0">
                <a:latin typeface="Times New Roman" panose="02020603050405020304" pitchFamily="18" charset="0"/>
                <a:cs typeface="Times New Roman" panose="02020603050405020304" pitchFamily="18" charset="0"/>
              </a:rPr>
              <a:t>Department of Mechanical Engineering, </a:t>
            </a:r>
            <a:r>
              <a:rPr lang="en-GB" sz="1200" i="1" dirty="0" err="1">
                <a:latin typeface="Times New Roman" panose="02020603050405020304" pitchFamily="18" charset="0"/>
                <a:cs typeface="Times New Roman" panose="02020603050405020304" pitchFamily="18" charset="0"/>
              </a:rPr>
              <a:t>Çukurova</a:t>
            </a:r>
            <a:r>
              <a:rPr lang="en-GB" sz="1200" i="1" dirty="0">
                <a:latin typeface="Times New Roman" panose="02020603050405020304" pitchFamily="18" charset="0"/>
                <a:cs typeface="Times New Roman" panose="02020603050405020304" pitchFamily="18" charset="0"/>
              </a:rPr>
              <a:t> University, </a:t>
            </a:r>
            <a:r>
              <a:rPr lang="en-GB" sz="1200" i="1" dirty="0" smtClean="0">
                <a:latin typeface="Times New Roman" panose="02020603050405020304" pitchFamily="18" charset="0"/>
                <a:cs typeface="Times New Roman" panose="02020603050405020304" pitchFamily="18" charset="0"/>
              </a:rPr>
              <a:t>Adana</a:t>
            </a:r>
            <a:r>
              <a:rPr lang="en-GB" sz="1200" i="1" dirty="0">
                <a:latin typeface="Times New Roman" panose="02020603050405020304" pitchFamily="18" charset="0"/>
                <a:cs typeface="Times New Roman" panose="02020603050405020304" pitchFamily="18" charset="0"/>
              </a:rPr>
              <a:t>, Turkey          </a:t>
            </a:r>
            <a:endParaRPr lang="tr-TR" sz="1200" i="1" dirty="0" smtClean="0">
              <a:latin typeface="Times New Roman" panose="02020603050405020304" pitchFamily="18" charset="0"/>
              <a:cs typeface="Times New Roman" panose="02020603050405020304" pitchFamily="18" charset="0"/>
            </a:endParaRPr>
          </a:p>
          <a:p>
            <a:r>
              <a:rPr lang="en-GB" sz="1200" b="1" i="1" dirty="0" smtClean="0">
                <a:latin typeface="Times New Roman" panose="02020603050405020304" pitchFamily="18" charset="0"/>
                <a:cs typeface="Times New Roman" panose="02020603050405020304" pitchFamily="18" charset="0"/>
              </a:rPr>
              <a:t>b</a:t>
            </a:r>
            <a:r>
              <a:rPr lang="en-GB" sz="1200" i="1" dirty="0" smtClean="0">
                <a:latin typeface="Times New Roman" panose="02020603050405020304" pitchFamily="18" charset="0"/>
                <a:cs typeface="Times New Roman" panose="02020603050405020304" pitchFamily="18" charset="0"/>
              </a:rPr>
              <a:t> </a:t>
            </a:r>
            <a:r>
              <a:rPr lang="en-GB" sz="1200" i="1" dirty="0">
                <a:latin typeface="Times New Roman" panose="02020603050405020304" pitchFamily="18" charset="0"/>
                <a:cs typeface="Times New Roman" panose="02020603050405020304" pitchFamily="18" charset="0"/>
              </a:rPr>
              <a:t>Department of Mechanical Engineering, Adana Science and Technology University, </a:t>
            </a:r>
            <a:r>
              <a:rPr lang="en-GB" sz="1200" i="1" dirty="0" smtClean="0">
                <a:latin typeface="Times New Roman" panose="02020603050405020304" pitchFamily="18" charset="0"/>
                <a:cs typeface="Times New Roman" panose="02020603050405020304" pitchFamily="18" charset="0"/>
              </a:rPr>
              <a:t>Adana</a:t>
            </a:r>
            <a:r>
              <a:rPr lang="en-GB" sz="1200" i="1" dirty="0">
                <a:latin typeface="Times New Roman" panose="02020603050405020304" pitchFamily="18" charset="0"/>
                <a:cs typeface="Times New Roman" panose="02020603050405020304" pitchFamily="18" charset="0"/>
              </a:rPr>
              <a:t>, Turkey</a:t>
            </a:r>
          </a:p>
          <a:p>
            <a:r>
              <a:rPr lang="en-GB" sz="1200" b="1" i="1" dirty="0">
                <a:latin typeface="Times New Roman" panose="02020603050405020304" pitchFamily="18" charset="0"/>
                <a:cs typeface="Times New Roman" panose="02020603050405020304" pitchFamily="18" charset="0"/>
              </a:rPr>
              <a:t>c</a:t>
            </a:r>
            <a:r>
              <a:rPr lang="en-GB" sz="1200" i="1" dirty="0">
                <a:latin typeface="Times New Roman" panose="02020603050405020304" pitchFamily="18" charset="0"/>
                <a:cs typeface="Times New Roman" panose="02020603050405020304" pitchFamily="18" charset="0"/>
              </a:rPr>
              <a:t> Department of Automotive Engineering, </a:t>
            </a:r>
            <a:r>
              <a:rPr lang="en-GB" sz="1200" i="1" dirty="0" err="1">
                <a:latin typeface="Times New Roman" panose="02020603050405020304" pitchFamily="18" charset="0"/>
                <a:cs typeface="Times New Roman" panose="02020603050405020304" pitchFamily="18" charset="0"/>
              </a:rPr>
              <a:t>Çukurova</a:t>
            </a:r>
            <a:r>
              <a:rPr lang="en-GB" sz="1200" i="1" dirty="0">
                <a:latin typeface="Times New Roman" panose="02020603050405020304" pitchFamily="18" charset="0"/>
                <a:cs typeface="Times New Roman" panose="02020603050405020304" pitchFamily="18" charset="0"/>
              </a:rPr>
              <a:t> University, </a:t>
            </a:r>
            <a:r>
              <a:rPr lang="en-GB" sz="1200" i="1" dirty="0" smtClean="0">
                <a:latin typeface="Times New Roman" panose="02020603050405020304" pitchFamily="18" charset="0"/>
                <a:cs typeface="Times New Roman" panose="02020603050405020304" pitchFamily="18" charset="0"/>
              </a:rPr>
              <a:t>Adana</a:t>
            </a:r>
            <a:r>
              <a:rPr lang="en-GB" sz="1200" i="1" dirty="0">
                <a:latin typeface="Times New Roman" panose="02020603050405020304" pitchFamily="18" charset="0"/>
                <a:cs typeface="Times New Roman" panose="02020603050405020304" pitchFamily="18" charset="0"/>
              </a:rPr>
              <a:t>, Turkey</a:t>
            </a:r>
          </a:p>
          <a:p>
            <a:endParaRPr lang="tr-TR" dirty="0"/>
          </a:p>
        </p:txBody>
      </p:sp>
      <p:sp>
        <p:nvSpPr>
          <p:cNvPr id="4" name="Metin kutusu 3"/>
          <p:cNvSpPr txBox="1"/>
          <p:nvPr/>
        </p:nvSpPr>
        <p:spPr>
          <a:xfrm>
            <a:off x="683568" y="404664"/>
            <a:ext cx="7344816" cy="1138773"/>
          </a:xfrm>
          <a:prstGeom prst="rect">
            <a:avLst/>
          </a:prstGeom>
          <a:noFill/>
        </p:spPr>
        <p:txBody>
          <a:bodyPr wrap="square" rtlCol="0">
            <a:spAutoFit/>
          </a:bodyPr>
          <a:lstStyle/>
          <a:p>
            <a:pPr algn="ctr">
              <a:spcBef>
                <a:spcPct val="0"/>
              </a:spcBef>
              <a:defRPr/>
            </a:pPr>
            <a:r>
              <a:rPr lang="en-GB"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International Conference and Exhibition on</a:t>
            </a:r>
          </a:p>
          <a:p>
            <a:pPr algn="ctr">
              <a:spcBef>
                <a:spcPct val="0"/>
              </a:spcBef>
              <a:defRPr/>
            </a:pPr>
            <a:r>
              <a:rPr lang="en-GB" sz="2400" dirty="0">
                <a:solidFill>
                  <a:schemeClr val="tx1">
                    <a:lumMod val="75000"/>
                    <a:lumOff val="25000"/>
                  </a:schemeClr>
                </a:solidFill>
                <a:latin typeface="Times New Roman" panose="02020603050405020304" pitchFamily="18" charset="0"/>
                <a:ea typeface="+mj-ea"/>
                <a:cs typeface="Times New Roman" panose="02020603050405020304" pitchFamily="18" charset="0"/>
              </a:rPr>
              <a:t>Automobile Engineering</a:t>
            </a:r>
          </a:p>
          <a:p>
            <a:pPr algn="ctr">
              <a:spcBef>
                <a:spcPct val="0"/>
              </a:spcBef>
              <a:defRPr/>
            </a:pPr>
            <a:r>
              <a:rPr lang="en-GB" dirty="0">
                <a:solidFill>
                  <a:schemeClr val="tx1">
                    <a:lumMod val="75000"/>
                    <a:lumOff val="25000"/>
                  </a:schemeClr>
                </a:solidFill>
                <a:latin typeface="Times New Roman" panose="02020603050405020304" pitchFamily="18" charset="0"/>
                <a:ea typeface="+mj-ea"/>
                <a:cs typeface="Times New Roman" panose="02020603050405020304" pitchFamily="18" charset="0"/>
              </a:rPr>
              <a:t>September 01-02, 2015 Valencia, Spain</a:t>
            </a:r>
            <a:endParaRPr lang="en-US" dirty="0">
              <a:solidFill>
                <a:schemeClr val="tx1">
                  <a:lumMod val="75000"/>
                  <a:lumOff val="25000"/>
                </a:schemeClr>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441225967"/>
      </p:ext>
    </p:extLst>
  </p:cSld>
  <p:clrMapOvr>
    <a:masterClrMapping/>
  </p:clrMapOvr>
  <p:transition spd="slow">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i="1" dirty="0" err="1" smtClean="0">
                <a:latin typeface="Times New Roman" panose="02020603050405020304" pitchFamily="18" charset="0"/>
                <a:cs typeface="Times New Roman" panose="02020603050405020304" pitchFamily="18" charset="0"/>
              </a:rPr>
              <a:t>Contents</a:t>
            </a:r>
            <a:endParaRPr lang="tr-TR" sz="4000" b="1" i="1" dirty="0">
              <a:latin typeface="Times New Roman" panose="02020603050405020304" pitchFamily="18" charset="0"/>
              <a:cs typeface="Times New Roman" panose="02020603050405020304" pitchFamily="18" charset="0"/>
            </a:endParaRPr>
          </a:p>
        </p:txBody>
      </p:sp>
      <p:sp>
        <p:nvSpPr>
          <p:cNvPr id="4" name="Slayt Numarası Yer Tutucusu 3"/>
          <p:cNvSpPr>
            <a:spLocks noGrp="1"/>
          </p:cNvSpPr>
          <p:nvPr>
            <p:ph type="sldNum" sz="quarter" idx="12"/>
          </p:nvPr>
        </p:nvSpPr>
        <p:spPr/>
        <p:txBody>
          <a:bodyPr/>
          <a:lstStyle/>
          <a:p>
            <a:fld id="{75FA89C3-734B-474A-B648-2001D0A533D9}" type="slidenum">
              <a:rPr lang="tr-TR" smtClean="0"/>
              <a:t>4</a:t>
            </a:fld>
            <a:endParaRPr lang="tr-TR"/>
          </a:p>
        </p:txBody>
      </p:sp>
      <p:grpSp>
        <p:nvGrpSpPr>
          <p:cNvPr id="3" name="Grup 2"/>
          <p:cNvGrpSpPr/>
          <p:nvPr/>
        </p:nvGrpSpPr>
        <p:grpSpPr>
          <a:xfrm>
            <a:off x="467544" y="1397000"/>
            <a:ext cx="7152456" cy="5344368"/>
            <a:chOff x="467544" y="1397000"/>
            <a:chExt cx="7152456" cy="5344368"/>
          </a:xfrm>
        </p:grpSpPr>
        <p:sp>
          <p:nvSpPr>
            <p:cNvPr id="5" name="Dikdörtgen 4"/>
            <p:cNvSpPr/>
            <p:nvPr/>
          </p:nvSpPr>
          <p:spPr>
            <a:xfrm>
              <a:off x="467544" y="1397000"/>
              <a:ext cx="7152456" cy="5344368"/>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p:spPr>
        </p:sp>
        <p:sp>
          <p:nvSpPr>
            <p:cNvPr id="7" name="Serbest Form 6"/>
            <p:cNvSpPr/>
            <p:nvPr/>
          </p:nvSpPr>
          <p:spPr>
            <a:xfrm>
              <a:off x="543503" y="1397926"/>
              <a:ext cx="1473797" cy="736898"/>
            </a:xfrm>
            <a:custGeom>
              <a:avLst/>
              <a:gdLst>
                <a:gd name="connsiteX0" fmla="*/ 0 w 1473797"/>
                <a:gd name="connsiteY0" fmla="*/ 73690 h 736898"/>
                <a:gd name="connsiteX1" fmla="*/ 73690 w 1473797"/>
                <a:gd name="connsiteY1" fmla="*/ 0 h 736898"/>
                <a:gd name="connsiteX2" fmla="*/ 1400107 w 1473797"/>
                <a:gd name="connsiteY2" fmla="*/ 0 h 736898"/>
                <a:gd name="connsiteX3" fmla="*/ 1473797 w 1473797"/>
                <a:gd name="connsiteY3" fmla="*/ 73690 h 736898"/>
                <a:gd name="connsiteX4" fmla="*/ 1473797 w 1473797"/>
                <a:gd name="connsiteY4" fmla="*/ 663208 h 736898"/>
                <a:gd name="connsiteX5" fmla="*/ 1400107 w 1473797"/>
                <a:gd name="connsiteY5" fmla="*/ 736898 h 736898"/>
                <a:gd name="connsiteX6" fmla="*/ 73690 w 1473797"/>
                <a:gd name="connsiteY6" fmla="*/ 736898 h 736898"/>
                <a:gd name="connsiteX7" fmla="*/ 0 w 1473797"/>
                <a:gd name="connsiteY7" fmla="*/ 663208 h 736898"/>
                <a:gd name="connsiteX8" fmla="*/ 0 w 147379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797" h="736898">
                  <a:moveTo>
                    <a:pt x="0" y="73690"/>
                  </a:moveTo>
                  <a:cubicBezTo>
                    <a:pt x="0" y="32992"/>
                    <a:pt x="32992" y="0"/>
                    <a:pt x="73690" y="0"/>
                  </a:cubicBezTo>
                  <a:lnTo>
                    <a:pt x="1400107" y="0"/>
                  </a:lnTo>
                  <a:cubicBezTo>
                    <a:pt x="1440805" y="0"/>
                    <a:pt x="1473797" y="32992"/>
                    <a:pt x="1473797" y="73690"/>
                  </a:cubicBezTo>
                  <a:lnTo>
                    <a:pt x="1473797" y="663208"/>
                  </a:lnTo>
                  <a:cubicBezTo>
                    <a:pt x="1473797" y="703906"/>
                    <a:pt x="1440805" y="736898"/>
                    <a:pt x="1400107" y="736898"/>
                  </a:cubicBezTo>
                  <a:lnTo>
                    <a:pt x="73690" y="736898"/>
                  </a:lnTo>
                  <a:cubicBezTo>
                    <a:pt x="32992" y="736898"/>
                    <a:pt x="0" y="703906"/>
                    <a:pt x="0" y="663208"/>
                  </a:cubicBezTo>
                  <a:lnTo>
                    <a:pt x="0" y="73690"/>
                  </a:lnTo>
                  <a:close/>
                </a:path>
              </a:pathLst>
            </a:custGeom>
            <a:gradFill rotWithShape="0">
              <a:gsLst>
                <a:gs pos="0">
                  <a:schemeClr val="tx2">
                    <a:lumMod val="90000"/>
                    <a:lumOff val="10000"/>
                  </a:schemeClr>
                </a:gs>
                <a:gs pos="79000">
                  <a:schemeClr val="tx2">
                    <a:lumMod val="75000"/>
                    <a:lumOff val="25000"/>
                  </a:schemeClr>
                </a:gs>
                <a:gs pos="100000">
                  <a:schemeClr val="tx2">
                    <a:lumMod val="50000"/>
                    <a:lumOff val="50000"/>
                  </a:schemeClr>
                </a:gs>
              </a:gsLst>
              <a:lin ang="5400000" scaled="0"/>
            </a:gra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5873" tIns="44443" rIns="55873" bIns="44443" numCol="1" spcCol="1270" anchor="ctr" anchorCtr="0">
              <a:noAutofit/>
            </a:bodyPr>
            <a:lstStyle/>
            <a:p>
              <a:pPr lvl="0" algn="ctr" defTabSz="800100">
                <a:lnSpc>
                  <a:spcPct val="90000"/>
                </a:lnSpc>
                <a:spcBef>
                  <a:spcPct val="0"/>
                </a:spcBef>
                <a:spcAft>
                  <a:spcPct val="35000"/>
                </a:spcAft>
              </a:pPr>
              <a:r>
                <a:rPr lang="en-GB" altLang="tr-TR" sz="1800" b="0" i="0" kern="1200" noProof="0" dirty="0" smtClean="0">
                  <a:effectLst/>
                  <a:latin typeface="Times New Roman" panose="02020603050405020304" pitchFamily="18" charset="0"/>
                  <a:cs typeface="Times New Roman" panose="02020603050405020304" pitchFamily="18" charset="0"/>
                </a:rPr>
                <a:t>Introduction</a:t>
              </a:r>
              <a:endParaRPr lang="en-GB" sz="1800" b="0" i="0" kern="1200" noProof="0" dirty="0">
                <a:effectLst/>
              </a:endParaRPr>
            </a:p>
          </p:txBody>
        </p:sp>
        <p:sp>
          <p:nvSpPr>
            <p:cNvPr id="8" name="Serbest Form 7"/>
            <p:cNvSpPr/>
            <p:nvPr/>
          </p:nvSpPr>
          <p:spPr>
            <a:xfrm>
              <a:off x="690883" y="2134825"/>
              <a:ext cx="147379" cy="552673"/>
            </a:xfrm>
            <a:custGeom>
              <a:avLst/>
              <a:gdLst/>
              <a:ahLst/>
              <a:cxnLst/>
              <a:rect l="0" t="0" r="0" b="0"/>
              <a:pathLst>
                <a:path>
                  <a:moveTo>
                    <a:pt x="0" y="0"/>
                  </a:moveTo>
                  <a:lnTo>
                    <a:pt x="0" y="552673"/>
                  </a:lnTo>
                  <a:lnTo>
                    <a:pt x="147379" y="552673"/>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9" name="Serbest Form 8"/>
            <p:cNvSpPr/>
            <p:nvPr/>
          </p:nvSpPr>
          <p:spPr>
            <a:xfrm>
              <a:off x="838263" y="2319049"/>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en-GB" sz="1100" i="1" kern="1200" noProof="0" smtClean="0">
                  <a:latin typeface="Times New Roman" panose="02020603050405020304" pitchFamily="18" charset="0"/>
                  <a:cs typeface="Times New Roman" panose="02020603050405020304" pitchFamily="18" charset="0"/>
                </a:rPr>
                <a:t>Biodiesel</a:t>
              </a:r>
              <a:endParaRPr lang="en-GB" sz="1100" i="1" kern="1200" dirty="0"/>
            </a:p>
          </p:txBody>
        </p:sp>
        <p:sp>
          <p:nvSpPr>
            <p:cNvPr id="10" name="Serbest Form 9"/>
            <p:cNvSpPr/>
            <p:nvPr/>
          </p:nvSpPr>
          <p:spPr>
            <a:xfrm>
              <a:off x="690883" y="2134825"/>
              <a:ext cx="147379" cy="1473797"/>
            </a:xfrm>
            <a:custGeom>
              <a:avLst/>
              <a:gdLst/>
              <a:ahLst/>
              <a:cxnLst/>
              <a:rect l="0" t="0" r="0" b="0"/>
              <a:pathLst>
                <a:path>
                  <a:moveTo>
                    <a:pt x="0" y="0"/>
                  </a:moveTo>
                  <a:lnTo>
                    <a:pt x="0" y="1473797"/>
                  </a:lnTo>
                  <a:lnTo>
                    <a:pt x="147379" y="1473797"/>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1" name="Serbest Form 10"/>
            <p:cNvSpPr/>
            <p:nvPr/>
          </p:nvSpPr>
          <p:spPr>
            <a:xfrm>
              <a:off x="838263" y="3240173"/>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tr-TR" sz="1100" i="1" kern="1200" smtClean="0">
                  <a:latin typeface="Times New Roman" panose="02020603050405020304" pitchFamily="18" charset="0"/>
                  <a:cs typeface="Times New Roman" panose="02020603050405020304" pitchFamily="18" charset="0"/>
                </a:rPr>
                <a:t>Purpose of the Study</a:t>
              </a:r>
              <a:endParaRPr lang="en-GB" sz="1100" i="1" kern="1200" dirty="0">
                <a:latin typeface="Times New Roman" panose="02020603050405020304" pitchFamily="18" charset="0"/>
                <a:cs typeface="Times New Roman" panose="02020603050405020304" pitchFamily="18" charset="0"/>
              </a:endParaRPr>
            </a:p>
          </p:txBody>
        </p:sp>
        <p:sp>
          <p:nvSpPr>
            <p:cNvPr id="12" name="Serbest Form 11"/>
            <p:cNvSpPr/>
            <p:nvPr/>
          </p:nvSpPr>
          <p:spPr>
            <a:xfrm>
              <a:off x="2385750" y="1397926"/>
              <a:ext cx="1473797" cy="736898"/>
            </a:xfrm>
            <a:custGeom>
              <a:avLst/>
              <a:gdLst>
                <a:gd name="connsiteX0" fmla="*/ 0 w 1473797"/>
                <a:gd name="connsiteY0" fmla="*/ 73690 h 736898"/>
                <a:gd name="connsiteX1" fmla="*/ 73690 w 1473797"/>
                <a:gd name="connsiteY1" fmla="*/ 0 h 736898"/>
                <a:gd name="connsiteX2" fmla="*/ 1400107 w 1473797"/>
                <a:gd name="connsiteY2" fmla="*/ 0 h 736898"/>
                <a:gd name="connsiteX3" fmla="*/ 1473797 w 1473797"/>
                <a:gd name="connsiteY3" fmla="*/ 73690 h 736898"/>
                <a:gd name="connsiteX4" fmla="*/ 1473797 w 1473797"/>
                <a:gd name="connsiteY4" fmla="*/ 663208 h 736898"/>
                <a:gd name="connsiteX5" fmla="*/ 1400107 w 1473797"/>
                <a:gd name="connsiteY5" fmla="*/ 736898 h 736898"/>
                <a:gd name="connsiteX6" fmla="*/ 73690 w 1473797"/>
                <a:gd name="connsiteY6" fmla="*/ 736898 h 736898"/>
                <a:gd name="connsiteX7" fmla="*/ 0 w 1473797"/>
                <a:gd name="connsiteY7" fmla="*/ 663208 h 736898"/>
                <a:gd name="connsiteX8" fmla="*/ 0 w 147379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797" h="736898">
                  <a:moveTo>
                    <a:pt x="0" y="73690"/>
                  </a:moveTo>
                  <a:cubicBezTo>
                    <a:pt x="0" y="32992"/>
                    <a:pt x="32992" y="0"/>
                    <a:pt x="73690" y="0"/>
                  </a:cubicBezTo>
                  <a:lnTo>
                    <a:pt x="1400107" y="0"/>
                  </a:lnTo>
                  <a:cubicBezTo>
                    <a:pt x="1440805" y="0"/>
                    <a:pt x="1473797" y="32992"/>
                    <a:pt x="1473797" y="73690"/>
                  </a:cubicBezTo>
                  <a:lnTo>
                    <a:pt x="1473797" y="663208"/>
                  </a:lnTo>
                  <a:cubicBezTo>
                    <a:pt x="1473797" y="703906"/>
                    <a:pt x="1440805" y="736898"/>
                    <a:pt x="1400107" y="736898"/>
                  </a:cubicBezTo>
                  <a:lnTo>
                    <a:pt x="73690" y="736898"/>
                  </a:lnTo>
                  <a:cubicBezTo>
                    <a:pt x="32992" y="736898"/>
                    <a:pt x="0" y="703906"/>
                    <a:pt x="0" y="663208"/>
                  </a:cubicBezTo>
                  <a:lnTo>
                    <a:pt x="0" y="73690"/>
                  </a:lnTo>
                  <a:close/>
                </a:path>
              </a:pathLst>
            </a:custGeom>
            <a:gradFill rotWithShape="0">
              <a:gsLst>
                <a:gs pos="0">
                  <a:schemeClr val="tx2">
                    <a:lumMod val="90000"/>
                    <a:lumOff val="10000"/>
                  </a:schemeClr>
                </a:gs>
                <a:gs pos="79000">
                  <a:schemeClr val="tx2">
                    <a:lumMod val="75000"/>
                    <a:lumOff val="25000"/>
                  </a:schemeClr>
                </a:gs>
                <a:gs pos="100000">
                  <a:schemeClr val="tx2">
                    <a:lumMod val="50000"/>
                    <a:lumOff val="50000"/>
                  </a:schemeClr>
                </a:gs>
              </a:gsLst>
              <a:lin ang="5400000" scaled="0"/>
            </a:gra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5873" tIns="44443" rIns="55873" bIns="44443" numCol="1" spcCol="1270" anchor="ctr" anchorCtr="0">
              <a:noAutofit/>
            </a:bodyPr>
            <a:lstStyle/>
            <a:p>
              <a:pPr lvl="0" algn="ctr" defTabSz="800100">
                <a:lnSpc>
                  <a:spcPct val="90000"/>
                </a:lnSpc>
                <a:spcBef>
                  <a:spcPct val="0"/>
                </a:spcBef>
                <a:spcAft>
                  <a:spcPct val="35000"/>
                </a:spcAft>
              </a:pPr>
              <a:r>
                <a:rPr lang="en-GB" altLang="tr-TR" sz="1800" b="0" i="0" kern="1200" noProof="0" dirty="0" smtClean="0">
                  <a:effectLst/>
                  <a:latin typeface="Times New Roman" panose="02020603050405020304" pitchFamily="18" charset="0"/>
                  <a:cs typeface="Times New Roman" panose="02020603050405020304" pitchFamily="18" charset="0"/>
                </a:rPr>
                <a:t>Material and Method </a:t>
              </a:r>
              <a:endParaRPr lang="en-GB" sz="1800" b="0" i="0" kern="1200" noProof="0" dirty="0">
                <a:effectLst/>
              </a:endParaRPr>
            </a:p>
          </p:txBody>
        </p:sp>
        <p:sp>
          <p:nvSpPr>
            <p:cNvPr id="13" name="Serbest Form 12"/>
            <p:cNvSpPr/>
            <p:nvPr/>
          </p:nvSpPr>
          <p:spPr>
            <a:xfrm>
              <a:off x="2533129" y="2134825"/>
              <a:ext cx="147379" cy="552673"/>
            </a:xfrm>
            <a:custGeom>
              <a:avLst/>
              <a:gdLst/>
              <a:ahLst/>
              <a:cxnLst/>
              <a:rect l="0" t="0" r="0" b="0"/>
              <a:pathLst>
                <a:path>
                  <a:moveTo>
                    <a:pt x="0" y="0"/>
                  </a:moveTo>
                  <a:lnTo>
                    <a:pt x="0" y="552673"/>
                  </a:lnTo>
                  <a:lnTo>
                    <a:pt x="147379" y="552673"/>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4" name="Serbest Form 13"/>
            <p:cNvSpPr/>
            <p:nvPr/>
          </p:nvSpPr>
          <p:spPr>
            <a:xfrm>
              <a:off x="2680509" y="2319049"/>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en-GB" sz="1100" i="1" kern="1200" noProof="0" dirty="0" smtClean="0">
                  <a:latin typeface="Times New Roman" panose="02020603050405020304" pitchFamily="18" charset="0"/>
                  <a:cs typeface="Times New Roman" panose="02020603050405020304" pitchFamily="18" charset="0"/>
                </a:rPr>
                <a:t>Preparation of Test Fuels</a:t>
              </a:r>
              <a:endParaRPr lang="en-GB" sz="1100" i="1" kern="1200" noProof="0" dirty="0">
                <a:latin typeface="Times New Roman" panose="02020603050405020304" pitchFamily="18" charset="0"/>
                <a:cs typeface="Times New Roman" panose="02020603050405020304" pitchFamily="18" charset="0"/>
              </a:endParaRPr>
            </a:p>
          </p:txBody>
        </p:sp>
        <p:sp>
          <p:nvSpPr>
            <p:cNvPr id="15" name="Serbest Form 14"/>
            <p:cNvSpPr/>
            <p:nvPr/>
          </p:nvSpPr>
          <p:spPr>
            <a:xfrm>
              <a:off x="2533129" y="2134825"/>
              <a:ext cx="147379" cy="1473797"/>
            </a:xfrm>
            <a:custGeom>
              <a:avLst/>
              <a:gdLst/>
              <a:ahLst/>
              <a:cxnLst/>
              <a:rect l="0" t="0" r="0" b="0"/>
              <a:pathLst>
                <a:path>
                  <a:moveTo>
                    <a:pt x="0" y="0"/>
                  </a:moveTo>
                  <a:lnTo>
                    <a:pt x="0" y="1473797"/>
                  </a:lnTo>
                  <a:lnTo>
                    <a:pt x="147379" y="1473797"/>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6" name="Serbest Form 15"/>
            <p:cNvSpPr/>
            <p:nvPr/>
          </p:nvSpPr>
          <p:spPr>
            <a:xfrm>
              <a:off x="2680509" y="3240173"/>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en-GB" sz="1100" i="1" kern="1200" smtClean="0">
                  <a:latin typeface="Times New Roman" panose="02020603050405020304" pitchFamily="18" charset="0"/>
                  <a:cs typeface="Times New Roman" panose="02020603050405020304" pitchFamily="18" charset="0"/>
                </a:rPr>
                <a:t>Determination of Test Fuel Properties</a:t>
              </a:r>
              <a:endParaRPr lang="en-GB" sz="1100" i="1" kern="1200" dirty="0">
                <a:latin typeface="Times New Roman" panose="02020603050405020304" pitchFamily="18" charset="0"/>
                <a:cs typeface="Times New Roman" panose="02020603050405020304" pitchFamily="18" charset="0"/>
              </a:endParaRPr>
            </a:p>
          </p:txBody>
        </p:sp>
        <p:sp>
          <p:nvSpPr>
            <p:cNvPr id="17" name="Serbest Form 16"/>
            <p:cNvSpPr/>
            <p:nvPr/>
          </p:nvSpPr>
          <p:spPr>
            <a:xfrm>
              <a:off x="2533129" y="2134825"/>
              <a:ext cx="147379" cy="2394920"/>
            </a:xfrm>
            <a:custGeom>
              <a:avLst/>
              <a:gdLst/>
              <a:ahLst/>
              <a:cxnLst/>
              <a:rect l="0" t="0" r="0" b="0"/>
              <a:pathLst>
                <a:path>
                  <a:moveTo>
                    <a:pt x="0" y="0"/>
                  </a:moveTo>
                  <a:lnTo>
                    <a:pt x="0" y="2394920"/>
                  </a:lnTo>
                  <a:lnTo>
                    <a:pt x="147379" y="2394920"/>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18" name="Serbest Form 17"/>
            <p:cNvSpPr/>
            <p:nvPr/>
          </p:nvSpPr>
          <p:spPr>
            <a:xfrm>
              <a:off x="2680509" y="4161296"/>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en-GB" sz="1100" i="1" kern="1200" smtClean="0">
                  <a:latin typeface="Times New Roman" panose="02020603050405020304" pitchFamily="18" charset="0"/>
                  <a:cs typeface="Times New Roman" panose="02020603050405020304" pitchFamily="18" charset="0"/>
                </a:rPr>
                <a:t>Experimental Set-up </a:t>
              </a:r>
              <a:endParaRPr lang="en-GB" sz="1100" i="1" kern="1200" dirty="0">
                <a:latin typeface="Times New Roman" panose="02020603050405020304" pitchFamily="18" charset="0"/>
                <a:cs typeface="Times New Roman" panose="02020603050405020304" pitchFamily="18" charset="0"/>
              </a:endParaRPr>
            </a:p>
          </p:txBody>
        </p:sp>
        <p:sp>
          <p:nvSpPr>
            <p:cNvPr id="19" name="Serbest Form 18"/>
            <p:cNvSpPr/>
            <p:nvPr/>
          </p:nvSpPr>
          <p:spPr>
            <a:xfrm>
              <a:off x="2533129" y="2134825"/>
              <a:ext cx="147379" cy="3316043"/>
            </a:xfrm>
            <a:custGeom>
              <a:avLst/>
              <a:gdLst/>
              <a:ahLst/>
              <a:cxnLst/>
              <a:rect l="0" t="0" r="0" b="0"/>
              <a:pathLst>
                <a:path>
                  <a:moveTo>
                    <a:pt x="0" y="0"/>
                  </a:moveTo>
                  <a:lnTo>
                    <a:pt x="0" y="3316043"/>
                  </a:lnTo>
                  <a:lnTo>
                    <a:pt x="147379" y="3316043"/>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0" name="Serbest Form 19"/>
            <p:cNvSpPr/>
            <p:nvPr/>
          </p:nvSpPr>
          <p:spPr>
            <a:xfrm>
              <a:off x="2680509" y="5082419"/>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en-GB" sz="1100" i="1" kern="1200" smtClean="0">
                  <a:latin typeface="Times New Roman" panose="02020603050405020304" pitchFamily="18" charset="0"/>
                  <a:cs typeface="Times New Roman" panose="02020603050405020304" pitchFamily="18" charset="0"/>
                </a:rPr>
                <a:t>Calculation of RMS value</a:t>
              </a:r>
              <a:endParaRPr lang="en-GB" sz="1100" i="1" kern="1200" dirty="0">
                <a:latin typeface="Times New Roman" panose="02020603050405020304" pitchFamily="18" charset="0"/>
                <a:cs typeface="Times New Roman" panose="02020603050405020304" pitchFamily="18" charset="0"/>
              </a:endParaRPr>
            </a:p>
          </p:txBody>
        </p:sp>
        <p:sp>
          <p:nvSpPr>
            <p:cNvPr id="21" name="Serbest Form 20"/>
            <p:cNvSpPr/>
            <p:nvPr/>
          </p:nvSpPr>
          <p:spPr>
            <a:xfrm>
              <a:off x="2533129" y="2134825"/>
              <a:ext cx="147379" cy="4237166"/>
            </a:xfrm>
            <a:custGeom>
              <a:avLst/>
              <a:gdLst/>
              <a:ahLst/>
              <a:cxnLst/>
              <a:rect l="0" t="0" r="0" b="0"/>
              <a:pathLst>
                <a:path>
                  <a:moveTo>
                    <a:pt x="0" y="0"/>
                  </a:moveTo>
                  <a:lnTo>
                    <a:pt x="0" y="4237166"/>
                  </a:lnTo>
                  <a:lnTo>
                    <a:pt x="147379" y="4237166"/>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2" name="Serbest Form 21"/>
            <p:cNvSpPr/>
            <p:nvPr/>
          </p:nvSpPr>
          <p:spPr>
            <a:xfrm>
              <a:off x="2680509" y="6003542"/>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tr-TR" sz="1100" i="1" kern="1200" smtClean="0">
                  <a:latin typeface="Times New Roman" panose="02020603050405020304" pitchFamily="18" charset="0"/>
                  <a:cs typeface="Times New Roman" panose="02020603050405020304" pitchFamily="18" charset="0"/>
                </a:rPr>
                <a:t>A</a:t>
              </a:r>
              <a:r>
                <a:rPr lang="en-GB" sz="1100" i="1" kern="1200" smtClean="0">
                  <a:latin typeface="Times New Roman" panose="02020603050405020304" pitchFamily="18" charset="0"/>
                  <a:cs typeface="Times New Roman" panose="02020603050405020304" pitchFamily="18" charset="0"/>
                </a:rPr>
                <a:t>xes of </a:t>
              </a:r>
              <a:r>
                <a:rPr lang="tr-TR" sz="1100" i="1" kern="1200" smtClean="0">
                  <a:latin typeface="Times New Roman" panose="02020603050405020304" pitchFamily="18" charset="0"/>
                  <a:cs typeface="Times New Roman" panose="02020603050405020304" pitchFamily="18" charset="0"/>
                </a:rPr>
                <a:t>the T</a:t>
              </a:r>
              <a:r>
                <a:rPr lang="en-GB" sz="1100" i="1" kern="1200" smtClean="0">
                  <a:latin typeface="Times New Roman" panose="02020603050405020304" pitchFamily="18" charset="0"/>
                  <a:cs typeface="Times New Roman" panose="02020603050405020304" pitchFamily="18" charset="0"/>
                </a:rPr>
                <a:t>est </a:t>
              </a:r>
              <a:r>
                <a:rPr lang="tr-TR" sz="1100" i="1" kern="1200" smtClean="0">
                  <a:latin typeface="Times New Roman" panose="02020603050405020304" pitchFamily="18" charset="0"/>
                  <a:cs typeface="Times New Roman" panose="02020603050405020304" pitchFamily="18" charset="0"/>
                </a:rPr>
                <a:t>E</a:t>
              </a:r>
              <a:r>
                <a:rPr lang="en-GB" sz="1100" i="1" kern="1200" smtClean="0">
                  <a:latin typeface="Times New Roman" panose="02020603050405020304" pitchFamily="18" charset="0"/>
                  <a:cs typeface="Times New Roman" panose="02020603050405020304" pitchFamily="18" charset="0"/>
                </a:rPr>
                <a:t>ngine</a:t>
              </a:r>
              <a:endParaRPr lang="en-GB" sz="1100" i="1" kern="1200" dirty="0">
                <a:latin typeface="Times New Roman" panose="02020603050405020304" pitchFamily="18" charset="0"/>
                <a:cs typeface="Times New Roman" panose="02020603050405020304" pitchFamily="18" charset="0"/>
              </a:endParaRPr>
            </a:p>
          </p:txBody>
        </p:sp>
        <p:sp>
          <p:nvSpPr>
            <p:cNvPr id="23" name="Serbest Form 22"/>
            <p:cNvSpPr/>
            <p:nvPr/>
          </p:nvSpPr>
          <p:spPr>
            <a:xfrm>
              <a:off x="4227996" y="1397926"/>
              <a:ext cx="1473797" cy="736898"/>
            </a:xfrm>
            <a:custGeom>
              <a:avLst/>
              <a:gdLst>
                <a:gd name="connsiteX0" fmla="*/ 0 w 1473797"/>
                <a:gd name="connsiteY0" fmla="*/ 73690 h 736898"/>
                <a:gd name="connsiteX1" fmla="*/ 73690 w 1473797"/>
                <a:gd name="connsiteY1" fmla="*/ 0 h 736898"/>
                <a:gd name="connsiteX2" fmla="*/ 1400107 w 1473797"/>
                <a:gd name="connsiteY2" fmla="*/ 0 h 736898"/>
                <a:gd name="connsiteX3" fmla="*/ 1473797 w 1473797"/>
                <a:gd name="connsiteY3" fmla="*/ 73690 h 736898"/>
                <a:gd name="connsiteX4" fmla="*/ 1473797 w 1473797"/>
                <a:gd name="connsiteY4" fmla="*/ 663208 h 736898"/>
                <a:gd name="connsiteX5" fmla="*/ 1400107 w 1473797"/>
                <a:gd name="connsiteY5" fmla="*/ 736898 h 736898"/>
                <a:gd name="connsiteX6" fmla="*/ 73690 w 1473797"/>
                <a:gd name="connsiteY6" fmla="*/ 736898 h 736898"/>
                <a:gd name="connsiteX7" fmla="*/ 0 w 1473797"/>
                <a:gd name="connsiteY7" fmla="*/ 663208 h 736898"/>
                <a:gd name="connsiteX8" fmla="*/ 0 w 147379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797" h="736898">
                  <a:moveTo>
                    <a:pt x="0" y="73690"/>
                  </a:moveTo>
                  <a:cubicBezTo>
                    <a:pt x="0" y="32992"/>
                    <a:pt x="32992" y="0"/>
                    <a:pt x="73690" y="0"/>
                  </a:cubicBezTo>
                  <a:lnTo>
                    <a:pt x="1400107" y="0"/>
                  </a:lnTo>
                  <a:cubicBezTo>
                    <a:pt x="1440805" y="0"/>
                    <a:pt x="1473797" y="32992"/>
                    <a:pt x="1473797" y="73690"/>
                  </a:cubicBezTo>
                  <a:lnTo>
                    <a:pt x="1473797" y="663208"/>
                  </a:lnTo>
                  <a:cubicBezTo>
                    <a:pt x="1473797" y="703906"/>
                    <a:pt x="1440805" y="736898"/>
                    <a:pt x="1400107" y="736898"/>
                  </a:cubicBezTo>
                  <a:lnTo>
                    <a:pt x="73690" y="736898"/>
                  </a:lnTo>
                  <a:cubicBezTo>
                    <a:pt x="32992" y="736898"/>
                    <a:pt x="0" y="703906"/>
                    <a:pt x="0" y="663208"/>
                  </a:cubicBezTo>
                  <a:lnTo>
                    <a:pt x="0" y="73690"/>
                  </a:lnTo>
                  <a:close/>
                </a:path>
              </a:pathLst>
            </a:custGeom>
            <a:gradFill rotWithShape="0">
              <a:gsLst>
                <a:gs pos="0">
                  <a:schemeClr val="tx2">
                    <a:lumMod val="90000"/>
                    <a:lumOff val="10000"/>
                  </a:schemeClr>
                </a:gs>
                <a:gs pos="79000">
                  <a:schemeClr val="tx2">
                    <a:lumMod val="75000"/>
                    <a:lumOff val="25000"/>
                  </a:schemeClr>
                </a:gs>
                <a:gs pos="100000">
                  <a:schemeClr val="tx2">
                    <a:lumMod val="50000"/>
                    <a:lumOff val="50000"/>
                  </a:schemeClr>
                </a:gs>
              </a:gsLst>
              <a:lin ang="5400000" scaled="0"/>
            </a:gra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5873" tIns="44443" rIns="55873" bIns="44443" numCol="1" spcCol="1270" anchor="ctr" anchorCtr="0">
              <a:noAutofit/>
            </a:bodyPr>
            <a:lstStyle/>
            <a:p>
              <a:pPr lvl="0" algn="ctr" defTabSz="800100">
                <a:lnSpc>
                  <a:spcPct val="90000"/>
                </a:lnSpc>
                <a:spcBef>
                  <a:spcPct val="0"/>
                </a:spcBef>
                <a:spcAft>
                  <a:spcPct val="35000"/>
                </a:spcAft>
              </a:pPr>
              <a:r>
                <a:rPr lang="en-GB" altLang="tr-TR" sz="1800" b="0" i="0" kern="1200" noProof="0" dirty="0" smtClean="0">
                  <a:effectLst/>
                  <a:latin typeface="Times New Roman" panose="02020603050405020304" pitchFamily="18" charset="0"/>
                  <a:cs typeface="Times New Roman" panose="02020603050405020304" pitchFamily="18" charset="0"/>
                </a:rPr>
                <a:t>Result and Discussion</a:t>
              </a:r>
              <a:endParaRPr lang="en-GB" sz="1800" b="0" i="0" kern="1200" noProof="0" dirty="0">
                <a:effectLst/>
              </a:endParaRPr>
            </a:p>
          </p:txBody>
        </p:sp>
        <p:sp>
          <p:nvSpPr>
            <p:cNvPr id="24" name="Serbest Form 23"/>
            <p:cNvSpPr/>
            <p:nvPr/>
          </p:nvSpPr>
          <p:spPr>
            <a:xfrm>
              <a:off x="4375376" y="2134825"/>
              <a:ext cx="147379" cy="552673"/>
            </a:xfrm>
            <a:custGeom>
              <a:avLst/>
              <a:gdLst/>
              <a:ahLst/>
              <a:cxnLst/>
              <a:rect l="0" t="0" r="0" b="0"/>
              <a:pathLst>
                <a:path>
                  <a:moveTo>
                    <a:pt x="0" y="0"/>
                  </a:moveTo>
                  <a:lnTo>
                    <a:pt x="0" y="552673"/>
                  </a:lnTo>
                  <a:lnTo>
                    <a:pt x="147379" y="552673"/>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5" name="Serbest Form 24"/>
            <p:cNvSpPr/>
            <p:nvPr/>
          </p:nvSpPr>
          <p:spPr>
            <a:xfrm>
              <a:off x="4522756" y="2319049"/>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tr-TR" sz="1100" i="1" kern="1200" smtClean="0">
                  <a:latin typeface="Times New Roman" panose="02020603050405020304" pitchFamily="18" charset="0"/>
                  <a:cs typeface="Times New Roman" panose="02020603050405020304" pitchFamily="18" charset="0"/>
                </a:rPr>
                <a:t>Comparison of Different Fuels</a:t>
              </a:r>
              <a:endParaRPr lang="en-GB" sz="1100" i="1" kern="1200" dirty="0">
                <a:latin typeface="Times New Roman" panose="02020603050405020304" pitchFamily="18" charset="0"/>
                <a:cs typeface="Times New Roman" panose="02020603050405020304" pitchFamily="18" charset="0"/>
              </a:endParaRPr>
            </a:p>
          </p:txBody>
        </p:sp>
        <p:sp>
          <p:nvSpPr>
            <p:cNvPr id="26" name="Serbest Form 25"/>
            <p:cNvSpPr/>
            <p:nvPr/>
          </p:nvSpPr>
          <p:spPr>
            <a:xfrm>
              <a:off x="4375376" y="2134825"/>
              <a:ext cx="147379" cy="1473797"/>
            </a:xfrm>
            <a:custGeom>
              <a:avLst/>
              <a:gdLst/>
              <a:ahLst/>
              <a:cxnLst/>
              <a:rect l="0" t="0" r="0" b="0"/>
              <a:pathLst>
                <a:path>
                  <a:moveTo>
                    <a:pt x="0" y="0"/>
                  </a:moveTo>
                  <a:lnTo>
                    <a:pt x="0" y="1473797"/>
                  </a:lnTo>
                  <a:lnTo>
                    <a:pt x="147379" y="1473797"/>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7" name="Serbest Form 26"/>
            <p:cNvSpPr/>
            <p:nvPr/>
          </p:nvSpPr>
          <p:spPr>
            <a:xfrm>
              <a:off x="4522756" y="3240173"/>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tr-TR" sz="1100" i="1" kern="1200" smtClean="0">
                  <a:latin typeface="Times New Roman" panose="02020603050405020304" pitchFamily="18" charset="0"/>
                  <a:cs typeface="Times New Roman" panose="02020603050405020304" pitchFamily="18" charset="0"/>
                </a:rPr>
                <a:t>Comparison at Different Engine Speeds</a:t>
              </a:r>
              <a:endParaRPr lang="en-GB" sz="1100" i="1" kern="1200" dirty="0">
                <a:latin typeface="Times New Roman" panose="02020603050405020304" pitchFamily="18" charset="0"/>
                <a:cs typeface="Times New Roman" panose="02020603050405020304" pitchFamily="18" charset="0"/>
              </a:endParaRPr>
            </a:p>
          </p:txBody>
        </p:sp>
        <p:sp>
          <p:nvSpPr>
            <p:cNvPr id="28" name="Serbest Form 27"/>
            <p:cNvSpPr/>
            <p:nvPr/>
          </p:nvSpPr>
          <p:spPr>
            <a:xfrm>
              <a:off x="4375376" y="2134825"/>
              <a:ext cx="147379" cy="2394920"/>
            </a:xfrm>
            <a:custGeom>
              <a:avLst/>
              <a:gdLst/>
              <a:ahLst/>
              <a:cxnLst/>
              <a:rect l="0" t="0" r="0" b="0"/>
              <a:pathLst>
                <a:path>
                  <a:moveTo>
                    <a:pt x="0" y="0"/>
                  </a:moveTo>
                  <a:lnTo>
                    <a:pt x="0" y="2394920"/>
                  </a:lnTo>
                  <a:lnTo>
                    <a:pt x="147379" y="2394920"/>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29" name="Serbest Form 28"/>
            <p:cNvSpPr/>
            <p:nvPr/>
          </p:nvSpPr>
          <p:spPr>
            <a:xfrm>
              <a:off x="4522756" y="4161296"/>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tr-TR" sz="1100" i="1" kern="1200" smtClean="0">
                  <a:latin typeface="Times New Roman" panose="02020603050405020304" pitchFamily="18" charset="0"/>
                  <a:cs typeface="Times New Roman" panose="02020603050405020304" pitchFamily="18" charset="0"/>
                </a:rPr>
                <a:t>Comparison of different fuels at x- y- z axes</a:t>
              </a:r>
              <a:endParaRPr lang="en-GB" sz="1100" i="1" kern="1200" dirty="0">
                <a:latin typeface="Times New Roman" panose="02020603050405020304" pitchFamily="18" charset="0"/>
                <a:cs typeface="Times New Roman" panose="02020603050405020304" pitchFamily="18" charset="0"/>
              </a:endParaRPr>
            </a:p>
          </p:txBody>
        </p:sp>
        <p:sp>
          <p:nvSpPr>
            <p:cNvPr id="30" name="Serbest Form 29"/>
            <p:cNvSpPr/>
            <p:nvPr/>
          </p:nvSpPr>
          <p:spPr>
            <a:xfrm>
              <a:off x="4375376" y="2134825"/>
              <a:ext cx="147379" cy="3316043"/>
            </a:xfrm>
            <a:custGeom>
              <a:avLst/>
              <a:gdLst/>
              <a:ahLst/>
              <a:cxnLst/>
              <a:rect l="0" t="0" r="0" b="0"/>
              <a:pathLst>
                <a:path>
                  <a:moveTo>
                    <a:pt x="0" y="0"/>
                  </a:moveTo>
                  <a:lnTo>
                    <a:pt x="0" y="3316043"/>
                  </a:lnTo>
                  <a:lnTo>
                    <a:pt x="147379" y="3316043"/>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1" name="Serbest Form 30"/>
            <p:cNvSpPr/>
            <p:nvPr/>
          </p:nvSpPr>
          <p:spPr>
            <a:xfrm>
              <a:off x="4522756" y="5082419"/>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en-GB" sz="1100" i="1" kern="1200" noProof="0" smtClean="0">
                  <a:latin typeface="Times New Roman" panose="02020603050405020304" pitchFamily="18" charset="0"/>
                  <a:cs typeface="Times New Roman" panose="02020603050405020304" pitchFamily="18" charset="0"/>
                </a:rPr>
                <a:t>Total a</a:t>
              </a:r>
              <a:r>
                <a:rPr lang="en-GB" sz="1100" i="1" kern="1200" baseline="-25000" noProof="0" smtClean="0">
                  <a:latin typeface="Times New Roman" panose="02020603050405020304" pitchFamily="18" charset="0"/>
                  <a:cs typeface="Times New Roman" panose="02020603050405020304" pitchFamily="18" charset="0"/>
                </a:rPr>
                <a:t>rms</a:t>
              </a:r>
              <a:r>
                <a:rPr lang="en-GB" sz="1100" i="1" kern="1200" noProof="0" smtClean="0">
                  <a:latin typeface="Times New Roman" panose="02020603050405020304" pitchFamily="18" charset="0"/>
                  <a:cs typeface="Times New Roman" panose="02020603050405020304" pitchFamily="18" charset="0"/>
                </a:rPr>
                <a:t> Values of Canola Biodiesel</a:t>
              </a:r>
              <a:endParaRPr lang="en-GB" sz="1100" i="1" kern="1200" noProof="0">
                <a:latin typeface="Times New Roman" panose="02020603050405020304" pitchFamily="18" charset="0"/>
                <a:cs typeface="Times New Roman" panose="02020603050405020304" pitchFamily="18" charset="0"/>
              </a:endParaRPr>
            </a:p>
          </p:txBody>
        </p:sp>
        <p:sp>
          <p:nvSpPr>
            <p:cNvPr id="32" name="Serbest Form 31"/>
            <p:cNvSpPr/>
            <p:nvPr/>
          </p:nvSpPr>
          <p:spPr>
            <a:xfrm>
              <a:off x="4375376" y="2134825"/>
              <a:ext cx="147379" cy="4237166"/>
            </a:xfrm>
            <a:custGeom>
              <a:avLst/>
              <a:gdLst/>
              <a:ahLst/>
              <a:cxnLst/>
              <a:rect l="0" t="0" r="0" b="0"/>
              <a:pathLst>
                <a:path>
                  <a:moveTo>
                    <a:pt x="0" y="0"/>
                  </a:moveTo>
                  <a:lnTo>
                    <a:pt x="0" y="4237166"/>
                  </a:lnTo>
                  <a:lnTo>
                    <a:pt x="147379" y="4237166"/>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3" name="Serbest Form 32"/>
            <p:cNvSpPr/>
            <p:nvPr/>
          </p:nvSpPr>
          <p:spPr>
            <a:xfrm>
              <a:off x="4522756" y="6003542"/>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en-GB" sz="1100" i="1" kern="1200" noProof="0" smtClean="0">
                  <a:latin typeface="Times New Roman" panose="02020603050405020304" pitchFamily="18" charset="0"/>
                  <a:cs typeface="Times New Roman" panose="02020603050405020304" pitchFamily="18" charset="0"/>
                </a:rPr>
                <a:t>Total a</a:t>
              </a:r>
              <a:r>
                <a:rPr lang="en-GB" sz="1100" i="1" kern="1200" baseline="-25000" noProof="0" smtClean="0">
                  <a:latin typeface="Times New Roman" panose="02020603050405020304" pitchFamily="18" charset="0"/>
                  <a:cs typeface="Times New Roman" panose="02020603050405020304" pitchFamily="18" charset="0"/>
                </a:rPr>
                <a:t>rms</a:t>
              </a:r>
              <a:r>
                <a:rPr lang="en-GB" sz="1100" i="1" kern="1200" noProof="0" smtClean="0">
                  <a:latin typeface="Times New Roman" panose="02020603050405020304" pitchFamily="18" charset="0"/>
                  <a:cs typeface="Times New Roman" panose="02020603050405020304" pitchFamily="18" charset="0"/>
                </a:rPr>
                <a:t> Values of Sunflower Biodiesel</a:t>
              </a:r>
              <a:endParaRPr lang="en-GB" sz="1100" i="1" kern="1200" noProof="0">
                <a:latin typeface="Times New Roman" panose="02020603050405020304" pitchFamily="18" charset="0"/>
                <a:cs typeface="Times New Roman" panose="02020603050405020304" pitchFamily="18" charset="0"/>
              </a:endParaRPr>
            </a:p>
          </p:txBody>
        </p:sp>
        <p:sp>
          <p:nvSpPr>
            <p:cNvPr id="34" name="Serbest Form 33"/>
            <p:cNvSpPr/>
            <p:nvPr/>
          </p:nvSpPr>
          <p:spPr>
            <a:xfrm>
              <a:off x="6070242" y="1397926"/>
              <a:ext cx="1473797" cy="736898"/>
            </a:xfrm>
            <a:custGeom>
              <a:avLst/>
              <a:gdLst>
                <a:gd name="connsiteX0" fmla="*/ 0 w 1473797"/>
                <a:gd name="connsiteY0" fmla="*/ 73690 h 736898"/>
                <a:gd name="connsiteX1" fmla="*/ 73690 w 1473797"/>
                <a:gd name="connsiteY1" fmla="*/ 0 h 736898"/>
                <a:gd name="connsiteX2" fmla="*/ 1400107 w 1473797"/>
                <a:gd name="connsiteY2" fmla="*/ 0 h 736898"/>
                <a:gd name="connsiteX3" fmla="*/ 1473797 w 1473797"/>
                <a:gd name="connsiteY3" fmla="*/ 73690 h 736898"/>
                <a:gd name="connsiteX4" fmla="*/ 1473797 w 1473797"/>
                <a:gd name="connsiteY4" fmla="*/ 663208 h 736898"/>
                <a:gd name="connsiteX5" fmla="*/ 1400107 w 1473797"/>
                <a:gd name="connsiteY5" fmla="*/ 736898 h 736898"/>
                <a:gd name="connsiteX6" fmla="*/ 73690 w 1473797"/>
                <a:gd name="connsiteY6" fmla="*/ 736898 h 736898"/>
                <a:gd name="connsiteX7" fmla="*/ 0 w 1473797"/>
                <a:gd name="connsiteY7" fmla="*/ 663208 h 736898"/>
                <a:gd name="connsiteX8" fmla="*/ 0 w 147379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73797" h="736898">
                  <a:moveTo>
                    <a:pt x="0" y="73690"/>
                  </a:moveTo>
                  <a:cubicBezTo>
                    <a:pt x="0" y="32992"/>
                    <a:pt x="32992" y="0"/>
                    <a:pt x="73690" y="0"/>
                  </a:cubicBezTo>
                  <a:lnTo>
                    <a:pt x="1400107" y="0"/>
                  </a:lnTo>
                  <a:cubicBezTo>
                    <a:pt x="1440805" y="0"/>
                    <a:pt x="1473797" y="32992"/>
                    <a:pt x="1473797" y="73690"/>
                  </a:cubicBezTo>
                  <a:lnTo>
                    <a:pt x="1473797" y="663208"/>
                  </a:lnTo>
                  <a:cubicBezTo>
                    <a:pt x="1473797" y="703906"/>
                    <a:pt x="1440805" y="736898"/>
                    <a:pt x="1400107" y="736898"/>
                  </a:cubicBezTo>
                  <a:lnTo>
                    <a:pt x="73690" y="736898"/>
                  </a:lnTo>
                  <a:cubicBezTo>
                    <a:pt x="32992" y="736898"/>
                    <a:pt x="0" y="703906"/>
                    <a:pt x="0" y="663208"/>
                  </a:cubicBezTo>
                  <a:lnTo>
                    <a:pt x="0" y="73690"/>
                  </a:lnTo>
                  <a:close/>
                </a:path>
              </a:pathLst>
            </a:custGeom>
            <a:gradFill rotWithShape="0">
              <a:gsLst>
                <a:gs pos="0">
                  <a:schemeClr val="tx2">
                    <a:lumMod val="90000"/>
                    <a:lumOff val="10000"/>
                  </a:schemeClr>
                </a:gs>
                <a:gs pos="79000">
                  <a:schemeClr val="tx2">
                    <a:lumMod val="75000"/>
                    <a:lumOff val="25000"/>
                  </a:schemeClr>
                </a:gs>
                <a:gs pos="100000">
                  <a:schemeClr val="tx2">
                    <a:lumMod val="50000"/>
                    <a:lumOff val="50000"/>
                  </a:schemeClr>
                </a:gs>
              </a:gsLst>
              <a:lin ang="5400000" scaled="0"/>
            </a:gradFill>
          </p:spPr>
          <p:style>
            <a:lnRef idx="2">
              <a:schemeClr val="lt2">
                <a:hueOff val="0"/>
                <a:satOff val="0"/>
                <a:lumOff val="0"/>
                <a:alphaOff val="0"/>
              </a:schemeClr>
            </a:lnRef>
            <a:fillRef idx="1">
              <a:scrgbClr r="0" g="0" b="0"/>
            </a:fillRef>
            <a:effectRef idx="0">
              <a:schemeClr val="dk2">
                <a:hueOff val="0"/>
                <a:satOff val="0"/>
                <a:lumOff val="0"/>
                <a:alphaOff val="0"/>
              </a:schemeClr>
            </a:effectRef>
            <a:fontRef idx="minor">
              <a:schemeClr val="lt1"/>
            </a:fontRef>
          </p:style>
          <p:txBody>
            <a:bodyPr spcFirstLastPara="0" vert="horz" wrap="square" lIns="55873" tIns="44443" rIns="55873" bIns="44443" numCol="1" spcCol="1270" anchor="ctr" anchorCtr="0">
              <a:noAutofit/>
            </a:bodyPr>
            <a:lstStyle/>
            <a:p>
              <a:pPr lvl="0" algn="ctr" defTabSz="800100">
                <a:lnSpc>
                  <a:spcPct val="90000"/>
                </a:lnSpc>
                <a:spcBef>
                  <a:spcPct val="0"/>
                </a:spcBef>
                <a:spcAft>
                  <a:spcPct val="35000"/>
                </a:spcAft>
              </a:pPr>
              <a:r>
                <a:rPr lang="en-GB" altLang="tr-TR" sz="1800" b="0" i="0" kern="1200" noProof="0" dirty="0" smtClean="0">
                  <a:effectLst/>
                  <a:latin typeface="Times New Roman" panose="02020603050405020304" pitchFamily="18" charset="0"/>
                  <a:cs typeface="Times New Roman" panose="02020603050405020304" pitchFamily="18" charset="0"/>
                </a:rPr>
                <a:t>Conclusion</a:t>
              </a:r>
              <a:endParaRPr lang="en-GB" sz="1800" b="0" i="0" kern="1200" noProof="0" dirty="0">
                <a:effectLst/>
              </a:endParaRPr>
            </a:p>
          </p:txBody>
        </p:sp>
        <p:sp>
          <p:nvSpPr>
            <p:cNvPr id="35" name="Serbest Form 34"/>
            <p:cNvSpPr/>
            <p:nvPr/>
          </p:nvSpPr>
          <p:spPr>
            <a:xfrm>
              <a:off x="6217622" y="2134825"/>
              <a:ext cx="147379" cy="552673"/>
            </a:xfrm>
            <a:custGeom>
              <a:avLst/>
              <a:gdLst/>
              <a:ahLst/>
              <a:cxnLst/>
              <a:rect l="0" t="0" r="0" b="0"/>
              <a:pathLst>
                <a:path>
                  <a:moveTo>
                    <a:pt x="0" y="0"/>
                  </a:moveTo>
                  <a:lnTo>
                    <a:pt x="0" y="552673"/>
                  </a:lnTo>
                  <a:lnTo>
                    <a:pt x="147379" y="552673"/>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6" name="Serbest Form 35"/>
            <p:cNvSpPr/>
            <p:nvPr/>
          </p:nvSpPr>
          <p:spPr>
            <a:xfrm>
              <a:off x="6365002" y="2319049"/>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en-GB" altLang="tr-TR" sz="1100" i="1" kern="1200" noProof="0" dirty="0" smtClean="0">
                  <a:latin typeface="Times New Roman" panose="02020603050405020304" pitchFamily="18" charset="0"/>
                  <a:cs typeface="Times New Roman" panose="02020603050405020304" pitchFamily="18" charset="0"/>
                </a:rPr>
                <a:t>Conclusion</a:t>
              </a:r>
              <a:endParaRPr lang="en-GB" sz="1100" kern="1200" noProof="0" dirty="0"/>
            </a:p>
          </p:txBody>
        </p:sp>
        <p:sp>
          <p:nvSpPr>
            <p:cNvPr id="37" name="Serbest Form 36"/>
            <p:cNvSpPr/>
            <p:nvPr/>
          </p:nvSpPr>
          <p:spPr>
            <a:xfrm>
              <a:off x="6217622" y="2134825"/>
              <a:ext cx="147379" cy="1473797"/>
            </a:xfrm>
            <a:custGeom>
              <a:avLst/>
              <a:gdLst/>
              <a:ahLst/>
              <a:cxnLst/>
              <a:rect l="0" t="0" r="0" b="0"/>
              <a:pathLst>
                <a:path>
                  <a:moveTo>
                    <a:pt x="0" y="0"/>
                  </a:moveTo>
                  <a:lnTo>
                    <a:pt x="0" y="1473797"/>
                  </a:lnTo>
                  <a:lnTo>
                    <a:pt x="147379" y="1473797"/>
                  </a:lnTo>
                </a:path>
              </a:pathLst>
            </a:custGeom>
            <a:noFill/>
          </p:spPr>
          <p:style>
            <a:lnRef idx="2">
              <a:schemeClr val="dk2">
                <a:shade val="60000"/>
                <a:hueOff val="0"/>
                <a:satOff val="0"/>
                <a:lumOff val="0"/>
                <a:alphaOff val="0"/>
              </a:schemeClr>
            </a:lnRef>
            <a:fillRef idx="0">
              <a:scrgbClr r="0" g="0" b="0"/>
            </a:fillRef>
            <a:effectRef idx="0">
              <a:schemeClr val="dk2">
                <a:hueOff val="0"/>
                <a:satOff val="0"/>
                <a:lumOff val="0"/>
                <a:alphaOff val="0"/>
              </a:schemeClr>
            </a:effectRef>
            <a:fontRef idx="minor">
              <a:schemeClr val="tx1">
                <a:hueOff val="0"/>
                <a:satOff val="0"/>
                <a:lumOff val="0"/>
                <a:alphaOff val="0"/>
              </a:schemeClr>
            </a:fontRef>
          </p:style>
        </p:sp>
        <p:sp>
          <p:nvSpPr>
            <p:cNvPr id="38" name="Serbest Form 37"/>
            <p:cNvSpPr/>
            <p:nvPr/>
          </p:nvSpPr>
          <p:spPr>
            <a:xfrm>
              <a:off x="6365002" y="3240173"/>
              <a:ext cx="1179037" cy="736898"/>
            </a:xfrm>
            <a:custGeom>
              <a:avLst/>
              <a:gdLst>
                <a:gd name="connsiteX0" fmla="*/ 0 w 1179037"/>
                <a:gd name="connsiteY0" fmla="*/ 73690 h 736898"/>
                <a:gd name="connsiteX1" fmla="*/ 73690 w 1179037"/>
                <a:gd name="connsiteY1" fmla="*/ 0 h 736898"/>
                <a:gd name="connsiteX2" fmla="*/ 1105347 w 1179037"/>
                <a:gd name="connsiteY2" fmla="*/ 0 h 736898"/>
                <a:gd name="connsiteX3" fmla="*/ 1179037 w 1179037"/>
                <a:gd name="connsiteY3" fmla="*/ 73690 h 736898"/>
                <a:gd name="connsiteX4" fmla="*/ 1179037 w 1179037"/>
                <a:gd name="connsiteY4" fmla="*/ 663208 h 736898"/>
                <a:gd name="connsiteX5" fmla="*/ 1105347 w 1179037"/>
                <a:gd name="connsiteY5" fmla="*/ 736898 h 736898"/>
                <a:gd name="connsiteX6" fmla="*/ 73690 w 1179037"/>
                <a:gd name="connsiteY6" fmla="*/ 736898 h 736898"/>
                <a:gd name="connsiteX7" fmla="*/ 0 w 1179037"/>
                <a:gd name="connsiteY7" fmla="*/ 663208 h 736898"/>
                <a:gd name="connsiteX8" fmla="*/ 0 w 1179037"/>
                <a:gd name="connsiteY8" fmla="*/ 73690 h 736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9037" h="736898">
                  <a:moveTo>
                    <a:pt x="0" y="73690"/>
                  </a:moveTo>
                  <a:cubicBezTo>
                    <a:pt x="0" y="32992"/>
                    <a:pt x="32992" y="0"/>
                    <a:pt x="73690" y="0"/>
                  </a:cubicBezTo>
                  <a:lnTo>
                    <a:pt x="1105347" y="0"/>
                  </a:lnTo>
                  <a:cubicBezTo>
                    <a:pt x="1146045" y="0"/>
                    <a:pt x="1179037" y="32992"/>
                    <a:pt x="1179037" y="73690"/>
                  </a:cubicBezTo>
                  <a:lnTo>
                    <a:pt x="1179037" y="663208"/>
                  </a:lnTo>
                  <a:cubicBezTo>
                    <a:pt x="1179037" y="703906"/>
                    <a:pt x="1146045" y="736898"/>
                    <a:pt x="1105347" y="736898"/>
                  </a:cubicBezTo>
                  <a:lnTo>
                    <a:pt x="73690" y="736898"/>
                  </a:lnTo>
                  <a:cubicBezTo>
                    <a:pt x="32992" y="736898"/>
                    <a:pt x="0" y="703906"/>
                    <a:pt x="0" y="663208"/>
                  </a:cubicBezTo>
                  <a:lnTo>
                    <a:pt x="0" y="73690"/>
                  </a:lnTo>
                  <a:close/>
                </a:path>
              </a:pathLst>
            </a:custGeom>
          </p:spPr>
          <p:style>
            <a:lnRef idx="2">
              <a:schemeClr val="dk2">
                <a:hueOff val="0"/>
                <a:satOff val="0"/>
                <a:lumOff val="0"/>
                <a:alphaOff val="0"/>
              </a:schemeClr>
            </a:lnRef>
            <a:fillRef idx="1">
              <a:schemeClr val="lt2">
                <a:alpha val="90000"/>
                <a:hueOff val="0"/>
                <a:satOff val="0"/>
                <a:lumOff val="0"/>
                <a:alphaOff val="0"/>
              </a:schemeClr>
            </a:fillRef>
            <a:effectRef idx="0">
              <a:schemeClr val="lt2">
                <a:alpha val="90000"/>
                <a:hueOff val="0"/>
                <a:satOff val="0"/>
                <a:lumOff val="0"/>
                <a:alphaOff val="0"/>
              </a:schemeClr>
            </a:effectRef>
            <a:fontRef idx="minor">
              <a:schemeClr val="dk1">
                <a:hueOff val="0"/>
                <a:satOff val="0"/>
                <a:lumOff val="0"/>
                <a:alphaOff val="0"/>
              </a:schemeClr>
            </a:fontRef>
          </p:style>
          <p:txBody>
            <a:bodyPr spcFirstLastPara="0" vert="horz" wrap="square" lIns="42538" tIns="35553" rIns="42538" bIns="35553" numCol="1" spcCol="1270" anchor="ctr" anchorCtr="0">
              <a:noAutofit/>
            </a:bodyPr>
            <a:lstStyle/>
            <a:p>
              <a:pPr lvl="0" algn="ctr" defTabSz="488950">
                <a:lnSpc>
                  <a:spcPct val="90000"/>
                </a:lnSpc>
                <a:spcBef>
                  <a:spcPct val="0"/>
                </a:spcBef>
                <a:spcAft>
                  <a:spcPct val="35000"/>
                </a:spcAft>
              </a:pPr>
              <a:r>
                <a:rPr lang="en-GB" sz="1100" i="1" kern="1200" dirty="0" smtClean="0">
                  <a:latin typeface="Times New Roman" panose="02020603050405020304" pitchFamily="18" charset="0"/>
                  <a:cs typeface="Times New Roman" panose="02020603050405020304" pitchFamily="18" charset="0"/>
                </a:rPr>
                <a:t>Acknowledgements</a:t>
              </a:r>
              <a:endParaRPr lang="en-GB" sz="1100" i="1" kern="1200" noProof="0" dirty="0">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04890435"/>
      </p:ext>
    </p:extLst>
  </p:cSld>
  <p:clrMapOvr>
    <a:masterClrMapping/>
  </p:clrMapOvr>
  <p:transition spd="slow">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en-GB" sz="3200" b="1" i="1" dirty="0" smtClean="0">
                <a:latin typeface="Times New Roman" panose="02020603050405020304" pitchFamily="18" charset="0"/>
                <a:cs typeface="Times New Roman" panose="02020603050405020304" pitchFamily="18" charset="0"/>
              </a:rPr>
              <a:t>Introduction</a:t>
            </a:r>
            <a:endParaRPr lang="tr-TR" sz="4000" i="1" dirty="0">
              <a:latin typeface="Times New Roman" panose="02020603050405020304" pitchFamily="18" charset="0"/>
              <a:cs typeface="Times New Roman" panose="02020603050405020304" pitchFamily="18" charset="0"/>
            </a:endParaRPr>
          </a:p>
        </p:txBody>
      </p:sp>
      <p:pic>
        <p:nvPicPr>
          <p:cNvPr id="3" name="Picture 2" descr="http://www.whatgreenideas.com/wp-content/uploads/2014/07/Biodiesel-1728x800_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72000" y="692696"/>
            <a:ext cx="3888432" cy="18002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up 5"/>
          <p:cNvGrpSpPr/>
          <p:nvPr/>
        </p:nvGrpSpPr>
        <p:grpSpPr>
          <a:xfrm>
            <a:off x="179512" y="2780928"/>
            <a:ext cx="7920880" cy="3744416"/>
            <a:chOff x="179512" y="2780928"/>
            <a:chExt cx="7920880" cy="3744416"/>
          </a:xfrm>
        </p:grpSpPr>
        <p:sp>
          <p:nvSpPr>
            <p:cNvPr id="7" name="Dikdörtgen 6"/>
            <p:cNvSpPr/>
            <p:nvPr/>
          </p:nvSpPr>
          <p:spPr>
            <a:xfrm>
              <a:off x="179512" y="2780928"/>
              <a:ext cx="7920880" cy="3744416"/>
            </a:xfrm>
            <a:prstGeom prst="rect">
              <a:avLst/>
            </a:prstGeom>
            <a:pattFill prst="pct70">
              <a:fgClr>
                <a:schemeClr val="bg2">
                  <a:lumMod val="75000"/>
                </a:schemeClr>
              </a:fgClr>
              <a:bgClr>
                <a:schemeClr val="bg1"/>
              </a:bgClr>
            </a:pattFill>
            <a:ln w="9525" cap="flat" cmpd="sng" algn="ctr">
              <a:solidFill>
                <a:schemeClr val="tx1">
                  <a:lumMod val="50000"/>
                  <a:lumOff val="50000"/>
                </a:schemeClr>
              </a:solidFill>
              <a:prstDash val="solid"/>
              <a:round/>
              <a:headEnd type="none" w="med" len="med"/>
              <a:tailEnd type="none" w="med" len="med"/>
            </a:ln>
            <a:effectLst>
              <a:glow rad="228600">
                <a:schemeClr val="accent4">
                  <a:satMod val="175000"/>
                  <a:alpha val="40000"/>
                </a:schemeClr>
              </a:glow>
            </a:effectLst>
          </p:spPr>
        </p:sp>
        <p:sp>
          <p:nvSpPr>
            <p:cNvPr id="8" name="Serbest Form 7"/>
            <p:cNvSpPr/>
            <p:nvPr/>
          </p:nvSpPr>
          <p:spPr>
            <a:xfrm>
              <a:off x="1351400" y="2782565"/>
              <a:ext cx="5577103" cy="659112"/>
            </a:xfrm>
            <a:custGeom>
              <a:avLst/>
              <a:gdLst>
                <a:gd name="connsiteX0" fmla="*/ 0 w 5577103"/>
                <a:gd name="connsiteY0" fmla="*/ 65911 h 659112"/>
                <a:gd name="connsiteX1" fmla="*/ 65911 w 5577103"/>
                <a:gd name="connsiteY1" fmla="*/ 0 h 659112"/>
                <a:gd name="connsiteX2" fmla="*/ 5511192 w 5577103"/>
                <a:gd name="connsiteY2" fmla="*/ 0 h 659112"/>
                <a:gd name="connsiteX3" fmla="*/ 5577103 w 5577103"/>
                <a:gd name="connsiteY3" fmla="*/ 65911 h 659112"/>
                <a:gd name="connsiteX4" fmla="*/ 5577103 w 5577103"/>
                <a:gd name="connsiteY4" fmla="*/ 593201 h 659112"/>
                <a:gd name="connsiteX5" fmla="*/ 5511192 w 5577103"/>
                <a:gd name="connsiteY5" fmla="*/ 659112 h 659112"/>
                <a:gd name="connsiteX6" fmla="*/ 65911 w 5577103"/>
                <a:gd name="connsiteY6" fmla="*/ 659112 h 659112"/>
                <a:gd name="connsiteX7" fmla="*/ 0 w 5577103"/>
                <a:gd name="connsiteY7" fmla="*/ 593201 h 659112"/>
                <a:gd name="connsiteX8" fmla="*/ 0 w 5577103"/>
                <a:gd name="connsiteY8" fmla="*/ 65911 h 65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77103" h="659112">
                  <a:moveTo>
                    <a:pt x="0" y="65911"/>
                  </a:moveTo>
                  <a:cubicBezTo>
                    <a:pt x="0" y="29509"/>
                    <a:pt x="29509" y="0"/>
                    <a:pt x="65911" y="0"/>
                  </a:cubicBezTo>
                  <a:lnTo>
                    <a:pt x="5511192" y="0"/>
                  </a:lnTo>
                  <a:cubicBezTo>
                    <a:pt x="5547594" y="0"/>
                    <a:pt x="5577103" y="29509"/>
                    <a:pt x="5577103" y="65911"/>
                  </a:cubicBezTo>
                  <a:lnTo>
                    <a:pt x="5577103" y="593201"/>
                  </a:lnTo>
                  <a:cubicBezTo>
                    <a:pt x="5577103" y="629603"/>
                    <a:pt x="5547594" y="659112"/>
                    <a:pt x="5511192" y="659112"/>
                  </a:cubicBezTo>
                  <a:lnTo>
                    <a:pt x="65911" y="659112"/>
                  </a:lnTo>
                  <a:cubicBezTo>
                    <a:pt x="29509" y="659112"/>
                    <a:pt x="0" y="629603"/>
                    <a:pt x="0" y="593201"/>
                  </a:cubicBezTo>
                  <a:lnTo>
                    <a:pt x="0" y="65911"/>
                  </a:lnTo>
                  <a:close/>
                </a:path>
              </a:pathLst>
            </a:custGeom>
            <a:gradFill rotWithShape="0">
              <a:gsLst>
                <a:gs pos="0">
                  <a:schemeClr val="bg2">
                    <a:lumMod val="90000"/>
                  </a:schemeClr>
                </a:gs>
                <a:gs pos="100000">
                  <a:srgbClr val="92D050">
                    <a:lumMod val="68000"/>
                    <a:lumOff val="32000"/>
                    <a:alpha val="51000"/>
                  </a:srgbClr>
                </a:gs>
                <a:gs pos="100000">
                  <a:schemeClr val="accent1">
                    <a:tint val="23500"/>
                    <a:satMod val="160000"/>
                  </a:schemeClr>
                </a:gs>
              </a:gsLst>
              <a:lin ang="5400000" scaled="0"/>
            </a:grad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72645" tIns="54865" rIns="72645" bIns="54865" numCol="1" spcCol="1270" anchor="ctr" anchorCtr="0">
              <a:noAutofit/>
            </a:bodyPr>
            <a:lstStyle/>
            <a:p>
              <a:pPr lvl="0" algn="ctr" defTabSz="1244600">
                <a:lnSpc>
                  <a:spcPct val="90000"/>
                </a:lnSpc>
                <a:spcBef>
                  <a:spcPct val="0"/>
                </a:spcBef>
                <a:spcAft>
                  <a:spcPct val="35000"/>
                </a:spcAft>
              </a:pPr>
              <a:r>
                <a:rPr lang="en-GB" sz="2800" kern="1200" noProof="0" dirty="0" smtClean="0">
                  <a:solidFill>
                    <a:schemeClr val="tx1"/>
                  </a:solidFill>
                  <a:latin typeface="Times New Roman" panose="02020603050405020304" pitchFamily="18" charset="0"/>
                  <a:cs typeface="Times New Roman" panose="02020603050405020304" pitchFamily="18" charset="0"/>
                </a:rPr>
                <a:t>Advantages</a:t>
              </a:r>
              <a:r>
                <a:rPr lang="tr-TR" sz="2800" kern="1200" noProof="0" dirty="0" smtClean="0">
                  <a:solidFill>
                    <a:schemeClr val="tx1"/>
                  </a:solidFill>
                  <a:latin typeface="Times New Roman" panose="02020603050405020304" pitchFamily="18" charset="0"/>
                  <a:cs typeface="Times New Roman" panose="02020603050405020304" pitchFamily="18" charset="0"/>
                </a:rPr>
                <a:t> of </a:t>
              </a:r>
              <a:r>
                <a:rPr lang="en-GB" sz="2800" kern="1200" noProof="0" dirty="0" smtClean="0">
                  <a:solidFill>
                    <a:schemeClr val="tx1"/>
                  </a:solidFill>
                  <a:latin typeface="Times New Roman" panose="02020603050405020304" pitchFamily="18" charset="0"/>
                  <a:cs typeface="Times New Roman" panose="02020603050405020304" pitchFamily="18" charset="0"/>
                </a:rPr>
                <a:t>Biodiesel</a:t>
              </a:r>
              <a:endParaRPr lang="en-GB" sz="2800" kern="1200" dirty="0">
                <a:solidFill>
                  <a:schemeClr val="tx1"/>
                </a:solidFill>
                <a:latin typeface="Times New Roman" panose="02020603050405020304" pitchFamily="18" charset="0"/>
                <a:cs typeface="Times New Roman" panose="02020603050405020304" pitchFamily="18" charset="0"/>
              </a:endParaRPr>
            </a:p>
          </p:txBody>
        </p:sp>
        <p:sp>
          <p:nvSpPr>
            <p:cNvPr id="9" name="Yuvarlatılmış Dikdörtgen 8"/>
            <p:cNvSpPr/>
            <p:nvPr/>
          </p:nvSpPr>
          <p:spPr>
            <a:xfrm>
              <a:off x="1281548" y="3560317"/>
              <a:ext cx="993328" cy="983342"/>
            </a:xfrm>
            <a:prstGeom prst="roundRect">
              <a:avLst>
                <a:gd name="adj" fmla="val 16670"/>
              </a:avLst>
            </a:prstGeom>
            <a:blipFill rotWithShape="1">
              <a:blip r:embed="rId4"/>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0" name="Serbest Form 9"/>
            <p:cNvSpPr/>
            <p:nvPr/>
          </p:nvSpPr>
          <p:spPr>
            <a:xfrm>
              <a:off x="2147315" y="3722433"/>
              <a:ext cx="4878444" cy="659112"/>
            </a:xfrm>
            <a:custGeom>
              <a:avLst/>
              <a:gdLst>
                <a:gd name="connsiteX0" fmla="*/ 0 w 4878444"/>
                <a:gd name="connsiteY0" fmla="*/ 109874 h 659112"/>
                <a:gd name="connsiteX1" fmla="*/ 109874 w 4878444"/>
                <a:gd name="connsiteY1" fmla="*/ 0 h 659112"/>
                <a:gd name="connsiteX2" fmla="*/ 4768570 w 4878444"/>
                <a:gd name="connsiteY2" fmla="*/ 0 h 659112"/>
                <a:gd name="connsiteX3" fmla="*/ 4878444 w 4878444"/>
                <a:gd name="connsiteY3" fmla="*/ 109874 h 659112"/>
                <a:gd name="connsiteX4" fmla="*/ 4878444 w 4878444"/>
                <a:gd name="connsiteY4" fmla="*/ 549238 h 659112"/>
                <a:gd name="connsiteX5" fmla="*/ 4768570 w 4878444"/>
                <a:gd name="connsiteY5" fmla="*/ 659112 h 659112"/>
                <a:gd name="connsiteX6" fmla="*/ 109874 w 4878444"/>
                <a:gd name="connsiteY6" fmla="*/ 659112 h 659112"/>
                <a:gd name="connsiteX7" fmla="*/ 0 w 4878444"/>
                <a:gd name="connsiteY7" fmla="*/ 549238 h 659112"/>
                <a:gd name="connsiteX8" fmla="*/ 0 w 4878444"/>
                <a:gd name="connsiteY8" fmla="*/ 109874 h 65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8444" h="659112">
                  <a:moveTo>
                    <a:pt x="0" y="109874"/>
                  </a:moveTo>
                  <a:cubicBezTo>
                    <a:pt x="0" y="49192"/>
                    <a:pt x="49192" y="0"/>
                    <a:pt x="109874" y="0"/>
                  </a:cubicBezTo>
                  <a:lnTo>
                    <a:pt x="4768570" y="0"/>
                  </a:lnTo>
                  <a:cubicBezTo>
                    <a:pt x="4829252" y="0"/>
                    <a:pt x="4878444" y="49192"/>
                    <a:pt x="4878444" y="109874"/>
                  </a:cubicBezTo>
                  <a:lnTo>
                    <a:pt x="4878444" y="549238"/>
                  </a:lnTo>
                  <a:cubicBezTo>
                    <a:pt x="4878444" y="609920"/>
                    <a:pt x="4829252" y="659112"/>
                    <a:pt x="4768570" y="659112"/>
                  </a:cubicBezTo>
                  <a:lnTo>
                    <a:pt x="109874" y="659112"/>
                  </a:lnTo>
                  <a:cubicBezTo>
                    <a:pt x="49192" y="659112"/>
                    <a:pt x="0" y="609920"/>
                    <a:pt x="0" y="549238"/>
                  </a:cubicBezTo>
                  <a:lnTo>
                    <a:pt x="0" y="109874"/>
                  </a:lnTo>
                  <a:close/>
                </a:path>
              </a:pathLst>
            </a:custGeom>
            <a:gradFill rotWithShape="0">
              <a:gsLst>
                <a:gs pos="0">
                  <a:schemeClr val="bg2">
                    <a:lumMod val="90000"/>
                  </a:schemeClr>
                </a:gs>
                <a:gs pos="100000">
                  <a:srgbClr val="92D050">
                    <a:lumMod val="68000"/>
                    <a:lumOff val="32000"/>
                    <a:alpha val="51000"/>
                  </a:srgbClr>
                </a:gs>
                <a:gs pos="100000">
                  <a:schemeClr val="accent1">
                    <a:tint val="23500"/>
                    <a:satMod val="160000"/>
                  </a:schemeClr>
                </a:gs>
              </a:gsLst>
              <a:lin ang="5400000" scaled="0"/>
            </a:gradFill>
          </p:spPr>
          <p:style>
            <a:lnRef idx="1">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2869" tIns="202869" rIns="202869" bIns="202869" numCol="1" spcCol="1270" anchor="ctr" anchorCtr="0">
              <a:noAutofit/>
            </a:bodyPr>
            <a:lstStyle/>
            <a:p>
              <a:pPr lvl="0" algn="ctr" defTabSz="1066800">
                <a:lnSpc>
                  <a:spcPct val="90000"/>
                </a:lnSpc>
                <a:spcBef>
                  <a:spcPct val="0"/>
                </a:spcBef>
                <a:spcAft>
                  <a:spcPct val="35000"/>
                </a:spcAft>
              </a:pPr>
              <a:r>
                <a:rPr lang="en-GB" sz="2400" i="1" kern="1200" noProof="0" dirty="0" smtClean="0">
                  <a:solidFill>
                    <a:schemeClr val="tx1"/>
                  </a:solidFill>
                  <a:latin typeface="Times New Roman" panose="02020603050405020304" pitchFamily="18" charset="0"/>
                  <a:cs typeface="Times New Roman" panose="02020603050405020304" pitchFamily="18" charset="0"/>
                </a:rPr>
                <a:t>Renewable, Non-toxic, Biodegradable</a:t>
              </a:r>
              <a:endParaRPr lang="en-GB" sz="2400" i="1" kern="1200" dirty="0">
                <a:solidFill>
                  <a:schemeClr val="tx1"/>
                </a:solidFill>
              </a:endParaRPr>
            </a:p>
          </p:txBody>
        </p:sp>
        <p:sp>
          <p:nvSpPr>
            <p:cNvPr id="11" name="Yuvarlatılmış Dikdörtgen 10"/>
            <p:cNvSpPr/>
            <p:nvPr/>
          </p:nvSpPr>
          <p:spPr>
            <a:xfrm>
              <a:off x="1272558" y="4622754"/>
              <a:ext cx="1011308" cy="977331"/>
            </a:xfrm>
            <a:prstGeom prst="roundRect">
              <a:avLst>
                <a:gd name="adj" fmla="val 16670"/>
              </a:avLst>
            </a:prstGeom>
            <a:blipFill rotWithShape="1">
              <a:blip r:embed="rId5"/>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2" name="Serbest Form 11"/>
            <p:cNvSpPr/>
            <p:nvPr/>
          </p:nvSpPr>
          <p:spPr>
            <a:xfrm>
              <a:off x="2147315" y="4781863"/>
              <a:ext cx="4878444" cy="659112"/>
            </a:xfrm>
            <a:custGeom>
              <a:avLst/>
              <a:gdLst>
                <a:gd name="connsiteX0" fmla="*/ 0 w 4878444"/>
                <a:gd name="connsiteY0" fmla="*/ 109874 h 659112"/>
                <a:gd name="connsiteX1" fmla="*/ 109874 w 4878444"/>
                <a:gd name="connsiteY1" fmla="*/ 0 h 659112"/>
                <a:gd name="connsiteX2" fmla="*/ 4768570 w 4878444"/>
                <a:gd name="connsiteY2" fmla="*/ 0 h 659112"/>
                <a:gd name="connsiteX3" fmla="*/ 4878444 w 4878444"/>
                <a:gd name="connsiteY3" fmla="*/ 109874 h 659112"/>
                <a:gd name="connsiteX4" fmla="*/ 4878444 w 4878444"/>
                <a:gd name="connsiteY4" fmla="*/ 549238 h 659112"/>
                <a:gd name="connsiteX5" fmla="*/ 4768570 w 4878444"/>
                <a:gd name="connsiteY5" fmla="*/ 659112 h 659112"/>
                <a:gd name="connsiteX6" fmla="*/ 109874 w 4878444"/>
                <a:gd name="connsiteY6" fmla="*/ 659112 h 659112"/>
                <a:gd name="connsiteX7" fmla="*/ 0 w 4878444"/>
                <a:gd name="connsiteY7" fmla="*/ 549238 h 659112"/>
                <a:gd name="connsiteX8" fmla="*/ 0 w 4878444"/>
                <a:gd name="connsiteY8" fmla="*/ 109874 h 65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8444" h="659112">
                  <a:moveTo>
                    <a:pt x="0" y="109874"/>
                  </a:moveTo>
                  <a:cubicBezTo>
                    <a:pt x="0" y="49192"/>
                    <a:pt x="49192" y="0"/>
                    <a:pt x="109874" y="0"/>
                  </a:cubicBezTo>
                  <a:lnTo>
                    <a:pt x="4768570" y="0"/>
                  </a:lnTo>
                  <a:cubicBezTo>
                    <a:pt x="4829252" y="0"/>
                    <a:pt x="4878444" y="49192"/>
                    <a:pt x="4878444" y="109874"/>
                  </a:cubicBezTo>
                  <a:lnTo>
                    <a:pt x="4878444" y="549238"/>
                  </a:lnTo>
                  <a:cubicBezTo>
                    <a:pt x="4878444" y="609920"/>
                    <a:pt x="4829252" y="659112"/>
                    <a:pt x="4768570" y="659112"/>
                  </a:cubicBezTo>
                  <a:lnTo>
                    <a:pt x="109874" y="659112"/>
                  </a:lnTo>
                  <a:cubicBezTo>
                    <a:pt x="49192" y="659112"/>
                    <a:pt x="0" y="609920"/>
                    <a:pt x="0" y="549238"/>
                  </a:cubicBezTo>
                  <a:lnTo>
                    <a:pt x="0" y="109874"/>
                  </a:lnTo>
                  <a:close/>
                </a:path>
              </a:pathLst>
            </a:custGeom>
            <a:gradFill rotWithShape="0">
              <a:gsLst>
                <a:gs pos="0">
                  <a:schemeClr val="bg2">
                    <a:lumMod val="90000"/>
                  </a:schemeClr>
                </a:gs>
                <a:gs pos="100000">
                  <a:srgbClr val="92D050">
                    <a:lumMod val="68000"/>
                    <a:lumOff val="32000"/>
                    <a:alpha val="51000"/>
                  </a:srgbClr>
                </a:gs>
                <a:gs pos="100000">
                  <a:schemeClr val="accent1">
                    <a:tint val="23500"/>
                    <a:satMod val="160000"/>
                  </a:schemeClr>
                </a:gs>
              </a:gsLst>
              <a:lin ang="5400000" scaled="0"/>
            </a:gradFill>
          </p:spPr>
          <p:style>
            <a:lnRef idx="1">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202869" tIns="202869" rIns="202869" bIns="202869" numCol="1" spcCol="1270" anchor="ctr" anchorCtr="0">
              <a:noAutofit/>
            </a:bodyPr>
            <a:lstStyle/>
            <a:p>
              <a:pPr lvl="0" algn="ctr" defTabSz="1066800">
                <a:lnSpc>
                  <a:spcPct val="90000"/>
                </a:lnSpc>
                <a:spcBef>
                  <a:spcPct val="0"/>
                </a:spcBef>
                <a:spcAft>
                  <a:spcPct val="35000"/>
                </a:spcAft>
              </a:pPr>
              <a:r>
                <a:rPr lang="en-GB" sz="2400" b="0" i="1" kern="1200" noProof="0" dirty="0" smtClean="0">
                  <a:solidFill>
                    <a:schemeClr val="tx1"/>
                  </a:solidFill>
                  <a:effectLst/>
                  <a:latin typeface="Times New Roman" panose="02020603050405020304" pitchFamily="18" charset="0"/>
                  <a:ea typeface="+mn-ea"/>
                  <a:cs typeface="Times New Roman" panose="02020603050405020304" pitchFamily="18" charset="0"/>
                </a:rPr>
                <a:t>Lower</a:t>
              </a:r>
              <a:r>
                <a:rPr lang="en-GB" sz="2400" b="0" i="1" kern="1200" baseline="0" noProof="0" dirty="0" smtClean="0">
                  <a:solidFill>
                    <a:schemeClr val="tx1"/>
                  </a:solidFill>
                  <a:effectLst/>
                  <a:latin typeface="Times New Roman" panose="02020603050405020304" pitchFamily="18" charset="0"/>
                  <a:ea typeface="+mn-ea"/>
                  <a:cs typeface="Times New Roman" panose="02020603050405020304" pitchFamily="18" charset="0"/>
                </a:rPr>
                <a:t> exhaust</a:t>
              </a:r>
              <a:r>
                <a:rPr lang="tr-TR" sz="2400" b="0" i="1" kern="1200" baseline="0" noProof="0" dirty="0" smtClean="0">
                  <a:solidFill>
                    <a:schemeClr val="tx1"/>
                  </a:solidFill>
                  <a:effectLst/>
                  <a:latin typeface="Times New Roman" panose="02020603050405020304" pitchFamily="18" charset="0"/>
                  <a:ea typeface="+mn-ea"/>
                  <a:cs typeface="Times New Roman" panose="02020603050405020304" pitchFamily="18" charset="0"/>
                </a:rPr>
                <a:t> </a:t>
              </a:r>
              <a:r>
                <a:rPr lang="en-GB" sz="2400" b="0" i="1" kern="1200" baseline="0" noProof="0" dirty="0" smtClean="0">
                  <a:solidFill>
                    <a:schemeClr val="tx1"/>
                  </a:solidFill>
                  <a:effectLst/>
                  <a:latin typeface="Times New Roman" panose="02020603050405020304" pitchFamily="18" charset="0"/>
                  <a:ea typeface="+mn-ea"/>
                  <a:cs typeface="Times New Roman" panose="02020603050405020304" pitchFamily="18" charset="0"/>
                </a:rPr>
                <a:t>emissions</a:t>
              </a:r>
              <a:endParaRPr lang="en-GB" sz="2400" b="0" i="1" kern="1200" dirty="0">
                <a:solidFill>
                  <a:schemeClr val="tx1"/>
                </a:solidFill>
                <a:latin typeface="Times New Roman" panose="02020603050405020304" pitchFamily="18" charset="0"/>
                <a:cs typeface="Times New Roman" panose="02020603050405020304" pitchFamily="18" charset="0"/>
              </a:endParaRPr>
            </a:p>
          </p:txBody>
        </p:sp>
        <p:sp>
          <p:nvSpPr>
            <p:cNvPr id="13" name="Yuvarlatılmış Dikdörtgen 12"/>
            <p:cNvSpPr/>
            <p:nvPr/>
          </p:nvSpPr>
          <p:spPr>
            <a:xfrm>
              <a:off x="1254143" y="5679179"/>
              <a:ext cx="1048140" cy="844527"/>
            </a:xfrm>
            <a:prstGeom prst="roundRect">
              <a:avLst>
                <a:gd name="adj" fmla="val 16670"/>
              </a:avLst>
            </a:prstGeom>
            <a:blipFill rotWithShape="1">
              <a:blip r:embed="rId6"/>
              <a:stretch>
                <a:fillRect/>
              </a:stretch>
            </a:blipFill>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sp>
        <p:sp>
          <p:nvSpPr>
            <p:cNvPr id="14" name="Serbest Form 13"/>
            <p:cNvSpPr/>
            <p:nvPr/>
          </p:nvSpPr>
          <p:spPr>
            <a:xfrm>
              <a:off x="2147315" y="5771886"/>
              <a:ext cx="4878444" cy="659112"/>
            </a:xfrm>
            <a:custGeom>
              <a:avLst/>
              <a:gdLst>
                <a:gd name="connsiteX0" fmla="*/ 0 w 4878444"/>
                <a:gd name="connsiteY0" fmla="*/ 109874 h 659112"/>
                <a:gd name="connsiteX1" fmla="*/ 109874 w 4878444"/>
                <a:gd name="connsiteY1" fmla="*/ 0 h 659112"/>
                <a:gd name="connsiteX2" fmla="*/ 4768570 w 4878444"/>
                <a:gd name="connsiteY2" fmla="*/ 0 h 659112"/>
                <a:gd name="connsiteX3" fmla="*/ 4878444 w 4878444"/>
                <a:gd name="connsiteY3" fmla="*/ 109874 h 659112"/>
                <a:gd name="connsiteX4" fmla="*/ 4878444 w 4878444"/>
                <a:gd name="connsiteY4" fmla="*/ 549238 h 659112"/>
                <a:gd name="connsiteX5" fmla="*/ 4768570 w 4878444"/>
                <a:gd name="connsiteY5" fmla="*/ 659112 h 659112"/>
                <a:gd name="connsiteX6" fmla="*/ 109874 w 4878444"/>
                <a:gd name="connsiteY6" fmla="*/ 659112 h 659112"/>
                <a:gd name="connsiteX7" fmla="*/ 0 w 4878444"/>
                <a:gd name="connsiteY7" fmla="*/ 549238 h 659112"/>
                <a:gd name="connsiteX8" fmla="*/ 0 w 4878444"/>
                <a:gd name="connsiteY8" fmla="*/ 109874 h 659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8444" h="659112">
                  <a:moveTo>
                    <a:pt x="0" y="109874"/>
                  </a:moveTo>
                  <a:cubicBezTo>
                    <a:pt x="0" y="49192"/>
                    <a:pt x="49192" y="0"/>
                    <a:pt x="109874" y="0"/>
                  </a:cubicBezTo>
                  <a:lnTo>
                    <a:pt x="4768570" y="0"/>
                  </a:lnTo>
                  <a:cubicBezTo>
                    <a:pt x="4829252" y="0"/>
                    <a:pt x="4878444" y="49192"/>
                    <a:pt x="4878444" y="109874"/>
                  </a:cubicBezTo>
                  <a:lnTo>
                    <a:pt x="4878444" y="549238"/>
                  </a:lnTo>
                  <a:cubicBezTo>
                    <a:pt x="4878444" y="609920"/>
                    <a:pt x="4829252" y="659112"/>
                    <a:pt x="4768570" y="659112"/>
                  </a:cubicBezTo>
                  <a:lnTo>
                    <a:pt x="109874" y="659112"/>
                  </a:lnTo>
                  <a:cubicBezTo>
                    <a:pt x="49192" y="659112"/>
                    <a:pt x="0" y="609920"/>
                    <a:pt x="0" y="549238"/>
                  </a:cubicBezTo>
                  <a:lnTo>
                    <a:pt x="0" y="109874"/>
                  </a:lnTo>
                  <a:close/>
                </a:path>
              </a:pathLst>
            </a:custGeom>
            <a:gradFill rotWithShape="0">
              <a:gsLst>
                <a:gs pos="0">
                  <a:schemeClr val="bg2">
                    <a:lumMod val="90000"/>
                  </a:schemeClr>
                </a:gs>
                <a:gs pos="100000">
                  <a:srgbClr val="92D050">
                    <a:lumMod val="68000"/>
                    <a:lumOff val="32000"/>
                    <a:alpha val="51000"/>
                  </a:srgbClr>
                </a:gs>
                <a:gs pos="100000">
                  <a:schemeClr val="accent1">
                    <a:tint val="23500"/>
                    <a:satMod val="160000"/>
                  </a:schemeClr>
                </a:gs>
              </a:gsLst>
              <a:lin ang="5400000" scaled="0"/>
            </a:gradFill>
            <a:effectLst>
              <a:outerShdw blurRad="50800" dist="25400" algn="bl" rotWithShape="0">
                <a:schemeClr val="tx1">
                  <a:alpha val="60000"/>
                </a:schemeClr>
              </a:outerShdw>
            </a:effectLst>
          </p:spPr>
          <p:style>
            <a:lnRef idx="1">
              <a:schemeClr val="lt1">
                <a:hueOff val="0"/>
                <a:satOff val="0"/>
                <a:lumOff val="0"/>
                <a:alphaOff val="0"/>
              </a:schemeClr>
            </a:lnRef>
            <a:fillRef idx="3">
              <a:scrgbClr r="0" g="0" b="0"/>
            </a:fillRef>
            <a:effectRef idx="2">
              <a:scrgbClr r="0" g="0" b="0"/>
            </a:effectRef>
            <a:fontRef idx="minor">
              <a:schemeClr val="lt1"/>
            </a:fontRef>
          </p:style>
          <p:txBody>
            <a:bodyPr spcFirstLastPara="0" vert="horz" wrap="square" lIns="202869" tIns="202869" rIns="202869" bIns="202869" numCol="1" spcCol="1270" anchor="ctr" anchorCtr="0">
              <a:noAutofit/>
            </a:bodyPr>
            <a:lstStyle/>
            <a:p>
              <a:pPr lvl="0" algn="ctr" defTabSz="1066800">
                <a:lnSpc>
                  <a:spcPct val="90000"/>
                </a:lnSpc>
                <a:spcBef>
                  <a:spcPct val="0"/>
                </a:spcBef>
                <a:spcAft>
                  <a:spcPct val="35000"/>
                </a:spcAft>
              </a:pPr>
              <a:r>
                <a:rPr lang="tr-TR" sz="2400" i="1" kern="1200" dirty="0" smtClean="0">
                  <a:solidFill>
                    <a:schemeClr val="tx1"/>
                  </a:solidFill>
                  <a:latin typeface="Times New Roman" pitchFamily="18" charset="0"/>
                  <a:cs typeface="Times New Roman" pitchFamily="18" charset="0"/>
                </a:rPr>
                <a:t>C</a:t>
              </a:r>
              <a:r>
                <a:rPr lang="en-US" sz="2400" i="1" kern="1200" dirty="0" smtClean="0">
                  <a:solidFill>
                    <a:schemeClr val="tx1"/>
                  </a:solidFill>
                  <a:latin typeface="Times New Roman" pitchFamily="18" charset="0"/>
                  <a:cs typeface="Times New Roman" pitchFamily="18" charset="0"/>
                </a:rPr>
                <a:t>an be used with little or no engine modifications</a:t>
              </a:r>
              <a:endParaRPr lang="en-GB" sz="2400" i="1" kern="1200" dirty="0">
                <a:solidFill>
                  <a:schemeClr val="tx1"/>
                </a:solidFill>
              </a:endParaRPr>
            </a:p>
          </p:txBody>
        </p:sp>
      </p:grpSp>
      <p:sp>
        <p:nvSpPr>
          <p:cNvPr id="5" name="Slayt Numarası Yer Tutucusu 4"/>
          <p:cNvSpPr>
            <a:spLocks noGrp="1"/>
          </p:cNvSpPr>
          <p:nvPr>
            <p:ph type="sldNum" sz="quarter" idx="12"/>
          </p:nvPr>
        </p:nvSpPr>
        <p:spPr/>
        <p:txBody>
          <a:bodyPr/>
          <a:lstStyle/>
          <a:p>
            <a:fld id="{75FA89C3-734B-474A-B648-2001D0A533D9}" type="slidenum">
              <a:rPr lang="tr-TR" smtClean="0"/>
              <a:t>5</a:t>
            </a:fld>
            <a:endParaRPr lang="tr-TR"/>
          </a:p>
        </p:txBody>
      </p:sp>
    </p:spTree>
    <p:extLst>
      <p:ext uri="{BB962C8B-B14F-4D97-AF65-F5344CB8AC3E}">
        <p14:creationId xmlns:p14="http://schemas.microsoft.com/office/powerpoint/2010/main" val="2933172050"/>
      </p:ext>
    </p:extLst>
  </p:cSld>
  <p:clrMapOvr>
    <a:masterClrMapping/>
  </p:clrMapOvr>
  <p:transition spd="slow">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i="1" dirty="0" err="1" smtClean="0">
                <a:latin typeface="Times New Roman" panose="02020603050405020304" pitchFamily="18" charset="0"/>
                <a:cs typeface="Times New Roman" panose="02020603050405020304" pitchFamily="18" charset="0"/>
              </a:rPr>
              <a:t>Purpose</a:t>
            </a:r>
            <a:r>
              <a:rPr lang="tr-TR" sz="3200" b="1" i="1" dirty="0" smtClean="0">
                <a:latin typeface="Times New Roman" panose="02020603050405020304" pitchFamily="18" charset="0"/>
                <a:cs typeface="Times New Roman" panose="02020603050405020304" pitchFamily="18" charset="0"/>
              </a:rPr>
              <a:t> of </a:t>
            </a:r>
            <a:r>
              <a:rPr lang="tr-TR" sz="3200" b="1" i="1" dirty="0" err="1" smtClean="0">
                <a:latin typeface="Times New Roman" panose="02020603050405020304" pitchFamily="18" charset="0"/>
                <a:cs typeface="Times New Roman" panose="02020603050405020304" pitchFamily="18" charset="0"/>
              </a:rPr>
              <a:t>the</a:t>
            </a:r>
            <a:r>
              <a:rPr lang="tr-TR" sz="3200" b="1" i="1" dirty="0" smtClean="0">
                <a:latin typeface="Times New Roman" panose="02020603050405020304" pitchFamily="18" charset="0"/>
                <a:cs typeface="Times New Roman" panose="02020603050405020304" pitchFamily="18" charset="0"/>
              </a:rPr>
              <a:t> </a:t>
            </a:r>
            <a:r>
              <a:rPr lang="tr-TR" sz="3200" b="1" i="1" dirty="0" err="1" smtClean="0">
                <a:latin typeface="Times New Roman" panose="02020603050405020304" pitchFamily="18" charset="0"/>
                <a:cs typeface="Times New Roman" panose="02020603050405020304" pitchFamily="18" charset="0"/>
              </a:rPr>
              <a:t>Study</a:t>
            </a:r>
            <a:endParaRPr lang="tr-TR" sz="3200" b="1" i="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539552" y="1484784"/>
            <a:ext cx="7704856" cy="4968552"/>
          </a:xfrm>
        </p:spPr>
        <p:txBody>
          <a:bodyPr>
            <a:normAutofit/>
          </a:bodyPr>
          <a:lstStyle/>
          <a:p>
            <a:pPr indent="-342900" algn="just"/>
            <a:r>
              <a:rPr lang="en-GB" sz="1800" dirty="0">
                <a:latin typeface="Times New Roman" panose="02020603050405020304" pitchFamily="18" charset="0"/>
                <a:cs typeface="Times New Roman" panose="02020603050405020304" pitchFamily="18" charset="0"/>
              </a:rPr>
              <a:t>Biodiesel is one of the most popular alternative fuel. The usage of biodiesel is increasing day by day. Therefore, all effects of biodiesel on internal combustion engines must be known. </a:t>
            </a:r>
            <a:endParaRPr lang="tr-TR" sz="1800" dirty="0" smtClean="0">
              <a:latin typeface="Times New Roman" panose="02020603050405020304" pitchFamily="18" charset="0"/>
              <a:cs typeface="Times New Roman" panose="02020603050405020304" pitchFamily="18" charset="0"/>
            </a:endParaRPr>
          </a:p>
          <a:p>
            <a:pPr indent="-342900" algn="just"/>
            <a:endParaRPr lang="tr-TR" sz="1800" dirty="0" smtClean="0">
              <a:latin typeface="Times New Roman" panose="02020603050405020304" pitchFamily="18" charset="0"/>
              <a:cs typeface="Times New Roman" panose="02020603050405020304" pitchFamily="18" charset="0"/>
            </a:endParaRPr>
          </a:p>
          <a:p>
            <a:pPr indent="-342900" algn="just"/>
            <a:r>
              <a:rPr lang="tr-TR" sz="1800" dirty="0" err="1" smtClean="0">
                <a:latin typeface="Times New Roman" panose="02020603050405020304" pitchFamily="18" charset="0"/>
                <a:cs typeface="Times New Roman" panose="02020603050405020304" pitchFamily="18" charset="0"/>
              </a:rPr>
              <a:t>In</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this</a:t>
            </a:r>
            <a:r>
              <a:rPr lang="tr-TR" sz="1800" dirty="0" smtClean="0">
                <a:latin typeface="Times New Roman" panose="02020603050405020304" pitchFamily="18" charset="0"/>
                <a:cs typeface="Times New Roman" panose="02020603050405020304" pitchFamily="18" charset="0"/>
              </a:rPr>
              <a:t> </a:t>
            </a:r>
            <a:r>
              <a:rPr lang="tr-TR" sz="1800" dirty="0" err="1" smtClean="0">
                <a:latin typeface="Times New Roman" panose="02020603050405020304" pitchFamily="18" charset="0"/>
                <a:cs typeface="Times New Roman" panose="02020603050405020304" pitchFamily="18" charset="0"/>
              </a:rPr>
              <a:t>study</a:t>
            </a:r>
            <a:r>
              <a:rPr lang="tr-TR" sz="1800" dirty="0" smtClean="0">
                <a:latin typeface="Times New Roman" panose="02020603050405020304" pitchFamily="18" charset="0"/>
                <a:cs typeface="Times New Roman" panose="02020603050405020304" pitchFamily="18" charset="0"/>
              </a:rPr>
              <a:t>, v</a:t>
            </a:r>
            <a:r>
              <a:rPr lang="en-GB" sz="1800" dirty="0" err="1" smtClean="0">
                <a:latin typeface="Times New Roman" panose="02020603050405020304" pitchFamily="18" charset="0"/>
                <a:cs typeface="Times New Roman" panose="02020603050405020304" pitchFamily="18" charset="0"/>
              </a:rPr>
              <a:t>ibration</a:t>
            </a:r>
            <a:r>
              <a:rPr lang="en-GB" sz="1800" dirty="0" smtClean="0">
                <a:latin typeface="Times New Roman" panose="02020603050405020304" pitchFamily="18" charset="0"/>
                <a:cs typeface="Times New Roman" panose="02020603050405020304" pitchFamily="18" charset="0"/>
              </a:rPr>
              <a:t> effect of canola and sunflower biodiesel</a:t>
            </a:r>
            <a:r>
              <a:rPr lang="tr-TR" sz="1800" dirty="0" smtClean="0">
                <a:latin typeface="Times New Roman" panose="02020603050405020304" pitchFamily="18" charset="0"/>
                <a:cs typeface="Times New Roman" panose="02020603050405020304" pitchFamily="18" charset="0"/>
              </a:rPr>
              <a:t>s</a:t>
            </a:r>
            <a:r>
              <a:rPr lang="en-GB" sz="1800" dirty="0" smtClean="0">
                <a:latin typeface="Times New Roman" panose="02020603050405020304" pitchFamily="18" charset="0"/>
                <a:cs typeface="Times New Roman" panose="02020603050405020304" pitchFamily="18" charset="0"/>
              </a:rPr>
              <a:t> at different engine speed </a:t>
            </a:r>
            <a:r>
              <a:rPr lang="tr-TR" sz="1800" dirty="0" err="1" smtClean="0">
                <a:latin typeface="Times New Roman" panose="02020603050405020304" pitchFamily="18" charset="0"/>
                <a:cs typeface="Times New Roman" panose="02020603050405020304" pitchFamily="18" charset="0"/>
              </a:rPr>
              <a:t>was</a:t>
            </a:r>
            <a:r>
              <a:rPr lang="tr-TR" sz="1800" dirty="0" smtClean="0">
                <a:latin typeface="Times New Roman" panose="02020603050405020304" pitchFamily="18" charset="0"/>
                <a:cs typeface="Times New Roman" panose="02020603050405020304" pitchFamily="18" charset="0"/>
              </a:rPr>
              <a:t> </a:t>
            </a:r>
            <a:r>
              <a:rPr lang="en-GB" sz="1800" dirty="0" smtClean="0">
                <a:latin typeface="Times New Roman" panose="02020603050405020304" pitchFamily="18" charset="0"/>
                <a:cs typeface="Times New Roman" panose="02020603050405020304" pitchFamily="18" charset="0"/>
              </a:rPr>
              <a:t>investigated in longitudinal, vertical and lateral </a:t>
            </a:r>
            <a:r>
              <a:rPr lang="en-GB" sz="1800" dirty="0" err="1" smtClean="0">
                <a:latin typeface="Times New Roman" panose="02020603050405020304" pitchFamily="18" charset="0"/>
                <a:cs typeface="Times New Roman" panose="02020603050405020304" pitchFamily="18" charset="0"/>
              </a:rPr>
              <a:t>ax</a:t>
            </a:r>
            <a:r>
              <a:rPr lang="tr-TR" sz="1800" dirty="0">
                <a:latin typeface="Times New Roman" panose="02020603050405020304" pitchFamily="18" charset="0"/>
                <a:cs typeface="Times New Roman" panose="02020603050405020304" pitchFamily="18" charset="0"/>
              </a:rPr>
              <a:t>e</a:t>
            </a:r>
            <a:r>
              <a:rPr lang="en-GB" sz="1800" dirty="0" smtClean="0">
                <a:latin typeface="Times New Roman" panose="02020603050405020304" pitchFamily="18" charset="0"/>
                <a:cs typeface="Times New Roman" panose="02020603050405020304" pitchFamily="18" charset="0"/>
              </a:rPr>
              <a:t>s. </a:t>
            </a:r>
            <a:endParaRPr lang="tr-TR" sz="1800" dirty="0" smtClean="0">
              <a:latin typeface="Times New Roman" panose="02020603050405020304" pitchFamily="18" charset="0"/>
              <a:cs typeface="Times New Roman" panose="02020603050405020304" pitchFamily="18"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8615" y="4116657"/>
            <a:ext cx="3240000" cy="21473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descr="http://www.sunfloweroileu.com/wp-content/uploads/gorgeous_sunflowers-wid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88024" y="4114767"/>
            <a:ext cx="3438722" cy="2149200"/>
          </a:xfrm>
          <a:prstGeom prst="rect">
            <a:avLst/>
          </a:prstGeom>
          <a:noFill/>
          <a:extLst>
            <a:ext uri="{909E8E84-426E-40DD-AFC4-6F175D3DCCD1}">
              <a14:hiddenFill xmlns:a14="http://schemas.microsoft.com/office/drawing/2010/main">
                <a:solidFill>
                  <a:srgbClr val="FFFFFF"/>
                </a:solidFill>
              </a14:hiddenFill>
            </a:ext>
          </a:extLst>
        </p:spPr>
      </p:pic>
      <p:sp>
        <p:nvSpPr>
          <p:cNvPr id="4" name="Slayt Numarası Yer Tutucusu 3"/>
          <p:cNvSpPr>
            <a:spLocks noGrp="1"/>
          </p:cNvSpPr>
          <p:nvPr>
            <p:ph type="sldNum" sz="quarter" idx="12"/>
          </p:nvPr>
        </p:nvSpPr>
        <p:spPr/>
        <p:txBody>
          <a:bodyPr/>
          <a:lstStyle/>
          <a:p>
            <a:fld id="{75FA89C3-734B-474A-B648-2001D0A533D9}" type="slidenum">
              <a:rPr lang="tr-TR" smtClean="0"/>
              <a:t>6</a:t>
            </a:fld>
            <a:endParaRPr lang="tr-TR"/>
          </a:p>
        </p:txBody>
      </p:sp>
    </p:spTree>
    <p:extLst>
      <p:ext uri="{BB962C8B-B14F-4D97-AF65-F5344CB8AC3E}">
        <p14:creationId xmlns:p14="http://schemas.microsoft.com/office/powerpoint/2010/main" val="2377604041"/>
      </p:ext>
    </p:extLst>
  </p:cSld>
  <p:clrMapOvr>
    <a:masterClrMapping/>
  </p:clrMapOvr>
  <p:transition spd="slow">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z="3200" b="1" i="1" dirty="0" err="1" smtClean="0">
                <a:latin typeface="Times New Roman" panose="02020603050405020304" pitchFamily="18" charset="0"/>
                <a:cs typeface="Times New Roman" panose="02020603050405020304" pitchFamily="18" charset="0"/>
              </a:rPr>
              <a:t>Material</a:t>
            </a:r>
            <a:r>
              <a:rPr lang="tr-TR" sz="3200" b="1" i="1" dirty="0" smtClean="0">
                <a:latin typeface="Times New Roman" panose="02020603050405020304" pitchFamily="18" charset="0"/>
                <a:cs typeface="Times New Roman" panose="02020603050405020304" pitchFamily="18" charset="0"/>
              </a:rPr>
              <a:t> </a:t>
            </a:r>
            <a:r>
              <a:rPr lang="tr-TR" sz="3200" b="1" i="1" dirty="0" err="1" smtClean="0">
                <a:latin typeface="Times New Roman" panose="02020603050405020304" pitchFamily="18" charset="0"/>
                <a:cs typeface="Times New Roman" panose="02020603050405020304" pitchFamily="18" charset="0"/>
              </a:rPr>
              <a:t>and</a:t>
            </a:r>
            <a:r>
              <a:rPr lang="tr-TR" sz="3200" b="1" i="1" dirty="0" smtClean="0">
                <a:latin typeface="Times New Roman" panose="02020603050405020304" pitchFamily="18" charset="0"/>
                <a:cs typeface="Times New Roman" panose="02020603050405020304" pitchFamily="18" charset="0"/>
              </a:rPr>
              <a:t> </a:t>
            </a:r>
            <a:r>
              <a:rPr lang="tr-TR" sz="3200" b="1" i="1" dirty="0" err="1" smtClean="0">
                <a:latin typeface="Times New Roman" panose="02020603050405020304" pitchFamily="18" charset="0"/>
                <a:cs typeface="Times New Roman" panose="02020603050405020304" pitchFamily="18" charset="0"/>
              </a:rPr>
              <a:t>Method</a:t>
            </a:r>
            <a:endParaRPr lang="en-GB" sz="3200" b="1" i="1" dirty="0">
              <a:latin typeface="Times New Roman" panose="02020603050405020304" pitchFamily="18" charset="0"/>
              <a:cs typeface="Times New Roman" panose="02020603050405020304" pitchFamily="18" charset="0"/>
            </a:endParaRPr>
          </a:p>
        </p:txBody>
      </p:sp>
      <p:sp>
        <p:nvSpPr>
          <p:cNvPr id="3" name="İçerik Yer Tutucusu 2"/>
          <p:cNvSpPr>
            <a:spLocks noGrp="1"/>
          </p:cNvSpPr>
          <p:nvPr>
            <p:ph idx="1"/>
          </p:nvPr>
        </p:nvSpPr>
        <p:spPr>
          <a:xfrm>
            <a:off x="457200" y="2060848"/>
            <a:ext cx="7620000" cy="4339952"/>
          </a:xfrm>
        </p:spPr>
        <p:txBody>
          <a:bodyPr/>
          <a:lstStyle/>
          <a:p>
            <a:pPr indent="-342900" algn="just"/>
            <a:r>
              <a:rPr lang="tr-TR" sz="2000" dirty="0" err="1" smtClean="0">
                <a:latin typeface="Times New Roman" panose="02020603050405020304" pitchFamily="18" charset="0"/>
                <a:cs typeface="Times New Roman" panose="02020603050405020304" pitchFamily="18" charset="0"/>
              </a:rPr>
              <a:t>Experiments</a:t>
            </a:r>
            <a:r>
              <a:rPr lang="tr-TR" sz="2000" dirty="0" smtClean="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were</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conduced</a:t>
            </a:r>
            <a:r>
              <a:rPr lang="tr-TR" sz="2000" dirty="0">
                <a:latin typeface="Times New Roman" panose="02020603050405020304" pitchFamily="18" charset="0"/>
                <a:cs typeface="Times New Roman" panose="02020603050405020304" pitchFamily="18" charset="0"/>
              </a:rPr>
              <a:t> at 6 </a:t>
            </a:r>
            <a:r>
              <a:rPr lang="tr-TR" sz="2000" dirty="0" err="1">
                <a:latin typeface="Times New Roman" panose="02020603050405020304" pitchFamily="18" charset="0"/>
                <a:cs typeface="Times New Roman" panose="02020603050405020304" pitchFamily="18" charset="0"/>
              </a:rPr>
              <a:t>different</a:t>
            </a:r>
            <a:r>
              <a:rPr lang="tr-TR" sz="2000" dirty="0">
                <a:latin typeface="Times New Roman" panose="02020603050405020304" pitchFamily="18" charset="0"/>
                <a:cs typeface="Times New Roman" panose="02020603050405020304" pitchFamily="18" charset="0"/>
              </a:rPr>
              <a:t> engine </a:t>
            </a:r>
            <a:r>
              <a:rPr lang="tr-TR" sz="2000" dirty="0" err="1">
                <a:latin typeface="Times New Roman" panose="02020603050405020304" pitchFamily="18" charset="0"/>
                <a:cs typeface="Times New Roman" panose="02020603050405020304" pitchFamily="18" charset="0"/>
              </a:rPr>
              <a:t>speeds</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with</a:t>
            </a:r>
            <a:r>
              <a:rPr lang="tr-TR" sz="2000" dirty="0">
                <a:latin typeface="Times New Roman" panose="02020603050405020304" pitchFamily="18" charset="0"/>
                <a:cs typeface="Times New Roman" panose="02020603050405020304" pitchFamily="18" charset="0"/>
              </a:rPr>
              <a:t> 11 </a:t>
            </a:r>
            <a:r>
              <a:rPr lang="tr-TR" sz="2000" dirty="0" err="1">
                <a:latin typeface="Times New Roman" panose="02020603050405020304" pitchFamily="18" charset="0"/>
                <a:cs typeface="Times New Roman" panose="02020603050405020304" pitchFamily="18" charset="0"/>
              </a:rPr>
              <a:t>different</a:t>
            </a:r>
            <a:r>
              <a:rPr lang="tr-TR" sz="2000" dirty="0">
                <a:latin typeface="Times New Roman" panose="02020603050405020304" pitchFamily="18" charset="0"/>
                <a:cs typeface="Times New Roman" panose="02020603050405020304" pitchFamily="18" charset="0"/>
              </a:rPr>
              <a:t> </a:t>
            </a:r>
            <a:r>
              <a:rPr lang="tr-TR" sz="2000" dirty="0" err="1">
                <a:latin typeface="Times New Roman" panose="02020603050405020304" pitchFamily="18" charset="0"/>
                <a:cs typeface="Times New Roman" panose="02020603050405020304" pitchFamily="18" charset="0"/>
              </a:rPr>
              <a:t>fuels</a:t>
            </a:r>
            <a:r>
              <a:rPr lang="tr-TR" sz="2000" dirty="0">
                <a:latin typeface="Times New Roman" panose="02020603050405020304" pitchFamily="18" charset="0"/>
                <a:cs typeface="Times New Roman" panose="02020603050405020304" pitchFamily="18" charset="0"/>
              </a:rPr>
              <a:t>. </a:t>
            </a:r>
          </a:p>
          <a:p>
            <a:pPr indent="-342900" algn="just"/>
            <a:endParaRPr lang="en-GB" b="1" i="1" dirty="0">
              <a:latin typeface="Times New Roman" panose="02020603050405020304" pitchFamily="18" charset="0"/>
              <a:cs typeface="Times New Roman" panose="02020603050405020304" pitchFamily="18" charset="0"/>
            </a:endParaRPr>
          </a:p>
        </p:txBody>
      </p:sp>
      <p:grpSp>
        <p:nvGrpSpPr>
          <p:cNvPr id="38" name="Grup 37"/>
          <p:cNvGrpSpPr/>
          <p:nvPr/>
        </p:nvGrpSpPr>
        <p:grpSpPr>
          <a:xfrm>
            <a:off x="467544" y="3212976"/>
            <a:ext cx="2448272" cy="2263800"/>
            <a:chOff x="467544" y="3212976"/>
            <a:chExt cx="2448272" cy="2263800"/>
          </a:xfrm>
        </p:grpSpPr>
        <p:sp>
          <p:nvSpPr>
            <p:cNvPr id="39" name="Düz Bağlayıcı 38"/>
            <p:cNvSpPr/>
            <p:nvPr/>
          </p:nvSpPr>
          <p:spPr>
            <a:xfrm>
              <a:off x="467544" y="3212976"/>
              <a:ext cx="244827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Serbest Form 39"/>
            <p:cNvSpPr/>
            <p:nvPr/>
          </p:nvSpPr>
          <p:spPr>
            <a:xfrm>
              <a:off x="467544" y="3212976"/>
              <a:ext cx="744064" cy="2263800"/>
            </a:xfrm>
            <a:custGeom>
              <a:avLst/>
              <a:gdLst>
                <a:gd name="connsiteX0" fmla="*/ 0 w 744064"/>
                <a:gd name="connsiteY0" fmla="*/ 0 h 2263800"/>
                <a:gd name="connsiteX1" fmla="*/ 744064 w 744064"/>
                <a:gd name="connsiteY1" fmla="*/ 0 h 2263800"/>
                <a:gd name="connsiteX2" fmla="*/ 744064 w 744064"/>
                <a:gd name="connsiteY2" fmla="*/ 2263800 h 2263800"/>
                <a:gd name="connsiteX3" fmla="*/ 0 w 744064"/>
                <a:gd name="connsiteY3" fmla="*/ 2263800 h 2263800"/>
                <a:gd name="connsiteX4" fmla="*/ 0 w 744064"/>
                <a:gd name="connsiteY4" fmla="*/ 0 h 226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064" h="2263800">
                  <a:moveTo>
                    <a:pt x="0" y="0"/>
                  </a:moveTo>
                  <a:lnTo>
                    <a:pt x="744064" y="0"/>
                  </a:lnTo>
                  <a:lnTo>
                    <a:pt x="744064" y="2263800"/>
                  </a:lnTo>
                  <a:lnTo>
                    <a:pt x="0" y="2263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dirty="0" err="1" smtClean="0"/>
                <a:t>Low</a:t>
              </a:r>
              <a:r>
                <a:rPr lang="tr-TR" sz="1400" kern="1200" dirty="0" smtClean="0"/>
                <a:t> </a:t>
              </a:r>
              <a:r>
                <a:rPr lang="tr-TR" sz="1400" kern="1200" dirty="0" err="1" smtClean="0"/>
                <a:t>Sulphur</a:t>
              </a:r>
              <a:r>
                <a:rPr lang="tr-TR" sz="1400" kern="1200" dirty="0" smtClean="0"/>
                <a:t> </a:t>
              </a:r>
              <a:r>
                <a:rPr lang="tr-TR" sz="1400" kern="1200" dirty="0" err="1" smtClean="0"/>
                <a:t>Diesel</a:t>
              </a:r>
              <a:endParaRPr lang="en-GB" sz="1400" kern="1200" dirty="0"/>
            </a:p>
          </p:txBody>
        </p:sp>
        <p:sp>
          <p:nvSpPr>
            <p:cNvPr id="41" name="Serbest Form 40"/>
            <p:cNvSpPr/>
            <p:nvPr/>
          </p:nvSpPr>
          <p:spPr>
            <a:xfrm>
              <a:off x="1243526" y="3230800"/>
              <a:ext cx="1670395" cy="356482"/>
            </a:xfrm>
            <a:custGeom>
              <a:avLst/>
              <a:gdLst>
                <a:gd name="connsiteX0" fmla="*/ 0 w 1670395"/>
                <a:gd name="connsiteY0" fmla="*/ 0 h 356482"/>
                <a:gd name="connsiteX1" fmla="*/ 1670395 w 1670395"/>
                <a:gd name="connsiteY1" fmla="*/ 0 h 356482"/>
                <a:gd name="connsiteX2" fmla="*/ 1670395 w 1670395"/>
                <a:gd name="connsiteY2" fmla="*/ 356482 h 356482"/>
                <a:gd name="connsiteX3" fmla="*/ 0 w 1670395"/>
                <a:gd name="connsiteY3" fmla="*/ 356482 h 356482"/>
                <a:gd name="connsiteX4" fmla="*/ 0 w 1670395"/>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95" h="356482">
                  <a:moveTo>
                    <a:pt x="0" y="0"/>
                  </a:moveTo>
                  <a:lnTo>
                    <a:pt x="1670395" y="0"/>
                  </a:lnTo>
                  <a:lnTo>
                    <a:pt x="1670395"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1300 </a:t>
              </a:r>
              <a:r>
                <a:rPr lang="tr-TR" sz="1600" kern="1200" dirty="0" err="1" smtClean="0"/>
                <a:t>rpm</a:t>
              </a:r>
              <a:endParaRPr lang="en-GB" sz="1600" kern="1200" dirty="0"/>
            </a:p>
          </p:txBody>
        </p:sp>
        <p:sp>
          <p:nvSpPr>
            <p:cNvPr id="42" name="Düz Bağlayıcı 41"/>
            <p:cNvSpPr/>
            <p:nvPr/>
          </p:nvSpPr>
          <p:spPr>
            <a:xfrm>
              <a:off x="1211608" y="3587282"/>
              <a:ext cx="1702314"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3" name="Serbest Form 42"/>
            <p:cNvSpPr/>
            <p:nvPr/>
          </p:nvSpPr>
          <p:spPr>
            <a:xfrm>
              <a:off x="1243526" y="3605106"/>
              <a:ext cx="1670395" cy="356482"/>
            </a:xfrm>
            <a:custGeom>
              <a:avLst/>
              <a:gdLst>
                <a:gd name="connsiteX0" fmla="*/ 0 w 1670395"/>
                <a:gd name="connsiteY0" fmla="*/ 0 h 356482"/>
                <a:gd name="connsiteX1" fmla="*/ 1670395 w 1670395"/>
                <a:gd name="connsiteY1" fmla="*/ 0 h 356482"/>
                <a:gd name="connsiteX2" fmla="*/ 1670395 w 1670395"/>
                <a:gd name="connsiteY2" fmla="*/ 356482 h 356482"/>
                <a:gd name="connsiteX3" fmla="*/ 0 w 1670395"/>
                <a:gd name="connsiteY3" fmla="*/ 356482 h 356482"/>
                <a:gd name="connsiteX4" fmla="*/ 0 w 1670395"/>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95" h="356482">
                  <a:moveTo>
                    <a:pt x="0" y="0"/>
                  </a:moveTo>
                  <a:lnTo>
                    <a:pt x="1670395" y="0"/>
                  </a:lnTo>
                  <a:lnTo>
                    <a:pt x="1670395"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1600 </a:t>
              </a:r>
              <a:r>
                <a:rPr lang="tr-TR" sz="1600" kern="1200" dirty="0" err="1" smtClean="0"/>
                <a:t>rpm</a:t>
              </a:r>
              <a:endParaRPr lang="en-GB" sz="1600" kern="1200" dirty="0"/>
            </a:p>
          </p:txBody>
        </p:sp>
        <p:sp>
          <p:nvSpPr>
            <p:cNvPr id="44" name="Düz Bağlayıcı 43"/>
            <p:cNvSpPr/>
            <p:nvPr/>
          </p:nvSpPr>
          <p:spPr>
            <a:xfrm>
              <a:off x="1211608" y="3961588"/>
              <a:ext cx="1702314"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5" name="Serbest Form 44"/>
            <p:cNvSpPr/>
            <p:nvPr/>
          </p:nvSpPr>
          <p:spPr>
            <a:xfrm>
              <a:off x="1243526" y="3979412"/>
              <a:ext cx="1670395" cy="356482"/>
            </a:xfrm>
            <a:custGeom>
              <a:avLst/>
              <a:gdLst>
                <a:gd name="connsiteX0" fmla="*/ 0 w 1670395"/>
                <a:gd name="connsiteY0" fmla="*/ 0 h 356482"/>
                <a:gd name="connsiteX1" fmla="*/ 1670395 w 1670395"/>
                <a:gd name="connsiteY1" fmla="*/ 0 h 356482"/>
                <a:gd name="connsiteX2" fmla="*/ 1670395 w 1670395"/>
                <a:gd name="connsiteY2" fmla="*/ 356482 h 356482"/>
                <a:gd name="connsiteX3" fmla="*/ 0 w 1670395"/>
                <a:gd name="connsiteY3" fmla="*/ 356482 h 356482"/>
                <a:gd name="connsiteX4" fmla="*/ 0 w 1670395"/>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95" h="356482">
                  <a:moveTo>
                    <a:pt x="0" y="0"/>
                  </a:moveTo>
                  <a:lnTo>
                    <a:pt x="1670395" y="0"/>
                  </a:lnTo>
                  <a:lnTo>
                    <a:pt x="1670395"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1900 </a:t>
              </a:r>
              <a:r>
                <a:rPr lang="tr-TR" sz="1600" kern="1200" dirty="0" err="1" smtClean="0"/>
                <a:t>rpm</a:t>
              </a:r>
              <a:endParaRPr lang="en-GB" sz="1600" kern="1200" dirty="0"/>
            </a:p>
          </p:txBody>
        </p:sp>
        <p:sp>
          <p:nvSpPr>
            <p:cNvPr id="46" name="Düz Bağlayıcı 45"/>
            <p:cNvSpPr/>
            <p:nvPr/>
          </p:nvSpPr>
          <p:spPr>
            <a:xfrm>
              <a:off x="1211608" y="4335894"/>
              <a:ext cx="1702314"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7" name="Serbest Form 46"/>
            <p:cNvSpPr/>
            <p:nvPr/>
          </p:nvSpPr>
          <p:spPr>
            <a:xfrm>
              <a:off x="1243526" y="4353718"/>
              <a:ext cx="1670395" cy="356482"/>
            </a:xfrm>
            <a:custGeom>
              <a:avLst/>
              <a:gdLst>
                <a:gd name="connsiteX0" fmla="*/ 0 w 1670395"/>
                <a:gd name="connsiteY0" fmla="*/ 0 h 356482"/>
                <a:gd name="connsiteX1" fmla="*/ 1670395 w 1670395"/>
                <a:gd name="connsiteY1" fmla="*/ 0 h 356482"/>
                <a:gd name="connsiteX2" fmla="*/ 1670395 w 1670395"/>
                <a:gd name="connsiteY2" fmla="*/ 356482 h 356482"/>
                <a:gd name="connsiteX3" fmla="*/ 0 w 1670395"/>
                <a:gd name="connsiteY3" fmla="*/ 356482 h 356482"/>
                <a:gd name="connsiteX4" fmla="*/ 0 w 1670395"/>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95" h="356482">
                  <a:moveTo>
                    <a:pt x="0" y="0"/>
                  </a:moveTo>
                  <a:lnTo>
                    <a:pt x="1670395" y="0"/>
                  </a:lnTo>
                  <a:lnTo>
                    <a:pt x="1670395"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2200 </a:t>
              </a:r>
              <a:r>
                <a:rPr lang="tr-TR" sz="1600" kern="1200" dirty="0" err="1" smtClean="0"/>
                <a:t>rpm</a:t>
              </a:r>
              <a:endParaRPr lang="en-GB" sz="1600" kern="1200" dirty="0"/>
            </a:p>
          </p:txBody>
        </p:sp>
        <p:sp>
          <p:nvSpPr>
            <p:cNvPr id="48" name="Düz Bağlayıcı 47"/>
            <p:cNvSpPr/>
            <p:nvPr/>
          </p:nvSpPr>
          <p:spPr>
            <a:xfrm>
              <a:off x="1211608" y="4710201"/>
              <a:ext cx="1702314"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49" name="Serbest Form 48"/>
            <p:cNvSpPr/>
            <p:nvPr/>
          </p:nvSpPr>
          <p:spPr>
            <a:xfrm>
              <a:off x="1243526" y="4728025"/>
              <a:ext cx="1670395" cy="356482"/>
            </a:xfrm>
            <a:custGeom>
              <a:avLst/>
              <a:gdLst>
                <a:gd name="connsiteX0" fmla="*/ 0 w 1670395"/>
                <a:gd name="connsiteY0" fmla="*/ 0 h 356482"/>
                <a:gd name="connsiteX1" fmla="*/ 1670395 w 1670395"/>
                <a:gd name="connsiteY1" fmla="*/ 0 h 356482"/>
                <a:gd name="connsiteX2" fmla="*/ 1670395 w 1670395"/>
                <a:gd name="connsiteY2" fmla="*/ 356482 h 356482"/>
                <a:gd name="connsiteX3" fmla="*/ 0 w 1670395"/>
                <a:gd name="connsiteY3" fmla="*/ 356482 h 356482"/>
                <a:gd name="connsiteX4" fmla="*/ 0 w 1670395"/>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95" h="356482">
                  <a:moveTo>
                    <a:pt x="0" y="0"/>
                  </a:moveTo>
                  <a:lnTo>
                    <a:pt x="1670395" y="0"/>
                  </a:lnTo>
                  <a:lnTo>
                    <a:pt x="1670395"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2500 </a:t>
              </a:r>
              <a:r>
                <a:rPr lang="tr-TR" sz="1600" kern="1200" dirty="0" err="1" smtClean="0"/>
                <a:t>rpm</a:t>
              </a:r>
              <a:endParaRPr lang="en-GB" sz="1600" kern="1200" dirty="0"/>
            </a:p>
          </p:txBody>
        </p:sp>
        <p:sp>
          <p:nvSpPr>
            <p:cNvPr id="50" name="Düz Bağlayıcı 49"/>
            <p:cNvSpPr/>
            <p:nvPr/>
          </p:nvSpPr>
          <p:spPr>
            <a:xfrm>
              <a:off x="1211608" y="5084507"/>
              <a:ext cx="1702314"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51" name="Serbest Form 50"/>
            <p:cNvSpPr/>
            <p:nvPr/>
          </p:nvSpPr>
          <p:spPr>
            <a:xfrm>
              <a:off x="1243526" y="5102331"/>
              <a:ext cx="1670395" cy="356482"/>
            </a:xfrm>
            <a:custGeom>
              <a:avLst/>
              <a:gdLst>
                <a:gd name="connsiteX0" fmla="*/ 0 w 1670395"/>
                <a:gd name="connsiteY0" fmla="*/ 0 h 356482"/>
                <a:gd name="connsiteX1" fmla="*/ 1670395 w 1670395"/>
                <a:gd name="connsiteY1" fmla="*/ 0 h 356482"/>
                <a:gd name="connsiteX2" fmla="*/ 1670395 w 1670395"/>
                <a:gd name="connsiteY2" fmla="*/ 356482 h 356482"/>
                <a:gd name="connsiteX3" fmla="*/ 0 w 1670395"/>
                <a:gd name="connsiteY3" fmla="*/ 356482 h 356482"/>
                <a:gd name="connsiteX4" fmla="*/ 0 w 1670395"/>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0395" h="356482">
                  <a:moveTo>
                    <a:pt x="0" y="0"/>
                  </a:moveTo>
                  <a:lnTo>
                    <a:pt x="1670395" y="0"/>
                  </a:lnTo>
                  <a:lnTo>
                    <a:pt x="1670395"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2800 </a:t>
              </a:r>
              <a:r>
                <a:rPr lang="tr-TR" sz="1600" kern="1200" dirty="0" err="1" smtClean="0"/>
                <a:t>rpm</a:t>
              </a:r>
              <a:endParaRPr lang="en-GB" sz="1600" kern="1200" dirty="0"/>
            </a:p>
          </p:txBody>
        </p:sp>
        <p:sp>
          <p:nvSpPr>
            <p:cNvPr id="52" name="Düz Bağlayıcı 51"/>
            <p:cNvSpPr/>
            <p:nvPr/>
          </p:nvSpPr>
          <p:spPr>
            <a:xfrm>
              <a:off x="1211608" y="5458813"/>
              <a:ext cx="1702314"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grpSp>
        <p:nvGrpSpPr>
          <p:cNvPr id="23" name="Grup 22"/>
          <p:cNvGrpSpPr/>
          <p:nvPr/>
        </p:nvGrpSpPr>
        <p:grpSpPr>
          <a:xfrm>
            <a:off x="3203848" y="3212976"/>
            <a:ext cx="2448272" cy="2263800"/>
            <a:chOff x="3203848" y="3212976"/>
            <a:chExt cx="2448272" cy="2263800"/>
          </a:xfrm>
        </p:grpSpPr>
        <p:sp>
          <p:nvSpPr>
            <p:cNvPr id="24" name="Düz Bağlayıcı 23"/>
            <p:cNvSpPr/>
            <p:nvPr/>
          </p:nvSpPr>
          <p:spPr>
            <a:xfrm>
              <a:off x="3203848" y="3212976"/>
              <a:ext cx="244827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5" name="Serbest Form 24"/>
            <p:cNvSpPr/>
            <p:nvPr/>
          </p:nvSpPr>
          <p:spPr>
            <a:xfrm>
              <a:off x="3203848" y="3212976"/>
              <a:ext cx="896773" cy="2263800"/>
            </a:xfrm>
            <a:custGeom>
              <a:avLst/>
              <a:gdLst>
                <a:gd name="connsiteX0" fmla="*/ 0 w 896773"/>
                <a:gd name="connsiteY0" fmla="*/ 0 h 2263800"/>
                <a:gd name="connsiteX1" fmla="*/ 896773 w 896773"/>
                <a:gd name="connsiteY1" fmla="*/ 0 h 2263800"/>
                <a:gd name="connsiteX2" fmla="*/ 896773 w 896773"/>
                <a:gd name="connsiteY2" fmla="*/ 2263800 h 2263800"/>
                <a:gd name="connsiteX3" fmla="*/ 0 w 896773"/>
                <a:gd name="connsiteY3" fmla="*/ 2263800 h 2263800"/>
                <a:gd name="connsiteX4" fmla="*/ 0 w 896773"/>
                <a:gd name="connsiteY4" fmla="*/ 0 h 226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6773" h="2263800">
                  <a:moveTo>
                    <a:pt x="0" y="0"/>
                  </a:moveTo>
                  <a:lnTo>
                    <a:pt x="896773" y="0"/>
                  </a:lnTo>
                  <a:lnTo>
                    <a:pt x="896773" y="2263800"/>
                  </a:lnTo>
                  <a:lnTo>
                    <a:pt x="0" y="2263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dirty="0" err="1" smtClean="0"/>
                <a:t>Sunflower</a:t>
              </a:r>
              <a:r>
                <a:rPr lang="tr-TR" sz="1400" kern="1200" dirty="0" smtClean="0"/>
                <a:t> </a:t>
              </a:r>
              <a:r>
                <a:rPr lang="tr-TR" sz="1400" kern="1200" dirty="0" err="1" smtClean="0"/>
                <a:t>Biodiesel</a:t>
              </a:r>
              <a:r>
                <a:rPr lang="tr-TR" sz="1400" kern="1200" dirty="0" smtClean="0"/>
                <a:t> </a:t>
              </a:r>
              <a:r>
                <a:rPr lang="tr-TR" sz="1400" kern="1200" dirty="0" err="1" smtClean="0"/>
                <a:t>and</a:t>
              </a:r>
              <a:r>
                <a:rPr lang="tr-TR" sz="1400" kern="1200" dirty="0" smtClean="0"/>
                <a:t> </a:t>
              </a:r>
              <a:r>
                <a:rPr lang="tr-TR" sz="1400" kern="1200" dirty="0" err="1" smtClean="0"/>
                <a:t>its</a:t>
              </a:r>
              <a:r>
                <a:rPr lang="tr-TR" sz="1400" kern="1200" dirty="0" smtClean="0"/>
                <a:t> </a:t>
              </a:r>
              <a:r>
                <a:rPr lang="tr-TR" sz="1400" kern="1200" dirty="0" err="1" smtClean="0"/>
                <a:t>blends</a:t>
              </a:r>
              <a:endParaRPr lang="en-GB" sz="1400" kern="1200" dirty="0"/>
            </a:p>
          </p:txBody>
        </p:sp>
        <p:sp>
          <p:nvSpPr>
            <p:cNvPr id="26" name="Serbest Form 25"/>
            <p:cNvSpPr/>
            <p:nvPr/>
          </p:nvSpPr>
          <p:spPr>
            <a:xfrm>
              <a:off x="4129706" y="3230800"/>
              <a:ext cx="1522124" cy="356482"/>
            </a:xfrm>
            <a:custGeom>
              <a:avLst/>
              <a:gdLst>
                <a:gd name="connsiteX0" fmla="*/ 0 w 1522124"/>
                <a:gd name="connsiteY0" fmla="*/ 0 h 356482"/>
                <a:gd name="connsiteX1" fmla="*/ 1522124 w 1522124"/>
                <a:gd name="connsiteY1" fmla="*/ 0 h 356482"/>
                <a:gd name="connsiteX2" fmla="*/ 1522124 w 1522124"/>
                <a:gd name="connsiteY2" fmla="*/ 356482 h 356482"/>
                <a:gd name="connsiteX3" fmla="*/ 0 w 1522124"/>
                <a:gd name="connsiteY3" fmla="*/ 356482 h 356482"/>
                <a:gd name="connsiteX4" fmla="*/ 0 w 1522124"/>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124" h="356482">
                  <a:moveTo>
                    <a:pt x="0" y="0"/>
                  </a:moveTo>
                  <a:lnTo>
                    <a:pt x="1522124" y="0"/>
                  </a:lnTo>
                  <a:lnTo>
                    <a:pt x="1522124"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1300 </a:t>
              </a:r>
              <a:r>
                <a:rPr lang="tr-TR" sz="1600" kern="1200" dirty="0" err="1" smtClean="0"/>
                <a:t>rpm</a:t>
              </a:r>
              <a:endParaRPr lang="en-GB" sz="1600" kern="1200" dirty="0"/>
            </a:p>
          </p:txBody>
        </p:sp>
        <p:sp>
          <p:nvSpPr>
            <p:cNvPr id="27" name="Düz Bağlayıcı 26"/>
            <p:cNvSpPr/>
            <p:nvPr/>
          </p:nvSpPr>
          <p:spPr>
            <a:xfrm>
              <a:off x="4100621" y="3587282"/>
              <a:ext cx="1551209"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8" name="Serbest Form 27"/>
            <p:cNvSpPr/>
            <p:nvPr/>
          </p:nvSpPr>
          <p:spPr>
            <a:xfrm>
              <a:off x="4129706" y="3605106"/>
              <a:ext cx="1522124" cy="356482"/>
            </a:xfrm>
            <a:custGeom>
              <a:avLst/>
              <a:gdLst>
                <a:gd name="connsiteX0" fmla="*/ 0 w 1522124"/>
                <a:gd name="connsiteY0" fmla="*/ 0 h 356482"/>
                <a:gd name="connsiteX1" fmla="*/ 1522124 w 1522124"/>
                <a:gd name="connsiteY1" fmla="*/ 0 h 356482"/>
                <a:gd name="connsiteX2" fmla="*/ 1522124 w 1522124"/>
                <a:gd name="connsiteY2" fmla="*/ 356482 h 356482"/>
                <a:gd name="connsiteX3" fmla="*/ 0 w 1522124"/>
                <a:gd name="connsiteY3" fmla="*/ 356482 h 356482"/>
                <a:gd name="connsiteX4" fmla="*/ 0 w 1522124"/>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124" h="356482">
                  <a:moveTo>
                    <a:pt x="0" y="0"/>
                  </a:moveTo>
                  <a:lnTo>
                    <a:pt x="1522124" y="0"/>
                  </a:lnTo>
                  <a:lnTo>
                    <a:pt x="1522124"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1600 </a:t>
              </a:r>
              <a:r>
                <a:rPr lang="tr-TR" sz="1600" kern="1200" dirty="0" err="1" smtClean="0"/>
                <a:t>rpm</a:t>
              </a:r>
              <a:endParaRPr lang="en-GB" sz="1600" kern="1200" dirty="0"/>
            </a:p>
          </p:txBody>
        </p:sp>
        <p:sp>
          <p:nvSpPr>
            <p:cNvPr id="29" name="Düz Bağlayıcı 28"/>
            <p:cNvSpPr/>
            <p:nvPr/>
          </p:nvSpPr>
          <p:spPr>
            <a:xfrm>
              <a:off x="4100621" y="3961588"/>
              <a:ext cx="1551209"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0" name="Serbest Form 29"/>
            <p:cNvSpPr/>
            <p:nvPr/>
          </p:nvSpPr>
          <p:spPr>
            <a:xfrm>
              <a:off x="4129706" y="3979412"/>
              <a:ext cx="1522124" cy="356482"/>
            </a:xfrm>
            <a:custGeom>
              <a:avLst/>
              <a:gdLst>
                <a:gd name="connsiteX0" fmla="*/ 0 w 1522124"/>
                <a:gd name="connsiteY0" fmla="*/ 0 h 356482"/>
                <a:gd name="connsiteX1" fmla="*/ 1522124 w 1522124"/>
                <a:gd name="connsiteY1" fmla="*/ 0 h 356482"/>
                <a:gd name="connsiteX2" fmla="*/ 1522124 w 1522124"/>
                <a:gd name="connsiteY2" fmla="*/ 356482 h 356482"/>
                <a:gd name="connsiteX3" fmla="*/ 0 w 1522124"/>
                <a:gd name="connsiteY3" fmla="*/ 356482 h 356482"/>
                <a:gd name="connsiteX4" fmla="*/ 0 w 1522124"/>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124" h="356482">
                  <a:moveTo>
                    <a:pt x="0" y="0"/>
                  </a:moveTo>
                  <a:lnTo>
                    <a:pt x="1522124" y="0"/>
                  </a:lnTo>
                  <a:lnTo>
                    <a:pt x="1522124"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1900 </a:t>
              </a:r>
              <a:r>
                <a:rPr lang="tr-TR" sz="1600" kern="1200" dirty="0" err="1" smtClean="0"/>
                <a:t>rpm</a:t>
              </a:r>
              <a:endParaRPr lang="en-GB" sz="1600" kern="1200" dirty="0"/>
            </a:p>
          </p:txBody>
        </p:sp>
        <p:sp>
          <p:nvSpPr>
            <p:cNvPr id="31" name="Düz Bağlayıcı 30"/>
            <p:cNvSpPr/>
            <p:nvPr/>
          </p:nvSpPr>
          <p:spPr>
            <a:xfrm>
              <a:off x="4100621" y="4335894"/>
              <a:ext cx="1551209"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2" name="Serbest Form 31"/>
            <p:cNvSpPr/>
            <p:nvPr/>
          </p:nvSpPr>
          <p:spPr>
            <a:xfrm>
              <a:off x="4129706" y="4353718"/>
              <a:ext cx="1522124" cy="356482"/>
            </a:xfrm>
            <a:custGeom>
              <a:avLst/>
              <a:gdLst>
                <a:gd name="connsiteX0" fmla="*/ 0 w 1522124"/>
                <a:gd name="connsiteY0" fmla="*/ 0 h 356482"/>
                <a:gd name="connsiteX1" fmla="*/ 1522124 w 1522124"/>
                <a:gd name="connsiteY1" fmla="*/ 0 h 356482"/>
                <a:gd name="connsiteX2" fmla="*/ 1522124 w 1522124"/>
                <a:gd name="connsiteY2" fmla="*/ 356482 h 356482"/>
                <a:gd name="connsiteX3" fmla="*/ 0 w 1522124"/>
                <a:gd name="connsiteY3" fmla="*/ 356482 h 356482"/>
                <a:gd name="connsiteX4" fmla="*/ 0 w 1522124"/>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124" h="356482">
                  <a:moveTo>
                    <a:pt x="0" y="0"/>
                  </a:moveTo>
                  <a:lnTo>
                    <a:pt x="1522124" y="0"/>
                  </a:lnTo>
                  <a:lnTo>
                    <a:pt x="1522124"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2200 </a:t>
              </a:r>
              <a:r>
                <a:rPr lang="tr-TR" sz="1600" kern="1200" dirty="0" err="1" smtClean="0"/>
                <a:t>rpm</a:t>
              </a:r>
              <a:endParaRPr lang="en-GB" sz="1600" kern="1200" dirty="0"/>
            </a:p>
          </p:txBody>
        </p:sp>
        <p:sp>
          <p:nvSpPr>
            <p:cNvPr id="33" name="Düz Bağlayıcı 32"/>
            <p:cNvSpPr/>
            <p:nvPr/>
          </p:nvSpPr>
          <p:spPr>
            <a:xfrm>
              <a:off x="4100621" y="4710201"/>
              <a:ext cx="1551209"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4" name="Serbest Form 33"/>
            <p:cNvSpPr/>
            <p:nvPr/>
          </p:nvSpPr>
          <p:spPr>
            <a:xfrm>
              <a:off x="4129706" y="4728025"/>
              <a:ext cx="1522124" cy="356482"/>
            </a:xfrm>
            <a:custGeom>
              <a:avLst/>
              <a:gdLst>
                <a:gd name="connsiteX0" fmla="*/ 0 w 1522124"/>
                <a:gd name="connsiteY0" fmla="*/ 0 h 356482"/>
                <a:gd name="connsiteX1" fmla="*/ 1522124 w 1522124"/>
                <a:gd name="connsiteY1" fmla="*/ 0 h 356482"/>
                <a:gd name="connsiteX2" fmla="*/ 1522124 w 1522124"/>
                <a:gd name="connsiteY2" fmla="*/ 356482 h 356482"/>
                <a:gd name="connsiteX3" fmla="*/ 0 w 1522124"/>
                <a:gd name="connsiteY3" fmla="*/ 356482 h 356482"/>
                <a:gd name="connsiteX4" fmla="*/ 0 w 1522124"/>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124" h="356482">
                  <a:moveTo>
                    <a:pt x="0" y="0"/>
                  </a:moveTo>
                  <a:lnTo>
                    <a:pt x="1522124" y="0"/>
                  </a:lnTo>
                  <a:lnTo>
                    <a:pt x="1522124"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2500 </a:t>
              </a:r>
              <a:r>
                <a:rPr lang="tr-TR" sz="1600" kern="1200" dirty="0" err="1" smtClean="0"/>
                <a:t>rpm</a:t>
              </a:r>
              <a:endParaRPr lang="en-GB" sz="1600" kern="1200" dirty="0"/>
            </a:p>
          </p:txBody>
        </p:sp>
        <p:sp>
          <p:nvSpPr>
            <p:cNvPr id="35" name="Düz Bağlayıcı 34"/>
            <p:cNvSpPr/>
            <p:nvPr/>
          </p:nvSpPr>
          <p:spPr>
            <a:xfrm>
              <a:off x="4100621" y="5084507"/>
              <a:ext cx="1551209"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36" name="Serbest Form 35"/>
            <p:cNvSpPr/>
            <p:nvPr/>
          </p:nvSpPr>
          <p:spPr>
            <a:xfrm>
              <a:off x="4129706" y="5102331"/>
              <a:ext cx="1522124" cy="356482"/>
            </a:xfrm>
            <a:custGeom>
              <a:avLst/>
              <a:gdLst>
                <a:gd name="connsiteX0" fmla="*/ 0 w 1522124"/>
                <a:gd name="connsiteY0" fmla="*/ 0 h 356482"/>
                <a:gd name="connsiteX1" fmla="*/ 1522124 w 1522124"/>
                <a:gd name="connsiteY1" fmla="*/ 0 h 356482"/>
                <a:gd name="connsiteX2" fmla="*/ 1522124 w 1522124"/>
                <a:gd name="connsiteY2" fmla="*/ 356482 h 356482"/>
                <a:gd name="connsiteX3" fmla="*/ 0 w 1522124"/>
                <a:gd name="connsiteY3" fmla="*/ 356482 h 356482"/>
                <a:gd name="connsiteX4" fmla="*/ 0 w 1522124"/>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2124" h="356482">
                  <a:moveTo>
                    <a:pt x="0" y="0"/>
                  </a:moveTo>
                  <a:lnTo>
                    <a:pt x="1522124" y="0"/>
                  </a:lnTo>
                  <a:lnTo>
                    <a:pt x="1522124"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2800 </a:t>
              </a:r>
              <a:r>
                <a:rPr lang="tr-TR" sz="1600" kern="1200" dirty="0" err="1" smtClean="0"/>
                <a:t>rpm</a:t>
              </a:r>
              <a:endParaRPr lang="en-GB" sz="1600" kern="1200" dirty="0"/>
            </a:p>
          </p:txBody>
        </p:sp>
        <p:sp>
          <p:nvSpPr>
            <p:cNvPr id="37" name="Düz Bağlayıcı 36"/>
            <p:cNvSpPr/>
            <p:nvPr/>
          </p:nvSpPr>
          <p:spPr>
            <a:xfrm>
              <a:off x="4100621" y="5458813"/>
              <a:ext cx="1551209"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grpSp>
        <p:nvGrpSpPr>
          <p:cNvPr id="8" name="Grup 7"/>
          <p:cNvGrpSpPr/>
          <p:nvPr/>
        </p:nvGrpSpPr>
        <p:grpSpPr>
          <a:xfrm>
            <a:off x="5796136" y="3212976"/>
            <a:ext cx="2448272" cy="2263800"/>
            <a:chOff x="5796136" y="3212976"/>
            <a:chExt cx="2448272" cy="2263800"/>
          </a:xfrm>
        </p:grpSpPr>
        <p:sp>
          <p:nvSpPr>
            <p:cNvPr id="9" name="Düz Bağlayıcı 8"/>
            <p:cNvSpPr/>
            <p:nvPr/>
          </p:nvSpPr>
          <p:spPr>
            <a:xfrm>
              <a:off x="5796136" y="3212976"/>
              <a:ext cx="2448272" cy="0"/>
            </a:xfrm>
            <a:prstGeom prst="line">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Serbest Form 9"/>
            <p:cNvSpPr/>
            <p:nvPr/>
          </p:nvSpPr>
          <p:spPr>
            <a:xfrm>
              <a:off x="5796136" y="3212976"/>
              <a:ext cx="808963" cy="2263800"/>
            </a:xfrm>
            <a:custGeom>
              <a:avLst/>
              <a:gdLst>
                <a:gd name="connsiteX0" fmla="*/ 0 w 808963"/>
                <a:gd name="connsiteY0" fmla="*/ 0 h 2263800"/>
                <a:gd name="connsiteX1" fmla="*/ 808963 w 808963"/>
                <a:gd name="connsiteY1" fmla="*/ 0 h 2263800"/>
                <a:gd name="connsiteX2" fmla="*/ 808963 w 808963"/>
                <a:gd name="connsiteY2" fmla="*/ 2263800 h 2263800"/>
                <a:gd name="connsiteX3" fmla="*/ 0 w 808963"/>
                <a:gd name="connsiteY3" fmla="*/ 2263800 h 2263800"/>
                <a:gd name="connsiteX4" fmla="*/ 0 w 808963"/>
                <a:gd name="connsiteY4" fmla="*/ 0 h 226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8963" h="2263800">
                  <a:moveTo>
                    <a:pt x="0" y="0"/>
                  </a:moveTo>
                  <a:lnTo>
                    <a:pt x="808963" y="0"/>
                  </a:lnTo>
                  <a:lnTo>
                    <a:pt x="808963" y="2263800"/>
                  </a:lnTo>
                  <a:lnTo>
                    <a:pt x="0" y="226380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tr-TR" sz="1400" kern="1200" dirty="0" err="1" smtClean="0"/>
                <a:t>Canola</a:t>
              </a:r>
              <a:r>
                <a:rPr lang="tr-TR" sz="1400" kern="1200" dirty="0" smtClean="0"/>
                <a:t> </a:t>
              </a:r>
              <a:r>
                <a:rPr lang="tr-TR" sz="1400" kern="1200" dirty="0" err="1" smtClean="0"/>
                <a:t>Biodiesel</a:t>
              </a:r>
              <a:r>
                <a:rPr lang="tr-TR" sz="1400" kern="1200" dirty="0" smtClean="0"/>
                <a:t> </a:t>
              </a:r>
              <a:r>
                <a:rPr lang="tr-TR" sz="1400" kern="1200" dirty="0" err="1" smtClean="0"/>
                <a:t>and</a:t>
              </a:r>
              <a:r>
                <a:rPr lang="tr-TR" sz="1400" kern="1200" dirty="0" smtClean="0"/>
                <a:t> </a:t>
              </a:r>
              <a:r>
                <a:rPr lang="tr-TR" sz="1400" kern="1200" dirty="0" err="1" smtClean="0"/>
                <a:t>its</a:t>
              </a:r>
              <a:r>
                <a:rPr lang="tr-TR" sz="1400" kern="1200" dirty="0" smtClean="0"/>
                <a:t> </a:t>
              </a:r>
              <a:r>
                <a:rPr lang="tr-TR" sz="1400" kern="1200" dirty="0" err="1" smtClean="0"/>
                <a:t>blends</a:t>
              </a:r>
              <a:endParaRPr lang="en-GB" sz="1400" kern="1200" dirty="0"/>
            </a:p>
          </p:txBody>
        </p:sp>
        <p:sp>
          <p:nvSpPr>
            <p:cNvPr id="11" name="Serbest Form 10"/>
            <p:cNvSpPr/>
            <p:nvPr/>
          </p:nvSpPr>
          <p:spPr>
            <a:xfrm>
              <a:off x="6635833" y="3230800"/>
              <a:ext cx="1608459" cy="356482"/>
            </a:xfrm>
            <a:custGeom>
              <a:avLst/>
              <a:gdLst>
                <a:gd name="connsiteX0" fmla="*/ 0 w 1608459"/>
                <a:gd name="connsiteY0" fmla="*/ 0 h 356482"/>
                <a:gd name="connsiteX1" fmla="*/ 1608459 w 1608459"/>
                <a:gd name="connsiteY1" fmla="*/ 0 h 356482"/>
                <a:gd name="connsiteX2" fmla="*/ 1608459 w 1608459"/>
                <a:gd name="connsiteY2" fmla="*/ 356482 h 356482"/>
                <a:gd name="connsiteX3" fmla="*/ 0 w 1608459"/>
                <a:gd name="connsiteY3" fmla="*/ 356482 h 356482"/>
                <a:gd name="connsiteX4" fmla="*/ 0 w 1608459"/>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459" h="356482">
                  <a:moveTo>
                    <a:pt x="0" y="0"/>
                  </a:moveTo>
                  <a:lnTo>
                    <a:pt x="1608459" y="0"/>
                  </a:lnTo>
                  <a:lnTo>
                    <a:pt x="1608459"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1300 </a:t>
              </a:r>
              <a:r>
                <a:rPr lang="tr-TR" sz="1600" kern="1200" dirty="0" err="1" smtClean="0"/>
                <a:t>rpm</a:t>
              </a:r>
              <a:endParaRPr lang="en-GB" sz="1600" kern="1200" dirty="0"/>
            </a:p>
          </p:txBody>
        </p:sp>
        <p:sp>
          <p:nvSpPr>
            <p:cNvPr id="12" name="Düz Bağlayıcı 11"/>
            <p:cNvSpPr/>
            <p:nvPr/>
          </p:nvSpPr>
          <p:spPr>
            <a:xfrm>
              <a:off x="6605099" y="3587282"/>
              <a:ext cx="1639194"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3" name="Serbest Form 12"/>
            <p:cNvSpPr/>
            <p:nvPr/>
          </p:nvSpPr>
          <p:spPr>
            <a:xfrm>
              <a:off x="6635833" y="3605106"/>
              <a:ext cx="1608459" cy="356482"/>
            </a:xfrm>
            <a:custGeom>
              <a:avLst/>
              <a:gdLst>
                <a:gd name="connsiteX0" fmla="*/ 0 w 1608459"/>
                <a:gd name="connsiteY0" fmla="*/ 0 h 356482"/>
                <a:gd name="connsiteX1" fmla="*/ 1608459 w 1608459"/>
                <a:gd name="connsiteY1" fmla="*/ 0 h 356482"/>
                <a:gd name="connsiteX2" fmla="*/ 1608459 w 1608459"/>
                <a:gd name="connsiteY2" fmla="*/ 356482 h 356482"/>
                <a:gd name="connsiteX3" fmla="*/ 0 w 1608459"/>
                <a:gd name="connsiteY3" fmla="*/ 356482 h 356482"/>
                <a:gd name="connsiteX4" fmla="*/ 0 w 1608459"/>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459" h="356482">
                  <a:moveTo>
                    <a:pt x="0" y="0"/>
                  </a:moveTo>
                  <a:lnTo>
                    <a:pt x="1608459" y="0"/>
                  </a:lnTo>
                  <a:lnTo>
                    <a:pt x="1608459"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1600 </a:t>
              </a:r>
              <a:r>
                <a:rPr lang="tr-TR" sz="1600" kern="1200" dirty="0" err="1" smtClean="0"/>
                <a:t>rpm</a:t>
              </a:r>
              <a:endParaRPr lang="en-GB" sz="1600" kern="1200" dirty="0"/>
            </a:p>
          </p:txBody>
        </p:sp>
        <p:sp>
          <p:nvSpPr>
            <p:cNvPr id="14" name="Düz Bağlayıcı 13"/>
            <p:cNvSpPr/>
            <p:nvPr/>
          </p:nvSpPr>
          <p:spPr>
            <a:xfrm>
              <a:off x="6605099" y="3961588"/>
              <a:ext cx="1639194"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5" name="Serbest Form 14"/>
            <p:cNvSpPr/>
            <p:nvPr/>
          </p:nvSpPr>
          <p:spPr>
            <a:xfrm>
              <a:off x="6635833" y="3979412"/>
              <a:ext cx="1608459" cy="356482"/>
            </a:xfrm>
            <a:custGeom>
              <a:avLst/>
              <a:gdLst>
                <a:gd name="connsiteX0" fmla="*/ 0 w 1608459"/>
                <a:gd name="connsiteY0" fmla="*/ 0 h 356482"/>
                <a:gd name="connsiteX1" fmla="*/ 1608459 w 1608459"/>
                <a:gd name="connsiteY1" fmla="*/ 0 h 356482"/>
                <a:gd name="connsiteX2" fmla="*/ 1608459 w 1608459"/>
                <a:gd name="connsiteY2" fmla="*/ 356482 h 356482"/>
                <a:gd name="connsiteX3" fmla="*/ 0 w 1608459"/>
                <a:gd name="connsiteY3" fmla="*/ 356482 h 356482"/>
                <a:gd name="connsiteX4" fmla="*/ 0 w 1608459"/>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459" h="356482">
                  <a:moveTo>
                    <a:pt x="0" y="0"/>
                  </a:moveTo>
                  <a:lnTo>
                    <a:pt x="1608459" y="0"/>
                  </a:lnTo>
                  <a:lnTo>
                    <a:pt x="1608459"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1900 </a:t>
              </a:r>
              <a:r>
                <a:rPr lang="tr-TR" sz="1600" kern="1200" dirty="0" err="1" smtClean="0"/>
                <a:t>rpm</a:t>
              </a:r>
              <a:endParaRPr lang="en-GB" sz="1600" kern="1200" dirty="0"/>
            </a:p>
          </p:txBody>
        </p:sp>
        <p:sp>
          <p:nvSpPr>
            <p:cNvPr id="16" name="Düz Bağlayıcı 15"/>
            <p:cNvSpPr/>
            <p:nvPr/>
          </p:nvSpPr>
          <p:spPr>
            <a:xfrm>
              <a:off x="6605099" y="4335894"/>
              <a:ext cx="1639194"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7" name="Serbest Form 16"/>
            <p:cNvSpPr/>
            <p:nvPr/>
          </p:nvSpPr>
          <p:spPr>
            <a:xfrm>
              <a:off x="6635833" y="4353718"/>
              <a:ext cx="1608459" cy="356482"/>
            </a:xfrm>
            <a:custGeom>
              <a:avLst/>
              <a:gdLst>
                <a:gd name="connsiteX0" fmla="*/ 0 w 1608459"/>
                <a:gd name="connsiteY0" fmla="*/ 0 h 356482"/>
                <a:gd name="connsiteX1" fmla="*/ 1608459 w 1608459"/>
                <a:gd name="connsiteY1" fmla="*/ 0 h 356482"/>
                <a:gd name="connsiteX2" fmla="*/ 1608459 w 1608459"/>
                <a:gd name="connsiteY2" fmla="*/ 356482 h 356482"/>
                <a:gd name="connsiteX3" fmla="*/ 0 w 1608459"/>
                <a:gd name="connsiteY3" fmla="*/ 356482 h 356482"/>
                <a:gd name="connsiteX4" fmla="*/ 0 w 1608459"/>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459" h="356482">
                  <a:moveTo>
                    <a:pt x="0" y="0"/>
                  </a:moveTo>
                  <a:lnTo>
                    <a:pt x="1608459" y="0"/>
                  </a:lnTo>
                  <a:lnTo>
                    <a:pt x="1608459"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2200 </a:t>
              </a:r>
              <a:r>
                <a:rPr lang="tr-TR" sz="1600" kern="1200" dirty="0" err="1" smtClean="0"/>
                <a:t>rpm</a:t>
              </a:r>
              <a:endParaRPr lang="en-GB" sz="1600" kern="1200" dirty="0"/>
            </a:p>
          </p:txBody>
        </p:sp>
        <p:sp>
          <p:nvSpPr>
            <p:cNvPr id="18" name="Düz Bağlayıcı 17"/>
            <p:cNvSpPr/>
            <p:nvPr/>
          </p:nvSpPr>
          <p:spPr>
            <a:xfrm>
              <a:off x="6605099" y="4710201"/>
              <a:ext cx="1639194"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19" name="Serbest Form 18"/>
            <p:cNvSpPr/>
            <p:nvPr/>
          </p:nvSpPr>
          <p:spPr>
            <a:xfrm>
              <a:off x="6635833" y="4728025"/>
              <a:ext cx="1608459" cy="356482"/>
            </a:xfrm>
            <a:custGeom>
              <a:avLst/>
              <a:gdLst>
                <a:gd name="connsiteX0" fmla="*/ 0 w 1608459"/>
                <a:gd name="connsiteY0" fmla="*/ 0 h 356482"/>
                <a:gd name="connsiteX1" fmla="*/ 1608459 w 1608459"/>
                <a:gd name="connsiteY1" fmla="*/ 0 h 356482"/>
                <a:gd name="connsiteX2" fmla="*/ 1608459 w 1608459"/>
                <a:gd name="connsiteY2" fmla="*/ 356482 h 356482"/>
                <a:gd name="connsiteX3" fmla="*/ 0 w 1608459"/>
                <a:gd name="connsiteY3" fmla="*/ 356482 h 356482"/>
                <a:gd name="connsiteX4" fmla="*/ 0 w 1608459"/>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459" h="356482">
                  <a:moveTo>
                    <a:pt x="0" y="0"/>
                  </a:moveTo>
                  <a:lnTo>
                    <a:pt x="1608459" y="0"/>
                  </a:lnTo>
                  <a:lnTo>
                    <a:pt x="1608459"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2500 </a:t>
              </a:r>
              <a:r>
                <a:rPr lang="tr-TR" sz="1600" kern="1200" dirty="0" err="1" smtClean="0"/>
                <a:t>rpm</a:t>
              </a:r>
              <a:endParaRPr lang="en-GB" sz="1600" kern="1200" dirty="0"/>
            </a:p>
          </p:txBody>
        </p:sp>
        <p:sp>
          <p:nvSpPr>
            <p:cNvPr id="20" name="Düz Bağlayıcı 19"/>
            <p:cNvSpPr/>
            <p:nvPr/>
          </p:nvSpPr>
          <p:spPr>
            <a:xfrm>
              <a:off x="6605099" y="5084507"/>
              <a:ext cx="1639194"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sp>
          <p:nvSpPr>
            <p:cNvPr id="21" name="Serbest Form 20"/>
            <p:cNvSpPr/>
            <p:nvPr/>
          </p:nvSpPr>
          <p:spPr>
            <a:xfrm>
              <a:off x="6635833" y="5102331"/>
              <a:ext cx="1608459" cy="356482"/>
            </a:xfrm>
            <a:custGeom>
              <a:avLst/>
              <a:gdLst>
                <a:gd name="connsiteX0" fmla="*/ 0 w 1608459"/>
                <a:gd name="connsiteY0" fmla="*/ 0 h 356482"/>
                <a:gd name="connsiteX1" fmla="*/ 1608459 w 1608459"/>
                <a:gd name="connsiteY1" fmla="*/ 0 h 356482"/>
                <a:gd name="connsiteX2" fmla="*/ 1608459 w 1608459"/>
                <a:gd name="connsiteY2" fmla="*/ 356482 h 356482"/>
                <a:gd name="connsiteX3" fmla="*/ 0 w 1608459"/>
                <a:gd name="connsiteY3" fmla="*/ 356482 h 356482"/>
                <a:gd name="connsiteX4" fmla="*/ 0 w 1608459"/>
                <a:gd name="connsiteY4" fmla="*/ 0 h 3564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8459" h="356482">
                  <a:moveTo>
                    <a:pt x="0" y="0"/>
                  </a:moveTo>
                  <a:lnTo>
                    <a:pt x="1608459" y="0"/>
                  </a:lnTo>
                  <a:lnTo>
                    <a:pt x="1608459" y="356482"/>
                  </a:lnTo>
                  <a:lnTo>
                    <a:pt x="0" y="35648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tr-TR" sz="1600" kern="1200" dirty="0" smtClean="0"/>
                <a:t>2800 </a:t>
              </a:r>
              <a:r>
                <a:rPr lang="tr-TR" sz="1600" kern="1200" dirty="0" err="1" smtClean="0"/>
                <a:t>rpm</a:t>
              </a:r>
              <a:endParaRPr lang="en-GB" sz="1600" kern="1200" dirty="0"/>
            </a:p>
          </p:txBody>
        </p:sp>
        <p:sp>
          <p:nvSpPr>
            <p:cNvPr id="22" name="Düz Bağlayıcı 21"/>
            <p:cNvSpPr/>
            <p:nvPr/>
          </p:nvSpPr>
          <p:spPr>
            <a:xfrm>
              <a:off x="6605099" y="5458813"/>
              <a:ext cx="1639194" cy="0"/>
            </a:xfrm>
            <a:prstGeom prst="line">
              <a:avLst/>
            </a:prstGeom>
          </p:spPr>
          <p:style>
            <a:lnRef idx="2">
              <a:schemeClr val="accent1">
                <a:tint val="50000"/>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tx1">
                <a:hueOff val="0"/>
                <a:satOff val="0"/>
                <a:lumOff val="0"/>
                <a:alphaOff val="0"/>
              </a:schemeClr>
            </a:fontRef>
          </p:style>
        </p:sp>
      </p:grpSp>
      <p:sp>
        <p:nvSpPr>
          <p:cNvPr id="7" name="Slayt Numarası Yer Tutucusu 6"/>
          <p:cNvSpPr>
            <a:spLocks noGrp="1"/>
          </p:cNvSpPr>
          <p:nvPr>
            <p:ph type="sldNum" sz="quarter" idx="12"/>
          </p:nvPr>
        </p:nvSpPr>
        <p:spPr/>
        <p:txBody>
          <a:bodyPr/>
          <a:lstStyle/>
          <a:p>
            <a:fld id="{75FA89C3-734B-474A-B648-2001D0A533D9}" type="slidenum">
              <a:rPr lang="tr-TR" smtClean="0"/>
              <a:t>7</a:t>
            </a:fld>
            <a:endParaRPr lang="tr-TR"/>
          </a:p>
        </p:txBody>
      </p:sp>
    </p:spTree>
    <p:extLst>
      <p:ext uri="{BB962C8B-B14F-4D97-AF65-F5344CB8AC3E}">
        <p14:creationId xmlns:p14="http://schemas.microsoft.com/office/powerpoint/2010/main" val="81324426"/>
      </p:ext>
    </p:extLst>
  </p:cSld>
  <p:clrMapOvr>
    <a:masterClrMapping/>
  </p:clrMapOvr>
  <p:transition spd="slow">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Yukarı Bükülü Ok 15"/>
          <p:cNvSpPr/>
          <p:nvPr/>
        </p:nvSpPr>
        <p:spPr>
          <a:xfrm rot="5400000">
            <a:off x="2303748" y="1160748"/>
            <a:ext cx="648072" cy="2448272"/>
          </a:xfrm>
          <a:prstGeom prst="bentUp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accent1">
                <a:shade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cs typeface="Times New Roman" panose="02020603050405020304" pitchFamily="18" charset="0"/>
            </a:endParaRPr>
          </a:p>
        </p:txBody>
      </p:sp>
      <p:sp>
        <p:nvSpPr>
          <p:cNvPr id="17" name="Yukarı Bükülü Ok 16"/>
          <p:cNvSpPr/>
          <p:nvPr/>
        </p:nvSpPr>
        <p:spPr>
          <a:xfrm rot="16200000" flipH="1">
            <a:off x="5067987" y="1116676"/>
            <a:ext cx="648073" cy="2536417"/>
          </a:xfrm>
          <a:prstGeom prst="bentUp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accent1">
                <a:shade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cs typeface="Times New Roman" panose="02020603050405020304" pitchFamily="18" charset="0"/>
            </a:endParaRPr>
          </a:p>
        </p:txBody>
      </p:sp>
      <p:sp>
        <p:nvSpPr>
          <p:cNvPr id="15" name="Aşağı Ok 14"/>
          <p:cNvSpPr/>
          <p:nvPr/>
        </p:nvSpPr>
        <p:spPr>
          <a:xfrm>
            <a:off x="3730960" y="1484783"/>
            <a:ext cx="512688" cy="5256585"/>
          </a:xfrm>
          <a:prstGeom prst="downArrow">
            <a:avLst>
              <a:gd name="adj1" fmla="val 50000"/>
              <a:gd name="adj2" fmla="val 201369"/>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accent1">
                <a:shade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cs typeface="Times New Roman" panose="02020603050405020304" pitchFamily="18" charset="0"/>
            </a:endParaRPr>
          </a:p>
        </p:txBody>
      </p:sp>
      <p:sp>
        <p:nvSpPr>
          <p:cNvPr id="2" name="Başlık 1"/>
          <p:cNvSpPr>
            <a:spLocks noGrp="1"/>
          </p:cNvSpPr>
          <p:nvPr>
            <p:ph type="title"/>
          </p:nvPr>
        </p:nvSpPr>
        <p:spPr/>
        <p:txBody>
          <a:bodyPr/>
          <a:lstStyle/>
          <a:p>
            <a:r>
              <a:rPr lang="tr-TR" sz="3200" b="1" i="1" dirty="0" err="1">
                <a:latin typeface="Times New Roman" panose="02020603050405020304" pitchFamily="18" charset="0"/>
                <a:cs typeface="Times New Roman" panose="02020603050405020304" pitchFamily="18" charset="0"/>
              </a:rPr>
              <a:t>Preparation</a:t>
            </a:r>
            <a:r>
              <a:rPr lang="tr-TR" sz="3200" b="1" dirty="0">
                <a:latin typeface="Times New Roman" panose="02020603050405020304" pitchFamily="18" charset="0"/>
                <a:cs typeface="Times New Roman" panose="02020603050405020304" pitchFamily="18" charset="0"/>
              </a:rPr>
              <a:t> </a:t>
            </a:r>
            <a:r>
              <a:rPr lang="tr-TR" sz="3200" b="1" i="1" dirty="0">
                <a:latin typeface="Times New Roman" panose="02020603050405020304" pitchFamily="18" charset="0"/>
                <a:cs typeface="Times New Roman" panose="02020603050405020304" pitchFamily="18" charset="0"/>
              </a:rPr>
              <a:t>of Test </a:t>
            </a:r>
            <a:r>
              <a:rPr lang="tr-TR" sz="3200" b="1" i="1" dirty="0" err="1">
                <a:latin typeface="Times New Roman" panose="02020603050405020304" pitchFamily="18" charset="0"/>
                <a:cs typeface="Times New Roman" panose="02020603050405020304" pitchFamily="18" charset="0"/>
              </a:rPr>
              <a:t>Fuels</a:t>
            </a:r>
            <a:endParaRPr lang="tr-TR" sz="3200" b="1" i="1" dirty="0">
              <a:latin typeface="Times New Roman" panose="02020603050405020304" pitchFamily="18" charset="0"/>
              <a:cs typeface="Times New Roman" panose="02020603050405020304" pitchFamily="18" charset="0"/>
            </a:endParaRPr>
          </a:p>
        </p:txBody>
      </p:sp>
      <p:sp>
        <p:nvSpPr>
          <p:cNvPr id="4" name="Yuvarlatılmış Dikdörtgen 3"/>
          <p:cNvSpPr/>
          <p:nvPr/>
        </p:nvSpPr>
        <p:spPr>
          <a:xfrm>
            <a:off x="3186708" y="1196752"/>
            <a:ext cx="1584176"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err="1" smtClean="0">
                <a:latin typeface="Times New Roman" panose="02020603050405020304" pitchFamily="18" charset="0"/>
                <a:cs typeface="Times New Roman" panose="02020603050405020304" pitchFamily="18" charset="0"/>
              </a:rPr>
              <a:t>Sunflower</a:t>
            </a:r>
            <a:r>
              <a:rPr lang="tr-TR" dirty="0" smtClean="0">
                <a:latin typeface="Times New Roman" panose="02020603050405020304" pitchFamily="18" charset="0"/>
                <a:cs typeface="Times New Roman" panose="02020603050405020304" pitchFamily="18" charset="0"/>
              </a:rPr>
              <a:t>/ </a:t>
            </a:r>
            <a:r>
              <a:rPr lang="tr-TR" dirty="0" err="1" smtClean="0">
                <a:latin typeface="Times New Roman" panose="02020603050405020304" pitchFamily="18" charset="0"/>
                <a:cs typeface="Times New Roman" panose="02020603050405020304" pitchFamily="18" charset="0"/>
              </a:rPr>
              <a:t>Canola</a:t>
            </a:r>
            <a:r>
              <a:rPr lang="tr-TR" dirty="0" smtClean="0">
                <a:latin typeface="Times New Roman" panose="02020603050405020304" pitchFamily="18" charset="0"/>
                <a:cs typeface="Times New Roman" panose="02020603050405020304" pitchFamily="18" charset="0"/>
              </a:rPr>
              <a:t> </a:t>
            </a:r>
          </a:p>
          <a:p>
            <a:pPr algn="ctr"/>
            <a:r>
              <a:rPr lang="tr-TR" dirty="0" err="1" smtClean="0">
                <a:latin typeface="Times New Roman" panose="02020603050405020304" pitchFamily="18" charset="0"/>
                <a:cs typeface="Times New Roman" panose="02020603050405020304" pitchFamily="18" charset="0"/>
              </a:rPr>
              <a:t>Oil</a:t>
            </a:r>
            <a:endParaRPr lang="tr-TR" dirty="0">
              <a:latin typeface="Times New Roman" panose="02020603050405020304" pitchFamily="18" charset="0"/>
              <a:cs typeface="Times New Roman" panose="02020603050405020304" pitchFamily="18" charset="0"/>
            </a:endParaRPr>
          </a:p>
        </p:txBody>
      </p:sp>
      <p:sp>
        <p:nvSpPr>
          <p:cNvPr id="5" name="Yuvarlatılmış Dikdörtgen 4"/>
          <p:cNvSpPr/>
          <p:nvPr/>
        </p:nvSpPr>
        <p:spPr>
          <a:xfrm>
            <a:off x="734418" y="1196752"/>
            <a:ext cx="1584176"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err="1" smtClean="0">
                <a:latin typeface="Times New Roman" panose="02020603050405020304" pitchFamily="18" charset="0"/>
                <a:cs typeface="Times New Roman" panose="02020603050405020304" pitchFamily="18" charset="0"/>
              </a:rPr>
              <a:t>Methanol</a:t>
            </a:r>
            <a:endParaRPr lang="tr-TR" dirty="0" smtClean="0">
              <a:latin typeface="Times New Roman" panose="02020603050405020304" pitchFamily="18" charset="0"/>
              <a:cs typeface="Times New Roman" panose="02020603050405020304" pitchFamily="18" charset="0"/>
            </a:endParaRPr>
          </a:p>
          <a:p>
            <a:pPr algn="ctr"/>
            <a:r>
              <a:rPr lang="tr-TR" dirty="0" smtClean="0">
                <a:latin typeface="Times New Roman" panose="02020603050405020304" pitchFamily="18" charset="0"/>
                <a:cs typeface="Times New Roman" panose="02020603050405020304" pitchFamily="18" charset="0"/>
              </a:rPr>
              <a:t>(</a:t>
            </a:r>
            <a:r>
              <a:rPr lang="tr-TR" dirty="0" smtClean="0"/>
              <a:t>R</a:t>
            </a:r>
            <a:r>
              <a:rPr lang="en-GB" dirty="0" err="1" smtClean="0"/>
              <a:t>eactant</a:t>
            </a:r>
            <a:r>
              <a:rPr lang="en-GB" dirty="0" smtClean="0"/>
              <a:t> </a:t>
            </a:r>
            <a:r>
              <a:rPr lang="tr-TR" dirty="0" smtClean="0"/>
              <a:t>)</a:t>
            </a:r>
            <a:endParaRPr lang="tr-TR" dirty="0">
              <a:latin typeface="Times New Roman" panose="02020603050405020304" pitchFamily="18" charset="0"/>
              <a:cs typeface="Times New Roman" panose="02020603050405020304" pitchFamily="18" charset="0"/>
            </a:endParaRPr>
          </a:p>
        </p:txBody>
      </p:sp>
      <p:sp>
        <p:nvSpPr>
          <p:cNvPr id="6" name="Yuvarlatılmış Dikdörtgen 5"/>
          <p:cNvSpPr/>
          <p:nvPr/>
        </p:nvSpPr>
        <p:spPr>
          <a:xfrm>
            <a:off x="5742508" y="1196752"/>
            <a:ext cx="1584176" cy="100811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tr-TR" dirty="0"/>
              <a:t>S</a:t>
            </a:r>
            <a:r>
              <a:rPr lang="en-GB" dirty="0" smtClean="0"/>
              <a:t>odium </a:t>
            </a:r>
            <a:r>
              <a:rPr lang="tr-TR" dirty="0"/>
              <a:t>H</a:t>
            </a:r>
            <a:r>
              <a:rPr lang="en-GB" dirty="0" err="1" smtClean="0"/>
              <a:t>ydroxide</a:t>
            </a:r>
            <a:r>
              <a:rPr lang="en-GB" dirty="0" smtClean="0"/>
              <a:t> </a:t>
            </a:r>
            <a:r>
              <a:rPr lang="tr-TR" dirty="0" smtClean="0"/>
              <a:t>(</a:t>
            </a:r>
            <a:r>
              <a:rPr lang="tr-TR" dirty="0" err="1" smtClean="0">
                <a:latin typeface="Times New Roman" panose="02020603050405020304" pitchFamily="18" charset="0"/>
                <a:cs typeface="Times New Roman" panose="02020603050405020304" pitchFamily="18" charset="0"/>
              </a:rPr>
              <a:t>Catalyst</a:t>
            </a:r>
            <a:r>
              <a:rPr lang="tr-TR" dirty="0" smtClean="0">
                <a:latin typeface="Times New Roman" panose="02020603050405020304" pitchFamily="18" charset="0"/>
                <a:cs typeface="Times New Roman" panose="02020603050405020304" pitchFamily="18" charset="0"/>
              </a:rPr>
              <a:t>)</a:t>
            </a:r>
            <a:endParaRPr lang="tr-TR" dirty="0">
              <a:latin typeface="Times New Roman" panose="02020603050405020304" pitchFamily="18" charset="0"/>
              <a:cs typeface="Times New Roman" panose="02020603050405020304" pitchFamily="18" charset="0"/>
            </a:endParaRPr>
          </a:p>
        </p:txBody>
      </p:sp>
      <p:sp>
        <p:nvSpPr>
          <p:cNvPr id="7" name="Dikdörtgen 6"/>
          <p:cNvSpPr/>
          <p:nvPr/>
        </p:nvSpPr>
        <p:spPr>
          <a:xfrm>
            <a:off x="2934680" y="2924944"/>
            <a:ext cx="2088232"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err="1" smtClean="0">
                <a:latin typeface="Times New Roman" panose="02020603050405020304" pitchFamily="18" charset="0"/>
                <a:cs typeface="Times New Roman" panose="02020603050405020304" pitchFamily="18" charset="0"/>
              </a:rPr>
              <a:t>Transesterification</a:t>
            </a:r>
            <a:endParaRPr lang="tr-TR" dirty="0">
              <a:latin typeface="Times New Roman" panose="02020603050405020304" pitchFamily="18" charset="0"/>
              <a:cs typeface="Times New Roman" panose="02020603050405020304" pitchFamily="18" charset="0"/>
            </a:endParaRPr>
          </a:p>
        </p:txBody>
      </p:sp>
      <p:sp>
        <p:nvSpPr>
          <p:cNvPr id="8" name="Dikdörtgen 7"/>
          <p:cNvSpPr/>
          <p:nvPr/>
        </p:nvSpPr>
        <p:spPr>
          <a:xfrm>
            <a:off x="3195216" y="4005064"/>
            <a:ext cx="1584176"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err="1">
                <a:latin typeface="Times New Roman" panose="02020603050405020304" pitchFamily="18" charset="0"/>
                <a:cs typeface="Times New Roman" panose="02020603050405020304" pitchFamily="18" charset="0"/>
              </a:rPr>
              <a:t>W</a:t>
            </a:r>
            <a:r>
              <a:rPr lang="tr-TR" dirty="0" err="1" smtClean="0">
                <a:latin typeface="Times New Roman" panose="02020603050405020304" pitchFamily="18" charset="0"/>
                <a:cs typeface="Times New Roman" panose="02020603050405020304" pitchFamily="18" charset="0"/>
              </a:rPr>
              <a:t>ashing</a:t>
            </a:r>
            <a:endParaRPr lang="tr-TR" dirty="0">
              <a:latin typeface="Times New Roman" panose="02020603050405020304" pitchFamily="18" charset="0"/>
              <a:cs typeface="Times New Roman" panose="02020603050405020304" pitchFamily="18" charset="0"/>
            </a:endParaRPr>
          </a:p>
        </p:txBody>
      </p:sp>
      <p:sp>
        <p:nvSpPr>
          <p:cNvPr id="9" name="Dikdörtgen 8"/>
          <p:cNvSpPr/>
          <p:nvPr/>
        </p:nvSpPr>
        <p:spPr>
          <a:xfrm>
            <a:off x="3186708" y="4934781"/>
            <a:ext cx="1584176" cy="648072"/>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tr-TR" dirty="0" err="1" smtClean="0">
                <a:latin typeface="Times New Roman" panose="02020603050405020304" pitchFamily="18" charset="0"/>
                <a:cs typeface="Times New Roman" panose="02020603050405020304" pitchFamily="18" charset="0"/>
              </a:rPr>
              <a:t>Drying</a:t>
            </a:r>
            <a:endParaRPr lang="tr-TR" dirty="0">
              <a:latin typeface="Times New Roman" panose="02020603050405020304" pitchFamily="18" charset="0"/>
              <a:cs typeface="Times New Roman" panose="02020603050405020304" pitchFamily="18" charset="0"/>
            </a:endParaRPr>
          </a:p>
        </p:txBody>
      </p:sp>
      <p:sp>
        <p:nvSpPr>
          <p:cNvPr id="10" name="Yuvarlatılmış Dikdörtgen 9"/>
          <p:cNvSpPr/>
          <p:nvPr/>
        </p:nvSpPr>
        <p:spPr>
          <a:xfrm>
            <a:off x="3184735" y="5805264"/>
            <a:ext cx="1584176" cy="72008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smtClean="0">
                <a:solidFill>
                  <a:schemeClr val="tx1"/>
                </a:solidFill>
                <a:latin typeface="Times New Roman" panose="02020603050405020304" pitchFamily="18" charset="0"/>
                <a:cs typeface="Times New Roman" panose="02020603050405020304" pitchFamily="18" charset="0"/>
              </a:rPr>
              <a:t>Biodiesel</a:t>
            </a:r>
            <a:endParaRPr lang="tr-TR" dirty="0">
              <a:solidFill>
                <a:schemeClr val="tx1"/>
              </a:solidFill>
              <a:latin typeface="Times New Roman" panose="02020603050405020304" pitchFamily="18" charset="0"/>
              <a:cs typeface="Times New Roman" panose="02020603050405020304" pitchFamily="18" charset="0"/>
            </a:endParaRPr>
          </a:p>
        </p:txBody>
      </p:sp>
      <p:sp>
        <p:nvSpPr>
          <p:cNvPr id="11" name="Yuvarlatılmış Dikdörtgen 10"/>
          <p:cNvSpPr/>
          <p:nvPr/>
        </p:nvSpPr>
        <p:spPr>
          <a:xfrm>
            <a:off x="6804248" y="2888940"/>
            <a:ext cx="1584176" cy="720080"/>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err="1" smtClean="0">
                <a:solidFill>
                  <a:schemeClr val="tx1"/>
                </a:solidFill>
                <a:latin typeface="Times New Roman" panose="02020603050405020304" pitchFamily="18" charset="0"/>
                <a:cs typeface="Times New Roman" panose="02020603050405020304" pitchFamily="18" charset="0"/>
              </a:rPr>
              <a:t>Glycerin</a:t>
            </a:r>
            <a:endParaRPr lang="tr-TR" dirty="0">
              <a:solidFill>
                <a:schemeClr val="tx1"/>
              </a:solidFill>
              <a:latin typeface="Times New Roman" panose="02020603050405020304" pitchFamily="18" charset="0"/>
              <a:cs typeface="Times New Roman" panose="02020603050405020304" pitchFamily="18" charset="0"/>
            </a:endParaRPr>
          </a:p>
        </p:txBody>
      </p:sp>
      <p:sp>
        <p:nvSpPr>
          <p:cNvPr id="12" name="Metin kutusu 11"/>
          <p:cNvSpPr txBox="1"/>
          <p:nvPr/>
        </p:nvSpPr>
        <p:spPr>
          <a:xfrm>
            <a:off x="562968" y="4797152"/>
            <a:ext cx="1927076" cy="923330"/>
          </a:xfrm>
          <a:prstGeom prst="rect">
            <a:avLst/>
          </a:prstGeom>
          <a:noFill/>
        </p:spPr>
        <p:txBody>
          <a:bodyPr wrap="square" rtlCol="0">
            <a:spAutoFit/>
          </a:bodyPr>
          <a:lstStyle/>
          <a:p>
            <a:r>
              <a:rPr lang="tr-TR" i="1" dirty="0" err="1">
                <a:latin typeface="Times New Roman" panose="02020603050405020304" pitchFamily="18" charset="0"/>
                <a:cs typeface="Times New Roman" panose="02020603050405020304" pitchFamily="18" charset="0"/>
              </a:rPr>
              <a:t>Preparation</a:t>
            </a:r>
            <a:r>
              <a:rPr lang="tr-TR" i="1" dirty="0">
                <a:latin typeface="Times New Roman" panose="02020603050405020304" pitchFamily="18" charset="0"/>
                <a:cs typeface="Times New Roman" panose="02020603050405020304" pitchFamily="18" charset="0"/>
              </a:rPr>
              <a:t> of </a:t>
            </a:r>
            <a:r>
              <a:rPr lang="tr-TR" i="1" dirty="0" err="1" smtClean="0">
                <a:latin typeface="Times New Roman" panose="02020603050405020304" pitchFamily="18" charset="0"/>
                <a:cs typeface="Times New Roman" panose="02020603050405020304" pitchFamily="18" charset="0"/>
              </a:rPr>
              <a:t>Biodiesels</a:t>
            </a:r>
            <a:endParaRPr lang="tr-TR" i="1" dirty="0">
              <a:latin typeface="Times New Roman" panose="02020603050405020304" pitchFamily="18" charset="0"/>
              <a:cs typeface="Times New Roman" panose="02020603050405020304" pitchFamily="18" charset="0"/>
            </a:endParaRPr>
          </a:p>
          <a:p>
            <a:endParaRPr lang="tr-TR" dirty="0">
              <a:latin typeface="Times New Roman" panose="02020603050405020304" pitchFamily="18" charset="0"/>
              <a:cs typeface="Times New Roman" panose="02020603050405020304" pitchFamily="18" charset="0"/>
            </a:endParaRPr>
          </a:p>
        </p:txBody>
      </p:sp>
      <p:sp>
        <p:nvSpPr>
          <p:cNvPr id="18" name="Sağ Ok 17"/>
          <p:cNvSpPr/>
          <p:nvPr/>
        </p:nvSpPr>
        <p:spPr>
          <a:xfrm>
            <a:off x="5148062" y="3055458"/>
            <a:ext cx="1584177" cy="387043"/>
          </a:xfrm>
          <a:prstGeom prst="rightArrow">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6200000" scaled="1"/>
            <a:tileRect/>
          </a:gradFill>
          <a:ln>
            <a:solidFill>
              <a:schemeClr val="accent1">
                <a:shade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latin typeface="Times New Roman" panose="02020603050405020304" pitchFamily="18" charset="0"/>
              <a:cs typeface="Times New Roman" panose="02020603050405020304" pitchFamily="18" charset="0"/>
            </a:endParaRPr>
          </a:p>
        </p:txBody>
      </p:sp>
      <p:sp>
        <p:nvSpPr>
          <p:cNvPr id="3" name="Slayt Numarası Yer Tutucusu 2"/>
          <p:cNvSpPr>
            <a:spLocks noGrp="1"/>
          </p:cNvSpPr>
          <p:nvPr>
            <p:ph type="sldNum" sz="quarter" idx="12"/>
          </p:nvPr>
        </p:nvSpPr>
        <p:spPr/>
        <p:txBody>
          <a:bodyPr/>
          <a:lstStyle/>
          <a:p>
            <a:fld id="{75FA89C3-734B-474A-B648-2001D0A533D9}" type="slidenum">
              <a:rPr lang="tr-TR" smtClean="0"/>
              <a:t>8</a:t>
            </a:fld>
            <a:endParaRPr lang="tr-TR"/>
          </a:p>
        </p:txBody>
      </p:sp>
    </p:spTree>
    <p:extLst>
      <p:ext uri="{BB962C8B-B14F-4D97-AF65-F5344CB8AC3E}">
        <p14:creationId xmlns:p14="http://schemas.microsoft.com/office/powerpoint/2010/main" val="152887824"/>
      </p:ext>
    </p:extLst>
  </p:cSld>
  <p:clrMapOvr>
    <a:masterClrMapping/>
  </p:clrMapOvr>
  <p:transition spd="slow">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en-GB" sz="3200" b="1" i="1" dirty="0">
                <a:latin typeface="Times New Roman" panose="02020603050405020304" pitchFamily="18" charset="0"/>
                <a:cs typeface="Times New Roman" panose="02020603050405020304" pitchFamily="18" charset="0"/>
              </a:rPr>
              <a:t>Preparation of Test </a:t>
            </a:r>
            <a:r>
              <a:rPr lang="en-GB" sz="3200" b="1" i="1" dirty="0" smtClean="0">
                <a:latin typeface="Times New Roman" panose="02020603050405020304" pitchFamily="18" charset="0"/>
                <a:cs typeface="Times New Roman" panose="02020603050405020304" pitchFamily="18" charset="0"/>
              </a:rPr>
              <a:t>Fuels</a:t>
            </a:r>
            <a:endParaRPr lang="tr-TR" sz="3200" b="1" dirty="0">
              <a:latin typeface="Times New Roman" panose="02020603050405020304" pitchFamily="18" charset="0"/>
              <a:cs typeface="Times New Roman" panose="02020603050405020304" pitchFamily="18" charset="0"/>
            </a:endParaRPr>
          </a:p>
        </p:txBody>
      </p:sp>
      <p:graphicFrame>
        <p:nvGraphicFramePr>
          <p:cNvPr id="5" name="Tablo 4"/>
          <p:cNvGraphicFramePr>
            <a:graphicFrameLocks noGrp="1"/>
          </p:cNvGraphicFramePr>
          <p:nvPr>
            <p:extLst>
              <p:ext uri="{D42A27DB-BD31-4B8C-83A1-F6EECF244321}">
                <p14:modId xmlns:p14="http://schemas.microsoft.com/office/powerpoint/2010/main" val="91532918"/>
              </p:ext>
            </p:extLst>
          </p:nvPr>
        </p:nvGraphicFramePr>
        <p:xfrm>
          <a:off x="323528" y="1700808"/>
          <a:ext cx="8028384" cy="4673600"/>
        </p:xfrm>
        <a:graphic>
          <a:graphicData uri="http://schemas.openxmlformats.org/drawingml/2006/table">
            <a:tbl>
              <a:tblPr firstRow="1" bandRow="1">
                <a:tableStyleId>{5C22544A-7EE6-4342-B048-85BDC9FD1C3A}</a:tableStyleId>
              </a:tblPr>
              <a:tblGrid>
                <a:gridCol w="1872208"/>
                <a:gridCol w="2736304"/>
                <a:gridCol w="2016224"/>
                <a:gridCol w="1403648"/>
              </a:tblGrid>
              <a:tr h="370840">
                <a:tc gridSpan="4">
                  <a:txBody>
                    <a:bodyPr/>
                    <a:lstStyle/>
                    <a:p>
                      <a:pPr algn="ctr"/>
                      <a:r>
                        <a:rPr lang="tr-TR" sz="1600" noProof="0" dirty="0" smtClean="0">
                          <a:latin typeface="Times New Roman" panose="02020603050405020304" pitchFamily="18" charset="0"/>
                          <a:cs typeface="Times New Roman" panose="02020603050405020304" pitchFamily="18" charset="0"/>
                        </a:rPr>
                        <a:t>TEST FUELS</a:t>
                      </a:r>
                      <a:endParaRPr lang="en-GB" sz="1600" noProof="0" dirty="0">
                        <a:latin typeface="Times New Roman" panose="02020603050405020304" pitchFamily="18" charset="0"/>
                        <a:cs typeface="Times New Roman" panose="02020603050405020304" pitchFamily="18" charset="0"/>
                      </a:endParaRPr>
                    </a:p>
                  </a:txBody>
                  <a:tcPr anchor="ct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smtClean="0"/>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noProof="0" dirty="0" smtClean="0">
                        <a:latin typeface="Times New Roman" panose="02020603050405020304" pitchFamily="18" charset="0"/>
                        <a:cs typeface="Times New Roman" panose="02020603050405020304" pitchFamily="18" charset="0"/>
                      </a:endParaRPr>
                    </a:p>
                  </a:txBody>
                  <a:tcPr/>
                </a:tc>
              </a:tr>
              <a:tr h="370840">
                <a:tc>
                  <a:txBody>
                    <a:bodyPr/>
                    <a:lstStyle/>
                    <a:p>
                      <a:pPr algn="ctr"/>
                      <a:r>
                        <a:rPr lang="en-GB" sz="1600" b="1" noProof="0" dirty="0" smtClean="0">
                          <a:latin typeface="Times New Roman" panose="02020603050405020304" pitchFamily="18" charset="0"/>
                          <a:cs typeface="Times New Roman" panose="02020603050405020304" pitchFamily="18" charset="0"/>
                        </a:rPr>
                        <a:t>Fuel </a:t>
                      </a:r>
                      <a:r>
                        <a:rPr lang="tr-TR" sz="1600" b="1" noProof="0" dirty="0" smtClean="0">
                          <a:latin typeface="Times New Roman" panose="02020603050405020304" pitchFamily="18" charset="0"/>
                          <a:cs typeface="Times New Roman" panose="02020603050405020304" pitchFamily="18" charset="0"/>
                        </a:rPr>
                        <a:t>Name</a:t>
                      </a:r>
                      <a:endParaRPr lang="en-GB" sz="1600" b="1" noProof="0" dirty="0">
                        <a:latin typeface="Times New Roman" panose="02020603050405020304" pitchFamily="18" charset="0"/>
                        <a:cs typeface="Times New Roman" panose="02020603050405020304" pitchFamily="18"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noProof="0" dirty="0" smtClean="0">
                          <a:latin typeface="Times New Roman" panose="02020603050405020304" pitchFamily="18" charset="0"/>
                          <a:cs typeface="Times New Roman" panose="02020603050405020304" pitchFamily="18" charset="0"/>
                        </a:rPr>
                        <a:t>Ratio </a:t>
                      </a:r>
                      <a:r>
                        <a:rPr lang="tr-TR" sz="1600" b="1" noProof="0" dirty="0" smtClean="0">
                          <a:latin typeface="Times New Roman" panose="02020603050405020304" pitchFamily="18" charset="0"/>
                          <a:cs typeface="Times New Roman" panose="02020603050405020304" pitchFamily="18" charset="0"/>
                        </a:rPr>
                        <a:t>of L</a:t>
                      </a:r>
                      <a:r>
                        <a:rPr lang="en-GB" sz="1600" b="1" noProof="0" dirty="0" smtClean="0">
                          <a:latin typeface="Times New Roman" panose="02020603050405020304" pitchFamily="18" charset="0"/>
                          <a:cs typeface="Times New Roman" panose="02020603050405020304" pitchFamily="18" charset="0"/>
                        </a:rPr>
                        <a:t>ow </a:t>
                      </a:r>
                      <a:r>
                        <a:rPr lang="tr-TR" sz="1600" b="1" noProof="0" dirty="0" smtClean="0">
                          <a:latin typeface="Times New Roman" panose="02020603050405020304" pitchFamily="18" charset="0"/>
                          <a:cs typeface="Times New Roman" panose="02020603050405020304" pitchFamily="18" charset="0"/>
                        </a:rPr>
                        <a:t>S</a:t>
                      </a:r>
                      <a:r>
                        <a:rPr lang="en-GB" sz="1600" b="1" noProof="0" dirty="0" err="1" smtClean="0">
                          <a:latin typeface="Times New Roman" panose="02020603050405020304" pitchFamily="18" charset="0"/>
                          <a:cs typeface="Times New Roman" panose="02020603050405020304" pitchFamily="18" charset="0"/>
                        </a:rPr>
                        <a:t>ulphur</a:t>
                      </a:r>
                      <a:r>
                        <a:rPr lang="en-GB" sz="1600" b="1" noProof="0" dirty="0" smtClean="0">
                          <a:latin typeface="Times New Roman" panose="02020603050405020304" pitchFamily="18" charset="0"/>
                          <a:cs typeface="Times New Roman" panose="02020603050405020304" pitchFamily="18" charset="0"/>
                        </a:rPr>
                        <a:t> </a:t>
                      </a:r>
                      <a:r>
                        <a:rPr lang="tr-TR" sz="1600" b="1" noProof="0" dirty="0" smtClean="0">
                          <a:latin typeface="Times New Roman" panose="02020603050405020304" pitchFamily="18" charset="0"/>
                          <a:cs typeface="Times New Roman" panose="02020603050405020304" pitchFamily="18" charset="0"/>
                        </a:rPr>
                        <a:t>D</a:t>
                      </a:r>
                      <a:r>
                        <a:rPr lang="en-GB" sz="1600" b="1" noProof="0" dirty="0" err="1" smtClean="0">
                          <a:latin typeface="Times New Roman" panose="02020603050405020304" pitchFamily="18" charset="0"/>
                          <a:cs typeface="Times New Roman" panose="02020603050405020304" pitchFamily="18" charset="0"/>
                        </a:rPr>
                        <a:t>iesel</a:t>
                      </a:r>
                      <a:endParaRPr lang="tr-TR" sz="1600" b="1" noProof="0"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noProof="0" dirty="0" smtClean="0">
                          <a:latin typeface="Times New Roman" panose="02020603050405020304" pitchFamily="18" charset="0"/>
                          <a:cs typeface="Times New Roman" panose="02020603050405020304" pitchFamily="18" charset="0"/>
                        </a:rPr>
                        <a:t>(% by volume)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noProof="0" dirty="0" smtClean="0">
                          <a:latin typeface="Times New Roman" panose="02020603050405020304" pitchFamily="18" charset="0"/>
                          <a:cs typeface="Times New Roman" panose="02020603050405020304" pitchFamily="18" charset="0"/>
                        </a:rPr>
                        <a:t>Ratio </a:t>
                      </a:r>
                      <a:r>
                        <a:rPr lang="tr-TR" sz="1600" b="1" noProof="0" dirty="0" smtClean="0">
                          <a:latin typeface="Times New Roman" panose="02020603050405020304" pitchFamily="18" charset="0"/>
                          <a:cs typeface="Times New Roman" panose="02020603050405020304" pitchFamily="18" charset="0"/>
                        </a:rPr>
                        <a:t>of </a:t>
                      </a:r>
                      <a:r>
                        <a:rPr lang="tr-TR" sz="1600" b="1" noProof="0" dirty="0" err="1" smtClean="0">
                          <a:latin typeface="Times New Roman" panose="02020603050405020304" pitchFamily="18" charset="0"/>
                          <a:cs typeface="Times New Roman" panose="02020603050405020304" pitchFamily="18" charset="0"/>
                        </a:rPr>
                        <a:t>Bio</a:t>
                      </a:r>
                      <a:r>
                        <a:rPr lang="en-GB" sz="1600" b="1" noProof="0" dirty="0" smtClean="0">
                          <a:latin typeface="Times New Roman" panose="02020603050405020304" pitchFamily="18" charset="0"/>
                          <a:cs typeface="Times New Roman" panose="02020603050405020304" pitchFamily="18" charset="0"/>
                        </a:rPr>
                        <a:t>diesel</a:t>
                      </a:r>
                      <a:r>
                        <a:rPr lang="en-GB" sz="1600" b="1" baseline="0" noProof="0" dirty="0" smtClean="0">
                          <a:latin typeface="Times New Roman" panose="02020603050405020304" pitchFamily="18" charset="0"/>
                          <a:cs typeface="Times New Roman" panose="02020603050405020304" pitchFamily="18" charset="0"/>
                        </a:rPr>
                        <a:t> </a:t>
                      </a:r>
                      <a:endParaRPr lang="tr-TR" sz="1600" b="1" baseline="0" noProof="0" dirty="0" smtClean="0">
                        <a:latin typeface="Times New Roman" panose="02020603050405020304" pitchFamily="18" charset="0"/>
                        <a:cs typeface="Times New Roman" panose="02020603050405020304" pitchFamily="18"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sz="1600" b="1" noProof="0" dirty="0" smtClean="0">
                          <a:latin typeface="Times New Roman" panose="02020603050405020304" pitchFamily="18" charset="0"/>
                          <a:cs typeface="Times New Roman" panose="02020603050405020304" pitchFamily="18" charset="0"/>
                        </a:rPr>
                        <a:t>(% by volume) </a:t>
                      </a: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b="1" noProof="0" dirty="0" smtClean="0">
                          <a:latin typeface="Times New Roman" panose="02020603050405020304" pitchFamily="18" charset="0"/>
                          <a:cs typeface="Times New Roman" panose="02020603050405020304" pitchFamily="18" charset="0"/>
                        </a:rPr>
                        <a:t>Abbreviation</a:t>
                      </a:r>
                    </a:p>
                    <a:p>
                      <a:pPr marL="0" marR="0" indent="0" algn="ctr" defTabSz="914400" rtl="0" eaLnBrk="1" fontAlgn="auto" latinLnBrk="0" hangingPunct="1">
                        <a:lnSpc>
                          <a:spcPct val="100000"/>
                        </a:lnSpc>
                        <a:spcBef>
                          <a:spcPts val="0"/>
                        </a:spcBef>
                        <a:spcAft>
                          <a:spcPts val="0"/>
                        </a:spcAft>
                        <a:buClrTx/>
                        <a:buSzTx/>
                        <a:buFontTx/>
                        <a:buNone/>
                        <a:tabLst/>
                        <a:defRPr/>
                      </a:pPr>
                      <a:endParaRPr lang="en-GB" sz="1600" b="1" noProof="0" dirty="0" smtClean="0">
                        <a:latin typeface="Times New Roman" panose="02020603050405020304" pitchFamily="18" charset="0"/>
                        <a:cs typeface="Times New Roman" panose="02020603050405020304" pitchFamily="18" charset="0"/>
                      </a:endParaRPr>
                    </a:p>
                  </a:txBody>
                  <a:tcPr anchor="ct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latin typeface="Times New Roman" panose="02020603050405020304" pitchFamily="18" charset="0"/>
                          <a:cs typeface="Times New Roman" panose="02020603050405020304" pitchFamily="18" charset="0"/>
                        </a:rPr>
                        <a:t>Low Sulphur Diesel </a:t>
                      </a:r>
                    </a:p>
                  </a:txBody>
                  <a:tcPr anchor="ctr"/>
                </a:tc>
                <a:tc>
                  <a:txBody>
                    <a:bodyPr/>
                    <a:lstStyle/>
                    <a:p>
                      <a:pPr algn="ctr"/>
                      <a:r>
                        <a:rPr lang="en-GB" sz="1600" noProof="0" dirty="0" smtClean="0">
                          <a:latin typeface="Times New Roman" panose="02020603050405020304" pitchFamily="18" charset="0"/>
                          <a:cs typeface="Times New Roman" panose="02020603050405020304" pitchFamily="18" charset="0"/>
                        </a:rPr>
                        <a:t>100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en-GB" sz="1600" noProof="0" dirty="0" smtClean="0">
                          <a:latin typeface="Times New Roman" panose="02020603050405020304" pitchFamily="18" charset="0"/>
                          <a:cs typeface="Times New Roman" panose="02020603050405020304" pitchFamily="18" charset="0"/>
                        </a:rPr>
                        <a:t>D</a:t>
                      </a:r>
                      <a:endParaRPr lang="en-GB" sz="1600" noProof="0" dirty="0">
                        <a:latin typeface="Times New Roman" panose="02020603050405020304" pitchFamily="18" charset="0"/>
                        <a:cs typeface="Times New Roman" panose="02020603050405020304" pitchFamily="18" charset="0"/>
                      </a:endParaRPr>
                    </a:p>
                  </a:txBody>
                  <a:tcPr anchor="ctr"/>
                </a:tc>
              </a:tr>
              <a:tr h="128016">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latin typeface="Times New Roman" panose="02020603050405020304" pitchFamily="18" charset="0"/>
                          <a:cs typeface="Times New Roman" panose="02020603050405020304" pitchFamily="18" charset="0"/>
                        </a:rPr>
                        <a:t>Sunflower </a:t>
                      </a:r>
                      <a:r>
                        <a:rPr lang="tr-TR" sz="1600" noProof="0" dirty="0" smtClean="0">
                          <a:latin typeface="Times New Roman" panose="02020603050405020304" pitchFamily="18" charset="0"/>
                          <a:cs typeface="Times New Roman" panose="02020603050405020304" pitchFamily="18" charset="0"/>
                        </a:rPr>
                        <a:t>B</a:t>
                      </a:r>
                      <a:r>
                        <a:rPr lang="en-GB" sz="1600" noProof="0" dirty="0" err="1" smtClean="0">
                          <a:latin typeface="Times New Roman" panose="02020603050405020304" pitchFamily="18" charset="0"/>
                          <a:cs typeface="Times New Roman" panose="02020603050405020304" pitchFamily="18" charset="0"/>
                        </a:rPr>
                        <a:t>iodiesel</a:t>
                      </a:r>
                      <a:r>
                        <a:rPr lang="en-GB" sz="1600" noProof="0" dirty="0" smtClean="0">
                          <a:latin typeface="Times New Roman" panose="02020603050405020304" pitchFamily="18" charset="0"/>
                          <a:cs typeface="Times New Roman" panose="02020603050405020304" pitchFamily="18" charset="0"/>
                        </a:rPr>
                        <a:t> </a:t>
                      </a: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8</a:t>
                      </a:r>
                      <a:r>
                        <a:rPr lang="en-GB" sz="1600" noProof="0" dirty="0" smtClean="0">
                          <a:latin typeface="Times New Roman" panose="02020603050405020304" pitchFamily="18" charset="0"/>
                          <a:cs typeface="Times New Roman" panose="02020603050405020304" pitchFamily="18" charset="0"/>
                        </a:rPr>
                        <a:t>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20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en-GB" sz="1600" noProof="0" dirty="0" smtClean="0">
                          <a:latin typeface="Times New Roman" panose="02020603050405020304" pitchFamily="18" charset="0"/>
                          <a:cs typeface="Times New Roman" panose="02020603050405020304" pitchFamily="18" charset="0"/>
                        </a:rPr>
                        <a:t>S20</a:t>
                      </a:r>
                      <a:endParaRPr lang="en-GB" sz="1600" noProof="0" dirty="0">
                        <a:latin typeface="Times New Roman" panose="02020603050405020304" pitchFamily="18" charset="0"/>
                        <a:cs typeface="Times New Roman" panose="02020603050405020304" pitchFamily="18" charset="0"/>
                      </a:endParaRPr>
                    </a:p>
                  </a:txBody>
                  <a:tcPr anchor="ctr"/>
                </a:tc>
              </a:tr>
              <a:tr h="237744">
                <a:tc vMerge="1">
                  <a:txBody>
                    <a:bodyPr/>
                    <a:lstStyle/>
                    <a:p>
                      <a:endParaRPr lang="en-GB"/>
                    </a:p>
                  </a:txBody>
                  <a:tcPr/>
                </a:tc>
                <a:tc>
                  <a:txBody>
                    <a:bodyPr/>
                    <a:lstStyle/>
                    <a:p>
                      <a:pPr algn="ctr"/>
                      <a:r>
                        <a:rPr lang="tr-TR" sz="1600" noProof="0" dirty="0" smtClean="0">
                          <a:latin typeface="Times New Roman" panose="02020603050405020304" pitchFamily="18" charset="0"/>
                          <a:cs typeface="Times New Roman" panose="02020603050405020304" pitchFamily="18" charset="0"/>
                        </a:rPr>
                        <a:t>60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40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S40</a:t>
                      </a:r>
                      <a:endParaRPr lang="en-GB" sz="1600" noProof="0" dirty="0">
                        <a:latin typeface="Times New Roman" panose="02020603050405020304" pitchFamily="18" charset="0"/>
                        <a:cs typeface="Times New Roman" panose="02020603050405020304" pitchFamily="18" charset="0"/>
                      </a:endParaRPr>
                    </a:p>
                  </a:txBody>
                  <a:tcPr anchor="ctr"/>
                </a:tc>
              </a:tr>
              <a:tr h="128016">
                <a:tc vMerge="1">
                  <a:txBody>
                    <a:bodyPr/>
                    <a:lstStyle/>
                    <a:p>
                      <a:endParaRPr lang="en-GB"/>
                    </a:p>
                  </a:txBody>
                  <a:tcPr/>
                </a:tc>
                <a:tc>
                  <a:txBody>
                    <a:bodyPr/>
                    <a:lstStyle/>
                    <a:p>
                      <a:pPr algn="ctr"/>
                      <a:r>
                        <a:rPr lang="tr-TR" sz="1600" noProof="0" dirty="0" smtClean="0">
                          <a:latin typeface="Times New Roman" panose="02020603050405020304" pitchFamily="18" charset="0"/>
                          <a:cs typeface="Times New Roman" panose="02020603050405020304" pitchFamily="18" charset="0"/>
                        </a:rPr>
                        <a:t>40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60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S60</a:t>
                      </a:r>
                      <a:endParaRPr lang="en-GB" sz="1600" noProof="0" dirty="0">
                        <a:latin typeface="Times New Roman" panose="02020603050405020304" pitchFamily="18" charset="0"/>
                        <a:cs typeface="Times New Roman" panose="02020603050405020304" pitchFamily="18" charset="0"/>
                      </a:endParaRPr>
                    </a:p>
                  </a:txBody>
                  <a:tcPr anchor="ctr"/>
                </a:tc>
              </a:tr>
              <a:tr h="128016">
                <a:tc vMerge="1">
                  <a:txBody>
                    <a:bodyPr/>
                    <a:lstStyle/>
                    <a:p>
                      <a:endParaRPr lang="en-GB"/>
                    </a:p>
                  </a:txBody>
                  <a:tcPr/>
                </a:tc>
                <a:tc>
                  <a:txBody>
                    <a:bodyPr/>
                    <a:lstStyle/>
                    <a:p>
                      <a:pPr algn="ctr"/>
                      <a:r>
                        <a:rPr lang="tr-TR" sz="1600" noProof="0" dirty="0" smtClean="0">
                          <a:latin typeface="Times New Roman" panose="02020603050405020304" pitchFamily="18" charset="0"/>
                          <a:cs typeface="Times New Roman" panose="02020603050405020304" pitchFamily="18" charset="0"/>
                        </a:rPr>
                        <a:t>2</a:t>
                      </a:r>
                      <a:r>
                        <a:rPr lang="en-GB" sz="1600" noProof="0" dirty="0" smtClean="0">
                          <a:latin typeface="Times New Roman" panose="02020603050405020304" pitchFamily="18" charset="0"/>
                          <a:cs typeface="Times New Roman" panose="02020603050405020304" pitchFamily="18" charset="0"/>
                        </a:rPr>
                        <a:t>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80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S80</a:t>
                      </a:r>
                      <a:endParaRPr lang="en-GB" sz="1600" noProof="0" dirty="0">
                        <a:latin typeface="Times New Roman" panose="02020603050405020304" pitchFamily="18" charset="0"/>
                        <a:cs typeface="Times New Roman" panose="02020603050405020304" pitchFamily="18" charset="0"/>
                      </a:endParaRPr>
                    </a:p>
                  </a:txBody>
                  <a:tcPr anchor="ctr"/>
                </a:tc>
              </a:tr>
              <a:tr h="128016">
                <a:tc vMerge="1">
                  <a:txBody>
                    <a:bodyPr/>
                    <a:lstStyle/>
                    <a:p>
                      <a:endParaRPr lang="en-GB"/>
                    </a:p>
                  </a:txBody>
                  <a:tcPr/>
                </a:tc>
                <a:tc>
                  <a:txBody>
                    <a:bodyPr/>
                    <a:lstStyle/>
                    <a:p>
                      <a:pPr algn="ctr"/>
                      <a:r>
                        <a:rPr lang="tr-TR" sz="1600" noProof="0" dirty="0" smtClean="0">
                          <a:latin typeface="Times New Roman" panose="02020603050405020304" pitchFamily="18" charset="0"/>
                          <a:cs typeface="Times New Roman" panose="02020603050405020304" pitchFamily="18" charset="0"/>
                        </a:rPr>
                        <a:t>-</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100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S100</a:t>
                      </a:r>
                      <a:endParaRPr lang="en-GB" sz="1600" noProof="0" dirty="0">
                        <a:latin typeface="Times New Roman" panose="02020603050405020304" pitchFamily="18" charset="0"/>
                        <a:cs typeface="Times New Roman" panose="02020603050405020304" pitchFamily="18" charset="0"/>
                      </a:endParaRPr>
                    </a:p>
                  </a:txBody>
                  <a:tcPr anchor="ctr"/>
                </a:tc>
              </a:tr>
              <a:tr h="0">
                <a:tc rowSpan="5">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600" noProof="0" dirty="0" smtClean="0">
                          <a:latin typeface="Times New Roman" panose="02020603050405020304" pitchFamily="18" charset="0"/>
                          <a:cs typeface="Times New Roman" panose="02020603050405020304" pitchFamily="18" charset="0"/>
                        </a:rPr>
                        <a:t>Canola </a:t>
                      </a:r>
                      <a:r>
                        <a:rPr lang="tr-TR" sz="1600" noProof="0" dirty="0" smtClean="0">
                          <a:latin typeface="Times New Roman" panose="02020603050405020304" pitchFamily="18" charset="0"/>
                          <a:cs typeface="Times New Roman" panose="02020603050405020304" pitchFamily="18" charset="0"/>
                        </a:rPr>
                        <a:t>B</a:t>
                      </a:r>
                      <a:r>
                        <a:rPr lang="en-GB" sz="1600" noProof="0" dirty="0" err="1" smtClean="0">
                          <a:latin typeface="Times New Roman" panose="02020603050405020304" pitchFamily="18" charset="0"/>
                          <a:cs typeface="Times New Roman" panose="02020603050405020304" pitchFamily="18" charset="0"/>
                        </a:rPr>
                        <a:t>iodiesel</a:t>
                      </a:r>
                      <a:endParaRPr lang="en-GB" sz="1600" noProof="0" dirty="0" smtClean="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8</a:t>
                      </a:r>
                      <a:r>
                        <a:rPr lang="en-GB" sz="1600" noProof="0" dirty="0" smtClean="0">
                          <a:latin typeface="Times New Roman" panose="02020603050405020304" pitchFamily="18" charset="0"/>
                          <a:cs typeface="Times New Roman" panose="02020603050405020304" pitchFamily="18" charset="0"/>
                        </a:rPr>
                        <a:t>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20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C</a:t>
                      </a:r>
                      <a:r>
                        <a:rPr lang="en-GB" sz="1600" noProof="0" dirty="0" smtClean="0">
                          <a:latin typeface="Times New Roman" panose="02020603050405020304" pitchFamily="18" charset="0"/>
                          <a:cs typeface="Times New Roman" panose="02020603050405020304" pitchFamily="18" charset="0"/>
                        </a:rPr>
                        <a:t>20</a:t>
                      </a:r>
                      <a:endParaRPr lang="en-GB" sz="1600" noProof="0" dirty="0">
                        <a:latin typeface="Times New Roman" panose="02020603050405020304" pitchFamily="18" charset="0"/>
                        <a:cs typeface="Times New Roman" panose="02020603050405020304" pitchFamily="18" charset="0"/>
                      </a:endParaRPr>
                    </a:p>
                  </a:txBody>
                  <a:tcPr anchor="ctr"/>
                </a:tc>
              </a:tr>
              <a:tr h="291592">
                <a:tc vMerge="1">
                  <a:txBody>
                    <a:bodyPr/>
                    <a:lstStyle/>
                    <a:p>
                      <a:endParaRPr lang="en-GB"/>
                    </a:p>
                  </a:txBody>
                  <a:tcPr/>
                </a:tc>
                <a:tc>
                  <a:txBody>
                    <a:bodyPr/>
                    <a:lstStyle/>
                    <a:p>
                      <a:pPr algn="ctr"/>
                      <a:r>
                        <a:rPr lang="tr-TR" sz="1600" noProof="0" dirty="0" smtClean="0">
                          <a:latin typeface="Times New Roman" panose="02020603050405020304" pitchFamily="18" charset="0"/>
                          <a:cs typeface="Times New Roman" panose="02020603050405020304" pitchFamily="18" charset="0"/>
                        </a:rPr>
                        <a:t>60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40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C40</a:t>
                      </a:r>
                      <a:endParaRPr lang="en-GB" sz="1600" noProof="0" dirty="0">
                        <a:latin typeface="Times New Roman" panose="02020603050405020304" pitchFamily="18" charset="0"/>
                        <a:cs typeface="Times New Roman" panose="02020603050405020304" pitchFamily="18" charset="0"/>
                      </a:endParaRPr>
                    </a:p>
                  </a:txBody>
                  <a:tcPr anchor="ctr"/>
                </a:tc>
              </a:tr>
              <a:tr h="217424">
                <a:tc vMerge="1">
                  <a:txBody>
                    <a:bodyPr/>
                    <a:lstStyle/>
                    <a:p>
                      <a:endParaRPr lang="en-GB"/>
                    </a:p>
                  </a:txBody>
                  <a:tcPr/>
                </a:tc>
                <a:tc>
                  <a:txBody>
                    <a:bodyPr/>
                    <a:lstStyle/>
                    <a:p>
                      <a:pPr algn="ctr"/>
                      <a:r>
                        <a:rPr lang="tr-TR" sz="1600" noProof="0" dirty="0" smtClean="0">
                          <a:latin typeface="Times New Roman" panose="02020603050405020304" pitchFamily="18" charset="0"/>
                          <a:cs typeface="Times New Roman" panose="02020603050405020304" pitchFamily="18" charset="0"/>
                        </a:rPr>
                        <a:t>40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60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C60</a:t>
                      </a:r>
                      <a:endParaRPr lang="en-GB" sz="1600" noProof="0" dirty="0">
                        <a:latin typeface="Times New Roman" panose="02020603050405020304" pitchFamily="18" charset="0"/>
                        <a:cs typeface="Times New Roman" panose="02020603050405020304" pitchFamily="18" charset="0"/>
                      </a:endParaRPr>
                    </a:p>
                  </a:txBody>
                  <a:tcPr anchor="ctr"/>
                </a:tc>
              </a:tr>
              <a:tr h="143256">
                <a:tc vMerge="1">
                  <a:txBody>
                    <a:bodyPr/>
                    <a:lstStyle/>
                    <a:p>
                      <a:endParaRPr lang="en-GB"/>
                    </a:p>
                  </a:txBody>
                  <a:tcPr/>
                </a:tc>
                <a:tc>
                  <a:txBody>
                    <a:bodyPr/>
                    <a:lstStyle/>
                    <a:p>
                      <a:pPr algn="ctr"/>
                      <a:r>
                        <a:rPr lang="tr-TR" sz="1600" noProof="0" dirty="0" smtClean="0">
                          <a:latin typeface="Times New Roman" panose="02020603050405020304" pitchFamily="18" charset="0"/>
                          <a:cs typeface="Times New Roman" panose="02020603050405020304" pitchFamily="18" charset="0"/>
                        </a:rPr>
                        <a:t>2</a:t>
                      </a:r>
                      <a:r>
                        <a:rPr lang="en-GB" sz="1600" noProof="0" dirty="0" smtClean="0">
                          <a:latin typeface="Times New Roman" panose="02020603050405020304" pitchFamily="18" charset="0"/>
                          <a:cs typeface="Times New Roman" panose="02020603050405020304" pitchFamily="18" charset="0"/>
                        </a:rPr>
                        <a:t>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80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C80</a:t>
                      </a:r>
                      <a:endParaRPr lang="en-GB" sz="1600" noProof="0" dirty="0">
                        <a:latin typeface="Times New Roman" panose="02020603050405020304" pitchFamily="18" charset="0"/>
                        <a:cs typeface="Times New Roman" panose="02020603050405020304" pitchFamily="18" charset="0"/>
                      </a:endParaRPr>
                    </a:p>
                  </a:txBody>
                  <a:tcPr anchor="ctr"/>
                </a:tc>
              </a:tr>
              <a:tr h="0">
                <a:tc vMerge="1">
                  <a:txBody>
                    <a:bodyPr/>
                    <a:lstStyle/>
                    <a:p>
                      <a:endParaRPr lang="en-GB"/>
                    </a:p>
                  </a:txBody>
                  <a:tcPr/>
                </a:tc>
                <a:tc>
                  <a:txBody>
                    <a:bodyPr/>
                    <a:lstStyle/>
                    <a:p>
                      <a:pPr algn="ctr"/>
                      <a:r>
                        <a:rPr lang="tr-TR" sz="1600" noProof="0" dirty="0" smtClean="0">
                          <a:latin typeface="Times New Roman" panose="02020603050405020304" pitchFamily="18" charset="0"/>
                          <a:cs typeface="Times New Roman" panose="02020603050405020304" pitchFamily="18" charset="0"/>
                        </a:rPr>
                        <a:t>-</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100</a:t>
                      </a:r>
                      <a:endParaRPr lang="en-GB" sz="1600" noProof="0" dirty="0">
                        <a:latin typeface="Times New Roman" panose="02020603050405020304" pitchFamily="18" charset="0"/>
                        <a:cs typeface="Times New Roman" panose="02020603050405020304" pitchFamily="18" charset="0"/>
                      </a:endParaRPr>
                    </a:p>
                  </a:txBody>
                  <a:tcPr anchor="ctr"/>
                </a:tc>
                <a:tc>
                  <a:txBody>
                    <a:bodyPr/>
                    <a:lstStyle/>
                    <a:p>
                      <a:pPr algn="ctr"/>
                      <a:r>
                        <a:rPr lang="tr-TR" sz="1600" noProof="0" dirty="0" smtClean="0">
                          <a:latin typeface="Times New Roman" panose="02020603050405020304" pitchFamily="18" charset="0"/>
                          <a:cs typeface="Times New Roman" panose="02020603050405020304" pitchFamily="18" charset="0"/>
                        </a:rPr>
                        <a:t>C100</a:t>
                      </a:r>
                      <a:endParaRPr lang="en-GB" sz="1600" noProof="0" dirty="0">
                        <a:latin typeface="Times New Roman" panose="02020603050405020304" pitchFamily="18" charset="0"/>
                        <a:cs typeface="Times New Roman" panose="02020603050405020304" pitchFamily="18" charset="0"/>
                      </a:endParaRPr>
                    </a:p>
                  </a:txBody>
                  <a:tcPr anchor="ctr"/>
                </a:tc>
              </a:tr>
            </a:tbl>
          </a:graphicData>
        </a:graphic>
      </p:graphicFrame>
      <p:sp>
        <p:nvSpPr>
          <p:cNvPr id="3" name="Slayt Numarası Yer Tutucusu 2"/>
          <p:cNvSpPr>
            <a:spLocks noGrp="1"/>
          </p:cNvSpPr>
          <p:nvPr>
            <p:ph type="sldNum" sz="quarter" idx="12"/>
          </p:nvPr>
        </p:nvSpPr>
        <p:spPr/>
        <p:txBody>
          <a:bodyPr/>
          <a:lstStyle/>
          <a:p>
            <a:fld id="{75FA89C3-734B-474A-B648-2001D0A533D9}" type="slidenum">
              <a:rPr lang="tr-TR" smtClean="0"/>
              <a:t>9</a:t>
            </a:fld>
            <a:endParaRPr lang="tr-TR"/>
          </a:p>
        </p:txBody>
      </p:sp>
    </p:spTree>
    <p:extLst>
      <p:ext uri="{BB962C8B-B14F-4D97-AF65-F5344CB8AC3E}">
        <p14:creationId xmlns:p14="http://schemas.microsoft.com/office/powerpoint/2010/main" val="833718316"/>
      </p:ext>
    </p:extLst>
  </p:cSld>
  <p:clrMapOvr>
    <a:masterClrMapping/>
  </p:clrMapOvr>
  <p:transition spd="slow">
    <p:wipe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itişiklik">
  <a:themeElements>
    <a:clrScheme name="Hasır">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fis">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itişiklik">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13_一般">
  <a:themeElements>
    <a:clrScheme name="一般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fontScheme name="13_一般">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a:defRPr kumimoji="1" dirty="0" err="1" smtClean="0"/>
        </a:defPPr>
      </a:lstStyle>
    </a:txDef>
  </a:objectDefaults>
  <a:extraClrSchemeLst>
    <a:extraClrScheme>
      <a:clrScheme name="一般 1">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一般 2">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
      <a:clrScheme name="一般 3">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2778</TotalTime>
  <Words>1210</Words>
  <Application>Microsoft Office PowerPoint</Application>
  <PresentationFormat>On-screen Show (4:3)</PresentationFormat>
  <Paragraphs>339</Paragraphs>
  <Slides>23</Slides>
  <Notes>9</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Bitişiklik</vt:lpstr>
      <vt:lpstr>13_一般</vt:lpstr>
      <vt:lpstr>About OMICS Group</vt:lpstr>
      <vt:lpstr>About OMICS Group Conferences</vt:lpstr>
      <vt:lpstr>VIBRATION ANALYSIS OF A DIESEL ENGINE FUELLED WITH SUNFLOWER AND CANOLA BIODIESELS</vt:lpstr>
      <vt:lpstr>Contents</vt:lpstr>
      <vt:lpstr>Introduction</vt:lpstr>
      <vt:lpstr>Purpose of the Study</vt:lpstr>
      <vt:lpstr>Material and Method</vt:lpstr>
      <vt:lpstr>Preparation of Test Fuels</vt:lpstr>
      <vt:lpstr>Preparation of Test Fuels</vt:lpstr>
      <vt:lpstr>Determination of Test Fuel Properties</vt:lpstr>
      <vt:lpstr>Experimental  Set-up </vt:lpstr>
      <vt:lpstr>PowerPoint Presentation</vt:lpstr>
      <vt:lpstr>Calculation of RMS value</vt:lpstr>
      <vt:lpstr>Axes of the Test Engine</vt:lpstr>
      <vt:lpstr>PowerPoint Presentation</vt:lpstr>
      <vt:lpstr>PowerPoint Presentation</vt:lpstr>
      <vt:lpstr>PowerPoint Presentation</vt:lpstr>
      <vt:lpstr>PowerPoint Presentation</vt:lpstr>
      <vt:lpstr>Total arms Values of Canola Biodiesel</vt:lpstr>
      <vt:lpstr>Total arms Values of Sunflower Biodiesel</vt:lpstr>
      <vt:lpstr>CONCLUSIONS</vt:lpstr>
      <vt:lpstr>Acknowledgements</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PERFORMANCE AND EMISSIONS CHARACTERISTICS OF A DIESEL ENGINE FUELLED WITH ETHANOL ADDITIVE IN DIESEL-SOYBEAN BIODIESEL FUEL BLEND</dc:title>
  <dc:creator>otomotiv</dc:creator>
  <cp:lastModifiedBy>Riya Dhar</cp:lastModifiedBy>
  <cp:revision>124</cp:revision>
  <cp:lastPrinted>2015-08-28T07:08:29Z</cp:lastPrinted>
  <dcterms:created xsi:type="dcterms:W3CDTF">2015-07-23T07:02:14Z</dcterms:created>
  <dcterms:modified xsi:type="dcterms:W3CDTF">2015-09-24T09:02:47Z</dcterms:modified>
</cp:coreProperties>
</file>