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83" r:id="rId4"/>
    <p:sldId id="257" r:id="rId5"/>
    <p:sldId id="369" r:id="rId6"/>
    <p:sldId id="371" r:id="rId7"/>
    <p:sldId id="284" r:id="rId8"/>
    <p:sldId id="353" r:id="rId9"/>
    <p:sldId id="372" r:id="rId10"/>
    <p:sldId id="354" r:id="rId11"/>
    <p:sldId id="373" r:id="rId12"/>
    <p:sldId id="374" r:id="rId13"/>
    <p:sldId id="375" r:id="rId14"/>
    <p:sldId id="376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8" r:id="rId24"/>
    <p:sldId id="365" r:id="rId25"/>
    <p:sldId id="389" r:id="rId26"/>
    <p:sldId id="390" r:id="rId27"/>
    <p:sldId id="391" r:id="rId28"/>
    <p:sldId id="392" r:id="rId29"/>
    <p:sldId id="336" r:id="rId30"/>
    <p:sldId id="364" r:id="rId31"/>
    <p:sldId id="337" r:id="rId32"/>
    <p:sldId id="393" r:id="rId33"/>
    <p:sldId id="338" r:id="rId34"/>
    <p:sldId id="356" r:id="rId35"/>
    <p:sldId id="357" r:id="rId36"/>
    <p:sldId id="394" r:id="rId37"/>
    <p:sldId id="395" r:id="rId38"/>
    <p:sldId id="398" r:id="rId3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8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7524-B4AB-4F35-BAA2-DD5D9BFA557D}" type="datetime1">
              <a:rPr lang="en-US" altLang="zh-HK" smtClean="0"/>
              <a:pPr/>
              <a:t>7/3/2015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EA22-187B-4902-BC28-CF31277C5FB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8760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頁首版面配置區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版面配置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ea typeface="PMingLiU" pitchFamily="18" charset="-120"/>
              </a:defRPr>
            </a:lvl1pPr>
          </a:lstStyle>
          <a:p>
            <a:pPr>
              <a:defRPr/>
            </a:pPr>
            <a:fld id="{64989BBA-B61B-4C20-BAE8-2C776D4A1203}" type="datetime1">
              <a:rPr lang="en-US" altLang="zh-CN" smtClean="0"/>
              <a:pPr>
                <a:defRPr/>
              </a:pPr>
              <a:t>7/3/2015</a:t>
            </a:fld>
            <a:endParaRPr lang="zh-CN" altLang="zh-CN" sz="1200">
              <a:latin typeface="Calibri" pitchFamily="34" charset="0"/>
            </a:endParaRPr>
          </a:p>
        </p:txBody>
      </p:sp>
      <p:sp>
        <p:nvSpPr>
          <p:cNvPr id="65540" name="投影片圖像版面配置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sp>
      <p:sp>
        <p:nvSpPr>
          <p:cNvPr id="3077" name="備忘稿版面配置區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按一下以編輯母片文字樣式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第二層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第三層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第四層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第五層</a:t>
            </a:r>
          </a:p>
        </p:txBody>
      </p:sp>
      <p:sp>
        <p:nvSpPr>
          <p:cNvPr id="3078" name="頁尾版面配置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投影片編號版面配置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ea typeface="PMingLiU" pitchFamily="18" charset="-120"/>
              </a:defRPr>
            </a:lvl1pPr>
          </a:lstStyle>
          <a:p>
            <a:pPr>
              <a:defRPr/>
            </a:pPr>
            <a:fld id="{1732A9BF-65F4-43F7-8BA2-CC88C362B42E}" type="slidenum">
              <a:rPr lang="zh-CN" altLang="zh-CN"/>
              <a:pPr>
                <a:defRPr/>
              </a:pPr>
              <a:t>‹#›</a:t>
            </a:fld>
            <a:endParaRPr lang="zh-CN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397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84ADE6-D4E9-4F15-BB3D-C70333D72485}" type="datetime1">
              <a:rPr lang="en-US" altLang="zh-CN" smtClean="0"/>
              <a:pPr>
                <a:defRPr/>
              </a:pPr>
              <a:t>7/3/2015</a:t>
            </a:fld>
            <a:endParaRPr lang="zh-CN" altLang="zh-CN" sz="120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2A9BF-65F4-43F7-8BA2-CC88C362B42E}" type="slidenum">
              <a:rPr lang="zh-CN" altLang="zh-CN" smtClean="0"/>
              <a:pPr>
                <a:defRPr/>
              </a:pPr>
              <a:t>14</a:t>
            </a:fld>
            <a:endParaRPr lang="zh-CN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2AEF0-226D-48CC-9183-D8F1436FF3DA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10B820-1EDD-46EB-B983-942D4124EF9C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6F4E8-3314-4107-B660-C00AC533DE32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3D9A7-67CA-4E33-8C94-B5C9D400F821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C0660-310B-4B72-8005-6ED05190BC95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38B3D8-C0A6-4B81-B388-6316FF48739C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E248C-7DA4-4EEC-A1DC-239BB6D7A043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4348C3-C486-4092-8F90-A12257BACF89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C265D8-0616-4A96-8112-63EE02CD197E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CA9B8B-61AF-4DEB-A56F-DF73ACCBE41F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82FB6-BB2D-49F9-96B8-0DD8434A563D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43E4F-2769-4882-A213-22F61D4541C9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EFF69-2173-48E3-8775-C6E4DFBC74A8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C45CA-959A-4727-ABB9-2282B2D741F3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94F21-6526-4724-8B0F-0F7720FB56E5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2C3A7-AC93-415D-9A27-818E180D594F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B49F81-6739-4A22-9FD9-48CFCF849A67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12867-0EBD-47B2-8205-97556D513A55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A2A11-575E-4B0A-9CDD-CB9AD9F98794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8E5AB-7381-4F73-BF9F-B95470EECAC3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C3CA6-CA7B-4C3A-A4B9-C4E67559B62E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E1326-8877-478B-90A0-69765F37BDB5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05FED4-9EFA-46CB-8196-BC75E3931507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C5AAB5-D9CA-4435-B277-3DFB538BFCEB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6337B-4F4B-4C67-8B1A-AAC8C687263B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2D49A-43BE-40E2-B589-4CEFDF57DA64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C0994-B876-4025-AC5B-39AC3748CB35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E0B83-0CFA-4410-A595-7AD03AF85667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4A829-7E5B-4B36-887A-96F03518A456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E4EAFB-609E-4BB6-B851-8AB52081CB80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E338D-2E05-412D-AA8A-0A152BDBDF6E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1A746-F358-4809-901C-A41A7C283F05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9984E-27DC-4023-952F-176A134BCEFE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40EA3-A010-44B6-AD98-09918DB885FD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BA6EF9-71B8-4845-9FD7-CB5A1039BF90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3E3C8-29A4-4965-9B45-89D275E8995F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9B501-2EB1-43DA-A6BE-1BFCA454E4C4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E01236-4717-4B07-8C7B-66CEC191BF6B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373CB-D270-4154-A5E5-2DA86FDDEF42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53B9F-5FCE-4EE1-8B47-E36A1BF0CC45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1E81F1-E29F-4C5A-B20A-7786FE5E8E43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8DD8C-6E75-4536-8C6A-2E7ABDB14B4A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DE1C0-E54A-4EB5-8C76-BA91BBB29261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D5641-CD67-4348-AF31-78E264B24BCE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B32F3-9612-42BA-B41F-8D070297F747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27E66-25F0-4976-B3F4-ECF97F0A19DD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A1E48-AAA2-41AC-B803-62482DAF5763}" type="datetime1">
              <a:rPr lang="en-US" altLang="zh-CN" smtClean="0"/>
              <a:pPr>
                <a:defRPr/>
              </a:pPr>
              <a:t>7/3/2015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5A5FD7-45F1-4F16-BD77-493E43B07B3F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手繪多邊形 12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7999"/>
            </a:srgbClr>
          </a:solidFill>
          <a:ln w="9525" cmpd="sng">
            <a:noFill/>
            <a:bevel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zh-CN">
              <a:latin typeface="Lucida Sans Unicode" pitchFamily="34" charset="0"/>
              <a:ea typeface="Microsoft JhengHei" pitchFamily="34" charset="-120"/>
            </a:endParaRPr>
          </a:p>
        </p:txBody>
      </p:sp>
      <p:sp>
        <p:nvSpPr>
          <p:cNvPr id="1027" name="手繪多邊形 11"/>
          <p:cNvSpPr>
            <a:spLocks noChangeArrowheads="1"/>
          </p:cNvSpPr>
          <p:nvPr/>
        </p:nvSpPr>
        <p:spPr bwMode="auto">
          <a:xfrm>
            <a:off x="-47625" y="5784850"/>
            <a:ext cx="379571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mpd="sng">
            <a:noFill/>
            <a:bevel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zh-CN">
              <a:latin typeface="Lucida Sans Unicode" pitchFamily="34" charset="0"/>
              <a:ea typeface="Microsoft JhengHei" pitchFamily="34" charset="-120"/>
            </a:endParaRPr>
          </a:p>
        </p:txBody>
      </p:sp>
      <p:grpSp>
        <p:nvGrpSpPr>
          <p:cNvPr id="1028" name="直角三角形 13"/>
          <p:cNvGrpSpPr>
            <a:grpSpLocks/>
          </p:cNvGrpSpPr>
          <p:nvPr/>
        </p:nvGrpSpPr>
        <p:grpSpPr bwMode="auto">
          <a:xfrm>
            <a:off x="-6350" y="5784850"/>
            <a:ext cx="3408363" cy="1092200"/>
            <a:chOff x="0" y="0"/>
            <a:chExt cx="2151" cy="688"/>
          </a:xfrm>
        </p:grpSpPr>
        <p:pic>
          <p:nvPicPr>
            <p:cNvPr id="2" name="直角三角形 1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</p:pic>
        <p:sp>
          <p:nvSpPr>
            <p:cNvPr id="3" name="Text Box 6"/>
            <p:cNvSpPr>
              <a:spLocks noChangeArrowheads="1"/>
            </p:cNvSpPr>
            <p:nvPr/>
          </p:nvSpPr>
          <p:spPr bwMode="auto">
            <a:xfrm>
              <a:off x="183" y="401"/>
              <a:ext cx="1062" cy="227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Lucida Sans Unicode" pitchFamily="34" charset="0"/>
                <a:ea typeface="Microsoft JhengHei" pitchFamily="34" charset="-120"/>
              </a:endParaRPr>
            </a:p>
          </p:txBody>
        </p:sp>
      </p:grpSp>
      <p:pic>
        <p:nvPicPr>
          <p:cNvPr id="1029" name="直線接點 1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2700" y="5772150"/>
            <a:ext cx="3414713" cy="11096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1030" name="標題版面配置區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Lucida Sans Unicode" pitchFamily="34" charset="0"/>
              </a:rPr>
              <a:t>按一下以編輯母片標題樣式</a:t>
            </a:r>
          </a:p>
        </p:txBody>
      </p:sp>
      <p:sp>
        <p:nvSpPr>
          <p:cNvPr id="1031" name="文字版面配置區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Lucida Sans Unicode" pitchFamily="34" charset="0"/>
              </a:rPr>
              <a:t>按一下以編輯母片文字樣式</a:t>
            </a:r>
          </a:p>
          <a:p>
            <a:pPr lvl="1"/>
            <a:r>
              <a:rPr lang="zh-CN" smtClean="0">
                <a:sym typeface="Lucida Sans Unicode" pitchFamily="34" charset="0"/>
              </a:rPr>
              <a:t>第二層</a:t>
            </a:r>
          </a:p>
          <a:p>
            <a:pPr lvl="2"/>
            <a:r>
              <a:rPr lang="zh-CN" smtClean="0">
                <a:sym typeface="Lucida Sans Unicode" pitchFamily="34" charset="0"/>
              </a:rPr>
              <a:t>第三層</a:t>
            </a:r>
          </a:p>
          <a:p>
            <a:pPr lvl="3"/>
            <a:r>
              <a:rPr lang="zh-CN" smtClean="0">
                <a:sym typeface="Lucida Sans Unicode" pitchFamily="34" charset="0"/>
              </a:rPr>
              <a:t>第四層</a:t>
            </a:r>
          </a:p>
          <a:p>
            <a:pPr lvl="4"/>
            <a:r>
              <a:rPr lang="zh-CN" smtClean="0">
                <a:sym typeface="Lucida Sans Unicode" pitchFamily="34" charset="0"/>
              </a:rPr>
              <a:t>第五層</a:t>
            </a:r>
          </a:p>
        </p:txBody>
      </p:sp>
      <p:sp>
        <p:nvSpPr>
          <p:cNvPr id="1034" name="日期版面配置區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fld id="{4797D4D1-C886-43E6-940D-F91086B3AEEA}" type="datetime1">
              <a:rPr lang="en-US" altLang="zh-CN" smtClean="0"/>
              <a:pPr>
                <a:defRPr/>
              </a:pPr>
              <a:t>7/3/2015</a:t>
            </a:fld>
            <a:endParaRPr lang="zh-CN" altLang="zh-CN">
              <a:ea typeface="PMingLiU" pitchFamily="18" charset="-120"/>
            </a:endParaRPr>
          </a:p>
        </p:txBody>
      </p:sp>
      <p:sp>
        <p:nvSpPr>
          <p:cNvPr id="1035" name="頁尾版面配置區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6" name="投影片編號版面配置區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fld id="{AE211D79-D124-4852-A053-0D499A17FC14}" type="slidenum">
              <a:rPr lang="zh-CN" altLang="zh-CN"/>
              <a:pPr>
                <a:defRPr/>
              </a:pPr>
              <a:t>‹#›</a:t>
            </a:fld>
            <a:endParaRPr lang="zh-CN" altLang="zh-CN"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  <a:sym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9pPr>
    </p:titleStyle>
    <p:bodyStyle>
      <a:lvl1pPr marL="365125" indent="-255588" algn="l" defTabSz="0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1pPr>
      <a:lvl2pPr marL="620713" indent="-227013" algn="l" defTabSz="0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SzPct val="68000"/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+mn-ea"/>
          <a:sym typeface="Lucida Sans Unicode" pitchFamily="34" charset="0"/>
        </a:defRPr>
      </a:lvl2pPr>
      <a:lvl3pPr marL="858838" indent="-227013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ea typeface="+mn-ea"/>
          <a:sym typeface="Lucida Sans Unicode" pitchFamily="34" charset="0"/>
        </a:defRPr>
      </a:lvl3pPr>
      <a:lvl4pPr marL="11430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  <a:ea typeface="+mn-ea"/>
          <a:sym typeface="Lucida Sans Unicode" pitchFamily="34" charset="0"/>
        </a:defRPr>
      </a:lvl4pPr>
      <a:lvl5pPr marL="13716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  <a:sym typeface="Lucida Sans Unicode" pitchFamily="34" charset="0"/>
        </a:defRPr>
      </a:lvl5pPr>
      <a:lvl6pPr marL="18288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6pPr>
      <a:lvl7pPr marL="22860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7pPr>
      <a:lvl8pPr marL="27432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8pPr>
      <a:lvl9pPr marL="32004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角三角形 10"/>
          <p:cNvSpPr>
            <a:spLocks noChangeArrowheads="1"/>
          </p:cNvSpPr>
          <p:nvPr/>
        </p:nvSpPr>
        <p:spPr bwMode="auto"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1999">
                <a:srgbClr val="4ABBE0"/>
              </a:gs>
              <a:gs pos="100000">
                <a:srgbClr val="007897"/>
              </a:gs>
            </a:gsLst>
            <a:lin ang="3000000" scaled="1"/>
          </a:gradFill>
          <a:ln w="9525" cmpd="sng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Lucida Sans Unicode" pitchFamily="34" charset="0"/>
              <a:ea typeface="Microsoft JhengHei" pitchFamily="34" charset="-120"/>
            </a:endParaRPr>
          </a:p>
        </p:txBody>
      </p:sp>
      <p:grpSp>
        <p:nvGrpSpPr>
          <p:cNvPr id="2051" name="群組 15"/>
          <p:cNvGrpSpPr>
            <a:grpSpLocks/>
          </p:cNvGrpSpPr>
          <p:nvPr/>
        </p:nvGrpSpPr>
        <p:grpSpPr bwMode="auto">
          <a:xfrm>
            <a:off x="0" y="4953000"/>
            <a:ext cx="9144000" cy="1911350"/>
            <a:chOff x="0" y="0"/>
            <a:chExt cx="9147765" cy="2032192"/>
          </a:xfrm>
        </p:grpSpPr>
        <p:sp>
          <p:nvSpPr>
            <p:cNvPr id="2" name="手繪多邊形 16"/>
            <p:cNvSpPr>
              <a:spLocks noChangeArrowheads="1"/>
            </p:cNvSpPr>
            <p:nvPr/>
          </p:nvSpPr>
          <p:spPr bwMode="auto">
            <a:xfrm>
              <a:off x="1691384" y="0"/>
              <a:ext cx="7456381" cy="51817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7999"/>
              </a:srgb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latin typeface="Lucida Sans Unicode" pitchFamily="34" charset="0"/>
                <a:ea typeface="Microsoft JhengHei" pitchFamily="34" charset="-120"/>
              </a:endParaRPr>
            </a:p>
          </p:txBody>
        </p:sp>
        <p:sp>
          <p:nvSpPr>
            <p:cNvPr id="3" name="手繪多邊形 18"/>
            <p:cNvSpPr>
              <a:spLocks noChangeArrowheads="1"/>
            </p:cNvSpPr>
            <p:nvPr/>
          </p:nvSpPr>
          <p:spPr bwMode="auto">
            <a:xfrm>
              <a:off x="39704" y="302129"/>
              <a:ext cx="9108061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latin typeface="Lucida Sans Unicode" pitchFamily="34" charset="0"/>
                <a:ea typeface="Microsoft JhengHei" pitchFamily="34" charset="-120"/>
              </a:endParaRPr>
            </a:p>
          </p:txBody>
        </p:sp>
        <p:grpSp>
          <p:nvGrpSpPr>
            <p:cNvPr id="2059" name="手繪多邊形 19"/>
            <p:cNvGrpSpPr>
              <a:grpSpLocks/>
            </p:cNvGrpSpPr>
            <p:nvPr/>
          </p:nvGrpSpPr>
          <p:grpSpPr bwMode="auto">
            <a:xfrm>
              <a:off x="-2331" y="42113"/>
              <a:ext cx="9156192" cy="1995504"/>
              <a:chOff x="0" y="0"/>
              <a:chExt cx="9156192" cy="1877568"/>
            </a:xfrm>
          </p:grpSpPr>
          <p:pic>
            <p:nvPicPr>
              <p:cNvPr id="4" name="手繪多邊形 19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0"/>
                <a:ext cx="9156192" cy="1877568"/>
              </a:xfrm>
              <a:prstGeom prst="rect">
                <a:avLst/>
              </a:prstGeom>
              <a:noFill/>
              <a:ln w="9525">
                <a:noFill/>
                <a:bevel/>
                <a:headEnd/>
                <a:tailEnd/>
              </a:ln>
            </p:spPr>
          </p:pic>
          <p:sp>
            <p:nvSpPr>
              <p:cNvPr id="2056" name="Text Box 8"/>
              <p:cNvSpPr>
                <a:spLocks noChangeArrowheads="1"/>
              </p:cNvSpPr>
              <p:nvPr/>
            </p:nvSpPr>
            <p:spPr bwMode="auto">
              <a:xfrm>
                <a:off x="7096" y="8019"/>
                <a:ext cx="0" cy="0"/>
              </a:xfrm>
              <a:prstGeom prst="rect">
                <a:avLst/>
              </a:prstGeom>
              <a:noFill/>
              <a:ln w="9525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Lucida Sans Unicode" pitchFamily="34" charset="0"/>
                  <a:ea typeface="Microsoft JhengHei" pitchFamily="34" charset="-120"/>
                </a:endParaRPr>
              </a:p>
            </p:txBody>
          </p:sp>
        </p:grpSp>
        <p:pic>
          <p:nvPicPr>
            <p:cNvPr id="5" name="直線接點 2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8427" y="35634"/>
              <a:ext cx="9162288" cy="868174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</p:pic>
      </p:grpSp>
      <p:sp>
        <p:nvSpPr>
          <p:cNvPr id="2052" name="標題版面配置區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Lucida Sans Unicode" pitchFamily="34" charset="0"/>
              </a:rPr>
              <a:t>按一下以編輯母片標題樣式</a:t>
            </a:r>
          </a:p>
        </p:txBody>
      </p:sp>
      <p:sp>
        <p:nvSpPr>
          <p:cNvPr id="2053" name="文字版面配置區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Lucida Sans Unicode" pitchFamily="34" charset="0"/>
              </a:rPr>
              <a:t>按一下以編輯母片文字樣式</a:t>
            </a:r>
          </a:p>
          <a:p>
            <a:pPr lvl="1"/>
            <a:r>
              <a:rPr lang="zh-CN" smtClean="0">
                <a:sym typeface="Lucida Sans Unicode" pitchFamily="34" charset="0"/>
              </a:rPr>
              <a:t>第二層</a:t>
            </a:r>
          </a:p>
          <a:p>
            <a:pPr lvl="2"/>
            <a:r>
              <a:rPr lang="zh-CN" smtClean="0">
                <a:sym typeface="Lucida Sans Unicode" pitchFamily="34" charset="0"/>
              </a:rPr>
              <a:t>第三層</a:t>
            </a:r>
          </a:p>
          <a:p>
            <a:pPr lvl="3"/>
            <a:r>
              <a:rPr lang="zh-CN" smtClean="0">
                <a:sym typeface="Lucida Sans Unicode" pitchFamily="34" charset="0"/>
              </a:rPr>
              <a:t>第四層</a:t>
            </a:r>
          </a:p>
          <a:p>
            <a:pPr lvl="4"/>
            <a:r>
              <a:rPr lang="zh-CN" smtClean="0">
                <a:sym typeface="Lucida Sans Unicode" pitchFamily="34" charset="0"/>
              </a:rPr>
              <a:t>第五層</a:t>
            </a:r>
          </a:p>
        </p:txBody>
      </p:sp>
      <p:sp>
        <p:nvSpPr>
          <p:cNvPr id="2060" name="日期版面配置區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FFFF"/>
                </a:solidFill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fld id="{8684DEE4-88C1-480B-96BD-6B9CE5A898A4}" type="datetime1">
              <a:rPr lang="en-US" altLang="zh-CN" smtClean="0"/>
              <a:pPr>
                <a:defRPr/>
              </a:pPr>
              <a:t>7/3/2015</a:t>
            </a:fld>
            <a:endParaRPr lang="zh-CN" altLang="zh-CN">
              <a:ea typeface="PMingLiU" pitchFamily="18" charset="-120"/>
            </a:endParaRPr>
          </a:p>
        </p:txBody>
      </p:sp>
      <p:sp>
        <p:nvSpPr>
          <p:cNvPr id="2061" name="頁尾版面配置區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E8F0F4"/>
                </a:solidFill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2" name="投影片編號版面配置區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latin typeface="+mn-lt"/>
                <a:ea typeface="+mn-ea"/>
                <a:sym typeface="Lucida Sans Unicode" pitchFamily="34" charset="0"/>
              </a:defRPr>
            </a:lvl1pPr>
          </a:lstStyle>
          <a:p>
            <a:pPr>
              <a:defRPr/>
            </a:pPr>
            <a:fld id="{298399D1-E94D-400C-87B1-1526C6D9012C}" type="slidenum">
              <a:rPr lang="zh-CN" altLang="zh-CN"/>
              <a:pPr>
                <a:defRPr/>
              </a:pPr>
              <a:t>‹#›</a:t>
            </a:fld>
            <a:endParaRPr lang="zh-CN" altLang="zh-CN"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  <a:sym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icrosoft JhengHei" pitchFamily="34" charset="-120"/>
          <a:sym typeface="Lucida Sans Unicode" pitchFamily="34" charset="0"/>
        </a:defRPr>
      </a:lvl9pPr>
    </p:titleStyle>
    <p:bodyStyle>
      <a:lvl1pPr marL="365125" indent="-255588" algn="l" defTabSz="0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  <a:sym typeface="Lucida Sans Unicode" pitchFamily="34" charset="0"/>
        </a:defRPr>
      </a:lvl1pPr>
      <a:lvl2pPr marL="620713" indent="-227013" algn="l" defTabSz="0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SzPct val="68000"/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+mn-ea"/>
          <a:sym typeface="Lucida Sans Unicode" pitchFamily="34" charset="0"/>
        </a:defRPr>
      </a:lvl2pPr>
      <a:lvl3pPr marL="858838" indent="-227013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ea typeface="+mn-ea"/>
          <a:sym typeface="Lucida Sans Unicode" pitchFamily="34" charset="0"/>
        </a:defRPr>
      </a:lvl3pPr>
      <a:lvl4pPr marL="11430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  <a:ea typeface="+mn-ea"/>
          <a:sym typeface="Lucida Sans Unicode" pitchFamily="34" charset="0"/>
        </a:defRPr>
      </a:lvl4pPr>
      <a:lvl5pPr marL="13716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  <a:sym typeface="Lucida Sans Unicode" pitchFamily="34" charset="0"/>
        </a:defRPr>
      </a:lvl5pPr>
      <a:lvl6pPr marL="18288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6pPr>
      <a:lvl7pPr marL="22860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7pPr>
      <a:lvl8pPr marL="27432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8pPr>
      <a:lvl9pPr marL="32004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副標題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473210"/>
            <a:ext cx="7772400" cy="3384550"/>
          </a:xfrm>
        </p:spPr>
        <p:txBody>
          <a:bodyPr lIns="45720" rIns="45720"/>
          <a:lstStyle/>
          <a:p>
            <a:pPr marL="0" indent="0" algn="ctr" eaLnBrk="1" hangingPunct="1">
              <a:buNone/>
            </a:pPr>
            <a:r>
              <a:rPr lang="en-US" altLang="zh-CN" sz="4500" b="1" dirty="0" smtClean="0">
                <a:solidFill>
                  <a:srgbClr val="0000CC"/>
                </a:solidFill>
                <a:latin typeface="Times New Roman" pitchFamily="18" charset="0"/>
                <a:sym typeface="Times New Roman" pitchFamily="18" charset="0"/>
              </a:rPr>
              <a:t>3D Simulation of Human-like Walking and Stability Analysis for Bipedal Robot with Distributed Sole Force Sensors</a:t>
            </a:r>
            <a:endParaRPr lang="zh-CN" altLang="en-US" sz="4500" b="1" dirty="0" smtClean="0">
              <a:solidFill>
                <a:srgbClr val="0000CC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zh-CN" altLang="en-US" sz="4500" b="1" dirty="0" smtClean="0">
              <a:solidFill>
                <a:srgbClr val="0000CC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zh-CN" altLang="en-US" sz="1700" dirty="0" smtClean="0">
              <a:solidFill>
                <a:schemeClr val="tx2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0" y="5501980"/>
            <a:ext cx="9144000" cy="1356019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 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Authors : Chao SHI and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Eric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H. K. Fung</a:t>
            </a:r>
            <a:endParaRPr lang="en-US" altLang="zh-CN" sz="2000" b="1" dirty="0" smtClean="0">
              <a:solidFill>
                <a:srgbClr val="FFFF00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/>
            <a:r>
              <a:rPr lang="en-US" altLang="zh-CN" sz="2000" b="1" dirty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Presenter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:</a:t>
            </a:r>
            <a:r>
              <a:rPr lang="zh-CN" altLang="en-US" sz="20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 Dr</a:t>
            </a:r>
            <a:r>
              <a:rPr lang="zh-CN" altLang="en-US" sz="2000" b="1" dirty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. </a:t>
            </a:r>
            <a:r>
              <a:rPr lang="zh-CN" altLang="en-US" sz="20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Eric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H. K. Fung</a:t>
            </a:r>
          </a:p>
          <a:p>
            <a:pPr eaLnBrk="1" hangingPunct="1"/>
            <a:endParaRPr lang="en-US" altLang="zh-CN" sz="2000" b="1" dirty="0" smtClean="0">
              <a:solidFill>
                <a:srgbClr val="FFFF00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Department of Mechanical Engineering</a:t>
            </a:r>
          </a:p>
          <a:p>
            <a:pPr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Times New Roman" pitchFamily="18" charset="0"/>
                <a:sym typeface="Times New Roman" pitchFamily="18" charset="0"/>
              </a:rPr>
              <a:t>The Hong Kong Polytechnic University</a:t>
            </a:r>
            <a:endParaRPr lang="zh-CN" altLang="en-US" sz="1600" dirty="0" smtClean="0">
              <a:solidFill>
                <a:srgbClr val="FFFF00"/>
              </a:solidFill>
            </a:endParaRPr>
          </a:p>
          <a:p>
            <a:pPr eaLnBrk="1" hangingPunct="1"/>
            <a:endParaRPr lang="zh-CN" altLang="en-US" sz="2000" b="1" dirty="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Lucida Sans Unicode" pitchFamily="34" charset="0"/>
                <a:ea typeface="Microsoft JhengHei" pitchFamily="34" charset="-120"/>
                <a:sym typeface="Lucida Sans Unicode" pitchFamily="34" charset="0"/>
              </a:rPr>
              <a:t> </a:t>
            </a:r>
            <a:endParaRPr lang="zh-CN" altLang="en-US" dirty="0">
              <a:solidFill>
                <a:srgbClr val="FFFFFF"/>
              </a:solidFill>
              <a:latin typeface="Lucida Sans Unicode" pitchFamily="34" charset="0"/>
              <a:ea typeface="Microsoft JhengHei" pitchFamily="34" charset="-120"/>
              <a:sym typeface="Lucida Sans Unicode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158" y="214290"/>
            <a:ext cx="8429684" cy="714380"/>
            <a:chOff x="357158" y="214290"/>
            <a:chExt cx="8429684" cy="714380"/>
          </a:xfrm>
        </p:grpSpPr>
        <p:pic>
          <p:nvPicPr>
            <p:cNvPr id="1026" name="Picture 2" descr="C:\Users\GH033\Desktop\OMICS_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14290"/>
              <a:ext cx="2143140" cy="714380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2" y="214290"/>
              <a:ext cx="3214710" cy="61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40EA3-A010-44B6-AD98-09918DB885FD}" type="slidenum">
              <a:rPr lang="zh-CN" altLang="zh-CN" smtClean="0"/>
              <a:pPr>
                <a:defRPr/>
              </a:pPr>
              <a:t>1</a:t>
            </a:fld>
            <a:endParaRPr lang="zh-CN" altLang="zh-CN" sz="1800">
              <a:solidFill>
                <a:schemeClr val="tx1"/>
              </a:solidFill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10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Distributed force sensor model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Features: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1. Distributed force can reflect the real world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2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. Distributed force profile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is used in stability analysis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92896"/>
            <a:ext cx="4811443" cy="23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924944"/>
            <a:ext cx="3538389" cy="167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44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11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Foot trajectory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Features: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Three different walking phases: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heel-lifting phase	swinging phase	toe-striking phase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/>
        </p:nvSpPr>
        <p:spPr bwMode="auto">
          <a:xfrm>
            <a:off x="467544" y="260648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3. Simulation method</a:t>
            </a:r>
            <a:endParaRPr lang="zh-CN" altLang="en-US" dirty="0">
              <a:ea typeface="PMingLiU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308853" cy="30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43847"/>
            <a:ext cx="201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Heel-lifting phase</a:t>
            </a:r>
          </a:p>
          <a:p>
            <a:pPr algn="just"/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constraints: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9221" y="2348880"/>
                <a:ext cx="7344612" cy="1405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Tiptoe position: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HK" b="1" i="1" smtClean="0">
                            <a:solidFill>
                              <a:schemeClr val="tx1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HK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+0.5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21" y="2348880"/>
                <a:ext cx="7344612" cy="1405385"/>
              </a:xfrm>
              <a:prstGeom prst="rect">
                <a:avLst/>
              </a:prstGeom>
              <a:blipFill rotWithShape="0">
                <a:blip r:embed="rId2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5712" y="3935968"/>
                <a:ext cx="7632752" cy="1767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Heel position: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HK" b="1" i="1" smtClean="0">
                            <a:solidFill>
                              <a:schemeClr val="tx1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HK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+0.5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(1−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zh-TW" altLang="zh-HK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            (0≤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heel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lifting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12" y="3935968"/>
                <a:ext cx="7632752" cy="1767535"/>
              </a:xfrm>
              <a:prstGeom prst="rect">
                <a:avLst/>
              </a:prstGeom>
              <a:blipFill rotWithShape="0">
                <a:blip r:embed="rId3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12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396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9724" y="2167177"/>
                <a:ext cx="7884276" cy="1767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Tiptoe position: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HK" b="1" i="1" smtClean="0">
                            <a:solidFill>
                              <a:schemeClr val="tx1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HK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+0.5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foot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  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zh-TW" altLang="zh-HK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              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24" y="2167177"/>
                <a:ext cx="7884276" cy="1767535"/>
              </a:xfrm>
              <a:prstGeom prst="rect">
                <a:avLst/>
              </a:prstGeom>
              <a:blipFill rotWithShape="0"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9724" y="4155349"/>
                <a:ext cx="6768564" cy="1405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Heel position: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HK" b="1" i="1" smtClean="0">
                            <a:solidFill>
                              <a:schemeClr val="tx1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HK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+0.5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initial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step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sw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=0                                 (</m:t>
                            </m:r>
                            <m:sSub>
                              <m:sSubPr>
                                <m:ctrlPr>
                                  <a:rPr lang="zh-TW" altLang="zh-HK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toe</m:t>
                                </m:r>
                                <m: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  <m:t>striking</m:t>
                                </m:r>
                              </m:sub>
                            </m:sSub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HK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24" y="4155349"/>
                <a:ext cx="6768564" cy="1405385"/>
              </a:xfrm>
              <a:prstGeom prst="rect">
                <a:avLst/>
              </a:prstGeom>
              <a:blipFill rotWithShape="0"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13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243847"/>
            <a:ext cx="201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Toe-striking phase</a:t>
            </a:r>
          </a:p>
          <a:p>
            <a:pPr algn="just"/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constraints: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9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1684" y="2564928"/>
                <a:ext cx="7740645" cy="41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𝐳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𝟕𝟗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𝟑𝟏𝟕𝟐</m:t>
                      </m:r>
                      <m:sSup>
                        <m:sSupPr>
                          <m:ctrlPr>
                            <a:rPr lang="zh-HK" altLang="en-US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HK" altLang="en-US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𝐬𝐰𝐢𝐧𝐠</m:t>
                              </m:r>
                            </m:sub>
                          </m:sSub>
                        </m:e>
                        <m:sup>
                          <m:r>
                            <a:rPr lang="zh-HK" altLang="en-US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𝟐𝟕𝟐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𝟔𝟕𝟑𝟖</m:t>
                      </m:r>
                      <m:sSup>
                        <m:sSupPr>
                          <m:ctrlPr>
                            <a:rPr lang="zh-HK" altLang="en-US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HK" altLang="en-US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𝐬𝐰𝐢𝐧𝐠</m:t>
                              </m:r>
                            </m:sub>
                          </m:sSub>
                        </m:e>
                        <m:sup>
                          <m:r>
                            <a:rPr lang="zh-HK" altLang="en-US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𝟐𝟕𝟑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𝟔𝟗𝟒𝟔</m:t>
                      </m:r>
                      <m:sSup>
                        <m:sSupPr>
                          <m:ctrlPr>
                            <a:rPr lang="zh-HK" altLang="en-US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HK" altLang="en-US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zh-HK" altLang="en-US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𝐬𝐰𝐢𝐧𝐠</m:t>
                              </m:r>
                            </m:sub>
                          </m:sSub>
                        </m:e>
                        <m:sup>
                          <m:r>
                            <a:rPr lang="zh-HK" altLang="en-US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zh-HK" altLang="en-US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𝟏𝟎𝟎</m:t>
                      </m:r>
                      <m:sSub>
                        <m:sSubPr>
                          <m:ctrlPr>
                            <a:rPr lang="zh-HK" altLang="en-US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HK" altLang="en-US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zh-HK" altLang="en-US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𝐬𝐰𝐢𝐧𝐠</m:t>
                          </m:r>
                        </m:sub>
                      </m:sSub>
                    </m:oMath>
                  </m:oMathPara>
                </a14:m>
                <a:endParaRPr lang="zh-HK" altLang="en-US" b="1" dirty="0"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84" y="2564928"/>
                <a:ext cx="7740645" cy="415948"/>
              </a:xfrm>
              <a:prstGeom prst="rect">
                <a:avLst/>
              </a:prstGeom>
              <a:blipFill rotWithShape="0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670" y="3172902"/>
                <a:ext cx="82086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swing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swinging time span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swing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toe</m:t>
                        </m:r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striking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heel</m:t>
                        </m:r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lifting</m:t>
                        </m:r>
                      </m:sub>
                    </m:sSub>
                  </m:oMath>
                </a14:m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0" y="3172902"/>
                <a:ext cx="820868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594" t="-7576" b="-151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635922" y="5839077"/>
            <a:ext cx="330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Trajectory of swinging foot tiptoe</a:t>
            </a:r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14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24384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Swinging phase</a:t>
            </a:r>
          </a:p>
          <a:p>
            <a:pPr algn="just"/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The trajectory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of the tiptoe in swinging phase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is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generated by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using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a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fifth-order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polynomial, which is sufficient to make the trajectory smooth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GH033\Desktop\Traj.emf"/>
          <p:cNvPicPr>
            <a:picLocks noChangeAspect="1"/>
          </p:cNvPicPr>
          <p:nvPr/>
        </p:nvPicPr>
        <p:blipFill rotWithShape="1">
          <a:blip r:embed="rId5"/>
          <a:srcRect l="5367" t="37179" r="8334" b="32921"/>
          <a:stretch/>
        </p:blipFill>
        <p:spPr bwMode="auto">
          <a:xfrm>
            <a:off x="1763688" y="4144266"/>
            <a:ext cx="6510499" cy="1693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98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447" y="1885482"/>
            <a:ext cx="7992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For both heel-lifting and toe-striking phase, the knees of two legs are all stretched, and for the swinging phase, only the knee from the standing leg is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stretched.</a:t>
            </a:r>
          </a:p>
          <a:p>
            <a:pPr algn="just"/>
            <a:endParaRPr lang="en-US" altLang="zh-HK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Knee constraints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for three walking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phases: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9632" y="3717032"/>
                <a:ext cx="7272808" cy="731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Knee angles: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HK" sz="1600" b="1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HK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TW" altLang="zh-HK" b="1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𝐤𝐧𝐞𝐞</m:t>
                                  </m:r>
                                  <m:r>
                                    <a:rPr lang="en-US" altLang="zh-HK" b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HK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HK" b="1" i="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 (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             </m:t>
                              </m:r>
                              <m:r>
                                <a:rPr lang="en-US" altLang="zh-HK" b="1" i="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TW" altLang="zh-HK" b="1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𝐤𝐧𝐞𝐞</m:t>
                                  </m:r>
                                  <m:r>
                                    <a:rPr lang="en-US" altLang="zh-HK" b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𝒔𝒘</m:t>
                                  </m:r>
                                </m:sub>
                              </m:sSub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HK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altLang="zh-HK" b="1" i="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HK" b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(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TW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𝒉𝒆𝒆𝒍</m:t>
                                  </m:r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𝒍𝒊𝒇𝒕𝒊𝒏𝒈</m:t>
                                  </m:r>
                                </m:sub>
                              </m:sSub>
                              <m:r>
                                <a:rPr lang="en-US" altLang="zh-HK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zh-TW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𝒕𝒐𝒆</m:t>
                                  </m:r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HK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𝒔𝒕𝒓𝒊𝒌𝒊𝒏𝒈</m:t>
                                  </m:r>
                                </m:sub>
                              </m:sSub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HK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  <m:r>
                                <a:rPr lang="en-US" altLang="zh-HK" sz="16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7272808" cy="731867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44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int angle.emf"/>
          <p:cNvPicPr/>
          <p:nvPr/>
        </p:nvPicPr>
        <p:blipFill>
          <a:blip r:embed="rId2"/>
          <a:srcRect l="7554" r="7267"/>
          <a:stretch>
            <a:fillRect/>
          </a:stretch>
        </p:blipFill>
        <p:spPr>
          <a:xfrm>
            <a:off x="1187624" y="548680"/>
            <a:ext cx="7200694" cy="432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886" y="4848379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Trajectory of six different joints</a:t>
            </a:r>
            <a:endParaRPr lang="zh-HK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093067" y="5301208"/>
            <a:ext cx="792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FF9999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pink</a:t>
            </a:r>
            <a:r>
              <a:rPr lang="en-US" altLang="zh-HK" b="1" dirty="0">
                <a:solidFill>
                  <a:srgbClr val="FF9999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: heel-lifting </a:t>
            </a:r>
            <a:r>
              <a:rPr lang="en-US" altLang="zh-HK" b="1" dirty="0" smtClean="0">
                <a:solidFill>
                  <a:srgbClr val="FF9999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phase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H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blue</a:t>
            </a:r>
            <a:r>
              <a:rPr lang="en-US" altLang="zh-HK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: swinging </a:t>
            </a:r>
            <a:r>
              <a:rPr lang="en-US" altLang="zh-H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phase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  </a:t>
            </a:r>
            <a:r>
              <a:rPr lang="en-US" altLang="zh-HK" b="1" dirty="0">
                <a:solidFill>
                  <a:srgbClr val="92D05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green: toe-striking </a:t>
            </a:r>
            <a:r>
              <a:rPr lang="en-US" altLang="zh-HK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phase</a:t>
            </a:r>
            <a:endParaRPr lang="zh-HK" altLang="en-US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16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63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3317" y="1729205"/>
                <a:ext cx="7704642" cy="2714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   (</m:t>
                      </m:r>
                      <m:r>
                        <m:rPr>
                          <m:sty m:val="p"/>
                        </m:rP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=1⋯7</m:t>
                      </m:r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zh-TW" altLang="zh-HK" b="1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1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</m:acc>
                        </m:e>
                        <m:sub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̈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   (</m:t>
                      </m:r>
                      <m:r>
                        <m:rPr>
                          <m:sty m:val="p"/>
                        </m:rP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=1⋯7</m:t>
                      </m:r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𝛚</m:t>
                          </m:r>
                        </m:e>
                        <m:sub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   (</m:t>
                      </m:r>
                      <m:r>
                        <m:rPr>
                          <m:sty m:val="p"/>
                        </m:rP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=1⋯7</m:t>
                      </m:r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b="1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1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𝛚</m:t>
                              </m:r>
                            </m:e>
                          </m:acc>
                        </m:e>
                        <m:sub>
                          <m:r>
                            <a:rPr lang="en-US" altLang="zh-HK" b="1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CoM</m:t>
                          </m:r>
                          <m: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altLang="zh-HK" b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   (</m:t>
                      </m:r>
                      <m:r>
                        <m:rPr>
                          <m:sty m:val="p"/>
                        </m:rP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=1⋯7</m:t>
                      </m:r>
                      <m:r>
                        <a:rPr lang="en-US" altLang="zh-HK" b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altLang="zh-TW" sz="2000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TW" altLang="zh-HK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H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</m:acc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TW" altLang="zh-HK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zh-TW" altLang="zh-HK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zh-TW" altLang="zh-HK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HK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altLang="zh-HK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𝐂𝐨𝐌</m:t>
                              </m:r>
                              <m:r>
                                <a:rPr lang="en-US" altLang="zh-HK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zh-TW" altLang="zh-HK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HK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HK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zh-TW" altLang="zh-HK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HK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𝐂𝐨𝐌</m:t>
                                  </m:r>
                                  <m:r>
                                    <a:rPr lang="en-US" altLang="zh-HK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zh-TW" altLang="zh-HK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TW" altLang="zh-HK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𝛚</m:t>
                              </m:r>
                            </m:e>
                          </m:acc>
                        </m:e>
                        <m:sub>
                          <m:r>
                            <a:rPr lang="en-US" altLang="zh-H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𝛚</m:t>
                          </m:r>
                        </m:e>
                        <m:sub>
                          <m:r>
                            <a:rPr lang="en-US" altLang="zh-H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𝐂𝐨𝐌</m:t>
                          </m:r>
                          <m:r>
                            <a:rPr lang="en-US" altLang="zh-HK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HK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zh-TW" altLang="zh-HK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altLang="zh-HK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𝐂𝐨𝐌</m:t>
                              </m:r>
                              <m:r>
                                <a:rPr lang="en-US" altLang="zh-HK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7" y="1729205"/>
                <a:ext cx="7704642" cy="27146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670" y="4509120"/>
                <a:ext cx="81079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angular momentum for the robot body.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represent inertia tensor for each part with respect to the world frame in </a:t>
                </a:r>
                <a:r>
                  <a:rPr lang="en-US" altLang="zh-HK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SimMechanics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model.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mass for each body part.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0" y="4509120"/>
                <a:ext cx="810793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2" t="-3974" b="-993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17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74061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ZMP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calculation</a:t>
            </a:r>
          </a:p>
          <a:p>
            <a:pPr algn="just">
              <a:spcAft>
                <a:spcPts val="0"/>
              </a:spcAft>
            </a:pPr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	For each part : </a:t>
            </a:r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8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676" y="908790"/>
            <a:ext cx="495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ZMP for the robot body is calculated as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follows :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95735" y="1830369"/>
                <a:ext cx="6451377" cy="224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i="1" kern="1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zmp</m:t>
                          </m:r>
                        </m:sub>
                      </m:sSub>
                      <m:r>
                        <a:rPr lang="en-US" altLang="zh-HK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CoM</m:t>
                                  </m:r>
                                  <m: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_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altLang="zh-HK" b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HK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e>
                          </m:nary>
                          <m:sSub>
                            <m:sSubPr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zh-TW" altLang="zh-HK" i="1" kern="1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kern="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CoM</m:t>
                                  </m:r>
                                  <m: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_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  <m:r>
                                    <a:rPr lang="en-US" altLang="zh-HK" b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HK" i="1" kern="1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HK" i="1" kern="1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zmp</m:t>
                          </m:r>
                        </m:sub>
                      </m:sSub>
                      <m:f>
                        <m:fPr>
                          <m:ctrlPr>
                            <a:rPr lang="zh-TW" altLang="zh-HK" i="1" kern="10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CoM</m:t>
                                  </m:r>
                                  <m: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_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  <m:r>
                                    <a:rPr lang="en-US" altLang="zh-HK" b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</m:e>
                          </m:nary>
                          <m:sSub>
                            <m:sSubPr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HK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HK" i="1" kern="1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zh-TW" altLang="zh-HK" i="1" kern="1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kern="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p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CoM</m:t>
                                  </m:r>
                                  <m: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_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z</m:t>
                                  </m:r>
                                  <m:r>
                                    <a:rPr lang="en-US" altLang="zh-HK" b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HK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HK" kern="1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HK" kern="1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zmp</m:t>
                          </m:r>
                        </m:sub>
                      </m:sSub>
                      <m:r>
                        <a:rPr lang="en-US" altLang="zh-HK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 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1830369"/>
                <a:ext cx="6451377" cy="22474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1600" y="4509120"/>
                <a:ext cx="7542438" cy="67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gravitational acceleration in z direction.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zmp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means that the world coordinate is placed on the ground.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09120"/>
                <a:ext cx="7542438" cy="675185"/>
              </a:xfrm>
              <a:prstGeom prst="rect">
                <a:avLst/>
              </a:prstGeom>
              <a:blipFill rotWithShape="0">
                <a:blip r:embed="rId3"/>
                <a:stretch>
                  <a:fillRect l="-646" t="-5455" r="-646" b="-1363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18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76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14" y="1556792"/>
            <a:ext cx="7334176" cy="3788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5347" y="5345747"/>
            <a:ext cx="26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ZMP feedback mechanism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19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66112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ZMP feedback</a:t>
            </a:r>
          </a:p>
        </p:txBody>
      </p:sp>
    </p:spTree>
    <p:extLst>
      <p:ext uri="{BB962C8B-B14F-4D97-AF65-F5344CB8AC3E}">
        <p14:creationId xmlns:p14="http://schemas.microsoft.com/office/powerpoint/2010/main" val="228930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>
            <a:spLocks noChangeArrowheads="1"/>
          </p:cNvSpPr>
          <p:nvPr/>
        </p:nvSpPr>
        <p:spPr bwMode="auto">
          <a:xfrm>
            <a:off x="1619672" y="1556792"/>
            <a:ext cx="6028083" cy="249299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Objective </a:t>
            </a:r>
            <a:r>
              <a:rPr lang="zh-CN" altLang="en-US" sz="28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:</a:t>
            </a:r>
            <a:endParaRPr lang="en-US" altLang="zh-CN" sz="2800" b="1" dirty="0" smtClean="0">
              <a:solidFill>
                <a:srgbClr val="0000CC"/>
              </a:solidFill>
              <a:latin typeface="Georgia" pitchFamily="18" charset="0"/>
              <a:ea typeface="华康俪金黑W8(P)" pitchFamily="2" charset="-122"/>
              <a:sym typeface="Georgia" pitchFamily="18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0000CC"/>
              </a:solidFill>
              <a:latin typeface="Georgia" pitchFamily="18" charset="0"/>
              <a:ea typeface="PMingLiU" pitchFamily="18" charset="-120"/>
              <a:sym typeface="Georgia" pitchFamily="18" charset="0"/>
            </a:endParaRPr>
          </a:p>
          <a:p>
            <a:pPr eaLnBrk="1" hangingPunct="1"/>
            <a:endParaRPr lang="en-US" altLang="zh-CN" sz="2800" b="1" dirty="0" smtClean="0">
              <a:solidFill>
                <a:srgbClr val="0000CC"/>
              </a:solidFill>
              <a:latin typeface="Georgia" pitchFamily="18" charset="0"/>
              <a:ea typeface="PMingLiU" pitchFamily="18" charset="-120"/>
              <a:sym typeface="Georgia" pitchFamily="18" charset="0"/>
            </a:endParaRPr>
          </a:p>
          <a:p>
            <a:pPr algn="just"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Study the human-like walking of bipedal robot and analyze its stability with distributed force sensor model. </a:t>
            </a:r>
            <a:endParaRPr lang="zh-CN" altLang="en-US" sz="2400" b="1" dirty="0">
              <a:solidFill>
                <a:srgbClr val="0000CC"/>
              </a:solidFill>
              <a:latin typeface="Georgia" pitchFamily="18" charset="0"/>
              <a:ea typeface="华康俪金黑W8(P)" pitchFamily="2" charset="-122"/>
              <a:sym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260648"/>
                <a:ext cx="8640720" cy="562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In the ZMP feedback block, we have following mechanism:</a:t>
                </a:r>
              </a:p>
              <a:p>
                <a:pPr>
                  <a:spcAft>
                    <a:spcPts val="0"/>
                  </a:spcAft>
                </a:pPr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HK" b="1" i="1"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zh-TW" altLang="zh-HK" b="1" i="1">
                                                      <a:latin typeface="Cambria Math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HK" b="1">
                                                      <a:latin typeface="Cambria Math" panose="02040503050406030204" pitchFamily="18" charset="0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𝟕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zh-TW" altLang="zh-HK" b="1" i="1">
                                                      <a:latin typeface="Cambria Math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HK" b="1">
                                                      <a:latin typeface="Cambria Math" panose="02040503050406030204" pitchFamily="18" charset="0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𝟏𝟎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HK" b="1" i="1"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𝟕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𝟏𝟎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𝐇𝐞𝐞𝐥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𝐥𝐢𝐟𝐭𝐢𝐧𝐠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𝑷𝒉𝒂𝒔𝒆</m:t>
                          </m:r>
                        </m:e>
                      </m:d>
                    </m:oMath>
                  </m:oMathPara>
                </a14:m>
                <a:endParaRPr lang="en-US" altLang="zh-HK" b="1" dirty="0"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zh-HK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HK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zh-TW" altLang="zh-HK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HK" b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𝟕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zh-TW" altLang="zh-HK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HK" b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华康俪金黑W8(P)" pitchFamily="2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𝟏𝟎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HK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𝟕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HK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HK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华康俪金黑W8(P)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𝟏𝟎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𝐒𝐰𝐢𝐧𝐠𝐢𝐧𝐠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𝑷𝒉𝒂𝒔𝒆</m:t>
                          </m:r>
                        </m:e>
                      </m:d>
                      <m:r>
                        <a:rPr lang="en-US" altLang="zh-HK" kern="10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n-US" altLang="zh-HK" kern="100" dirty="0" smtClean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HK" kern="100" dirty="0" smtClean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are scaling factors for heel-lifting phase and swinging phase respectively. </a:t>
                </a:r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For small sampling time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used in the simulation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the approximate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equations are: </a:t>
                </a:r>
              </a:p>
              <a:p>
                <a:pPr>
                  <a:spcAft>
                    <a:spcPts val="0"/>
                  </a:spcAft>
                </a:pPr>
                <a:endParaRPr lang="zh-TW" altLang="zh-HK" sz="2000" b="1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TW" altLang="zh-HK" b="1" i="1">
                                              <a:latin typeface="Cambria Math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HK" b="1"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TW" altLang="zh-HK" b="1" i="1">
                                              <a:latin typeface="Cambria Math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𝟏𝟎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𝐭</m:t>
                      </m:r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𝐇𝐞𝐞𝐥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𝐥𝐢𝐟𝐭𝐢𝐧𝐠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𝑷𝒉𝒂𝒔𝒆</m:t>
                          </m:r>
                        </m:e>
                      </m:d>
                    </m:oMath>
                  </m:oMathPara>
                </a14:m>
                <a:endParaRPr lang="en-US" altLang="zh-HK" b="1" dirty="0"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TW" altLang="zh-HK" b="1" i="1">
                                              <a:latin typeface="Cambria Math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HK" b="1"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TW" altLang="zh-HK" b="1" i="1">
                                              <a:latin typeface="Cambria Math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altLang="zh-HK" b="1"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𝟏𝟎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HK" b="1" i="1"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zh-HK" b="1" i="1">
                                        <a:latin typeface="Cambria Math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𝒁𝑴𝑷</m:t>
                                    </m:r>
                                  </m:e>
                                  <m:sub>
                                    <m:r>
                                      <a:rPr lang="en-US" altLang="zh-HK" b="1">
                                        <a:latin typeface="Cambria Math" panose="02040503050406030204" pitchFamily="18" charset="0"/>
                                        <a:ea typeface="华康俪金黑W8(P)" pitchFamily="2" charset="-122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𝐭</m:t>
                      </m:r>
                      <m:r>
                        <a:rPr lang="en-US" altLang="zh-HK" b="1"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zh-TW" altLang="zh-HK" b="1" i="1"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𝐒𝐰𝐢𝐧𝐠𝐢𝐧𝐠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𝑷𝒉𝒂𝒔𝒆</m:t>
                          </m:r>
                        </m:e>
                      </m:d>
                    </m:oMath>
                  </m:oMathPara>
                </a14:m>
                <a:endParaRPr lang="zh-HK" altLang="en-US" b="1" dirty="0"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8640720" cy="5620000"/>
              </a:xfrm>
              <a:prstGeom prst="rect">
                <a:avLst/>
              </a:prstGeom>
              <a:blipFill rotWithShape="0">
                <a:blip r:embed="rId2"/>
                <a:stretch>
                  <a:fillRect l="-564" t="-651" r="-56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20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74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4246" y="2924958"/>
            <a:ext cx="1536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Overall simulation diagram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21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9664"/>
            <a:ext cx="6730131" cy="59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845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861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6" name="Rectangle 5"/>
          <p:cNvSpPr/>
          <p:nvPr/>
        </p:nvSpPr>
        <p:spPr>
          <a:xfrm>
            <a:off x="3502025" y="5663481"/>
            <a:ext cx="53284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Snapshots </a:t>
            </a:r>
            <a:r>
              <a:rPr lang="en-US" altLang="zh-HK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one step</a:t>
            </a:r>
            <a:endParaRPr lang="zh-TW" altLang="zh-HK" sz="2000" kern="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(a) isometric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view	(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b) side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view	(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c) front view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85464"/>
            <a:ext cx="5268070" cy="47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286480" y="2643182"/>
            <a:ext cx="2714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(1)-(2) : heel-lifting phase</a:t>
            </a:r>
          </a:p>
          <a:p>
            <a:endParaRPr lang="en-US" altLang="zh-HK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(2)-(6): swinging phase</a:t>
            </a:r>
          </a:p>
          <a:p>
            <a:endParaRPr lang="en-US" altLang="zh-HK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(6)-(7): toe-striking phase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22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/>
        </p:nvSpPr>
        <p:spPr bwMode="auto">
          <a:xfrm>
            <a:off x="500034" y="71414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4. Simulation results</a:t>
            </a:r>
            <a:endParaRPr lang="zh-CN" altLang="en-US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605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GH033\Desktop\colormap1.png"/>
          <p:cNvPicPr/>
          <p:nvPr/>
        </p:nvPicPr>
        <p:blipFill>
          <a:blip r:embed="rId2"/>
          <a:srcRect l="32460" t="6100" r="33458" b="3922"/>
          <a:stretch>
            <a:fillRect/>
          </a:stretch>
        </p:blipFill>
        <p:spPr bwMode="auto">
          <a:xfrm>
            <a:off x="285720" y="1643050"/>
            <a:ext cx="1634118" cy="255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:\Users\GH033\Desktop\colormap2.png"/>
          <p:cNvPicPr/>
          <p:nvPr/>
        </p:nvPicPr>
        <p:blipFill>
          <a:blip r:embed="rId3"/>
          <a:srcRect l="32630" t="6100" r="33473" b="3702"/>
          <a:stretch>
            <a:fillRect/>
          </a:stretch>
        </p:blipFill>
        <p:spPr bwMode="auto">
          <a:xfrm>
            <a:off x="2018058" y="1643050"/>
            <a:ext cx="1625248" cy="25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:\Users\GH033\Desktop\colormap3.png"/>
          <p:cNvPicPr/>
          <p:nvPr/>
        </p:nvPicPr>
        <p:blipFill>
          <a:blip r:embed="rId4"/>
          <a:srcRect l="32654" t="6100" r="33602" b="3702"/>
          <a:stretch>
            <a:fillRect/>
          </a:stretch>
        </p:blipFill>
        <p:spPr bwMode="auto">
          <a:xfrm>
            <a:off x="3714744" y="1643050"/>
            <a:ext cx="1617912" cy="25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:\Users\GH033\Desktop\colormap4.png"/>
          <p:cNvPicPr/>
          <p:nvPr/>
        </p:nvPicPr>
        <p:blipFill>
          <a:blip r:embed="rId5"/>
          <a:srcRect l="32630" t="5882" r="33473" b="3702"/>
          <a:stretch>
            <a:fillRect/>
          </a:stretch>
        </p:blipFill>
        <p:spPr bwMode="auto">
          <a:xfrm>
            <a:off x="5429256" y="1643050"/>
            <a:ext cx="1625248" cy="257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:\Users\GH033\Desktop\colormap5.png"/>
          <p:cNvPicPr/>
          <p:nvPr/>
        </p:nvPicPr>
        <p:blipFill>
          <a:blip r:embed="rId6"/>
          <a:srcRect l="32630" t="6100" r="33473" b="3702"/>
          <a:stretch>
            <a:fillRect/>
          </a:stretch>
        </p:blipFill>
        <p:spPr bwMode="auto">
          <a:xfrm>
            <a:off x="7143768" y="1643050"/>
            <a:ext cx="1625248" cy="25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642910" y="618651"/>
            <a:ext cx="666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Color maps of the distributed normal force during swinging phase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23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2910" y="4365104"/>
                <a:ext cx="8469143" cy="358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(a)</a:t>
                </a:r>
                <a14:m>
                  <m:oMath xmlns:m="http://schemas.openxmlformats.org/officeDocument/2006/math">
                    <m:r>
                      <a:rPr lang="en-US" altLang="zh-HK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HK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HK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HK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(</a:t>
                </a:r>
                <a:r>
                  <a:rPr lang="en-US" altLang="zh-HK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altLang="zh-HK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HK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=0.25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swing</m:t>
                        </m:r>
                      </m:sub>
                    </m:sSub>
                    <m:r>
                      <a:rPr lang="en-US" altLang="zh-HK" sz="1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</m:t>
                    </m:r>
                  </m:oMath>
                </a14:m>
                <a:r>
                  <a:rPr lang="en-US" altLang="zh-HK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HK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=0.5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swing</m:t>
                        </m:r>
                      </m:sub>
                    </m:sSub>
                    <m:r>
                      <m:rPr>
                        <m:nor/>
                      </m:rPr>
                      <a:rPr lang="en-US" altLang="zh-HK" sz="1400" b="0" i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HK" sz="1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HK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zh-HK" sz="1400">
                            <a:latin typeface="Cambria Math" panose="02040503050406030204" pitchFamily="18" charset="0"/>
                          </a:rPr>
                          <m:t>=0.75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swing</m:t>
                        </m:r>
                      </m:sub>
                    </m:sSub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			</m:t>
                    </m:r>
                    <m:r>
                      <m:rPr>
                        <m:nor/>
                      </m:rPr>
                      <a:rPr lang="en-US" altLang="zh-HK" sz="14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altLang="zh-HK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zh-TW" altLang="zh-HK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zh-HK" sz="1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1400">
                            <a:latin typeface="Cambria Math" panose="02040503050406030204" pitchFamily="18" charset="0"/>
                          </a:rPr>
                          <m:t>swing</m:t>
                        </m:r>
                      </m:sub>
                    </m:sSub>
                  </m:oMath>
                </a14:m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4365104"/>
                <a:ext cx="8469143" cy="358431"/>
              </a:xfrm>
              <a:prstGeom prst="rect">
                <a:avLst/>
              </a:prstGeom>
              <a:blipFill rotWithShape="0"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H033\Desktop\colormap1.png"/>
          <p:cNvPicPr>
            <a:picLocks noChangeAspect="1"/>
          </p:cNvPicPr>
          <p:nvPr/>
        </p:nvPicPr>
        <p:blipFill>
          <a:blip r:embed="rId2"/>
          <a:srcRect l="32460" t="6100" r="33458" b="3922"/>
          <a:stretch>
            <a:fillRect/>
          </a:stretch>
        </p:blipFill>
        <p:spPr bwMode="auto">
          <a:xfrm>
            <a:off x="1294859" y="369000"/>
            <a:ext cx="195354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H033\Desktop\colormap2.png"/>
          <p:cNvPicPr>
            <a:picLocks noChangeAspect="1"/>
          </p:cNvPicPr>
          <p:nvPr/>
        </p:nvPicPr>
        <p:blipFill>
          <a:blip r:embed="rId3"/>
          <a:srcRect l="32630" t="6100" r="33473" b="3702"/>
          <a:stretch>
            <a:fillRect/>
          </a:stretch>
        </p:blipFill>
        <p:spPr bwMode="auto">
          <a:xfrm>
            <a:off x="3707904" y="369000"/>
            <a:ext cx="193819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3861048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Both"/>
            </a:pP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to (b) shows the process of (2) to (3)</a:t>
            </a:r>
          </a:p>
          <a:p>
            <a:pPr algn="just"/>
            <a:endParaRPr lang="en-US" altLang="zh-HK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Force is evenly distributed along foot width direction because tilting is not severe in this period.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Pressure center moved forward along the foot length direction as the body starts to swing forward.</a:t>
            </a:r>
            <a:endParaRPr lang="zh-CN" altLang="en-US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1180" r="53903"/>
          <a:stretch>
            <a:fillRect/>
          </a:stretch>
        </p:blipFill>
        <p:spPr bwMode="auto">
          <a:xfrm>
            <a:off x="6715140" y="500042"/>
            <a:ext cx="142876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24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H033\Desktop\colormap2.png"/>
          <p:cNvPicPr>
            <a:picLocks noChangeAspect="1"/>
          </p:cNvPicPr>
          <p:nvPr/>
        </p:nvPicPr>
        <p:blipFill>
          <a:blip r:embed="rId2"/>
          <a:srcRect l="32630" t="6100" r="33473" b="3702"/>
          <a:stretch>
            <a:fillRect/>
          </a:stretch>
        </p:blipFill>
        <p:spPr bwMode="auto">
          <a:xfrm>
            <a:off x="1187624" y="404664"/>
            <a:ext cx="193819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H033\Desktop\colormap3.png"/>
          <p:cNvPicPr>
            <a:picLocks noChangeAspect="1"/>
          </p:cNvPicPr>
          <p:nvPr/>
        </p:nvPicPr>
        <p:blipFill>
          <a:blip r:embed="rId3"/>
          <a:srcRect l="32654" t="6100" r="33602" b="3702"/>
          <a:stretch>
            <a:fillRect/>
          </a:stretch>
        </p:blipFill>
        <p:spPr bwMode="auto">
          <a:xfrm>
            <a:off x="3628698" y="404664"/>
            <a:ext cx="192944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33638" r="40199"/>
          <a:stretch>
            <a:fillRect/>
          </a:stretch>
        </p:blipFill>
        <p:spPr bwMode="auto">
          <a:xfrm>
            <a:off x="6715140" y="500042"/>
            <a:ext cx="150019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21211" y="37890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(b) to (c) shows the process of (3) to (4)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Pressure center moves to middle part along the foot length direction.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It also moves to the inside edge of the foot.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HIGH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RISK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to fall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H033\Desktop\colormap3.png"/>
          <p:cNvPicPr>
            <a:picLocks noChangeAspect="1"/>
          </p:cNvPicPr>
          <p:nvPr/>
        </p:nvPicPr>
        <p:blipFill>
          <a:blip r:embed="rId2"/>
          <a:srcRect l="32654" t="6100" r="33602" b="3702"/>
          <a:stretch>
            <a:fillRect/>
          </a:stretch>
        </p:blipFill>
        <p:spPr bwMode="auto">
          <a:xfrm>
            <a:off x="1302753" y="476672"/>
            <a:ext cx="192944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H033\Desktop\colormap4.png"/>
          <p:cNvPicPr>
            <a:picLocks noChangeAspect="1"/>
          </p:cNvPicPr>
          <p:nvPr/>
        </p:nvPicPr>
        <p:blipFill>
          <a:blip r:embed="rId3"/>
          <a:srcRect l="32630" t="5882" r="33473" b="3702"/>
          <a:stretch>
            <a:fillRect/>
          </a:stretch>
        </p:blipFill>
        <p:spPr bwMode="auto">
          <a:xfrm>
            <a:off x="3748672" y="476672"/>
            <a:ext cx="193352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46097" r="27740"/>
          <a:stretch>
            <a:fillRect/>
          </a:stretch>
        </p:blipFill>
        <p:spPr bwMode="auto">
          <a:xfrm>
            <a:off x="6715140" y="500042"/>
            <a:ext cx="150019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10193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(c) to (d) shows the process of (4) to (5)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Normal force is evenly distributed due to the tilting effect.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LEAST 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RISK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to fall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26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H033\Desktop\colormap4.png"/>
          <p:cNvPicPr>
            <a:picLocks noChangeAspect="1"/>
          </p:cNvPicPr>
          <p:nvPr/>
        </p:nvPicPr>
        <p:blipFill>
          <a:blip r:embed="rId2"/>
          <a:srcRect l="32630" t="5882" r="33473" b="3702"/>
          <a:stretch>
            <a:fillRect/>
          </a:stretch>
        </p:blipFill>
        <p:spPr bwMode="auto">
          <a:xfrm>
            <a:off x="1227760" y="404664"/>
            <a:ext cx="193352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H033\Desktop\colormap5.png"/>
          <p:cNvPicPr>
            <a:picLocks noChangeAspect="1"/>
          </p:cNvPicPr>
          <p:nvPr/>
        </p:nvPicPr>
        <p:blipFill>
          <a:blip r:embed="rId3"/>
          <a:srcRect l="32630" t="6100" r="33473" b="3702"/>
          <a:stretch>
            <a:fillRect/>
          </a:stretch>
        </p:blipFill>
        <p:spPr bwMode="auto">
          <a:xfrm>
            <a:off x="3707904" y="404664"/>
            <a:ext cx="193819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59801" r="14036"/>
          <a:stretch>
            <a:fillRect/>
          </a:stretch>
        </p:blipFill>
        <p:spPr bwMode="auto">
          <a:xfrm>
            <a:off x="6715140" y="571480"/>
            <a:ext cx="150019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27760" y="3740805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(d) to (e) shows the process of (5) to (6)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Pressure center moves to inside edge of the foot again as body tilts back.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Pressure for the front part is larger than the heel because the center of mass has already moved forward.</a:t>
            </a:r>
            <a:endParaRPr lang="zh-CN" altLang="en-US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27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764704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dirty="0" err="1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CoM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 and ZMP trajectory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 descr="C:\Users\GH033\Desktop\comxyt.emf"/>
          <p:cNvPicPr/>
          <p:nvPr/>
        </p:nvPicPr>
        <p:blipFill>
          <a:blip r:embed="rId2"/>
          <a:srcRect l="3275" t="20792" r="5398" b="20049"/>
          <a:stretch>
            <a:fillRect/>
          </a:stretch>
        </p:blipFill>
        <p:spPr bwMode="auto">
          <a:xfrm>
            <a:off x="1187624" y="1628800"/>
            <a:ext cx="67687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11793" y="5047492"/>
                <a:ext cx="4320413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Projection of the </a:t>
                </a:r>
                <a:r>
                  <a:rPr lang="en-US" altLang="zh-HK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CoM</a:t>
                </a:r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one walking </a:t>
                </a:r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cycle</a:t>
                </a:r>
              </a:p>
              <a:p>
                <a:pPr algn="ctr"/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 largest </a:t>
                </a:r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tilting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i="1">
                            <a:solidFill>
                              <a:srgbClr val="000000"/>
                            </a:solidFill>
                            <a:latin typeface="Cambria Math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max</m:t>
                        </m:r>
                      </m:sub>
                    </m:sSub>
                    <m:r>
                      <a:rPr lang="en-US" altLang="zh-HK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=13°</m:t>
                    </m:r>
                  </m:oMath>
                </a14:m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zh-HK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93" y="5047492"/>
                <a:ext cx="4320413" cy="674800"/>
              </a:xfrm>
              <a:prstGeom prst="rect">
                <a:avLst/>
              </a:prstGeom>
              <a:blipFill rotWithShape="0">
                <a:blip r:embed="rId3"/>
                <a:stretch>
                  <a:fillRect l="-1271" t="-4505" b="-90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28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GH033\Desktop\comxy.emf"/>
          <p:cNvPicPr/>
          <p:nvPr/>
        </p:nvPicPr>
        <p:blipFill>
          <a:blip r:embed="rId2"/>
          <a:srcRect l="2628" t="6319" b="52630"/>
          <a:stretch>
            <a:fillRect/>
          </a:stretch>
        </p:blipFill>
        <p:spPr bwMode="auto">
          <a:xfrm>
            <a:off x="3419872" y="332656"/>
            <a:ext cx="5112568" cy="29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GH033\Desktop\comxy.emf"/>
          <p:cNvPicPr/>
          <p:nvPr/>
        </p:nvPicPr>
        <p:blipFill>
          <a:blip r:embed="rId2"/>
          <a:srcRect l="2628" t="53626" b="5189"/>
          <a:stretch>
            <a:fillRect/>
          </a:stretch>
        </p:blipFill>
        <p:spPr bwMode="auto">
          <a:xfrm>
            <a:off x="3419872" y="3573016"/>
            <a:ext cx="5112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6235" y="1475474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during one walking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</a:p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 direction</a:t>
            </a:r>
            <a:endParaRPr lang="zh-HK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09989" y="4581128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during one walking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</a:p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y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direction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29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495" y="1556792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0000CC"/>
              </a:solidFill>
              <a:latin typeface="Georgia" pitchFamily="18" charset="0"/>
              <a:sym typeface="Georg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Li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et al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. [1] achieved a human-like walking with straightened knees, considering toe-off and heel-strike and different gait lengths.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Ogura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et al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. [2] achieved human-like walking with knee stretched, heel-contact and toe-off motion with robot which has a passive </a:t>
            </a:r>
            <a:r>
              <a:rPr lang="en-US" altLang="zh-CN" b="1" dirty="0" err="1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DoF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 in each foot.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The Zero Moment Point (ZMP) by </a:t>
            </a:r>
            <a:r>
              <a:rPr lang="en-US" altLang="zh-CN" b="1" dirty="0" err="1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Vukobratovic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 and </a:t>
            </a:r>
            <a:r>
              <a:rPr lang="en-US" altLang="zh-CN" b="1" dirty="0" err="1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Borovac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 [3], is used in bipedal robot stability analysis and control, regardless of different walking patterns.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/>
        </p:nvSpPr>
        <p:spPr bwMode="auto">
          <a:xfrm>
            <a:off x="539552" y="408761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1. Related </a:t>
            </a:r>
            <a:r>
              <a:rPr lang="en-US" altLang="zh-CN" sz="2400" b="1" dirty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literature</a:t>
            </a:r>
          </a:p>
          <a:p>
            <a:pPr eaLnBrk="1" hangingPunct="1"/>
            <a:endParaRPr lang="zh-CN" altLang="en-US" dirty="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536" y="620688"/>
                <a:ext cx="83529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ZMP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trajectory against time in one walking cycle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=13°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). Different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colors represent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different walking phases </a:t>
                </a:r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HK" b="1" dirty="0" smtClean="0">
                    <a:solidFill>
                      <a:srgbClr val="FF9999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pink</a:t>
                </a:r>
                <a:r>
                  <a:rPr lang="en-US" altLang="zh-HK" b="1" dirty="0">
                    <a:solidFill>
                      <a:srgbClr val="FF9999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: heel-lifting </a:t>
                </a:r>
                <a:r>
                  <a:rPr lang="en-US" altLang="zh-HK" b="1" dirty="0" smtClean="0">
                    <a:solidFill>
                      <a:srgbClr val="FF9999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phase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HK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blue</a:t>
                </a:r>
                <a:r>
                  <a:rPr lang="en-US" altLang="zh-HK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: swinging </a:t>
                </a:r>
                <a:r>
                  <a:rPr lang="en-US" altLang="zh-HK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phase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HK" b="1" dirty="0">
                    <a:solidFill>
                      <a:srgbClr val="92D050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green: toe-striking </a:t>
                </a:r>
                <a:r>
                  <a:rPr lang="en-US" altLang="zh-HK" b="1" dirty="0" smtClean="0">
                    <a:solidFill>
                      <a:srgbClr val="92D050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phase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35292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657" t="-3046" r="-584" b="-71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C:\Users\GH033\Desktop\zmpxy.emf"/>
          <p:cNvPicPr/>
          <p:nvPr/>
        </p:nvPicPr>
        <p:blipFill>
          <a:blip r:embed="rId3"/>
          <a:srcRect l="3408" t="5412" b="49411"/>
          <a:stretch>
            <a:fillRect/>
          </a:stretch>
        </p:blipFill>
        <p:spPr bwMode="auto">
          <a:xfrm>
            <a:off x="4211960" y="2276872"/>
            <a:ext cx="47207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C:\Users\GH033\Desktop\zmpxy.emf"/>
          <p:cNvPicPr/>
          <p:nvPr/>
        </p:nvPicPr>
        <p:blipFill>
          <a:blip r:embed="rId3"/>
          <a:srcRect l="3408" t="53412" b="1882"/>
          <a:stretch>
            <a:fillRect/>
          </a:stretch>
        </p:blipFill>
        <p:spPr bwMode="auto">
          <a:xfrm>
            <a:off x="4337473" y="4393685"/>
            <a:ext cx="4555007" cy="226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27584" y="2997822"/>
            <a:ext cx="330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ZMP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one walking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direction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584" y="5201893"/>
            <a:ext cx="330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ZMP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one walking </a:t>
            </a:r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altLang="zh-H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 </a:t>
            </a:r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30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1244" y="548680"/>
                <a:ext cx="6984775" cy="3503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In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this study the maximum tilting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taken to be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13°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for typical walking pattern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The scaling factor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is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tuned until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=13°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corresponding nominal value of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 [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pos m:val="top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is found to be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 [</m:t>
                    </m:r>
                    <m:bar>
                      <m:barPr>
                        <m:pos m:val="top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]=</m:t>
                    </m:r>
                    <m:sSup>
                      <m:sSup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HK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华康俪金黑W8(P)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HK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0.806</m:t>
                                        </m:r>
                                      </m:e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0.8</m:t>
                                        </m:r>
                                      </m:e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−0.806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HK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HK" b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华康俪金黑W8(P)" pitchFamily="2" charset="-122"/>
                                            <a:cs typeface="Times New Roman" panose="02020603050405020304" pitchFamily="18" charset="0"/>
                                          </a:rPr>
                                          <m:t>0.806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Different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value of scaling factor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can give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can be adjusted by multiplying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pos m:val="top"/>
                        <m:ctrlPr>
                          <a:rPr lang="en-US" altLang="zh-HK" b="1" i="1" smtClean="0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by the adjustment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 </a:t>
                </a:r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44" y="548680"/>
                <a:ext cx="6984775" cy="3503844"/>
              </a:xfrm>
              <a:prstGeom prst="rect">
                <a:avLst/>
              </a:prstGeom>
              <a:blipFill rotWithShape="0">
                <a:blip r:embed="rId2"/>
                <a:stretch>
                  <a:fillRect l="-524" t="-870" r="-785" b="-1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31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781506"/>
            <a:ext cx="1285947" cy="2808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9418" y="5877272"/>
            <a:ext cx="231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Tilting angle definition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958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9552" y="1052736"/>
                <a:ext cx="6264696" cy="3976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results are given in the following pairs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pos m:val="top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], 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:</a:t>
                </a:r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b="1" i="1">
                              <a:solidFill>
                                <a:srgbClr val="0000CC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0.8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zh-TW" altLang="zh-HK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zh-TW" altLang="zh-HK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, 10.4°</m:t>
                          </m:r>
                        </m:e>
                      </m:d>
                    </m:oMath>
                  </m:oMathPara>
                </a14:m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b="1" i="1">
                              <a:solidFill>
                                <a:srgbClr val="0000CC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0.9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zh-TW" altLang="zh-HK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zh-TW" altLang="zh-HK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, 11.7°</m:t>
                          </m:r>
                        </m:e>
                      </m:d>
                    </m:oMath>
                  </m:oMathPara>
                </a14:m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([</m:t>
                    </m:r>
                    <m:bar>
                      <m:barPr>
                        <m:pos m:val="top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], 13.0°)</m:t>
                    </m:r>
                  </m:oMath>
                </a14:m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HK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(default)</a:t>
                </a: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b="1" i="1">
                              <a:solidFill>
                                <a:srgbClr val="0000CC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1.1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zh-TW" altLang="zh-HK" b="1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zh-TW" altLang="zh-HK" b="1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a:rPr lang="en-US" altLang="zh-HK" b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en-US" altLang="zh-HK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, 14.3°</m:t>
                          </m:r>
                        </m:e>
                      </m:d>
                    </m:oMath>
                  </m:oMathPara>
                </a14:m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Cambria Math" panose="020405030504060302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(1.2[</m:t>
                      </m:r>
                      <m:bar>
                        <m:barPr>
                          <m:pos m:val="top"/>
                          <m:ctrlPr>
                            <a:rPr lang="zh-TW" altLang="zh-HK" b="1" i="1">
                              <a:solidFill>
                                <a:srgbClr val="0000CC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 b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HK" b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altLang="zh-HK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], 15.6°)</m:t>
                      </m:r>
                    </m:oMath>
                  </m:oMathPara>
                </a14:m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(1.3[</m:t>
                    </m:r>
                    <m:bar>
                      <m:barPr>
                        <m:pos m:val="top"/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zh-TW" altLang="zh-HK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HK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], 16.9°)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6264696" cy="3976794"/>
              </a:xfrm>
              <a:prstGeom prst="rect">
                <a:avLst/>
              </a:prstGeom>
              <a:blipFill rotWithShape="0">
                <a:blip r:embed="rId2"/>
                <a:stretch>
                  <a:fillRect l="-876" t="-153" b="-153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C:\Users\GH033\Desktop\betaalpha.emf"/>
          <p:cNvPicPr/>
          <p:nvPr/>
        </p:nvPicPr>
        <p:blipFill>
          <a:blip r:embed="rId3"/>
          <a:srcRect l="4096" t="4984" r="7229" b="1929"/>
          <a:stretch>
            <a:fillRect/>
          </a:stretch>
        </p:blipFill>
        <p:spPr bwMode="auto">
          <a:xfrm>
            <a:off x="2987824" y="1720332"/>
            <a:ext cx="5472608" cy="415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9952" y="5949280"/>
                <a:ext cx="3678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against adjustment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949280"/>
                <a:ext cx="367818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97" t="-9836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32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2636912"/>
                <a:ext cx="21602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Trajectory of </a:t>
                </a:r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ZMP</a:t>
                </a:r>
              </a:p>
              <a:p>
                <a:pPr algn="ctr"/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in </a:t>
                </a:r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 </a:t>
                </a:r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direction</a:t>
                </a:r>
              </a:p>
              <a:p>
                <a:pPr algn="ctr"/>
                <a:r>
                  <a:rPr lang="en-US" altLang="zh-HK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 </a:t>
                </a:r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2160240" cy="923330"/>
              </a:xfrm>
              <a:prstGeom prst="rect">
                <a:avLst/>
              </a:prstGeom>
              <a:blipFill rotWithShape="0">
                <a:blip r:embed="rId2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33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03525" y="816675"/>
            <a:ext cx="6207232" cy="4700557"/>
            <a:chOff x="2503525" y="816675"/>
            <a:chExt cx="6207232" cy="4700557"/>
          </a:xfrm>
        </p:grpSpPr>
        <p:grpSp>
          <p:nvGrpSpPr>
            <p:cNvPr id="20" name="Group 19"/>
            <p:cNvGrpSpPr/>
            <p:nvPr/>
          </p:nvGrpSpPr>
          <p:grpSpPr>
            <a:xfrm>
              <a:off x="2503525" y="816675"/>
              <a:ext cx="6207232" cy="4700557"/>
              <a:chOff x="2503525" y="816675"/>
              <a:chExt cx="6207232" cy="470055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5" t="4383" r="6872" b="2184"/>
              <a:stretch/>
            </p:blipFill>
            <p:spPr bwMode="auto">
              <a:xfrm>
                <a:off x="2503525" y="980728"/>
                <a:ext cx="6207232" cy="453650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 bwMode="auto">
              <a:xfrm>
                <a:off x="4788024" y="836888"/>
                <a:ext cx="0" cy="187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7164288" y="836888"/>
                <a:ext cx="0" cy="187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>
                <a:off x="6300192" y="980728"/>
                <a:ext cx="86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sq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stealth" w="med" len="lg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4788128" y="980728"/>
                <a:ext cx="86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sq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stealth" w="med" len="lg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650695" y="816675"/>
                    <a:ext cx="707245" cy="328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altLang="zh-HK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1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HK" sz="1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𝑠𝑤𝑖𝑛𝑔</m:t>
                              </m:r>
                            </m:sub>
                          </m:sSub>
                        </m:oMath>
                      </m:oMathPara>
                    </a14:m>
                    <a:endParaRPr lang="zh-HK" altLang="en-US" sz="14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0695" y="816675"/>
                    <a:ext cx="707245" cy="32816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852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/>
              <p:cNvCxnSpPr/>
              <p:nvPr/>
            </p:nvCxnSpPr>
            <p:spPr bwMode="auto">
              <a:xfrm>
                <a:off x="5004048" y="1340920"/>
                <a:ext cx="0" cy="136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6840000" y="1340920"/>
                <a:ext cx="0" cy="136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6228184" y="1484784"/>
                <a:ext cx="61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sq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stealth" w="med" len="lg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 flipV="1">
                <a:off x="5004048" y="1484784"/>
                <a:ext cx="61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sq" cmpd="sng" algn="ctr">
                <a:solidFill>
                  <a:schemeClr val="tx1"/>
                </a:solidFill>
                <a:prstDash val="solid"/>
                <a:round/>
                <a:headEnd type="none" w="sm" len="lg"/>
                <a:tailEnd type="stealth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580112" y="1300633"/>
                  <a:ext cx="7216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HK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1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HK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𝑖𝑛𝑠𝑖𝑑𝑒</m:t>
                            </m:r>
                          </m:sub>
                        </m:sSub>
                      </m:oMath>
                    </m:oMathPara>
                  </a14:m>
                  <a:endParaRPr lang="zh-HK" altLang="en-US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1300633"/>
                  <a:ext cx="72167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1930711" y="5620799"/>
            <a:ext cx="678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Percentage of swinging phase </a:t>
            </a:r>
            <a:r>
              <a:rPr lang="en-US" altLang="zh-HK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time for </a:t>
            </a:r>
            <a:r>
              <a:rPr lang="en-US" altLang="zh-HK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ZMP inside the support polygon</a:t>
            </a:r>
            <a:endParaRPr lang="zh-TW" altLang="zh-HK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24429" y="5990131"/>
                <a:ext cx="1019510" cy="690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HK" sz="2400" b="1">
                        <a:solidFill>
                          <a:srgbClr val="0000CC"/>
                        </a:solidFill>
                        <a:latin typeface="Cambria Math"/>
                        <a:ea typeface="华康俪金黑W8(P)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HK" sz="2400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zh-HK" sz="24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400" b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HK" sz="2400" b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𝑖𝑛𝑠𝑖𝑑𝑒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TW" altLang="zh-HK" sz="2400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400" b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HK" sz="2400" b="1">
                                <a:solidFill>
                                  <a:srgbClr val="0000CC"/>
                                </a:solidFill>
                                <a:latin typeface="Cambria Math"/>
                                <a:ea typeface="华康俪金黑W8(P)" pitchFamily="2" charset="-122"/>
                                <a:cs typeface="Times New Roman" panose="02020603050405020304" pitchFamily="18" charset="0"/>
                              </a:rPr>
                              <m:t>𝑠𝑤𝑖𝑛𝑔</m:t>
                            </m:r>
                          </m:sub>
                        </m:sSub>
                      </m:den>
                    </m:f>
                  </m:oMath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29" y="5990131"/>
                <a:ext cx="1019510" cy="690638"/>
              </a:xfrm>
              <a:prstGeom prst="rect">
                <a:avLst/>
              </a:prstGeom>
              <a:blipFill rotWithShape="0">
                <a:blip r:embed="rId6"/>
                <a:stretch>
                  <a:fillRect l="-89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H033\Desktop\betapercentage.em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4" t="5663" r="5635" b="-11"/>
          <a:stretch>
            <a:fillRect/>
          </a:stretch>
        </p:blipFill>
        <p:spPr bwMode="auto">
          <a:xfrm>
            <a:off x="4283969" y="3356993"/>
            <a:ext cx="4367432" cy="33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6004" y="4581126"/>
                <a:ext cx="34918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HK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Percentage of swinging phase time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altLang="zh-HK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:r>
                  <a:rPr lang="en-US" altLang="zh-HK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ZMP inside the support polygon</a:t>
                </a:r>
                <a:endParaRPr lang="zh-TW" altLang="zh-HK" sz="2000" kern="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HK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4" y="4581126"/>
                <a:ext cx="349188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698" t="-3185" r="-698" b="-89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651" y="260648"/>
                <a:ext cx="794895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Considering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all cases when the ZMP is inside the upper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bound, the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maximum percentage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is 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86.69%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=1.45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=18.85°</m:t>
                    </m:r>
                    <m:r>
                      <a:rPr lang="en-US" altLang="zh-HK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Walking motion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=18.85°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desirable as the percentage of the swinging phase time inside the support polygon is maximum. </a:t>
                </a:r>
              </a:p>
              <a:p>
                <a:pPr algn="just"/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&lt;18.85°</m:t>
                    </m:r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, the robot walking motion will be less stable when a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used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will give a more human-like walking </a:t>
                </a:r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pattern.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1" y="260648"/>
                <a:ext cx="7948953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537" t="-1279" r="-613" b="-25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34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Grp="1" noChangeArrowheads="1"/>
          </p:cNvSpPr>
          <p:nvPr/>
        </p:nvSpPr>
        <p:spPr bwMode="auto">
          <a:xfrm>
            <a:off x="539552" y="476672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5. Conclusion</a:t>
            </a:r>
            <a:endParaRPr lang="zh-CN" altLang="en-US" dirty="0">
              <a:ea typeface="PMingLiU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06084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With the 3D bipedal model and the ground contact model established in </a:t>
            </a:r>
            <a:r>
              <a:rPr lang="en-US" altLang="zh-HK" b="1" dirty="0" err="1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SimMechanics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, the bipedal robot can walk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stably with a given walking pattern.</a:t>
            </a:r>
          </a:p>
          <a:p>
            <a:pPr algn="just"/>
            <a:endParaRPr lang="en-US" altLang="zh-HK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walking pattern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is human-like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, which includes heel-lifting phase, swinging phase and toe-striking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phase.</a:t>
            </a:r>
          </a:p>
          <a:p>
            <a:pPr algn="just"/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By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using the distributed force sensor model and ZMP criteria, the stability for the proposed walking pattern is successfully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analyzed.</a:t>
            </a:r>
          </a:p>
          <a:p>
            <a:pPr algn="just"/>
            <a:endParaRPr lang="en-US" altLang="zh-HK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relation between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robot stability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and the maximum tilting angle during swinging phase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can also be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obtained.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Grp="1" noChangeArrowheads="1"/>
          </p:cNvSpPr>
          <p:nvPr/>
        </p:nvSpPr>
        <p:spPr bwMode="auto">
          <a:xfrm>
            <a:off x="500034" y="71414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HK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</a:rPr>
              <a:t>Acknowledgement</a:t>
            </a:r>
            <a:endParaRPr lang="zh-CN" altLang="en-US" sz="2400" b="1" dirty="0">
              <a:solidFill>
                <a:srgbClr val="0000CC"/>
              </a:solidFill>
              <a:latin typeface="Georgia" pitchFamily="18" charset="0"/>
              <a:ea typeface="华康俪金黑W8(P)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0608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This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research is funded by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Department of Mechanical Engineering of </a:t>
            </a:r>
            <a:r>
              <a:rPr lang="en-US" altLang="zh-HK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HK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</a:rPr>
              <a:t>Hong Kong Polytechnic University. The authors would like to thank the department for providing the facilities for this research.</a:t>
            </a:r>
            <a:endParaRPr lang="zh-HK" altLang="en-US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861495"/>
            <a:ext cx="4150713" cy="503609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pic>
        <p:nvPicPr>
          <p:cNvPr id="7" name="Picture 33" descr="polyu-desk"/>
          <p:cNvPicPr>
            <a:picLocks noChangeAspect="1" noChangeArrowheads="1"/>
          </p:cNvPicPr>
          <p:nvPr/>
        </p:nvPicPr>
        <p:blipFill>
          <a:blip r:embed="rId3"/>
          <a:srcRect l="10451" t="25725" r="10114" b="33400"/>
          <a:stretch>
            <a:fillRect/>
          </a:stretch>
        </p:blipFill>
        <p:spPr bwMode="auto">
          <a:xfrm>
            <a:off x="971600" y="3645024"/>
            <a:ext cx="2987132" cy="86507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36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37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1026" name="Picture 2" descr="http://creators.ning.com/images/q_and_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7835" r="5502" b="5990"/>
          <a:stretch/>
        </p:blipFill>
        <p:spPr bwMode="auto">
          <a:xfrm>
            <a:off x="2267744" y="1916832"/>
            <a:ext cx="446776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495" y="1988840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Chevallereau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et al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. [4] manipulates the ZMP of the bipedal robot considering the walking with foot rotation.</a:t>
            </a:r>
          </a:p>
          <a:p>
            <a:pPr algn="just"/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Nikolic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et al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. [5] assumed the point contact as a 2D spring-damper model  and the foot ground interaction as a matrix of single point contact.</a:t>
            </a:r>
          </a:p>
          <a:p>
            <a:pPr algn="just"/>
            <a:endParaRPr lang="en-US" altLang="zh-CN" dirty="0" smtClean="0">
              <a:solidFill>
                <a:srgbClr val="0000CC"/>
              </a:solidFill>
              <a:latin typeface="Georgia" pitchFamily="18" charset="0"/>
              <a:ea typeface="华康俪金黑W8(P)" pitchFamily="2" charset="-122"/>
              <a:sym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4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Rectangle 34"/>
          <p:cNvSpPr>
            <a:spLocks noGrp="1" noChangeArrowheads="1"/>
          </p:cNvSpPr>
          <p:nvPr/>
        </p:nvSpPr>
        <p:spPr bwMode="auto">
          <a:xfrm>
            <a:off x="500034" y="189048"/>
            <a:ext cx="6335712" cy="1143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2400" b="1" dirty="0" smtClean="0">
                <a:solidFill>
                  <a:srgbClr val="0000CC"/>
                </a:solidFill>
                <a:latin typeface="Georgia" pitchFamily="18" charset="0"/>
                <a:ea typeface="华康俪金黑W8(P)" pitchFamily="2" charset="-122"/>
                <a:sym typeface="Georgia" pitchFamily="18" charset="0"/>
              </a:rPr>
              <a:t>2. Simulation models</a:t>
            </a:r>
            <a:endParaRPr lang="zh-CN" altLang="en-US" dirty="0">
              <a:ea typeface="PMingLiU" pitchFamily="18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033" y="1449681"/>
            <a:ext cx="8147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Features of bipedal robot : 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1. Ten </a:t>
            </a:r>
            <a:r>
              <a:rPr lang="en-US" altLang="zh-CN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DoFs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2. Mass property can be derived from SolidWorks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3. Human-like thigh-shank length ratio</a:t>
            </a:r>
          </a:p>
        </p:txBody>
      </p:sp>
      <p:pic>
        <p:nvPicPr>
          <p:cNvPr id="8" name="Picture 7" descr="unnamed (7)"/>
          <p:cNvPicPr/>
          <p:nvPr/>
        </p:nvPicPr>
        <p:blipFill>
          <a:blip r:embed="rId2"/>
          <a:srcRect l="17680" t="5993" r="20768"/>
          <a:stretch>
            <a:fillRect/>
          </a:stretch>
        </p:blipFill>
        <p:spPr bwMode="auto">
          <a:xfrm>
            <a:off x="4139952" y="3162276"/>
            <a:ext cx="1776515" cy="3429024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</p:pic>
      <p:pic>
        <p:nvPicPr>
          <p:cNvPr id="9" name="Picture 8" descr="unnamed (8)"/>
          <p:cNvPicPr/>
          <p:nvPr/>
        </p:nvPicPr>
        <p:blipFill>
          <a:blip r:embed="rId3"/>
          <a:srcRect l="20164" t="5266" r="17921"/>
          <a:stretch>
            <a:fillRect/>
          </a:stretch>
        </p:blipFill>
        <p:spPr bwMode="auto">
          <a:xfrm>
            <a:off x="6300192" y="3168510"/>
            <a:ext cx="1787759" cy="3429024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5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GH033\Desktop\3.png"/>
          <p:cNvPicPr>
            <a:picLocks noChangeAspect="1"/>
          </p:cNvPicPr>
          <p:nvPr/>
        </p:nvPicPr>
        <p:blipFill>
          <a:blip r:embed="rId2"/>
          <a:srcRect l="8352" r="16484"/>
          <a:stretch>
            <a:fillRect/>
          </a:stretch>
        </p:blipFill>
        <p:spPr bwMode="auto">
          <a:xfrm>
            <a:off x="3131840" y="2708920"/>
            <a:ext cx="2304256" cy="35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6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69269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SimMechanics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model for bipedal robot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Features: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1. Same mass and dimensional property as physical robot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2. Kinematic variables for each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body part can be obtained </a:t>
            </a:r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3. Easy to analyze its stability during walking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Picture 11" descr="C:\Users\GH033\Desktop\nomal force.emf"/>
          <p:cNvPicPr/>
          <p:nvPr/>
        </p:nvPicPr>
        <p:blipFill>
          <a:blip r:embed="rId2"/>
          <a:srcRect l="3231" r="4697"/>
          <a:stretch>
            <a:fillRect/>
          </a:stretch>
        </p:blipFill>
        <p:spPr bwMode="auto">
          <a:xfrm>
            <a:off x="4158863" y="2540015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375156" y="53260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 force equilibrium established for four different points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988" y="3429000"/>
                <a:ext cx="3878048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HK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HK" alt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zh-HK" alt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𝐧𝐨𝐫𝐦𝐚𝐥</m:t>
                          </m:r>
                        </m:sub>
                      </m:sSub>
                      <m:r>
                        <a:rPr lang="zh-HK" alt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zh-HK" alt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HK" alt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             (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  <m:acc>
                                <m:accPr>
                                  <m:chr m:val="̇"/>
                                  <m:ctrlPr>
                                    <a:rPr lang="zh-HK" alt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HK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zh-HK" alt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  <m:t>𝛅</m:t>
                                  </m:r>
                                </m:e>
                              </m:acc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  (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zh-HK" alt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)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8" y="3429000"/>
                <a:ext cx="3878048" cy="811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7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692696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Ground contact model</a:t>
            </a:r>
          </a:p>
          <a:p>
            <a:pPr algn="just"/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Features:</a:t>
            </a:r>
          </a:p>
          <a:p>
            <a:pPr algn="just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1. Normal force : Spring-damper model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华康俪金黑W8(P)" pitchFamily="2" charset="-122"/>
              <a:cs typeface="Times New Roman" panose="02020603050405020304" pitchFamily="18" charset="0"/>
              <a:sym typeface="Georgia" pitchFamily="18" charset="0"/>
            </a:endParaRPr>
          </a:p>
          <a:p>
            <a:pPr algn="just"/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	2. Frictional force: </a:t>
            </a:r>
            <a:r>
              <a:rPr lang="en-US" altLang="zh-CN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LuGre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康俪金黑W8(P)" pitchFamily="2" charset="-122"/>
                <a:cs typeface="Times New Roman" panose="02020603050405020304" pitchFamily="18" charset="0"/>
                <a:sym typeface="Georgia" pitchFamily="18" charset="0"/>
              </a:rPr>
              <a:t>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560" y="1421670"/>
                <a:ext cx="7715303" cy="392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For static friction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and kinetic friction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𝐍</m:t>
                      </m:r>
                    </m:oMath>
                  </m:oMathPara>
                </a14:m>
                <a:endParaRPr lang="en-US" altLang="zh-HK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𝐍</m:t>
                      </m:r>
                    </m:oMath>
                  </m:oMathPara>
                </a14:m>
                <a:endParaRPr lang="en-US" altLang="zh-HK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Stribeck curve can be determined by the equation :</a:t>
                </a:r>
                <a:endParaRPr lang="zh-TW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𝐬</m:t>
                      </m:r>
                      <m:d>
                        <m:dPr>
                          <m:ctrlPr>
                            <a:rPr lang="en-US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</m:d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sub>
                          </m:sSub>
                        </m:e>
                      </m:d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𝐞𝐱𝐩</m:t>
                      </m:r>
                      <m:d>
                        <m:dPr>
                          <m:ctrlPr>
                            <a:rPr lang="en-US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HK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HK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HK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华康俪金黑W8(P)" pitchFamily="2" charset="-122"/>
                                          <a:cs typeface="Times New Roman" panose="02020603050405020304" pitchFamily="18" charset="0"/>
                                        </a:rPr>
                                        <m:t>𝑽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TW" altLang="zh-HK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altLang="zh-HK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华康俪金黑W8(P)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zh-TW" altLang="zh-HK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lang="en-US" altLang="zh-HK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康俪金黑W8(P)" pitchFamily="2" charset="-122"/>
                                      <a:cs typeface="Times New Roman" panose="02020603050405020304" pitchFamily="18" charset="0"/>
                                    </a:rPr>
                                    <m:t>𝒗𝒔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𝒗𝒔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shape 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Stribeck velocity and V is the relative velocity between two contacting surfaces. If </a:t>
                </a:r>
                <a14:m>
                  <m:oMath xmlns:m="http://schemas.openxmlformats.org/officeDocument/2006/math"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altLang="zh-HK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康俪金黑W8(P)" pitchFamily="2" charset="-122"/>
                        <a:cs typeface="Times New Roman" panose="02020603050405020304" pitchFamily="18" charset="0"/>
                      </a:rPr>
                      <m:t>|&lt;</m:t>
                    </m:r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, the contact can be regarded as "sticking contact".</a:t>
                </a:r>
                <a:endParaRPr lang="zh-TW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21670"/>
                <a:ext cx="7715303" cy="3924729"/>
              </a:xfrm>
              <a:prstGeom prst="rect">
                <a:avLst/>
              </a:prstGeom>
              <a:blipFill rotWithShape="0">
                <a:blip r:embed="rId2"/>
                <a:stretch>
                  <a:fillRect l="-632" t="-776" r="-63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8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0987" y="1556792"/>
                <a:ext cx="8064672" cy="37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At the microscopic level, the average deflection of the two surfaces z is modeled by:</a:t>
                </a:r>
                <a:endParaRPr lang="zh-TW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TW" altLang="zh-HK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HK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HK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康俪金黑W8(P)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altLang="zh-HK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HK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is the aggregate bristle stiffness.</a:t>
                </a:r>
              </a:p>
              <a:p>
                <a:pPr algn="just"/>
                <a:endParaRPr lang="en-US" altLang="zh-TW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TW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TW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Finally the </a:t>
                </a:r>
                <a:r>
                  <a:rPr lang="en-US" altLang="zh-HK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LuGre</a:t>
                </a:r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friction is:</a:t>
                </a:r>
                <a:endParaRPr lang="zh-TW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HK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US" altLang="zh-HK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HK" b="1" i="1">
                              <a:solidFill>
                                <a:schemeClr val="tx1"/>
                              </a:solidFill>
                              <a:latin typeface="Cambria Math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HK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康俪金黑W8(P)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HK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华康俪金黑W8(P)" pitchFamily="2" charset="-122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altLang="zh-HK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HK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b="1" i="1">
                            <a:solidFill>
                              <a:srgbClr val="0000CC"/>
                            </a:solidFill>
                            <a:latin typeface="Cambria Math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HK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华康俪金黑W8(P)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康俪金黑W8(P)" pitchFamily="2" charset="-122"/>
                    <a:cs typeface="Times New Roman" panose="02020603050405020304" pitchFamily="18" charset="0"/>
                  </a:rPr>
                  <a:t> are damping coefficients for sticking friction and kinetic friction (viscous friction) respectively.</a:t>
                </a:r>
                <a:endParaRPr lang="zh-HK" alt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康俪金黑W8(P)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7" y="1556792"/>
                <a:ext cx="8064672" cy="3714478"/>
              </a:xfrm>
              <a:prstGeom prst="rect">
                <a:avLst/>
              </a:prstGeom>
              <a:blipFill rotWithShape="0">
                <a:blip r:embed="rId2"/>
                <a:stretch>
                  <a:fillRect l="-605" t="-820" r="-680" b="-163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348C3-C486-4092-8F90-A12257BACF89}" type="slidenum">
              <a:rPr lang="zh-CN" altLang="zh-CN" smtClean="0"/>
              <a:pPr>
                <a:defRPr/>
              </a:pPr>
              <a:t>9</a:t>
            </a:fld>
            <a:endParaRPr lang="zh-CN" altLang="zh-CN" sz="180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匯合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Microsoft JhengHei"/>
        <a:cs typeface=""/>
      </a:majorFont>
      <a:minorFont>
        <a:latin typeface="Lucida Sans Unicode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匯合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匯合">
      <a:majorFont>
        <a:latin typeface="Lucida Sans Unicode"/>
        <a:ea typeface="Microsoft JhengHei"/>
        <a:cs typeface=""/>
      </a:majorFont>
      <a:minorFont>
        <a:latin typeface="Lucida Sans Unicode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Pages>0</Pages>
  <Words>2744</Words>
  <Characters>0</Characters>
  <Application>Microsoft Office PowerPoint</Application>
  <DocSecurity>0</DocSecurity>
  <PresentationFormat>On-screen Show (4:3)</PresentationFormat>
  <Lines>0</Lines>
  <Paragraphs>261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匯合</vt:lpstr>
      <vt:lpstr>1_匯合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L003-06</dc:creator>
  <cp:lastModifiedBy>Mani </cp:lastModifiedBy>
  <cp:revision>154</cp:revision>
  <dcterms:created xsi:type="dcterms:W3CDTF">2014-08-21T04:17:41Z</dcterms:created>
  <dcterms:modified xsi:type="dcterms:W3CDTF">2015-07-03T10:04:11Z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2052-9.1.0.4636</vt:lpwstr>
  </property>
</Properties>
</file>