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wmf" ContentType="image/x-wmf"/>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179.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 id="2147483675" r:id="rId4"/>
    <p:sldMasterId id="2147483690" r:id="rId5"/>
    <p:sldMasterId id="2147483705" r:id="rId6"/>
    <p:sldMasterId id="2147483720" r:id="rId7"/>
    <p:sldMasterId id="2147483735" r:id="rId8"/>
    <p:sldMasterId id="2147483750" r:id="rId9"/>
    <p:sldMasterId id="2147483765" r:id="rId10"/>
    <p:sldMasterId id="2147483780" r:id="rId11"/>
    <p:sldMasterId id="2147483795" r:id="rId12"/>
    <p:sldMasterId id="2147483810" r:id="rId13"/>
    <p:sldMasterId id="2147483825" r:id="rId14"/>
    <p:sldMasterId id="2147483840" r:id="rId15"/>
    <p:sldMasterId id="2147483855" r:id="rId16"/>
    <p:sldMasterId id="2147483870" r:id="rId17"/>
  </p:sldMasterIdLst>
  <p:notesMasterIdLst>
    <p:notesMasterId r:id="rId36"/>
  </p:notesMasterIdLst>
  <p:sldIdLst>
    <p:sldId id="271" r:id="rId18"/>
    <p:sldId id="273" r:id="rId19"/>
    <p:sldId id="272" r:id="rId20"/>
    <p:sldId id="257" r:id="rId21"/>
    <p:sldId id="258" r:id="rId22"/>
    <p:sldId id="259" r:id="rId23"/>
    <p:sldId id="260" r:id="rId24"/>
    <p:sldId id="261" r:id="rId25"/>
    <p:sldId id="262" r:id="rId26"/>
    <p:sldId id="263" r:id="rId27"/>
    <p:sldId id="264" r:id="rId28"/>
    <p:sldId id="265" r:id="rId29"/>
    <p:sldId id="266" r:id="rId30"/>
    <p:sldId id="270" r:id="rId31"/>
    <p:sldId id="267" r:id="rId32"/>
    <p:sldId id="268" r:id="rId33"/>
    <p:sldId id="269" r:id="rId34"/>
    <p:sldId id="2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456">
          <p15:clr>
            <a:srgbClr val="A4A3A4"/>
          </p15:clr>
        </p15:guide>
        <p15:guide id="3" pos="2880">
          <p15:clr>
            <a:srgbClr val="A4A3A4"/>
          </p15:clr>
        </p15:guide>
        <p15:guide id="4" pos="8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howGuides="1">
      <p:cViewPr varScale="1">
        <p:scale>
          <a:sx n="44" d="100"/>
          <a:sy n="44" d="100"/>
        </p:scale>
        <p:origin x="-546" y="-108"/>
      </p:cViewPr>
      <p:guideLst>
        <p:guide orient="horz" pos="2160"/>
        <p:guide orient="horz" pos="3456"/>
        <p:guide pos="2880"/>
        <p:guide pos="81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Master" Target="slideMasters/slideMaster12.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notesMaster" Target="notesMasters/notesMaster1.xml"/><Relationship Id="rId10" Type="http://schemas.openxmlformats.org/officeDocument/2006/relationships/slideMaster" Target="slideMasters/slideMaster9.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CA02D-DFF3-47A2-A326-38D466EC24A4}" type="datetimeFigureOut">
              <a:rPr lang="en-US" smtClean="0"/>
              <a:pPr/>
              <a:t>9/29/2014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D5EF2C-19D0-489F-AAC0-854931633F5F}" type="slidenum">
              <a:rPr lang="en-US" smtClean="0"/>
              <a:pPr/>
              <a:t>‹#›</a:t>
            </a:fld>
            <a:endParaRPr lang="en-US"/>
          </a:p>
        </p:txBody>
      </p:sp>
    </p:spTree>
    <p:extLst>
      <p:ext uri="{BB962C8B-B14F-4D97-AF65-F5344CB8AC3E}">
        <p14:creationId xmlns="" xmlns:p14="http://schemas.microsoft.com/office/powerpoint/2010/main" val="208320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 xmlns:p14="http://schemas.microsoft.com/office/powerpoint/2010/main" val="386708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p:spPr>
        <p:txBody>
          <a:bodyPr/>
          <a:lstStyle/>
          <a:p>
            <a:endParaRPr lang="sl-SI" altLang="sl-SI" smtClean="0"/>
          </a:p>
        </p:txBody>
      </p:sp>
    </p:spTree>
    <p:extLst>
      <p:ext uri="{BB962C8B-B14F-4D97-AF65-F5344CB8AC3E}">
        <p14:creationId xmlns="" xmlns:p14="http://schemas.microsoft.com/office/powerpoint/2010/main" val="20963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914400" y="4343583"/>
            <a:ext cx="5029200" cy="4114435"/>
          </a:xfrm>
          <a:noFill/>
        </p:spPr>
        <p:txBody>
          <a:bodyPr/>
          <a:lstStyle/>
          <a:p>
            <a:endParaRPr lang="sl-SI" altLang="sl-SI" smtClean="0"/>
          </a:p>
        </p:txBody>
      </p:sp>
    </p:spTree>
    <p:extLst>
      <p:ext uri="{BB962C8B-B14F-4D97-AF65-F5344CB8AC3E}">
        <p14:creationId xmlns="" xmlns:p14="http://schemas.microsoft.com/office/powerpoint/2010/main" val="330749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583"/>
            <a:ext cx="5029200" cy="4114435"/>
          </a:xfrm>
          <a:noFill/>
        </p:spPr>
        <p:txBody>
          <a:bodyPr/>
          <a:lstStyle/>
          <a:p>
            <a:endParaRPr lang="sl-SI" altLang="sl-SI" smtClean="0"/>
          </a:p>
        </p:txBody>
      </p:sp>
    </p:spTree>
    <p:extLst>
      <p:ext uri="{BB962C8B-B14F-4D97-AF65-F5344CB8AC3E}">
        <p14:creationId xmlns="" xmlns:p14="http://schemas.microsoft.com/office/powerpoint/2010/main" val="413161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583"/>
            <a:ext cx="5029200" cy="4114435"/>
          </a:xfrm>
          <a:noFill/>
        </p:spPr>
        <p:txBody>
          <a:bodyPr/>
          <a:lstStyle/>
          <a:p>
            <a:endParaRPr lang="sl-SI" altLang="sl-SI" smtClean="0"/>
          </a:p>
        </p:txBody>
      </p:sp>
    </p:spTree>
    <p:extLst>
      <p:ext uri="{BB962C8B-B14F-4D97-AF65-F5344CB8AC3E}">
        <p14:creationId xmlns="" xmlns:p14="http://schemas.microsoft.com/office/powerpoint/2010/main" val="96700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14400" y="4343583"/>
            <a:ext cx="5029200" cy="4114435"/>
          </a:xfrm>
          <a:noFill/>
        </p:spPr>
        <p:txBody>
          <a:bodyPr/>
          <a:lstStyle/>
          <a:p>
            <a:endParaRPr lang="sl-SI" altLang="sl-SI" smtClean="0"/>
          </a:p>
        </p:txBody>
      </p:sp>
    </p:spTree>
    <p:extLst>
      <p:ext uri="{BB962C8B-B14F-4D97-AF65-F5344CB8AC3E}">
        <p14:creationId xmlns="" xmlns:p14="http://schemas.microsoft.com/office/powerpoint/2010/main" val="298311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914400" y="4343583"/>
            <a:ext cx="5029200" cy="4114435"/>
          </a:xfrm>
          <a:noFill/>
        </p:spPr>
        <p:txBody>
          <a:bodyPr/>
          <a:lstStyle/>
          <a:p>
            <a:endParaRPr lang="sl-SI" altLang="sl-SI" smtClean="0"/>
          </a:p>
        </p:txBody>
      </p:sp>
    </p:spTree>
    <p:extLst>
      <p:ext uri="{BB962C8B-B14F-4D97-AF65-F5344CB8AC3E}">
        <p14:creationId xmlns="" xmlns:p14="http://schemas.microsoft.com/office/powerpoint/2010/main" val="31835528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9.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2.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0.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1.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2.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3.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4.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5.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6.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3.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5.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6.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7.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8.xml"/><Relationship Id="rId1" Type="http://schemas.openxmlformats.org/officeDocument/2006/relationships/video" Target="../media/media1.wmv"/><Relationship Id="rId5" Type="http://schemas.openxmlformats.org/officeDocument/2006/relationships/image" Target="../media/image4.pn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1FC07-CCAE-448B-87E3-DDFC911F6A1B}" type="slidenum">
              <a:rPr lang="en-US" smtClean="0"/>
              <a:pPr/>
              <a:t>‹#›</a:t>
            </a:fld>
            <a:endParaRPr lang="en-US"/>
          </a:p>
        </p:txBody>
      </p:sp>
      <p:pic>
        <p:nvPicPr>
          <p:cNvPr id="8" name="Picture 7"/>
          <p:cNvPicPr>
            <a:picLocks noChangeAspect="1"/>
          </p:cNvPicPr>
          <p:nvPr userDrawn="1"/>
        </p:nvPicPr>
        <p:blipFill rotWithShape="1">
          <a:blip r:embed="rId5" cstate="print">
            <a:extLst>
              <a:ext uri="{28A0092B-C50C-407E-A947-70E740481C1C}">
                <a14:useLocalDpi xmlns="" xmlns:a14="http://schemas.microsoft.com/office/drawing/2010/main" val="0"/>
              </a:ext>
            </a:extLst>
          </a:blip>
          <a:srcRect l="25641" r="24359"/>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4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800">
                <a:solidFill>
                  <a:schemeClr val="tx1"/>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45715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110235625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4023544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4666499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8316935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425443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7070222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4934568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093008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855598601"/>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52675752"/>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04572118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38"/>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272515711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8383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0125342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9078801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690769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0585871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1583127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8127201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5356803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623089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81781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2526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5060093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302456781"/>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989006429"/>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897568048"/>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8015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15535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5090255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5081023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3031975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80588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9618229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5228840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2211348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9756546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8404921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2489227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736335785"/>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4067071123"/>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894340762"/>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35838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57564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0178605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2167722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4346535"/>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24840055"/>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7488711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3532805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1616159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0562196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8287595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9836836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94155110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3443399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274626138"/>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894657452"/>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1455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9315295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34216046"/>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4246215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3529426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8190988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677357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138630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194567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01250130"/>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409719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2693745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766713204"/>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333835593"/>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421863376"/>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7981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47290701"/>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86112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021598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2334827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40886450"/>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66609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1801994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1759388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640566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9403444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4039774"/>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724264862"/>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014722272"/>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887888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622164"/>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42035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08386847"/>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2301754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3888128"/>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2502958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38329420"/>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102055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0909634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7887137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442082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163810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1769898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577677856"/>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624806552"/>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069698878"/>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8584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50585458"/>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48349645"/>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3327788"/>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3393535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03590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40124661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1297996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6311838"/>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5539539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7607597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35816686"/>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5884178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635600978"/>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92022355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252084941"/>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4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800">
                <a:solidFill>
                  <a:schemeClr val="tx1"/>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9679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858816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5110701"/>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5"/>
            <a:ext cx="76200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38"/>
            <a:ext cx="7620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596554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89634966"/>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2" y="1535113"/>
            <a:ext cx="3659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2" y="2174875"/>
            <a:ext cx="3659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5" y="1535113"/>
            <a:ext cx="36606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6175" y="2174875"/>
            <a:ext cx="36606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92528386"/>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739981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97818466"/>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0"/>
            <a:ext cx="4495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0"/>
            <a:ext cx="2819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03620889"/>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99681703"/>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1221717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38"/>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69656173"/>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608698297"/>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06310923"/>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904277824"/>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04842568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0536747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872941729"/>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7548993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2150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98013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5373616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842306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5"/>
            <a:ext cx="76200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38"/>
            <a:ext cx="7620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39790111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75386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217096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2974203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682606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282698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570475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3340698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2420995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339724627"/>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986989579"/>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319422028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7642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5863953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584608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11418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52984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877939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6953725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9870300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5798484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081272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2" y="1535113"/>
            <a:ext cx="3659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2" y="2174875"/>
            <a:ext cx="3659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5" y="1535113"/>
            <a:ext cx="36606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6175" y="2174875"/>
            <a:ext cx="36606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pPr/>
              <a:t>9/29/2014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28973644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83576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4053746190"/>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4049701430"/>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32796195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2081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8931970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5292310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1914377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5841360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901153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pPr/>
              <a:t>9/29/2014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166669604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46279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3283182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297858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4182787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8816245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992809758"/>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554027069"/>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153041152"/>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8402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79109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pPr/>
              <a:t>9/29/2014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35029956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9905360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0353822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638253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8577146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0205644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3294068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9760240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60920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0074720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79399196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0"/>
            <a:ext cx="4495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0"/>
            <a:ext cx="2819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38762328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098229415"/>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1369857470"/>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111534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6116621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9560712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5917447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3" y="1535113"/>
            <a:ext cx="3659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93813" y="2174875"/>
            <a:ext cx="3659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176" y="1535113"/>
            <a:ext cx="3660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26176" y="2174875"/>
            <a:ext cx="36606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2061284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3743010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7980014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819400" cy="116205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4191000" y="273052"/>
            <a:ext cx="44958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2"/>
            <a:ext cx="281940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61780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107525116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6482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286000" y="4603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286000" y="52149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1053527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0164082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40"/>
            <a:ext cx="1600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274640"/>
            <a:ext cx="579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5477791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1143000" y="1524000"/>
            <a:ext cx="3810000" cy="4114800"/>
          </a:xfrm>
        </p:spPr>
        <p:txBody>
          <a:bodyPr/>
          <a:lstStyle/>
          <a:p>
            <a:endParaRPr lang="tr-TR"/>
          </a:p>
        </p:txBody>
      </p:sp>
      <p:sp>
        <p:nvSpPr>
          <p:cNvPr id="4" name="Text Placeholder 3"/>
          <p:cNvSpPr>
            <a:spLocks noGrp="1"/>
          </p:cNvSpPr>
          <p:nvPr>
            <p:ph type="body"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57A9C2E-BB57-4BFC-9813-6C3EC61578F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3112404177"/>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4605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1430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1054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C881286-EA1F-486D-87FB-3255587638D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593670201"/>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190500" y="146050"/>
            <a:ext cx="7772400" cy="1143000"/>
          </a:xfrm>
        </p:spPr>
        <p:txBody>
          <a:bodyPr/>
          <a:lstStyle/>
          <a:p>
            <a:r>
              <a:rPr lang="sl-SI" smtClean="0"/>
              <a:t>Uredite slog naslova matrice</a:t>
            </a:r>
            <a:endParaRPr lang="sl-SI"/>
          </a:p>
        </p:txBody>
      </p:sp>
      <p:sp>
        <p:nvSpPr>
          <p:cNvPr id="3" name="Označba mesta besedila 2"/>
          <p:cNvSpPr>
            <a:spLocks noGrp="1"/>
          </p:cNvSpPr>
          <p:nvPr>
            <p:ph type="body" sz="half" idx="1"/>
          </p:nvPr>
        </p:nvSpPr>
        <p:spPr>
          <a:xfrm>
            <a:off x="1143000" y="1524000"/>
            <a:ext cx="38100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za spletno sliko 3"/>
          <p:cNvSpPr>
            <a:spLocks noGrp="1"/>
          </p:cNvSpPr>
          <p:nvPr>
            <p:ph type="clipArt" sz="half" idx="2"/>
          </p:nvPr>
        </p:nvSpPr>
        <p:spPr>
          <a:xfrm>
            <a:off x="5105400" y="1524000"/>
            <a:ext cx="3810000" cy="4114800"/>
          </a:xfrm>
        </p:spPr>
        <p:txBody>
          <a:bodyPr/>
          <a:lstStyle/>
          <a:p>
            <a:pPr lvl="0"/>
            <a:endParaRPr lang="sl-SI" noProof="0"/>
          </a:p>
        </p:txBody>
      </p:sp>
      <p:sp>
        <p:nvSpPr>
          <p:cNvPr id="5" name="Rectangle 1029"/>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1031"/>
          <p:cNvSpPr>
            <a:spLocks noGrp="1" noChangeArrowheads="1"/>
          </p:cNvSpPr>
          <p:nvPr>
            <p:ph type="sldNum" sz="quarter" idx="12"/>
          </p:nvPr>
        </p:nvSpPr>
        <p:spPr>
          <a:ln/>
        </p:spPr>
        <p:txBody>
          <a:bodyPr/>
          <a:lstStyle>
            <a:lvl1pPr>
              <a:defRPr/>
            </a:lvl1pPr>
          </a:lstStyle>
          <a:p>
            <a:fld id="{136E763D-D493-4C06-AB66-A33168412C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380144788"/>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streak_on_black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22814" b="24204"/>
          <a:stretch/>
        </p:blipFill>
        <p:spPr>
          <a:xfrm>
            <a:off x="0" y="0"/>
            <a:ext cx="9144000" cy="3539266"/>
          </a:xfrm>
          <a:prstGeom prst="rect">
            <a:avLst/>
          </a:prstGeom>
        </p:spPr>
      </p:pic>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screen">
            <a:extLst>
              <a:ext uri="{28A0092B-C50C-407E-A947-70E740481C1C}">
                <a14:useLocalDpi xmlns="" xmlns:a14="http://schemas.microsoft.com/office/drawing/2010/main"/>
              </a:ext>
            </a:extLst>
          </a:blip>
          <a:srcRect/>
          <a:stretch/>
        </p:blipFill>
        <p:spPr>
          <a:xfrm>
            <a:off x="6248400" y="838200"/>
            <a:ext cx="2895600" cy="5791200"/>
          </a:xfrm>
          <a:prstGeom prst="rect">
            <a:avLst/>
          </a:prstGeom>
          <a:noFill/>
          <a:ln>
            <a:noFill/>
          </a:ln>
        </p:spPr>
      </p:pic>
      <p:sp>
        <p:nvSpPr>
          <p:cNvPr id="2" name="Title 1"/>
          <p:cNvSpPr>
            <a:spLocks noGrp="1"/>
          </p:cNvSpPr>
          <p:nvPr>
            <p:ph type="ctrTitle"/>
          </p:nvPr>
        </p:nvSpPr>
        <p:spPr>
          <a:xfrm>
            <a:off x="457200" y="3886201"/>
            <a:ext cx="6477000" cy="1066800"/>
          </a:xfrm>
        </p:spPr>
        <p:txBody>
          <a:bodyPr/>
          <a:lstStyle>
            <a:lvl1pPr algn="l">
              <a:defRPr sz="3000">
                <a:solidFill>
                  <a:schemeClr val="tx1"/>
                </a:solidFill>
                <a:effectLst>
                  <a:reflection blurRad="6350" stA="25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953000"/>
            <a:ext cx="6477000" cy="1295400"/>
          </a:xfrm>
        </p:spPr>
        <p:txBody>
          <a:bodyPr>
            <a:normAutofit/>
          </a:bodyPr>
          <a:lstStyle>
            <a:lvl1pPr marL="0" indent="0" algn="l">
              <a:buNone/>
              <a:defRPr sz="2100">
                <a:solidFill>
                  <a:schemeClr val="tx1"/>
                </a:solidFill>
                <a:effectLst>
                  <a:reflection blurRad="6350" stA="25000" endPos="45500" dir="5400000" sy="-100000" algn="bl" rotWithShape="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0880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7834110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9527"/>
            <a:ext cx="76200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95400" y="2319340"/>
            <a:ext cx="76200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984119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2"/>
            <a:ext cx="3657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95079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microsoft.com/office/2007/relationships/media" Target="../media/media1.wmv"/><Relationship Id="rId2" Type="http://schemas.openxmlformats.org/officeDocument/2006/relationships/slideLayout" Target="../slideLayouts/slideLayout125.xml"/><Relationship Id="rId16" Type="http://schemas.openxmlformats.org/officeDocument/2006/relationships/video" Target="../media/media1.wmv"/><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0.xml"/><Relationship Id="rId10" Type="http://schemas.openxmlformats.org/officeDocument/2006/relationships/slideLayout" Target="../slideLayouts/slideLayout133.xml"/><Relationship Id="rId19" Type="http://schemas.openxmlformats.org/officeDocument/2006/relationships/image" Target="../media/image3.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image" Target="../media/image1.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microsoft.com/office/2007/relationships/media" Target="../media/media1.wmv"/><Relationship Id="rId2" Type="http://schemas.openxmlformats.org/officeDocument/2006/relationships/slideLayout" Target="../slideLayouts/slideLayout139.xml"/><Relationship Id="rId16" Type="http://schemas.openxmlformats.org/officeDocument/2006/relationships/video" Target="../media/media1.wmv"/><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1.xml"/><Relationship Id="rId10" Type="http://schemas.openxmlformats.org/officeDocument/2006/relationships/slideLayout" Target="../slideLayouts/slideLayout147.xml"/><Relationship Id="rId19" Type="http://schemas.openxmlformats.org/officeDocument/2006/relationships/image" Target="../media/image3.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image" Target="../media/image1.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microsoft.com/office/2007/relationships/media" Target="../media/media1.wmv"/><Relationship Id="rId2" Type="http://schemas.openxmlformats.org/officeDocument/2006/relationships/slideLayout" Target="../slideLayouts/slideLayout153.xml"/><Relationship Id="rId16" Type="http://schemas.openxmlformats.org/officeDocument/2006/relationships/video" Target="../media/media1.wmv"/><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2.xml"/><Relationship Id="rId10" Type="http://schemas.openxmlformats.org/officeDocument/2006/relationships/slideLayout" Target="../slideLayouts/slideLayout161.xml"/><Relationship Id="rId19" Type="http://schemas.openxmlformats.org/officeDocument/2006/relationships/image" Target="../media/image3.pn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microsoft.com/office/2007/relationships/media" Target="../media/media1.wmv"/><Relationship Id="rId2" Type="http://schemas.openxmlformats.org/officeDocument/2006/relationships/slideLayout" Target="../slideLayouts/slideLayout167.xml"/><Relationship Id="rId16" Type="http://schemas.openxmlformats.org/officeDocument/2006/relationships/video" Target="../media/media1.wmv"/><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3.xml"/><Relationship Id="rId10" Type="http://schemas.openxmlformats.org/officeDocument/2006/relationships/slideLayout" Target="../slideLayouts/slideLayout175.xml"/><Relationship Id="rId19" Type="http://schemas.openxmlformats.org/officeDocument/2006/relationships/image" Target="../media/image3.png"/><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microsoft.com/office/2007/relationships/media" Target="../media/media1.wmv"/><Relationship Id="rId2" Type="http://schemas.openxmlformats.org/officeDocument/2006/relationships/slideLayout" Target="../slideLayouts/slideLayout181.xml"/><Relationship Id="rId16" Type="http://schemas.openxmlformats.org/officeDocument/2006/relationships/video" Target="../media/media1.wmv"/><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4.xml"/><Relationship Id="rId10" Type="http://schemas.openxmlformats.org/officeDocument/2006/relationships/slideLayout" Target="../slideLayouts/slideLayout189.xml"/><Relationship Id="rId19" Type="http://schemas.openxmlformats.org/officeDocument/2006/relationships/image" Target="../media/image3.pn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1.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microsoft.com/office/2007/relationships/media" Target="../media/media1.wmv"/><Relationship Id="rId2" Type="http://schemas.openxmlformats.org/officeDocument/2006/relationships/slideLayout" Target="../slideLayouts/slideLayout195.xml"/><Relationship Id="rId16" Type="http://schemas.openxmlformats.org/officeDocument/2006/relationships/video" Target="../media/media1.wmv"/><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5.xml"/><Relationship Id="rId10" Type="http://schemas.openxmlformats.org/officeDocument/2006/relationships/slideLayout" Target="../slideLayouts/slideLayout203.xml"/><Relationship Id="rId19" Type="http://schemas.openxmlformats.org/officeDocument/2006/relationships/image" Target="../media/image3.png"/><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microsoft.com/office/2007/relationships/media" Target="../media/media1.wmv"/><Relationship Id="rId2" Type="http://schemas.openxmlformats.org/officeDocument/2006/relationships/slideLayout" Target="../slideLayouts/slideLayout209.xml"/><Relationship Id="rId16" Type="http://schemas.openxmlformats.org/officeDocument/2006/relationships/video" Target="../media/media1.wmv"/><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6.xml"/><Relationship Id="rId10" Type="http://schemas.openxmlformats.org/officeDocument/2006/relationships/slideLayout" Target="../slideLayouts/slideLayout217.xml"/><Relationship Id="rId19" Type="http://schemas.openxmlformats.org/officeDocument/2006/relationships/image" Target="../media/image3.png"/><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microsoft.com/office/2007/relationships/media" Target="../media/media1.wmv"/><Relationship Id="rId2" Type="http://schemas.openxmlformats.org/officeDocument/2006/relationships/slideLayout" Target="../slideLayouts/slideLayout13.xml"/><Relationship Id="rId16" Type="http://schemas.openxmlformats.org/officeDocument/2006/relationships/video" Target="../media/media1.wmv"/><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microsoft.com/office/2007/relationships/media" Target="../media/media1.wmv"/><Relationship Id="rId2" Type="http://schemas.openxmlformats.org/officeDocument/2006/relationships/slideLayout" Target="../slideLayouts/slideLayout27.xml"/><Relationship Id="rId16" Type="http://schemas.openxmlformats.org/officeDocument/2006/relationships/video" Target="../media/media1.wmv"/><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microsoft.com/office/2007/relationships/media" Target="../media/media1.wmv"/><Relationship Id="rId2" Type="http://schemas.openxmlformats.org/officeDocument/2006/relationships/slideLayout" Target="../slideLayouts/slideLayout41.xml"/><Relationship Id="rId16" Type="http://schemas.openxmlformats.org/officeDocument/2006/relationships/video" Target="../media/media1.wmv"/><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image" Target="../media/image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microsoft.com/office/2007/relationships/media" Target="../media/media1.wmv"/><Relationship Id="rId2" Type="http://schemas.openxmlformats.org/officeDocument/2006/relationships/slideLayout" Target="../slideLayouts/slideLayout55.xml"/><Relationship Id="rId16" Type="http://schemas.openxmlformats.org/officeDocument/2006/relationships/video" Target="../media/media1.wmv"/><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image" Target="../media/image3.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microsoft.com/office/2007/relationships/media" Target="../media/media1.wmv"/><Relationship Id="rId2" Type="http://schemas.openxmlformats.org/officeDocument/2006/relationships/slideLayout" Target="../slideLayouts/slideLayout69.xml"/><Relationship Id="rId16" Type="http://schemas.openxmlformats.org/officeDocument/2006/relationships/video" Target="../media/media1.wmv"/><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19" Type="http://schemas.openxmlformats.org/officeDocument/2006/relationships/image" Target="../media/image3.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microsoft.com/office/2007/relationships/media" Target="../media/media1.wmv"/><Relationship Id="rId2" Type="http://schemas.openxmlformats.org/officeDocument/2006/relationships/slideLayout" Target="../slideLayouts/slideLayout83.xml"/><Relationship Id="rId16" Type="http://schemas.openxmlformats.org/officeDocument/2006/relationships/video" Target="../media/media1.wmv"/><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19" Type="http://schemas.openxmlformats.org/officeDocument/2006/relationships/image" Target="../media/image3.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microsoft.com/office/2007/relationships/media" Target="../media/media1.wmv"/><Relationship Id="rId2" Type="http://schemas.openxmlformats.org/officeDocument/2006/relationships/slideLayout" Target="../slideLayouts/slideLayout97.xml"/><Relationship Id="rId16" Type="http://schemas.openxmlformats.org/officeDocument/2006/relationships/video" Target="../media/media1.wmv"/><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19" Type="http://schemas.openxmlformats.org/officeDocument/2006/relationships/image" Target="../media/image3.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microsoft.com/office/2007/relationships/media" Target="../media/media1.wmv"/><Relationship Id="rId2" Type="http://schemas.openxmlformats.org/officeDocument/2006/relationships/slideLayout" Target="../slideLayouts/slideLayout111.xml"/><Relationship Id="rId16" Type="http://schemas.openxmlformats.org/officeDocument/2006/relationships/video" Target="../media/media1.wmv"/><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19" Type="http://schemas.openxmlformats.org/officeDocument/2006/relationships/image" Target="../media/image3.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3"/>
            <p:extLst>
              <p:ext uri="{DAA4B4D4-6D71-4841-9C94-3DE7FCFB9230}">
                <p14:media xmlns="" xmlns:p14="http://schemas.microsoft.com/office/powerpoint/2010/main" r:embed="rId14"/>
              </p:ext>
            </p:extLst>
          </p:nvPr>
        </p:nvPicPr>
        <p:blipFill rotWithShape="1">
          <a:blip r:embed="rId15"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6" cstate="print">
            <a:extLst>
              <a:ext uri="{28A0092B-C50C-407E-A947-70E740481C1C}">
                <a14:useLocalDpi xmlns="" xmlns:a14="http://schemas.microsoft.com/office/drawing/2010/main" val="0"/>
              </a:ext>
            </a:extLst>
          </a:blip>
          <a:srcRect l="37406" r="37792" b="5264"/>
          <a:stretch/>
        </p:blipFill>
        <p:spPr>
          <a:xfrm>
            <a:off x="0"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60906-B03C-460B-B7F2-0F0BC62956A8}" type="datetimeFigureOut">
              <a:rPr lang="en-US" smtClean="0"/>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1FC07-CCAE-448B-87E3-DDFC911F6A1B}" type="slidenum">
              <a:rPr lang="en-US" smtClean="0"/>
              <a:pPr/>
              <a:t>‹#›</a:t>
            </a:fld>
            <a:endParaRPr lang="en-US"/>
          </a:p>
        </p:txBody>
      </p:sp>
    </p:spTree>
    <p:extLst>
      <p:ext uri="{BB962C8B-B14F-4D97-AF65-F5344CB8AC3E}">
        <p14:creationId xmlns="" xmlns:p14="http://schemas.microsoft.com/office/powerpoint/2010/main" val="323121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914400" rtl="0" eaLnBrk="1" latinLnBrk="0" hangingPunct="1">
        <a:spcBef>
          <a:spcPct val="0"/>
        </a:spcBef>
        <a:buNone/>
        <a:defRPr lang="en-US" sz="4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1014275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7335492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354877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3349179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2512909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1481198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0"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4966588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914400" rtl="0" eaLnBrk="1" latinLnBrk="0" hangingPunct="1">
        <a:spcBef>
          <a:spcPct val="0"/>
        </a:spcBef>
        <a:buNone/>
        <a:defRPr lang="en-US" sz="4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9456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01916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3026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2411095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89903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921874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842363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streak_on_black_lg1.wmv">
            <a:hlinkClick r:id="" action="ppaction://media"/>
          </p:cNvPr>
          <p:cNvPicPr>
            <a:picLocks noChangeAspect="1"/>
          </p:cNvPicPr>
          <p:nvPr userDrawn="1">
            <a:videoFile r:link="rId16"/>
            <p:extLst>
              <p:ext uri="{DAA4B4D4-6D71-4841-9C94-3DE7FCFB9230}">
                <p14:media xmlns="" xmlns:p14="http://schemas.microsoft.com/office/powerpoint/2010/main" r:embed="rId17"/>
              </p:ext>
            </p:extLst>
          </p:nvPr>
        </p:nvPicPr>
        <p:blipFill rotWithShape="1">
          <a:blip r:embed="rId18" cstate="print"/>
          <a:srcRect t="56068" b="24204"/>
          <a:stretch/>
        </p:blipFill>
        <p:spPr>
          <a:xfrm>
            <a:off x="0" y="5540190"/>
            <a:ext cx="9144000" cy="1317810"/>
          </a:xfrm>
          <a:prstGeom prst="rect">
            <a:avLst/>
          </a:prstGeom>
        </p:spPr>
      </p:pic>
      <p:sp>
        <p:nvSpPr>
          <p:cNvPr id="7" name="Rectangle 6"/>
          <p:cNvSpPr/>
          <p:nvPr userDrawn="1"/>
        </p:nvSpPr>
        <p:spPr>
          <a:xfrm>
            <a:off x="0" y="5507916"/>
            <a:ext cx="9144000" cy="1350084"/>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rotWithShape="1">
          <a:blip r:embed="rId19" cstate="screen">
            <a:extLst>
              <a:ext uri="{28A0092B-C50C-407E-A947-70E740481C1C}">
                <a14:useLocalDpi xmlns="" xmlns:a14="http://schemas.microsoft.com/office/drawing/2010/main"/>
              </a:ext>
            </a:extLst>
          </a:blip>
          <a:srcRect/>
          <a:stretch/>
        </p:blipFill>
        <p:spPr>
          <a:xfrm>
            <a:off x="1" y="1371600"/>
            <a:ext cx="1285103" cy="5486400"/>
          </a:xfrm>
          <a:prstGeom prst="rect">
            <a:avLst/>
          </a:prstGeom>
          <a:noFill/>
          <a:ln>
            <a:noFill/>
          </a:ln>
        </p:spPr>
      </p:pic>
      <p:sp>
        <p:nvSpPr>
          <p:cNvPr id="2" name="Title Placeholder 1"/>
          <p:cNvSpPr>
            <a:spLocks noGrp="1"/>
          </p:cNvSpPr>
          <p:nvPr>
            <p:ph type="title"/>
          </p:nvPr>
        </p:nvSpPr>
        <p:spPr>
          <a:xfrm>
            <a:off x="228600" y="152400"/>
            <a:ext cx="8458200" cy="1143000"/>
          </a:xfrm>
          <a:prstGeom prst="rect">
            <a:avLst/>
          </a:prstGeom>
        </p:spPr>
        <p:txBody>
          <a:bodyPr vert="horz" lIns="91440" tIns="45720" rIns="91440" bIns="45720" rtlCol="0" anchor="ctr">
            <a:normAutofit/>
          </a:bodyPr>
          <a:lstStyle/>
          <a:p>
            <a:pPr lvl="0" algn="l"/>
            <a:r>
              <a:rPr lang="en-US" smtClean="0"/>
              <a:t>Click to edit Master title style</a:t>
            </a:r>
            <a:endParaRPr lang="en-US" dirty="0"/>
          </a:p>
        </p:txBody>
      </p:sp>
      <p:sp>
        <p:nvSpPr>
          <p:cNvPr id="3" name="Text Placeholder 2"/>
          <p:cNvSpPr>
            <a:spLocks noGrp="1"/>
          </p:cNvSpPr>
          <p:nvPr>
            <p:ph type="body" idx="1"/>
          </p:nvPr>
        </p:nvSpPr>
        <p:spPr>
          <a:xfrm>
            <a:off x="1295400" y="1307757"/>
            <a:ext cx="7391400" cy="48644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60906-B03C-460B-B7F2-0F0BC62956A8}"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21FC07-CCAE-448B-87E3-DDFC911F6A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7530425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txStyles>
    <p:titleStyle>
      <a:lvl1pPr algn="l" defTabSz="685800" rtl="0" eaLnBrk="1" latinLnBrk="0" hangingPunct="1">
        <a:spcBef>
          <a:spcPct val="0"/>
        </a:spcBef>
        <a:buNone/>
        <a:defRPr lang="en-US" sz="3000" kern="1200" dirty="0" smtClean="0">
          <a:solidFill>
            <a:schemeClr val="tx1"/>
          </a:solidFill>
          <a:effectLst>
            <a:reflection blurRad="6350" stA="25000" endPos="45500" dir="5400000" sy="-100000" algn="bl" rotWithShape="0"/>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0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81.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1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9.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218488" cy="492442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712" y="1916833"/>
            <a:ext cx="5543550" cy="3648332"/>
          </a:xfrm>
        </p:spPr>
        <p:txBody>
          <a:bodyPr>
            <a:normAutofit fontScale="92500" lnSpcReduction="10000"/>
          </a:bodyPr>
          <a:lstStyle/>
          <a:p>
            <a:pPr>
              <a:buFont typeface="Wingdings" panose="05000000000000000000" pitchFamily="2" charset="2"/>
              <a:buChar char="Ø"/>
            </a:pPr>
            <a:r>
              <a:rPr lang="en-US" dirty="0">
                <a:solidFill>
                  <a:schemeClr val="tx2"/>
                </a:solidFill>
              </a:rPr>
              <a:t>The training course with maximum of three participants includes experimental individual work with approximately 70 years old bones and provides the participants first-hand knowledge of how to perform bone DNA typing. </a:t>
            </a:r>
            <a:endParaRPr lang="sl-SI" dirty="0" smtClean="0">
              <a:solidFill>
                <a:schemeClr val="tx2"/>
              </a:solidFill>
            </a:endParaRPr>
          </a:p>
          <a:p>
            <a:pPr>
              <a:buFont typeface="Wingdings" panose="05000000000000000000" pitchFamily="2" charset="2"/>
              <a:buChar char="Ø"/>
            </a:pPr>
            <a:r>
              <a:rPr lang="en-US" dirty="0">
                <a:solidFill>
                  <a:schemeClr val="tx2"/>
                </a:solidFill>
              </a:rPr>
              <a:t>Procedures for processing and DNA typing of bone samples are shown on concrete old bone samples and the most of the steps are experimentally performed by the participants.</a:t>
            </a:r>
          </a:p>
          <a:p>
            <a:pPr marL="0" indent="0">
              <a:buNone/>
            </a:pPr>
            <a:endParaRPr lang="sl-SI" dirty="0" smtClean="0"/>
          </a:p>
          <a:p>
            <a:endParaRPr lang="tr-TR" dirty="0">
              <a:solidFill>
                <a:schemeClr val="tx2"/>
              </a:solidFill>
            </a:endParaRPr>
          </a:p>
        </p:txBody>
      </p:sp>
      <p:sp>
        <p:nvSpPr>
          <p:cNvPr id="4" name="PoljeZBesedilom 3"/>
          <p:cNvSpPr txBox="1"/>
          <p:nvPr/>
        </p:nvSpPr>
        <p:spPr>
          <a:xfrm>
            <a:off x="1611928" y="944725"/>
            <a:ext cx="6389072" cy="923330"/>
          </a:xfrm>
          <a:prstGeom prst="rect">
            <a:avLst/>
          </a:prstGeom>
          <a:noFill/>
        </p:spPr>
        <p:txBody>
          <a:bodyPr wrap="square" rtlCol="0">
            <a:spAutoFit/>
          </a:bodyPr>
          <a:lstStyle/>
          <a:p>
            <a:pPr algn="ctr"/>
            <a:r>
              <a:rPr lang="en-US" sz="2700" b="1" dirty="0">
                <a:solidFill>
                  <a:srgbClr val="FF0000"/>
                </a:solidFill>
              </a:rPr>
              <a:t>Processing and DNA typing of old skeletal remains</a:t>
            </a:r>
            <a:r>
              <a:rPr lang="sl-SI" sz="2700" b="1" dirty="0">
                <a:solidFill>
                  <a:srgbClr val="FF0000"/>
                </a:solidFill>
              </a:rPr>
              <a:t> </a:t>
            </a:r>
            <a:r>
              <a:rPr lang="sl-SI" sz="2700" b="1" dirty="0" err="1">
                <a:solidFill>
                  <a:srgbClr val="FF0000"/>
                </a:solidFill>
              </a:rPr>
              <a:t>Course</a:t>
            </a:r>
            <a:endParaRPr lang="en-US" sz="2700" b="1" dirty="0">
              <a:solidFill>
                <a:srgbClr val="FF0000"/>
              </a:solidFill>
            </a:endParaRPr>
          </a:p>
        </p:txBody>
      </p:sp>
    </p:spTree>
    <p:extLst>
      <p:ext uri="{BB962C8B-B14F-4D97-AF65-F5344CB8AC3E}">
        <p14:creationId xmlns="" xmlns:p14="http://schemas.microsoft.com/office/powerpoint/2010/main" val="3277314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277542" y="857250"/>
            <a:ext cx="6850856" cy="857250"/>
          </a:xfrm>
        </p:spPr>
        <p:txBody>
          <a:bodyPr/>
          <a:lstStyle/>
          <a:p>
            <a:pPr algn="ctr"/>
            <a:r>
              <a:rPr lang="sl-SI" altLang="sl-SI" sz="2700" b="1" dirty="0" err="1">
                <a:solidFill>
                  <a:srgbClr val="FF0000"/>
                </a:solidFill>
                <a:cs typeface="Times New Roman" pitchFamily="18" charset="0"/>
              </a:rPr>
              <a:t>Extraction</a:t>
            </a:r>
            <a:r>
              <a:rPr lang="sl-SI" altLang="sl-SI" sz="2700" b="1" dirty="0">
                <a:solidFill>
                  <a:srgbClr val="FF0000"/>
                </a:solidFill>
                <a:cs typeface="Times New Roman" pitchFamily="18" charset="0"/>
              </a:rPr>
              <a:t> procedure</a:t>
            </a:r>
            <a:endParaRPr lang="en-US" altLang="sl-SI" sz="2700" b="1" dirty="0">
              <a:solidFill>
                <a:srgbClr val="FF0000"/>
              </a:solidFill>
              <a:cs typeface="Times New Roman" pitchFamily="18" charset="0"/>
            </a:endParaRPr>
          </a:p>
        </p:txBody>
      </p:sp>
      <p:sp>
        <p:nvSpPr>
          <p:cNvPr id="131075" name="Rectangle 3"/>
          <p:cNvSpPr>
            <a:spLocks noGrp="1" noChangeArrowheads="1"/>
          </p:cNvSpPr>
          <p:nvPr>
            <p:ph type="body" sz="half" idx="1"/>
          </p:nvPr>
        </p:nvSpPr>
        <p:spPr>
          <a:xfrm>
            <a:off x="2033718" y="1916907"/>
            <a:ext cx="5967282" cy="3996370"/>
          </a:xfrm>
        </p:spPr>
        <p:txBody>
          <a:bodyPr>
            <a:normAutofit lnSpcReduction="10000"/>
          </a:bodyPr>
          <a:lstStyle/>
          <a:p>
            <a:pPr marL="400050" indent="-400050">
              <a:lnSpc>
                <a:spcPct val="90000"/>
              </a:lnSpc>
              <a:buFontTx/>
              <a:buAutoNum type="arabicPeriod"/>
            </a:pPr>
            <a:r>
              <a:rPr lang="sl-SI" altLang="sl-SI" dirty="0" err="1" smtClean="0">
                <a:solidFill>
                  <a:schemeClr val="tx2"/>
                </a:solidFill>
              </a:rPr>
              <a:t>Cleaning</a:t>
            </a:r>
            <a:r>
              <a:rPr lang="sl-SI" altLang="sl-SI" dirty="0" smtClean="0">
                <a:solidFill>
                  <a:schemeClr val="tx2"/>
                </a:solidFill>
              </a:rPr>
              <a:t> of </a:t>
            </a:r>
            <a:r>
              <a:rPr lang="sl-SI" altLang="sl-SI" dirty="0" err="1" smtClean="0">
                <a:solidFill>
                  <a:schemeClr val="tx2"/>
                </a:solidFill>
              </a:rPr>
              <a:t>the</a:t>
            </a:r>
            <a:r>
              <a:rPr lang="sl-SI" altLang="sl-SI" dirty="0" smtClean="0">
                <a:solidFill>
                  <a:schemeClr val="tx2"/>
                </a:solidFill>
              </a:rPr>
              <a:t> </a:t>
            </a:r>
            <a:r>
              <a:rPr lang="sl-SI" altLang="sl-SI" dirty="0" err="1" smtClean="0">
                <a:solidFill>
                  <a:schemeClr val="tx2"/>
                </a:solidFill>
              </a:rPr>
              <a:t>bones</a:t>
            </a:r>
            <a:r>
              <a:rPr lang="sl-SI" altLang="sl-SI" dirty="0" smtClean="0">
                <a:solidFill>
                  <a:schemeClr val="tx2"/>
                </a:solidFill>
              </a:rPr>
              <a:t> </a:t>
            </a:r>
            <a:r>
              <a:rPr lang="sl-SI" altLang="sl-SI" dirty="0" err="1" smtClean="0">
                <a:solidFill>
                  <a:schemeClr val="tx2"/>
                </a:solidFill>
              </a:rPr>
              <a:t>for</a:t>
            </a:r>
            <a:r>
              <a:rPr lang="sl-SI" altLang="sl-SI" dirty="0" smtClean="0">
                <a:solidFill>
                  <a:schemeClr val="tx2"/>
                </a:solidFill>
              </a:rPr>
              <a:t> </a:t>
            </a:r>
            <a:r>
              <a:rPr lang="sl-SI" altLang="sl-SI" dirty="0" err="1" smtClean="0">
                <a:solidFill>
                  <a:schemeClr val="tx2"/>
                </a:solidFill>
              </a:rPr>
              <a:t>remove</a:t>
            </a:r>
            <a:r>
              <a:rPr lang="sl-SI" altLang="sl-SI" dirty="0" smtClean="0">
                <a:solidFill>
                  <a:schemeClr val="tx2"/>
                </a:solidFill>
              </a:rPr>
              <a:t> </a:t>
            </a:r>
            <a:r>
              <a:rPr lang="sl-SI" altLang="sl-SI" dirty="0" err="1" smtClean="0">
                <a:solidFill>
                  <a:schemeClr val="tx2"/>
                </a:solidFill>
              </a:rPr>
              <a:t>surface</a:t>
            </a:r>
            <a:r>
              <a:rPr lang="sl-SI" altLang="sl-SI" dirty="0" smtClean="0">
                <a:solidFill>
                  <a:schemeClr val="tx2"/>
                </a:solidFill>
              </a:rPr>
              <a:t> </a:t>
            </a:r>
            <a:r>
              <a:rPr lang="sl-SI" altLang="sl-SI" dirty="0" err="1" smtClean="0">
                <a:solidFill>
                  <a:schemeClr val="tx2"/>
                </a:solidFill>
              </a:rPr>
              <a:t>contamination</a:t>
            </a:r>
            <a:r>
              <a:rPr lang="sl-SI" altLang="sl-SI" dirty="0" smtClean="0">
                <a:solidFill>
                  <a:schemeClr val="tx2"/>
                </a:solidFill>
              </a:rPr>
              <a:t> </a:t>
            </a:r>
            <a:r>
              <a:rPr lang="sl-SI" altLang="sl-SI" dirty="0" err="1" smtClean="0">
                <a:solidFill>
                  <a:schemeClr val="tx2"/>
                </a:solidFill>
              </a:rPr>
              <a:t>and</a:t>
            </a:r>
            <a:r>
              <a:rPr lang="sl-SI" altLang="sl-SI" dirty="0" smtClean="0">
                <a:solidFill>
                  <a:schemeClr val="tx2"/>
                </a:solidFill>
              </a:rPr>
              <a:t> </a:t>
            </a:r>
            <a:r>
              <a:rPr lang="sl-SI" altLang="sl-SI" dirty="0" err="1" smtClean="0">
                <a:solidFill>
                  <a:schemeClr val="tx2"/>
                </a:solidFill>
              </a:rPr>
              <a:t>inhibitors</a:t>
            </a:r>
            <a:r>
              <a:rPr lang="sl-SI" altLang="sl-SI" dirty="0" smtClean="0">
                <a:solidFill>
                  <a:schemeClr val="tx2"/>
                </a:solidFill>
              </a:rPr>
              <a:t>:</a:t>
            </a:r>
            <a:r>
              <a:rPr lang="sl-SI" altLang="sl-SI" dirty="0" smtClean="0">
                <a:solidFill>
                  <a:schemeClr val="tx2"/>
                </a:solidFill>
                <a:cs typeface="Times New Roman" pitchFamily="18" charset="0"/>
              </a:rPr>
              <a:t> </a:t>
            </a:r>
          </a:p>
          <a:p>
            <a:pPr marL="400050" indent="-400050">
              <a:lnSpc>
                <a:spcPct val="90000"/>
              </a:lnSpc>
            </a:pPr>
            <a:r>
              <a:rPr lang="sl-SI" altLang="sl-SI" dirty="0" smtClean="0">
                <a:solidFill>
                  <a:schemeClr val="tx2"/>
                </a:solidFill>
                <a:cs typeface="Times New Roman" pitchFamily="18" charset="0"/>
              </a:rPr>
              <a:t>       - </a:t>
            </a:r>
            <a:r>
              <a:rPr lang="sl-SI" altLang="sl-SI" dirty="0" err="1" smtClean="0">
                <a:solidFill>
                  <a:schemeClr val="tx2"/>
                </a:solidFill>
                <a:cs typeface="Times New Roman" pitchFamily="18" charset="0"/>
              </a:rPr>
              <a:t>Mechanical</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cleaning</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physical</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removal</a:t>
            </a:r>
            <a:r>
              <a:rPr lang="sl-SI" altLang="sl-SI" dirty="0" smtClean="0">
                <a:solidFill>
                  <a:schemeClr val="tx2"/>
                </a:solidFill>
                <a:cs typeface="Times New Roman" pitchFamily="18" charset="0"/>
              </a:rPr>
              <a:t> of bone </a:t>
            </a:r>
            <a:r>
              <a:rPr lang="sl-SI" altLang="sl-SI" dirty="0" err="1" smtClean="0">
                <a:solidFill>
                  <a:schemeClr val="tx2"/>
                </a:solidFill>
                <a:cs typeface="Times New Roman" pitchFamily="18" charset="0"/>
              </a:rPr>
              <a:t>surface</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with</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drilling</a:t>
            </a:r>
            <a:r>
              <a:rPr lang="sl-SI" altLang="sl-SI" dirty="0" smtClean="0">
                <a:solidFill>
                  <a:schemeClr val="tx2"/>
                </a:solidFill>
                <a:cs typeface="Times New Roman" pitchFamily="18" charset="0"/>
              </a:rPr>
              <a:t>; in </a:t>
            </a:r>
            <a:r>
              <a:rPr lang="sl-SI" altLang="sl-SI" dirty="0" err="1" smtClean="0">
                <a:solidFill>
                  <a:schemeClr val="tx2"/>
                </a:solidFill>
                <a:cs typeface="Times New Roman" pitchFamily="18" charset="0"/>
              </a:rPr>
              <a:t>tooth</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samples</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radiation</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with</a:t>
            </a:r>
            <a:r>
              <a:rPr lang="sl-SI" altLang="sl-SI" dirty="0" smtClean="0">
                <a:solidFill>
                  <a:schemeClr val="tx2"/>
                </a:solidFill>
                <a:cs typeface="Times New Roman" pitchFamily="18" charset="0"/>
              </a:rPr>
              <a:t> UV). </a:t>
            </a:r>
            <a:r>
              <a:rPr lang="en-GB" altLang="sl-SI" sz="2100" dirty="0">
                <a:solidFill>
                  <a:schemeClr val="tx2"/>
                </a:solidFill>
              </a:rPr>
              <a:t>To prevent bone warming during drilling and cutting we frequently use liquid nitrogen </a:t>
            </a:r>
            <a:endParaRPr lang="sl-SI" altLang="sl-SI" sz="2100" dirty="0">
              <a:solidFill>
                <a:schemeClr val="tx2"/>
              </a:solidFill>
            </a:endParaRPr>
          </a:p>
          <a:p>
            <a:pPr marL="400050" indent="-400050">
              <a:lnSpc>
                <a:spcPct val="90000"/>
              </a:lnSpc>
            </a:pPr>
            <a:r>
              <a:rPr lang="sl-SI" altLang="sl-SI" sz="2100" dirty="0">
                <a:solidFill>
                  <a:schemeClr val="tx2"/>
                </a:solidFill>
              </a:rPr>
              <a:t>        </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Chemical</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cleaning</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washing</a:t>
            </a:r>
            <a:r>
              <a:rPr lang="sl-SI" altLang="sl-SI" dirty="0" smtClean="0">
                <a:solidFill>
                  <a:schemeClr val="tx2"/>
                </a:solidFill>
                <a:cs typeface="Times New Roman" pitchFamily="18" charset="0"/>
              </a:rPr>
              <a:t> in detergent, </a:t>
            </a:r>
            <a:r>
              <a:rPr lang="sl-SI" altLang="sl-SI" dirty="0" err="1" smtClean="0">
                <a:solidFill>
                  <a:schemeClr val="tx2"/>
                </a:solidFill>
                <a:cs typeface="Times New Roman" pitchFamily="18" charset="0"/>
              </a:rPr>
              <a:t>water</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and</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ethanol</a:t>
            </a:r>
            <a:r>
              <a:rPr lang="sl-SI" altLang="sl-SI" dirty="0" smtClean="0">
                <a:solidFill>
                  <a:schemeClr val="tx2"/>
                </a:solidFill>
                <a:cs typeface="Times New Roman" pitchFamily="18" charset="0"/>
              </a:rPr>
              <a:t>)</a:t>
            </a:r>
            <a:endParaRPr lang="sl-SI" altLang="sl-SI" dirty="0" smtClean="0">
              <a:solidFill>
                <a:schemeClr val="tx2"/>
              </a:solidFill>
            </a:endParaRPr>
          </a:p>
          <a:p>
            <a:pPr marL="0" indent="0" algn="just">
              <a:lnSpc>
                <a:spcPct val="90000"/>
              </a:lnSpc>
              <a:buNone/>
            </a:pPr>
            <a:r>
              <a:rPr lang="sl-SI" altLang="sl-SI" dirty="0" smtClean="0">
                <a:solidFill>
                  <a:schemeClr val="tx2"/>
                </a:solidFill>
                <a:cs typeface="Times New Roman" pitchFamily="18" charset="0"/>
              </a:rPr>
              <a:t>2.  </a:t>
            </a:r>
            <a:r>
              <a:rPr lang="sl-SI" altLang="sl-SI" dirty="0" err="1" smtClean="0">
                <a:solidFill>
                  <a:schemeClr val="tx2"/>
                </a:solidFill>
                <a:cs typeface="Times New Roman" pitchFamily="18" charset="0"/>
              </a:rPr>
              <a:t>Powdering</a:t>
            </a:r>
            <a:r>
              <a:rPr lang="sl-SI" altLang="sl-SI" dirty="0" smtClean="0">
                <a:solidFill>
                  <a:schemeClr val="tx2"/>
                </a:solidFill>
                <a:cs typeface="Times New Roman" pitchFamily="18" charset="0"/>
              </a:rPr>
              <a:t> of </a:t>
            </a:r>
            <a:r>
              <a:rPr lang="sl-SI" altLang="sl-SI" dirty="0" err="1" smtClean="0">
                <a:solidFill>
                  <a:schemeClr val="tx2"/>
                </a:solidFill>
                <a:cs typeface="Times New Roman" pitchFamily="18" charset="0"/>
              </a:rPr>
              <a:t>the</a:t>
            </a:r>
            <a:r>
              <a:rPr lang="sl-SI" altLang="sl-SI" dirty="0" smtClean="0">
                <a:solidFill>
                  <a:schemeClr val="tx2"/>
                </a:solidFill>
                <a:cs typeface="Times New Roman" pitchFamily="18" charset="0"/>
              </a:rPr>
              <a:t> </a:t>
            </a:r>
            <a:r>
              <a:rPr lang="sl-SI" altLang="sl-SI" dirty="0" err="1" smtClean="0">
                <a:solidFill>
                  <a:schemeClr val="tx2"/>
                </a:solidFill>
                <a:cs typeface="Times New Roman" pitchFamily="18" charset="0"/>
              </a:rPr>
              <a:t>bones</a:t>
            </a:r>
            <a:endParaRPr lang="sl-SI" altLang="sl-SI" dirty="0" smtClean="0">
              <a:solidFill>
                <a:schemeClr val="tx2"/>
              </a:solidFill>
            </a:endParaRPr>
          </a:p>
          <a:p>
            <a:pPr marL="400050" indent="-400050">
              <a:lnSpc>
                <a:spcPct val="90000"/>
              </a:lnSpc>
              <a:buFontTx/>
              <a:buAutoNum type="arabicPeriod" startAt="3"/>
            </a:pPr>
            <a:r>
              <a:rPr lang="sl-SI" altLang="sl-SI" dirty="0" err="1" smtClean="0">
                <a:solidFill>
                  <a:schemeClr val="tx2"/>
                </a:solidFill>
              </a:rPr>
              <a:t>Decalcification</a:t>
            </a:r>
            <a:r>
              <a:rPr lang="sl-SI" altLang="sl-SI" dirty="0" smtClean="0">
                <a:solidFill>
                  <a:schemeClr val="tx2"/>
                </a:solidFill>
              </a:rPr>
              <a:t>  </a:t>
            </a:r>
            <a:r>
              <a:rPr lang="sl-SI" altLang="sl-SI" dirty="0" err="1" smtClean="0">
                <a:solidFill>
                  <a:schemeClr val="tx2"/>
                </a:solidFill>
              </a:rPr>
              <a:t>and</a:t>
            </a:r>
            <a:r>
              <a:rPr lang="sl-SI" altLang="sl-SI" dirty="0" smtClean="0">
                <a:solidFill>
                  <a:schemeClr val="tx2"/>
                </a:solidFill>
              </a:rPr>
              <a:t> </a:t>
            </a:r>
            <a:r>
              <a:rPr lang="sl-SI" altLang="sl-SI" dirty="0" err="1" smtClean="0">
                <a:solidFill>
                  <a:schemeClr val="tx2"/>
                </a:solidFill>
              </a:rPr>
              <a:t>lysis</a:t>
            </a:r>
            <a:endParaRPr lang="sl-SI" altLang="sl-SI" dirty="0" smtClean="0">
              <a:solidFill>
                <a:schemeClr val="tx2"/>
              </a:solidFill>
            </a:endParaRPr>
          </a:p>
          <a:p>
            <a:pPr marL="400050" indent="-400050">
              <a:lnSpc>
                <a:spcPct val="90000"/>
              </a:lnSpc>
              <a:buFontTx/>
              <a:buAutoNum type="arabicPeriod" startAt="3"/>
            </a:pPr>
            <a:r>
              <a:rPr lang="sl-SI" altLang="sl-SI" dirty="0" err="1" smtClean="0">
                <a:solidFill>
                  <a:schemeClr val="tx2"/>
                </a:solidFill>
                <a:cs typeface="Times New Roman" pitchFamily="18" charset="0"/>
              </a:rPr>
              <a:t>Purification</a:t>
            </a:r>
            <a:r>
              <a:rPr lang="sl-SI" altLang="sl-SI" dirty="0" smtClean="0">
                <a:solidFill>
                  <a:schemeClr val="tx2"/>
                </a:solidFill>
                <a:cs typeface="Times New Roman" pitchFamily="18" charset="0"/>
              </a:rPr>
              <a:t> of </a:t>
            </a:r>
            <a:r>
              <a:rPr lang="sl-SI" altLang="sl-SI" dirty="0" err="1" smtClean="0">
                <a:solidFill>
                  <a:schemeClr val="tx2"/>
                </a:solidFill>
                <a:cs typeface="Times New Roman" pitchFamily="18" charset="0"/>
              </a:rPr>
              <a:t>genomic</a:t>
            </a:r>
            <a:r>
              <a:rPr lang="sl-SI" altLang="sl-SI" dirty="0" smtClean="0">
                <a:solidFill>
                  <a:schemeClr val="tx2"/>
                </a:solidFill>
                <a:cs typeface="Times New Roman" pitchFamily="18" charset="0"/>
              </a:rPr>
              <a:t> DNA </a:t>
            </a:r>
          </a:p>
          <a:p>
            <a:pPr marL="400050" indent="-400050">
              <a:lnSpc>
                <a:spcPct val="90000"/>
              </a:lnSpc>
              <a:buFontTx/>
              <a:buAutoNum type="arabicPeriod" startAt="3"/>
            </a:pPr>
            <a:endParaRPr lang="sl-SI" altLang="sl-SI" dirty="0" smtClean="0">
              <a:solidFill>
                <a:srgbClr val="FFFF00"/>
              </a:solidFill>
              <a:cs typeface="Times New Roman" pitchFamily="18" charset="0"/>
            </a:endParaRPr>
          </a:p>
        </p:txBody>
      </p:sp>
    </p:spTree>
    <p:extLst>
      <p:ext uri="{BB962C8B-B14F-4D97-AF65-F5344CB8AC3E}">
        <p14:creationId xmlns="" xmlns:p14="http://schemas.microsoft.com/office/powerpoint/2010/main" val="309374068"/>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85889" y="675085"/>
            <a:ext cx="6480572" cy="917972"/>
          </a:xfrm>
        </p:spPr>
        <p:txBody>
          <a:bodyPr>
            <a:normAutofit fontScale="90000"/>
          </a:bodyPr>
          <a:lstStyle/>
          <a:p>
            <a:pPr algn="ctr"/>
            <a:r>
              <a:rPr lang="en-GB" altLang="sl-SI" sz="3600" dirty="0">
                <a:cs typeface="Times New Roman" pitchFamily="18" charset="0"/>
              </a:rPr>
              <a:t> </a:t>
            </a:r>
            <a:r>
              <a:rPr lang="en-GB" altLang="sl-SI" sz="3600" dirty="0">
                <a:cs typeface="Arial" charset="0"/>
              </a:rPr>
              <a:t/>
            </a:r>
            <a:br>
              <a:rPr lang="en-GB" altLang="sl-SI" sz="3600" dirty="0">
                <a:cs typeface="Arial" charset="0"/>
              </a:rPr>
            </a:br>
            <a:r>
              <a:rPr lang="en-GB" altLang="sl-SI" sz="3600" dirty="0">
                <a:cs typeface="Arial" charset="0"/>
              </a:rPr>
              <a:t> </a:t>
            </a:r>
            <a:r>
              <a:rPr lang="sl-SI" altLang="sl-SI" sz="2700" b="1" dirty="0" err="1">
                <a:solidFill>
                  <a:srgbClr val="FF0000"/>
                </a:solidFill>
                <a:cs typeface="Arial" charset="0"/>
              </a:rPr>
              <a:t>Measures</a:t>
            </a:r>
            <a:r>
              <a:rPr lang="sl-SI" altLang="sl-SI" sz="2700" b="1" dirty="0">
                <a:solidFill>
                  <a:srgbClr val="FF0000"/>
                </a:solidFill>
                <a:cs typeface="Arial" charset="0"/>
              </a:rPr>
              <a:t> </a:t>
            </a:r>
            <a:r>
              <a:rPr lang="sl-SI" altLang="sl-SI" sz="2700" b="1" dirty="0" err="1">
                <a:solidFill>
                  <a:srgbClr val="FF0000"/>
                </a:solidFill>
                <a:cs typeface="Arial" charset="0"/>
              </a:rPr>
              <a:t>for</a:t>
            </a:r>
            <a:r>
              <a:rPr lang="sl-SI" altLang="sl-SI" sz="2700" b="1" dirty="0">
                <a:solidFill>
                  <a:srgbClr val="FF0000"/>
                </a:solidFill>
                <a:cs typeface="Arial" charset="0"/>
              </a:rPr>
              <a:t> </a:t>
            </a:r>
            <a:r>
              <a:rPr lang="sl-SI" altLang="sl-SI" sz="2700" b="1" dirty="0" err="1">
                <a:solidFill>
                  <a:srgbClr val="FF0000"/>
                </a:solidFill>
                <a:cs typeface="Arial" charset="0"/>
              </a:rPr>
              <a:t>preventing</a:t>
            </a:r>
            <a:r>
              <a:rPr lang="sl-SI" altLang="sl-SI" sz="2700" b="1" dirty="0">
                <a:solidFill>
                  <a:srgbClr val="FF0000"/>
                </a:solidFill>
                <a:cs typeface="Arial" charset="0"/>
              </a:rPr>
              <a:t> DNA </a:t>
            </a:r>
            <a:r>
              <a:rPr lang="sl-SI" altLang="sl-SI" sz="2700" b="1" dirty="0" err="1">
                <a:solidFill>
                  <a:srgbClr val="FF0000"/>
                </a:solidFill>
                <a:cs typeface="Arial" charset="0"/>
              </a:rPr>
              <a:t>contamination</a:t>
            </a:r>
            <a:r>
              <a:rPr lang="sl-SI" altLang="sl-SI" sz="2700" b="1" dirty="0">
                <a:solidFill>
                  <a:srgbClr val="FF0000"/>
                </a:solidFill>
                <a:cs typeface="Arial" charset="0"/>
              </a:rPr>
              <a:t> in </a:t>
            </a:r>
            <a:r>
              <a:rPr lang="sl-SI" altLang="sl-SI" sz="2700" b="1" dirty="0" err="1">
                <a:solidFill>
                  <a:srgbClr val="FF0000"/>
                </a:solidFill>
                <a:cs typeface="Arial" charset="0"/>
              </a:rPr>
              <a:t>laboratory</a:t>
            </a:r>
            <a:endParaRPr lang="en-US" altLang="sl-SI" sz="3600" dirty="0"/>
          </a:p>
        </p:txBody>
      </p:sp>
      <p:sp>
        <p:nvSpPr>
          <p:cNvPr id="719875" name="Rectangle 3"/>
          <p:cNvSpPr>
            <a:spLocks noGrp="1" noChangeArrowheads="1"/>
          </p:cNvSpPr>
          <p:nvPr>
            <p:ph type="body" idx="1"/>
          </p:nvPr>
        </p:nvSpPr>
        <p:spPr>
          <a:xfrm>
            <a:off x="1655676" y="1916833"/>
            <a:ext cx="3077766" cy="4320778"/>
          </a:xfrm>
        </p:spPr>
        <p:txBody>
          <a:bodyPr/>
          <a:lstStyle/>
          <a:p>
            <a:pPr marL="400050" indent="-400050">
              <a:buClr>
                <a:srgbClr val="FF3300"/>
              </a:buClr>
              <a:buNone/>
            </a:pPr>
            <a:r>
              <a:rPr lang="sl-SI" altLang="sl-SI" sz="2100" dirty="0">
                <a:solidFill>
                  <a:schemeClr val="tx2"/>
                </a:solidFill>
              </a:rPr>
              <a:t>        - </a:t>
            </a:r>
            <a:r>
              <a:rPr lang="en-GB" altLang="sl-SI" sz="2100" dirty="0">
                <a:solidFill>
                  <a:schemeClr val="tx2"/>
                </a:solidFill>
              </a:rPr>
              <a:t>Clean all tools for </a:t>
            </a:r>
            <a:r>
              <a:rPr lang="sl-SI" altLang="sl-SI" sz="2100" dirty="0" err="1">
                <a:solidFill>
                  <a:schemeClr val="tx2"/>
                </a:solidFill>
              </a:rPr>
              <a:t>processing</a:t>
            </a:r>
            <a:r>
              <a:rPr lang="en-GB" altLang="sl-SI" sz="2100" dirty="0">
                <a:solidFill>
                  <a:schemeClr val="tx2"/>
                </a:solidFill>
              </a:rPr>
              <a:t> of bones and teeth after use with bleach (6% sodium hypochlorite) or with DNA Away </a:t>
            </a:r>
            <a:endParaRPr lang="sl-SI" altLang="sl-SI" sz="2100" dirty="0">
              <a:solidFill>
                <a:schemeClr val="tx2"/>
              </a:solidFill>
            </a:endParaRPr>
          </a:p>
          <a:p>
            <a:pPr marL="400050" indent="-400050">
              <a:buClr>
                <a:srgbClr val="FF3300"/>
              </a:buClr>
              <a:buNone/>
            </a:pPr>
            <a:r>
              <a:rPr lang="sl-SI" altLang="sl-SI" sz="2100" dirty="0">
                <a:solidFill>
                  <a:schemeClr val="tx2"/>
                </a:solidFill>
              </a:rPr>
              <a:t>       - </a:t>
            </a:r>
            <a:r>
              <a:rPr lang="en-GB" altLang="sl-SI" sz="2100" dirty="0">
                <a:solidFill>
                  <a:schemeClr val="tx2"/>
                </a:solidFill>
              </a:rPr>
              <a:t>Wash away the detergent with several washes with water an</a:t>
            </a:r>
            <a:r>
              <a:rPr lang="sl-SI" altLang="sl-SI" sz="2100" dirty="0">
                <a:solidFill>
                  <a:schemeClr val="tx2"/>
                </a:solidFill>
              </a:rPr>
              <a:t>d </a:t>
            </a:r>
            <a:r>
              <a:rPr lang="en-GB" altLang="sl-SI" sz="2100" dirty="0">
                <a:solidFill>
                  <a:schemeClr val="tx2"/>
                </a:solidFill>
              </a:rPr>
              <a:t>ethanol and leave tools to air dry</a:t>
            </a:r>
            <a:endParaRPr lang="en-US" altLang="sl-SI" sz="2100" dirty="0">
              <a:solidFill>
                <a:schemeClr val="tx2"/>
              </a:solidFill>
            </a:endParaRPr>
          </a:p>
        </p:txBody>
      </p:sp>
      <p:sp>
        <p:nvSpPr>
          <p:cNvPr id="719876" name="Rectangle 4"/>
          <p:cNvSpPr>
            <a:spLocks noChangeArrowheads="1"/>
          </p:cNvSpPr>
          <p:nvPr/>
        </p:nvSpPr>
        <p:spPr bwMode="auto">
          <a:xfrm>
            <a:off x="2000250" y="4800600"/>
            <a:ext cx="58293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250">
              <a:solidFill>
                <a:srgbClr val="FFFF00"/>
              </a:solidFill>
              <a:cs typeface="Times New Roman" pitchFamily="18" charset="0"/>
            </a:endParaRPr>
          </a:p>
        </p:txBody>
      </p:sp>
      <p:sp>
        <p:nvSpPr>
          <p:cNvPr id="719877" name="Rectangle 5"/>
          <p:cNvSpPr>
            <a:spLocks noChangeArrowheads="1"/>
          </p:cNvSpPr>
          <p:nvPr/>
        </p:nvSpPr>
        <p:spPr bwMode="auto">
          <a:xfrm>
            <a:off x="2000250" y="4508898"/>
            <a:ext cx="5829300" cy="748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400">
              <a:solidFill>
                <a:srgbClr val="FFFF00"/>
              </a:solidFill>
            </a:endParaRPr>
          </a:p>
        </p:txBody>
      </p:sp>
      <p:pic>
        <p:nvPicPr>
          <p:cNvPr id="24582" name="Picture 6" descr="IMG_080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645900" y="2402682"/>
            <a:ext cx="3355100" cy="2397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3112574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19875">
                                            <p:txEl>
                                              <p:pRg st="0" end="0"/>
                                            </p:txEl>
                                          </p:spTgt>
                                        </p:tgtEl>
                                        <p:attrNameLst>
                                          <p:attrName>style.visibility</p:attrName>
                                        </p:attrNameLst>
                                      </p:cBhvr>
                                      <p:to>
                                        <p:strVal val="visible"/>
                                      </p:to>
                                    </p:set>
                                    <p:anim calcmode="lin" valueType="num">
                                      <p:cBhvr>
                                        <p:cTn id="7" dur="1000" fill="hold"/>
                                        <p:tgtEl>
                                          <p:spTgt spid="71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719875">
                                            <p:txEl>
                                              <p:pRg st="1" end="1"/>
                                            </p:txEl>
                                          </p:spTgt>
                                        </p:tgtEl>
                                        <p:attrNameLst>
                                          <p:attrName>style.visibility</p:attrName>
                                        </p:attrNameLst>
                                      </p:cBhvr>
                                      <p:to>
                                        <p:strVal val="visible"/>
                                      </p:to>
                                    </p:set>
                                    <p:anim calcmode="lin" valueType="num">
                                      <p:cBhvr>
                                        <p:cTn id="14" dur="1000" fill="hold"/>
                                        <p:tgtEl>
                                          <p:spTgt spid="71987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719875">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71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nodePh="1">
                                  <p:stCondLst>
                                    <p:cond delay="2000"/>
                                  </p:stCondLst>
                                  <p:endCondLst>
                                    <p:cond evt="begin" delay="0">
                                      <p:tn val="19"/>
                                    </p:cond>
                                  </p:endCondLst>
                                  <p:childTnLst>
                                    <p:set>
                                      <p:cBhvr>
                                        <p:cTn id="20" dur="1" fill="hold">
                                          <p:stCondLst>
                                            <p:cond delay="0"/>
                                          </p:stCondLst>
                                        </p:cTn>
                                        <p:tgtEl>
                                          <p:spTgt spid="719877"/>
                                        </p:tgtEl>
                                        <p:attrNameLst>
                                          <p:attrName>style.visibility</p:attrName>
                                        </p:attrNameLst>
                                      </p:cBhvr>
                                      <p:to>
                                        <p:strVal val="visible"/>
                                      </p:to>
                                    </p:set>
                                    <p:anim calcmode="lin" valueType="num">
                                      <p:cBhvr>
                                        <p:cTn id="21" dur="1000" fill="hold"/>
                                        <p:tgtEl>
                                          <p:spTgt spid="719877"/>
                                        </p:tgtEl>
                                        <p:attrNameLst>
                                          <p:attrName>ppt_w</p:attrName>
                                        </p:attrNameLst>
                                      </p:cBhvr>
                                      <p:tavLst>
                                        <p:tav tm="0">
                                          <p:val>
                                            <p:fltVal val="0"/>
                                          </p:val>
                                        </p:tav>
                                        <p:tav tm="100000">
                                          <p:val>
                                            <p:strVal val="#ppt_w"/>
                                          </p:val>
                                        </p:tav>
                                      </p:tavLst>
                                    </p:anim>
                                    <p:anim calcmode="lin" valueType="num">
                                      <p:cBhvr>
                                        <p:cTn id="22" dur="1000" fill="hold"/>
                                        <p:tgtEl>
                                          <p:spTgt spid="719877"/>
                                        </p:tgtEl>
                                        <p:attrNameLst>
                                          <p:attrName>ppt_h</p:attrName>
                                        </p:attrNameLst>
                                      </p:cBhvr>
                                      <p:tavLst>
                                        <p:tav tm="0">
                                          <p:val>
                                            <p:fltVal val="0"/>
                                          </p:val>
                                        </p:tav>
                                        <p:tav tm="100000">
                                          <p:val>
                                            <p:strVal val="#ppt_h"/>
                                          </p:val>
                                        </p:tav>
                                      </p:tavLst>
                                    </p:anim>
                                    <p:anim calcmode="lin" valueType="num">
                                      <p:cBhvr>
                                        <p:cTn id="23" dur="1000" fill="hold"/>
                                        <p:tgtEl>
                                          <p:spTgt spid="71987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1987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grpId="0" nodeType="afterEffect" nodePh="1">
                                  <p:stCondLst>
                                    <p:cond delay="2000"/>
                                  </p:stCondLst>
                                  <p:endCondLst>
                                    <p:cond evt="begin" delay="0">
                                      <p:tn val="26"/>
                                    </p:cond>
                                  </p:endCondLst>
                                  <p:childTnLst>
                                    <p:set>
                                      <p:cBhvr>
                                        <p:cTn id="27" dur="1" fill="hold">
                                          <p:stCondLst>
                                            <p:cond delay="0"/>
                                          </p:stCondLst>
                                        </p:cTn>
                                        <p:tgtEl>
                                          <p:spTgt spid="719876"/>
                                        </p:tgtEl>
                                        <p:attrNameLst>
                                          <p:attrName>style.visibility</p:attrName>
                                        </p:attrNameLst>
                                      </p:cBhvr>
                                      <p:to>
                                        <p:strVal val="visible"/>
                                      </p:to>
                                    </p:set>
                                    <p:anim calcmode="lin" valueType="num">
                                      <p:cBhvr>
                                        <p:cTn id="28" dur="1000" fill="hold"/>
                                        <p:tgtEl>
                                          <p:spTgt spid="719876"/>
                                        </p:tgtEl>
                                        <p:attrNameLst>
                                          <p:attrName>ppt_w</p:attrName>
                                        </p:attrNameLst>
                                      </p:cBhvr>
                                      <p:tavLst>
                                        <p:tav tm="0">
                                          <p:val>
                                            <p:fltVal val="0"/>
                                          </p:val>
                                        </p:tav>
                                        <p:tav tm="100000">
                                          <p:val>
                                            <p:strVal val="#ppt_w"/>
                                          </p:val>
                                        </p:tav>
                                      </p:tavLst>
                                    </p:anim>
                                    <p:anim calcmode="lin" valueType="num">
                                      <p:cBhvr>
                                        <p:cTn id="29" dur="1000" fill="hold"/>
                                        <p:tgtEl>
                                          <p:spTgt spid="719876"/>
                                        </p:tgtEl>
                                        <p:attrNameLst>
                                          <p:attrName>ppt_h</p:attrName>
                                        </p:attrNameLst>
                                      </p:cBhvr>
                                      <p:tavLst>
                                        <p:tav tm="0">
                                          <p:val>
                                            <p:fltVal val="0"/>
                                          </p:val>
                                        </p:tav>
                                        <p:tav tm="100000">
                                          <p:val>
                                            <p:strVal val="#ppt_h"/>
                                          </p:val>
                                        </p:tav>
                                      </p:tavLst>
                                    </p:anim>
                                    <p:anim calcmode="lin" valueType="num">
                                      <p:cBhvr>
                                        <p:cTn id="30" dur="1000" fill="hold"/>
                                        <p:tgtEl>
                                          <p:spTgt spid="71987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198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5" grpId="0" build="p" autoUpdateAnimBg="0" advAuto="0"/>
      <p:bldP spid="719876" grpId="0" autoUpdateAnimBg="0"/>
      <p:bldP spid="71987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385887" y="675085"/>
            <a:ext cx="6615113" cy="917972"/>
          </a:xfrm>
        </p:spPr>
        <p:txBody>
          <a:bodyPr>
            <a:normAutofit fontScale="90000"/>
          </a:bodyPr>
          <a:lstStyle/>
          <a:p>
            <a:pPr algn="ctr"/>
            <a:r>
              <a:rPr lang="en-GB" altLang="sl-SI" sz="3600" dirty="0">
                <a:cs typeface="Times New Roman" pitchFamily="18" charset="0"/>
              </a:rPr>
              <a:t> </a:t>
            </a:r>
            <a:r>
              <a:rPr lang="en-GB" altLang="sl-SI" sz="3600" dirty="0">
                <a:cs typeface="Arial" charset="0"/>
              </a:rPr>
              <a:t/>
            </a:r>
            <a:br>
              <a:rPr lang="en-GB" altLang="sl-SI" sz="3600" dirty="0">
                <a:cs typeface="Arial" charset="0"/>
              </a:rPr>
            </a:br>
            <a:r>
              <a:rPr lang="en-GB" altLang="sl-SI" sz="3600" dirty="0">
                <a:cs typeface="Arial" charset="0"/>
              </a:rPr>
              <a:t> </a:t>
            </a:r>
            <a:r>
              <a:rPr lang="sl-SI" altLang="sl-SI" sz="2700" b="1" dirty="0" err="1">
                <a:solidFill>
                  <a:srgbClr val="FF0000"/>
                </a:solidFill>
                <a:cs typeface="Arial" charset="0"/>
              </a:rPr>
              <a:t>Measures</a:t>
            </a:r>
            <a:r>
              <a:rPr lang="sl-SI" altLang="sl-SI" sz="2700" b="1" dirty="0">
                <a:solidFill>
                  <a:srgbClr val="FF0000"/>
                </a:solidFill>
                <a:cs typeface="Arial" charset="0"/>
              </a:rPr>
              <a:t> </a:t>
            </a:r>
            <a:r>
              <a:rPr lang="sl-SI" altLang="sl-SI" sz="2700" b="1" dirty="0" err="1">
                <a:solidFill>
                  <a:srgbClr val="FF0000"/>
                </a:solidFill>
                <a:cs typeface="Arial" charset="0"/>
              </a:rPr>
              <a:t>for</a:t>
            </a:r>
            <a:r>
              <a:rPr lang="sl-SI" altLang="sl-SI" sz="2700" b="1" dirty="0">
                <a:solidFill>
                  <a:srgbClr val="FF0000"/>
                </a:solidFill>
                <a:cs typeface="Arial" charset="0"/>
              </a:rPr>
              <a:t> </a:t>
            </a:r>
            <a:r>
              <a:rPr lang="sl-SI" altLang="sl-SI" sz="2700" b="1" dirty="0" err="1">
                <a:solidFill>
                  <a:srgbClr val="FF0000"/>
                </a:solidFill>
                <a:cs typeface="Arial" charset="0"/>
              </a:rPr>
              <a:t>preventing</a:t>
            </a:r>
            <a:r>
              <a:rPr lang="sl-SI" altLang="sl-SI" sz="2700" b="1" dirty="0">
                <a:solidFill>
                  <a:srgbClr val="FF0000"/>
                </a:solidFill>
                <a:cs typeface="Arial" charset="0"/>
              </a:rPr>
              <a:t> DNA </a:t>
            </a:r>
            <a:r>
              <a:rPr lang="sl-SI" altLang="sl-SI" sz="2700" b="1" dirty="0" err="1">
                <a:solidFill>
                  <a:srgbClr val="FF0000"/>
                </a:solidFill>
                <a:cs typeface="Arial" charset="0"/>
              </a:rPr>
              <a:t>contamination</a:t>
            </a:r>
            <a:r>
              <a:rPr lang="sl-SI" altLang="sl-SI" sz="2700" b="1" dirty="0">
                <a:solidFill>
                  <a:srgbClr val="FF0000"/>
                </a:solidFill>
                <a:cs typeface="Arial" charset="0"/>
              </a:rPr>
              <a:t> in </a:t>
            </a:r>
            <a:r>
              <a:rPr lang="sl-SI" altLang="sl-SI" sz="2700" b="1" dirty="0" err="1">
                <a:solidFill>
                  <a:srgbClr val="FF0000"/>
                </a:solidFill>
                <a:cs typeface="Arial" charset="0"/>
              </a:rPr>
              <a:t>laboratory</a:t>
            </a:r>
            <a:endParaRPr lang="en-US" altLang="sl-SI" sz="2700" dirty="0">
              <a:solidFill>
                <a:srgbClr val="FF0000"/>
              </a:solidFill>
            </a:endParaRPr>
          </a:p>
        </p:txBody>
      </p:sp>
      <p:sp>
        <p:nvSpPr>
          <p:cNvPr id="717827" name="Rectangle 3"/>
          <p:cNvSpPr>
            <a:spLocks noGrp="1" noChangeArrowheads="1"/>
          </p:cNvSpPr>
          <p:nvPr>
            <p:ph type="body" idx="1"/>
          </p:nvPr>
        </p:nvSpPr>
        <p:spPr>
          <a:xfrm>
            <a:off x="2000250" y="2240756"/>
            <a:ext cx="2409732" cy="4030266"/>
          </a:xfrm>
        </p:spPr>
        <p:txBody>
          <a:bodyPr>
            <a:normAutofit/>
          </a:bodyPr>
          <a:lstStyle/>
          <a:p>
            <a:pPr marL="0" indent="0">
              <a:buNone/>
            </a:pPr>
            <a:r>
              <a:rPr lang="sl-SI" altLang="sl-SI" dirty="0" smtClean="0"/>
              <a:t>     </a:t>
            </a:r>
            <a:r>
              <a:rPr lang="sl-SI" altLang="sl-SI" sz="2100" dirty="0">
                <a:solidFill>
                  <a:schemeClr val="tx2"/>
                </a:solidFill>
              </a:rPr>
              <a:t>- </a:t>
            </a:r>
            <a:r>
              <a:rPr lang="en-GB" altLang="sl-SI" sz="2100" dirty="0">
                <a:solidFill>
                  <a:schemeClr val="tx2"/>
                </a:solidFill>
              </a:rPr>
              <a:t>We use the room for </a:t>
            </a:r>
            <a:r>
              <a:rPr lang="sl-SI" altLang="sl-SI" sz="2100" dirty="0" err="1">
                <a:solidFill>
                  <a:schemeClr val="tx2"/>
                </a:solidFill>
              </a:rPr>
              <a:t>processing</a:t>
            </a:r>
            <a:r>
              <a:rPr lang="sl-SI" altLang="sl-SI" sz="2100" dirty="0">
                <a:solidFill>
                  <a:schemeClr val="tx2"/>
                </a:solidFill>
              </a:rPr>
              <a:t> </a:t>
            </a:r>
            <a:r>
              <a:rPr lang="sl-SI" altLang="sl-SI" sz="2100" dirty="0" err="1">
                <a:solidFill>
                  <a:schemeClr val="tx2"/>
                </a:solidFill>
              </a:rPr>
              <a:t>old</a:t>
            </a:r>
            <a:r>
              <a:rPr lang="en-GB" altLang="sl-SI" sz="2100" dirty="0">
                <a:solidFill>
                  <a:schemeClr val="tx2"/>
                </a:solidFill>
              </a:rPr>
              <a:t> bones and teeth exclusively for this kind of biological material and not for high-template DNA</a:t>
            </a:r>
            <a:r>
              <a:rPr lang="sl-SI" altLang="sl-SI" sz="2100" dirty="0">
                <a:solidFill>
                  <a:schemeClr val="tx2"/>
                </a:solidFill>
              </a:rPr>
              <a:t> </a:t>
            </a:r>
            <a:r>
              <a:rPr lang="sl-SI" altLang="sl-SI" sz="2100" dirty="0" err="1">
                <a:solidFill>
                  <a:schemeClr val="tx2"/>
                </a:solidFill>
              </a:rPr>
              <a:t>samples</a:t>
            </a:r>
            <a:r>
              <a:rPr lang="en-GB" altLang="sl-SI" sz="2100" dirty="0">
                <a:solidFill>
                  <a:schemeClr val="tx2"/>
                </a:solidFill>
              </a:rPr>
              <a:t> (saliva, blood)</a:t>
            </a:r>
            <a:endParaRPr lang="en-US" altLang="sl-SI" sz="2100" dirty="0">
              <a:solidFill>
                <a:schemeClr val="tx2"/>
              </a:solidFill>
            </a:endParaRPr>
          </a:p>
        </p:txBody>
      </p:sp>
      <p:sp>
        <p:nvSpPr>
          <p:cNvPr id="717828" name="Rectangle 4"/>
          <p:cNvSpPr>
            <a:spLocks noChangeArrowheads="1"/>
          </p:cNvSpPr>
          <p:nvPr/>
        </p:nvSpPr>
        <p:spPr bwMode="auto">
          <a:xfrm>
            <a:off x="2000250" y="4800600"/>
            <a:ext cx="58293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250">
              <a:solidFill>
                <a:srgbClr val="FFFF00"/>
              </a:solidFill>
              <a:cs typeface="Times New Roman" pitchFamily="18" charset="0"/>
            </a:endParaRPr>
          </a:p>
        </p:txBody>
      </p:sp>
      <p:sp>
        <p:nvSpPr>
          <p:cNvPr id="717829" name="Rectangle 5"/>
          <p:cNvSpPr>
            <a:spLocks noChangeArrowheads="1"/>
          </p:cNvSpPr>
          <p:nvPr/>
        </p:nvSpPr>
        <p:spPr bwMode="auto">
          <a:xfrm>
            <a:off x="2000250" y="4508898"/>
            <a:ext cx="5829300" cy="748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400">
              <a:solidFill>
                <a:srgbClr val="FFFF00"/>
              </a:solidFill>
            </a:endParaRPr>
          </a:p>
        </p:txBody>
      </p:sp>
      <p:pic>
        <p:nvPicPr>
          <p:cNvPr id="38918" name="Picture 6" descr="PB18913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625579" y="2025254"/>
            <a:ext cx="2856309" cy="3808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8820151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17827">
                                            <p:txEl>
                                              <p:pRg st="0" end="0"/>
                                            </p:txEl>
                                          </p:spTgt>
                                        </p:tgtEl>
                                        <p:attrNameLst>
                                          <p:attrName>style.visibility</p:attrName>
                                        </p:attrNameLst>
                                      </p:cBhvr>
                                      <p:to>
                                        <p:strVal val="visible"/>
                                      </p:to>
                                    </p:set>
                                    <p:anim calcmode="lin" valueType="num">
                                      <p:cBhvr>
                                        <p:cTn id="7" dur="1000" fill="hold"/>
                                        <p:tgtEl>
                                          <p:spTgt spid="7178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78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78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8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nodePh="1">
                                  <p:stCondLst>
                                    <p:cond delay="2000"/>
                                  </p:stCondLst>
                                  <p:endCondLst>
                                    <p:cond evt="begin" delay="0">
                                      <p:tn val="12"/>
                                    </p:cond>
                                  </p:endCondLst>
                                  <p:childTnLst>
                                    <p:set>
                                      <p:cBhvr>
                                        <p:cTn id="13" dur="1" fill="hold">
                                          <p:stCondLst>
                                            <p:cond delay="0"/>
                                          </p:stCondLst>
                                        </p:cTn>
                                        <p:tgtEl>
                                          <p:spTgt spid="717829"/>
                                        </p:tgtEl>
                                        <p:attrNameLst>
                                          <p:attrName>style.visibility</p:attrName>
                                        </p:attrNameLst>
                                      </p:cBhvr>
                                      <p:to>
                                        <p:strVal val="visible"/>
                                      </p:to>
                                    </p:set>
                                    <p:anim calcmode="lin" valueType="num">
                                      <p:cBhvr>
                                        <p:cTn id="14" dur="1000" fill="hold"/>
                                        <p:tgtEl>
                                          <p:spTgt spid="717829"/>
                                        </p:tgtEl>
                                        <p:attrNameLst>
                                          <p:attrName>ppt_w</p:attrName>
                                        </p:attrNameLst>
                                      </p:cBhvr>
                                      <p:tavLst>
                                        <p:tav tm="0">
                                          <p:val>
                                            <p:fltVal val="0"/>
                                          </p:val>
                                        </p:tav>
                                        <p:tav tm="100000">
                                          <p:val>
                                            <p:strVal val="#ppt_w"/>
                                          </p:val>
                                        </p:tav>
                                      </p:tavLst>
                                    </p:anim>
                                    <p:anim calcmode="lin" valueType="num">
                                      <p:cBhvr>
                                        <p:cTn id="15" dur="1000" fill="hold"/>
                                        <p:tgtEl>
                                          <p:spTgt spid="717829"/>
                                        </p:tgtEl>
                                        <p:attrNameLst>
                                          <p:attrName>ppt_h</p:attrName>
                                        </p:attrNameLst>
                                      </p:cBhvr>
                                      <p:tavLst>
                                        <p:tav tm="0">
                                          <p:val>
                                            <p:fltVal val="0"/>
                                          </p:val>
                                        </p:tav>
                                        <p:tav tm="100000">
                                          <p:val>
                                            <p:strVal val="#ppt_h"/>
                                          </p:val>
                                        </p:tav>
                                      </p:tavLst>
                                    </p:anim>
                                    <p:anim calcmode="lin" valueType="num">
                                      <p:cBhvr>
                                        <p:cTn id="16" dur="1000" fill="hold"/>
                                        <p:tgtEl>
                                          <p:spTgt spid="7178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829"/>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nodePh="1">
                                  <p:stCondLst>
                                    <p:cond delay="2000"/>
                                  </p:stCondLst>
                                  <p:endCondLst>
                                    <p:cond evt="begin" delay="0">
                                      <p:tn val="19"/>
                                    </p:cond>
                                  </p:endCondLst>
                                  <p:childTnLst>
                                    <p:set>
                                      <p:cBhvr>
                                        <p:cTn id="20" dur="1" fill="hold">
                                          <p:stCondLst>
                                            <p:cond delay="0"/>
                                          </p:stCondLst>
                                        </p:cTn>
                                        <p:tgtEl>
                                          <p:spTgt spid="717828"/>
                                        </p:tgtEl>
                                        <p:attrNameLst>
                                          <p:attrName>style.visibility</p:attrName>
                                        </p:attrNameLst>
                                      </p:cBhvr>
                                      <p:to>
                                        <p:strVal val="visible"/>
                                      </p:to>
                                    </p:set>
                                    <p:anim calcmode="lin" valueType="num">
                                      <p:cBhvr>
                                        <p:cTn id="21" dur="1000" fill="hold"/>
                                        <p:tgtEl>
                                          <p:spTgt spid="717828"/>
                                        </p:tgtEl>
                                        <p:attrNameLst>
                                          <p:attrName>ppt_w</p:attrName>
                                        </p:attrNameLst>
                                      </p:cBhvr>
                                      <p:tavLst>
                                        <p:tav tm="0">
                                          <p:val>
                                            <p:fltVal val="0"/>
                                          </p:val>
                                        </p:tav>
                                        <p:tav tm="100000">
                                          <p:val>
                                            <p:strVal val="#ppt_w"/>
                                          </p:val>
                                        </p:tav>
                                      </p:tavLst>
                                    </p:anim>
                                    <p:anim calcmode="lin" valueType="num">
                                      <p:cBhvr>
                                        <p:cTn id="22" dur="1000" fill="hold"/>
                                        <p:tgtEl>
                                          <p:spTgt spid="717828"/>
                                        </p:tgtEl>
                                        <p:attrNameLst>
                                          <p:attrName>ppt_h</p:attrName>
                                        </p:attrNameLst>
                                      </p:cBhvr>
                                      <p:tavLst>
                                        <p:tav tm="0">
                                          <p:val>
                                            <p:fltVal val="0"/>
                                          </p:val>
                                        </p:tav>
                                        <p:tav tm="100000">
                                          <p:val>
                                            <p:strVal val="#ppt_h"/>
                                          </p:val>
                                        </p:tav>
                                      </p:tavLst>
                                    </p:anim>
                                    <p:anim calcmode="lin" valueType="num">
                                      <p:cBhvr>
                                        <p:cTn id="23" dur="1000" fill="hold"/>
                                        <p:tgtEl>
                                          <p:spTgt spid="71782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178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7" grpId="0" build="p" autoUpdateAnimBg="0" advAuto="0"/>
      <p:bldP spid="717828" grpId="0" autoUpdateAnimBg="0"/>
      <p:bldP spid="71782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850" y="-242888"/>
            <a:ext cx="8820150" cy="1223963"/>
          </a:xfrm>
        </p:spPr>
        <p:txBody>
          <a:bodyPr>
            <a:normAutofit fontScale="90000"/>
          </a:bodyPr>
          <a:lstStyle/>
          <a:p>
            <a:pPr algn="ctr"/>
            <a:r>
              <a:rPr lang="en-GB" altLang="sl-SI" sz="4800" dirty="0" smtClean="0">
                <a:cs typeface="Times New Roman" pitchFamily="18" charset="0"/>
              </a:rPr>
              <a:t> </a:t>
            </a:r>
            <a:r>
              <a:rPr lang="en-GB" altLang="sl-SI" sz="4800" dirty="0" smtClean="0">
                <a:cs typeface="Arial" charset="0"/>
              </a:rPr>
              <a:t/>
            </a:r>
            <a:br>
              <a:rPr lang="en-GB" altLang="sl-SI" sz="4800" dirty="0" smtClean="0">
                <a:cs typeface="Arial" charset="0"/>
              </a:rPr>
            </a:br>
            <a:r>
              <a:rPr lang="en-GB" altLang="sl-SI" sz="4800" dirty="0" smtClean="0">
                <a:cs typeface="Arial" charset="0"/>
              </a:rPr>
              <a:t> </a:t>
            </a:r>
            <a:r>
              <a:rPr lang="sl-SI" altLang="sl-SI" sz="3600" b="1" dirty="0" err="1" smtClean="0">
                <a:solidFill>
                  <a:srgbClr val="FF0000"/>
                </a:solidFill>
                <a:cs typeface="Arial" charset="0"/>
              </a:rPr>
              <a:t>Measures</a:t>
            </a:r>
            <a:r>
              <a:rPr lang="sl-SI" altLang="sl-SI" sz="3600" b="1" dirty="0" smtClean="0">
                <a:solidFill>
                  <a:srgbClr val="FF0000"/>
                </a:solidFill>
                <a:cs typeface="Arial" charset="0"/>
              </a:rPr>
              <a:t> </a:t>
            </a:r>
            <a:r>
              <a:rPr lang="sl-SI" altLang="sl-SI" sz="3600" b="1" dirty="0" err="1" smtClean="0">
                <a:solidFill>
                  <a:srgbClr val="FF0000"/>
                </a:solidFill>
                <a:cs typeface="Arial" charset="0"/>
              </a:rPr>
              <a:t>for</a:t>
            </a:r>
            <a:r>
              <a:rPr lang="sl-SI" altLang="sl-SI" sz="3600" b="1" dirty="0" smtClean="0">
                <a:solidFill>
                  <a:srgbClr val="FF0000"/>
                </a:solidFill>
                <a:cs typeface="Arial" charset="0"/>
              </a:rPr>
              <a:t> </a:t>
            </a:r>
            <a:r>
              <a:rPr lang="sl-SI" altLang="sl-SI" sz="3600" b="1" dirty="0" err="1" smtClean="0">
                <a:solidFill>
                  <a:srgbClr val="FF0000"/>
                </a:solidFill>
                <a:cs typeface="Arial" charset="0"/>
              </a:rPr>
              <a:t>preventing</a:t>
            </a:r>
            <a:r>
              <a:rPr lang="sl-SI" altLang="sl-SI" sz="3600" b="1" dirty="0" smtClean="0">
                <a:solidFill>
                  <a:srgbClr val="FF0000"/>
                </a:solidFill>
                <a:cs typeface="Arial" charset="0"/>
              </a:rPr>
              <a:t> DNA </a:t>
            </a:r>
            <a:r>
              <a:rPr lang="sl-SI" altLang="sl-SI" sz="3600" b="1" dirty="0" err="1" smtClean="0">
                <a:solidFill>
                  <a:srgbClr val="FF0000"/>
                </a:solidFill>
                <a:cs typeface="Arial" charset="0"/>
              </a:rPr>
              <a:t>contamination</a:t>
            </a:r>
            <a:r>
              <a:rPr lang="sl-SI" altLang="sl-SI" sz="3600" b="1" dirty="0" smtClean="0">
                <a:solidFill>
                  <a:srgbClr val="FF0000"/>
                </a:solidFill>
                <a:cs typeface="Arial" charset="0"/>
              </a:rPr>
              <a:t> in </a:t>
            </a:r>
            <a:r>
              <a:rPr lang="sl-SI" altLang="sl-SI" sz="3600" b="1" dirty="0" err="1" smtClean="0">
                <a:solidFill>
                  <a:srgbClr val="FF0000"/>
                </a:solidFill>
                <a:cs typeface="Arial" charset="0"/>
              </a:rPr>
              <a:t>laboratory</a:t>
            </a:r>
            <a:endParaRPr lang="en-US" altLang="sl-SI" sz="3600" dirty="0" smtClean="0">
              <a:solidFill>
                <a:srgbClr val="FF0000"/>
              </a:solidFill>
            </a:endParaRPr>
          </a:p>
        </p:txBody>
      </p:sp>
      <p:sp>
        <p:nvSpPr>
          <p:cNvPr id="711683" name="Rectangle 3"/>
          <p:cNvSpPr>
            <a:spLocks noGrp="1" noChangeArrowheads="1"/>
          </p:cNvSpPr>
          <p:nvPr>
            <p:ph type="body" idx="1"/>
          </p:nvPr>
        </p:nvSpPr>
        <p:spPr>
          <a:xfrm>
            <a:off x="1331641" y="1412875"/>
            <a:ext cx="3240360" cy="5616575"/>
          </a:xfrm>
        </p:spPr>
        <p:txBody>
          <a:bodyPr/>
          <a:lstStyle/>
          <a:p>
            <a:pPr marL="0" indent="0">
              <a:buNone/>
            </a:pPr>
            <a:r>
              <a:rPr lang="sl-SI" altLang="sl-SI" sz="2800" dirty="0" smtClean="0">
                <a:solidFill>
                  <a:schemeClr val="tx2"/>
                </a:solidFill>
              </a:rPr>
              <a:t>     -  </a:t>
            </a:r>
            <a:r>
              <a:rPr lang="en-GB" altLang="sl-SI" sz="2800" dirty="0" smtClean="0">
                <a:solidFill>
                  <a:schemeClr val="tx2"/>
                </a:solidFill>
              </a:rPr>
              <a:t>For monitoring the cleanliness of the isolation reagents and laboratory plastics, and cross-contamination during the procedure we always use </a:t>
            </a:r>
            <a:r>
              <a:rPr lang="sl-SI" altLang="sl-SI" sz="2800" dirty="0" err="1" smtClean="0">
                <a:solidFill>
                  <a:schemeClr val="tx2"/>
                </a:solidFill>
              </a:rPr>
              <a:t>extrac</a:t>
            </a:r>
            <a:r>
              <a:rPr lang="en-GB" altLang="sl-SI" sz="2800" dirty="0" err="1" smtClean="0">
                <a:solidFill>
                  <a:schemeClr val="tx2"/>
                </a:solidFill>
              </a:rPr>
              <a:t>tion</a:t>
            </a:r>
            <a:r>
              <a:rPr lang="en-GB" altLang="sl-SI" sz="2800" dirty="0" smtClean="0">
                <a:solidFill>
                  <a:schemeClr val="tx2"/>
                </a:solidFill>
              </a:rPr>
              <a:t> negative control</a:t>
            </a:r>
            <a:endParaRPr lang="en-US" altLang="sl-SI" sz="2800" dirty="0" smtClean="0">
              <a:solidFill>
                <a:schemeClr val="tx2"/>
              </a:solidFill>
            </a:endParaRPr>
          </a:p>
        </p:txBody>
      </p:sp>
      <p:sp>
        <p:nvSpPr>
          <p:cNvPr id="711684" name="Rectangle 4"/>
          <p:cNvSpPr>
            <a:spLocks noChangeArrowheads="1"/>
          </p:cNvSpPr>
          <p:nvPr/>
        </p:nvSpPr>
        <p:spPr bwMode="auto">
          <a:xfrm>
            <a:off x="1143000" y="52578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3000">
              <a:solidFill>
                <a:srgbClr val="FFFF00"/>
              </a:solidFill>
              <a:cs typeface="Times New Roman" pitchFamily="18" charset="0"/>
            </a:endParaRPr>
          </a:p>
        </p:txBody>
      </p:sp>
      <p:sp>
        <p:nvSpPr>
          <p:cNvPr id="711685" name="Rectangle 5"/>
          <p:cNvSpPr>
            <a:spLocks noChangeArrowheads="1"/>
          </p:cNvSpPr>
          <p:nvPr/>
        </p:nvSpPr>
        <p:spPr bwMode="auto">
          <a:xfrm>
            <a:off x="1143000" y="4868863"/>
            <a:ext cx="7772400" cy="998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a:solidFill>
                <a:srgbClr val="FFFF00"/>
              </a:solidFill>
            </a:endParaRPr>
          </a:p>
        </p:txBody>
      </p:sp>
      <p:pic>
        <p:nvPicPr>
          <p:cNvPr id="34822" name="Picture 6" descr="IMG_051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003800" y="1412875"/>
            <a:ext cx="3500438"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0883338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 calcmode="lin" valueType="num">
                                      <p:cBhvr>
                                        <p:cTn id="7" dur="1000" fill="hold"/>
                                        <p:tgtEl>
                                          <p:spTgt spid="71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16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nodePh="1">
                                  <p:stCondLst>
                                    <p:cond delay="2000"/>
                                  </p:stCondLst>
                                  <p:endCondLst>
                                    <p:cond evt="begin" delay="0">
                                      <p:tn val="12"/>
                                    </p:cond>
                                  </p:endCondLst>
                                  <p:childTnLst>
                                    <p:set>
                                      <p:cBhvr>
                                        <p:cTn id="13" dur="1" fill="hold">
                                          <p:stCondLst>
                                            <p:cond delay="0"/>
                                          </p:stCondLst>
                                        </p:cTn>
                                        <p:tgtEl>
                                          <p:spTgt spid="711685"/>
                                        </p:tgtEl>
                                        <p:attrNameLst>
                                          <p:attrName>style.visibility</p:attrName>
                                        </p:attrNameLst>
                                      </p:cBhvr>
                                      <p:to>
                                        <p:strVal val="visible"/>
                                      </p:to>
                                    </p:set>
                                    <p:anim calcmode="lin" valueType="num">
                                      <p:cBhvr>
                                        <p:cTn id="14" dur="1000" fill="hold"/>
                                        <p:tgtEl>
                                          <p:spTgt spid="711685"/>
                                        </p:tgtEl>
                                        <p:attrNameLst>
                                          <p:attrName>ppt_w</p:attrName>
                                        </p:attrNameLst>
                                      </p:cBhvr>
                                      <p:tavLst>
                                        <p:tav tm="0">
                                          <p:val>
                                            <p:fltVal val="0"/>
                                          </p:val>
                                        </p:tav>
                                        <p:tav tm="100000">
                                          <p:val>
                                            <p:strVal val="#ppt_w"/>
                                          </p:val>
                                        </p:tav>
                                      </p:tavLst>
                                    </p:anim>
                                    <p:anim calcmode="lin" valueType="num">
                                      <p:cBhvr>
                                        <p:cTn id="15" dur="1000" fill="hold"/>
                                        <p:tgtEl>
                                          <p:spTgt spid="711685"/>
                                        </p:tgtEl>
                                        <p:attrNameLst>
                                          <p:attrName>ppt_h</p:attrName>
                                        </p:attrNameLst>
                                      </p:cBhvr>
                                      <p:tavLst>
                                        <p:tav tm="0">
                                          <p:val>
                                            <p:fltVal val="0"/>
                                          </p:val>
                                        </p:tav>
                                        <p:tav tm="100000">
                                          <p:val>
                                            <p:strVal val="#ppt_h"/>
                                          </p:val>
                                        </p:tav>
                                      </p:tavLst>
                                    </p:anim>
                                    <p:anim calcmode="lin" valueType="num">
                                      <p:cBhvr>
                                        <p:cTn id="16" dur="1000" fill="hold"/>
                                        <p:tgtEl>
                                          <p:spTgt spid="71168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168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nodePh="1">
                                  <p:stCondLst>
                                    <p:cond delay="2000"/>
                                  </p:stCondLst>
                                  <p:endCondLst>
                                    <p:cond evt="begin" delay="0">
                                      <p:tn val="19"/>
                                    </p:cond>
                                  </p:endCondLst>
                                  <p:childTnLst>
                                    <p:set>
                                      <p:cBhvr>
                                        <p:cTn id="20" dur="1" fill="hold">
                                          <p:stCondLst>
                                            <p:cond delay="0"/>
                                          </p:stCondLst>
                                        </p:cTn>
                                        <p:tgtEl>
                                          <p:spTgt spid="711684"/>
                                        </p:tgtEl>
                                        <p:attrNameLst>
                                          <p:attrName>style.visibility</p:attrName>
                                        </p:attrNameLst>
                                      </p:cBhvr>
                                      <p:to>
                                        <p:strVal val="visible"/>
                                      </p:to>
                                    </p:set>
                                    <p:anim calcmode="lin" valueType="num">
                                      <p:cBhvr>
                                        <p:cTn id="21" dur="1000" fill="hold"/>
                                        <p:tgtEl>
                                          <p:spTgt spid="711684"/>
                                        </p:tgtEl>
                                        <p:attrNameLst>
                                          <p:attrName>ppt_w</p:attrName>
                                        </p:attrNameLst>
                                      </p:cBhvr>
                                      <p:tavLst>
                                        <p:tav tm="0">
                                          <p:val>
                                            <p:fltVal val="0"/>
                                          </p:val>
                                        </p:tav>
                                        <p:tav tm="100000">
                                          <p:val>
                                            <p:strVal val="#ppt_w"/>
                                          </p:val>
                                        </p:tav>
                                      </p:tavLst>
                                    </p:anim>
                                    <p:anim calcmode="lin" valueType="num">
                                      <p:cBhvr>
                                        <p:cTn id="22" dur="1000" fill="hold"/>
                                        <p:tgtEl>
                                          <p:spTgt spid="711684"/>
                                        </p:tgtEl>
                                        <p:attrNameLst>
                                          <p:attrName>ppt_h</p:attrName>
                                        </p:attrNameLst>
                                      </p:cBhvr>
                                      <p:tavLst>
                                        <p:tav tm="0">
                                          <p:val>
                                            <p:fltVal val="0"/>
                                          </p:val>
                                        </p:tav>
                                        <p:tav tm="100000">
                                          <p:val>
                                            <p:strVal val="#ppt_h"/>
                                          </p:val>
                                        </p:tav>
                                      </p:tavLst>
                                    </p:anim>
                                    <p:anim calcmode="lin" valueType="num">
                                      <p:cBhvr>
                                        <p:cTn id="23" dur="1000" fill="hold"/>
                                        <p:tgtEl>
                                          <p:spTgt spid="71168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116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build="p" autoUpdateAnimBg="0" advAuto="0"/>
      <p:bldP spid="711684" grpId="0" autoUpdateAnimBg="0"/>
      <p:bldP spid="71168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85889" y="675085"/>
            <a:ext cx="6480572" cy="917972"/>
          </a:xfrm>
        </p:spPr>
        <p:txBody>
          <a:bodyPr>
            <a:normAutofit fontScale="90000"/>
          </a:bodyPr>
          <a:lstStyle/>
          <a:p>
            <a:pPr algn="ctr"/>
            <a:r>
              <a:rPr lang="en-GB" altLang="sl-SI" sz="3600" dirty="0">
                <a:cs typeface="Times New Roman" pitchFamily="18" charset="0"/>
              </a:rPr>
              <a:t> </a:t>
            </a:r>
            <a:r>
              <a:rPr lang="en-GB" altLang="sl-SI" sz="3600" dirty="0">
                <a:cs typeface="Arial" charset="0"/>
              </a:rPr>
              <a:t/>
            </a:r>
            <a:br>
              <a:rPr lang="en-GB" altLang="sl-SI" sz="3600" dirty="0">
                <a:cs typeface="Arial" charset="0"/>
              </a:rPr>
            </a:br>
            <a:r>
              <a:rPr lang="en-GB" altLang="sl-SI" sz="3600" dirty="0">
                <a:cs typeface="Arial" charset="0"/>
              </a:rPr>
              <a:t> </a:t>
            </a:r>
            <a:r>
              <a:rPr lang="sl-SI" altLang="sl-SI" sz="2700" b="1" dirty="0" err="1">
                <a:solidFill>
                  <a:srgbClr val="FF0000"/>
                </a:solidFill>
                <a:cs typeface="Arial" charset="0"/>
              </a:rPr>
              <a:t>Measures</a:t>
            </a:r>
            <a:r>
              <a:rPr lang="sl-SI" altLang="sl-SI" sz="2700" b="1" dirty="0">
                <a:solidFill>
                  <a:srgbClr val="FF0000"/>
                </a:solidFill>
                <a:cs typeface="Arial" charset="0"/>
              </a:rPr>
              <a:t> </a:t>
            </a:r>
            <a:r>
              <a:rPr lang="sl-SI" altLang="sl-SI" sz="2700" b="1" dirty="0" err="1">
                <a:solidFill>
                  <a:srgbClr val="FF0000"/>
                </a:solidFill>
                <a:cs typeface="Arial" charset="0"/>
              </a:rPr>
              <a:t>for</a:t>
            </a:r>
            <a:r>
              <a:rPr lang="sl-SI" altLang="sl-SI" sz="2700" b="1" dirty="0">
                <a:solidFill>
                  <a:srgbClr val="FF0000"/>
                </a:solidFill>
                <a:cs typeface="Arial" charset="0"/>
              </a:rPr>
              <a:t> </a:t>
            </a:r>
            <a:r>
              <a:rPr lang="sl-SI" altLang="sl-SI" sz="2700" b="1" dirty="0" err="1">
                <a:solidFill>
                  <a:srgbClr val="FF0000"/>
                </a:solidFill>
                <a:cs typeface="Arial" charset="0"/>
              </a:rPr>
              <a:t>preventing</a:t>
            </a:r>
            <a:r>
              <a:rPr lang="sl-SI" altLang="sl-SI" sz="2700" b="1" dirty="0">
                <a:solidFill>
                  <a:srgbClr val="FF0000"/>
                </a:solidFill>
                <a:cs typeface="Arial" charset="0"/>
              </a:rPr>
              <a:t> DNA </a:t>
            </a:r>
            <a:r>
              <a:rPr lang="sl-SI" altLang="sl-SI" sz="2700" b="1" dirty="0" err="1">
                <a:solidFill>
                  <a:srgbClr val="FF0000"/>
                </a:solidFill>
                <a:cs typeface="Arial" charset="0"/>
              </a:rPr>
              <a:t>contamination</a:t>
            </a:r>
            <a:r>
              <a:rPr lang="sl-SI" altLang="sl-SI" sz="2700" b="1" dirty="0">
                <a:solidFill>
                  <a:srgbClr val="FF0000"/>
                </a:solidFill>
                <a:cs typeface="Arial" charset="0"/>
              </a:rPr>
              <a:t> in </a:t>
            </a:r>
            <a:r>
              <a:rPr lang="sl-SI" altLang="sl-SI" sz="2700" b="1" dirty="0" err="1">
                <a:solidFill>
                  <a:srgbClr val="FF0000"/>
                </a:solidFill>
                <a:cs typeface="Arial" charset="0"/>
              </a:rPr>
              <a:t>laboratory</a:t>
            </a:r>
            <a:endParaRPr lang="en-US" altLang="sl-SI" sz="3600" dirty="0">
              <a:solidFill>
                <a:srgbClr val="FF0000"/>
              </a:solidFill>
            </a:endParaRPr>
          </a:p>
        </p:txBody>
      </p:sp>
      <p:sp>
        <p:nvSpPr>
          <p:cNvPr id="699395" name="Rectangle 3"/>
          <p:cNvSpPr>
            <a:spLocks noGrp="1" noChangeArrowheads="1"/>
          </p:cNvSpPr>
          <p:nvPr>
            <p:ph type="body" idx="1"/>
          </p:nvPr>
        </p:nvSpPr>
        <p:spPr>
          <a:xfrm>
            <a:off x="2000250" y="2240869"/>
            <a:ext cx="2139703" cy="3349228"/>
          </a:xfrm>
        </p:spPr>
        <p:txBody>
          <a:bodyPr/>
          <a:lstStyle/>
          <a:p>
            <a:pPr marL="0" indent="0">
              <a:buNone/>
            </a:pPr>
            <a:r>
              <a:rPr lang="sl-SI" altLang="sl-SI" sz="2100" dirty="0"/>
              <a:t>     </a:t>
            </a:r>
            <a:r>
              <a:rPr lang="sl-SI" altLang="sl-SI" sz="2100" dirty="0">
                <a:solidFill>
                  <a:schemeClr val="tx2"/>
                </a:solidFill>
              </a:rPr>
              <a:t>-   T</a:t>
            </a:r>
            <a:r>
              <a:rPr lang="en-GB" altLang="sl-SI" sz="2100" dirty="0">
                <a:solidFill>
                  <a:schemeClr val="tx2"/>
                </a:solidFill>
              </a:rPr>
              <a:t>he PCR room is used for setup of PCR reagent mix (first hood) and addition of DNA extracts to the PCR (second hood)</a:t>
            </a:r>
            <a:endParaRPr lang="en-US" altLang="sl-SI" sz="2100" dirty="0">
              <a:solidFill>
                <a:schemeClr val="tx2"/>
              </a:solidFill>
            </a:endParaRPr>
          </a:p>
        </p:txBody>
      </p:sp>
      <p:sp>
        <p:nvSpPr>
          <p:cNvPr id="699396" name="Rectangle 4"/>
          <p:cNvSpPr>
            <a:spLocks noChangeArrowheads="1"/>
          </p:cNvSpPr>
          <p:nvPr/>
        </p:nvSpPr>
        <p:spPr bwMode="auto">
          <a:xfrm>
            <a:off x="2000250" y="4800600"/>
            <a:ext cx="58293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250">
              <a:solidFill>
                <a:srgbClr val="FFFF00"/>
              </a:solidFill>
              <a:cs typeface="Times New Roman" pitchFamily="18" charset="0"/>
            </a:endParaRPr>
          </a:p>
        </p:txBody>
      </p:sp>
      <p:sp>
        <p:nvSpPr>
          <p:cNvPr id="699397" name="Rectangle 5"/>
          <p:cNvSpPr>
            <a:spLocks noChangeArrowheads="1"/>
          </p:cNvSpPr>
          <p:nvPr/>
        </p:nvSpPr>
        <p:spPr bwMode="auto">
          <a:xfrm>
            <a:off x="2000250" y="4508898"/>
            <a:ext cx="5829300" cy="748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400">
              <a:solidFill>
                <a:srgbClr val="FFFF00"/>
              </a:solidFill>
            </a:endParaRPr>
          </a:p>
        </p:txBody>
      </p:sp>
      <p:pic>
        <p:nvPicPr>
          <p:cNvPr id="33798" name="Picture 6" descr="IMG_079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172817" y="2402887"/>
            <a:ext cx="3720694" cy="248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367504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99395">
                                            <p:txEl>
                                              <p:pRg st="0" end="0"/>
                                            </p:txEl>
                                          </p:spTgt>
                                        </p:tgtEl>
                                        <p:attrNameLst>
                                          <p:attrName>style.visibility</p:attrName>
                                        </p:attrNameLst>
                                      </p:cBhvr>
                                      <p:to>
                                        <p:strVal val="visible"/>
                                      </p:to>
                                    </p:set>
                                    <p:anim calcmode="lin" valueType="num">
                                      <p:cBhvr>
                                        <p:cTn id="7" dur="1000" fill="hold"/>
                                        <p:tgtEl>
                                          <p:spTgt spid="6993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93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993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93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nodePh="1">
                                  <p:stCondLst>
                                    <p:cond delay="2000"/>
                                  </p:stCondLst>
                                  <p:endCondLst>
                                    <p:cond evt="begin" delay="0">
                                      <p:tn val="12"/>
                                    </p:cond>
                                  </p:endCondLst>
                                  <p:childTnLst>
                                    <p:set>
                                      <p:cBhvr>
                                        <p:cTn id="13" dur="1" fill="hold">
                                          <p:stCondLst>
                                            <p:cond delay="0"/>
                                          </p:stCondLst>
                                        </p:cTn>
                                        <p:tgtEl>
                                          <p:spTgt spid="699397"/>
                                        </p:tgtEl>
                                        <p:attrNameLst>
                                          <p:attrName>style.visibility</p:attrName>
                                        </p:attrNameLst>
                                      </p:cBhvr>
                                      <p:to>
                                        <p:strVal val="visible"/>
                                      </p:to>
                                    </p:set>
                                    <p:anim calcmode="lin" valueType="num">
                                      <p:cBhvr>
                                        <p:cTn id="14" dur="1000" fill="hold"/>
                                        <p:tgtEl>
                                          <p:spTgt spid="699397"/>
                                        </p:tgtEl>
                                        <p:attrNameLst>
                                          <p:attrName>ppt_w</p:attrName>
                                        </p:attrNameLst>
                                      </p:cBhvr>
                                      <p:tavLst>
                                        <p:tav tm="0">
                                          <p:val>
                                            <p:fltVal val="0"/>
                                          </p:val>
                                        </p:tav>
                                        <p:tav tm="100000">
                                          <p:val>
                                            <p:strVal val="#ppt_w"/>
                                          </p:val>
                                        </p:tav>
                                      </p:tavLst>
                                    </p:anim>
                                    <p:anim calcmode="lin" valueType="num">
                                      <p:cBhvr>
                                        <p:cTn id="15" dur="1000" fill="hold"/>
                                        <p:tgtEl>
                                          <p:spTgt spid="699397"/>
                                        </p:tgtEl>
                                        <p:attrNameLst>
                                          <p:attrName>ppt_h</p:attrName>
                                        </p:attrNameLst>
                                      </p:cBhvr>
                                      <p:tavLst>
                                        <p:tav tm="0">
                                          <p:val>
                                            <p:fltVal val="0"/>
                                          </p:val>
                                        </p:tav>
                                        <p:tav tm="100000">
                                          <p:val>
                                            <p:strVal val="#ppt_h"/>
                                          </p:val>
                                        </p:tav>
                                      </p:tavLst>
                                    </p:anim>
                                    <p:anim calcmode="lin" valueType="num">
                                      <p:cBhvr>
                                        <p:cTn id="16" dur="1000" fill="hold"/>
                                        <p:tgtEl>
                                          <p:spTgt spid="69939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9939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nodePh="1">
                                  <p:stCondLst>
                                    <p:cond delay="2000"/>
                                  </p:stCondLst>
                                  <p:endCondLst>
                                    <p:cond evt="begin" delay="0">
                                      <p:tn val="19"/>
                                    </p:cond>
                                  </p:endCondLst>
                                  <p:childTnLst>
                                    <p:set>
                                      <p:cBhvr>
                                        <p:cTn id="20" dur="1" fill="hold">
                                          <p:stCondLst>
                                            <p:cond delay="0"/>
                                          </p:stCondLst>
                                        </p:cTn>
                                        <p:tgtEl>
                                          <p:spTgt spid="699396"/>
                                        </p:tgtEl>
                                        <p:attrNameLst>
                                          <p:attrName>style.visibility</p:attrName>
                                        </p:attrNameLst>
                                      </p:cBhvr>
                                      <p:to>
                                        <p:strVal val="visible"/>
                                      </p:to>
                                    </p:set>
                                    <p:anim calcmode="lin" valueType="num">
                                      <p:cBhvr>
                                        <p:cTn id="21" dur="1000" fill="hold"/>
                                        <p:tgtEl>
                                          <p:spTgt spid="699396"/>
                                        </p:tgtEl>
                                        <p:attrNameLst>
                                          <p:attrName>ppt_w</p:attrName>
                                        </p:attrNameLst>
                                      </p:cBhvr>
                                      <p:tavLst>
                                        <p:tav tm="0">
                                          <p:val>
                                            <p:fltVal val="0"/>
                                          </p:val>
                                        </p:tav>
                                        <p:tav tm="100000">
                                          <p:val>
                                            <p:strVal val="#ppt_w"/>
                                          </p:val>
                                        </p:tav>
                                      </p:tavLst>
                                    </p:anim>
                                    <p:anim calcmode="lin" valueType="num">
                                      <p:cBhvr>
                                        <p:cTn id="22" dur="1000" fill="hold"/>
                                        <p:tgtEl>
                                          <p:spTgt spid="699396"/>
                                        </p:tgtEl>
                                        <p:attrNameLst>
                                          <p:attrName>ppt_h</p:attrName>
                                        </p:attrNameLst>
                                      </p:cBhvr>
                                      <p:tavLst>
                                        <p:tav tm="0">
                                          <p:val>
                                            <p:fltVal val="0"/>
                                          </p:val>
                                        </p:tav>
                                        <p:tav tm="100000">
                                          <p:val>
                                            <p:strVal val="#ppt_h"/>
                                          </p:val>
                                        </p:tav>
                                      </p:tavLst>
                                    </p:anim>
                                    <p:anim calcmode="lin" valueType="num">
                                      <p:cBhvr>
                                        <p:cTn id="23" dur="1000" fill="hold"/>
                                        <p:tgtEl>
                                          <p:spTgt spid="69939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993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5" grpId="0" build="p" autoUpdateAnimBg="0" advAuto="0"/>
      <p:bldP spid="699396" grpId="0" autoUpdateAnimBg="0"/>
      <p:bldP spid="69939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85887" y="675085"/>
            <a:ext cx="6615113" cy="917972"/>
          </a:xfrm>
        </p:spPr>
        <p:txBody>
          <a:bodyPr>
            <a:normAutofit fontScale="90000"/>
          </a:bodyPr>
          <a:lstStyle/>
          <a:p>
            <a:pPr algn="ctr"/>
            <a:r>
              <a:rPr lang="en-GB" altLang="sl-SI" sz="3600" dirty="0">
                <a:cs typeface="Times New Roman" pitchFamily="18" charset="0"/>
              </a:rPr>
              <a:t> </a:t>
            </a:r>
            <a:r>
              <a:rPr lang="en-GB" altLang="sl-SI" sz="3600" dirty="0">
                <a:cs typeface="Arial" charset="0"/>
              </a:rPr>
              <a:t/>
            </a:r>
            <a:br>
              <a:rPr lang="en-GB" altLang="sl-SI" sz="3600" dirty="0">
                <a:cs typeface="Arial" charset="0"/>
              </a:rPr>
            </a:br>
            <a:r>
              <a:rPr lang="en-GB" altLang="sl-SI" sz="3600" dirty="0">
                <a:cs typeface="Arial" charset="0"/>
              </a:rPr>
              <a:t> </a:t>
            </a:r>
            <a:r>
              <a:rPr lang="sl-SI" altLang="sl-SI" sz="2700" b="1" dirty="0" err="1">
                <a:solidFill>
                  <a:srgbClr val="FF0000"/>
                </a:solidFill>
                <a:cs typeface="Arial" charset="0"/>
              </a:rPr>
              <a:t>Measures</a:t>
            </a:r>
            <a:r>
              <a:rPr lang="sl-SI" altLang="sl-SI" sz="2700" b="1" dirty="0">
                <a:solidFill>
                  <a:srgbClr val="FF0000"/>
                </a:solidFill>
                <a:cs typeface="Arial" charset="0"/>
              </a:rPr>
              <a:t> </a:t>
            </a:r>
            <a:r>
              <a:rPr lang="sl-SI" altLang="sl-SI" sz="2700" b="1" dirty="0" err="1">
                <a:solidFill>
                  <a:srgbClr val="FF0000"/>
                </a:solidFill>
                <a:cs typeface="Arial" charset="0"/>
              </a:rPr>
              <a:t>for</a:t>
            </a:r>
            <a:r>
              <a:rPr lang="sl-SI" altLang="sl-SI" sz="2700" b="1" dirty="0">
                <a:solidFill>
                  <a:srgbClr val="FF0000"/>
                </a:solidFill>
                <a:cs typeface="Arial" charset="0"/>
              </a:rPr>
              <a:t> </a:t>
            </a:r>
            <a:r>
              <a:rPr lang="sl-SI" altLang="sl-SI" sz="2700" b="1" dirty="0" err="1">
                <a:solidFill>
                  <a:srgbClr val="FF0000"/>
                </a:solidFill>
                <a:cs typeface="Arial" charset="0"/>
              </a:rPr>
              <a:t>preventing</a:t>
            </a:r>
            <a:r>
              <a:rPr lang="sl-SI" altLang="sl-SI" sz="2700" b="1" dirty="0">
                <a:solidFill>
                  <a:srgbClr val="FF0000"/>
                </a:solidFill>
                <a:cs typeface="Arial" charset="0"/>
              </a:rPr>
              <a:t> DNA </a:t>
            </a:r>
            <a:r>
              <a:rPr lang="sl-SI" altLang="sl-SI" sz="2700" b="1" dirty="0" err="1">
                <a:solidFill>
                  <a:srgbClr val="FF0000"/>
                </a:solidFill>
                <a:cs typeface="Arial" charset="0"/>
              </a:rPr>
              <a:t>contamination</a:t>
            </a:r>
            <a:r>
              <a:rPr lang="sl-SI" altLang="sl-SI" sz="2700" b="1" dirty="0">
                <a:solidFill>
                  <a:srgbClr val="FF0000"/>
                </a:solidFill>
                <a:cs typeface="Arial" charset="0"/>
              </a:rPr>
              <a:t> in </a:t>
            </a:r>
            <a:r>
              <a:rPr lang="sl-SI" altLang="sl-SI" sz="2700" b="1" dirty="0" err="1">
                <a:solidFill>
                  <a:srgbClr val="FF0000"/>
                </a:solidFill>
                <a:cs typeface="Arial" charset="0"/>
              </a:rPr>
              <a:t>laboratory</a:t>
            </a:r>
            <a:endParaRPr lang="en-US" altLang="sl-SI" sz="2700" dirty="0">
              <a:solidFill>
                <a:srgbClr val="FF0000"/>
              </a:solidFill>
            </a:endParaRPr>
          </a:p>
        </p:txBody>
      </p:sp>
      <p:sp>
        <p:nvSpPr>
          <p:cNvPr id="709635" name="Rectangle 3"/>
          <p:cNvSpPr>
            <a:spLocks noGrp="1" noChangeArrowheads="1"/>
          </p:cNvSpPr>
          <p:nvPr>
            <p:ph type="body" idx="1"/>
          </p:nvPr>
        </p:nvSpPr>
        <p:spPr>
          <a:xfrm>
            <a:off x="2005966" y="2039541"/>
            <a:ext cx="1431909" cy="3618309"/>
          </a:xfrm>
        </p:spPr>
        <p:txBody>
          <a:bodyPr>
            <a:normAutofit lnSpcReduction="10000"/>
          </a:bodyPr>
          <a:lstStyle/>
          <a:p>
            <a:pPr marL="0" indent="0">
              <a:buNone/>
            </a:pPr>
            <a:r>
              <a:rPr lang="sl-SI" altLang="sl-SI" sz="2100" dirty="0"/>
              <a:t>  </a:t>
            </a:r>
            <a:r>
              <a:rPr lang="sl-SI" altLang="sl-SI" sz="2100" dirty="0">
                <a:solidFill>
                  <a:schemeClr val="tx2"/>
                </a:solidFill>
              </a:rPr>
              <a:t>- </a:t>
            </a:r>
            <a:r>
              <a:rPr lang="en-GB" altLang="sl-SI" sz="2100" dirty="0">
                <a:solidFill>
                  <a:schemeClr val="tx2"/>
                </a:solidFill>
              </a:rPr>
              <a:t>All genetic profiles obtained from skeletal remains are compared to elimination database</a:t>
            </a:r>
            <a:endParaRPr lang="en-US" altLang="sl-SI" sz="2100" dirty="0">
              <a:solidFill>
                <a:schemeClr val="tx2"/>
              </a:solidFill>
            </a:endParaRPr>
          </a:p>
        </p:txBody>
      </p:sp>
      <p:sp>
        <p:nvSpPr>
          <p:cNvPr id="709636" name="Rectangle 4"/>
          <p:cNvSpPr>
            <a:spLocks noChangeArrowheads="1"/>
          </p:cNvSpPr>
          <p:nvPr/>
        </p:nvSpPr>
        <p:spPr bwMode="auto">
          <a:xfrm>
            <a:off x="2000250" y="4800600"/>
            <a:ext cx="58293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250">
              <a:solidFill>
                <a:srgbClr val="FFFF00"/>
              </a:solidFill>
              <a:cs typeface="Times New Roman" pitchFamily="18" charset="0"/>
            </a:endParaRPr>
          </a:p>
        </p:txBody>
      </p:sp>
      <p:sp>
        <p:nvSpPr>
          <p:cNvPr id="709637" name="Rectangle 5"/>
          <p:cNvSpPr>
            <a:spLocks noChangeArrowheads="1"/>
          </p:cNvSpPr>
          <p:nvPr/>
        </p:nvSpPr>
        <p:spPr bwMode="auto">
          <a:xfrm>
            <a:off x="2000250" y="4508898"/>
            <a:ext cx="5829300" cy="748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defRPr sz="3200">
                <a:solidFill>
                  <a:schemeClr val="bg1"/>
                </a:solidFill>
                <a:latin typeface="Times New Roman" pitchFamily="18" charset="0"/>
              </a:defRPr>
            </a:lvl1pPr>
            <a:lvl2pPr marL="914400" indent="-457200">
              <a:spcBef>
                <a:spcPct val="20000"/>
              </a:spcBef>
              <a:buChar char="–"/>
              <a:defRPr sz="2800">
                <a:solidFill>
                  <a:schemeClr val="bg1"/>
                </a:solidFill>
                <a:latin typeface="Times New Roman" pitchFamily="18" charset="0"/>
              </a:defRPr>
            </a:lvl2pPr>
            <a:lvl3pPr marL="1371600" indent="-457200">
              <a:spcBef>
                <a:spcPct val="20000"/>
              </a:spcBef>
              <a:buChar char="•"/>
              <a:defRPr sz="2400">
                <a:solidFill>
                  <a:schemeClr val="bg1"/>
                </a:solidFill>
                <a:latin typeface="Times New Roman" pitchFamily="18" charset="0"/>
              </a:defRPr>
            </a:lvl3pPr>
            <a:lvl4pPr marL="1828800" indent="-457200">
              <a:spcBef>
                <a:spcPct val="20000"/>
              </a:spcBef>
              <a:buChar char="–"/>
              <a:defRPr sz="2000">
                <a:solidFill>
                  <a:schemeClr val="bg1"/>
                </a:solidFill>
                <a:latin typeface="Times New Roman" pitchFamily="18" charset="0"/>
              </a:defRPr>
            </a:lvl4pPr>
            <a:lvl5pPr marL="2286000" indent="-457200">
              <a:spcBef>
                <a:spcPct val="20000"/>
              </a:spcBef>
              <a:buChar char="»"/>
              <a:defRPr sz="2000">
                <a:solidFill>
                  <a:schemeClr val="bg1"/>
                </a:solidFill>
                <a:latin typeface="Times New Roman" pitchFamily="18" charset="0"/>
              </a:defRPr>
            </a:lvl5pPr>
            <a:lvl6pPr marL="2743200" indent="-457200" eaLnBrk="0" fontAlgn="base" hangingPunct="0">
              <a:spcBef>
                <a:spcPct val="20000"/>
              </a:spcBef>
              <a:spcAft>
                <a:spcPct val="0"/>
              </a:spcAft>
              <a:buChar char="»"/>
              <a:defRPr sz="2000">
                <a:solidFill>
                  <a:schemeClr val="bg1"/>
                </a:solidFill>
                <a:latin typeface="Times New Roman" pitchFamily="18" charset="0"/>
              </a:defRPr>
            </a:lvl6pPr>
            <a:lvl7pPr marL="3200400" indent="-457200" eaLnBrk="0" fontAlgn="base" hangingPunct="0">
              <a:spcBef>
                <a:spcPct val="20000"/>
              </a:spcBef>
              <a:spcAft>
                <a:spcPct val="0"/>
              </a:spcAft>
              <a:buChar char="»"/>
              <a:defRPr sz="2000">
                <a:solidFill>
                  <a:schemeClr val="bg1"/>
                </a:solidFill>
                <a:latin typeface="Times New Roman" pitchFamily="18" charset="0"/>
              </a:defRPr>
            </a:lvl7pPr>
            <a:lvl8pPr marL="3657600" indent="-457200" eaLnBrk="0" fontAlgn="base" hangingPunct="0">
              <a:spcBef>
                <a:spcPct val="20000"/>
              </a:spcBef>
              <a:spcAft>
                <a:spcPct val="0"/>
              </a:spcAft>
              <a:buChar char="»"/>
              <a:defRPr sz="2000">
                <a:solidFill>
                  <a:schemeClr val="bg1"/>
                </a:solidFill>
                <a:latin typeface="Times New Roman" pitchFamily="18" charset="0"/>
              </a:defRPr>
            </a:lvl8pPr>
            <a:lvl9pPr marL="4114800" indent="-457200" eaLnBrk="0" fontAlgn="base" hangingPunct="0">
              <a:spcBef>
                <a:spcPct val="20000"/>
              </a:spcBef>
              <a:spcAft>
                <a:spcPct val="0"/>
              </a:spcAft>
              <a:buChar char="»"/>
              <a:defRPr sz="2000">
                <a:solidFill>
                  <a:schemeClr val="bg1"/>
                </a:solidFill>
                <a:latin typeface="Times New Roman" pitchFamily="18" charset="0"/>
              </a:defRPr>
            </a:lvl9pPr>
          </a:lstStyle>
          <a:p>
            <a:pPr algn="just"/>
            <a:endParaRPr lang="sl-SI" altLang="sl-SI" sz="2400">
              <a:solidFill>
                <a:srgbClr val="FFFF00"/>
              </a:solidFill>
            </a:endParaRPr>
          </a:p>
        </p:txBody>
      </p:sp>
      <p:pic>
        <p:nvPicPr>
          <p:cNvPr id="36870" name="Picture 6" descr="scan0002-OK"/>
          <p:cNvPicPr>
            <a:picLocks noChangeAspect="1" noChangeArrowheads="1"/>
          </p:cNvPicPr>
          <p:nvPr/>
        </p:nvPicPr>
        <p:blipFill>
          <a:blip r:embed="rId3" cstate="screen">
            <a:lum bright="-6000" contrast="6000"/>
            <a:extLst>
              <a:ext uri="{28A0092B-C50C-407E-A947-70E740481C1C}">
                <a14:useLocalDpi xmlns="" xmlns:a14="http://schemas.microsoft.com/office/drawing/2010/main"/>
              </a:ext>
            </a:extLst>
          </a:blip>
          <a:srcRect/>
          <a:stretch>
            <a:fillRect/>
          </a:stretch>
        </p:blipFill>
        <p:spPr bwMode="auto">
          <a:xfrm>
            <a:off x="3330179" y="2025255"/>
            <a:ext cx="1819275" cy="2106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7" descr="scan0003-OK"/>
          <p:cNvPicPr>
            <a:picLocks noChangeAspect="1" noChangeArrowheads="1"/>
          </p:cNvPicPr>
          <p:nvPr/>
        </p:nvPicPr>
        <p:blipFill>
          <a:blip r:embed="rId4" cstate="screen">
            <a:lum bright="-6000" contrast="6000"/>
            <a:extLst>
              <a:ext uri="{28A0092B-C50C-407E-A947-70E740481C1C}">
                <a14:useLocalDpi xmlns="" xmlns:a14="http://schemas.microsoft.com/office/drawing/2010/main"/>
              </a:ext>
            </a:extLst>
          </a:blip>
          <a:srcRect/>
          <a:stretch>
            <a:fillRect/>
          </a:stretch>
        </p:blipFill>
        <p:spPr bwMode="auto">
          <a:xfrm>
            <a:off x="5328047" y="2025255"/>
            <a:ext cx="1852613" cy="2106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2" name="Picture 8" descr="scan0011OK"/>
          <p:cNvPicPr>
            <a:picLocks noChangeAspect="1" noChangeArrowheads="1"/>
          </p:cNvPicPr>
          <p:nvPr/>
        </p:nvPicPr>
        <p:blipFill>
          <a:blip r:embed="rId5" cstate="screen">
            <a:lum bright="-6000" contrast="6000"/>
            <a:extLst>
              <a:ext uri="{28A0092B-C50C-407E-A947-70E740481C1C}">
                <a14:useLocalDpi xmlns="" xmlns:a14="http://schemas.microsoft.com/office/drawing/2010/main"/>
              </a:ext>
            </a:extLst>
          </a:blip>
          <a:srcRect/>
          <a:stretch>
            <a:fillRect/>
          </a:stretch>
        </p:blipFill>
        <p:spPr bwMode="auto">
          <a:xfrm>
            <a:off x="3815954" y="4238626"/>
            <a:ext cx="2970609" cy="1622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443196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 calcmode="lin" valueType="num">
                                      <p:cBhvr>
                                        <p:cTn id="7" dur="1000" fill="hold"/>
                                        <p:tgtEl>
                                          <p:spTgt spid="70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096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096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096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nodePh="1">
                                  <p:stCondLst>
                                    <p:cond delay="2000"/>
                                  </p:stCondLst>
                                  <p:endCondLst>
                                    <p:cond evt="begin" delay="0">
                                      <p:tn val="12"/>
                                    </p:cond>
                                  </p:endCondLst>
                                  <p:childTnLst>
                                    <p:set>
                                      <p:cBhvr>
                                        <p:cTn id="13" dur="1" fill="hold">
                                          <p:stCondLst>
                                            <p:cond delay="0"/>
                                          </p:stCondLst>
                                        </p:cTn>
                                        <p:tgtEl>
                                          <p:spTgt spid="709637"/>
                                        </p:tgtEl>
                                        <p:attrNameLst>
                                          <p:attrName>style.visibility</p:attrName>
                                        </p:attrNameLst>
                                      </p:cBhvr>
                                      <p:to>
                                        <p:strVal val="visible"/>
                                      </p:to>
                                    </p:set>
                                    <p:anim calcmode="lin" valueType="num">
                                      <p:cBhvr>
                                        <p:cTn id="14" dur="1000" fill="hold"/>
                                        <p:tgtEl>
                                          <p:spTgt spid="709637"/>
                                        </p:tgtEl>
                                        <p:attrNameLst>
                                          <p:attrName>ppt_w</p:attrName>
                                        </p:attrNameLst>
                                      </p:cBhvr>
                                      <p:tavLst>
                                        <p:tav tm="0">
                                          <p:val>
                                            <p:fltVal val="0"/>
                                          </p:val>
                                        </p:tav>
                                        <p:tav tm="100000">
                                          <p:val>
                                            <p:strVal val="#ppt_w"/>
                                          </p:val>
                                        </p:tav>
                                      </p:tavLst>
                                    </p:anim>
                                    <p:anim calcmode="lin" valueType="num">
                                      <p:cBhvr>
                                        <p:cTn id="15" dur="1000" fill="hold"/>
                                        <p:tgtEl>
                                          <p:spTgt spid="709637"/>
                                        </p:tgtEl>
                                        <p:attrNameLst>
                                          <p:attrName>ppt_h</p:attrName>
                                        </p:attrNameLst>
                                      </p:cBhvr>
                                      <p:tavLst>
                                        <p:tav tm="0">
                                          <p:val>
                                            <p:fltVal val="0"/>
                                          </p:val>
                                        </p:tav>
                                        <p:tav tm="100000">
                                          <p:val>
                                            <p:strVal val="#ppt_h"/>
                                          </p:val>
                                        </p:tav>
                                      </p:tavLst>
                                    </p:anim>
                                    <p:anim calcmode="lin" valueType="num">
                                      <p:cBhvr>
                                        <p:cTn id="16" dur="1000" fill="hold"/>
                                        <p:tgtEl>
                                          <p:spTgt spid="7096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0963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nodePh="1">
                                  <p:stCondLst>
                                    <p:cond delay="2000"/>
                                  </p:stCondLst>
                                  <p:endCondLst>
                                    <p:cond evt="begin" delay="0">
                                      <p:tn val="19"/>
                                    </p:cond>
                                  </p:endCondLst>
                                  <p:childTnLst>
                                    <p:set>
                                      <p:cBhvr>
                                        <p:cTn id="20" dur="1" fill="hold">
                                          <p:stCondLst>
                                            <p:cond delay="0"/>
                                          </p:stCondLst>
                                        </p:cTn>
                                        <p:tgtEl>
                                          <p:spTgt spid="709636"/>
                                        </p:tgtEl>
                                        <p:attrNameLst>
                                          <p:attrName>style.visibility</p:attrName>
                                        </p:attrNameLst>
                                      </p:cBhvr>
                                      <p:to>
                                        <p:strVal val="visible"/>
                                      </p:to>
                                    </p:set>
                                    <p:anim calcmode="lin" valueType="num">
                                      <p:cBhvr>
                                        <p:cTn id="21" dur="1000" fill="hold"/>
                                        <p:tgtEl>
                                          <p:spTgt spid="709636"/>
                                        </p:tgtEl>
                                        <p:attrNameLst>
                                          <p:attrName>ppt_w</p:attrName>
                                        </p:attrNameLst>
                                      </p:cBhvr>
                                      <p:tavLst>
                                        <p:tav tm="0">
                                          <p:val>
                                            <p:fltVal val="0"/>
                                          </p:val>
                                        </p:tav>
                                        <p:tav tm="100000">
                                          <p:val>
                                            <p:strVal val="#ppt_w"/>
                                          </p:val>
                                        </p:tav>
                                      </p:tavLst>
                                    </p:anim>
                                    <p:anim calcmode="lin" valueType="num">
                                      <p:cBhvr>
                                        <p:cTn id="22" dur="1000" fill="hold"/>
                                        <p:tgtEl>
                                          <p:spTgt spid="709636"/>
                                        </p:tgtEl>
                                        <p:attrNameLst>
                                          <p:attrName>ppt_h</p:attrName>
                                        </p:attrNameLst>
                                      </p:cBhvr>
                                      <p:tavLst>
                                        <p:tav tm="0">
                                          <p:val>
                                            <p:fltVal val="0"/>
                                          </p:val>
                                        </p:tav>
                                        <p:tav tm="100000">
                                          <p:val>
                                            <p:strVal val="#ppt_h"/>
                                          </p:val>
                                        </p:tav>
                                      </p:tavLst>
                                    </p:anim>
                                    <p:anim calcmode="lin" valueType="num">
                                      <p:cBhvr>
                                        <p:cTn id="23" dur="1000" fill="hold"/>
                                        <p:tgtEl>
                                          <p:spTgt spid="70963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7096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autoUpdateAnimBg="0" advAuto="0"/>
      <p:bldP spid="709636" grpId="0" autoUpdateAnimBg="0"/>
      <p:bldP spid="70963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754814"/>
            <a:ext cx="6343650" cy="857250"/>
          </a:xfrm>
        </p:spPr>
        <p:txBody>
          <a:bodyPr>
            <a:noAutofit/>
          </a:bodyPr>
          <a:lstStyle/>
          <a:p>
            <a:pPr algn="ctr"/>
            <a:r>
              <a:rPr lang="tr-TR" sz="5400" dirty="0">
                <a:solidFill>
                  <a:srgbClr val="FF0000"/>
                </a:solidFill>
              </a:rPr>
              <a:t> THANK YOU</a:t>
            </a:r>
          </a:p>
        </p:txBody>
      </p:sp>
      <p:pic>
        <p:nvPicPr>
          <p:cNvPr id="4" name="Content Placeholder 3"/>
          <p:cNvPicPr>
            <a:picLocks noGrp="1" noChangeAspect="1"/>
          </p:cNvPicPr>
          <p:nvPr>
            <p:ph idx="1"/>
          </p:nvPr>
        </p:nvPicPr>
        <p:blipFill>
          <a:blip r:embed="rId2" cstate="screen">
            <a:extLst>
              <a:ext uri="{28A0092B-C50C-407E-A947-70E740481C1C}">
                <a14:useLocalDpi xmlns="" xmlns:a14="http://schemas.microsoft.com/office/drawing/2010/main"/>
              </a:ext>
            </a:extLst>
          </a:blip>
          <a:stretch>
            <a:fillRect/>
          </a:stretch>
        </p:blipFill>
        <p:spPr>
          <a:xfrm>
            <a:off x="3041424" y="2834934"/>
            <a:ext cx="3248118" cy="2165412"/>
          </a:xfrm>
        </p:spPr>
      </p:pic>
      <p:sp>
        <p:nvSpPr>
          <p:cNvPr id="5" name="Rectangle 4"/>
          <p:cNvSpPr/>
          <p:nvPr/>
        </p:nvSpPr>
        <p:spPr>
          <a:xfrm>
            <a:off x="2735797" y="5223217"/>
            <a:ext cx="7165167" cy="1131079"/>
          </a:xfrm>
          <a:prstGeom prst="rect">
            <a:avLst/>
          </a:prstGeom>
        </p:spPr>
        <p:txBody>
          <a:bodyPr wrap="square">
            <a:spAutoFit/>
          </a:bodyPr>
          <a:lstStyle/>
          <a:p>
            <a:r>
              <a:rPr lang="tr-TR" sz="1350" dirty="0">
                <a:solidFill>
                  <a:srgbClr val="1F497D"/>
                </a:solidFill>
              </a:rPr>
              <a:t>irena.zupanic@mf.uni-lj.si</a:t>
            </a:r>
            <a:r>
              <a:rPr lang="sl-SI" sz="1350" dirty="0">
                <a:solidFill>
                  <a:srgbClr val="1F497D"/>
                </a:solidFill>
              </a:rPr>
              <a:t> and </a:t>
            </a:r>
            <a:r>
              <a:rPr lang="sl-SI" altLang="sl-SI" sz="1350" dirty="0">
                <a:solidFill>
                  <a:srgbClr val="1F497D"/>
                </a:solidFill>
              </a:rPr>
              <a:t>irena.zupanic.pajnic@gmail.com</a:t>
            </a:r>
          </a:p>
          <a:p>
            <a:endParaRPr lang="sl-SI" sz="1350" dirty="0">
              <a:solidFill>
                <a:srgbClr val="1F497D"/>
              </a:solidFill>
            </a:endParaRPr>
          </a:p>
          <a:p>
            <a:endParaRPr lang="sl-SI" sz="1350" dirty="0">
              <a:solidFill>
                <a:prstClr val="black"/>
              </a:solidFill>
            </a:endParaRPr>
          </a:p>
          <a:p>
            <a:endParaRPr lang="sl-SI" sz="1350" dirty="0">
              <a:solidFill>
                <a:prstClr val="black"/>
              </a:solidFill>
            </a:endParaRPr>
          </a:p>
          <a:p>
            <a:endParaRPr lang="sl-SI" sz="1350" dirty="0">
              <a:solidFill>
                <a:prstClr val="black"/>
              </a:solidFill>
            </a:endParaRPr>
          </a:p>
        </p:txBody>
      </p:sp>
      <p:sp>
        <p:nvSpPr>
          <p:cNvPr id="6" name="Rectangle 5"/>
          <p:cNvSpPr/>
          <p:nvPr/>
        </p:nvSpPr>
        <p:spPr>
          <a:xfrm>
            <a:off x="2735798" y="5500215"/>
            <a:ext cx="2131737" cy="300082"/>
          </a:xfrm>
          <a:prstGeom prst="rect">
            <a:avLst/>
          </a:prstGeom>
        </p:spPr>
        <p:txBody>
          <a:bodyPr wrap="none">
            <a:spAutoFit/>
          </a:bodyPr>
          <a:lstStyle/>
          <a:p>
            <a:r>
              <a:rPr lang="tr-TR" sz="1350" dirty="0">
                <a:solidFill>
                  <a:srgbClr val="1F497D"/>
                </a:solidFill>
              </a:rPr>
              <a:t>erdogan.oncun@gmail.com</a:t>
            </a:r>
            <a:endParaRPr lang="sl-SI" sz="1350" dirty="0">
              <a:solidFill>
                <a:srgbClr val="1F497D"/>
              </a:solidFill>
            </a:endParaRPr>
          </a:p>
        </p:txBody>
      </p:sp>
    </p:spTree>
    <p:extLst>
      <p:ext uri="{BB962C8B-B14F-4D97-AF65-F5344CB8AC3E}">
        <p14:creationId xmlns="" xmlns:p14="http://schemas.microsoft.com/office/powerpoint/2010/main" val="1862346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00063" y="428625"/>
            <a:ext cx="8186737" cy="1143000"/>
          </a:xfrm>
        </p:spPr>
        <p:txBody>
          <a:bodyPr/>
          <a:lstStyle/>
          <a:p>
            <a:r>
              <a:rPr lang="en-US" sz="3600" b="1"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6812" y="3807042"/>
            <a:ext cx="6642738" cy="800100"/>
          </a:xfrm>
        </p:spPr>
        <p:txBody>
          <a:bodyPr>
            <a:normAutofit fontScale="90000"/>
          </a:bodyPr>
          <a:lstStyle/>
          <a:p>
            <a:r>
              <a:rPr lang="tr-TR" sz="1800" b="1" dirty="0">
                <a:cs typeface="Times New Roman" panose="02020603050405020304" pitchFamily="18" charset="0"/>
              </a:rPr>
              <a:t>            </a:t>
            </a:r>
            <a:r>
              <a:rPr lang="sl-SI" sz="1800" b="1" dirty="0">
                <a:cs typeface="Times New Roman" panose="02020603050405020304" pitchFamily="18" charset="0"/>
              </a:rPr>
              <a:t>DNA IDENTIFICATION OF ANCIENT SKELETAL REMAINS </a:t>
            </a:r>
            <a:r>
              <a:rPr lang="tr-TR" sz="1800" b="1" dirty="0">
                <a:cs typeface="Times New Roman" panose="02020603050405020304" pitchFamily="18" charset="0"/>
              </a:rPr>
              <a:t/>
            </a:r>
            <a:br>
              <a:rPr lang="tr-TR" sz="1800" b="1" dirty="0">
                <a:cs typeface="Times New Roman" panose="02020603050405020304" pitchFamily="18" charset="0"/>
              </a:rPr>
            </a:br>
            <a:r>
              <a:rPr lang="tr-TR" sz="1800" b="1" dirty="0">
                <a:cs typeface="Times New Roman" panose="02020603050405020304" pitchFamily="18" charset="0"/>
              </a:rPr>
              <a:t>                                              </a:t>
            </a:r>
            <a:r>
              <a:rPr lang="sl-SI" sz="1800" b="1" dirty="0">
                <a:cs typeface="Times New Roman" panose="02020603050405020304" pitchFamily="18" charset="0"/>
              </a:rPr>
              <a:t>IN SLOVENIA</a:t>
            </a:r>
            <a:r>
              <a:rPr lang="sl-SI" sz="1800" b="1" dirty="0"/>
              <a:t> </a:t>
            </a:r>
            <a:r>
              <a:rPr lang="sl-SI" sz="1800" b="1" dirty="0">
                <a:cs typeface="Times New Roman" panose="02020603050405020304" pitchFamily="18" charset="0"/>
              </a:rPr>
              <a:t/>
            </a:r>
            <a:br>
              <a:rPr lang="sl-SI" sz="1800" b="1" dirty="0">
                <a:cs typeface="Times New Roman" panose="02020603050405020304" pitchFamily="18" charset="0"/>
              </a:rPr>
            </a:br>
            <a:endParaRPr lang="en-US" sz="1800" b="1" dirty="0"/>
          </a:p>
        </p:txBody>
      </p:sp>
      <p:sp>
        <p:nvSpPr>
          <p:cNvPr id="3" name="Subtitle 2"/>
          <p:cNvSpPr>
            <a:spLocks noGrp="1"/>
          </p:cNvSpPr>
          <p:nvPr>
            <p:ph type="subTitle" idx="1"/>
          </p:nvPr>
        </p:nvSpPr>
        <p:spPr>
          <a:xfrm>
            <a:off x="1061610" y="4455114"/>
            <a:ext cx="6615354" cy="693204"/>
          </a:xfrm>
        </p:spPr>
        <p:txBody>
          <a:bodyPr>
            <a:normAutofit/>
          </a:bodyPr>
          <a:lstStyle/>
          <a:p>
            <a:r>
              <a:rPr lang="tr-TR" sz="1500" dirty="0">
                <a:solidFill>
                  <a:schemeClr val="bg1"/>
                </a:solidFill>
                <a:effectLst/>
              </a:rPr>
              <a:t>                                         </a:t>
            </a:r>
            <a:r>
              <a:rPr lang="en-US" sz="1500" dirty="0" err="1">
                <a:effectLst/>
              </a:rPr>
              <a:t>Assist.Prof</a:t>
            </a:r>
            <a:r>
              <a:rPr lang="en-US" sz="1500" dirty="0">
                <a:effectLst/>
              </a:rPr>
              <a:t>. Dr. Irena </a:t>
            </a:r>
            <a:r>
              <a:rPr lang="en-US" sz="1500" dirty="0" err="1">
                <a:effectLst/>
              </a:rPr>
              <a:t>Zupani</a:t>
            </a:r>
            <a:r>
              <a:rPr lang="sl-SI" sz="1500" dirty="0">
                <a:effectLst/>
              </a:rPr>
              <a:t>č</a:t>
            </a:r>
            <a:r>
              <a:rPr lang="en-US" sz="1500" dirty="0">
                <a:effectLst/>
              </a:rPr>
              <a:t> </a:t>
            </a:r>
            <a:r>
              <a:rPr lang="en-US" sz="1500" dirty="0" err="1">
                <a:effectLst/>
              </a:rPr>
              <a:t>Pajni</a:t>
            </a:r>
            <a:r>
              <a:rPr lang="sl-SI" sz="1500" dirty="0">
                <a:effectLst/>
              </a:rPr>
              <a:t>č</a:t>
            </a:r>
            <a:r>
              <a:rPr lang="en-US" sz="1500" dirty="0">
                <a:effectLst/>
              </a:rPr>
              <a:t> </a:t>
            </a:r>
            <a:endParaRPr lang="tr-TR" sz="1500" dirty="0">
              <a:effectLst/>
            </a:endParaRPr>
          </a:p>
          <a:p>
            <a:pPr algn="ctr"/>
            <a:r>
              <a:rPr lang="en-US" sz="1500" dirty="0" err="1">
                <a:effectLst/>
              </a:rPr>
              <a:t>Erdogan</a:t>
            </a:r>
            <a:r>
              <a:rPr lang="en-US" sz="1500" dirty="0">
                <a:effectLst/>
              </a:rPr>
              <a:t> </a:t>
            </a:r>
            <a:r>
              <a:rPr lang="en-US" sz="1500" dirty="0" err="1">
                <a:effectLst/>
              </a:rPr>
              <a:t>Oncun</a:t>
            </a:r>
            <a:r>
              <a:rPr lang="en-US" sz="1500" dirty="0">
                <a:effectLst/>
              </a:rPr>
              <a:t> BSc (</a:t>
            </a:r>
            <a:r>
              <a:rPr lang="en-US" sz="1500" dirty="0" err="1">
                <a:effectLst/>
              </a:rPr>
              <a:t>Hons</a:t>
            </a:r>
            <a:r>
              <a:rPr lang="en-US" sz="1500" dirty="0">
                <a:effectLst/>
              </a:rPr>
              <a:t>) (Presenter)</a:t>
            </a:r>
            <a:endParaRPr lang="tr-TR" sz="1500" dirty="0">
              <a:effectLst/>
            </a:endParaRPr>
          </a:p>
          <a:p>
            <a:endParaRPr lang="en-US" dirty="0"/>
          </a:p>
        </p:txBody>
      </p:sp>
      <p:pic>
        <p:nvPicPr>
          <p:cNvPr id="5" name="Picture 6" descr="scan0015-OK"/>
          <p:cNvPicPr>
            <a:picLocks noChangeAspect="1" noChangeArrowheads="1"/>
          </p:cNvPicPr>
          <p:nvPr/>
        </p:nvPicPr>
        <p:blipFill>
          <a:blip r:embed="rId2" cstate="screen">
            <a:lum bright="-6000"/>
            <a:extLst>
              <a:ext uri="{28A0092B-C50C-407E-A947-70E740481C1C}">
                <a14:useLocalDpi xmlns="" xmlns:a14="http://schemas.microsoft.com/office/drawing/2010/main"/>
              </a:ext>
            </a:extLst>
          </a:blip>
          <a:srcRect/>
          <a:stretch>
            <a:fillRect/>
          </a:stretch>
        </p:blipFill>
        <p:spPr bwMode="auto">
          <a:xfrm>
            <a:off x="3113838" y="1565244"/>
            <a:ext cx="3294459" cy="191776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291359" y="1349220"/>
            <a:ext cx="1565198" cy="2133786"/>
          </a:xfrm>
          <a:prstGeom prst="rect">
            <a:avLst/>
          </a:prstGeom>
        </p:spPr>
      </p:pic>
    </p:spTree>
    <p:extLst>
      <p:ext uri="{BB962C8B-B14F-4D97-AF65-F5344CB8AC3E}">
        <p14:creationId xmlns="" xmlns:p14="http://schemas.microsoft.com/office/powerpoint/2010/main" val="1147996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b="1" dirty="0">
                <a:solidFill>
                  <a:srgbClr val="FF0000"/>
                </a:solidFill>
                <a:cs typeface="Arial" panose="020B0604020202020204" pitchFamily="34" charset="0"/>
              </a:rPr>
              <a:t>Mass graves in Slovenia</a:t>
            </a:r>
            <a:endParaRPr lang="tr-TR" dirty="0">
              <a:solidFill>
                <a:srgbClr val="FF0000"/>
              </a:solidFill>
            </a:endParaRPr>
          </a:p>
        </p:txBody>
      </p:sp>
      <p:sp>
        <p:nvSpPr>
          <p:cNvPr id="3" name="Content Placeholder 2"/>
          <p:cNvSpPr>
            <a:spLocks noGrp="1"/>
          </p:cNvSpPr>
          <p:nvPr>
            <p:ph idx="1"/>
          </p:nvPr>
        </p:nvSpPr>
        <p:spPr/>
        <p:txBody>
          <a:bodyPr/>
          <a:lstStyle/>
          <a:p>
            <a:r>
              <a:rPr lang="tr-TR" sz="1500" dirty="0">
                <a:solidFill>
                  <a:schemeClr val="tx2"/>
                </a:solidFill>
                <a:cs typeface="Times New Roman" panose="02020603050405020304" pitchFamily="18" charset="0"/>
              </a:rPr>
              <a:t>I</a:t>
            </a:r>
            <a:r>
              <a:rPr lang="sl-SI" sz="1500" dirty="0">
                <a:solidFill>
                  <a:schemeClr val="tx2"/>
                </a:solidFill>
                <a:cs typeface="Times New Roman" panose="02020603050405020304" pitchFamily="18" charset="0"/>
              </a:rPr>
              <a:t>n Slovenia we have </a:t>
            </a:r>
            <a:r>
              <a:rPr lang="tr-TR" sz="1500" dirty="0">
                <a:solidFill>
                  <a:schemeClr val="tx2"/>
                </a:solidFill>
                <a:cs typeface="Times New Roman" panose="02020603050405020304" pitchFamily="18" charset="0"/>
              </a:rPr>
              <a:t>a</a:t>
            </a:r>
            <a:r>
              <a:rPr lang="sl-SI" sz="1500" dirty="0">
                <a:solidFill>
                  <a:schemeClr val="tx2"/>
                </a:solidFill>
                <a:cs typeface="Times New Roman" panose="02020603050405020304" pitchFamily="18" charset="0"/>
              </a:rPr>
              <a:t>bout 600 hidden mass graves</a:t>
            </a:r>
            <a:r>
              <a:rPr lang="sl-SI" sz="1500" dirty="0">
                <a:solidFill>
                  <a:schemeClr val="tx2"/>
                </a:solidFill>
              </a:rPr>
              <a:t> from WWII (approximatelly 100.000 victims)</a:t>
            </a:r>
          </a:p>
          <a:p>
            <a:pPr marL="0" indent="0">
              <a:buNone/>
            </a:pPr>
            <a:endParaRPr lang="tr-TR" dirty="0"/>
          </a:p>
        </p:txBody>
      </p:sp>
      <p:pic>
        <p:nvPicPr>
          <p:cNvPr id="4" name="Picture 5" descr="scan0021"/>
          <p:cNvPicPr>
            <a:picLocks noChangeAspect="1" noChangeArrowheads="1"/>
          </p:cNvPicPr>
          <p:nvPr/>
        </p:nvPicPr>
        <p:blipFill>
          <a:blip r:embed="rId2" cstate="screen">
            <a:lum bright="-12000" contrast="6000"/>
            <a:extLst>
              <a:ext uri="{28A0092B-C50C-407E-A947-70E740481C1C}">
                <a14:useLocalDpi xmlns="" xmlns:a14="http://schemas.microsoft.com/office/drawing/2010/main"/>
              </a:ext>
            </a:extLst>
          </a:blip>
          <a:srcRect/>
          <a:stretch>
            <a:fillRect/>
          </a:stretch>
        </p:blipFill>
        <p:spPr bwMode="auto">
          <a:xfrm>
            <a:off x="2249743" y="2402887"/>
            <a:ext cx="5117018" cy="31742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32847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b="1" dirty="0">
                <a:solidFill>
                  <a:srgbClr val="FF0000"/>
                </a:solidFill>
                <a:cs typeface="Times New Roman" panose="02020603050405020304" pitchFamily="18" charset="0"/>
              </a:rPr>
              <a:t>The most common findings</a:t>
            </a:r>
            <a:endParaRPr lang="tr-TR" dirty="0">
              <a:solidFill>
                <a:srgbClr val="FF0000"/>
              </a:solidFill>
            </a:endParaRPr>
          </a:p>
        </p:txBody>
      </p:sp>
      <p:sp>
        <p:nvSpPr>
          <p:cNvPr id="3" name="Content Placeholder 2"/>
          <p:cNvSpPr>
            <a:spLocks noGrp="1"/>
          </p:cNvSpPr>
          <p:nvPr>
            <p:ph idx="1"/>
          </p:nvPr>
        </p:nvSpPr>
        <p:spPr/>
        <p:txBody>
          <a:bodyPr/>
          <a:lstStyle/>
          <a:p>
            <a:pPr algn="just">
              <a:lnSpc>
                <a:spcPct val="80000"/>
              </a:lnSpc>
            </a:pPr>
            <a:r>
              <a:rPr lang="en-US" dirty="0">
                <a:solidFill>
                  <a:schemeClr val="tx2"/>
                </a:solidFill>
              </a:rPr>
              <a:t>gunshot wounds </a:t>
            </a:r>
            <a:r>
              <a:rPr lang="sl-SI" dirty="0">
                <a:solidFill>
                  <a:schemeClr val="tx2"/>
                </a:solidFill>
              </a:rPr>
              <a:t>on </a:t>
            </a:r>
            <a:r>
              <a:rPr lang="en-US" dirty="0">
                <a:solidFill>
                  <a:schemeClr val="tx2"/>
                </a:solidFill>
              </a:rPr>
              <a:t>skulls </a:t>
            </a:r>
            <a:endParaRPr lang="sl-SI" dirty="0">
              <a:solidFill>
                <a:schemeClr val="tx2"/>
              </a:solidFill>
            </a:endParaRPr>
          </a:p>
          <a:p>
            <a:pPr algn="just">
              <a:lnSpc>
                <a:spcPct val="80000"/>
              </a:lnSpc>
            </a:pPr>
            <a:r>
              <a:rPr lang="sl-SI" dirty="0">
                <a:solidFill>
                  <a:schemeClr val="tx2"/>
                </a:solidFill>
              </a:rPr>
              <a:t>victims were </a:t>
            </a:r>
            <a:r>
              <a:rPr lang="en-US" dirty="0">
                <a:solidFill>
                  <a:schemeClr val="tx2"/>
                </a:solidFill>
              </a:rPr>
              <a:t>tied with wire </a:t>
            </a:r>
            <a:endParaRPr lang="sl-SI" dirty="0">
              <a:solidFill>
                <a:schemeClr val="tx2"/>
              </a:solidFill>
            </a:endParaRPr>
          </a:p>
          <a:p>
            <a:pPr algn="just">
              <a:lnSpc>
                <a:spcPct val="80000"/>
              </a:lnSpc>
            </a:pPr>
            <a:r>
              <a:rPr lang="sl-SI" dirty="0">
                <a:solidFill>
                  <a:schemeClr val="tx2"/>
                </a:solidFill>
              </a:rPr>
              <a:t>mostly man victims</a:t>
            </a:r>
          </a:p>
          <a:p>
            <a:pPr algn="just">
              <a:lnSpc>
                <a:spcPct val="80000"/>
              </a:lnSpc>
            </a:pPr>
            <a:r>
              <a:rPr lang="en-US" dirty="0">
                <a:solidFill>
                  <a:schemeClr val="tx2"/>
                </a:solidFill>
              </a:rPr>
              <a:t>military cloth</a:t>
            </a:r>
            <a:r>
              <a:rPr lang="sl-SI" dirty="0">
                <a:solidFill>
                  <a:schemeClr val="tx2"/>
                </a:solidFill>
              </a:rPr>
              <a:t>es</a:t>
            </a:r>
            <a:r>
              <a:rPr lang="en-US" dirty="0">
                <a:solidFill>
                  <a:schemeClr val="tx2"/>
                </a:solidFill>
              </a:rPr>
              <a:t> </a:t>
            </a:r>
            <a:r>
              <a:rPr lang="sl-SI" dirty="0">
                <a:solidFill>
                  <a:schemeClr val="tx2"/>
                </a:solidFill>
              </a:rPr>
              <a:t>(soldiers)</a:t>
            </a:r>
          </a:p>
          <a:p>
            <a:pPr marL="0" indent="0">
              <a:buNone/>
            </a:pPr>
            <a:endParaRPr lang="tr-TR" dirty="0"/>
          </a:p>
        </p:txBody>
      </p:sp>
      <p:pic>
        <p:nvPicPr>
          <p:cNvPr id="4" name="Picture 6" descr="strelna poškodba glave-OK"/>
          <p:cNvPicPr>
            <a:picLocks noChangeAspect="1" noChangeArrowheads="1"/>
          </p:cNvPicPr>
          <p:nvPr/>
        </p:nvPicPr>
        <p:blipFill>
          <a:blip r:embed="rId2" cstate="screen">
            <a:lum bright="-12000"/>
            <a:extLst>
              <a:ext uri="{28A0092B-C50C-407E-A947-70E740481C1C}">
                <a14:useLocalDpi xmlns="" xmlns:a14="http://schemas.microsoft.com/office/drawing/2010/main"/>
              </a:ext>
            </a:extLst>
          </a:blip>
          <a:srcRect/>
          <a:stretch>
            <a:fillRect/>
          </a:stretch>
        </p:blipFill>
        <p:spPr bwMode="auto">
          <a:xfrm>
            <a:off x="2627785" y="3374995"/>
            <a:ext cx="2528461" cy="2251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grobišča-zvezani-OK"/>
          <p:cNvPicPr>
            <a:picLocks noChangeAspect="1" noChangeArrowheads="1"/>
          </p:cNvPicPr>
          <p:nvPr/>
        </p:nvPicPr>
        <p:blipFill>
          <a:blip r:embed="rId3" cstate="screen">
            <a:lum bright="-12000" contrast="6000"/>
            <a:extLst>
              <a:ext uri="{28A0092B-C50C-407E-A947-70E740481C1C}">
                <a14:useLocalDpi xmlns="" xmlns:a14="http://schemas.microsoft.com/office/drawing/2010/main"/>
              </a:ext>
            </a:extLst>
          </a:blip>
          <a:srcRect/>
          <a:stretch>
            <a:fillRect/>
          </a:stretch>
        </p:blipFill>
        <p:spPr bwMode="auto">
          <a:xfrm>
            <a:off x="5598115" y="2564905"/>
            <a:ext cx="2319529" cy="30618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78596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b="1" dirty="0">
                <a:solidFill>
                  <a:srgbClr val="FF0000"/>
                </a:solidFill>
              </a:rPr>
              <a:t>Storage of skeletal remains</a:t>
            </a:r>
            <a:endParaRPr lang="tr-TR" dirty="0">
              <a:solidFill>
                <a:srgbClr val="FF0000"/>
              </a:solidFill>
            </a:endParaRPr>
          </a:p>
        </p:txBody>
      </p:sp>
      <p:pic>
        <p:nvPicPr>
          <p:cNvPr id="4" name="Picture 5" descr="zabojniki-OK"/>
          <p:cNvPicPr>
            <a:picLocks noGrp="1" noChangeAspect="1" noChangeArrowheads="1"/>
          </p:cNvPicPr>
          <p:nvPr>
            <p:ph idx="1"/>
          </p:nvPr>
        </p:nvPicPr>
        <p:blipFill>
          <a:blip r:embed="rId2" cstate="screen">
            <a:lum bright="-12000"/>
            <a:extLst>
              <a:ext uri="{28A0092B-C50C-407E-A947-70E740481C1C}">
                <a14:useLocalDpi xmlns="" xmlns:a14="http://schemas.microsoft.com/office/drawing/2010/main"/>
              </a:ext>
            </a:extLst>
          </a:blip>
          <a:srcRect/>
          <a:stretch>
            <a:fillRect/>
          </a:stretch>
        </p:blipFill>
        <p:spPr bwMode="auto">
          <a:xfrm>
            <a:off x="2195736" y="2078850"/>
            <a:ext cx="2180844" cy="29146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788024" y="2078851"/>
            <a:ext cx="2592288" cy="2631490"/>
          </a:xfrm>
          <a:prstGeom prst="rect">
            <a:avLst/>
          </a:prstGeom>
          <a:noFill/>
        </p:spPr>
        <p:txBody>
          <a:bodyPr wrap="square" rtlCol="0">
            <a:spAutoFit/>
          </a:bodyPr>
          <a:lstStyle/>
          <a:p>
            <a:pPr>
              <a:spcBef>
                <a:spcPct val="0"/>
              </a:spcBef>
            </a:pPr>
            <a:r>
              <a:rPr lang="en-US" sz="1500" dirty="0">
                <a:solidFill>
                  <a:srgbClr val="1F497D"/>
                </a:solidFill>
              </a:rPr>
              <a:t>Skeletal remains should be stored in aerial boxes. Plastic bags are not suitable, because bones can’t dry in them and the process of decay can start</a:t>
            </a:r>
            <a:r>
              <a:rPr lang="sl-SI" sz="1500" dirty="0">
                <a:solidFill>
                  <a:srgbClr val="1F497D"/>
                </a:solidFill>
              </a:rPr>
              <a:t>. </a:t>
            </a:r>
            <a:r>
              <a:rPr lang="en-US" sz="1500" dirty="0">
                <a:solidFill>
                  <a:srgbClr val="1F497D"/>
                </a:solidFill>
              </a:rPr>
              <a:t>Boxes with marked skeletal remains should be stored in dry places with low humidity to minimize the possibility for development of microorganisms.</a:t>
            </a:r>
          </a:p>
        </p:txBody>
      </p:sp>
    </p:spTree>
    <p:extLst>
      <p:ext uri="{BB962C8B-B14F-4D97-AF65-F5344CB8AC3E}">
        <p14:creationId xmlns="" xmlns:p14="http://schemas.microsoft.com/office/powerpoint/2010/main" val="508357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050" dirty="0">
                <a:solidFill>
                  <a:srgbClr val="FF0000"/>
                </a:solidFill>
                <a:cs typeface="Arial" panose="020B0604020202020204" pitchFamily="34" charset="0"/>
              </a:rPr>
              <a:t> </a:t>
            </a:r>
            <a:r>
              <a:rPr lang="sl-SI" b="1" dirty="0">
                <a:solidFill>
                  <a:srgbClr val="FF0000"/>
                </a:solidFill>
              </a:rPr>
              <a:t>T</a:t>
            </a:r>
            <a:r>
              <a:rPr lang="en-US" b="1" dirty="0">
                <a:solidFill>
                  <a:srgbClr val="FF0000"/>
                </a:solidFill>
              </a:rPr>
              <a:t>he most appropriate type of bones and teeth for genetic analyses</a:t>
            </a:r>
            <a:r>
              <a:rPr lang="en-US" dirty="0">
                <a:solidFill>
                  <a:srgbClr val="FF0000"/>
                </a:solidFill>
              </a:rPr>
              <a:t> </a:t>
            </a:r>
            <a:endParaRPr lang="tr-TR" dirty="0">
              <a:solidFill>
                <a:srgbClr val="FF0000"/>
              </a:solidFill>
            </a:endParaRPr>
          </a:p>
        </p:txBody>
      </p:sp>
      <p:sp>
        <p:nvSpPr>
          <p:cNvPr id="3" name="Content Placeholder 2"/>
          <p:cNvSpPr>
            <a:spLocks noGrp="1"/>
          </p:cNvSpPr>
          <p:nvPr>
            <p:ph idx="1"/>
          </p:nvPr>
        </p:nvSpPr>
        <p:spPr>
          <a:xfrm>
            <a:off x="2134652" y="1811576"/>
            <a:ext cx="5543550" cy="3648332"/>
          </a:xfrm>
        </p:spPr>
        <p:txBody>
          <a:bodyPr/>
          <a:lstStyle/>
          <a:p>
            <a:pPr marL="0" indent="0">
              <a:buNone/>
            </a:pPr>
            <a:r>
              <a:rPr lang="en-US" sz="2100" dirty="0">
                <a:solidFill>
                  <a:schemeClr val="tx2"/>
                </a:solidFill>
              </a:rPr>
              <a:t>For molecular genetic identification of the skeletons excavated from the Slovenian WWII mass graves we are sampling one piece of femur and two complete molars per skeleton whenever possible</a:t>
            </a:r>
          </a:p>
          <a:p>
            <a:pPr marL="0" indent="0">
              <a:buNone/>
            </a:pPr>
            <a:endParaRPr lang="tr-TR" dirty="0"/>
          </a:p>
        </p:txBody>
      </p:sp>
      <p:pic>
        <p:nvPicPr>
          <p:cNvPr id="4" name="Picture 3"/>
          <p:cNvPicPr>
            <a:picLocks noChangeAspect="1"/>
          </p:cNvPicPr>
          <p:nvPr/>
        </p:nvPicPr>
        <p:blipFill>
          <a:blip r:embed="rId2" cstate="print"/>
          <a:stretch>
            <a:fillRect/>
          </a:stretch>
        </p:blipFill>
        <p:spPr>
          <a:xfrm>
            <a:off x="2051832" y="4045133"/>
            <a:ext cx="2432515" cy="1824386"/>
          </a:xfrm>
          <a:prstGeom prst="rect">
            <a:avLst/>
          </a:prstGeom>
        </p:spPr>
      </p:pic>
      <p:pic>
        <p:nvPicPr>
          <p:cNvPr id="5" name="Picture 4"/>
          <p:cNvPicPr>
            <a:picLocks noChangeAspect="1"/>
          </p:cNvPicPr>
          <p:nvPr/>
        </p:nvPicPr>
        <p:blipFill>
          <a:blip r:embed="rId3" cstate="print"/>
          <a:stretch>
            <a:fillRect/>
          </a:stretch>
        </p:blipFill>
        <p:spPr>
          <a:xfrm>
            <a:off x="3761911" y="3439289"/>
            <a:ext cx="3781372" cy="1211685"/>
          </a:xfrm>
          <a:prstGeom prst="rect">
            <a:avLst/>
          </a:prstGeom>
        </p:spPr>
      </p:pic>
      <p:pic>
        <p:nvPicPr>
          <p:cNvPr id="6" name="Picture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166066" y="4809936"/>
            <a:ext cx="1589373" cy="1059582"/>
          </a:xfrm>
          <a:prstGeom prst="rect">
            <a:avLst/>
          </a:prstGeom>
        </p:spPr>
      </p:pic>
    </p:spTree>
    <p:extLst>
      <p:ext uri="{BB962C8B-B14F-4D97-AF65-F5344CB8AC3E}">
        <p14:creationId xmlns="" xmlns:p14="http://schemas.microsoft.com/office/powerpoint/2010/main" val="1754445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709738" y="998935"/>
            <a:ext cx="5829300" cy="857250"/>
          </a:xfrm>
        </p:spPr>
        <p:txBody>
          <a:bodyPr/>
          <a:lstStyle/>
          <a:p>
            <a:pPr algn="ctr"/>
            <a:r>
              <a:rPr lang="sl-SI" b="1" dirty="0" smtClean="0">
                <a:solidFill>
                  <a:srgbClr val="FF0000"/>
                </a:solidFill>
                <a:cs typeface="Times New Roman" panose="02020603050405020304" pitchFamily="18" charset="0"/>
              </a:rPr>
              <a:t>Educational workshops</a:t>
            </a:r>
            <a:endParaRPr lang="en-US" b="1" dirty="0" smtClean="0">
              <a:solidFill>
                <a:srgbClr val="FF0000"/>
              </a:solidFill>
              <a:cs typeface="Arial" panose="020B0604020202020204" pitchFamily="34" charset="0"/>
            </a:endParaRPr>
          </a:p>
        </p:txBody>
      </p:sp>
      <p:sp>
        <p:nvSpPr>
          <p:cNvPr id="280579" name="Rectangle 3"/>
          <p:cNvSpPr>
            <a:spLocks noGrp="1" noChangeArrowheads="1"/>
          </p:cNvSpPr>
          <p:nvPr>
            <p:ph type="body" sz="half" idx="1"/>
          </p:nvPr>
        </p:nvSpPr>
        <p:spPr>
          <a:xfrm>
            <a:off x="1143001" y="1754982"/>
            <a:ext cx="3780235" cy="3750469"/>
          </a:xfrm>
        </p:spPr>
        <p:txBody>
          <a:bodyPr/>
          <a:lstStyle/>
          <a:p>
            <a:pPr marL="0" indent="0" algn="just"/>
            <a:endParaRPr lang="sl-SI" sz="2100" dirty="0">
              <a:solidFill>
                <a:srgbClr val="FFFF00"/>
              </a:solidFill>
            </a:endParaRPr>
          </a:p>
          <a:p>
            <a:pPr marL="0" indent="0" algn="just">
              <a:buFontTx/>
              <a:buChar char="-"/>
            </a:pPr>
            <a:endParaRPr lang="sl-SI" sz="2100" dirty="0">
              <a:solidFill>
                <a:srgbClr val="FFFF00"/>
              </a:solidFill>
            </a:endParaRPr>
          </a:p>
        </p:txBody>
      </p:sp>
      <p:sp>
        <p:nvSpPr>
          <p:cNvPr id="280580" name="Rectangle 4"/>
          <p:cNvSpPr>
            <a:spLocks noChangeArrowheads="1"/>
          </p:cNvSpPr>
          <p:nvPr/>
        </p:nvSpPr>
        <p:spPr bwMode="auto">
          <a:xfrm>
            <a:off x="2857500" y="-2664619"/>
            <a:ext cx="342900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600" b="1">
                <a:solidFill>
                  <a:srgbClr val="FFFF00"/>
                </a:solidFill>
                <a:latin typeface="Times New Roman" panose="02020603050405020304" pitchFamily="18" charset="0"/>
              </a:defRPr>
            </a:lvl1pPr>
            <a:lvl2pPr>
              <a:defRPr sz="3600" b="1">
                <a:solidFill>
                  <a:srgbClr val="FFFF00"/>
                </a:solidFill>
                <a:latin typeface="Times New Roman" panose="02020603050405020304" pitchFamily="18" charset="0"/>
              </a:defRPr>
            </a:lvl2pPr>
            <a:lvl3pPr>
              <a:defRPr sz="3600" b="1">
                <a:solidFill>
                  <a:srgbClr val="FFFF00"/>
                </a:solidFill>
                <a:latin typeface="Times New Roman" panose="02020603050405020304" pitchFamily="18" charset="0"/>
              </a:defRPr>
            </a:lvl3pPr>
            <a:lvl4pPr>
              <a:defRPr sz="3600" b="1">
                <a:solidFill>
                  <a:srgbClr val="FFFF00"/>
                </a:solidFill>
                <a:latin typeface="Times New Roman" panose="02020603050405020304" pitchFamily="18" charset="0"/>
              </a:defRPr>
            </a:lvl4pPr>
            <a:lvl5pPr>
              <a:defRPr sz="3600" b="1">
                <a:solidFill>
                  <a:srgbClr val="FFFF00"/>
                </a:solidFill>
                <a:latin typeface="Times New Roman" panose="02020603050405020304" pitchFamily="18" charset="0"/>
              </a:defRPr>
            </a:lvl5pPr>
            <a:lvl6pPr eaLnBrk="0" fontAlgn="base" hangingPunct="0">
              <a:lnSpc>
                <a:spcPct val="90000"/>
              </a:lnSpc>
              <a:spcBef>
                <a:spcPct val="20000"/>
              </a:spcBef>
              <a:spcAft>
                <a:spcPct val="0"/>
              </a:spcAft>
              <a:defRPr sz="3600" b="1">
                <a:solidFill>
                  <a:srgbClr val="FFFF00"/>
                </a:solidFill>
                <a:latin typeface="Times New Roman" panose="02020603050405020304" pitchFamily="18" charset="0"/>
              </a:defRPr>
            </a:lvl6pPr>
            <a:lvl7pPr eaLnBrk="0" fontAlgn="base" hangingPunct="0">
              <a:lnSpc>
                <a:spcPct val="90000"/>
              </a:lnSpc>
              <a:spcBef>
                <a:spcPct val="20000"/>
              </a:spcBef>
              <a:spcAft>
                <a:spcPct val="0"/>
              </a:spcAft>
              <a:defRPr sz="3600" b="1">
                <a:solidFill>
                  <a:srgbClr val="FFFF00"/>
                </a:solidFill>
                <a:latin typeface="Times New Roman" panose="02020603050405020304" pitchFamily="18" charset="0"/>
              </a:defRPr>
            </a:lvl7pPr>
            <a:lvl8pPr eaLnBrk="0" fontAlgn="base" hangingPunct="0">
              <a:lnSpc>
                <a:spcPct val="90000"/>
              </a:lnSpc>
              <a:spcBef>
                <a:spcPct val="20000"/>
              </a:spcBef>
              <a:spcAft>
                <a:spcPct val="0"/>
              </a:spcAft>
              <a:defRPr sz="3600" b="1">
                <a:solidFill>
                  <a:srgbClr val="FFFF00"/>
                </a:solidFill>
                <a:latin typeface="Times New Roman" panose="02020603050405020304" pitchFamily="18" charset="0"/>
              </a:defRPr>
            </a:lvl8pPr>
            <a:lvl9pPr eaLnBrk="0" fontAlgn="base" hangingPunct="0">
              <a:lnSpc>
                <a:spcPct val="90000"/>
              </a:lnSpc>
              <a:spcBef>
                <a:spcPct val="20000"/>
              </a:spcBef>
              <a:spcAft>
                <a:spcPct val="0"/>
              </a:spcAft>
              <a:defRPr sz="3600" b="1">
                <a:solidFill>
                  <a:srgbClr val="FFFF00"/>
                </a:solidFill>
                <a:latin typeface="Times New Roman" panose="02020603050405020304" pitchFamily="18" charset="0"/>
              </a:defRPr>
            </a:lvl9pPr>
          </a:lstStyle>
          <a:p>
            <a:endParaRPr lang="sl-SI" sz="1500" b="0"/>
          </a:p>
        </p:txBody>
      </p:sp>
      <p:pic>
        <p:nvPicPr>
          <p:cNvPr id="280581" name="Picture 5"/>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072872" y="3212977"/>
            <a:ext cx="3039188" cy="2657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PoljeZBesedilom 1"/>
          <p:cNvSpPr txBox="1"/>
          <p:nvPr/>
        </p:nvSpPr>
        <p:spPr>
          <a:xfrm>
            <a:off x="2135140" y="2009647"/>
            <a:ext cx="5670630" cy="1131079"/>
          </a:xfrm>
          <a:prstGeom prst="rect">
            <a:avLst/>
          </a:prstGeom>
          <a:noFill/>
        </p:spPr>
        <p:txBody>
          <a:bodyPr wrap="square" rtlCol="0">
            <a:spAutoFit/>
          </a:bodyPr>
          <a:lstStyle/>
          <a:p>
            <a:r>
              <a:rPr lang="en-US" sz="1350" dirty="0">
                <a:solidFill>
                  <a:srgbClr val="1F497D"/>
                </a:solidFill>
              </a:rPr>
              <a:t>We would like to present the 5-day training courses “Processing and DNA typing of old skeletal remains” which take place since 2013 every month in the Laboratory of Molecular Genetics at the Institute of Forensic Medicine, Faculty of Medicine, University of Ljubljana, Slovenia – EU, announced on </a:t>
            </a:r>
            <a:r>
              <a:rPr lang="en-US" sz="1350" dirty="0">
                <a:solidFill>
                  <a:srgbClr val="FF0000"/>
                </a:solidFill>
              </a:rPr>
              <a:t>ISFG</a:t>
            </a:r>
            <a:r>
              <a:rPr lang="sl-SI" sz="1350" dirty="0">
                <a:solidFill>
                  <a:srgbClr val="FF0000"/>
                </a:solidFill>
              </a:rPr>
              <a:t> - </a:t>
            </a:r>
            <a:r>
              <a:rPr lang="sl-SI" sz="1350" b="1" dirty="0" err="1">
                <a:solidFill>
                  <a:srgbClr val="FF0000"/>
                </a:solidFill>
                <a:cs typeface="Times New Roman" panose="02020603050405020304" pitchFamily="18" charset="0"/>
              </a:rPr>
              <a:t>International</a:t>
            </a:r>
            <a:r>
              <a:rPr lang="sl-SI" sz="1350" b="1" dirty="0">
                <a:solidFill>
                  <a:srgbClr val="FF0000"/>
                </a:solidFill>
                <a:cs typeface="Times New Roman" panose="02020603050405020304" pitchFamily="18" charset="0"/>
              </a:rPr>
              <a:t> </a:t>
            </a:r>
            <a:r>
              <a:rPr lang="sl-SI" sz="1350" b="1" dirty="0" err="1">
                <a:solidFill>
                  <a:srgbClr val="FF0000"/>
                </a:solidFill>
                <a:cs typeface="Times New Roman" panose="02020603050405020304" pitchFamily="18" charset="0"/>
              </a:rPr>
              <a:t>Society</a:t>
            </a:r>
            <a:r>
              <a:rPr lang="sl-SI" sz="1350" b="1" dirty="0">
                <a:solidFill>
                  <a:srgbClr val="FF0000"/>
                </a:solidFill>
                <a:cs typeface="Times New Roman" panose="02020603050405020304" pitchFamily="18" charset="0"/>
              </a:rPr>
              <a:t> of Forensic </a:t>
            </a:r>
            <a:r>
              <a:rPr lang="sl-SI" sz="1350" b="1" dirty="0" err="1">
                <a:solidFill>
                  <a:srgbClr val="FF0000"/>
                </a:solidFill>
                <a:cs typeface="Times New Roman" panose="02020603050405020304" pitchFamily="18" charset="0"/>
              </a:rPr>
              <a:t>Genetics</a:t>
            </a:r>
            <a:r>
              <a:rPr lang="en-US" sz="1350" dirty="0">
                <a:solidFill>
                  <a:prstClr val="black"/>
                </a:solidFill>
              </a:rPr>
              <a:t> </a:t>
            </a:r>
            <a:r>
              <a:rPr lang="en-US" sz="1350" dirty="0">
                <a:solidFill>
                  <a:srgbClr val="1F497D"/>
                </a:solidFill>
              </a:rPr>
              <a:t>homepage</a:t>
            </a:r>
          </a:p>
        </p:txBody>
      </p:sp>
      <p:pic>
        <p:nvPicPr>
          <p:cNvPr id="7" name="Picture 5"/>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220072" y="3212977"/>
            <a:ext cx="2592288" cy="2657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26473827"/>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712" y="1916833"/>
            <a:ext cx="5543550" cy="3648332"/>
          </a:xfrm>
        </p:spPr>
        <p:txBody>
          <a:bodyPr>
            <a:normAutofit fontScale="77500" lnSpcReduction="20000"/>
          </a:bodyPr>
          <a:lstStyle/>
          <a:p>
            <a:r>
              <a:rPr lang="en-US" dirty="0" smtClean="0">
                <a:solidFill>
                  <a:schemeClr val="tx2"/>
                </a:solidFill>
              </a:rPr>
              <a:t>The </a:t>
            </a:r>
            <a:r>
              <a:rPr lang="en-US" dirty="0">
                <a:solidFill>
                  <a:schemeClr val="tx2"/>
                </a:solidFill>
              </a:rPr>
              <a:t>course is designed to deliver advanced level training to experienced laboratory based scientists that are familiar to DNA typing technologies. </a:t>
            </a:r>
            <a:endParaRPr lang="sl-SI" dirty="0" smtClean="0">
              <a:solidFill>
                <a:schemeClr val="tx2"/>
              </a:solidFill>
            </a:endParaRPr>
          </a:p>
          <a:p>
            <a:r>
              <a:rPr lang="en-US" dirty="0" smtClean="0">
                <a:solidFill>
                  <a:schemeClr val="tx2"/>
                </a:solidFill>
              </a:rPr>
              <a:t>The </a:t>
            </a:r>
            <a:r>
              <a:rPr lang="en-US" dirty="0">
                <a:solidFill>
                  <a:schemeClr val="tx2"/>
                </a:solidFill>
              </a:rPr>
              <a:t>unique training course is performed in the forensic molecular genetic laboratory equipped specially for processing old bones and teeth. </a:t>
            </a:r>
            <a:endParaRPr lang="sl-SI" dirty="0" smtClean="0">
              <a:solidFill>
                <a:schemeClr val="tx2"/>
              </a:solidFill>
            </a:endParaRPr>
          </a:p>
          <a:p>
            <a:r>
              <a:rPr lang="en-US" dirty="0" smtClean="0">
                <a:solidFill>
                  <a:schemeClr val="tx2"/>
                </a:solidFill>
              </a:rPr>
              <a:t>The </a:t>
            </a:r>
            <a:r>
              <a:rPr lang="en-US" dirty="0">
                <a:solidFill>
                  <a:schemeClr val="tx2"/>
                </a:solidFill>
              </a:rPr>
              <a:t>course using forensic human identification methods and commercially available human ID kits is suitable not only for participants who would like to process old skeletal remains but also those who would like to perform in their laboratories the identification of relatively fresh human remains where no other material than bones or teeth are left for molecular genetic analyses. </a:t>
            </a:r>
            <a:endParaRPr lang="tr-TR" dirty="0">
              <a:solidFill>
                <a:schemeClr val="tx2"/>
              </a:solidFill>
            </a:endParaRPr>
          </a:p>
          <a:p>
            <a:endParaRPr lang="tr-TR" dirty="0">
              <a:solidFill>
                <a:schemeClr val="tx2"/>
              </a:solidFill>
            </a:endParaRPr>
          </a:p>
        </p:txBody>
      </p:sp>
      <p:sp>
        <p:nvSpPr>
          <p:cNvPr id="4" name="PoljeZBesedilom 3"/>
          <p:cNvSpPr txBox="1"/>
          <p:nvPr/>
        </p:nvSpPr>
        <p:spPr>
          <a:xfrm>
            <a:off x="1493658" y="944725"/>
            <a:ext cx="6335021" cy="923330"/>
          </a:xfrm>
          <a:prstGeom prst="rect">
            <a:avLst/>
          </a:prstGeom>
          <a:noFill/>
        </p:spPr>
        <p:txBody>
          <a:bodyPr wrap="square" rtlCol="0">
            <a:spAutoFit/>
          </a:bodyPr>
          <a:lstStyle/>
          <a:p>
            <a:pPr algn="ctr"/>
            <a:r>
              <a:rPr lang="en-US" sz="2700" b="1" dirty="0">
                <a:solidFill>
                  <a:srgbClr val="FF0000"/>
                </a:solidFill>
              </a:rPr>
              <a:t>Processing and DNA typing of old skeletal remains</a:t>
            </a:r>
            <a:r>
              <a:rPr lang="sl-SI" sz="2700" b="1" dirty="0">
                <a:solidFill>
                  <a:srgbClr val="FF0000"/>
                </a:solidFill>
              </a:rPr>
              <a:t> </a:t>
            </a:r>
            <a:r>
              <a:rPr lang="sl-SI" sz="2700" b="1" dirty="0" err="1">
                <a:solidFill>
                  <a:srgbClr val="FF0000"/>
                </a:solidFill>
              </a:rPr>
              <a:t>Course</a:t>
            </a:r>
            <a:endParaRPr lang="en-US" sz="2700" b="1" dirty="0">
              <a:solidFill>
                <a:srgbClr val="FF0000"/>
              </a:solidFill>
            </a:endParaRPr>
          </a:p>
        </p:txBody>
      </p:sp>
    </p:spTree>
    <p:extLst>
      <p:ext uri="{BB962C8B-B14F-4D97-AF65-F5344CB8AC3E}">
        <p14:creationId xmlns="" xmlns:p14="http://schemas.microsoft.com/office/powerpoint/2010/main" val="2632180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A82AB0E-F282-41C3-BBFC-96C5097760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DNA movement template with video</Template>
  <TotalTime>3</TotalTime>
  <Words>688</Words>
  <Application>Microsoft Office PowerPoint</Application>
  <PresentationFormat>On-screen Show (4:3)</PresentationFormat>
  <Paragraphs>58</Paragraphs>
  <Slides>18</Slides>
  <Notes>7</Notes>
  <HiddenSlides>0</HiddenSlides>
  <MMClips>0</MMClips>
  <ScaleCrop>false</ScaleCrop>
  <HeadingPairs>
    <vt:vector size="4" baseType="variant">
      <vt:variant>
        <vt:lpstr>Theme</vt:lpstr>
      </vt:variant>
      <vt:variant>
        <vt:i4>16</vt:i4>
      </vt:variant>
      <vt:variant>
        <vt:lpstr>Slide Titles</vt:lpstr>
      </vt:variant>
      <vt:variant>
        <vt:i4>18</vt:i4>
      </vt:variant>
    </vt:vector>
  </HeadingPairs>
  <TitlesOfParts>
    <vt:vector size="3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About OMICS Group</vt:lpstr>
      <vt:lpstr>About OMICS Group Conferences</vt:lpstr>
      <vt:lpstr>            DNA IDENTIFICATION OF ANCIENT SKELETAL REMAINS                                                IN SLOVENIA  </vt:lpstr>
      <vt:lpstr>Mass graves in Slovenia</vt:lpstr>
      <vt:lpstr>The most common findings</vt:lpstr>
      <vt:lpstr>Storage of skeletal remains</vt:lpstr>
      <vt:lpstr> The most appropriate type of bones and teeth for genetic analyses </vt:lpstr>
      <vt:lpstr>Educational workshops</vt:lpstr>
      <vt:lpstr>Slide 9</vt:lpstr>
      <vt:lpstr>Slide 10</vt:lpstr>
      <vt:lpstr>Extraction procedure</vt:lpstr>
      <vt:lpstr>   Measures for preventing DNA contamination in laboratory</vt:lpstr>
      <vt:lpstr>   Measures for preventing DNA contamination in laboratory</vt:lpstr>
      <vt:lpstr>   Measures for preventing DNA contamination in laboratory</vt:lpstr>
      <vt:lpstr>   Measures for preventing DNA contamination in laboratory</vt:lpstr>
      <vt:lpstr>   Measures for preventing DNA contamination in laboratory</vt:lpstr>
      <vt:lpstr> THANK YOU</vt:lpstr>
      <vt:lpstr>Let Us Meet Again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DNA IDENTIFICATION OF ANCIENT SKELETAL REMAINS                                                IN SLOVENIA  </dc:title>
  <dc:creator>Digikey</dc:creator>
  <cp:keywords/>
  <cp:lastModifiedBy>Shivani dhyani</cp:lastModifiedBy>
  <cp:revision>3</cp:revision>
  <dcterms:created xsi:type="dcterms:W3CDTF">2014-09-10T11:10:30Z</dcterms:created>
  <dcterms:modified xsi:type="dcterms:W3CDTF">2014-09-29T13:22:32Z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TC018813559991</vt:lpwstr>
  </property>
</Properties>
</file>