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56" r:id="rId3"/>
    <p:sldId id="291" r:id="rId4"/>
    <p:sldId id="286" r:id="rId5"/>
    <p:sldId id="282" r:id="rId6"/>
    <p:sldId id="276" r:id="rId7"/>
    <p:sldId id="284" r:id="rId8"/>
    <p:sldId id="257" r:id="rId9"/>
    <p:sldId id="287" r:id="rId10"/>
    <p:sldId id="258" r:id="rId11"/>
    <p:sldId id="260" r:id="rId12"/>
    <p:sldId id="261" r:id="rId13"/>
    <p:sldId id="262" r:id="rId14"/>
    <p:sldId id="269" r:id="rId15"/>
    <p:sldId id="288" r:id="rId16"/>
    <p:sldId id="264" r:id="rId17"/>
    <p:sldId id="281" r:id="rId18"/>
    <p:sldId id="265" r:id="rId19"/>
    <p:sldId id="266" r:id="rId20"/>
    <p:sldId id="268" r:id="rId21"/>
    <p:sldId id="267" r:id="rId22"/>
    <p:sldId id="289" r:id="rId23"/>
    <p:sldId id="277" r:id="rId24"/>
    <p:sldId id="274" r:id="rId25"/>
    <p:sldId id="290"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89C6"/>
    <a:srgbClr val="A52B71"/>
    <a:srgbClr val="0361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8" autoAdjust="0"/>
    <p:restoredTop sz="94660"/>
  </p:normalViewPr>
  <p:slideViewPr>
    <p:cSldViewPr snapToGrid="0">
      <p:cViewPr varScale="1">
        <p:scale>
          <a:sx n="87" d="100"/>
          <a:sy n="87" d="100"/>
        </p:scale>
        <p:origin x="5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ED29E0-3DDB-4A74-87E9-545AB642F021}"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47244-A0A1-46CD-880D-5DBA2DE30472}" type="slidenum">
              <a:rPr lang="en-US" smtClean="0"/>
              <a:t>‹#›</a:t>
            </a:fld>
            <a:endParaRPr lang="en-US"/>
          </a:p>
        </p:txBody>
      </p:sp>
    </p:spTree>
    <p:extLst>
      <p:ext uri="{BB962C8B-B14F-4D97-AF65-F5344CB8AC3E}">
        <p14:creationId xmlns:p14="http://schemas.microsoft.com/office/powerpoint/2010/main" val="2014254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D29E0-3DDB-4A74-87E9-545AB642F021}"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47244-A0A1-46CD-880D-5DBA2DE30472}" type="slidenum">
              <a:rPr lang="en-US" smtClean="0"/>
              <a:t>‹#›</a:t>
            </a:fld>
            <a:endParaRPr lang="en-US"/>
          </a:p>
        </p:txBody>
      </p:sp>
    </p:spTree>
    <p:extLst>
      <p:ext uri="{BB962C8B-B14F-4D97-AF65-F5344CB8AC3E}">
        <p14:creationId xmlns:p14="http://schemas.microsoft.com/office/powerpoint/2010/main" val="143301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D29E0-3DDB-4A74-87E9-545AB642F021}"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47244-A0A1-46CD-880D-5DBA2DE30472}" type="slidenum">
              <a:rPr lang="en-US" smtClean="0"/>
              <a:t>‹#›</a:t>
            </a:fld>
            <a:endParaRPr lang="en-US"/>
          </a:p>
        </p:txBody>
      </p:sp>
    </p:spTree>
    <p:extLst>
      <p:ext uri="{BB962C8B-B14F-4D97-AF65-F5344CB8AC3E}">
        <p14:creationId xmlns:p14="http://schemas.microsoft.com/office/powerpoint/2010/main" val="289114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D29E0-3DDB-4A74-87E9-545AB642F021}"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47244-A0A1-46CD-880D-5DBA2DE30472}" type="slidenum">
              <a:rPr lang="en-US" smtClean="0"/>
              <a:t>‹#›</a:t>
            </a:fld>
            <a:endParaRPr lang="en-US"/>
          </a:p>
        </p:txBody>
      </p:sp>
    </p:spTree>
    <p:extLst>
      <p:ext uri="{BB962C8B-B14F-4D97-AF65-F5344CB8AC3E}">
        <p14:creationId xmlns:p14="http://schemas.microsoft.com/office/powerpoint/2010/main" val="316692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ED29E0-3DDB-4A74-87E9-545AB642F021}"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47244-A0A1-46CD-880D-5DBA2DE30472}" type="slidenum">
              <a:rPr lang="en-US" smtClean="0"/>
              <a:t>‹#›</a:t>
            </a:fld>
            <a:endParaRPr lang="en-US"/>
          </a:p>
        </p:txBody>
      </p:sp>
    </p:spTree>
    <p:extLst>
      <p:ext uri="{BB962C8B-B14F-4D97-AF65-F5344CB8AC3E}">
        <p14:creationId xmlns:p14="http://schemas.microsoft.com/office/powerpoint/2010/main" val="216296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ED29E0-3DDB-4A74-87E9-545AB642F021}"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47244-A0A1-46CD-880D-5DBA2DE30472}" type="slidenum">
              <a:rPr lang="en-US" smtClean="0"/>
              <a:t>‹#›</a:t>
            </a:fld>
            <a:endParaRPr lang="en-US"/>
          </a:p>
        </p:txBody>
      </p:sp>
    </p:spTree>
    <p:extLst>
      <p:ext uri="{BB962C8B-B14F-4D97-AF65-F5344CB8AC3E}">
        <p14:creationId xmlns:p14="http://schemas.microsoft.com/office/powerpoint/2010/main" val="181873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ED29E0-3DDB-4A74-87E9-545AB642F021}"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47244-A0A1-46CD-880D-5DBA2DE30472}" type="slidenum">
              <a:rPr lang="en-US" smtClean="0"/>
              <a:t>‹#›</a:t>
            </a:fld>
            <a:endParaRPr lang="en-US"/>
          </a:p>
        </p:txBody>
      </p:sp>
    </p:spTree>
    <p:extLst>
      <p:ext uri="{BB962C8B-B14F-4D97-AF65-F5344CB8AC3E}">
        <p14:creationId xmlns:p14="http://schemas.microsoft.com/office/powerpoint/2010/main" val="158088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ED29E0-3DDB-4A74-87E9-545AB642F021}"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47244-A0A1-46CD-880D-5DBA2DE30472}" type="slidenum">
              <a:rPr lang="en-US" smtClean="0"/>
              <a:t>‹#›</a:t>
            </a:fld>
            <a:endParaRPr lang="en-US"/>
          </a:p>
        </p:txBody>
      </p:sp>
    </p:spTree>
    <p:extLst>
      <p:ext uri="{BB962C8B-B14F-4D97-AF65-F5344CB8AC3E}">
        <p14:creationId xmlns:p14="http://schemas.microsoft.com/office/powerpoint/2010/main" val="212299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D29E0-3DDB-4A74-87E9-545AB642F021}"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47244-A0A1-46CD-880D-5DBA2DE30472}" type="slidenum">
              <a:rPr lang="en-US" smtClean="0"/>
              <a:t>‹#›</a:t>
            </a:fld>
            <a:endParaRPr lang="en-US"/>
          </a:p>
        </p:txBody>
      </p:sp>
    </p:spTree>
    <p:extLst>
      <p:ext uri="{BB962C8B-B14F-4D97-AF65-F5344CB8AC3E}">
        <p14:creationId xmlns:p14="http://schemas.microsoft.com/office/powerpoint/2010/main" val="71946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ED29E0-3DDB-4A74-87E9-545AB642F021}"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47244-A0A1-46CD-880D-5DBA2DE30472}" type="slidenum">
              <a:rPr lang="en-US" smtClean="0"/>
              <a:t>‹#›</a:t>
            </a:fld>
            <a:endParaRPr lang="en-US"/>
          </a:p>
        </p:txBody>
      </p:sp>
    </p:spTree>
    <p:extLst>
      <p:ext uri="{BB962C8B-B14F-4D97-AF65-F5344CB8AC3E}">
        <p14:creationId xmlns:p14="http://schemas.microsoft.com/office/powerpoint/2010/main" val="397120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ED29E0-3DDB-4A74-87E9-545AB642F021}"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47244-A0A1-46CD-880D-5DBA2DE30472}" type="slidenum">
              <a:rPr lang="en-US" smtClean="0"/>
              <a:t>‹#›</a:t>
            </a:fld>
            <a:endParaRPr lang="en-US"/>
          </a:p>
        </p:txBody>
      </p:sp>
    </p:spTree>
    <p:extLst>
      <p:ext uri="{BB962C8B-B14F-4D97-AF65-F5344CB8AC3E}">
        <p14:creationId xmlns:p14="http://schemas.microsoft.com/office/powerpoint/2010/main" val="4063596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D29E0-3DDB-4A74-87E9-545AB642F021}"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47244-A0A1-46CD-880D-5DBA2DE30472}" type="slidenum">
              <a:rPr lang="en-US" smtClean="0"/>
              <a:t>‹#›</a:t>
            </a:fld>
            <a:endParaRPr lang="en-US"/>
          </a:p>
        </p:txBody>
      </p:sp>
    </p:spTree>
    <p:extLst>
      <p:ext uri="{BB962C8B-B14F-4D97-AF65-F5344CB8AC3E}">
        <p14:creationId xmlns:p14="http://schemas.microsoft.com/office/powerpoint/2010/main" val="2088387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579417" y="1504307"/>
            <a:ext cx="9084623"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spcBef>
                <a:spcPct val="0"/>
              </a:spcBef>
              <a:spcAft>
                <a:spcPct val="0"/>
              </a:spcAft>
              <a:buClrTx/>
              <a:buSzTx/>
              <a:buFontTx/>
              <a:buNone/>
              <a:tabLst/>
            </a:pPr>
            <a:r>
              <a:rPr kumimoji="0" lang="en-US" altLang="en-US" sz="3200" b="1" i="0" u="none" strike="noStrike" cap="none" normalizeH="0" baseline="0" dirty="0" smtClean="0">
                <a:ln>
                  <a:noFill/>
                </a:ln>
                <a:effectLst/>
                <a:latin typeface="Gabriola" panose="04040605051002020D02" pitchFamily="82" charset="0"/>
                <a:cs typeface="Times New Roman" panose="02020603050405020304" pitchFamily="18" charset="0"/>
              </a:rPr>
              <a:t>Come my friend. Let’s forget the cares of tomorrow</a:t>
            </a:r>
            <a:endParaRPr kumimoji="0" lang="en-US" altLang="en-US" sz="3200" b="1" i="0" u="none" strike="noStrike" cap="none" normalizeH="0" baseline="0" dirty="0" smtClean="0">
              <a:ln>
                <a:noFill/>
              </a:ln>
              <a:effectLst/>
              <a:latin typeface="Gabriola" panose="04040605051002020D02" pitchFamily="82" charset="0"/>
            </a:endParaRPr>
          </a:p>
          <a:p>
            <a:pPr marL="0" marR="0" lvl="0" indent="0" algn="ctr" defTabSz="914400" rtl="0" eaLnBrk="0" fontAlgn="base" latinLnBrk="0" hangingPunct="0">
              <a:spcBef>
                <a:spcPct val="0"/>
              </a:spcBef>
              <a:spcAft>
                <a:spcPct val="0"/>
              </a:spcAft>
              <a:buClrTx/>
              <a:buSzTx/>
              <a:buFontTx/>
              <a:buNone/>
              <a:tabLst/>
            </a:pPr>
            <a:endParaRPr kumimoji="0" lang="en-US" altLang="en-US" sz="3200" b="1" i="0" u="none" strike="noStrike" cap="none" normalizeH="0" baseline="0" dirty="0" smtClean="0">
              <a:ln>
                <a:noFill/>
              </a:ln>
              <a:effectLst/>
              <a:latin typeface="Gabriola" panose="04040605051002020D02" pitchFamily="82" charset="0"/>
            </a:endParaRPr>
          </a:p>
          <a:p>
            <a:pPr marL="0" marR="0" lvl="0" indent="0" algn="ctr" defTabSz="914400" rtl="1" eaLnBrk="0" fontAlgn="base" latinLnBrk="0" hangingPunct="0">
              <a:spcBef>
                <a:spcPct val="0"/>
              </a:spcBef>
              <a:spcAft>
                <a:spcPct val="0"/>
              </a:spcAft>
              <a:buClrTx/>
              <a:buSzTx/>
              <a:buFontTx/>
              <a:buNone/>
              <a:tabLst/>
            </a:pPr>
            <a:r>
              <a:rPr kumimoji="0" lang="en-US" altLang="en-US" sz="3200" b="1" i="0" u="none" strike="noStrike" cap="none" normalizeH="0" baseline="0" dirty="0" smtClean="0">
                <a:ln>
                  <a:noFill/>
                </a:ln>
                <a:effectLst/>
                <a:latin typeface="Gabriola" panose="04040605051002020D02" pitchFamily="82" charset="0"/>
                <a:cs typeface="Times New Roman" panose="02020603050405020304" pitchFamily="18" charset="0"/>
              </a:rPr>
              <a:t>And instead enjoy this moment of our life</a:t>
            </a:r>
            <a:r>
              <a:rPr kumimoji="0" lang="en-US" altLang="en-US" sz="3200" b="1" i="0" u="none" strike="noStrike" cap="none" normalizeH="0" baseline="0" dirty="0" smtClean="0">
                <a:ln>
                  <a:noFill/>
                </a:ln>
                <a:effectLst/>
                <a:latin typeface="Gabriola" panose="04040605051002020D02" pitchFamily="82" charset="0"/>
              </a:rPr>
              <a:t/>
            </a:r>
            <a:br>
              <a:rPr kumimoji="0" lang="en-US" altLang="en-US" sz="3200" b="1" i="0" u="none" strike="noStrike" cap="none" normalizeH="0" baseline="0" dirty="0" smtClean="0">
                <a:ln>
                  <a:noFill/>
                </a:ln>
                <a:effectLst/>
                <a:latin typeface="Gabriola" panose="04040605051002020D02" pitchFamily="82" charset="0"/>
              </a:rPr>
            </a:br>
            <a:endParaRPr kumimoji="0" lang="en-US" altLang="en-US" sz="3200" b="1" i="0" u="none" strike="noStrike" cap="none" normalizeH="0" baseline="0" dirty="0" smtClean="0">
              <a:ln>
                <a:noFill/>
              </a:ln>
              <a:effectLst/>
              <a:latin typeface="Gabriola" panose="04040605051002020D02" pitchFamily="82" charset="0"/>
            </a:endParaRPr>
          </a:p>
          <a:p>
            <a:pPr marL="0" marR="0" lvl="0" indent="0" algn="ctr" defTabSz="914400" rtl="1" eaLnBrk="0" fontAlgn="base" latinLnBrk="0" hangingPunct="0">
              <a:spcBef>
                <a:spcPct val="0"/>
              </a:spcBef>
              <a:spcAft>
                <a:spcPct val="0"/>
              </a:spcAft>
              <a:buClrTx/>
              <a:buSzTx/>
              <a:buFontTx/>
              <a:buNone/>
              <a:tabLst/>
            </a:pPr>
            <a:r>
              <a:rPr kumimoji="0" lang="en-US" altLang="en-US" sz="3200" b="1" i="0" u="none" strike="noStrike" cap="none" normalizeH="0" baseline="0" dirty="0" smtClean="0">
                <a:ln>
                  <a:noFill/>
                </a:ln>
                <a:effectLst/>
                <a:latin typeface="Gabriola" panose="04040605051002020D02" pitchFamily="82" charset="0"/>
                <a:cs typeface="Times New Roman" panose="02020603050405020304" pitchFamily="18" charset="0"/>
              </a:rPr>
              <a:t>For tomorrow when we have left this ancient abode</a:t>
            </a:r>
            <a:endParaRPr kumimoji="0" lang="en-US" altLang="en-US" sz="3200" b="1" i="0" u="none" strike="noStrike" cap="none" normalizeH="0" baseline="0" dirty="0" smtClean="0">
              <a:ln>
                <a:noFill/>
              </a:ln>
              <a:effectLst/>
              <a:latin typeface="Gabriola" panose="04040605051002020D02" pitchFamily="82" charset="0"/>
            </a:endParaRPr>
          </a:p>
          <a:p>
            <a:pPr marL="0" marR="0" lvl="0" indent="0" algn="ctr" defTabSz="914400" rtl="0" eaLnBrk="0" fontAlgn="base" latinLnBrk="0" hangingPunct="0">
              <a:spcBef>
                <a:spcPct val="0"/>
              </a:spcBef>
              <a:spcAft>
                <a:spcPct val="0"/>
              </a:spcAft>
              <a:buClrTx/>
              <a:buSzTx/>
              <a:buFontTx/>
              <a:buNone/>
              <a:tabLst/>
            </a:pPr>
            <a:endParaRPr kumimoji="0" lang="en-US" altLang="en-US" sz="3200" b="1" i="0" u="none" strike="noStrike" cap="none" normalizeH="0" baseline="0" dirty="0" smtClean="0">
              <a:ln>
                <a:noFill/>
              </a:ln>
              <a:effectLst/>
              <a:latin typeface="Gabriola" panose="04040605051002020D02" pitchFamily="82" charset="0"/>
            </a:endParaRPr>
          </a:p>
          <a:p>
            <a:pPr marL="0" marR="0" lvl="0" indent="0" algn="ctr" defTabSz="914400" rtl="1" eaLnBrk="0" fontAlgn="base" latinLnBrk="0" hangingPunct="0">
              <a:spcBef>
                <a:spcPct val="0"/>
              </a:spcBef>
              <a:spcAft>
                <a:spcPct val="0"/>
              </a:spcAft>
              <a:buClrTx/>
              <a:buSzTx/>
              <a:buFontTx/>
              <a:buNone/>
              <a:tabLst/>
            </a:pPr>
            <a:r>
              <a:rPr kumimoji="0" lang="en-US" altLang="en-US" sz="3200" b="1" i="0" u="none" strike="noStrike" cap="none" normalizeH="0" baseline="0" dirty="0" smtClean="0">
                <a:ln>
                  <a:noFill/>
                </a:ln>
                <a:effectLst/>
                <a:latin typeface="Gabriola" panose="04040605051002020D02" pitchFamily="82" charset="0"/>
                <a:cs typeface="Times New Roman" panose="02020603050405020304" pitchFamily="18" charset="0"/>
              </a:rPr>
              <a:t>We shall be equal to all the seven thousand year olds</a:t>
            </a:r>
            <a:endParaRPr kumimoji="0" lang="en-US" altLang="en-US" sz="3200" b="1" i="0" u="none" strike="noStrike" cap="none" normalizeH="0" baseline="0" dirty="0" smtClean="0">
              <a:ln>
                <a:noFill/>
              </a:ln>
              <a:effectLst/>
              <a:latin typeface="Gabriola" panose="04040605051002020D02" pitchFamily="82" charset="0"/>
            </a:endParaRPr>
          </a:p>
          <a:p>
            <a:pPr marL="0" marR="0" lvl="0" indent="0" algn="ctr" defTabSz="914400" rtl="0" eaLnBrk="0" fontAlgn="base" latinLnBrk="0" hangingPunct="0">
              <a:spcBef>
                <a:spcPct val="0"/>
              </a:spcBef>
              <a:spcAft>
                <a:spcPct val="0"/>
              </a:spcAft>
              <a:buClrTx/>
              <a:buSzTx/>
              <a:buFontTx/>
              <a:buNone/>
              <a:tabLst/>
            </a:pPr>
            <a:endParaRPr kumimoji="0" lang="en-US" altLang="en-US" sz="2400" b="0" i="0" u="none" strike="noStrike" cap="none" normalizeH="0" baseline="0" dirty="0" smtClean="0">
              <a:ln>
                <a:noFill/>
              </a:ln>
              <a:effectLst/>
              <a:latin typeface="Lucida Calligraphy" panose="03010101010101010101" pitchFamily="66" charset="0"/>
            </a:endParaRPr>
          </a:p>
        </p:txBody>
      </p:sp>
    </p:spTree>
    <p:extLst>
      <p:ext uri="{BB962C8B-B14F-4D97-AF65-F5344CB8AC3E}">
        <p14:creationId xmlns:p14="http://schemas.microsoft.com/office/powerpoint/2010/main" val="876128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576" t="954" r="5765" b="3583"/>
          <a:stretch/>
        </p:blipFill>
        <p:spPr>
          <a:xfrm>
            <a:off x="4087260" y="2192357"/>
            <a:ext cx="4186408" cy="3320256"/>
          </a:xfrm>
          <a:prstGeom prst="rect">
            <a:avLst/>
          </a:prstGeom>
        </p:spPr>
      </p:pic>
      <p:sp>
        <p:nvSpPr>
          <p:cNvPr id="3" name="Rounded Rectangle 2"/>
          <p:cNvSpPr/>
          <p:nvPr/>
        </p:nvSpPr>
        <p:spPr>
          <a:xfrm>
            <a:off x="4505899" y="429658"/>
            <a:ext cx="2809301" cy="79321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Sample collection </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4148089" y="3361955"/>
            <a:ext cx="3737242" cy="400110"/>
          </a:xfrm>
          <a:prstGeom prst="rect">
            <a:avLst/>
          </a:prstGeom>
          <a:ln>
            <a:prstDash val="lgDashDot"/>
          </a:ln>
        </p:spPr>
        <p:style>
          <a:lnRef idx="2">
            <a:schemeClr val="accent6"/>
          </a:lnRef>
          <a:fillRef idx="1">
            <a:schemeClr val="lt1"/>
          </a:fillRef>
          <a:effectRef idx="0">
            <a:schemeClr val="accent6"/>
          </a:effectRef>
          <a:fontRef idx="minor">
            <a:schemeClr val="dk1"/>
          </a:fontRef>
        </p:style>
        <p:txBody>
          <a:bodyPr wrap="none">
            <a:spAutoFit/>
          </a:bodyPr>
          <a:lstStyle/>
          <a:p>
            <a:r>
              <a:rPr lang="en-US" sz="2000" b="1" dirty="0" smtClean="0">
                <a:effectLst/>
                <a:latin typeface="Times New Roman" panose="02020603050405020304" pitchFamily="18" charset="0"/>
                <a:ea typeface="Calibri" panose="020F0502020204030204" pitchFamily="34" charset="0"/>
              </a:rPr>
              <a:t>2064 individuals of Project YDS </a:t>
            </a:r>
            <a:endParaRPr lang="en-US" sz="2000" b="1" dirty="0"/>
          </a:p>
        </p:txBody>
      </p:sp>
      <p:sp>
        <p:nvSpPr>
          <p:cNvPr id="5" name="TextBox 4"/>
          <p:cNvSpPr txBox="1"/>
          <p:nvPr/>
        </p:nvSpPr>
        <p:spPr>
          <a:xfrm>
            <a:off x="5052235" y="5512613"/>
            <a:ext cx="2049137" cy="400110"/>
          </a:xfrm>
          <a:prstGeom prst="rect">
            <a:avLst/>
          </a:prstGeom>
          <a:ln>
            <a:prstDash val="dashDot"/>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150 Individuals</a:t>
            </a:r>
            <a:endParaRPr lang="en-US" sz="2000" b="1" dirty="0">
              <a:latin typeface="Times New Roman" panose="02020603050405020304" pitchFamily="18" charset="0"/>
              <a:cs typeface="Times New Roman" panose="02020603050405020304" pitchFamily="18" charset="0"/>
            </a:endParaRPr>
          </a:p>
        </p:txBody>
      </p:sp>
      <p:sp>
        <p:nvSpPr>
          <p:cNvPr id="9" name="Quad Arrow Callout 8"/>
          <p:cNvSpPr/>
          <p:nvPr/>
        </p:nvSpPr>
        <p:spPr>
          <a:xfrm>
            <a:off x="610492" y="1882304"/>
            <a:ext cx="1211855" cy="1167787"/>
          </a:xfrm>
          <a:prstGeom prst="quadArrowCallout">
            <a:avLst>
              <a:gd name="adj1" fmla="val 24175"/>
              <a:gd name="adj2" fmla="val 18515"/>
              <a:gd name="adj3" fmla="val 26768"/>
              <a:gd name="adj4" fmla="val 4812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&gt;35</a:t>
            </a:r>
            <a:endParaRPr lang="en-US" b="1" dirty="0">
              <a:latin typeface="Times New Roman" panose="02020603050405020304" pitchFamily="18" charset="0"/>
              <a:cs typeface="Times New Roman" panose="02020603050405020304" pitchFamily="18" charset="0"/>
            </a:endParaRPr>
          </a:p>
        </p:txBody>
      </p:sp>
      <p:sp>
        <p:nvSpPr>
          <p:cNvPr id="10" name="Rectangle 9"/>
          <p:cNvSpPr/>
          <p:nvPr/>
        </p:nvSpPr>
        <p:spPr>
          <a:xfrm>
            <a:off x="305562" y="4059520"/>
            <a:ext cx="2701333" cy="2169825"/>
          </a:xfrm>
          <a:prstGeom prst="rect">
            <a:avLst/>
          </a:prstGeom>
        </p:spPr>
        <p:txBody>
          <a:bodyPr wrap="square">
            <a:spAutoFit/>
          </a:bodyPr>
          <a:lstStyle/>
          <a:p>
            <a:pPr>
              <a:lnSpc>
                <a:spcPct val="150000"/>
              </a:lnSpc>
            </a:pPr>
            <a:r>
              <a:rPr lang="en-US" u="sng" dirty="0" smtClean="0">
                <a:effectLst/>
                <a:latin typeface="Times New Roman" panose="02020603050405020304" pitchFamily="18" charset="0"/>
                <a:ea typeface="Calibri" panose="020F0502020204030204" pitchFamily="34" charset="0"/>
              </a:rPr>
              <a:t>Nuclear family </a:t>
            </a:r>
          </a:p>
          <a:p>
            <a:pPr marL="285750" indent="-285750">
              <a:lnSpc>
                <a:spcPct val="150000"/>
              </a:lnSpc>
              <a:buFont typeface="Arial" panose="020B0604020202020204" pitchFamily="34" charset="0"/>
              <a:buChar char="•"/>
            </a:pPr>
            <a:r>
              <a:rPr lang="en-US" dirty="0" smtClean="0">
                <a:effectLst/>
                <a:latin typeface="Times New Roman" panose="02020603050405020304" pitchFamily="18" charset="0"/>
                <a:ea typeface="Calibri" panose="020F0502020204030204" pitchFamily="34" charset="0"/>
              </a:rPr>
              <a:t>At least one parent</a:t>
            </a:r>
          </a:p>
          <a:p>
            <a:pPr marL="285750" indent="-285750">
              <a:lnSpc>
                <a:spcPct val="150000"/>
              </a:lnSpc>
              <a:buFont typeface="Arial" panose="020B0604020202020204" pitchFamily="34" charset="0"/>
              <a:buChar char="•"/>
            </a:pPr>
            <a:r>
              <a:rPr lang="en-US" dirty="0" smtClean="0">
                <a:effectLst/>
                <a:latin typeface="Times New Roman" panose="02020603050405020304" pitchFamily="18" charset="0"/>
                <a:ea typeface="Calibri" panose="020F0502020204030204" pitchFamily="34" charset="0"/>
              </a:rPr>
              <a:t> Probands</a:t>
            </a:r>
          </a:p>
          <a:p>
            <a:pPr marL="285750" indent="-285750">
              <a:lnSpc>
                <a:spcPct val="150000"/>
              </a:lnSpc>
              <a:buFont typeface="Arial" panose="020B0604020202020204" pitchFamily="34" charset="0"/>
              <a:buChar char="•"/>
            </a:pPr>
            <a:r>
              <a:rPr lang="en-US" dirty="0" smtClean="0">
                <a:effectLst/>
                <a:latin typeface="Times New Roman" panose="02020603050405020304" pitchFamily="18" charset="0"/>
                <a:ea typeface="Calibri" panose="020F0502020204030204" pitchFamily="34" charset="0"/>
              </a:rPr>
              <a:t>Siblings (if available )</a:t>
            </a:r>
          </a:p>
          <a:p>
            <a:pPr marL="285750" indent="-285750">
              <a:lnSpc>
                <a:spcPct val="150000"/>
              </a:lnSpc>
              <a:buFont typeface="Arial" panose="020B0604020202020204" pitchFamily="34" charset="0"/>
              <a:buChar char="•"/>
            </a:pPr>
            <a:r>
              <a:rPr lang="en-US" dirty="0" smtClean="0">
                <a:effectLst/>
                <a:latin typeface="Times New Roman" panose="02020603050405020304" pitchFamily="18" charset="0"/>
                <a:ea typeface="Calibri" panose="020F0502020204030204" pitchFamily="34" charset="0"/>
              </a:rPr>
              <a:t>At least one control</a:t>
            </a:r>
            <a:endParaRPr lang="en-US" dirty="0"/>
          </a:p>
        </p:txBody>
      </p:sp>
      <p:sp>
        <p:nvSpPr>
          <p:cNvPr id="11" name="Rectangle 10"/>
          <p:cNvSpPr/>
          <p:nvPr/>
        </p:nvSpPr>
        <p:spPr>
          <a:xfrm>
            <a:off x="8698764" y="3852485"/>
            <a:ext cx="3263576" cy="2585323"/>
          </a:xfrm>
          <a:prstGeom prst="rect">
            <a:avLst/>
          </a:prstGeom>
        </p:spPr>
        <p:txBody>
          <a:bodyPr wrap="square">
            <a:spAutoFit/>
          </a:bodyPr>
          <a:lstStyle/>
          <a:p>
            <a:pPr algn="justLow">
              <a:lnSpc>
                <a:spcPct val="150000"/>
              </a:lnSpc>
            </a:pPr>
            <a:r>
              <a:rPr lang="en-US" u="sng" dirty="0" smtClean="0">
                <a:latin typeface="Times New Roman" panose="02020603050405020304" pitchFamily="18" charset="0"/>
                <a:ea typeface="Calibri" panose="020F0502020204030204" pitchFamily="34" charset="0"/>
              </a:rPr>
              <a:t>DiagnosingT2D</a:t>
            </a:r>
            <a:endParaRPr lang="en-US" u="sng" dirty="0" smtClean="0">
              <a:effectLst/>
              <a:latin typeface="Times New Roman" panose="02020603050405020304" pitchFamily="18" charset="0"/>
              <a:ea typeface="Calibri" panose="020F0502020204030204" pitchFamily="34" charset="0"/>
            </a:endParaRPr>
          </a:p>
          <a:p>
            <a:pPr marL="285750" indent="-285750" algn="justLow">
              <a:lnSpc>
                <a:spcPct val="150000"/>
              </a:lnSpc>
              <a:buFont typeface="Arial" panose="020B0604020202020204" pitchFamily="34" charset="0"/>
              <a:buChar char="•"/>
            </a:pPr>
            <a:r>
              <a:rPr lang="en-US" dirty="0" smtClean="0">
                <a:effectLst/>
                <a:latin typeface="Times New Roman" panose="02020603050405020304" pitchFamily="18" charset="0"/>
                <a:ea typeface="Calibri" panose="020F0502020204030204" pitchFamily="34" charset="0"/>
              </a:rPr>
              <a:t>fasting glucose≥126 mg/</a:t>
            </a:r>
            <a:r>
              <a:rPr lang="en-US" dirty="0" err="1" smtClean="0">
                <a:effectLst/>
                <a:latin typeface="Times New Roman" panose="02020603050405020304" pitchFamily="18" charset="0"/>
                <a:ea typeface="Calibri" panose="020F0502020204030204" pitchFamily="34" charset="0"/>
              </a:rPr>
              <a:t>dL</a:t>
            </a:r>
            <a:endParaRPr lang="en-US" dirty="0" smtClean="0">
              <a:effectLst/>
              <a:latin typeface="Times New Roman" panose="02020603050405020304" pitchFamily="18" charset="0"/>
              <a:ea typeface="Calibri" panose="020F0502020204030204" pitchFamily="34" charset="0"/>
            </a:endParaRPr>
          </a:p>
          <a:p>
            <a:pPr marL="285750" indent="-285750" algn="justLow">
              <a:lnSpc>
                <a:spcPct val="150000"/>
              </a:lnSpc>
              <a:buFont typeface="Arial" panose="020B0604020202020204" pitchFamily="34" charset="0"/>
              <a:buChar char="•"/>
            </a:pPr>
            <a:r>
              <a:rPr lang="en-US" dirty="0" smtClean="0">
                <a:effectLst/>
                <a:latin typeface="Times New Roman" panose="02020603050405020304" pitchFamily="18" charset="0"/>
                <a:ea typeface="Calibri" panose="020F0502020204030204" pitchFamily="34" charset="0"/>
              </a:rPr>
              <a:t> 2-h oral glucose tolerance test glucose≥ 200 mg/</a:t>
            </a:r>
            <a:r>
              <a:rPr lang="en-US" dirty="0" err="1" smtClean="0">
                <a:effectLst/>
                <a:latin typeface="Times New Roman" panose="02020603050405020304" pitchFamily="18" charset="0"/>
                <a:ea typeface="Calibri" panose="020F0502020204030204" pitchFamily="34" charset="0"/>
              </a:rPr>
              <a:t>dL</a:t>
            </a:r>
            <a:endParaRPr lang="en-US" dirty="0" smtClean="0">
              <a:effectLst/>
              <a:latin typeface="Times New Roman" panose="02020603050405020304" pitchFamily="18" charset="0"/>
              <a:ea typeface="Calibri" panose="020F0502020204030204" pitchFamily="34" charset="0"/>
            </a:endParaRPr>
          </a:p>
          <a:p>
            <a:pPr marL="285750" indent="-285750" algn="justLow">
              <a:lnSpc>
                <a:spcPct val="150000"/>
              </a:lnSpc>
              <a:buFont typeface="Arial" panose="020B0604020202020204" pitchFamily="34" charset="0"/>
              <a:buChar char="•"/>
            </a:pPr>
            <a:r>
              <a:rPr lang="en-US" dirty="0" smtClean="0">
                <a:effectLst/>
                <a:latin typeface="Times New Roman" panose="02020603050405020304" pitchFamily="18" charset="0"/>
                <a:ea typeface="Calibri" panose="020F0502020204030204" pitchFamily="34" charset="0"/>
              </a:rPr>
              <a:t> random glucose ≥200 mg/</a:t>
            </a:r>
            <a:r>
              <a:rPr lang="en-US" dirty="0" err="1" smtClean="0">
                <a:effectLst/>
                <a:latin typeface="Times New Roman" panose="02020603050405020304" pitchFamily="18" charset="0"/>
                <a:ea typeface="Calibri" panose="020F0502020204030204" pitchFamily="34" charset="0"/>
              </a:rPr>
              <a:t>dL</a:t>
            </a:r>
            <a:r>
              <a:rPr lang="en-US" dirty="0" smtClean="0">
                <a:effectLst/>
                <a:latin typeface="Times New Roman" panose="02020603050405020304" pitchFamily="18" charset="0"/>
                <a:ea typeface="Calibri" panose="020F0502020204030204" pitchFamily="34" charset="0"/>
              </a:rPr>
              <a:t> </a:t>
            </a:r>
          </a:p>
          <a:p>
            <a:pPr marL="285750" indent="-285750" algn="justLow">
              <a:lnSpc>
                <a:spcPct val="150000"/>
              </a:lnSpc>
              <a:buFont typeface="Arial" panose="020B0604020202020204" pitchFamily="34" charset="0"/>
              <a:buChar char="•"/>
            </a:pPr>
            <a:r>
              <a:rPr lang="en-US" dirty="0" smtClean="0">
                <a:effectLst/>
                <a:latin typeface="Times New Roman" panose="02020603050405020304" pitchFamily="18" charset="0"/>
                <a:ea typeface="Calibri" panose="020F0502020204030204" pitchFamily="34" charset="0"/>
              </a:rPr>
              <a:t> HbA1C ≥6</a:t>
            </a:r>
            <a:endParaRPr lang="en-US" dirty="0"/>
          </a:p>
        </p:txBody>
      </p:sp>
    </p:spTree>
    <p:extLst>
      <p:ext uri="{BB962C8B-B14F-4D97-AF65-F5344CB8AC3E}">
        <p14:creationId xmlns:p14="http://schemas.microsoft.com/office/powerpoint/2010/main" val="579810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33295328"/>
              </p:ext>
            </p:extLst>
          </p:nvPr>
        </p:nvGraphicFramePr>
        <p:xfrm>
          <a:off x="435147" y="2355213"/>
          <a:ext cx="5982158" cy="2575241"/>
        </p:xfrm>
        <a:graphic>
          <a:graphicData uri="http://schemas.openxmlformats.org/drawingml/2006/table">
            <a:tbl>
              <a:tblPr firstRow="1" bandRow="1">
                <a:tableStyleId>{7E9639D4-E3E2-4D34-9284-5A2195B3D0D7}</a:tableStyleId>
              </a:tblPr>
              <a:tblGrid>
                <a:gridCol w="1529759"/>
                <a:gridCol w="2458346"/>
                <a:gridCol w="1994053"/>
              </a:tblGrid>
              <a:tr h="371463">
                <a:tc gridSpan="3">
                  <a:txBody>
                    <a:bodyPr/>
                    <a:lstStyle/>
                    <a:p>
                      <a:pPr algn="ctr"/>
                      <a:r>
                        <a:rPr lang="en-US" dirty="0" smtClean="0">
                          <a:latin typeface="Times New Roman" panose="02020603050405020304" pitchFamily="18" charset="0"/>
                          <a:cs typeface="Times New Roman" panose="02020603050405020304" pitchFamily="18" charset="0"/>
                        </a:rPr>
                        <a:t>First Part of KLF14 genes, PCR Program</a:t>
                      </a:r>
                      <a:endParaRPr lang="en-US" dirty="0">
                        <a:latin typeface="Times New Roman" panose="02020603050405020304" pitchFamily="18" charset="0"/>
                        <a:cs typeface="Times New Roman" panose="02020603050405020304" pitchFamily="18" charset="0"/>
                      </a:endParaRPr>
                    </a:p>
                  </a:txBody>
                  <a:tcPr>
                    <a:solidFill>
                      <a:schemeClr val="tx1"/>
                    </a:solidFill>
                  </a:tcPr>
                </a:tc>
                <a:tc hMerge="1">
                  <a:txBody>
                    <a:bodyPr/>
                    <a:lstStyle/>
                    <a:p>
                      <a:endParaRPr lang="en-US" dirty="0"/>
                    </a:p>
                  </a:txBody>
                  <a:tcPr>
                    <a:solidFill>
                      <a:schemeClr val="tx1"/>
                    </a:solidFill>
                  </a:tcPr>
                </a:tc>
                <a:tc hMerge="1">
                  <a:txBody>
                    <a:bodyPr/>
                    <a:lstStyle/>
                    <a:p>
                      <a:endParaRPr lang="en-US" dirty="0"/>
                    </a:p>
                  </a:txBody>
                  <a:tcPr>
                    <a:solidFill>
                      <a:schemeClr val="tx1"/>
                    </a:solidFill>
                  </a:tcPr>
                </a:tc>
              </a:tr>
              <a:tr h="371463">
                <a:tc>
                  <a:txBody>
                    <a:bodyPr/>
                    <a:lstStyle/>
                    <a:p>
                      <a:pPr algn="ctr"/>
                      <a:r>
                        <a:rPr lang="en-US" dirty="0" smtClean="0">
                          <a:solidFill>
                            <a:schemeClr val="bg1"/>
                          </a:solidFill>
                          <a:latin typeface="Times New Roman" panose="02020603050405020304" pitchFamily="18" charset="0"/>
                          <a:cs typeface="Times New Roman" panose="02020603050405020304" pitchFamily="18" charset="0"/>
                        </a:rPr>
                        <a:t>No</a:t>
                      </a:r>
                      <a:endParaRPr lang="en-US" dirty="0">
                        <a:solidFill>
                          <a:schemeClr val="bg1"/>
                        </a:solidFill>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dirty="0" smtClean="0">
                          <a:solidFill>
                            <a:schemeClr val="bg1"/>
                          </a:solidFill>
                          <a:latin typeface="Times New Roman" panose="02020603050405020304" pitchFamily="18" charset="0"/>
                          <a:cs typeface="Times New Roman" panose="02020603050405020304" pitchFamily="18" charset="0"/>
                        </a:rPr>
                        <a:t>Description </a:t>
                      </a:r>
                      <a:endParaRPr lang="en-US" dirty="0">
                        <a:solidFill>
                          <a:schemeClr val="bg1"/>
                        </a:solidFill>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dirty="0" smtClean="0">
                          <a:solidFill>
                            <a:schemeClr val="bg1"/>
                          </a:solidFill>
                          <a:latin typeface="Times New Roman" panose="02020603050405020304" pitchFamily="18" charset="0"/>
                          <a:cs typeface="Times New Roman" panose="02020603050405020304" pitchFamily="18" charset="0"/>
                        </a:rPr>
                        <a:t>Cycles</a:t>
                      </a:r>
                      <a:r>
                        <a:rPr lang="en-US" baseline="0" dirty="0" smtClean="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cs typeface="Times New Roman" panose="02020603050405020304" pitchFamily="18" charset="0"/>
                      </a:endParaRPr>
                    </a:p>
                  </a:txBody>
                  <a:tcPr>
                    <a:solidFill>
                      <a:schemeClr val="tx1"/>
                    </a:solidFill>
                  </a:tcPr>
                </a:tc>
              </a:tr>
              <a:tr h="535600">
                <a:tc>
                  <a:txBody>
                    <a:bodyPr/>
                    <a:lstStyle/>
                    <a:p>
                      <a:pPr algn="ctr">
                        <a:lnSpc>
                          <a:spcPct val="100000"/>
                        </a:lnSpc>
                      </a:pPr>
                      <a:r>
                        <a:rPr lang="en-US" sz="1400" b="1" dirty="0" smtClean="0">
                          <a:latin typeface="Times New Roman" panose="02020603050405020304" pitchFamily="18" charset="0"/>
                          <a:cs typeface="+mj-cs"/>
                        </a:rPr>
                        <a:t>Step 1</a:t>
                      </a:r>
                      <a:endParaRPr lang="en-US" sz="1400" b="1" dirty="0">
                        <a:latin typeface="Times New Roman" panose="02020603050405020304" pitchFamily="18" charset="0"/>
                        <a:cs typeface="+mj-cs"/>
                      </a:endParaRPr>
                    </a:p>
                  </a:txBody>
                  <a:tcPr>
                    <a:solidFill>
                      <a:schemeClr val="bg1"/>
                    </a:solidFill>
                  </a:tcPr>
                </a:tc>
                <a:tc>
                  <a:txBody>
                    <a:bodyPr/>
                    <a:lstStyle/>
                    <a:p>
                      <a:pPr algn="ctr">
                        <a:lnSpc>
                          <a:spcPct val="100000"/>
                        </a:lnSpc>
                      </a:pPr>
                      <a:r>
                        <a:rPr lang="en-US" sz="1400" dirty="0" smtClean="0">
                          <a:cs typeface="+mj-cs"/>
                        </a:rPr>
                        <a:t>95°c, 7 min</a:t>
                      </a:r>
                      <a:endParaRPr lang="en-US" sz="1400" dirty="0">
                        <a:cs typeface="+mj-cs"/>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effectLst/>
                          <a:cs typeface="+mj-cs"/>
                        </a:rPr>
                        <a:t>1</a:t>
                      </a:r>
                      <a:r>
                        <a:rPr lang="ar-SA" sz="1400" kern="1200" dirty="0" smtClean="0">
                          <a:effectLst/>
                          <a:cs typeface="+mj-cs"/>
                        </a:rPr>
                        <a:t> </a:t>
                      </a:r>
                      <a:endParaRPr lang="en-US" sz="1400" kern="1200" dirty="0" smtClean="0">
                        <a:effectLst/>
                        <a:cs typeface="+mj-cs"/>
                      </a:endParaRPr>
                    </a:p>
                    <a:p>
                      <a:pPr algn="ctr">
                        <a:lnSpc>
                          <a:spcPct val="100000"/>
                        </a:lnSpc>
                      </a:pPr>
                      <a:endParaRPr lang="en-US" sz="1400" dirty="0">
                        <a:cs typeface="+mj-cs"/>
                      </a:endParaRPr>
                    </a:p>
                  </a:txBody>
                  <a:tcPr>
                    <a:solidFill>
                      <a:schemeClr val="bg1"/>
                    </a:solidFill>
                  </a:tcPr>
                </a:tc>
              </a:tr>
              <a:tr h="7611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panose="02020603050405020304" pitchFamily="18" charset="0"/>
                          <a:cs typeface="+mj-cs"/>
                        </a:rPr>
                        <a:t>Step 2</a:t>
                      </a:r>
                    </a:p>
                    <a:p>
                      <a:pPr algn="ctr">
                        <a:lnSpc>
                          <a:spcPct val="100000"/>
                        </a:lnSpc>
                      </a:pPr>
                      <a:endParaRPr lang="en-US" sz="1400" b="1" dirty="0">
                        <a:cs typeface="+mj-cs"/>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cs typeface="+mj-cs"/>
                        </a:rPr>
                        <a:t>95°c,1min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cs typeface="+mj-cs"/>
                        </a:rPr>
                        <a:t>63°c,</a:t>
                      </a:r>
                      <a:r>
                        <a:rPr lang="en-US" sz="1400" baseline="0" dirty="0" smtClean="0">
                          <a:cs typeface="+mj-cs"/>
                        </a:rPr>
                        <a:t> 30 Sec</a:t>
                      </a:r>
                      <a:endParaRPr lang="en-US" sz="1400" dirty="0" smtClean="0">
                        <a:cs typeface="+mj-cs"/>
                      </a:endParaRPr>
                    </a:p>
                    <a:p>
                      <a:pPr algn="ctr">
                        <a:lnSpc>
                          <a:spcPct val="100000"/>
                        </a:lnSpc>
                      </a:pPr>
                      <a:r>
                        <a:rPr lang="en-US" sz="1400" dirty="0" smtClean="0">
                          <a:cs typeface="+mj-cs"/>
                        </a:rPr>
                        <a:t>72°C, 1min &amp;</a:t>
                      </a:r>
                      <a:r>
                        <a:rPr lang="en-US" sz="1400" baseline="0" dirty="0" smtClean="0">
                          <a:cs typeface="+mj-cs"/>
                        </a:rPr>
                        <a:t> 50 Sec</a:t>
                      </a:r>
                      <a:endParaRPr lang="en-US" sz="1400" dirty="0">
                        <a:cs typeface="+mj-cs"/>
                      </a:endParaRPr>
                    </a:p>
                  </a:txBody>
                  <a:tcPr>
                    <a:solidFill>
                      <a:schemeClr val="bg1"/>
                    </a:solidFill>
                  </a:tcPr>
                </a:tc>
                <a:tc>
                  <a:txBody>
                    <a:bodyPr/>
                    <a:lstStyle/>
                    <a:p>
                      <a:pPr algn="ctr">
                        <a:lnSpc>
                          <a:spcPct val="100000"/>
                        </a:lnSpc>
                      </a:pPr>
                      <a:r>
                        <a:rPr lang="en-US" sz="1400" dirty="0" smtClean="0">
                          <a:cs typeface="+mj-cs"/>
                        </a:rPr>
                        <a:t>35</a:t>
                      </a:r>
                      <a:endParaRPr lang="en-US" sz="1400" dirty="0">
                        <a:cs typeface="+mj-cs"/>
                      </a:endParaRPr>
                    </a:p>
                  </a:txBody>
                  <a:tcPr>
                    <a:solidFill>
                      <a:schemeClr val="bg1"/>
                    </a:solidFill>
                  </a:tcPr>
                </a:tc>
              </a:tr>
              <a:tr h="535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panose="02020603050405020304" pitchFamily="18" charset="0"/>
                          <a:cs typeface="+mj-cs"/>
                        </a:rPr>
                        <a:t>Step 3</a:t>
                      </a:r>
                    </a:p>
                    <a:p>
                      <a:pPr algn="ctr">
                        <a:lnSpc>
                          <a:spcPct val="100000"/>
                        </a:lnSpc>
                      </a:pPr>
                      <a:endParaRPr lang="en-US" sz="1400" b="1" dirty="0">
                        <a:cs typeface="+mj-cs"/>
                      </a:endParaRPr>
                    </a:p>
                  </a:txBody>
                  <a:tcPr>
                    <a:solidFill>
                      <a:schemeClr val="bg1"/>
                    </a:solidFill>
                  </a:tcPr>
                </a:tc>
                <a:tc>
                  <a:txBody>
                    <a:bodyPr/>
                    <a:lstStyle/>
                    <a:p>
                      <a:pPr algn="ctr">
                        <a:lnSpc>
                          <a:spcPct val="100000"/>
                        </a:lnSpc>
                      </a:pPr>
                      <a:r>
                        <a:rPr lang="en-US" sz="1400" dirty="0" smtClean="0">
                          <a:cs typeface="+mj-cs"/>
                        </a:rPr>
                        <a:t>72°C, 1min</a:t>
                      </a:r>
                    </a:p>
                    <a:p>
                      <a:pPr algn="ctr">
                        <a:lnSpc>
                          <a:spcPct val="100000"/>
                        </a:lnSpc>
                      </a:pPr>
                      <a:r>
                        <a:rPr lang="en-US" sz="1400" dirty="0" smtClean="0">
                          <a:cs typeface="+mj-cs"/>
                        </a:rPr>
                        <a:t>4°C</a:t>
                      </a:r>
                      <a:endParaRPr lang="en-US" sz="1400" dirty="0">
                        <a:cs typeface="+mj-cs"/>
                      </a:endParaRPr>
                    </a:p>
                  </a:txBody>
                  <a:tcPr>
                    <a:solidFill>
                      <a:schemeClr val="bg1"/>
                    </a:solidFill>
                  </a:tcPr>
                </a:tc>
                <a:tc>
                  <a:txBody>
                    <a:bodyPr/>
                    <a:lstStyle/>
                    <a:p>
                      <a:pPr algn="ctr">
                        <a:lnSpc>
                          <a:spcPct val="100000"/>
                        </a:lnSpc>
                      </a:pPr>
                      <a:r>
                        <a:rPr lang="en-US" sz="1400" dirty="0" smtClean="0">
                          <a:cs typeface="+mj-cs"/>
                        </a:rPr>
                        <a:t>1</a:t>
                      </a:r>
                      <a:endParaRPr lang="en-US" sz="1400" dirty="0">
                        <a:cs typeface="+mj-cs"/>
                      </a:endParaRPr>
                    </a:p>
                  </a:txBody>
                  <a:tcPr>
                    <a:solidFill>
                      <a:schemeClr val="bg1"/>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28278545"/>
              </p:ext>
            </p:extLst>
          </p:nvPr>
        </p:nvGraphicFramePr>
        <p:xfrm>
          <a:off x="5701212" y="3551249"/>
          <a:ext cx="6012147" cy="2905796"/>
        </p:xfrm>
        <a:graphic>
          <a:graphicData uri="http://schemas.openxmlformats.org/drawingml/2006/table">
            <a:tbl>
              <a:tblPr firstRow="1" bandRow="1">
                <a:tableStyleId>{7E9639D4-E3E2-4D34-9284-5A2195B3D0D7}</a:tableStyleId>
              </a:tblPr>
              <a:tblGrid>
                <a:gridCol w="1537428"/>
                <a:gridCol w="2470670"/>
                <a:gridCol w="2004049"/>
              </a:tblGrid>
              <a:tr h="326046">
                <a:tc gridSpan="3">
                  <a:txBody>
                    <a:bodyPr/>
                    <a:lstStyle/>
                    <a:p>
                      <a:pPr algn="ctr"/>
                      <a:r>
                        <a:rPr lang="en-US" dirty="0" smtClean="0">
                          <a:latin typeface="Times New Roman" panose="02020603050405020304" pitchFamily="18" charset="0"/>
                          <a:cs typeface="Times New Roman" panose="02020603050405020304" pitchFamily="18" charset="0"/>
                        </a:rPr>
                        <a:t>Second Part of KLF14 genes, PCR Program</a:t>
                      </a:r>
                      <a:endParaRPr lang="en-US" dirty="0">
                        <a:latin typeface="Times New Roman" panose="02020603050405020304" pitchFamily="18" charset="0"/>
                        <a:cs typeface="Times New Roman" panose="02020603050405020304" pitchFamily="18" charset="0"/>
                      </a:endParaRPr>
                    </a:p>
                  </a:txBody>
                  <a:tcPr>
                    <a:solidFill>
                      <a:schemeClr val="tx1"/>
                    </a:solidFill>
                  </a:tcPr>
                </a:tc>
                <a:tc hMerge="1">
                  <a:txBody>
                    <a:bodyPr/>
                    <a:lstStyle/>
                    <a:p>
                      <a:endParaRPr lang="en-US" dirty="0"/>
                    </a:p>
                  </a:txBody>
                  <a:tcPr>
                    <a:solidFill>
                      <a:schemeClr val="tx1"/>
                    </a:solidFill>
                  </a:tcPr>
                </a:tc>
                <a:tc hMerge="1">
                  <a:txBody>
                    <a:bodyPr/>
                    <a:lstStyle/>
                    <a:p>
                      <a:endParaRPr lang="en-US" dirty="0"/>
                    </a:p>
                  </a:txBody>
                  <a:tcPr>
                    <a:solidFill>
                      <a:schemeClr val="tx1"/>
                    </a:solidFill>
                  </a:tcPr>
                </a:tc>
              </a:tr>
              <a:tr h="468303">
                <a:tc>
                  <a:txBody>
                    <a:bodyPr/>
                    <a:lstStyle/>
                    <a:p>
                      <a:pPr algn="ctr"/>
                      <a:r>
                        <a:rPr lang="en-US" b="1" dirty="0" smtClean="0">
                          <a:solidFill>
                            <a:schemeClr val="bg1"/>
                          </a:solidFill>
                          <a:latin typeface="Times New Roman" panose="02020603050405020304" pitchFamily="18" charset="0"/>
                          <a:cs typeface="Times New Roman" panose="02020603050405020304" pitchFamily="18" charset="0"/>
                        </a:rPr>
                        <a:t>No</a:t>
                      </a:r>
                      <a:endParaRPr lang="en-US" b="1" dirty="0">
                        <a:solidFill>
                          <a:schemeClr val="bg1"/>
                        </a:solidFill>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dirty="0" smtClean="0">
                          <a:solidFill>
                            <a:schemeClr val="bg1"/>
                          </a:solidFill>
                          <a:latin typeface="Times New Roman" panose="02020603050405020304" pitchFamily="18" charset="0"/>
                          <a:cs typeface="Times New Roman" panose="02020603050405020304" pitchFamily="18" charset="0"/>
                        </a:rPr>
                        <a:t>Description </a:t>
                      </a:r>
                      <a:endParaRPr lang="en-US" dirty="0">
                        <a:solidFill>
                          <a:schemeClr val="bg1"/>
                        </a:solidFill>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dirty="0" smtClean="0">
                          <a:solidFill>
                            <a:schemeClr val="bg1"/>
                          </a:solidFill>
                          <a:latin typeface="Times New Roman" panose="02020603050405020304" pitchFamily="18" charset="0"/>
                          <a:cs typeface="Times New Roman" panose="02020603050405020304" pitchFamily="18" charset="0"/>
                        </a:rPr>
                        <a:t>Cycles</a:t>
                      </a:r>
                      <a:r>
                        <a:rPr lang="en-US" baseline="0" dirty="0" smtClean="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cs typeface="Times New Roman" panose="02020603050405020304" pitchFamily="18" charset="0"/>
                      </a:endParaRPr>
                    </a:p>
                  </a:txBody>
                  <a:tcPr>
                    <a:solidFill>
                      <a:schemeClr val="tx1"/>
                    </a:solidFill>
                  </a:tcPr>
                </a:tc>
              </a:tr>
              <a:tr h="501484">
                <a:tc>
                  <a:txBody>
                    <a:bodyPr/>
                    <a:lstStyle/>
                    <a:p>
                      <a:pPr algn="ctr"/>
                      <a:r>
                        <a:rPr lang="en-US" sz="1600" b="1" dirty="0" smtClean="0">
                          <a:latin typeface="Times New Roman" panose="02020603050405020304" pitchFamily="18" charset="0"/>
                          <a:cs typeface="+mj-cs"/>
                        </a:rPr>
                        <a:t>Step 1</a:t>
                      </a:r>
                      <a:endParaRPr lang="en-US" sz="1600" b="1" dirty="0">
                        <a:latin typeface="Times New Roman" panose="02020603050405020304" pitchFamily="18" charset="0"/>
                        <a:cs typeface="+mj-cs"/>
                      </a:endParaRPr>
                    </a:p>
                  </a:txBody>
                  <a:tcPr>
                    <a:solidFill>
                      <a:schemeClr val="bg1"/>
                    </a:solidFill>
                  </a:tcPr>
                </a:tc>
                <a:tc>
                  <a:txBody>
                    <a:bodyPr/>
                    <a:lstStyle/>
                    <a:p>
                      <a:pPr algn="ctr"/>
                      <a:r>
                        <a:rPr lang="en-US" sz="1600" dirty="0" smtClean="0">
                          <a:cs typeface="+mj-cs"/>
                        </a:rPr>
                        <a:t>95°c, 7 min</a:t>
                      </a:r>
                      <a:endParaRPr lang="en-US" sz="1600" dirty="0">
                        <a:cs typeface="+mj-cs"/>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effectLst/>
                          <a:cs typeface="+mj-cs"/>
                        </a:rPr>
                        <a:t>1</a:t>
                      </a:r>
                      <a:r>
                        <a:rPr lang="ar-SA" sz="1600" kern="1200" dirty="0" smtClean="0">
                          <a:effectLst/>
                          <a:cs typeface="+mj-cs"/>
                        </a:rPr>
                        <a:t> </a:t>
                      </a:r>
                      <a:endParaRPr lang="en-US" sz="1600" kern="1200" dirty="0" smtClean="0">
                        <a:effectLst/>
                        <a:cs typeface="+mj-cs"/>
                      </a:endParaRPr>
                    </a:p>
                    <a:p>
                      <a:pPr algn="ctr"/>
                      <a:endParaRPr lang="en-US" sz="1600" dirty="0">
                        <a:cs typeface="+mj-cs"/>
                      </a:endParaRPr>
                    </a:p>
                  </a:txBody>
                  <a:tcPr>
                    <a:solidFill>
                      <a:schemeClr val="bg1"/>
                    </a:solidFill>
                  </a:tcPr>
                </a:tc>
              </a:tr>
              <a:tr h="7126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anose="02020603050405020304" pitchFamily="18" charset="0"/>
                          <a:cs typeface="+mj-cs"/>
                        </a:rPr>
                        <a:t>Step 2</a:t>
                      </a:r>
                    </a:p>
                    <a:p>
                      <a:pPr algn="ctr"/>
                      <a:endParaRPr lang="en-US" sz="1600" b="1" dirty="0">
                        <a:cs typeface="+mj-cs"/>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cs typeface="+mj-cs"/>
                        </a:rPr>
                        <a:t>95°c,1min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cs typeface="+mj-cs"/>
                        </a:rPr>
                        <a:t>61°c,</a:t>
                      </a:r>
                      <a:r>
                        <a:rPr lang="en-US" sz="1600" baseline="0" dirty="0" smtClean="0">
                          <a:cs typeface="+mj-cs"/>
                        </a:rPr>
                        <a:t> 30 Sec</a:t>
                      </a:r>
                      <a:endParaRPr lang="en-US" sz="1600" dirty="0" smtClean="0">
                        <a:cs typeface="+mj-cs"/>
                      </a:endParaRPr>
                    </a:p>
                    <a:p>
                      <a:pPr algn="ctr"/>
                      <a:r>
                        <a:rPr lang="en-US" sz="1600" dirty="0" smtClean="0">
                          <a:cs typeface="+mj-cs"/>
                        </a:rPr>
                        <a:t>72°C, 1min &amp;</a:t>
                      </a:r>
                      <a:r>
                        <a:rPr lang="en-US" sz="1600" baseline="0" dirty="0" smtClean="0">
                          <a:cs typeface="+mj-cs"/>
                        </a:rPr>
                        <a:t> 50 Sec</a:t>
                      </a:r>
                      <a:endParaRPr lang="en-US" sz="1600" dirty="0">
                        <a:cs typeface="+mj-cs"/>
                      </a:endParaRPr>
                    </a:p>
                  </a:txBody>
                  <a:tcPr>
                    <a:solidFill>
                      <a:schemeClr val="bg1"/>
                    </a:solidFill>
                  </a:tcPr>
                </a:tc>
                <a:tc>
                  <a:txBody>
                    <a:bodyPr/>
                    <a:lstStyle/>
                    <a:p>
                      <a:pPr algn="ctr"/>
                      <a:r>
                        <a:rPr lang="en-US" sz="1600" dirty="0" smtClean="0">
                          <a:cs typeface="+mj-cs"/>
                        </a:rPr>
                        <a:t>35</a:t>
                      </a:r>
                      <a:endParaRPr lang="en-US" sz="1600" dirty="0">
                        <a:cs typeface="+mj-cs"/>
                      </a:endParaRPr>
                    </a:p>
                  </a:txBody>
                  <a:tcPr>
                    <a:solidFill>
                      <a:schemeClr val="bg1"/>
                    </a:solidFill>
                  </a:tcPr>
                </a:tc>
              </a:tr>
              <a:tr h="6696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anose="02020603050405020304" pitchFamily="18" charset="0"/>
                          <a:cs typeface="+mj-cs"/>
                        </a:rPr>
                        <a:t>Step 3</a:t>
                      </a:r>
                    </a:p>
                    <a:p>
                      <a:pPr algn="ctr"/>
                      <a:endParaRPr lang="en-US" sz="1600" b="1" dirty="0">
                        <a:cs typeface="+mj-cs"/>
                      </a:endParaRPr>
                    </a:p>
                  </a:txBody>
                  <a:tcPr>
                    <a:solidFill>
                      <a:schemeClr val="bg1"/>
                    </a:solidFill>
                  </a:tcPr>
                </a:tc>
                <a:tc>
                  <a:txBody>
                    <a:bodyPr/>
                    <a:lstStyle/>
                    <a:p>
                      <a:pPr algn="ctr"/>
                      <a:r>
                        <a:rPr lang="en-US" sz="1600" dirty="0" smtClean="0">
                          <a:cs typeface="+mj-cs"/>
                        </a:rPr>
                        <a:t>72°C, 1min</a:t>
                      </a:r>
                    </a:p>
                    <a:p>
                      <a:pPr algn="ctr"/>
                      <a:r>
                        <a:rPr lang="en-US" sz="1600" dirty="0" smtClean="0">
                          <a:cs typeface="+mj-cs"/>
                        </a:rPr>
                        <a:t>4°C</a:t>
                      </a:r>
                      <a:endParaRPr lang="en-US" sz="1600" dirty="0">
                        <a:cs typeface="+mj-cs"/>
                      </a:endParaRPr>
                    </a:p>
                  </a:txBody>
                  <a:tcPr>
                    <a:solidFill>
                      <a:schemeClr val="bg1"/>
                    </a:solidFill>
                  </a:tcPr>
                </a:tc>
                <a:tc>
                  <a:txBody>
                    <a:bodyPr/>
                    <a:lstStyle/>
                    <a:p>
                      <a:pPr algn="ctr"/>
                      <a:r>
                        <a:rPr lang="en-US" sz="1600" dirty="0" smtClean="0">
                          <a:cs typeface="+mj-cs"/>
                        </a:rPr>
                        <a:t>1</a:t>
                      </a:r>
                      <a:endParaRPr lang="en-US" sz="1600" dirty="0">
                        <a:cs typeface="+mj-cs"/>
                      </a:endParaRPr>
                    </a:p>
                  </a:txBody>
                  <a:tcPr>
                    <a:solidFill>
                      <a:schemeClr val="bg1"/>
                    </a:solidFill>
                  </a:tcPr>
                </a:tc>
              </a:tr>
            </a:tbl>
          </a:graphicData>
        </a:graphic>
      </p:graphicFrame>
      <p:sp>
        <p:nvSpPr>
          <p:cNvPr id="5" name="Rounded Rectangle 4"/>
          <p:cNvSpPr/>
          <p:nvPr/>
        </p:nvSpPr>
        <p:spPr>
          <a:xfrm>
            <a:off x="7832994" y="1123720"/>
            <a:ext cx="2809301" cy="79321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KLF14 Amplifying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693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709" t="6215" r="1035" b="7545"/>
          <a:stretch/>
        </p:blipFill>
        <p:spPr>
          <a:xfrm>
            <a:off x="1200839" y="1213159"/>
            <a:ext cx="9793995" cy="5045726"/>
          </a:xfrm>
          <a:prstGeom prst="rect">
            <a:avLst/>
          </a:prstGeom>
        </p:spPr>
      </p:pic>
      <p:sp>
        <p:nvSpPr>
          <p:cNvPr id="3" name="Rectangle 2"/>
          <p:cNvSpPr/>
          <p:nvPr/>
        </p:nvSpPr>
        <p:spPr>
          <a:xfrm>
            <a:off x="3017526" y="598118"/>
            <a:ext cx="5810373" cy="369332"/>
          </a:xfrm>
          <a:prstGeom prst="rect">
            <a:avLst/>
          </a:prstGeom>
        </p:spPr>
        <p:txBody>
          <a:bodyPr wrap="none">
            <a:spAutoFit/>
          </a:bodyPr>
          <a:lstStyle/>
          <a:p>
            <a:pPr algn="r" rtl="1"/>
            <a:r>
              <a:rPr lang="en-US" b="1" dirty="0" smtClean="0">
                <a:latin typeface="Times New Roman" panose="02020603050405020304" pitchFamily="18" charset="0"/>
                <a:cs typeface="Times New Roman" panose="02020603050405020304" pitchFamily="18" charset="0"/>
              </a:rPr>
              <a:t>Sequencing results are converted to Multi-FASTA format</a:t>
            </a:r>
            <a:endParaRPr lang="en-US" b="1" dirty="0">
              <a:latin typeface="Times New Roman" panose="02020603050405020304" pitchFamily="18" charset="0"/>
              <a:cs typeface="Times New Roman" panose="02020603050405020304" pitchFamily="18" charset="0"/>
            </a:endParaRPr>
          </a:p>
        </p:txBody>
      </p:sp>
      <p:sp>
        <p:nvSpPr>
          <p:cNvPr id="4" name="Oval 3"/>
          <p:cNvSpPr/>
          <p:nvPr/>
        </p:nvSpPr>
        <p:spPr>
          <a:xfrm>
            <a:off x="2506610" y="598117"/>
            <a:ext cx="396606" cy="3693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1</a:t>
            </a:r>
            <a:endParaRPr lang="en-US" dirty="0"/>
          </a:p>
        </p:txBody>
      </p:sp>
    </p:spTree>
    <p:extLst>
      <p:ext uri="{BB962C8B-B14F-4D97-AF65-F5344CB8AC3E}">
        <p14:creationId xmlns:p14="http://schemas.microsoft.com/office/powerpoint/2010/main" val="2123639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7459" y="233546"/>
            <a:ext cx="2518638" cy="369332"/>
          </a:xfrm>
          <a:prstGeom prst="rect">
            <a:avLst/>
          </a:prstGeom>
        </p:spPr>
        <p:txBody>
          <a:bodyPr wrap="none">
            <a:spAutoFit/>
          </a:bodyPr>
          <a:lstStyle/>
          <a:p>
            <a:r>
              <a:rPr lang="en-US" b="1" dirty="0" smtClean="0">
                <a:latin typeface="Times New Roman" panose="02020603050405020304" pitchFamily="18" charset="0"/>
                <a:ea typeface="Arial Unicode MS" panose="020B0604020202020204" pitchFamily="34" charset="-128"/>
                <a:cs typeface="B Mitra" panose="00000400000000000000" pitchFamily="2" charset="-78"/>
              </a:rPr>
              <a:t>Alignment by ClustalW</a:t>
            </a:r>
            <a:endParaRPr lang="en-US" dirty="0"/>
          </a:p>
        </p:txBody>
      </p:sp>
      <p:sp>
        <p:nvSpPr>
          <p:cNvPr id="3" name="Oval 2"/>
          <p:cNvSpPr/>
          <p:nvPr/>
        </p:nvSpPr>
        <p:spPr>
          <a:xfrm>
            <a:off x="2400479" y="233546"/>
            <a:ext cx="396606" cy="3693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2</a:t>
            </a:r>
            <a:endParaRPr lang="en-US" dirty="0"/>
          </a:p>
        </p:txBody>
      </p:sp>
      <p:pic>
        <p:nvPicPr>
          <p:cNvPr id="4" name="Picture 3"/>
          <p:cNvPicPr/>
          <p:nvPr/>
        </p:nvPicPr>
        <p:blipFill rotWithShape="1">
          <a:blip r:embed="rId2"/>
          <a:srcRect t="2531" b="7251"/>
          <a:stretch/>
        </p:blipFill>
        <p:spPr>
          <a:xfrm>
            <a:off x="969485" y="1084579"/>
            <a:ext cx="9441456" cy="5497416"/>
          </a:xfrm>
          <a:prstGeom prst="rect">
            <a:avLst/>
          </a:prstGeom>
        </p:spPr>
      </p:pic>
      <p:sp>
        <p:nvSpPr>
          <p:cNvPr id="5" name="Rectangle 4"/>
          <p:cNvSpPr/>
          <p:nvPr/>
        </p:nvSpPr>
        <p:spPr>
          <a:xfrm>
            <a:off x="4407861" y="692314"/>
            <a:ext cx="2240998" cy="369332"/>
          </a:xfrm>
          <a:prstGeom prst="rect">
            <a:avLst/>
          </a:prstGeom>
        </p:spPr>
        <p:txBody>
          <a:bodyPr wrap="none">
            <a:spAutoFit/>
          </a:bodyPr>
          <a:lstStyle/>
          <a:p>
            <a:r>
              <a:rPr lang="en-US" b="1" dirty="0" smtClean="0">
                <a:latin typeface="Times New Roman" panose="02020603050405020304" pitchFamily="18" charset="0"/>
                <a:ea typeface="Arial Unicode MS" panose="020B0604020202020204" pitchFamily="34" charset="-128"/>
                <a:cs typeface="B Mitra" panose="00000400000000000000" pitchFamily="2" charset="-78"/>
              </a:rPr>
              <a:t>Togle conserved sites</a:t>
            </a:r>
            <a:endParaRPr lang="en-US" b="1" dirty="0"/>
          </a:p>
        </p:txBody>
      </p:sp>
      <p:sp>
        <p:nvSpPr>
          <p:cNvPr id="6" name="Oval 5"/>
          <p:cNvSpPr/>
          <p:nvPr/>
        </p:nvSpPr>
        <p:spPr>
          <a:xfrm>
            <a:off x="3925407" y="692314"/>
            <a:ext cx="396606" cy="3693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3</a:t>
            </a:r>
            <a:endParaRPr lang="en-US" dirty="0"/>
          </a:p>
        </p:txBody>
      </p:sp>
    </p:spTree>
    <p:extLst>
      <p:ext uri="{BB962C8B-B14F-4D97-AF65-F5344CB8AC3E}">
        <p14:creationId xmlns:p14="http://schemas.microsoft.com/office/powerpoint/2010/main" val="1139481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958" y="1805833"/>
            <a:ext cx="8045987" cy="3091039"/>
          </a:xfrm>
          <a:prstGeom prst="rect">
            <a:avLst/>
          </a:prstGeom>
        </p:spPr>
        <p:txBody>
          <a:bodyPr wrap="square">
            <a:spAutoFit/>
          </a:bodyPr>
          <a:lstStyle/>
          <a:p>
            <a:pPr marL="285750" indent="-285750" algn="just">
              <a:lnSpc>
                <a:spcPct val="200000"/>
              </a:lnSpc>
              <a:spcAft>
                <a:spcPts val="1200"/>
              </a:spcAft>
              <a:buFont typeface="Arial" panose="020B0604020202020204" pitchFamily="34" charset="0"/>
              <a:buChar char="•"/>
            </a:pPr>
            <a:r>
              <a:rPr lang="en-US" dirty="0" smtClean="0">
                <a:effectLst/>
                <a:latin typeface="Times" panose="02020603050405020304" pitchFamily="18" charset="0"/>
                <a:ea typeface="Calibri" panose="020F0502020204030204" pitchFamily="34" charset="0"/>
                <a:cs typeface="Arial" panose="020B0604020202020204" pitchFamily="34" charset="0"/>
              </a:rPr>
              <a:t>Applying an exact test for deviation from Hardy–Weinberg equilibrium (HWE)</a:t>
            </a:r>
          </a:p>
          <a:p>
            <a:pPr marL="285750" indent="-285750" algn="just">
              <a:lnSpc>
                <a:spcPct val="200000"/>
              </a:lnSpc>
              <a:spcAft>
                <a:spcPts val="1200"/>
              </a:spcAft>
              <a:buFont typeface="Arial" panose="020B0604020202020204" pitchFamily="34" charset="0"/>
              <a:buChar char="•"/>
            </a:pPr>
            <a:r>
              <a:rPr lang="en-US" dirty="0" smtClean="0">
                <a:effectLst/>
                <a:latin typeface="Times" panose="02020603050405020304" pitchFamily="18" charset="0"/>
                <a:ea typeface="Calibri" panose="020F0502020204030204" pitchFamily="34" charset="0"/>
                <a:cs typeface="Arial" panose="020B0604020202020204" pitchFamily="34" charset="0"/>
              </a:rPr>
              <a:t> The proportions of genotypes or alleles were compared by the chi square (χ</a:t>
            </a:r>
            <a:r>
              <a:rPr lang="en-US" baseline="30000" dirty="0" smtClean="0">
                <a:effectLst/>
                <a:latin typeface="Times" panose="02020603050405020304" pitchFamily="18" charset="0"/>
                <a:ea typeface="Calibri" panose="020F0502020204030204" pitchFamily="34" charset="0"/>
                <a:cs typeface="Arial" panose="020B0604020202020204" pitchFamily="34" charset="0"/>
              </a:rPr>
              <a:t>2</a:t>
            </a:r>
            <a:r>
              <a:rPr lang="en-US" dirty="0" smtClean="0">
                <a:effectLst/>
                <a:latin typeface="Times" panose="02020603050405020304" pitchFamily="18" charset="0"/>
                <a:ea typeface="Calibri" panose="020F0502020204030204" pitchFamily="34" charset="0"/>
                <a:cs typeface="Arial" panose="020B0604020202020204" pitchFamily="34" charset="0"/>
              </a:rPr>
              <a:t>) test. </a:t>
            </a:r>
          </a:p>
          <a:p>
            <a:pPr marL="285750" indent="-285750" algn="just">
              <a:lnSpc>
                <a:spcPct val="200000"/>
              </a:lnSpc>
              <a:spcAft>
                <a:spcPts val="1200"/>
              </a:spcAft>
              <a:buFont typeface="Arial" panose="020B0604020202020204" pitchFamily="34" charset="0"/>
              <a:buChar char="•"/>
            </a:pPr>
            <a:r>
              <a:rPr lang="en-US" dirty="0" smtClean="0">
                <a:effectLst/>
                <a:latin typeface="Times" panose="02020603050405020304" pitchFamily="18" charset="0"/>
                <a:ea typeface="Calibri" panose="020F0502020204030204" pitchFamily="34" charset="0"/>
                <a:cs typeface="Arial" panose="020B0604020202020204" pitchFamily="34" charset="0"/>
              </a:rPr>
              <a:t>SNP× T2D associations were assessed using odds ratios and 95% confidence intervals derived from logistic regression models including all members, adjusting for age and sex.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ounded Rectangle 3"/>
          <p:cNvSpPr/>
          <p:nvPr/>
        </p:nvSpPr>
        <p:spPr>
          <a:xfrm>
            <a:off x="4373696" y="668272"/>
            <a:ext cx="3150824" cy="804232"/>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Statistical analysis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054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02834" y="2071170"/>
            <a:ext cx="5397631" cy="2215991"/>
          </a:xfrm>
          <a:prstGeom prst="rect">
            <a:avLst/>
          </a:prstGeom>
          <a:noFill/>
        </p:spPr>
        <p:txBody>
          <a:bodyPr wrap="none" rtlCol="0">
            <a:spAutoFit/>
          </a:bodyPr>
          <a:lstStyle/>
          <a:p>
            <a:r>
              <a:rPr lang="en-US" sz="13800" dirty="0" smtClean="0">
                <a:effectLst>
                  <a:outerShdw blurRad="38100" dist="38100" dir="2700000" algn="tl">
                    <a:srgbClr val="000000">
                      <a:alpha val="43137"/>
                    </a:srgbClr>
                  </a:outerShdw>
                </a:effectLst>
                <a:latin typeface="Times" panose="02020603050405020304" pitchFamily="18" charset="0"/>
                <a:cs typeface="Times" panose="02020603050405020304" pitchFamily="18" charset="0"/>
              </a:rPr>
              <a:t>Results</a:t>
            </a:r>
            <a:endParaRPr lang="en-US" sz="13800" dirty="0">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694392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
          <p:cNvPicPr/>
          <p:nvPr/>
        </p:nvPicPr>
        <p:blipFill>
          <a:blip r:embed="rId2">
            <a:extLst>
              <a:ext uri="{28A0092B-C50C-407E-A947-70E740481C1C}">
                <a14:useLocalDpi xmlns:a14="http://schemas.microsoft.com/office/drawing/2010/main" val="0"/>
              </a:ext>
            </a:extLst>
          </a:blip>
          <a:srcRect/>
          <a:stretch>
            <a:fillRect/>
          </a:stretch>
        </p:blipFill>
        <p:spPr bwMode="auto">
          <a:xfrm>
            <a:off x="4485988" y="1619480"/>
            <a:ext cx="3257280" cy="2612609"/>
          </a:xfrm>
          <a:prstGeom prst="rect">
            <a:avLst/>
          </a:prstGeom>
          <a:noFill/>
        </p:spPr>
      </p:pic>
      <p:pic>
        <p:nvPicPr>
          <p:cNvPr id="3" name="Picture 2" descr="Untitled-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6180" y="4594034"/>
            <a:ext cx="7458153" cy="1911619"/>
          </a:xfrm>
          <a:prstGeom prst="rect">
            <a:avLst/>
          </a:prstGeom>
          <a:noFill/>
        </p:spPr>
      </p:pic>
      <p:sp>
        <p:nvSpPr>
          <p:cNvPr id="6" name="Rounded Rectangle 5"/>
          <p:cNvSpPr/>
          <p:nvPr/>
        </p:nvSpPr>
        <p:spPr>
          <a:xfrm>
            <a:off x="2767914" y="599220"/>
            <a:ext cx="7034684" cy="881350"/>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dk1"/>
                </a:solidFill>
                <a:latin typeface="Times New Roman" panose="02020603050405020304" pitchFamily="18" charset="0"/>
                <a:cs typeface="Times New Roman" panose="02020603050405020304" pitchFamily="18" charset="0"/>
              </a:rPr>
              <a:t>Sequencing results of KLF14 </a:t>
            </a:r>
            <a:r>
              <a:rPr lang="en-US" sz="2400" b="1" dirty="0" smtClean="0">
                <a:latin typeface="Times New Roman" panose="02020603050405020304" pitchFamily="18" charset="0"/>
                <a:cs typeface="Times New Roman" panose="02020603050405020304" pitchFamily="18" charset="0"/>
              </a:rPr>
              <a:t>by </a:t>
            </a:r>
            <a:r>
              <a:rPr lang="en-US" sz="2400" b="1" dirty="0" err="1" smtClean="0">
                <a:latin typeface="Times New Roman" panose="02020603050405020304" pitchFamily="18" charset="0"/>
                <a:cs typeface="Times New Roman" panose="02020603050405020304" pitchFamily="18" charset="0"/>
              </a:rPr>
              <a:t>bioedith</a:t>
            </a:r>
            <a:r>
              <a:rPr lang="en-US" sz="2400" b="1" dirty="0" smtClean="0">
                <a:latin typeface="Times New Roman" panose="02020603050405020304" pitchFamily="18" charset="0"/>
                <a:cs typeface="Times New Roman" panose="02020603050405020304" pitchFamily="18" charset="0"/>
              </a:rPr>
              <a:t> Software</a:t>
            </a:r>
            <a:endParaRPr lang="en-US" sz="2400" b="1" dirty="0">
              <a:solidFill>
                <a:schemeClr val="dk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532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241" y="1556890"/>
            <a:ext cx="6486784" cy="5435925"/>
          </a:xfrm>
          <a:prstGeom prst="rect">
            <a:avLst/>
          </a:prstGeom>
        </p:spPr>
      </p:pic>
      <p:sp>
        <p:nvSpPr>
          <p:cNvPr id="3" name="Arc 2"/>
          <p:cNvSpPr/>
          <p:nvPr/>
        </p:nvSpPr>
        <p:spPr>
          <a:xfrm rot="16822717">
            <a:off x="7177271" y="1105331"/>
            <a:ext cx="4141969" cy="3768218"/>
          </a:xfrm>
          <a:prstGeom prst="arc">
            <a:avLst>
              <a:gd name="adj1" fmla="val 13479414"/>
              <a:gd name="adj2" fmla="val 548481"/>
            </a:avLst>
          </a:prstGeom>
          <a:ln>
            <a:solidFill>
              <a:srgbClr val="A52B7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 name="Arc 3"/>
          <p:cNvSpPr/>
          <p:nvPr/>
        </p:nvSpPr>
        <p:spPr>
          <a:xfrm rot="16822717" flipV="1">
            <a:off x="2241181" y="1043301"/>
            <a:ext cx="4810441" cy="3056955"/>
          </a:xfrm>
          <a:prstGeom prst="arc">
            <a:avLst>
              <a:gd name="adj1" fmla="val 13479414"/>
              <a:gd name="adj2" fmla="val 548481"/>
            </a:avLst>
          </a:prstGeom>
          <a:ln>
            <a:solidFill>
              <a:srgbClr val="A52B7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solidFill>
                <a:srgbClr val="FFFF00"/>
              </a:solidFill>
            </a:endParaRPr>
          </a:p>
        </p:txBody>
      </p:sp>
      <p:sp>
        <p:nvSpPr>
          <p:cNvPr id="5" name="Rectangle 4"/>
          <p:cNvSpPr/>
          <p:nvPr/>
        </p:nvSpPr>
        <p:spPr>
          <a:xfrm>
            <a:off x="6373462" y="281390"/>
            <a:ext cx="1300356" cy="369332"/>
          </a:xfrm>
          <a:prstGeom prst="rect">
            <a:avLst/>
          </a:prstGeom>
        </p:spPr>
        <p:txBody>
          <a:bodyPr wrap="none">
            <a:spAutoFit/>
          </a:bodyPr>
          <a:lstStyle/>
          <a:p>
            <a:r>
              <a:rPr lang="en-US" b="1" dirty="0">
                <a:latin typeface="Times New Roman" panose="02020603050405020304" pitchFamily="18" charset="0"/>
                <a:ea typeface="Arial Unicode MS" panose="020B0604020202020204" pitchFamily="34" charset="-128"/>
                <a:cs typeface="B Mitra" panose="00000400000000000000" pitchFamily="2" charset="-78"/>
              </a:rPr>
              <a:t>r</a:t>
            </a:r>
            <a:r>
              <a:rPr lang="en-US" b="1" dirty="0" smtClean="0">
                <a:latin typeface="Times New Roman" panose="02020603050405020304" pitchFamily="18" charset="0"/>
                <a:ea typeface="Arial Unicode MS" panose="020B0604020202020204" pitchFamily="34" charset="-128"/>
                <a:cs typeface="B Mitra" panose="00000400000000000000" pitchFamily="2" charset="-78"/>
              </a:rPr>
              <a:t>s76603546</a:t>
            </a:r>
            <a:endParaRPr lang="en-US" dirty="0"/>
          </a:p>
        </p:txBody>
      </p:sp>
      <p:sp>
        <p:nvSpPr>
          <p:cNvPr id="6" name="Rectangle 5"/>
          <p:cNvSpPr/>
          <p:nvPr/>
        </p:nvSpPr>
        <p:spPr>
          <a:xfrm>
            <a:off x="6373462" y="694863"/>
            <a:ext cx="1390252" cy="369332"/>
          </a:xfrm>
          <a:prstGeom prst="rect">
            <a:avLst/>
          </a:prstGeom>
        </p:spPr>
        <p:txBody>
          <a:bodyPr wrap="none">
            <a:spAutoFit/>
          </a:bodyPr>
          <a:lstStyle/>
          <a:p>
            <a:r>
              <a:rPr lang="en-US" b="1" dirty="0">
                <a:latin typeface="Times New Roman" panose="02020603050405020304" pitchFamily="18" charset="0"/>
                <a:ea typeface="Arial Unicode MS" panose="020B0604020202020204" pitchFamily="34" charset="-128"/>
                <a:cs typeface="B Mitra" panose="00000400000000000000" pitchFamily="2" charset="-78"/>
              </a:rPr>
              <a:t>r</a:t>
            </a:r>
            <a:r>
              <a:rPr lang="en-US" b="1" dirty="0" smtClean="0">
                <a:latin typeface="Times New Roman" panose="02020603050405020304" pitchFamily="18" charset="0"/>
                <a:ea typeface="Arial Unicode MS" panose="020B0604020202020204" pitchFamily="34" charset="-128"/>
                <a:cs typeface="B Mitra" panose="00000400000000000000" pitchFamily="2" charset="-78"/>
              </a:rPr>
              <a:t>s111731678</a:t>
            </a:r>
            <a:endParaRPr lang="en-US" dirty="0"/>
          </a:p>
        </p:txBody>
      </p:sp>
      <p:sp>
        <p:nvSpPr>
          <p:cNvPr id="7" name="Rectangle 6"/>
          <p:cNvSpPr/>
          <p:nvPr/>
        </p:nvSpPr>
        <p:spPr>
          <a:xfrm>
            <a:off x="6373462" y="1064195"/>
            <a:ext cx="1415772" cy="369332"/>
          </a:xfrm>
          <a:prstGeom prst="rect">
            <a:avLst/>
          </a:prstGeom>
        </p:spPr>
        <p:txBody>
          <a:bodyPr wrap="none">
            <a:spAutoFit/>
          </a:bodyPr>
          <a:lstStyle/>
          <a:p>
            <a:r>
              <a:rPr lang="en-US" b="1" dirty="0">
                <a:latin typeface="Times New Roman" panose="02020603050405020304" pitchFamily="18" charset="0"/>
                <a:ea typeface="Arial Unicode MS" panose="020B0604020202020204" pitchFamily="34" charset="-128"/>
                <a:cs typeface="B Mitra" panose="00000400000000000000" pitchFamily="2" charset="-78"/>
              </a:rPr>
              <a:t>r</a:t>
            </a:r>
            <a:r>
              <a:rPr lang="en-US" b="1" dirty="0" smtClean="0">
                <a:latin typeface="Times New Roman" panose="02020603050405020304" pitchFamily="18" charset="0"/>
                <a:ea typeface="Arial Unicode MS" panose="020B0604020202020204" pitchFamily="34" charset="-128"/>
                <a:cs typeface="B Mitra" panose="00000400000000000000" pitchFamily="2" charset="-78"/>
              </a:rPr>
              <a:t>s782564043</a:t>
            </a:r>
            <a:endParaRPr lang="en-US" dirty="0"/>
          </a:p>
        </p:txBody>
      </p:sp>
      <p:sp>
        <p:nvSpPr>
          <p:cNvPr id="8" name="L-Shape 7"/>
          <p:cNvSpPr/>
          <p:nvPr/>
        </p:nvSpPr>
        <p:spPr>
          <a:xfrm rot="18781705">
            <a:off x="7530656" y="243141"/>
            <a:ext cx="509166" cy="136358"/>
          </a:xfrm>
          <a:prstGeom prst="corner">
            <a:avLst>
              <a:gd name="adj1" fmla="val 27452"/>
              <a:gd name="adj2" fmla="val 28385"/>
            </a:avLst>
          </a:prstGeom>
          <a:solidFill>
            <a:srgbClr val="A52B71"/>
          </a:solidFill>
          <a:ln>
            <a:solidFill>
              <a:srgbClr val="A52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85780" y="4866284"/>
            <a:ext cx="2339102" cy="584775"/>
          </a:xfrm>
          <a:prstGeom prst="rect">
            <a:avLst/>
          </a:prstGeom>
          <a:noFill/>
        </p:spPr>
        <p:txBody>
          <a:bodyPr wrap="none" rtlCol="0">
            <a:spAutoFit/>
          </a:bodyPr>
          <a:lstStyle/>
          <a:p>
            <a:r>
              <a:rPr lang="en-US" sz="3200" b="1" dirty="0" smtClean="0">
                <a:latin typeface="Times New Roman" panose="02020603050405020304" pitchFamily="18" charset="0"/>
                <a:cs typeface="Times New Roman" panose="02020603050405020304" pitchFamily="18" charset="0"/>
              </a:rPr>
              <a:t>220 variants</a:t>
            </a:r>
            <a:endParaRPr lang="en-US" sz="3200" b="1" dirty="0">
              <a:latin typeface="Times New Roman" panose="02020603050405020304" pitchFamily="18" charset="0"/>
              <a:cs typeface="Times New Roman" panose="02020603050405020304" pitchFamily="18" charset="0"/>
            </a:endParaRPr>
          </a:p>
        </p:txBody>
      </p:sp>
      <p:sp>
        <p:nvSpPr>
          <p:cNvPr id="10" name="Rectangle 9"/>
          <p:cNvSpPr/>
          <p:nvPr/>
        </p:nvSpPr>
        <p:spPr>
          <a:xfrm rot="1330254">
            <a:off x="4381402" y="5448244"/>
            <a:ext cx="1456681" cy="369332"/>
          </a:xfrm>
          <a:prstGeom prst="rect">
            <a:avLst/>
          </a:prstGeom>
        </p:spPr>
        <p:txBody>
          <a:bodyPr wrap="none">
            <a:spAutoFit/>
          </a:bodyPr>
          <a:lstStyle/>
          <a:p>
            <a:r>
              <a:rPr lang="en-US" dirty="0">
                <a:solidFill>
                  <a:srgbClr val="C00000"/>
                </a:solidFill>
              </a:rPr>
              <a:t>rs781788513 </a:t>
            </a:r>
          </a:p>
        </p:txBody>
      </p:sp>
      <p:sp>
        <p:nvSpPr>
          <p:cNvPr id="11" name="Rectangle 10"/>
          <p:cNvSpPr/>
          <p:nvPr/>
        </p:nvSpPr>
        <p:spPr>
          <a:xfrm>
            <a:off x="5801963" y="5689113"/>
            <a:ext cx="1456681" cy="369332"/>
          </a:xfrm>
          <a:prstGeom prst="rect">
            <a:avLst/>
          </a:prstGeom>
        </p:spPr>
        <p:txBody>
          <a:bodyPr wrap="none">
            <a:spAutoFit/>
          </a:bodyPr>
          <a:lstStyle/>
          <a:p>
            <a:r>
              <a:rPr lang="en-US" dirty="0">
                <a:solidFill>
                  <a:srgbClr val="C00000"/>
                </a:solidFill>
              </a:rPr>
              <a:t>rs782488811 </a:t>
            </a:r>
          </a:p>
        </p:txBody>
      </p:sp>
      <p:sp>
        <p:nvSpPr>
          <p:cNvPr id="12" name="Rectangle 11"/>
          <p:cNvSpPr/>
          <p:nvPr/>
        </p:nvSpPr>
        <p:spPr>
          <a:xfrm rot="20221461">
            <a:off x="7837147" y="5071490"/>
            <a:ext cx="1456681" cy="369332"/>
          </a:xfrm>
          <a:prstGeom prst="rect">
            <a:avLst/>
          </a:prstGeom>
        </p:spPr>
        <p:txBody>
          <a:bodyPr wrap="none">
            <a:spAutoFit/>
          </a:bodyPr>
          <a:lstStyle/>
          <a:p>
            <a:r>
              <a:rPr lang="en-US" dirty="0">
                <a:solidFill>
                  <a:srgbClr val="C00000"/>
                </a:solidFill>
              </a:rPr>
              <a:t>rs782488811 </a:t>
            </a:r>
          </a:p>
        </p:txBody>
      </p:sp>
      <p:sp>
        <p:nvSpPr>
          <p:cNvPr id="13" name="Rectangle 12"/>
          <p:cNvSpPr/>
          <p:nvPr/>
        </p:nvSpPr>
        <p:spPr>
          <a:xfrm rot="2636947">
            <a:off x="3631230" y="4385271"/>
            <a:ext cx="1456681" cy="369332"/>
          </a:xfrm>
          <a:prstGeom prst="rect">
            <a:avLst/>
          </a:prstGeom>
        </p:spPr>
        <p:txBody>
          <a:bodyPr wrap="none">
            <a:spAutoFit/>
          </a:bodyPr>
          <a:lstStyle/>
          <a:p>
            <a:r>
              <a:rPr lang="en-US" dirty="0">
                <a:solidFill>
                  <a:srgbClr val="C00000"/>
                </a:solidFill>
              </a:rPr>
              <a:t>rs782680939 </a:t>
            </a:r>
          </a:p>
        </p:txBody>
      </p:sp>
      <p:sp>
        <p:nvSpPr>
          <p:cNvPr id="14" name="Rectangle 13"/>
          <p:cNvSpPr/>
          <p:nvPr/>
        </p:nvSpPr>
        <p:spPr>
          <a:xfrm rot="516722">
            <a:off x="4965810" y="5023704"/>
            <a:ext cx="1456681" cy="369332"/>
          </a:xfrm>
          <a:prstGeom prst="rect">
            <a:avLst/>
          </a:prstGeom>
        </p:spPr>
        <p:txBody>
          <a:bodyPr wrap="none">
            <a:spAutoFit/>
          </a:bodyPr>
          <a:lstStyle/>
          <a:p>
            <a:r>
              <a:rPr lang="en-US" dirty="0">
                <a:solidFill>
                  <a:srgbClr val="C00000"/>
                </a:solidFill>
              </a:rPr>
              <a:t>rs781831902 </a:t>
            </a:r>
          </a:p>
        </p:txBody>
      </p:sp>
      <p:sp>
        <p:nvSpPr>
          <p:cNvPr id="15" name="Rectangle 14"/>
          <p:cNvSpPr/>
          <p:nvPr/>
        </p:nvSpPr>
        <p:spPr>
          <a:xfrm rot="20947205">
            <a:off x="7103112" y="5938422"/>
            <a:ext cx="1456681" cy="369332"/>
          </a:xfrm>
          <a:prstGeom prst="rect">
            <a:avLst/>
          </a:prstGeom>
        </p:spPr>
        <p:txBody>
          <a:bodyPr wrap="none">
            <a:spAutoFit/>
          </a:bodyPr>
          <a:lstStyle/>
          <a:p>
            <a:r>
              <a:rPr lang="en-US" dirty="0">
                <a:solidFill>
                  <a:srgbClr val="C00000"/>
                </a:solidFill>
              </a:rPr>
              <a:t>rs558210393 </a:t>
            </a:r>
          </a:p>
        </p:txBody>
      </p:sp>
      <p:sp>
        <p:nvSpPr>
          <p:cNvPr id="16" name="Rectangle 15"/>
          <p:cNvSpPr/>
          <p:nvPr/>
        </p:nvSpPr>
        <p:spPr>
          <a:xfrm rot="21060929">
            <a:off x="6812404" y="5002376"/>
            <a:ext cx="1456681" cy="369332"/>
          </a:xfrm>
          <a:prstGeom prst="rect">
            <a:avLst/>
          </a:prstGeom>
        </p:spPr>
        <p:txBody>
          <a:bodyPr wrap="none">
            <a:spAutoFit/>
          </a:bodyPr>
          <a:lstStyle/>
          <a:p>
            <a:r>
              <a:rPr lang="en-US" dirty="0">
                <a:solidFill>
                  <a:srgbClr val="C00000"/>
                </a:solidFill>
              </a:rPr>
              <a:t>rs558210393 </a:t>
            </a:r>
          </a:p>
        </p:txBody>
      </p:sp>
      <p:sp>
        <p:nvSpPr>
          <p:cNvPr id="17" name="Rectangle 16"/>
          <p:cNvSpPr/>
          <p:nvPr/>
        </p:nvSpPr>
        <p:spPr>
          <a:xfrm rot="20053236">
            <a:off x="8194193" y="4456634"/>
            <a:ext cx="1456681" cy="369332"/>
          </a:xfrm>
          <a:prstGeom prst="rect">
            <a:avLst/>
          </a:prstGeom>
        </p:spPr>
        <p:txBody>
          <a:bodyPr wrap="none">
            <a:spAutoFit/>
          </a:bodyPr>
          <a:lstStyle/>
          <a:p>
            <a:r>
              <a:rPr lang="en-US" dirty="0">
                <a:solidFill>
                  <a:srgbClr val="C00000"/>
                </a:solidFill>
              </a:rPr>
              <a:t>rs782341176 </a:t>
            </a:r>
          </a:p>
        </p:txBody>
      </p:sp>
      <p:sp>
        <p:nvSpPr>
          <p:cNvPr id="18" name="Rectangle 17"/>
          <p:cNvSpPr/>
          <p:nvPr/>
        </p:nvSpPr>
        <p:spPr>
          <a:xfrm rot="1930247">
            <a:off x="4254615" y="4090187"/>
            <a:ext cx="1456681" cy="369332"/>
          </a:xfrm>
          <a:prstGeom prst="rect">
            <a:avLst/>
          </a:prstGeom>
        </p:spPr>
        <p:txBody>
          <a:bodyPr wrap="none">
            <a:spAutoFit/>
          </a:bodyPr>
          <a:lstStyle/>
          <a:p>
            <a:r>
              <a:rPr lang="en-US" dirty="0">
                <a:solidFill>
                  <a:srgbClr val="C00000"/>
                </a:solidFill>
              </a:rPr>
              <a:t>rs781938532 </a:t>
            </a:r>
          </a:p>
        </p:txBody>
      </p:sp>
      <p:sp>
        <p:nvSpPr>
          <p:cNvPr id="19" name="Rectangle 18"/>
          <p:cNvSpPr/>
          <p:nvPr/>
        </p:nvSpPr>
        <p:spPr>
          <a:xfrm>
            <a:off x="6172351" y="4569818"/>
            <a:ext cx="1456681" cy="369332"/>
          </a:xfrm>
          <a:prstGeom prst="rect">
            <a:avLst/>
          </a:prstGeom>
        </p:spPr>
        <p:txBody>
          <a:bodyPr wrap="none">
            <a:spAutoFit/>
          </a:bodyPr>
          <a:lstStyle/>
          <a:p>
            <a:r>
              <a:rPr lang="en-US" dirty="0">
                <a:solidFill>
                  <a:srgbClr val="C00000"/>
                </a:solidFill>
              </a:rPr>
              <a:t>rs374764906 </a:t>
            </a:r>
          </a:p>
        </p:txBody>
      </p:sp>
      <p:sp>
        <p:nvSpPr>
          <p:cNvPr id="20" name="Rectangle 19"/>
          <p:cNvSpPr/>
          <p:nvPr/>
        </p:nvSpPr>
        <p:spPr>
          <a:xfrm rot="17508883">
            <a:off x="3917579" y="2940478"/>
            <a:ext cx="1456681" cy="369332"/>
          </a:xfrm>
          <a:prstGeom prst="rect">
            <a:avLst/>
          </a:prstGeom>
        </p:spPr>
        <p:txBody>
          <a:bodyPr wrap="none">
            <a:spAutoFit/>
          </a:bodyPr>
          <a:lstStyle/>
          <a:p>
            <a:r>
              <a:rPr lang="en-US" dirty="0">
                <a:solidFill>
                  <a:srgbClr val="C00000"/>
                </a:solidFill>
              </a:rPr>
              <a:t>rs782812309 </a:t>
            </a:r>
          </a:p>
        </p:txBody>
      </p:sp>
      <p:sp>
        <p:nvSpPr>
          <p:cNvPr id="21" name="Rectangle 20"/>
          <p:cNvSpPr/>
          <p:nvPr/>
        </p:nvSpPr>
        <p:spPr>
          <a:xfrm rot="4778836">
            <a:off x="8519914" y="3422415"/>
            <a:ext cx="1456681" cy="369332"/>
          </a:xfrm>
          <a:prstGeom prst="rect">
            <a:avLst/>
          </a:prstGeom>
        </p:spPr>
        <p:txBody>
          <a:bodyPr wrap="none">
            <a:spAutoFit/>
          </a:bodyPr>
          <a:lstStyle/>
          <a:p>
            <a:r>
              <a:rPr lang="en-US" dirty="0">
                <a:solidFill>
                  <a:srgbClr val="C00000"/>
                </a:solidFill>
              </a:rPr>
              <a:t>rs782814368 </a:t>
            </a:r>
          </a:p>
        </p:txBody>
      </p:sp>
      <p:sp>
        <p:nvSpPr>
          <p:cNvPr id="22" name="Rectangle 21"/>
          <p:cNvSpPr/>
          <p:nvPr/>
        </p:nvSpPr>
        <p:spPr>
          <a:xfrm>
            <a:off x="6170740" y="3361406"/>
            <a:ext cx="1456681" cy="369332"/>
          </a:xfrm>
          <a:prstGeom prst="rect">
            <a:avLst/>
          </a:prstGeom>
        </p:spPr>
        <p:txBody>
          <a:bodyPr wrap="none">
            <a:spAutoFit/>
          </a:bodyPr>
          <a:lstStyle/>
          <a:p>
            <a:r>
              <a:rPr lang="en-US" dirty="0">
                <a:solidFill>
                  <a:srgbClr val="FF0000"/>
                </a:solidFill>
              </a:rPr>
              <a:t>rs782239344 </a:t>
            </a:r>
          </a:p>
        </p:txBody>
      </p:sp>
      <p:sp>
        <p:nvSpPr>
          <p:cNvPr id="23" name="Rectangle 22"/>
          <p:cNvSpPr/>
          <p:nvPr/>
        </p:nvSpPr>
        <p:spPr>
          <a:xfrm rot="18837708">
            <a:off x="4727500" y="2881881"/>
            <a:ext cx="1403782" cy="369332"/>
          </a:xfrm>
          <a:prstGeom prst="rect">
            <a:avLst/>
          </a:prstGeom>
        </p:spPr>
        <p:txBody>
          <a:bodyPr wrap="none">
            <a:spAutoFit/>
          </a:bodyPr>
          <a:lstStyle/>
          <a:p>
            <a:r>
              <a:rPr lang="en-US" dirty="0" smtClean="0">
                <a:solidFill>
                  <a:srgbClr val="FF0000"/>
                </a:solidFill>
              </a:rPr>
              <a:t>rs782397250</a:t>
            </a:r>
            <a:endParaRPr lang="en-US" dirty="0">
              <a:solidFill>
                <a:srgbClr val="FF0000"/>
              </a:solidFill>
            </a:endParaRPr>
          </a:p>
        </p:txBody>
      </p:sp>
      <p:sp>
        <p:nvSpPr>
          <p:cNvPr id="24" name="Rectangle 23"/>
          <p:cNvSpPr/>
          <p:nvPr/>
        </p:nvSpPr>
        <p:spPr>
          <a:xfrm rot="8942928">
            <a:off x="7735008" y="3980128"/>
            <a:ext cx="1456681" cy="369332"/>
          </a:xfrm>
          <a:prstGeom prst="rect">
            <a:avLst/>
          </a:prstGeom>
        </p:spPr>
        <p:txBody>
          <a:bodyPr wrap="none">
            <a:spAutoFit/>
          </a:bodyPr>
          <a:lstStyle/>
          <a:p>
            <a:r>
              <a:rPr lang="en-US" dirty="0">
                <a:solidFill>
                  <a:srgbClr val="FF0000"/>
                </a:solidFill>
              </a:rPr>
              <a:t>rs782453618 </a:t>
            </a:r>
          </a:p>
        </p:txBody>
      </p:sp>
      <p:sp>
        <p:nvSpPr>
          <p:cNvPr id="25" name="Rectangle 24"/>
          <p:cNvSpPr/>
          <p:nvPr/>
        </p:nvSpPr>
        <p:spPr>
          <a:xfrm rot="3667776">
            <a:off x="7855527" y="2966101"/>
            <a:ext cx="1509272" cy="338554"/>
          </a:xfrm>
          <a:prstGeom prst="rect">
            <a:avLst/>
          </a:prstGeom>
        </p:spPr>
        <p:txBody>
          <a:bodyPr wrap="square">
            <a:spAutoFit/>
          </a:bodyPr>
          <a:lstStyle/>
          <a:p>
            <a:r>
              <a:rPr lang="en-US" sz="1600" dirty="0">
                <a:solidFill>
                  <a:srgbClr val="FF0000"/>
                </a:solidFill>
              </a:rPr>
              <a:t>rs782600478 </a:t>
            </a:r>
          </a:p>
        </p:txBody>
      </p:sp>
      <p:sp>
        <p:nvSpPr>
          <p:cNvPr id="27" name="Rounded Rectangle 26"/>
          <p:cNvSpPr/>
          <p:nvPr/>
        </p:nvSpPr>
        <p:spPr>
          <a:xfrm>
            <a:off x="8288988" y="1138956"/>
            <a:ext cx="2984179" cy="881350"/>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1"/>
            <a:r>
              <a:rPr lang="en-US" sz="2400" b="1" dirty="0" smtClean="0">
                <a:latin typeface="Times New Roman" panose="02020603050405020304" pitchFamily="18" charset="0"/>
                <a:cs typeface="Times New Roman" panose="02020603050405020304" pitchFamily="18" charset="0"/>
              </a:rPr>
              <a:t>Diversity in variants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01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3396343"/>
              </p:ext>
            </p:extLst>
          </p:nvPr>
        </p:nvGraphicFramePr>
        <p:xfrm>
          <a:off x="2533879" y="2853369"/>
          <a:ext cx="7392318" cy="2511844"/>
        </p:xfrm>
        <a:graphic>
          <a:graphicData uri="http://schemas.openxmlformats.org/drawingml/2006/table">
            <a:tbl>
              <a:tblPr firstRow="1" firstCol="1" bandRow="1">
                <a:tableStyleId>{9D7B26C5-4107-4FEC-AEDC-1716B250A1EF}</a:tableStyleId>
              </a:tblPr>
              <a:tblGrid>
                <a:gridCol w="2463578"/>
                <a:gridCol w="2464370"/>
                <a:gridCol w="2464370"/>
              </a:tblGrid>
              <a:tr h="627961">
                <a:tc>
                  <a:txBody>
                    <a:bodyPr/>
                    <a:lstStyle/>
                    <a:p>
                      <a:pPr marL="0" marR="0" algn="ctr" rtl="1">
                        <a:lnSpc>
                          <a:spcPct val="150000"/>
                        </a:lnSpc>
                        <a:spcBef>
                          <a:spcPts val="0"/>
                        </a:spcBef>
                        <a:spcAft>
                          <a:spcPts val="0"/>
                        </a:spcAft>
                      </a:pPr>
                      <a:r>
                        <a:rPr lang="en-US" sz="2400" dirty="0">
                          <a:effectLst/>
                        </a:rPr>
                        <a:t>SNP</a:t>
                      </a:r>
                      <a:endParaRPr lang="en-US" sz="2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2400">
                          <a:effectLst/>
                        </a:rPr>
                        <a:t>Chi Square</a:t>
                      </a:r>
                      <a:endParaRPr lang="en-US" sz="2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2400" dirty="0">
                          <a:effectLst/>
                        </a:rPr>
                        <a:t>P-value</a:t>
                      </a:r>
                      <a:endParaRPr lang="en-US" sz="2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627961">
                <a:tc>
                  <a:txBody>
                    <a:bodyPr/>
                    <a:lstStyle/>
                    <a:p>
                      <a:pPr marL="0" marR="0" algn="ctr" rtl="1">
                        <a:lnSpc>
                          <a:spcPct val="150000"/>
                        </a:lnSpc>
                        <a:spcBef>
                          <a:spcPts val="0"/>
                        </a:spcBef>
                        <a:spcAft>
                          <a:spcPts val="0"/>
                        </a:spcAft>
                      </a:pPr>
                      <a:r>
                        <a:rPr lang="en-US" sz="2000" dirty="0">
                          <a:effectLst/>
                        </a:rPr>
                        <a:t>rs76603546</a:t>
                      </a:r>
                      <a:endParaRPr lang="en-US" sz="20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2000" dirty="0">
                          <a:effectLst/>
                        </a:rPr>
                        <a:t>3.84</a:t>
                      </a:r>
                      <a:endParaRPr lang="en-US" sz="20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2000" dirty="0">
                          <a:effectLst/>
                        </a:rPr>
                        <a:t>0.04</a:t>
                      </a:r>
                      <a:endParaRPr lang="en-US" sz="20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627961">
                <a:tc>
                  <a:txBody>
                    <a:bodyPr/>
                    <a:lstStyle/>
                    <a:p>
                      <a:pPr marL="0" marR="0" algn="ctr" rtl="1">
                        <a:lnSpc>
                          <a:spcPct val="150000"/>
                        </a:lnSpc>
                        <a:spcBef>
                          <a:spcPts val="0"/>
                        </a:spcBef>
                        <a:spcAft>
                          <a:spcPts val="0"/>
                        </a:spcAft>
                      </a:pPr>
                      <a:r>
                        <a:rPr lang="en-US" sz="2000" dirty="0">
                          <a:effectLst/>
                        </a:rPr>
                        <a:t>rs111731678</a:t>
                      </a:r>
                      <a:endParaRPr lang="en-US" sz="20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2000">
                          <a:effectLst/>
                        </a:rPr>
                        <a:t>0.48</a:t>
                      </a:r>
                      <a:endParaRPr lang="en-US" sz="20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2000">
                          <a:effectLst/>
                        </a:rPr>
                        <a:t>0.48</a:t>
                      </a:r>
                      <a:endParaRPr lang="en-US" sz="20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627961">
                <a:tc>
                  <a:txBody>
                    <a:bodyPr/>
                    <a:lstStyle/>
                    <a:p>
                      <a:pPr marL="0" marR="0" algn="ctr" rtl="1">
                        <a:lnSpc>
                          <a:spcPct val="150000"/>
                        </a:lnSpc>
                        <a:spcBef>
                          <a:spcPts val="0"/>
                        </a:spcBef>
                        <a:spcAft>
                          <a:spcPts val="0"/>
                        </a:spcAft>
                      </a:pPr>
                      <a:r>
                        <a:rPr lang="en-US" sz="2000">
                          <a:effectLst/>
                        </a:rPr>
                        <a:t>rs782564043</a:t>
                      </a:r>
                      <a:endParaRPr lang="en-US" sz="20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2000" dirty="0">
                          <a:effectLst/>
                        </a:rPr>
                        <a:t>2.2</a:t>
                      </a:r>
                      <a:endParaRPr lang="en-US" sz="20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2000" dirty="0">
                          <a:effectLst/>
                        </a:rPr>
                        <a:t>0.13</a:t>
                      </a:r>
                      <a:endParaRPr lang="en-US" sz="20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bl>
          </a:graphicData>
        </a:graphic>
      </p:graphicFrame>
      <p:sp>
        <p:nvSpPr>
          <p:cNvPr id="3" name="Rounded Rectangle 2"/>
          <p:cNvSpPr/>
          <p:nvPr/>
        </p:nvSpPr>
        <p:spPr>
          <a:xfrm>
            <a:off x="3294044" y="870332"/>
            <a:ext cx="5916058" cy="903383"/>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Hardy-Weinberg </a:t>
            </a:r>
            <a:r>
              <a:rPr lang="en-US" sz="2400" b="1" dirty="0" smtClean="0">
                <a:latin typeface="Times New Roman" panose="02020603050405020304" pitchFamily="18" charset="0"/>
                <a:cs typeface="Times New Roman" panose="02020603050405020304" pitchFamily="18" charset="0"/>
              </a:rPr>
              <a:t>equilibrium Results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845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69540493"/>
              </p:ext>
            </p:extLst>
          </p:nvPr>
        </p:nvGraphicFramePr>
        <p:xfrm>
          <a:off x="2272428" y="2430358"/>
          <a:ext cx="6750388" cy="2284864"/>
        </p:xfrm>
        <a:graphic>
          <a:graphicData uri="http://schemas.openxmlformats.org/drawingml/2006/table">
            <a:tbl>
              <a:tblPr firstRow="1" firstCol="1" bandRow="1">
                <a:tableStyleId>{9D7B26C5-4107-4FEC-AEDC-1716B250A1EF}</a:tableStyleId>
              </a:tblPr>
              <a:tblGrid>
                <a:gridCol w="1412693"/>
                <a:gridCol w="1277746"/>
                <a:gridCol w="918404"/>
                <a:gridCol w="2228538"/>
                <a:gridCol w="114126"/>
                <a:gridCol w="798881"/>
              </a:tblGrid>
              <a:tr h="456280">
                <a:tc>
                  <a:txBody>
                    <a:bodyPr/>
                    <a:lstStyle/>
                    <a:p>
                      <a:pPr marL="0" marR="0" algn="ctr" rtl="1">
                        <a:lnSpc>
                          <a:spcPct val="150000"/>
                        </a:lnSpc>
                        <a:spcBef>
                          <a:spcPts val="0"/>
                        </a:spcBef>
                        <a:spcAft>
                          <a:spcPts val="0"/>
                        </a:spcAft>
                      </a:pPr>
                      <a:r>
                        <a:rPr lang="en-US" sz="1200" dirty="0">
                          <a:effectLst/>
                        </a:rPr>
                        <a:t>Genotype</a:t>
                      </a:r>
                      <a:endParaRPr lang="en-US" sz="1200"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dirty="0">
                          <a:effectLst/>
                        </a:rPr>
                        <a:t>Case</a:t>
                      </a:r>
                      <a:endParaRPr lang="en-US" sz="1200"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a:effectLst/>
                        </a:rPr>
                        <a:t>Control</a:t>
                      </a:r>
                      <a:endParaRPr lang="en-US" sz="120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a:effectLst/>
                        </a:rPr>
                        <a:t>OR (95%CI)</a:t>
                      </a:r>
                      <a:endParaRPr lang="en-US" sz="1200">
                        <a:effectLst/>
                        <a:latin typeface="Times New Roman" panose="02020603050405020304" pitchFamily="18" charset="0"/>
                        <a:ea typeface="Arial Unicode MS" panose="020B0604020202020204" pitchFamily="34" charset="-128"/>
                      </a:endParaRPr>
                    </a:p>
                  </a:txBody>
                  <a:tcPr marL="68580" marR="68580" marT="0" marB="0"/>
                </a:tc>
                <a:tc gridSpan="2">
                  <a:txBody>
                    <a:bodyPr/>
                    <a:lstStyle/>
                    <a:p>
                      <a:pPr marL="0" marR="0" algn="ctr" rtl="1">
                        <a:lnSpc>
                          <a:spcPct val="150000"/>
                        </a:lnSpc>
                        <a:spcBef>
                          <a:spcPts val="0"/>
                        </a:spcBef>
                        <a:spcAft>
                          <a:spcPts val="0"/>
                        </a:spcAft>
                      </a:pPr>
                      <a:r>
                        <a:rPr lang="en-US" sz="1200">
                          <a:effectLst/>
                        </a:rPr>
                        <a:t>P-value</a:t>
                      </a:r>
                      <a:endParaRPr lang="en-US" sz="1200">
                        <a:effectLst/>
                        <a:latin typeface="Times New Roman" panose="02020603050405020304" pitchFamily="18" charset="0"/>
                        <a:ea typeface="Arial Unicode MS" panose="020B0604020202020204" pitchFamily="34" charset="-128"/>
                      </a:endParaRPr>
                    </a:p>
                  </a:txBody>
                  <a:tcPr marL="68580" marR="68580" marT="0" marB="0"/>
                </a:tc>
                <a:tc hMerge="1">
                  <a:txBody>
                    <a:bodyPr/>
                    <a:lstStyle/>
                    <a:p>
                      <a:endParaRPr lang="en-US"/>
                    </a:p>
                  </a:txBody>
                  <a:tcPr/>
                </a:tc>
              </a:tr>
              <a:tr h="304764">
                <a:tc>
                  <a:txBody>
                    <a:bodyPr/>
                    <a:lstStyle/>
                    <a:p>
                      <a:pPr marL="0" marR="0" algn="ctr" rtl="1">
                        <a:lnSpc>
                          <a:spcPct val="150000"/>
                        </a:lnSpc>
                        <a:spcBef>
                          <a:spcPts val="0"/>
                        </a:spcBef>
                        <a:spcAft>
                          <a:spcPts val="0"/>
                        </a:spcAft>
                      </a:pPr>
                      <a:r>
                        <a:rPr lang="en-US" sz="1200" b="1" dirty="0">
                          <a:effectLst/>
                        </a:rPr>
                        <a:t>CC</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0.5</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a:effectLst/>
                        </a:rPr>
                        <a:t>0.33</a:t>
                      </a:r>
                      <a:endParaRPr lang="en-US" sz="1200" b="1">
                        <a:effectLst/>
                        <a:latin typeface="Times New Roman" panose="02020603050405020304" pitchFamily="18" charset="0"/>
                        <a:ea typeface="Arial Unicode MS" panose="020B0604020202020204" pitchFamily="34" charset="-128"/>
                      </a:endParaRPr>
                    </a:p>
                  </a:txBody>
                  <a:tcPr marL="68580" marR="68580" marT="0" marB="0"/>
                </a:tc>
                <a:tc gridSpan="2">
                  <a:txBody>
                    <a:bodyPr/>
                    <a:lstStyle/>
                    <a:p>
                      <a:pPr marL="0" marR="0" algn="ctr" rtl="1">
                        <a:lnSpc>
                          <a:spcPct val="150000"/>
                        </a:lnSpc>
                        <a:spcBef>
                          <a:spcPts val="0"/>
                        </a:spcBef>
                        <a:spcAft>
                          <a:spcPts val="0"/>
                        </a:spcAft>
                      </a:pPr>
                      <a:r>
                        <a:rPr lang="en-US" sz="1200" b="1">
                          <a:effectLst/>
                        </a:rPr>
                        <a:t> </a:t>
                      </a:r>
                      <a:endParaRPr lang="en-US" sz="1200" b="1">
                        <a:effectLst/>
                        <a:latin typeface="Times New Roman" panose="02020603050405020304" pitchFamily="18" charset="0"/>
                        <a:ea typeface="Arial Unicode MS" panose="020B0604020202020204" pitchFamily="34" charset="-128"/>
                      </a:endParaRPr>
                    </a:p>
                  </a:txBody>
                  <a:tcPr marL="68580" marR="68580" marT="0" marB="0"/>
                </a:tc>
                <a:tc hMerge="1">
                  <a:txBody>
                    <a:bodyPr/>
                    <a:lstStyle/>
                    <a:p>
                      <a:endParaRPr lang="en-US"/>
                    </a:p>
                  </a:txBody>
                  <a:tcPr/>
                </a:tc>
                <a:tc>
                  <a:txBody>
                    <a:bodyPr/>
                    <a:lstStyle/>
                    <a:p>
                      <a:pPr marL="0" marR="0" algn="ctr" rtl="1">
                        <a:lnSpc>
                          <a:spcPct val="150000"/>
                        </a:lnSpc>
                        <a:spcBef>
                          <a:spcPts val="0"/>
                        </a:spcBef>
                        <a:spcAft>
                          <a:spcPts val="0"/>
                        </a:spcAft>
                      </a:pPr>
                      <a:r>
                        <a:rPr lang="en-US" sz="1200" b="1">
                          <a:effectLst/>
                        </a:rPr>
                        <a:t> </a:t>
                      </a:r>
                      <a:endParaRPr lang="en-US" sz="1200" b="1">
                        <a:effectLst/>
                        <a:latin typeface="Times New Roman" panose="02020603050405020304" pitchFamily="18" charset="0"/>
                        <a:ea typeface="Arial Unicode MS" panose="020B0604020202020204" pitchFamily="34" charset="-128"/>
                      </a:endParaRPr>
                    </a:p>
                  </a:txBody>
                  <a:tcPr marL="68580" marR="68580" marT="0" marB="0"/>
                </a:tc>
              </a:tr>
              <a:tr h="304764">
                <a:tc>
                  <a:txBody>
                    <a:bodyPr/>
                    <a:lstStyle/>
                    <a:p>
                      <a:pPr marL="0" marR="0" algn="ctr" rtl="1">
                        <a:lnSpc>
                          <a:spcPct val="150000"/>
                        </a:lnSpc>
                        <a:spcBef>
                          <a:spcPts val="0"/>
                        </a:spcBef>
                        <a:spcAft>
                          <a:spcPts val="0"/>
                        </a:spcAft>
                      </a:pPr>
                      <a:r>
                        <a:rPr lang="en-US" sz="1200" b="1" dirty="0">
                          <a:effectLst/>
                        </a:rPr>
                        <a:t>TT</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a:effectLst/>
                        </a:rPr>
                        <a:t>0.18</a:t>
                      </a:r>
                      <a:endParaRPr lang="en-US" sz="12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a:effectLst/>
                        </a:rPr>
                        <a:t>0.37</a:t>
                      </a:r>
                      <a:endParaRPr lang="en-US" sz="12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a:effectLst/>
                        </a:rPr>
                        <a:t>0.33(0.1-1.1)</a:t>
                      </a:r>
                      <a:endParaRPr lang="en-US" sz="1200" b="1">
                        <a:effectLst/>
                        <a:latin typeface="Times New Roman" panose="02020603050405020304" pitchFamily="18" charset="0"/>
                        <a:ea typeface="Arial Unicode MS" panose="020B0604020202020204" pitchFamily="34" charset="-128"/>
                      </a:endParaRPr>
                    </a:p>
                  </a:txBody>
                  <a:tcPr marL="68580" marR="68580" marT="0" marB="0"/>
                </a:tc>
                <a:tc gridSpan="2">
                  <a:txBody>
                    <a:bodyPr/>
                    <a:lstStyle/>
                    <a:p>
                      <a:pPr marL="0" marR="0" algn="ctr" rtl="1">
                        <a:lnSpc>
                          <a:spcPct val="150000"/>
                        </a:lnSpc>
                        <a:spcBef>
                          <a:spcPts val="0"/>
                        </a:spcBef>
                        <a:spcAft>
                          <a:spcPts val="0"/>
                        </a:spcAft>
                      </a:pPr>
                      <a:r>
                        <a:rPr lang="en-US" sz="1200" b="1" dirty="0">
                          <a:effectLst/>
                        </a:rPr>
                        <a:t>0.06</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hMerge="1">
                  <a:txBody>
                    <a:bodyPr/>
                    <a:lstStyle/>
                    <a:p>
                      <a:endParaRPr lang="en-US"/>
                    </a:p>
                  </a:txBody>
                  <a:tcPr/>
                </a:tc>
              </a:tr>
              <a:tr h="304764">
                <a:tc>
                  <a:txBody>
                    <a:bodyPr/>
                    <a:lstStyle/>
                    <a:p>
                      <a:pPr marL="0" marR="0" algn="ctr" rtl="1">
                        <a:lnSpc>
                          <a:spcPct val="150000"/>
                        </a:lnSpc>
                        <a:spcBef>
                          <a:spcPts val="0"/>
                        </a:spcBef>
                        <a:spcAft>
                          <a:spcPts val="0"/>
                        </a:spcAft>
                      </a:pPr>
                      <a:r>
                        <a:rPr lang="en-US" sz="1200" b="1" dirty="0">
                          <a:effectLst/>
                        </a:rPr>
                        <a:t>TC</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0.32</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0.27</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0.72(0.22-2.29)</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gridSpan="2">
                  <a:txBody>
                    <a:bodyPr/>
                    <a:lstStyle/>
                    <a:p>
                      <a:pPr marL="0" marR="0" algn="ctr" rtl="1">
                        <a:lnSpc>
                          <a:spcPct val="150000"/>
                        </a:lnSpc>
                        <a:spcBef>
                          <a:spcPts val="0"/>
                        </a:spcBef>
                        <a:spcAft>
                          <a:spcPts val="0"/>
                        </a:spcAft>
                      </a:pPr>
                      <a:r>
                        <a:rPr lang="en-US" sz="1200" b="1" dirty="0">
                          <a:effectLst/>
                        </a:rPr>
                        <a:t>0.57</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hMerge="1">
                  <a:txBody>
                    <a:bodyPr/>
                    <a:lstStyle/>
                    <a:p>
                      <a:endParaRPr lang="en-US"/>
                    </a:p>
                  </a:txBody>
                  <a:tcPr/>
                </a:tc>
              </a:tr>
              <a:tr h="304764">
                <a:tc gridSpan="6">
                  <a:txBody>
                    <a:bodyPr/>
                    <a:lstStyle/>
                    <a:p>
                      <a:pPr marL="0" marR="0" algn="ctr" rtl="1">
                        <a:lnSpc>
                          <a:spcPct val="150000"/>
                        </a:lnSpc>
                        <a:spcBef>
                          <a:spcPts val="0"/>
                        </a:spcBef>
                        <a:spcAft>
                          <a:spcPts val="0"/>
                        </a:spcAft>
                      </a:pPr>
                      <a:r>
                        <a:rPr lang="en-US" sz="1200" b="1" dirty="0">
                          <a:effectLst/>
                        </a:rPr>
                        <a:t>Allele</a:t>
                      </a:r>
                      <a:endParaRPr lang="en-US" sz="1200" b="1" dirty="0">
                        <a:solidFill>
                          <a:schemeClr val="bg1"/>
                        </a:solidFill>
                        <a:effectLst/>
                        <a:latin typeface="Times New Roman" panose="02020603050405020304" pitchFamily="18" charset="0"/>
                        <a:ea typeface="Arial Unicode MS" panose="020B0604020202020204" pitchFamily="34" charset="-12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764">
                <a:tc>
                  <a:txBody>
                    <a:bodyPr/>
                    <a:lstStyle/>
                    <a:p>
                      <a:pPr marL="0" marR="0" algn="ctr" rtl="1">
                        <a:lnSpc>
                          <a:spcPct val="150000"/>
                        </a:lnSpc>
                        <a:spcBef>
                          <a:spcPts val="0"/>
                        </a:spcBef>
                        <a:spcAft>
                          <a:spcPts val="0"/>
                        </a:spcAft>
                      </a:pPr>
                      <a:r>
                        <a:rPr lang="en-US" sz="1200" b="1" dirty="0">
                          <a:effectLst/>
                        </a:rPr>
                        <a:t>C</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a:effectLst/>
                        </a:rPr>
                        <a:t>0.66</a:t>
                      </a:r>
                      <a:endParaRPr lang="en-US" sz="12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0.48</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2.15 (1.08- 4.30)</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gridSpan="2">
                  <a:txBody>
                    <a:bodyPr/>
                    <a:lstStyle/>
                    <a:p>
                      <a:pPr marL="0" marR="0" algn="ctr" rtl="1">
                        <a:lnSpc>
                          <a:spcPct val="150000"/>
                        </a:lnSpc>
                        <a:spcBef>
                          <a:spcPts val="0"/>
                        </a:spcBef>
                        <a:spcAft>
                          <a:spcPts val="0"/>
                        </a:spcAft>
                      </a:pPr>
                      <a:r>
                        <a:rPr lang="en-US" sz="1200" b="1" dirty="0">
                          <a:effectLst/>
                        </a:rPr>
                        <a:t>0.02</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hMerge="1">
                  <a:txBody>
                    <a:bodyPr/>
                    <a:lstStyle/>
                    <a:p>
                      <a:endParaRPr lang="en-US"/>
                    </a:p>
                  </a:txBody>
                  <a:tcPr/>
                </a:tc>
              </a:tr>
              <a:tr h="304764">
                <a:tc>
                  <a:txBody>
                    <a:bodyPr/>
                    <a:lstStyle/>
                    <a:p>
                      <a:pPr marL="0" marR="0" algn="ctr" rtl="1">
                        <a:lnSpc>
                          <a:spcPct val="150000"/>
                        </a:lnSpc>
                        <a:spcBef>
                          <a:spcPts val="0"/>
                        </a:spcBef>
                        <a:spcAft>
                          <a:spcPts val="0"/>
                        </a:spcAft>
                      </a:pPr>
                      <a:r>
                        <a:rPr lang="en-US" sz="1200" b="1" dirty="0">
                          <a:effectLst/>
                        </a:rPr>
                        <a:t>T</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0.34</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0.518</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 </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gridSpan="2">
                  <a:txBody>
                    <a:bodyPr/>
                    <a:lstStyle/>
                    <a:p>
                      <a:pPr marL="0" marR="0" algn="ctr" rtl="1">
                        <a:lnSpc>
                          <a:spcPct val="150000"/>
                        </a:lnSpc>
                        <a:spcBef>
                          <a:spcPts val="0"/>
                        </a:spcBef>
                        <a:spcAft>
                          <a:spcPts val="0"/>
                        </a:spcAft>
                      </a:pPr>
                      <a:r>
                        <a:rPr lang="en-US" sz="1200" b="1" dirty="0">
                          <a:effectLst/>
                        </a:rPr>
                        <a:t> </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hMerge="1">
                  <a:txBody>
                    <a:bodyPr/>
                    <a:lstStyle/>
                    <a:p>
                      <a:endParaRPr lang="en-US"/>
                    </a:p>
                  </a:txBody>
                  <a:tcPr/>
                </a:tc>
              </a:tr>
            </a:tbl>
          </a:graphicData>
        </a:graphic>
      </p:graphicFrame>
      <p:sp>
        <p:nvSpPr>
          <p:cNvPr id="5" name="Rounded Rectangle 4"/>
          <p:cNvSpPr/>
          <p:nvPr/>
        </p:nvSpPr>
        <p:spPr>
          <a:xfrm>
            <a:off x="2236424" y="864691"/>
            <a:ext cx="6764356" cy="484742"/>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1"/>
            <a:r>
              <a:rPr lang="en-US" sz="2400" b="1" dirty="0" smtClean="0">
                <a:latin typeface="Times New Roman" panose="02020603050405020304" pitchFamily="18" charset="0"/>
                <a:ea typeface="Arial Unicode MS" panose="020B0604020202020204" pitchFamily="34" charset="-128"/>
                <a:cs typeface="B Mitra" panose="00000400000000000000" pitchFamily="2" charset="-78"/>
              </a:rPr>
              <a:t>Genotyping and Allele frequencies of rs76603546</a:t>
            </a:r>
            <a:endParaRPr lang="en-US" sz="2400" b="1" dirty="0"/>
          </a:p>
        </p:txBody>
      </p:sp>
    </p:spTree>
    <p:extLst>
      <p:ext uri="{BB962C8B-B14F-4D97-AF65-F5344CB8AC3E}">
        <p14:creationId xmlns:p14="http://schemas.microsoft.com/office/powerpoint/2010/main" val="1572212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486807" cy="7090348"/>
          </a:xfrm>
          <a:prstGeom prst="rect">
            <a:avLst/>
          </a:prstGeom>
          <a:solidFill>
            <a:srgbClr val="5C8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172" y="116174"/>
            <a:ext cx="10752462" cy="6858000"/>
          </a:xfrm>
          <a:prstGeom prst="rect">
            <a:avLst/>
          </a:prstGeom>
          <a:solidFill>
            <a:srgbClr val="5C89C6"/>
          </a:solidFill>
        </p:spPr>
      </p:pic>
    </p:spTree>
    <p:extLst>
      <p:ext uri="{BB962C8B-B14F-4D97-AF65-F5344CB8AC3E}">
        <p14:creationId xmlns:p14="http://schemas.microsoft.com/office/powerpoint/2010/main" val="1153954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95557578"/>
              </p:ext>
            </p:extLst>
          </p:nvPr>
        </p:nvGraphicFramePr>
        <p:xfrm>
          <a:off x="2614328" y="2617711"/>
          <a:ext cx="6783061" cy="2031407"/>
        </p:xfrm>
        <a:graphic>
          <a:graphicData uri="http://schemas.openxmlformats.org/drawingml/2006/table">
            <a:tbl>
              <a:tblPr firstRow="1" firstCol="1" bandRow="1">
                <a:tableStyleId>{9D7B26C5-4107-4FEC-AEDC-1716B250A1EF}</a:tableStyleId>
              </a:tblPr>
              <a:tblGrid>
                <a:gridCol w="1365852"/>
                <a:gridCol w="1345733"/>
                <a:gridCol w="1358400"/>
                <a:gridCol w="1947066"/>
                <a:gridCol w="766010"/>
              </a:tblGrid>
              <a:tr h="290201">
                <a:tc>
                  <a:txBody>
                    <a:bodyPr/>
                    <a:lstStyle/>
                    <a:p>
                      <a:pPr marL="0" marR="0" algn="ctr" rtl="1">
                        <a:lnSpc>
                          <a:spcPct val="150000"/>
                        </a:lnSpc>
                        <a:spcBef>
                          <a:spcPts val="0"/>
                        </a:spcBef>
                        <a:spcAft>
                          <a:spcPts val="0"/>
                        </a:spcAft>
                      </a:pPr>
                      <a:r>
                        <a:rPr lang="en-US" sz="1200" dirty="0">
                          <a:effectLst/>
                        </a:rPr>
                        <a:t>Genotype</a:t>
                      </a:r>
                      <a:endParaRPr lang="en-US" sz="1200"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a:effectLst/>
                        </a:rPr>
                        <a:t>Case</a:t>
                      </a:r>
                      <a:endParaRPr lang="en-US" sz="120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a:effectLst/>
                        </a:rPr>
                        <a:t>Control</a:t>
                      </a:r>
                      <a:endParaRPr lang="en-US" sz="120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a:effectLst/>
                        </a:rPr>
                        <a:t>OR (95%CI)</a:t>
                      </a:r>
                      <a:endParaRPr lang="en-US" sz="120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a:effectLst/>
                        </a:rPr>
                        <a:t>P-value</a:t>
                      </a:r>
                      <a:endParaRPr lang="en-US" sz="1200">
                        <a:effectLst/>
                        <a:latin typeface="Times New Roman" panose="02020603050405020304" pitchFamily="18" charset="0"/>
                        <a:ea typeface="Arial Unicode MS" panose="020B0604020202020204" pitchFamily="34" charset="-128"/>
                      </a:endParaRPr>
                    </a:p>
                  </a:txBody>
                  <a:tcPr marL="68580" marR="68580" marT="0" marB="0"/>
                </a:tc>
              </a:tr>
              <a:tr h="290201">
                <a:tc>
                  <a:txBody>
                    <a:bodyPr/>
                    <a:lstStyle/>
                    <a:p>
                      <a:pPr marL="0" marR="0" algn="ctr" rtl="1">
                        <a:lnSpc>
                          <a:spcPct val="150000"/>
                        </a:lnSpc>
                        <a:spcBef>
                          <a:spcPts val="0"/>
                        </a:spcBef>
                        <a:spcAft>
                          <a:spcPts val="0"/>
                        </a:spcAft>
                      </a:pPr>
                      <a:r>
                        <a:rPr lang="en-US" sz="1200" b="1" dirty="0">
                          <a:effectLst/>
                        </a:rPr>
                        <a:t>AA</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0.73</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a:effectLst/>
                        </a:rPr>
                        <a:t>0.78</a:t>
                      </a:r>
                      <a:endParaRPr lang="en-US" sz="12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a:effectLst/>
                        </a:rPr>
                        <a:t> </a:t>
                      </a:r>
                      <a:endParaRPr lang="en-US" sz="12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a:effectLst/>
                        </a:rPr>
                        <a:t> </a:t>
                      </a:r>
                      <a:endParaRPr lang="en-US" sz="1200" b="1">
                        <a:effectLst/>
                        <a:latin typeface="Times New Roman" panose="02020603050405020304" pitchFamily="18" charset="0"/>
                        <a:ea typeface="Arial Unicode MS" panose="020B0604020202020204" pitchFamily="34" charset="-128"/>
                      </a:endParaRPr>
                    </a:p>
                  </a:txBody>
                  <a:tcPr marL="68580" marR="68580" marT="0" marB="0"/>
                </a:tc>
              </a:tr>
              <a:tr h="290201">
                <a:tc>
                  <a:txBody>
                    <a:bodyPr/>
                    <a:lstStyle/>
                    <a:p>
                      <a:pPr marL="0" marR="0" algn="ctr" rtl="1">
                        <a:lnSpc>
                          <a:spcPct val="150000"/>
                        </a:lnSpc>
                        <a:spcBef>
                          <a:spcPts val="0"/>
                        </a:spcBef>
                        <a:spcAft>
                          <a:spcPts val="0"/>
                        </a:spcAft>
                      </a:pPr>
                      <a:r>
                        <a:rPr lang="en-US" sz="1200" b="1" dirty="0">
                          <a:effectLst/>
                        </a:rPr>
                        <a:t>TT</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a:effectLst/>
                        </a:rPr>
                        <a:t>0.043</a:t>
                      </a:r>
                      <a:endParaRPr lang="en-US" sz="12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a:effectLst/>
                        </a:rPr>
                        <a:t>0</a:t>
                      </a:r>
                      <a:endParaRPr lang="en-US" sz="12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 </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r>
              <a:tr h="290201">
                <a:tc>
                  <a:txBody>
                    <a:bodyPr/>
                    <a:lstStyle/>
                    <a:p>
                      <a:pPr marL="0" marR="0" algn="ctr" rtl="1">
                        <a:lnSpc>
                          <a:spcPct val="150000"/>
                        </a:lnSpc>
                        <a:spcBef>
                          <a:spcPts val="0"/>
                        </a:spcBef>
                        <a:spcAft>
                          <a:spcPts val="0"/>
                        </a:spcAft>
                      </a:pPr>
                      <a:r>
                        <a:rPr lang="en-US" sz="1200" b="1" dirty="0">
                          <a:effectLst/>
                        </a:rPr>
                        <a:t>AT</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0.23</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0.21</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a:effectLst/>
                        </a:rPr>
                        <a:t>1.15</a:t>
                      </a:r>
                      <a:endParaRPr lang="en-US" sz="12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a:effectLst/>
                        </a:rPr>
                        <a:t>0.82</a:t>
                      </a:r>
                      <a:endParaRPr lang="en-US" sz="1200" b="1">
                        <a:effectLst/>
                        <a:latin typeface="Times New Roman" panose="02020603050405020304" pitchFamily="18" charset="0"/>
                        <a:ea typeface="Arial Unicode MS" panose="020B0604020202020204" pitchFamily="34" charset="-128"/>
                      </a:endParaRPr>
                    </a:p>
                  </a:txBody>
                  <a:tcPr marL="68580" marR="68580" marT="0" marB="0"/>
                </a:tc>
              </a:tr>
              <a:tr h="290201">
                <a:tc gridSpan="5">
                  <a:txBody>
                    <a:bodyPr/>
                    <a:lstStyle/>
                    <a:p>
                      <a:pPr marL="0" marR="0" algn="ctr" rtl="1">
                        <a:lnSpc>
                          <a:spcPct val="150000"/>
                        </a:lnSpc>
                        <a:spcBef>
                          <a:spcPts val="0"/>
                        </a:spcBef>
                        <a:spcAft>
                          <a:spcPts val="0"/>
                        </a:spcAft>
                      </a:pPr>
                      <a:r>
                        <a:rPr lang="en-US" sz="1200" b="1" dirty="0">
                          <a:effectLst/>
                        </a:rPr>
                        <a:t>Allele</a:t>
                      </a:r>
                      <a:endParaRPr lang="en-US" sz="1200" b="1" dirty="0">
                        <a:solidFill>
                          <a:schemeClr val="bg1"/>
                        </a:solidFill>
                        <a:effectLst/>
                        <a:latin typeface="Times New Roman" panose="02020603050405020304" pitchFamily="18" charset="0"/>
                        <a:ea typeface="Arial Unicode MS" panose="020B0604020202020204" pitchFamily="34" charset="-12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0201">
                <a:tc>
                  <a:txBody>
                    <a:bodyPr/>
                    <a:lstStyle/>
                    <a:p>
                      <a:pPr marL="0" marR="0" algn="ctr" rtl="1">
                        <a:lnSpc>
                          <a:spcPct val="150000"/>
                        </a:lnSpc>
                        <a:spcBef>
                          <a:spcPts val="0"/>
                        </a:spcBef>
                        <a:spcAft>
                          <a:spcPts val="0"/>
                        </a:spcAft>
                      </a:pPr>
                      <a:r>
                        <a:rPr lang="en-US" sz="1200" b="1" dirty="0">
                          <a:effectLst/>
                        </a:rPr>
                        <a:t>A</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0.84</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0.89</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0.63( 0.29 -1.77)</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0.38</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r>
              <a:tr h="290201">
                <a:tc>
                  <a:txBody>
                    <a:bodyPr/>
                    <a:lstStyle/>
                    <a:p>
                      <a:pPr marL="0" marR="0" algn="ctr" rtl="1">
                        <a:lnSpc>
                          <a:spcPct val="150000"/>
                        </a:lnSpc>
                        <a:spcBef>
                          <a:spcPts val="0"/>
                        </a:spcBef>
                        <a:spcAft>
                          <a:spcPts val="0"/>
                        </a:spcAft>
                      </a:pPr>
                      <a:r>
                        <a:rPr lang="en-US" sz="1200" b="1">
                          <a:effectLst/>
                        </a:rPr>
                        <a:t>T</a:t>
                      </a:r>
                      <a:endParaRPr lang="en-US" sz="12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0.16</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0.11</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 </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200" b="1" dirty="0">
                          <a:effectLst/>
                        </a:rPr>
                        <a:t> </a:t>
                      </a:r>
                      <a:endParaRPr lang="en-US" sz="1200" b="1" dirty="0">
                        <a:effectLst/>
                        <a:latin typeface="Times New Roman" panose="02020603050405020304" pitchFamily="18" charset="0"/>
                        <a:ea typeface="Arial Unicode MS" panose="020B0604020202020204" pitchFamily="34" charset="-128"/>
                      </a:endParaRPr>
                    </a:p>
                  </a:txBody>
                  <a:tcPr marL="68580" marR="68580" marT="0" marB="0"/>
                </a:tc>
              </a:tr>
            </a:tbl>
          </a:graphicData>
        </a:graphic>
      </p:graphicFrame>
      <p:sp>
        <p:nvSpPr>
          <p:cNvPr id="4" name="Rounded Rectangle 3"/>
          <p:cNvSpPr/>
          <p:nvPr/>
        </p:nvSpPr>
        <p:spPr>
          <a:xfrm>
            <a:off x="2434728" y="1167786"/>
            <a:ext cx="6995711" cy="61694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rtl="1"/>
            <a:r>
              <a:rPr lang="en-US" sz="2400" b="1" dirty="0" smtClean="0">
                <a:latin typeface="Times New Roman" panose="02020603050405020304" pitchFamily="18" charset="0"/>
                <a:ea typeface="Arial Unicode MS" panose="020B0604020202020204" pitchFamily="34" charset="-128"/>
                <a:cs typeface="B Mitra" panose="00000400000000000000" pitchFamily="2" charset="-78"/>
              </a:rPr>
              <a:t>Genotyping and Allele frequencies of rs111731678</a:t>
            </a:r>
            <a:endParaRPr lang="en-US" sz="2400" b="1" dirty="0"/>
          </a:p>
        </p:txBody>
      </p:sp>
    </p:spTree>
    <p:extLst>
      <p:ext uri="{BB962C8B-B14F-4D97-AF65-F5344CB8AC3E}">
        <p14:creationId xmlns:p14="http://schemas.microsoft.com/office/powerpoint/2010/main" val="1190013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27958042"/>
              </p:ext>
            </p:extLst>
          </p:nvPr>
        </p:nvGraphicFramePr>
        <p:xfrm>
          <a:off x="2647524" y="2445743"/>
          <a:ext cx="6951645" cy="2280497"/>
        </p:xfrm>
        <a:graphic>
          <a:graphicData uri="http://schemas.openxmlformats.org/drawingml/2006/table">
            <a:tbl>
              <a:tblPr firstRow="1" firstCol="1" bandRow="1">
                <a:tableStyleId>{9D7B26C5-4107-4FEC-AEDC-1716B250A1EF}</a:tableStyleId>
              </a:tblPr>
              <a:tblGrid>
                <a:gridCol w="1192954"/>
                <a:gridCol w="1233488"/>
                <a:gridCol w="1281053"/>
                <a:gridCol w="1867160"/>
                <a:gridCol w="1376990"/>
              </a:tblGrid>
              <a:tr h="340372">
                <a:tc>
                  <a:txBody>
                    <a:bodyPr/>
                    <a:lstStyle/>
                    <a:p>
                      <a:pPr marL="0" marR="0" algn="ctr" rtl="1">
                        <a:lnSpc>
                          <a:spcPct val="150000"/>
                        </a:lnSpc>
                        <a:spcBef>
                          <a:spcPts val="0"/>
                        </a:spcBef>
                        <a:spcAft>
                          <a:spcPts val="0"/>
                        </a:spcAft>
                      </a:pPr>
                      <a:r>
                        <a:rPr lang="en-US" sz="1400" dirty="0">
                          <a:effectLst/>
                        </a:rPr>
                        <a:t>Genotype</a:t>
                      </a:r>
                      <a:endParaRPr lang="en-US" sz="1400"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a:effectLst/>
                        </a:rPr>
                        <a:t>Case</a:t>
                      </a:r>
                      <a:endParaRPr lang="en-US" sz="140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dirty="0">
                          <a:effectLst/>
                        </a:rPr>
                        <a:t>Control</a:t>
                      </a:r>
                      <a:endParaRPr lang="en-US" sz="1400"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a:effectLst/>
                        </a:rPr>
                        <a:t>OR (95%CI)</a:t>
                      </a:r>
                      <a:endParaRPr lang="en-US" sz="140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a:effectLst/>
                        </a:rPr>
                        <a:t>P-value</a:t>
                      </a:r>
                      <a:endParaRPr lang="en-US" sz="1400">
                        <a:effectLst/>
                        <a:latin typeface="Times New Roman" panose="02020603050405020304" pitchFamily="18" charset="0"/>
                        <a:ea typeface="Arial Unicode MS" panose="020B0604020202020204" pitchFamily="34" charset="-128"/>
                      </a:endParaRPr>
                    </a:p>
                  </a:txBody>
                  <a:tcPr marL="68580" marR="68580" marT="0" marB="0"/>
                </a:tc>
              </a:tr>
              <a:tr h="315745">
                <a:tc>
                  <a:txBody>
                    <a:bodyPr/>
                    <a:lstStyle/>
                    <a:p>
                      <a:pPr marL="0" marR="0" algn="ctr" rtl="1">
                        <a:lnSpc>
                          <a:spcPct val="150000"/>
                        </a:lnSpc>
                        <a:spcBef>
                          <a:spcPts val="0"/>
                        </a:spcBef>
                        <a:spcAft>
                          <a:spcPts val="0"/>
                        </a:spcAft>
                      </a:pPr>
                      <a:r>
                        <a:rPr lang="en-US" sz="1400" b="1" dirty="0">
                          <a:effectLst/>
                        </a:rPr>
                        <a:t>GG</a:t>
                      </a:r>
                      <a:endParaRPr lang="en-US" sz="14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a:effectLst/>
                        </a:rPr>
                        <a:t>0.45</a:t>
                      </a:r>
                      <a:endParaRPr lang="en-US" sz="14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a:effectLst/>
                        </a:rPr>
                        <a:t>0.57</a:t>
                      </a:r>
                      <a:endParaRPr lang="en-US" sz="14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a:effectLst/>
                        </a:rPr>
                        <a:t> </a:t>
                      </a:r>
                      <a:endParaRPr lang="en-US" sz="14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a:effectLst/>
                        </a:rPr>
                        <a:t> </a:t>
                      </a:r>
                      <a:endParaRPr lang="en-US" sz="1400" b="1">
                        <a:effectLst/>
                        <a:latin typeface="Times New Roman" panose="02020603050405020304" pitchFamily="18" charset="0"/>
                        <a:ea typeface="Arial Unicode MS" panose="020B0604020202020204" pitchFamily="34" charset="-128"/>
                      </a:endParaRPr>
                    </a:p>
                  </a:txBody>
                  <a:tcPr marL="68580" marR="68580" marT="0" marB="0"/>
                </a:tc>
              </a:tr>
              <a:tr h="315745">
                <a:tc>
                  <a:txBody>
                    <a:bodyPr/>
                    <a:lstStyle/>
                    <a:p>
                      <a:pPr marL="0" marR="0" algn="ctr" rtl="1">
                        <a:lnSpc>
                          <a:spcPct val="150000"/>
                        </a:lnSpc>
                        <a:spcBef>
                          <a:spcPts val="0"/>
                        </a:spcBef>
                        <a:spcAft>
                          <a:spcPts val="0"/>
                        </a:spcAft>
                      </a:pPr>
                      <a:r>
                        <a:rPr lang="en-US" sz="1400" b="1" dirty="0">
                          <a:effectLst/>
                        </a:rPr>
                        <a:t>AA</a:t>
                      </a:r>
                      <a:endParaRPr lang="en-US" sz="14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dirty="0">
                          <a:effectLst/>
                        </a:rPr>
                        <a:t>0.</a:t>
                      </a:r>
                      <a:endParaRPr lang="en-US" sz="14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a:effectLst/>
                        </a:rPr>
                        <a:t>0</a:t>
                      </a:r>
                      <a:endParaRPr lang="en-US" sz="14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a:effectLst/>
                        </a:rPr>
                        <a:t>---</a:t>
                      </a:r>
                      <a:endParaRPr lang="en-US" sz="14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a:effectLst/>
                        </a:rPr>
                        <a:t>----</a:t>
                      </a:r>
                      <a:endParaRPr lang="en-US" sz="1400" b="1">
                        <a:effectLst/>
                        <a:latin typeface="Times New Roman" panose="02020603050405020304" pitchFamily="18" charset="0"/>
                        <a:ea typeface="Arial Unicode MS" panose="020B0604020202020204" pitchFamily="34" charset="-128"/>
                      </a:endParaRPr>
                    </a:p>
                  </a:txBody>
                  <a:tcPr marL="68580" marR="68580" marT="0" marB="0"/>
                </a:tc>
              </a:tr>
              <a:tr h="315745">
                <a:tc>
                  <a:txBody>
                    <a:bodyPr/>
                    <a:lstStyle/>
                    <a:p>
                      <a:pPr marL="0" marR="0" algn="ctr" rtl="1">
                        <a:lnSpc>
                          <a:spcPct val="150000"/>
                        </a:lnSpc>
                        <a:spcBef>
                          <a:spcPts val="0"/>
                        </a:spcBef>
                        <a:spcAft>
                          <a:spcPts val="0"/>
                        </a:spcAft>
                      </a:pPr>
                      <a:r>
                        <a:rPr lang="en-US" sz="1400" b="1">
                          <a:effectLst/>
                        </a:rPr>
                        <a:t>GA</a:t>
                      </a:r>
                      <a:endParaRPr lang="en-US" sz="14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dirty="0">
                          <a:effectLst/>
                        </a:rPr>
                        <a:t>0.54</a:t>
                      </a:r>
                      <a:endParaRPr lang="en-US" sz="14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a:effectLst/>
                        </a:rPr>
                        <a:t>0.43</a:t>
                      </a:r>
                      <a:endParaRPr lang="en-US" sz="14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a:effectLst/>
                        </a:rPr>
                        <a:t>1.6(0.62-4.16)</a:t>
                      </a:r>
                      <a:endParaRPr lang="en-US" sz="14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a:effectLst/>
                        </a:rPr>
                        <a:t>0.33</a:t>
                      </a:r>
                      <a:endParaRPr lang="en-US" sz="1400" b="1">
                        <a:effectLst/>
                        <a:latin typeface="Times New Roman" panose="02020603050405020304" pitchFamily="18" charset="0"/>
                        <a:ea typeface="Arial Unicode MS" panose="020B0604020202020204" pitchFamily="34" charset="-128"/>
                      </a:endParaRPr>
                    </a:p>
                  </a:txBody>
                  <a:tcPr marL="68580" marR="68580" marT="0" marB="0"/>
                </a:tc>
              </a:tr>
              <a:tr h="361400">
                <a:tc gridSpan="5">
                  <a:txBody>
                    <a:bodyPr/>
                    <a:lstStyle/>
                    <a:p>
                      <a:pPr marL="0" marR="0" algn="ctr" rtl="1">
                        <a:lnSpc>
                          <a:spcPct val="150000"/>
                        </a:lnSpc>
                        <a:spcBef>
                          <a:spcPts val="0"/>
                        </a:spcBef>
                        <a:spcAft>
                          <a:spcPts val="0"/>
                        </a:spcAft>
                      </a:pPr>
                      <a:r>
                        <a:rPr lang="ar-SA" sz="1400" b="1" dirty="0">
                          <a:effectLst/>
                        </a:rPr>
                        <a:t>                                                          </a:t>
                      </a:r>
                      <a:r>
                        <a:rPr lang="en-US" sz="1400" b="1" dirty="0">
                          <a:effectLst/>
                        </a:rPr>
                        <a:t>Allele</a:t>
                      </a:r>
                      <a:endParaRPr lang="en-US" sz="1400" b="1" dirty="0">
                        <a:solidFill>
                          <a:schemeClr val="bg1"/>
                        </a:solidFill>
                        <a:effectLst/>
                        <a:latin typeface="Times New Roman" panose="02020603050405020304" pitchFamily="18" charset="0"/>
                        <a:ea typeface="Arial Unicode MS" panose="020B0604020202020204" pitchFamily="34" charset="-12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5745">
                <a:tc>
                  <a:txBody>
                    <a:bodyPr/>
                    <a:lstStyle/>
                    <a:p>
                      <a:pPr marL="0" marR="0" algn="ctr" rtl="1">
                        <a:lnSpc>
                          <a:spcPct val="150000"/>
                        </a:lnSpc>
                        <a:spcBef>
                          <a:spcPts val="0"/>
                        </a:spcBef>
                        <a:spcAft>
                          <a:spcPts val="0"/>
                        </a:spcAft>
                      </a:pPr>
                      <a:r>
                        <a:rPr lang="en-US" sz="1400" b="1">
                          <a:effectLst/>
                        </a:rPr>
                        <a:t>G</a:t>
                      </a:r>
                      <a:endParaRPr lang="en-US" sz="14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a:effectLst/>
                        </a:rPr>
                        <a:t>0.73</a:t>
                      </a:r>
                      <a:endParaRPr lang="en-US" sz="14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dirty="0">
                          <a:effectLst/>
                        </a:rPr>
                        <a:t>0.78</a:t>
                      </a:r>
                      <a:endParaRPr lang="en-US" sz="14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a:effectLst/>
                        </a:rPr>
                        <a:t>0.7(90.33 - 1.61)</a:t>
                      </a:r>
                      <a:endParaRPr lang="en-US" sz="1400" b="1">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a:effectLst/>
                        </a:rPr>
                        <a:t>0.43</a:t>
                      </a:r>
                      <a:endParaRPr lang="en-US" sz="1400" b="1">
                        <a:effectLst/>
                        <a:latin typeface="Times New Roman" panose="02020603050405020304" pitchFamily="18" charset="0"/>
                        <a:ea typeface="Arial Unicode MS" panose="020B0604020202020204" pitchFamily="34" charset="-128"/>
                      </a:endParaRPr>
                    </a:p>
                  </a:txBody>
                  <a:tcPr marL="68580" marR="68580" marT="0" marB="0"/>
                </a:tc>
              </a:tr>
              <a:tr h="315745">
                <a:tc>
                  <a:txBody>
                    <a:bodyPr/>
                    <a:lstStyle/>
                    <a:p>
                      <a:pPr marL="0" marR="0" algn="ctr" rtl="1">
                        <a:lnSpc>
                          <a:spcPct val="150000"/>
                        </a:lnSpc>
                        <a:spcBef>
                          <a:spcPts val="0"/>
                        </a:spcBef>
                        <a:spcAft>
                          <a:spcPts val="0"/>
                        </a:spcAft>
                      </a:pPr>
                      <a:r>
                        <a:rPr lang="en-US" sz="1400" b="1" dirty="0">
                          <a:effectLst/>
                        </a:rPr>
                        <a:t>A</a:t>
                      </a:r>
                      <a:endParaRPr lang="en-US" sz="14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dirty="0">
                          <a:effectLst/>
                        </a:rPr>
                        <a:t>0.27</a:t>
                      </a:r>
                      <a:endParaRPr lang="en-US" sz="14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dirty="0">
                          <a:effectLst/>
                        </a:rPr>
                        <a:t>0.21</a:t>
                      </a:r>
                      <a:endParaRPr lang="en-US" sz="14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dirty="0">
                          <a:effectLst/>
                        </a:rPr>
                        <a:t> </a:t>
                      </a:r>
                      <a:endParaRPr lang="en-US" sz="1400" b="1"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marL="0" marR="0" algn="ctr" rtl="1">
                        <a:lnSpc>
                          <a:spcPct val="150000"/>
                        </a:lnSpc>
                        <a:spcBef>
                          <a:spcPts val="0"/>
                        </a:spcBef>
                        <a:spcAft>
                          <a:spcPts val="0"/>
                        </a:spcAft>
                      </a:pPr>
                      <a:r>
                        <a:rPr lang="en-US" sz="1400" b="1" dirty="0">
                          <a:effectLst/>
                        </a:rPr>
                        <a:t> </a:t>
                      </a:r>
                      <a:endParaRPr lang="en-US" sz="1400" b="1" dirty="0">
                        <a:effectLst/>
                        <a:latin typeface="Times New Roman" panose="02020603050405020304" pitchFamily="18" charset="0"/>
                        <a:ea typeface="Arial Unicode MS" panose="020B0604020202020204" pitchFamily="34" charset="-128"/>
                      </a:endParaRPr>
                    </a:p>
                  </a:txBody>
                  <a:tcPr marL="68580" marR="68580" marT="0" marB="0"/>
                </a:tc>
              </a:tr>
            </a:tbl>
          </a:graphicData>
        </a:graphic>
      </p:graphicFrame>
      <p:sp>
        <p:nvSpPr>
          <p:cNvPr id="5" name="Rounded Rectangle 4"/>
          <p:cNvSpPr/>
          <p:nvPr/>
        </p:nvSpPr>
        <p:spPr>
          <a:xfrm>
            <a:off x="2622016" y="1200971"/>
            <a:ext cx="6995711" cy="61694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rtl="1"/>
            <a:r>
              <a:rPr lang="en-US" sz="2400" b="1" dirty="0" smtClean="0">
                <a:latin typeface="Times New Roman" panose="02020603050405020304" pitchFamily="18" charset="0"/>
                <a:ea typeface="Arial Unicode MS" panose="020B0604020202020204" pitchFamily="34" charset="-128"/>
                <a:cs typeface="B Mitra" panose="00000400000000000000" pitchFamily="2" charset="-78"/>
              </a:rPr>
              <a:t>Genotyping and Allele frequencies of rs782564043</a:t>
            </a:r>
            <a:endParaRPr lang="en-US" sz="2400" b="1" dirty="0"/>
          </a:p>
        </p:txBody>
      </p:sp>
    </p:spTree>
    <p:extLst>
      <p:ext uri="{BB962C8B-B14F-4D97-AF65-F5344CB8AC3E}">
        <p14:creationId xmlns:p14="http://schemas.microsoft.com/office/powerpoint/2010/main" val="1342300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33349" y="2148288"/>
            <a:ext cx="7954422" cy="2215991"/>
          </a:xfrm>
          <a:prstGeom prst="rect">
            <a:avLst/>
          </a:prstGeom>
          <a:noFill/>
        </p:spPr>
        <p:txBody>
          <a:bodyPr wrap="none" rtlCol="0">
            <a:spAutoFit/>
          </a:bodyPr>
          <a:lstStyle/>
          <a:p>
            <a:r>
              <a:rPr lang="en-US" sz="13800" dirty="0" smtClean="0">
                <a:effectLst>
                  <a:outerShdw blurRad="38100" dist="38100" dir="2700000" algn="tl">
                    <a:srgbClr val="000000">
                      <a:alpha val="43137"/>
                    </a:srgbClr>
                  </a:outerShdw>
                </a:effectLst>
                <a:latin typeface="Times" panose="02020603050405020304" pitchFamily="18" charset="0"/>
                <a:cs typeface="Times" panose="02020603050405020304" pitchFamily="18" charset="0"/>
              </a:rPr>
              <a:t>Discussion</a:t>
            </a:r>
            <a:endParaRPr lang="en-US" sz="13800" dirty="0">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783668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rot="19771495">
            <a:off x="1485505" y="2808004"/>
            <a:ext cx="10464934" cy="2903149"/>
          </a:xfrm>
          <a:prstGeom prst="arc">
            <a:avLst>
              <a:gd name="adj1" fmla="val 10851562"/>
              <a:gd name="adj2" fmla="val 21551917"/>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992"/>
          <a:stretch/>
        </p:blipFill>
        <p:spPr>
          <a:xfrm rot="5400000">
            <a:off x="4273929" y="5149088"/>
            <a:ext cx="276748" cy="225844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3992"/>
          <a:stretch/>
        </p:blipFill>
        <p:spPr>
          <a:xfrm rot="5400000">
            <a:off x="9996474" y="4943943"/>
            <a:ext cx="276748" cy="2258440"/>
          </a:xfrm>
          <a:prstGeom prst="rect">
            <a:avLst/>
          </a:prstGeom>
        </p:spPr>
      </p:pic>
      <p:sp>
        <p:nvSpPr>
          <p:cNvPr id="11" name="Curved Down Arrow 10"/>
          <p:cNvSpPr/>
          <p:nvPr/>
        </p:nvSpPr>
        <p:spPr>
          <a:xfrm rot="20242275">
            <a:off x="5054963" y="5401335"/>
            <a:ext cx="1167788" cy="374573"/>
          </a:xfrm>
          <a:prstGeom prst="curvedDownArrow">
            <a:avLst>
              <a:gd name="adj1" fmla="val 0"/>
              <a:gd name="adj2" fmla="val 50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5971142" y="5591271"/>
            <a:ext cx="1145754" cy="68703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KLF14</a:t>
            </a:r>
            <a:endParaRPr lang="en-US" dirty="0"/>
          </a:p>
        </p:txBody>
      </p:sp>
      <p:cxnSp>
        <p:nvCxnSpPr>
          <p:cNvPr id="14" name="Straight Arrow Connector 13"/>
          <p:cNvCxnSpPr/>
          <p:nvPr/>
        </p:nvCxnSpPr>
        <p:spPr>
          <a:xfrm>
            <a:off x="7343738" y="5986149"/>
            <a:ext cx="14477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Line Callout 2 (No Border) 18"/>
          <p:cNvSpPr/>
          <p:nvPr/>
        </p:nvSpPr>
        <p:spPr>
          <a:xfrm>
            <a:off x="9005628" y="4362679"/>
            <a:ext cx="2974554" cy="1447835"/>
          </a:xfrm>
          <a:prstGeom prst="callout2">
            <a:avLst>
              <a:gd name="adj1" fmla="val 32246"/>
              <a:gd name="adj2" fmla="val -3107"/>
              <a:gd name="adj3" fmla="val 32917"/>
              <a:gd name="adj4" fmla="val -6669"/>
              <a:gd name="adj5" fmla="val 92861"/>
              <a:gd name="adj6" fmla="val -652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ln w="0"/>
                <a:solidFill>
                  <a:schemeClr val="tx1"/>
                </a:solidFill>
                <a:latin typeface="Times New Roman" panose="02020603050405020304" pitchFamily="18" charset="0"/>
                <a:cs typeface="Times New Roman" panose="02020603050405020304" pitchFamily="18" charset="0"/>
              </a:rPr>
              <a:t>NINJ2, KLF13, GNB1, MYL5,TPMT, ARSD, PRMT2, APH1B,C8orf82,</a:t>
            </a:r>
            <a:r>
              <a:rPr lang="en-US" b="1" dirty="0" smtClean="0">
                <a:solidFill>
                  <a:schemeClr val="tx1"/>
                </a:solidFill>
              </a:rPr>
              <a:t> </a:t>
            </a:r>
            <a:r>
              <a:rPr lang="en-US" dirty="0">
                <a:ln w="0"/>
                <a:solidFill>
                  <a:schemeClr val="tx1"/>
                </a:solidFill>
                <a:latin typeface="Times New Roman" panose="02020603050405020304" pitchFamily="18" charset="0"/>
                <a:cs typeface="Times New Roman" panose="02020603050405020304" pitchFamily="18" charset="0"/>
              </a:rPr>
              <a:t>SLC7A10</a:t>
            </a:r>
          </a:p>
        </p:txBody>
      </p:sp>
      <p:cxnSp>
        <p:nvCxnSpPr>
          <p:cNvPr id="21" name="Straight Arrow Connector 20"/>
          <p:cNvCxnSpPr/>
          <p:nvPr/>
        </p:nvCxnSpPr>
        <p:spPr>
          <a:xfrm flipV="1">
            <a:off x="11600761" y="3960638"/>
            <a:ext cx="0" cy="59001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6" name="Line Callout 2 (Accent Bar) 25"/>
          <p:cNvSpPr/>
          <p:nvPr/>
        </p:nvSpPr>
        <p:spPr>
          <a:xfrm flipH="1">
            <a:off x="574092" y="1541412"/>
            <a:ext cx="3833870" cy="1330134"/>
          </a:xfrm>
          <a:prstGeom prst="accentCallout2">
            <a:avLst>
              <a:gd name="adj1" fmla="val 18750"/>
              <a:gd name="adj2" fmla="val -8333"/>
              <a:gd name="adj3" fmla="val 19578"/>
              <a:gd name="adj4" fmla="val -14656"/>
              <a:gd name="adj5" fmla="val 117470"/>
              <a:gd name="adj6" fmla="val -21954"/>
            </a:avLst>
          </a:prstGeom>
          <a:solidFill>
            <a:srgbClr val="036120"/>
          </a:solidFill>
          <a:ln>
            <a:solidFill>
              <a:srgbClr val="03612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HDL,TG,BMI,INS, T2D</a:t>
            </a:r>
            <a:endParaRPr lang="en-US" dirty="0"/>
          </a:p>
        </p:txBody>
      </p:sp>
      <p:sp>
        <p:nvSpPr>
          <p:cNvPr id="27" name="TextBox 26"/>
          <p:cNvSpPr txBox="1"/>
          <p:nvPr/>
        </p:nvSpPr>
        <p:spPr>
          <a:xfrm>
            <a:off x="9340025" y="1418574"/>
            <a:ext cx="1152880"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Nuclease</a:t>
            </a:r>
            <a:endParaRPr lang="en-US"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216143" y="159479"/>
            <a:ext cx="1288366"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Adipocyte</a:t>
            </a:r>
            <a:endParaRPr lang="en-US" b="1" dirty="0">
              <a:latin typeface="Times New Roman" panose="02020603050405020304" pitchFamily="18" charset="0"/>
              <a:cs typeface="Times New Roman" panose="02020603050405020304" pitchFamily="18" charset="0"/>
            </a:endParaRPr>
          </a:p>
        </p:txBody>
      </p:sp>
      <p:sp>
        <p:nvSpPr>
          <p:cNvPr id="29" name="TextBox 28"/>
          <p:cNvSpPr txBox="1"/>
          <p:nvPr/>
        </p:nvSpPr>
        <p:spPr>
          <a:xfrm rot="4609676">
            <a:off x="4736027" y="2231130"/>
            <a:ext cx="1140056"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Out come</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49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84848" y="309872"/>
            <a:ext cx="2169184" cy="584775"/>
          </a:xfrm>
          <a:prstGeom prst="rect">
            <a:avLst/>
          </a:prstGeom>
        </p:spPr>
        <p:txBody>
          <a:bodyPr wrap="none">
            <a:spAutoFit/>
          </a:bodyPr>
          <a:lstStyle/>
          <a:p>
            <a:r>
              <a:rPr lang="en-US" sz="3200" b="1" dirty="0" smtClean="0">
                <a:latin typeface="Times New Roman" panose="02020603050405020304" pitchFamily="18" charset="0"/>
                <a:ea typeface="Arial Unicode MS" panose="020B0604020202020204" pitchFamily="34" charset="-128"/>
                <a:cs typeface="B Mitra" panose="00000400000000000000" pitchFamily="2" charset="-78"/>
              </a:rPr>
              <a:t>rs76603546</a:t>
            </a:r>
            <a:endParaRPr lang="en-US" sz="3200" dirty="0"/>
          </a:p>
        </p:txBody>
      </p:sp>
      <p:pic>
        <p:nvPicPr>
          <p:cNvPr id="2" name="Picture 1"/>
          <p:cNvPicPr>
            <a:picLocks noChangeAspect="1"/>
          </p:cNvPicPr>
          <p:nvPr/>
        </p:nvPicPr>
        <p:blipFill rotWithShape="1">
          <a:blip r:embed="rId2"/>
          <a:srcRect l="25639" t="14197" r="28328" b="4841"/>
          <a:stretch/>
        </p:blipFill>
        <p:spPr>
          <a:xfrm>
            <a:off x="1111983" y="1528078"/>
            <a:ext cx="3350563" cy="3314767"/>
          </a:xfrm>
          <a:prstGeom prst="rect">
            <a:avLst/>
          </a:prstGeom>
        </p:spPr>
      </p:pic>
      <p:pic>
        <p:nvPicPr>
          <p:cNvPr id="4" name="Picture 3"/>
          <p:cNvPicPr>
            <a:picLocks noChangeAspect="1"/>
          </p:cNvPicPr>
          <p:nvPr/>
        </p:nvPicPr>
        <p:blipFill rotWithShape="1">
          <a:blip r:embed="rId3"/>
          <a:srcRect l="26230" t="13010" r="29213" b="5504"/>
          <a:stretch/>
        </p:blipFill>
        <p:spPr>
          <a:xfrm>
            <a:off x="2170843" y="3003274"/>
            <a:ext cx="3624030" cy="3728032"/>
          </a:xfrm>
          <a:prstGeom prst="rect">
            <a:avLst/>
          </a:prstGeom>
        </p:spPr>
      </p:pic>
      <p:pic>
        <p:nvPicPr>
          <p:cNvPr id="5" name="Picture 4"/>
          <p:cNvPicPr>
            <a:picLocks noChangeAspect="1"/>
          </p:cNvPicPr>
          <p:nvPr/>
        </p:nvPicPr>
        <p:blipFill rotWithShape="1">
          <a:blip r:embed="rId4"/>
          <a:srcRect l="26328" t="14382" r="26951" b="20082"/>
          <a:stretch/>
        </p:blipFill>
        <p:spPr>
          <a:xfrm>
            <a:off x="4572001" y="1270312"/>
            <a:ext cx="5704018" cy="4500554"/>
          </a:xfrm>
          <a:prstGeom prst="rect">
            <a:avLst/>
          </a:prstGeom>
        </p:spPr>
      </p:pic>
    </p:spTree>
    <p:extLst>
      <p:ext uri="{BB962C8B-B14F-4D97-AF65-F5344CB8AC3E}">
        <p14:creationId xmlns:p14="http://schemas.microsoft.com/office/powerpoint/2010/main" val="291925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6368" y="-204602"/>
            <a:ext cx="5327099" cy="1446550"/>
          </a:xfrm>
          <a:prstGeom prst="rect">
            <a:avLst/>
          </a:prstGeom>
          <a:noFill/>
        </p:spPr>
        <p:txBody>
          <a:bodyPr wrap="none" rtlCol="0">
            <a:spAutoFit/>
          </a:bodyPr>
          <a:lstStyle/>
          <a:p>
            <a:r>
              <a:rPr lang="en-US" sz="8800" dirty="0" smtClean="0">
                <a:effectLst>
                  <a:outerShdw blurRad="38100" dist="38100" dir="2700000" algn="tl">
                    <a:srgbClr val="000000">
                      <a:alpha val="43137"/>
                    </a:srgbClr>
                  </a:outerShdw>
                </a:effectLst>
                <a:latin typeface="Times" panose="02020603050405020304" pitchFamily="18" charset="0"/>
                <a:cs typeface="Times" panose="02020603050405020304" pitchFamily="18" charset="0"/>
              </a:rPr>
              <a:t>Conclusion</a:t>
            </a:r>
            <a:endParaRPr lang="en-US" sz="9600" dirty="0">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
        <p:nvSpPr>
          <p:cNvPr id="4" name="TextBox 3"/>
          <p:cNvSpPr txBox="1"/>
          <p:nvPr/>
        </p:nvSpPr>
        <p:spPr>
          <a:xfrm>
            <a:off x="160317" y="1225689"/>
            <a:ext cx="11804072" cy="5632311"/>
          </a:xfrm>
          <a:prstGeom prst="rect">
            <a:avLst/>
          </a:prstGeom>
          <a:noFill/>
        </p:spPr>
        <p:txBody>
          <a:bodyPr wrap="square" rtlCol="0">
            <a:spAutoFit/>
          </a:bodyPr>
          <a:lstStyle/>
          <a:p>
            <a:pPr marL="342900" indent="-342900">
              <a:lnSpc>
                <a:spcPct val="200000"/>
              </a:lnSpc>
              <a:buFontTx/>
              <a:buAutoNum type="arabicPeriod"/>
            </a:pPr>
            <a:r>
              <a:rPr lang="en-US" sz="2000" dirty="0" smtClean="0">
                <a:latin typeface="Times" panose="02020603050405020304" pitchFamily="18" charset="0"/>
                <a:cs typeface="Times" panose="02020603050405020304" pitchFamily="18" charset="0"/>
              </a:rPr>
              <a:t>The association of KLF14 SNP, </a:t>
            </a:r>
            <a:r>
              <a:rPr lang="en-US" sz="2000" b="1" u="sng" dirty="0" smtClean="0">
                <a:latin typeface="Times" panose="02020603050405020304" pitchFamily="18" charset="0"/>
                <a:ea typeface="Arial Unicode MS" panose="020B0604020202020204" pitchFamily="34" charset="-128"/>
                <a:cs typeface="Times" panose="02020603050405020304" pitchFamily="18" charset="0"/>
              </a:rPr>
              <a:t>rs76603546</a:t>
            </a:r>
            <a:r>
              <a:rPr lang="en-US" sz="2000" dirty="0" smtClean="0">
                <a:latin typeface="Times" panose="02020603050405020304" pitchFamily="18" charset="0"/>
                <a:cs typeface="Times" panose="02020603050405020304" pitchFamily="18" charset="0"/>
              </a:rPr>
              <a:t>  With T2D , may be due to LD with SNP out </a:t>
            </a:r>
            <a:r>
              <a:rPr lang="en-US" sz="2000" dirty="0">
                <a:latin typeface="Times" panose="02020603050405020304" pitchFamily="18" charset="0"/>
                <a:cs typeface="Times" panose="02020603050405020304" pitchFamily="18" charset="0"/>
              </a:rPr>
              <a:t>side of </a:t>
            </a:r>
            <a:r>
              <a:rPr lang="en-US" sz="2000" dirty="0" smtClean="0">
                <a:latin typeface="Times" panose="02020603050405020304" pitchFamily="18" charset="0"/>
                <a:cs typeface="Times" panose="02020603050405020304" pitchFamily="18" charset="0"/>
              </a:rPr>
              <a:t>gene</a:t>
            </a:r>
          </a:p>
          <a:p>
            <a:pPr marL="342900" indent="-342900">
              <a:lnSpc>
                <a:spcPct val="200000"/>
              </a:lnSpc>
              <a:buFontTx/>
              <a:buAutoNum type="arabicPeriod"/>
            </a:pPr>
            <a:r>
              <a:rPr lang="en-US" sz="2000" dirty="0">
                <a:latin typeface="Times" panose="02020603050405020304" pitchFamily="18" charset="0"/>
                <a:cs typeface="Times" panose="02020603050405020304" pitchFamily="18" charset="0"/>
              </a:rPr>
              <a:t> </a:t>
            </a:r>
            <a:r>
              <a:rPr lang="en-US" sz="2000" dirty="0" smtClean="0">
                <a:latin typeface="Times" panose="02020603050405020304" pitchFamily="18" charset="0"/>
                <a:cs typeface="Times" panose="02020603050405020304" pitchFamily="18" charset="0"/>
              </a:rPr>
              <a:t>Higher </a:t>
            </a:r>
            <a:r>
              <a:rPr lang="en-US" sz="2000" dirty="0">
                <a:latin typeface="Times" panose="02020603050405020304" pitchFamily="18" charset="0"/>
                <a:cs typeface="Times" panose="02020603050405020304" pitchFamily="18" charset="0"/>
              </a:rPr>
              <a:t>Odd ratio of </a:t>
            </a:r>
            <a:r>
              <a:rPr lang="en-US" sz="2000" b="1" u="sng" dirty="0">
                <a:latin typeface="Times" panose="02020603050405020304" pitchFamily="18" charset="0"/>
                <a:cs typeface="Times" panose="02020603050405020304" pitchFamily="18" charset="0"/>
              </a:rPr>
              <a:t>rs76603546</a:t>
            </a:r>
            <a:r>
              <a:rPr lang="en-US" sz="2000" dirty="0">
                <a:latin typeface="Times" panose="02020603050405020304" pitchFamily="18" charset="0"/>
                <a:cs typeface="Times" panose="02020603050405020304" pitchFamily="18" charset="0"/>
              </a:rPr>
              <a:t> SNP with </a:t>
            </a:r>
            <a:r>
              <a:rPr lang="en-US" sz="2000" dirty="0" smtClean="0">
                <a:latin typeface="Times" panose="02020603050405020304" pitchFamily="18" charset="0"/>
                <a:cs typeface="Times" panose="02020603050405020304" pitchFamily="18" charset="0"/>
              </a:rPr>
              <a:t>T2D compared to other SNPs in the locus might be either because of incomplete LD between these SNPs or simply it might be because of differences in the gene pool of different population</a:t>
            </a:r>
          </a:p>
          <a:p>
            <a:pPr marL="342900" indent="-342900">
              <a:lnSpc>
                <a:spcPct val="200000"/>
              </a:lnSpc>
              <a:buFontTx/>
              <a:buAutoNum type="arabicPeriod"/>
            </a:pPr>
            <a:r>
              <a:rPr lang="en-US" sz="2000" dirty="0">
                <a:latin typeface="Times" panose="02020603050405020304" pitchFamily="18" charset="0"/>
                <a:cs typeface="Times" panose="02020603050405020304" pitchFamily="18" charset="0"/>
              </a:rPr>
              <a:t> </a:t>
            </a:r>
            <a:r>
              <a:rPr lang="en-US" sz="2000" dirty="0" smtClean="0">
                <a:latin typeface="Times" panose="02020603050405020304" pitchFamily="18" charset="0"/>
                <a:cs typeface="Times" panose="02020603050405020304" pitchFamily="18" charset="0"/>
              </a:rPr>
              <a:t>Another possible assumption can consider </a:t>
            </a:r>
            <a:r>
              <a:rPr lang="en-US" sz="2000" b="1" u="sng" dirty="0">
                <a:latin typeface="Times" panose="02020603050405020304" pitchFamily="18" charset="0"/>
                <a:cs typeface="Times" panose="02020603050405020304" pitchFamily="18" charset="0"/>
              </a:rPr>
              <a:t>rs76603546</a:t>
            </a:r>
            <a:r>
              <a:rPr lang="en-US" sz="2000" b="1" dirty="0">
                <a:latin typeface="Times" panose="02020603050405020304" pitchFamily="18" charset="0"/>
                <a:cs typeface="Times" panose="02020603050405020304" pitchFamily="18" charset="0"/>
              </a:rPr>
              <a:t> </a:t>
            </a:r>
            <a:r>
              <a:rPr lang="en-US" sz="2000" dirty="0" smtClean="0">
                <a:latin typeface="Times" panose="02020603050405020304" pitchFamily="18" charset="0"/>
                <a:cs typeface="Times" panose="02020603050405020304" pitchFamily="18" charset="0"/>
              </a:rPr>
              <a:t>as an independent SNP from previously studied SNPs</a:t>
            </a:r>
          </a:p>
          <a:p>
            <a:pPr marL="342900" indent="-342900">
              <a:lnSpc>
                <a:spcPct val="200000"/>
              </a:lnSpc>
              <a:buFontTx/>
              <a:buAutoNum type="arabicPeriod"/>
            </a:pPr>
            <a:r>
              <a:rPr lang="en-US" sz="2000" dirty="0">
                <a:latin typeface="Times" panose="02020603050405020304" pitchFamily="18" charset="0"/>
                <a:cs typeface="Times" panose="02020603050405020304" pitchFamily="18" charset="0"/>
              </a:rPr>
              <a:t> </a:t>
            </a:r>
            <a:r>
              <a:rPr lang="en-US" sz="2000" dirty="0" smtClean="0">
                <a:latin typeface="Times" panose="02020603050405020304" pitchFamily="18" charset="0"/>
                <a:cs typeface="Times" panose="02020603050405020304" pitchFamily="18" charset="0"/>
              </a:rPr>
              <a:t>Based on our bioinformatics studies</a:t>
            </a:r>
            <a:r>
              <a:rPr lang="en-US" sz="2000" b="1" dirty="0">
                <a:latin typeface="Times" panose="02020603050405020304" pitchFamily="18" charset="0"/>
                <a:cs typeface="Times" panose="02020603050405020304" pitchFamily="18" charset="0"/>
              </a:rPr>
              <a:t> </a:t>
            </a:r>
            <a:r>
              <a:rPr lang="en-US" sz="2000" b="1" u="sng" dirty="0" smtClean="0">
                <a:latin typeface="Times" panose="02020603050405020304" pitchFamily="18" charset="0"/>
                <a:cs typeface="Times" panose="02020603050405020304" pitchFamily="18" charset="0"/>
              </a:rPr>
              <a:t>rs76603546</a:t>
            </a:r>
            <a:r>
              <a:rPr lang="en-US" sz="2000" b="1" dirty="0" smtClean="0">
                <a:latin typeface="Times" panose="02020603050405020304" pitchFamily="18" charset="0"/>
                <a:cs typeface="Times" panose="02020603050405020304" pitchFamily="18" charset="0"/>
              </a:rPr>
              <a:t> </a:t>
            </a:r>
            <a:r>
              <a:rPr lang="en-US" sz="2000" dirty="0">
                <a:latin typeface="Times" panose="02020603050405020304" pitchFamily="18" charset="0"/>
                <a:cs typeface="Times" panose="02020603050405020304" pitchFamily="18" charset="0"/>
              </a:rPr>
              <a:t>is a methylated nucleotide when the C allele is </a:t>
            </a:r>
            <a:r>
              <a:rPr lang="en-US" sz="2000" dirty="0" smtClean="0">
                <a:latin typeface="Times" panose="02020603050405020304" pitchFamily="18" charset="0"/>
                <a:cs typeface="Times" panose="02020603050405020304" pitchFamily="18" charset="0"/>
              </a:rPr>
              <a:t>present</a:t>
            </a:r>
          </a:p>
          <a:p>
            <a:pPr marL="342900" indent="-342900">
              <a:lnSpc>
                <a:spcPct val="200000"/>
              </a:lnSpc>
              <a:buFontTx/>
              <a:buAutoNum type="arabicPeriod"/>
            </a:pPr>
            <a:r>
              <a:rPr lang="en-US" sz="2000" dirty="0">
                <a:latin typeface="Times" panose="02020603050405020304" pitchFamily="18" charset="0"/>
                <a:cs typeface="Times" panose="02020603050405020304" pitchFamily="18" charset="0"/>
              </a:rPr>
              <a:t> </a:t>
            </a:r>
            <a:r>
              <a:rPr lang="en-US" sz="2000" dirty="0" smtClean="0">
                <a:latin typeface="Times" panose="02020603050405020304" pitchFamily="18" charset="0"/>
                <a:cs typeface="Times" panose="02020603050405020304" pitchFamily="18" charset="0"/>
              </a:rPr>
              <a:t>This study needs to be reproduced in a larger scale and functional studies should be conducted , which is in progress</a:t>
            </a:r>
            <a:endParaRPr lang="en-US" sz="2000" dirty="0">
              <a:latin typeface="Times" panose="02020603050405020304" pitchFamily="18" charset="0"/>
              <a:cs typeface="Times" panose="02020603050405020304" pitchFamily="18" charset="0"/>
            </a:endParaRPr>
          </a:p>
          <a:p>
            <a:pPr marL="342900" indent="-342900">
              <a:lnSpc>
                <a:spcPct val="200000"/>
              </a:lnSpc>
              <a:buAutoNum type="arabicPeriod"/>
            </a:pPr>
            <a:endParaRPr lang="en-US" sz="2000" dirty="0"/>
          </a:p>
        </p:txBody>
      </p:sp>
    </p:spTree>
    <p:extLst>
      <p:ext uri="{BB962C8B-B14F-4D97-AF65-F5344CB8AC3E}">
        <p14:creationId xmlns:p14="http://schemas.microsoft.com/office/powerpoint/2010/main" val="2166055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09301" y="1673156"/>
            <a:ext cx="5585952" cy="3726698"/>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4235"/>
          <a:stretch/>
        </p:blipFill>
        <p:spPr>
          <a:xfrm>
            <a:off x="0" y="0"/>
            <a:ext cx="12192000" cy="6895475"/>
          </a:xfrm>
          <a:prstGeom prst="rect">
            <a:avLst/>
          </a:prstGeom>
        </p:spPr>
      </p:pic>
      <p:sp>
        <p:nvSpPr>
          <p:cNvPr id="4" name="Rectangle 3"/>
          <p:cNvSpPr/>
          <p:nvPr/>
        </p:nvSpPr>
        <p:spPr>
          <a:xfrm>
            <a:off x="1274718" y="2718173"/>
            <a:ext cx="1786066" cy="769441"/>
          </a:xfrm>
          <a:prstGeom prst="rect">
            <a:avLst/>
          </a:prstGeom>
        </p:spPr>
        <p:txBody>
          <a:bodyPr wrap="none">
            <a:spAutoFit/>
          </a:bodyPr>
          <a:lstStyle/>
          <a:p>
            <a:r>
              <a:rPr lang="en-US" sz="4400" b="1" spc="50" dirty="0">
                <a:ln w="11430"/>
                <a:solidFill>
                  <a:srgbClr val="14314C"/>
                </a:solidFill>
                <a:effectLst>
                  <a:outerShdw blurRad="38100" dist="38100" dir="2700000" algn="tl">
                    <a:srgbClr val="000000">
                      <a:alpha val="43137"/>
                    </a:srgbClr>
                  </a:outerShdw>
                </a:effectLst>
              </a:rPr>
              <a:t>Thank </a:t>
            </a:r>
            <a:endParaRPr lang="en-US" sz="4400" dirty="0"/>
          </a:p>
        </p:txBody>
      </p:sp>
      <p:sp>
        <p:nvSpPr>
          <p:cNvPr id="5" name="Rectangle 4"/>
          <p:cNvSpPr/>
          <p:nvPr/>
        </p:nvSpPr>
        <p:spPr>
          <a:xfrm>
            <a:off x="3595475" y="2455278"/>
            <a:ext cx="1268874" cy="923330"/>
          </a:xfrm>
          <a:prstGeom prst="rect">
            <a:avLst/>
          </a:prstGeom>
        </p:spPr>
        <p:txBody>
          <a:bodyPr wrap="none">
            <a:spAutoFit/>
          </a:bodyPr>
          <a:lstStyle/>
          <a:p>
            <a:r>
              <a:rPr lang="en-US" sz="5400" b="1" spc="50" dirty="0">
                <a:ln w="11430"/>
                <a:solidFill>
                  <a:srgbClr val="14314C"/>
                </a:solidFill>
                <a:effectLst>
                  <a:outerShdw blurRad="38100" dist="38100" dir="2700000" algn="tl">
                    <a:srgbClr val="000000">
                      <a:alpha val="43137"/>
                    </a:srgbClr>
                  </a:outerShdw>
                </a:effectLst>
              </a:rPr>
              <a:t>you</a:t>
            </a:r>
            <a:endParaRPr lang="en-US" dirty="0"/>
          </a:p>
        </p:txBody>
      </p:sp>
      <p:sp>
        <p:nvSpPr>
          <p:cNvPr id="6" name="Rectangle 5"/>
          <p:cNvSpPr/>
          <p:nvPr/>
        </p:nvSpPr>
        <p:spPr>
          <a:xfrm rot="21444801">
            <a:off x="6116309" y="2430012"/>
            <a:ext cx="1031821" cy="923330"/>
          </a:xfrm>
          <a:prstGeom prst="rect">
            <a:avLst/>
          </a:prstGeom>
        </p:spPr>
        <p:txBody>
          <a:bodyPr wrap="none">
            <a:spAutoFit/>
          </a:bodyPr>
          <a:lstStyle/>
          <a:p>
            <a:r>
              <a:rPr lang="en-US" sz="5400" b="1" spc="50" dirty="0">
                <a:ln w="11430"/>
                <a:solidFill>
                  <a:srgbClr val="14314C"/>
                </a:solidFill>
                <a:effectLst>
                  <a:outerShdw blurRad="38100" dist="38100" dir="2700000" algn="tl">
                    <a:srgbClr val="000000">
                      <a:alpha val="43137"/>
                    </a:srgbClr>
                  </a:outerShdw>
                </a:effectLst>
              </a:rPr>
              <a:t>for</a:t>
            </a:r>
            <a:endParaRPr lang="en-US" dirty="0"/>
          </a:p>
        </p:txBody>
      </p:sp>
      <p:sp>
        <p:nvSpPr>
          <p:cNvPr id="7" name="Rectangle 6"/>
          <p:cNvSpPr/>
          <p:nvPr/>
        </p:nvSpPr>
        <p:spPr>
          <a:xfrm rot="21384560">
            <a:off x="7463002" y="2256508"/>
            <a:ext cx="1670586" cy="923330"/>
          </a:xfrm>
          <a:prstGeom prst="rect">
            <a:avLst/>
          </a:prstGeom>
        </p:spPr>
        <p:txBody>
          <a:bodyPr wrap="square">
            <a:spAutoFit/>
          </a:bodyPr>
          <a:lstStyle/>
          <a:p>
            <a:r>
              <a:rPr lang="en-US" sz="5400" b="1" spc="50" dirty="0">
                <a:ln w="11430"/>
                <a:solidFill>
                  <a:srgbClr val="14314C"/>
                </a:solidFill>
                <a:effectLst>
                  <a:outerShdw blurRad="38100" dist="38100" dir="2700000" algn="tl">
                    <a:srgbClr val="000000">
                      <a:alpha val="43137"/>
                    </a:srgbClr>
                  </a:outerShdw>
                </a:effectLst>
              </a:rPr>
              <a:t>Your</a:t>
            </a:r>
            <a:endParaRPr lang="en-US" sz="1600" dirty="0"/>
          </a:p>
        </p:txBody>
      </p:sp>
      <p:sp>
        <p:nvSpPr>
          <p:cNvPr id="8" name="Rectangle 7"/>
          <p:cNvSpPr/>
          <p:nvPr/>
        </p:nvSpPr>
        <p:spPr>
          <a:xfrm rot="21384430">
            <a:off x="10055941" y="2437455"/>
            <a:ext cx="1658916" cy="523220"/>
          </a:xfrm>
          <a:prstGeom prst="rect">
            <a:avLst/>
          </a:prstGeom>
        </p:spPr>
        <p:txBody>
          <a:bodyPr wrap="none">
            <a:spAutoFit/>
          </a:bodyPr>
          <a:lstStyle/>
          <a:p>
            <a:pPr lvl="0"/>
            <a:r>
              <a:rPr lang="en-US" sz="2800" b="1" spc="50" dirty="0">
                <a:ln w="11430"/>
                <a:solidFill>
                  <a:srgbClr val="14314C"/>
                </a:solidFill>
                <a:effectLst>
                  <a:outerShdw blurRad="38100" dist="38100" dir="2700000" algn="tl">
                    <a:srgbClr val="000000">
                      <a:alpha val="43137"/>
                    </a:srgbClr>
                  </a:outerShdw>
                </a:effectLst>
              </a:rPr>
              <a:t>Attention</a:t>
            </a:r>
            <a:endParaRPr lang="fa-IR" sz="2800" b="1" spc="50" dirty="0">
              <a:ln w="11430"/>
              <a:solidFill>
                <a:srgbClr val="14314C"/>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4232986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173" y="1650709"/>
            <a:ext cx="9868394" cy="1912062"/>
          </a:xfrm>
          <a:prstGeom prst="rect">
            <a:avLst/>
          </a:prstGeom>
        </p:spPr>
        <p:txBody>
          <a:bodyPr wrap="square">
            <a:spAutoFit/>
          </a:bodyPr>
          <a:lstStyle/>
          <a:p>
            <a:pPr algn="ctr">
              <a:lnSpc>
                <a:spcPct val="200000"/>
              </a:lnSpc>
            </a:pPr>
            <a:r>
              <a:rPr lang="en-US" sz="3200" b="1" dirty="0" smtClean="0">
                <a:solidFill>
                  <a:schemeClr val="dk1"/>
                </a:solidFill>
                <a:latin typeface="Times New Roman" panose="02020603050405020304" pitchFamily="18" charset="0"/>
                <a:cs typeface="Times New Roman" panose="02020603050405020304" pitchFamily="18" charset="0"/>
              </a:rPr>
              <a:t>Resequencing of KLF14 Gene in a Population Based Family Study With Type 2 Diabetes </a:t>
            </a:r>
            <a:endParaRPr lang="en-US" sz="3200" b="1" dirty="0">
              <a:solidFill>
                <a:schemeClr val="dk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16549" y="4716673"/>
            <a:ext cx="10421955" cy="1642501"/>
          </a:xfrm>
          <a:prstGeom prst="rect">
            <a:avLst/>
          </a:prstGeom>
        </p:spPr>
        <p:txBody>
          <a:bodyPr wrap="square">
            <a:spAutoFit/>
          </a:bodyPr>
          <a:lstStyle/>
          <a:p>
            <a:pPr>
              <a:lnSpc>
                <a:spcPct val="115000"/>
              </a:lnSpc>
              <a:spcAft>
                <a:spcPts val="800"/>
              </a:spcAft>
            </a:pPr>
            <a:r>
              <a:rPr lang="en-US" sz="1600" b="1" dirty="0">
                <a:latin typeface="Times New Roman" panose="02020603050405020304" pitchFamily="18" charset="0"/>
                <a:ea typeface="Calibri" panose="020F0502020204030204" pitchFamily="34" charset="0"/>
                <a:cs typeface="Arial" panose="020B0604020202020204" pitchFamily="34" charset="0"/>
              </a:rPr>
              <a:t>Ensieh Shahvazian</a:t>
            </a:r>
            <a:r>
              <a:rPr lang="en-US" sz="1600" b="1" baseline="30000" dirty="0">
                <a:latin typeface="Times New Roman" panose="02020603050405020304" pitchFamily="18" charset="0"/>
                <a:ea typeface="Calibri" panose="020F0502020204030204" pitchFamily="34" charset="0"/>
                <a:cs typeface="Arial" panose="020B0604020202020204" pitchFamily="34" charset="0"/>
              </a:rPr>
              <a:t>1a</a:t>
            </a:r>
            <a:r>
              <a:rPr lang="en-US" sz="1600" b="1" dirty="0">
                <a:latin typeface="Times New Roman" panose="02020603050405020304" pitchFamily="18" charset="0"/>
                <a:ea typeface="Calibri" panose="020F0502020204030204" pitchFamily="34" charset="0"/>
                <a:cs typeface="Arial" panose="020B0604020202020204" pitchFamily="34" charset="0"/>
              </a:rPr>
              <a:t>, Mohammad Bagher Mahmoudi</a:t>
            </a:r>
            <a:r>
              <a:rPr lang="en-US" sz="1600" b="1" baseline="30000" dirty="0">
                <a:latin typeface="Times New Roman" panose="02020603050405020304" pitchFamily="18" charset="0"/>
                <a:ea typeface="Calibri" panose="020F0502020204030204" pitchFamily="34" charset="0"/>
                <a:cs typeface="Arial" panose="020B0604020202020204" pitchFamily="34" charset="0"/>
              </a:rPr>
              <a:t>2a</a:t>
            </a:r>
            <a:r>
              <a:rPr lang="en-US" sz="1600" b="1" dirty="0">
                <a:latin typeface="Times New Roman" panose="02020603050405020304" pitchFamily="18" charset="0"/>
                <a:ea typeface="Calibri" panose="020F0502020204030204" pitchFamily="34" charset="0"/>
                <a:cs typeface="Arial" panose="020B0604020202020204" pitchFamily="34" charset="0"/>
              </a:rPr>
              <a:t>, Ehsan Farashahi Yazd</a:t>
            </a:r>
            <a:r>
              <a:rPr lang="en-US" sz="1600" b="1" baseline="30000" dirty="0">
                <a:latin typeface="Times New Roman" panose="02020603050405020304" pitchFamily="18" charset="0"/>
                <a:ea typeface="Calibri" panose="020F0502020204030204" pitchFamily="34" charset="0"/>
                <a:cs typeface="Arial" panose="020B0604020202020204" pitchFamily="34" charset="0"/>
              </a:rPr>
              <a:t>2</a:t>
            </a:r>
            <a:r>
              <a:rPr lang="en-US" sz="1600" b="1" dirty="0">
                <a:latin typeface="Times New Roman" panose="02020603050405020304" pitchFamily="18" charset="0"/>
                <a:ea typeface="Calibri" panose="020F0502020204030204" pitchFamily="34" charset="0"/>
                <a:cs typeface="Arial" panose="020B0604020202020204" pitchFamily="34" charset="0"/>
              </a:rPr>
              <a:t>*, Saba Gharibi</a:t>
            </a:r>
            <a:r>
              <a:rPr lang="en-US" sz="1600" b="1" baseline="30000" dirty="0">
                <a:latin typeface="Times New Roman" panose="02020603050405020304" pitchFamily="18" charset="0"/>
                <a:ea typeface="Calibri" panose="020F0502020204030204" pitchFamily="34" charset="0"/>
                <a:cs typeface="Arial" panose="020B0604020202020204" pitchFamily="34" charset="0"/>
              </a:rPr>
              <a:t>1</a:t>
            </a:r>
            <a:r>
              <a:rPr lang="en-US" sz="1600" b="1" dirty="0">
                <a:latin typeface="Times New Roman" panose="02020603050405020304" pitchFamily="18" charset="0"/>
                <a:ea typeface="Calibri" panose="020F0502020204030204" pitchFamily="34" charset="0"/>
                <a:cs typeface="Arial" panose="020B0604020202020204" pitchFamily="34" charset="0"/>
              </a:rPr>
              <a:t>, Bahram Moghimi</a:t>
            </a:r>
            <a:r>
              <a:rPr lang="en-US" sz="1600" b="1" baseline="30000" dirty="0">
                <a:latin typeface="Times New Roman" panose="02020603050405020304" pitchFamily="18" charset="0"/>
                <a:ea typeface="Calibri" panose="020F0502020204030204" pitchFamily="34" charset="0"/>
                <a:cs typeface="Arial" panose="020B0604020202020204" pitchFamily="34" charset="0"/>
              </a:rPr>
              <a:t>2</a:t>
            </a:r>
            <a:endParaRPr lang="en-US" sz="16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n-US" sz="1200" baseline="30000" dirty="0">
                <a:latin typeface="Times New Roman" panose="02020603050405020304" pitchFamily="18" charset="0"/>
              </a:rPr>
              <a:t>1. </a:t>
            </a:r>
            <a:r>
              <a:rPr lang="en-US" sz="1200" dirty="0">
                <a:latin typeface="Times New Roman" panose="02020603050405020304" pitchFamily="18" charset="0"/>
              </a:rPr>
              <a:t>Department of Genetics, Faculty of Medicine, International Campus, </a:t>
            </a:r>
            <a:r>
              <a:rPr lang="en-US" sz="1200" dirty="0" err="1">
                <a:latin typeface="Times New Roman" panose="02020603050405020304" pitchFamily="18" charset="0"/>
              </a:rPr>
              <a:t>Shahid</a:t>
            </a:r>
            <a:r>
              <a:rPr lang="en-US" sz="1200" dirty="0">
                <a:latin typeface="Times New Roman" panose="02020603050405020304" pitchFamily="18" charset="0"/>
              </a:rPr>
              <a:t> </a:t>
            </a:r>
            <a:r>
              <a:rPr lang="en-US" sz="1200" dirty="0" err="1">
                <a:latin typeface="Times New Roman" panose="02020603050405020304" pitchFamily="18" charset="0"/>
              </a:rPr>
              <a:t>Sadoughi</a:t>
            </a:r>
            <a:r>
              <a:rPr lang="en-US" sz="1200" dirty="0">
                <a:latin typeface="Times New Roman" panose="02020603050405020304" pitchFamily="18" charset="0"/>
              </a:rPr>
              <a:t> University of Medical Sciences, Yazd, Iran</a:t>
            </a:r>
            <a:endParaRPr lang="en-US" sz="1200" dirty="0"/>
          </a:p>
          <a:p>
            <a:pPr algn="just">
              <a:lnSpc>
                <a:spcPct val="115000"/>
              </a:lnSpc>
              <a:spcAft>
                <a:spcPts val="0"/>
              </a:spcAft>
            </a:pPr>
            <a:r>
              <a:rPr lang="en-US" sz="1200" baseline="30000" dirty="0">
                <a:latin typeface="Times New Roman" panose="02020603050405020304" pitchFamily="18" charset="0"/>
              </a:rPr>
              <a:t>2.</a:t>
            </a:r>
            <a:r>
              <a:rPr lang="en-US" sz="1200" dirty="0">
                <a:latin typeface="Times New Roman" panose="02020603050405020304" pitchFamily="18" charset="0"/>
              </a:rPr>
              <a:t> Department of Genetics, Faculty of Medicine, </a:t>
            </a:r>
            <a:r>
              <a:rPr lang="en-US" sz="1200" dirty="0" err="1">
                <a:latin typeface="Times New Roman" panose="02020603050405020304" pitchFamily="18" charset="0"/>
              </a:rPr>
              <a:t>Shahid</a:t>
            </a:r>
            <a:r>
              <a:rPr lang="en-US" sz="1200" dirty="0">
                <a:latin typeface="Times New Roman" panose="02020603050405020304" pitchFamily="18" charset="0"/>
              </a:rPr>
              <a:t> </a:t>
            </a:r>
            <a:r>
              <a:rPr lang="en-US" sz="1200" dirty="0" err="1">
                <a:latin typeface="Times New Roman" panose="02020603050405020304" pitchFamily="18" charset="0"/>
              </a:rPr>
              <a:t>Sadoughi</a:t>
            </a:r>
            <a:r>
              <a:rPr lang="en-US" sz="1200" dirty="0">
                <a:latin typeface="Times New Roman" panose="02020603050405020304" pitchFamily="18" charset="0"/>
              </a:rPr>
              <a:t> University of Medical Sciences, Yazd, Iran</a:t>
            </a:r>
            <a:endParaRPr lang="en-US" sz="1200" dirty="0"/>
          </a:p>
          <a:p>
            <a:pPr>
              <a:lnSpc>
                <a:spcPct val="115000"/>
              </a:lnSpc>
              <a:spcAft>
                <a:spcPts val="800"/>
              </a:spcAft>
            </a:pPr>
            <a:r>
              <a:rPr lang="en-US" sz="1200" baseline="30000" dirty="0">
                <a:latin typeface="Times New Roman" panose="02020603050405020304" pitchFamily="18" charset="0"/>
                <a:ea typeface="Calibri" panose="020F0502020204030204" pitchFamily="34" charset="0"/>
                <a:cs typeface="Arial" panose="020B0604020202020204" pitchFamily="34" charset="0"/>
              </a:rPr>
              <a:t>a. </a:t>
            </a:r>
            <a:r>
              <a:rPr lang="en-US" sz="1200" dirty="0">
                <a:latin typeface="Times New Roman" panose="02020603050405020304" pitchFamily="18" charset="0"/>
                <a:ea typeface="Calibri" panose="020F0502020204030204" pitchFamily="34" charset="0"/>
                <a:cs typeface="Arial" panose="020B0604020202020204" pitchFamily="34" charset="0"/>
              </a:rPr>
              <a:t>These authors contributed equally to this study</a:t>
            </a:r>
            <a:endParaRPr lang="en-US" sz="12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1200" b="1" dirty="0">
                <a:latin typeface="Times New Roman" panose="02020603050405020304" pitchFamily="18" charset="0"/>
                <a:ea typeface="Calibri" panose="020F0502020204030204" pitchFamily="34" charset="0"/>
                <a:cs typeface="Arial" panose="020B0604020202020204" pitchFamily="34" charset="0"/>
              </a:rPr>
              <a:t>Corresponding author</a:t>
            </a:r>
            <a:endParaRPr lang="en-US" sz="12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1200" dirty="0">
                <a:solidFill>
                  <a:srgbClr val="000000"/>
                </a:solidFill>
                <a:latin typeface="Times New Roman" panose="02020603050405020304" pitchFamily="18" charset="0"/>
                <a:ea typeface="MS Mincho"/>
                <a:cs typeface="Arial" panose="020B0604020202020204" pitchFamily="34" charset="0"/>
              </a:rPr>
              <a:t>*Dr. Ehsan Farashahi Yazd; Email: ehsanfarashi@gmail.com</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4340647" y="3955056"/>
            <a:ext cx="3236784" cy="369332"/>
          </a:xfrm>
          <a:prstGeom prst="rect">
            <a:avLst/>
          </a:prstGeom>
          <a:noFill/>
        </p:spPr>
        <p:txBody>
          <a:bodyPr wrap="none" rtlCol="0">
            <a:spAutoFit/>
          </a:bodyPr>
          <a:lstStyle/>
          <a:p>
            <a:r>
              <a:rPr lang="en-US" u="sng" dirty="0" smtClean="0">
                <a:latin typeface="Times" panose="02020603050405020304" pitchFamily="18" charset="0"/>
                <a:cs typeface="Times" panose="02020603050405020304" pitchFamily="18" charset="0"/>
              </a:rPr>
              <a:t>Presented by: Ensieh Shahvazian</a:t>
            </a:r>
            <a:endParaRPr lang="en-US" u="sng"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405322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28270" y="2126254"/>
            <a:ext cx="8935459" cy="2215991"/>
          </a:xfrm>
          <a:prstGeom prst="rect">
            <a:avLst/>
          </a:prstGeom>
          <a:noFill/>
        </p:spPr>
        <p:txBody>
          <a:bodyPr wrap="none" rtlCol="0">
            <a:spAutoFit/>
          </a:bodyPr>
          <a:lstStyle/>
          <a:p>
            <a:r>
              <a:rPr lang="en-US" sz="13800" dirty="0" smtClean="0">
                <a:effectLst>
                  <a:outerShdw blurRad="38100" dist="38100" dir="2700000" algn="tl">
                    <a:srgbClr val="000000">
                      <a:alpha val="43137"/>
                    </a:srgbClr>
                  </a:outerShdw>
                </a:effectLst>
                <a:latin typeface="Times" panose="02020603050405020304" pitchFamily="18" charset="0"/>
                <a:cs typeface="Times" panose="02020603050405020304" pitchFamily="18" charset="0"/>
              </a:rPr>
              <a:t>Introduction</a:t>
            </a:r>
            <a:endParaRPr lang="en-US" sz="13800" dirty="0">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613950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1003" y="2521286"/>
            <a:ext cx="5736117" cy="1754326"/>
          </a:xfrm>
          <a:prstGeom prst="rect">
            <a:avLst/>
          </a:prstGeom>
        </p:spPr>
        <p:txBody>
          <a:bodyPr wrap="square">
            <a:spAutoFit/>
          </a:bodyPr>
          <a:lstStyle/>
          <a:p>
            <a:pPr marL="285750" indent="-285750" algn="justLow">
              <a:lnSpc>
                <a:spcPct val="200000"/>
              </a:lnSpc>
              <a:buFont typeface="Arial" panose="020B0604020202020204" pitchFamily="34" charset="0"/>
              <a:buChar char="•"/>
            </a:pPr>
            <a:r>
              <a:rPr lang="en-US" dirty="0" smtClean="0">
                <a:latin typeface="Times New Roman" panose="02020603050405020304" pitchFamily="18" charset="0"/>
                <a:ea typeface="Times New Roman" panose="02020603050405020304" pitchFamily="18" charset="0"/>
              </a:rPr>
              <a:t>The </a:t>
            </a:r>
            <a:r>
              <a:rPr lang="en-US" dirty="0">
                <a:latin typeface="Times New Roman" panose="02020603050405020304" pitchFamily="18" charset="0"/>
                <a:ea typeface="Times New Roman" panose="02020603050405020304" pitchFamily="18" charset="0"/>
              </a:rPr>
              <a:t>loci identified in GWAs range from 10 to 100 kb, </a:t>
            </a:r>
            <a:endParaRPr lang="en-US" dirty="0" smtClean="0">
              <a:latin typeface="Times New Roman" panose="02020603050405020304" pitchFamily="18" charset="0"/>
              <a:ea typeface="Times New Roman" panose="02020603050405020304" pitchFamily="18" charset="0"/>
            </a:endParaRPr>
          </a:p>
          <a:p>
            <a:pPr marL="285750" indent="-285750" algn="justLow">
              <a:lnSpc>
                <a:spcPct val="200000"/>
              </a:lnSpc>
              <a:buFont typeface="Arial" panose="020B0604020202020204" pitchFamily="34" charset="0"/>
              <a:buChar char="•"/>
            </a:pPr>
            <a:r>
              <a:rPr lang="en-US" dirty="0" smtClean="0">
                <a:latin typeface="Times New Roman" panose="02020603050405020304" pitchFamily="18" charset="0"/>
                <a:ea typeface="Times New Roman" panose="02020603050405020304" pitchFamily="18" charset="0"/>
              </a:rPr>
              <a:t>It </a:t>
            </a:r>
            <a:r>
              <a:rPr lang="en-US" dirty="0">
                <a:latin typeface="Times New Roman" panose="02020603050405020304" pitchFamily="18" charset="0"/>
                <a:ea typeface="Times New Roman" panose="02020603050405020304" pitchFamily="18" charset="0"/>
              </a:rPr>
              <a:t>does not cover causal variants and </a:t>
            </a:r>
            <a:r>
              <a:rPr lang="en-US" dirty="0" smtClean="0">
                <a:latin typeface="Times New Roman" panose="02020603050405020304" pitchFamily="18" charset="0"/>
                <a:ea typeface="Times New Roman" panose="02020603050405020304" pitchFamily="18" charset="0"/>
              </a:rPr>
              <a:t>genes</a:t>
            </a:r>
          </a:p>
          <a:p>
            <a:pPr marL="285750" indent="-285750" algn="justLow">
              <a:lnSpc>
                <a:spcPct val="200000"/>
              </a:lnSpc>
              <a:buFont typeface="Arial" panose="020B0604020202020204" pitchFamily="34" charset="0"/>
              <a:buChar char="•"/>
            </a:pPr>
            <a:r>
              <a:rPr lang="en-US" dirty="0">
                <a:latin typeface="Times New Roman" panose="02020603050405020304" pitchFamily="18" charset="0"/>
              </a:rPr>
              <a:t> </a:t>
            </a:r>
            <a:r>
              <a:rPr lang="en-US" dirty="0" smtClean="0">
                <a:latin typeface="Times New Roman" panose="02020603050405020304" pitchFamily="18" charset="0"/>
              </a:rPr>
              <a:t>To find new susceptibility associated with T2D</a:t>
            </a:r>
            <a:endParaRPr lang="en-US" dirty="0"/>
          </a:p>
        </p:txBody>
      </p:sp>
      <p:sp>
        <p:nvSpPr>
          <p:cNvPr id="3" name="Rectangle 2"/>
          <p:cNvSpPr/>
          <p:nvPr/>
        </p:nvSpPr>
        <p:spPr>
          <a:xfrm>
            <a:off x="3905134" y="651820"/>
            <a:ext cx="3728906" cy="584775"/>
          </a:xfrm>
          <a:prstGeom prst="rect">
            <a:avLst/>
          </a:prstGeom>
        </p:spPr>
        <p:txBody>
          <a:bodyPr wrap="none">
            <a:spAutoFit/>
          </a:bodyPr>
          <a:lstStyle/>
          <a:p>
            <a:pPr algn="ctr"/>
            <a:r>
              <a:rPr lang="en-US" sz="3200" b="1" dirty="0">
                <a:solidFill>
                  <a:schemeClr val="dk1"/>
                </a:solidFill>
                <a:latin typeface="Times New Roman" panose="02020603050405020304" pitchFamily="18" charset="0"/>
                <a:cs typeface="Times New Roman" panose="02020603050405020304" pitchFamily="18" charset="0"/>
              </a:rPr>
              <a:t>Resequencing Study</a:t>
            </a:r>
          </a:p>
        </p:txBody>
      </p:sp>
    </p:spTree>
    <p:extLst>
      <p:ext uri="{BB962C8B-B14F-4D97-AF65-F5344CB8AC3E}">
        <p14:creationId xmlns:p14="http://schemas.microsoft.com/office/powerpoint/2010/main" val="748019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2005" y="319489"/>
            <a:ext cx="4913523" cy="85931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Population based family Study</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307335" y="1892403"/>
            <a:ext cx="8178187" cy="2554545"/>
          </a:xfrm>
          <a:prstGeom prst="rect">
            <a:avLst/>
          </a:prstGeom>
        </p:spPr>
        <p:txBody>
          <a:bodyPr wrap="square">
            <a:spAutoFit/>
          </a:bodyPr>
          <a:lstStyle/>
          <a:p>
            <a:pPr marL="285750" indent="-285750">
              <a:lnSpc>
                <a:spcPct val="200000"/>
              </a:lnSpc>
              <a:buFont typeface="Arial" panose="020B0604020202020204" pitchFamily="34" charset="0"/>
              <a:buChar char="•"/>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Robustness to the influence of population stratification, </a:t>
            </a:r>
          </a:p>
          <a:p>
            <a:pPr marL="285750" indent="-285750">
              <a:lnSpc>
                <a:spcPct val="200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D</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etectable genotyping error, </a:t>
            </a:r>
          </a:p>
          <a:p>
            <a:pPr marL="285750" indent="-285750">
              <a:lnSpc>
                <a:spcPct val="200000"/>
              </a:lnSpc>
              <a:buFont typeface="Arial" panose="020B0604020202020204" pitchFamily="34" charset="0"/>
              <a:buChar char="•"/>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Checking the effect of imprinting gene on phenotypes </a:t>
            </a:r>
          </a:p>
          <a:p>
            <a:pPr marL="285750" indent="-285750">
              <a:lnSpc>
                <a:spcPct val="200000"/>
              </a:lnSpc>
              <a:buFont typeface="Arial" panose="020B0604020202020204" pitchFamily="34" charset="0"/>
              <a:buChar char="•"/>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Determining the inherited or </a:t>
            </a:r>
            <a:r>
              <a:rPr lang="en-US" sz="2000" i="1" dirty="0" smtClean="0">
                <a:effectLst/>
                <a:latin typeface="Times New Roman" panose="02020603050405020304" pitchFamily="18" charset="0"/>
                <a:ea typeface="Calibri" panose="020F0502020204030204" pitchFamily="34" charset="0"/>
                <a:cs typeface="Times New Roman" panose="02020603050405020304" pitchFamily="18" charset="0"/>
              </a:rPr>
              <a:t>de novo</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Allele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6281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2005" y="319489"/>
            <a:ext cx="4913523" cy="85931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KLF14 Locus at other studies</a:t>
            </a:r>
            <a:endParaRPr lang="en-US" sz="2400"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91324390"/>
              </p:ext>
            </p:extLst>
          </p:nvPr>
        </p:nvGraphicFramePr>
        <p:xfrm>
          <a:off x="1525224" y="1777286"/>
          <a:ext cx="8128000" cy="3916680"/>
        </p:xfrm>
        <a:graphic>
          <a:graphicData uri="http://schemas.openxmlformats.org/drawingml/2006/table">
            <a:tbl>
              <a:tblPr firstRow="1" bandRow="1">
                <a:tableStyleId>{22838BEF-8BB2-4498-84A7-C5851F593DF1}</a:tableStyleId>
              </a:tblPr>
              <a:tblGrid>
                <a:gridCol w="1559499"/>
                <a:gridCol w="6568501"/>
              </a:tblGrid>
              <a:tr h="4481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effectLst/>
                          <a:latin typeface="Times" panose="02020603050405020304" pitchFamily="18" charset="0"/>
                          <a:cs typeface="Times" panose="02020603050405020304" pitchFamily="18" charset="0"/>
                        </a:rPr>
                        <a:t>rs972283 </a:t>
                      </a:r>
                      <a:endParaRPr lang="en-US" sz="1600" b="0" kern="1200" dirty="0" smtClean="0">
                        <a:solidFill>
                          <a:schemeClr val="dk1"/>
                        </a:solidFill>
                        <a:effectLst/>
                        <a:latin typeface="Times" panose="02020603050405020304" pitchFamily="18" charset="0"/>
                        <a:ea typeface="+mn-ea"/>
                        <a:cs typeface="Times" panose="02020603050405020304" pitchFamily="18" charset="0"/>
                      </a:endParaRPr>
                    </a:p>
                  </a:txBody>
                  <a:tcPr>
                    <a:solidFill>
                      <a:schemeClr val="accent1">
                        <a:lumMod val="40000"/>
                        <a:lumOff val="60000"/>
                      </a:schemeClr>
                    </a:solidFill>
                  </a:tcPr>
                </a:tc>
                <a:tc>
                  <a:txBody>
                    <a:bodyPr/>
                    <a:lstStyle/>
                    <a:p>
                      <a:r>
                        <a:rPr lang="en-US" sz="1600" b="0" kern="1200" dirty="0" smtClean="0">
                          <a:effectLst/>
                          <a:latin typeface="Times" panose="02020603050405020304" pitchFamily="18" charset="0"/>
                          <a:cs typeface="Times" panose="02020603050405020304" pitchFamily="18" charset="0"/>
                        </a:rPr>
                        <a:t>Associated with T2D</a:t>
                      </a:r>
                    </a:p>
                    <a:p>
                      <a:r>
                        <a:rPr lang="en-US" sz="1600" b="0" kern="1200" dirty="0" smtClean="0">
                          <a:effectLst/>
                          <a:latin typeface="Times" panose="02020603050405020304" pitchFamily="18" charset="0"/>
                          <a:cs typeface="Times" panose="02020603050405020304" pitchFamily="18" charset="0"/>
                        </a:rPr>
                        <a:t>China, Pakistan, United state (African –American population), Europe, Japan, </a:t>
                      </a:r>
                      <a:endParaRPr lang="en-US" sz="1600" b="0" dirty="0">
                        <a:latin typeface="Times" panose="02020603050405020304" pitchFamily="18" charset="0"/>
                        <a:cs typeface="Times" panose="02020603050405020304" pitchFamily="18" charset="0"/>
                      </a:endParaRPr>
                    </a:p>
                  </a:txBody>
                  <a:tcPr>
                    <a:solidFill>
                      <a:schemeClr val="accent1">
                        <a:lumMod val="40000"/>
                        <a:lumOff val="60000"/>
                      </a:schemeClr>
                    </a:solidFill>
                  </a:tcPr>
                </a:tc>
              </a:tr>
              <a:tr h="370840">
                <a:tc>
                  <a:txBody>
                    <a:bodyPr/>
                    <a:lstStyle/>
                    <a:p>
                      <a:r>
                        <a:rPr lang="en-US" sz="1600" b="0" kern="1200" dirty="0" smtClean="0">
                          <a:effectLst/>
                          <a:latin typeface="Times" panose="02020603050405020304" pitchFamily="18" charset="0"/>
                          <a:cs typeface="Times" panose="02020603050405020304" pitchFamily="18" charset="0"/>
                        </a:rPr>
                        <a:t>rs13234269</a:t>
                      </a:r>
                      <a:endParaRPr lang="en-US" sz="1600" b="0" dirty="0">
                        <a:latin typeface="Times" panose="02020603050405020304" pitchFamily="18" charset="0"/>
                        <a:cs typeface="Times" panose="02020603050405020304" pitchFamily="18" charset="0"/>
                      </a:endParaRPr>
                    </a:p>
                  </a:txBody>
                  <a:tcPr>
                    <a:solidFill>
                      <a:schemeClr val="accent1">
                        <a:lumMod val="60000"/>
                        <a:lumOff val="40000"/>
                      </a:schemeClr>
                    </a:solidFill>
                  </a:tcPr>
                </a:tc>
                <a:tc>
                  <a:txBody>
                    <a:bodyPr/>
                    <a:lstStyle/>
                    <a:p>
                      <a:r>
                        <a:rPr lang="en-US" sz="1600" b="0" kern="1200" dirty="0" smtClean="0">
                          <a:effectLst/>
                          <a:latin typeface="Times" panose="02020603050405020304" pitchFamily="18" charset="0"/>
                          <a:cs typeface="Times" panose="02020603050405020304" pitchFamily="18" charset="0"/>
                        </a:rPr>
                        <a:t>African- American </a:t>
                      </a:r>
                      <a:endParaRPr lang="en-US" sz="1600" b="0" dirty="0">
                        <a:latin typeface="Times" panose="02020603050405020304" pitchFamily="18" charset="0"/>
                        <a:cs typeface="Times" panose="02020603050405020304" pitchFamily="18" charset="0"/>
                      </a:endParaRPr>
                    </a:p>
                  </a:txBody>
                  <a:tcPr>
                    <a:solidFill>
                      <a:schemeClr val="accent1">
                        <a:lumMod val="60000"/>
                        <a:lumOff val="4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effectLst/>
                          <a:latin typeface="Times" panose="02020603050405020304" pitchFamily="18" charset="0"/>
                          <a:cs typeface="Times" panose="02020603050405020304" pitchFamily="18" charset="0"/>
                        </a:rPr>
                        <a:t>rs4731702 </a:t>
                      </a:r>
                      <a:endParaRPr lang="en-US" sz="1600" b="1" kern="1200" dirty="0" smtClean="0">
                        <a:solidFill>
                          <a:schemeClr val="dk1"/>
                        </a:solidFill>
                        <a:effectLst/>
                        <a:latin typeface="Times" panose="02020603050405020304" pitchFamily="18" charset="0"/>
                        <a:ea typeface="+mn-ea"/>
                        <a:cs typeface="Times" panose="02020603050405020304" pitchFamily="18" charset="0"/>
                      </a:endParaRPr>
                    </a:p>
                  </a:txBody>
                  <a:tcPr>
                    <a:solidFill>
                      <a:schemeClr val="bg1"/>
                    </a:solidFill>
                  </a:tcPr>
                </a:tc>
                <a:tc>
                  <a:txBody>
                    <a:bodyPr/>
                    <a:lstStyle/>
                    <a:p>
                      <a:r>
                        <a:rPr lang="en-US" sz="1600" dirty="0" smtClean="0">
                          <a:latin typeface="Times" panose="02020603050405020304" pitchFamily="18" charset="0"/>
                          <a:cs typeface="Times" panose="02020603050405020304" pitchFamily="18" charset="0"/>
                        </a:rPr>
                        <a:t>No significant results</a:t>
                      </a:r>
                      <a:endParaRPr lang="en-US" sz="1600" dirty="0">
                        <a:latin typeface="Times" panose="02020603050405020304" pitchFamily="18" charset="0"/>
                        <a:cs typeface="Times" panose="02020603050405020304" pitchFamily="18" charset="0"/>
                      </a:endParaRPr>
                    </a:p>
                  </a:txBody>
                  <a:tcPr>
                    <a:solidFill>
                      <a:schemeClr val="bg1"/>
                    </a:solidFill>
                  </a:tcPr>
                </a:tc>
              </a:tr>
              <a:tr h="370840">
                <a:tc>
                  <a:txBody>
                    <a:bodyPr/>
                    <a:lstStyle/>
                    <a:p>
                      <a:r>
                        <a:rPr lang="en-US" sz="1600" kern="1200" dirty="0" smtClean="0">
                          <a:effectLst/>
                          <a:latin typeface="Times" panose="02020603050405020304" pitchFamily="18" charset="0"/>
                          <a:cs typeface="Times" panose="02020603050405020304" pitchFamily="18" charset="0"/>
                        </a:rPr>
                        <a:t>rs1562398</a:t>
                      </a:r>
                      <a:endParaRPr lang="en-US" sz="1600" b="1" dirty="0">
                        <a:latin typeface="Times" panose="02020603050405020304" pitchFamily="18" charset="0"/>
                        <a:cs typeface="Times" panose="02020603050405020304" pitchFamily="18" charset="0"/>
                      </a:endParaRPr>
                    </a:p>
                  </a:txBody>
                  <a:tcPr>
                    <a:solidFill>
                      <a:schemeClr val="accent1">
                        <a:lumMod val="50000"/>
                      </a:schemeClr>
                    </a:solidFill>
                  </a:tcPr>
                </a:tc>
                <a:tc>
                  <a:txBody>
                    <a:bodyPr/>
                    <a:lstStyle/>
                    <a:p>
                      <a:r>
                        <a:rPr lang="en-US" sz="1600" dirty="0" smtClean="0">
                          <a:latin typeface="Times" panose="02020603050405020304" pitchFamily="18" charset="0"/>
                          <a:cs typeface="Times" panose="02020603050405020304" pitchFamily="18" charset="0"/>
                        </a:rPr>
                        <a:t>Associated with TG in women</a:t>
                      </a:r>
                      <a:endParaRPr lang="en-US" sz="1600" dirty="0">
                        <a:latin typeface="Times" panose="02020603050405020304" pitchFamily="18" charset="0"/>
                        <a:cs typeface="Times" panose="02020603050405020304" pitchFamily="18" charset="0"/>
                      </a:endParaRPr>
                    </a:p>
                  </a:txBody>
                  <a:tcPr>
                    <a:solidFill>
                      <a:schemeClr val="accent1">
                        <a:lumMod val="50000"/>
                      </a:schemeClr>
                    </a:solidFill>
                  </a:tcPr>
                </a:tc>
              </a:tr>
              <a:tr h="370840">
                <a:tc>
                  <a:txBody>
                    <a:bodyPr/>
                    <a:lstStyle/>
                    <a:p>
                      <a:r>
                        <a:rPr lang="en-US" sz="1600" kern="1200" dirty="0" smtClean="0">
                          <a:effectLst/>
                          <a:latin typeface="Times" panose="02020603050405020304" pitchFamily="18" charset="0"/>
                          <a:cs typeface="Times" panose="02020603050405020304" pitchFamily="18" charset="0"/>
                        </a:rPr>
                        <a:t>rs3800561 </a:t>
                      </a:r>
                      <a:endParaRPr lang="en-US" sz="1600" b="1" dirty="0">
                        <a:latin typeface="Times" panose="02020603050405020304" pitchFamily="18" charset="0"/>
                        <a:cs typeface="Times" panose="02020603050405020304" pitchFamily="18" charset="0"/>
                      </a:endParaRPr>
                    </a:p>
                  </a:txBody>
                  <a:tcPr>
                    <a:solidFill>
                      <a:schemeClr val="bg1"/>
                    </a:solidFill>
                  </a:tcPr>
                </a:tc>
                <a:tc>
                  <a:txBody>
                    <a:bodyPr/>
                    <a:lstStyle/>
                    <a:p>
                      <a:r>
                        <a:rPr lang="en-US" sz="1600" dirty="0" smtClean="0">
                          <a:latin typeface="Times" panose="02020603050405020304" pitchFamily="18" charset="0"/>
                          <a:cs typeface="Times" panose="02020603050405020304" pitchFamily="18" charset="0"/>
                        </a:rPr>
                        <a:t>No significant results</a:t>
                      </a:r>
                      <a:endParaRPr lang="en-US" sz="1600" dirty="0">
                        <a:latin typeface="Times" panose="02020603050405020304" pitchFamily="18" charset="0"/>
                        <a:cs typeface="Times" panose="02020603050405020304" pitchFamily="18" charset="0"/>
                      </a:endParaRPr>
                    </a:p>
                  </a:txBody>
                  <a:tcPr>
                    <a:solidFill>
                      <a:schemeClr val="bg1"/>
                    </a:solidFill>
                  </a:tcPr>
                </a:tc>
              </a:tr>
              <a:tr h="370840">
                <a:tc>
                  <a:txBody>
                    <a:bodyPr/>
                    <a:lstStyle/>
                    <a:p>
                      <a:r>
                        <a:rPr lang="en-US" sz="1600" kern="1200" dirty="0" smtClean="0">
                          <a:effectLst/>
                          <a:latin typeface="Times" panose="02020603050405020304" pitchFamily="18" charset="0"/>
                          <a:cs typeface="Times" panose="02020603050405020304" pitchFamily="18" charset="0"/>
                        </a:rPr>
                        <a:t>rs3800562 </a:t>
                      </a:r>
                      <a:endParaRPr lang="en-US" sz="1600" b="1" kern="1200" dirty="0">
                        <a:solidFill>
                          <a:schemeClr val="dk1"/>
                        </a:solidFill>
                        <a:effectLst/>
                        <a:latin typeface="Times" panose="02020603050405020304" pitchFamily="18" charset="0"/>
                        <a:ea typeface="+mn-ea"/>
                        <a:cs typeface="Times" panose="02020603050405020304" pitchFamily="18" charset="0"/>
                      </a:endParaRPr>
                    </a:p>
                  </a:txBody>
                  <a:tcPr>
                    <a:solidFill>
                      <a:schemeClr val="bg1"/>
                    </a:solidFill>
                  </a:tcPr>
                </a:tc>
                <a:tc>
                  <a:txBody>
                    <a:bodyPr/>
                    <a:lstStyle/>
                    <a:p>
                      <a:r>
                        <a:rPr lang="en-US" sz="1600" dirty="0" smtClean="0">
                          <a:latin typeface="Times" panose="02020603050405020304" pitchFamily="18" charset="0"/>
                          <a:cs typeface="Times" panose="02020603050405020304" pitchFamily="18" charset="0"/>
                        </a:rPr>
                        <a:t>No significant results</a:t>
                      </a:r>
                      <a:endParaRPr lang="en-US" sz="1600" dirty="0">
                        <a:latin typeface="Times" panose="02020603050405020304" pitchFamily="18" charset="0"/>
                        <a:cs typeface="Times" panose="02020603050405020304" pitchFamily="18" charset="0"/>
                      </a:endParaRPr>
                    </a:p>
                  </a:txBody>
                  <a:tcPr>
                    <a:solidFill>
                      <a:schemeClr val="bg1"/>
                    </a:solidFill>
                  </a:tcPr>
                </a:tc>
              </a:tr>
              <a:tr h="370840">
                <a:tc>
                  <a:txBody>
                    <a:bodyPr/>
                    <a:lstStyle/>
                    <a:p>
                      <a:r>
                        <a:rPr lang="en-US" sz="1600" kern="1200" dirty="0" smtClean="0">
                          <a:effectLst/>
                          <a:latin typeface="Times" panose="02020603050405020304" pitchFamily="18" charset="0"/>
                          <a:cs typeface="Times" panose="02020603050405020304" pitchFamily="18" charset="0"/>
                        </a:rPr>
                        <a:t>rs3800563 </a:t>
                      </a:r>
                      <a:endParaRPr lang="en-US" sz="1600" b="1" kern="1200" dirty="0">
                        <a:solidFill>
                          <a:schemeClr val="dk1"/>
                        </a:solidFill>
                        <a:effectLst/>
                        <a:latin typeface="Times" panose="02020603050405020304" pitchFamily="18" charset="0"/>
                        <a:ea typeface="+mn-ea"/>
                        <a:cs typeface="Times" panose="02020603050405020304" pitchFamily="18" charset="0"/>
                      </a:endParaRPr>
                    </a:p>
                  </a:txBody>
                  <a:tcPr>
                    <a:solidFill>
                      <a:schemeClr val="bg1"/>
                    </a:solidFill>
                  </a:tcPr>
                </a:tc>
                <a:tc>
                  <a:txBody>
                    <a:bodyPr/>
                    <a:lstStyle/>
                    <a:p>
                      <a:r>
                        <a:rPr lang="en-US" sz="1600" dirty="0" smtClean="0">
                          <a:latin typeface="Times" panose="02020603050405020304" pitchFamily="18" charset="0"/>
                          <a:cs typeface="Times" panose="02020603050405020304" pitchFamily="18" charset="0"/>
                        </a:rPr>
                        <a:t>No significant results</a:t>
                      </a:r>
                      <a:endParaRPr lang="en-US" sz="1600" dirty="0">
                        <a:latin typeface="Times" panose="02020603050405020304" pitchFamily="18" charset="0"/>
                        <a:cs typeface="Times" panose="02020603050405020304" pitchFamily="18" charset="0"/>
                      </a:endParaRPr>
                    </a:p>
                  </a:txBody>
                  <a:tcPr>
                    <a:solidFill>
                      <a:schemeClr val="bg1"/>
                    </a:solidFill>
                  </a:tcPr>
                </a:tc>
              </a:tr>
              <a:tr h="370840">
                <a:tc>
                  <a:txBody>
                    <a:bodyPr/>
                    <a:lstStyle/>
                    <a:p>
                      <a:r>
                        <a:rPr lang="en-US" sz="1600" kern="1200" dirty="0" smtClean="0">
                          <a:effectLst/>
                          <a:latin typeface="Times" panose="02020603050405020304" pitchFamily="18" charset="0"/>
                          <a:cs typeface="Times" panose="02020603050405020304" pitchFamily="18" charset="0"/>
                        </a:rPr>
                        <a:t>rs3800564 </a:t>
                      </a:r>
                      <a:endParaRPr lang="en-US" sz="1600" b="1" kern="1200" dirty="0">
                        <a:solidFill>
                          <a:schemeClr val="dk1"/>
                        </a:solidFill>
                        <a:effectLst/>
                        <a:latin typeface="Times" panose="02020603050405020304" pitchFamily="18" charset="0"/>
                        <a:ea typeface="+mn-ea"/>
                        <a:cs typeface="Times" panose="02020603050405020304" pitchFamily="18" charset="0"/>
                      </a:endParaRPr>
                    </a:p>
                  </a:txBody>
                  <a:tcPr>
                    <a:solidFill>
                      <a:schemeClr val="bg1"/>
                    </a:solidFill>
                  </a:tcPr>
                </a:tc>
                <a:tc>
                  <a:txBody>
                    <a:bodyPr/>
                    <a:lstStyle/>
                    <a:p>
                      <a:r>
                        <a:rPr lang="en-US" sz="1600" dirty="0" smtClean="0">
                          <a:latin typeface="Times" panose="02020603050405020304" pitchFamily="18" charset="0"/>
                          <a:cs typeface="Times" panose="02020603050405020304" pitchFamily="18" charset="0"/>
                        </a:rPr>
                        <a:t>No significant results</a:t>
                      </a:r>
                      <a:endParaRPr lang="en-US" sz="1600" dirty="0">
                        <a:latin typeface="Times" panose="02020603050405020304" pitchFamily="18" charset="0"/>
                        <a:cs typeface="Times" panose="02020603050405020304" pitchFamily="18" charset="0"/>
                      </a:endParaRPr>
                    </a:p>
                  </a:txBody>
                  <a:tcPr>
                    <a:solidFill>
                      <a:schemeClr val="bg1"/>
                    </a:solidFill>
                  </a:tcPr>
                </a:tc>
              </a:tr>
              <a:tr h="370840">
                <a:tc>
                  <a:txBody>
                    <a:bodyPr/>
                    <a:lstStyle/>
                    <a:p>
                      <a:r>
                        <a:rPr lang="en-US" sz="1600" kern="1200" dirty="0" smtClean="0">
                          <a:effectLst/>
                          <a:latin typeface="Times" panose="02020603050405020304" pitchFamily="18" charset="0"/>
                          <a:cs typeface="Times" panose="02020603050405020304" pitchFamily="18" charset="0"/>
                        </a:rPr>
                        <a:t>rs3807137 </a:t>
                      </a:r>
                      <a:endParaRPr lang="en-US" sz="1600" b="1" kern="1200" dirty="0">
                        <a:solidFill>
                          <a:schemeClr val="dk1"/>
                        </a:solidFill>
                        <a:effectLst/>
                        <a:latin typeface="Times" panose="02020603050405020304" pitchFamily="18" charset="0"/>
                        <a:ea typeface="+mn-ea"/>
                        <a:cs typeface="Times" panose="02020603050405020304" pitchFamily="18" charset="0"/>
                      </a:endParaRPr>
                    </a:p>
                  </a:txBody>
                  <a:tcPr>
                    <a:solidFill>
                      <a:schemeClr val="bg1"/>
                    </a:solidFill>
                  </a:tcPr>
                </a:tc>
                <a:tc>
                  <a:txBody>
                    <a:bodyPr/>
                    <a:lstStyle/>
                    <a:p>
                      <a:r>
                        <a:rPr lang="en-US" sz="1600" dirty="0" smtClean="0">
                          <a:latin typeface="Times" panose="02020603050405020304" pitchFamily="18" charset="0"/>
                          <a:cs typeface="Times" panose="02020603050405020304" pitchFamily="18" charset="0"/>
                        </a:rPr>
                        <a:t>No significant results</a:t>
                      </a:r>
                      <a:endParaRPr lang="en-US" sz="1600" dirty="0">
                        <a:latin typeface="Times" panose="02020603050405020304" pitchFamily="18" charset="0"/>
                        <a:cs typeface="Times" panose="02020603050405020304" pitchFamily="18" charset="0"/>
                      </a:endParaRPr>
                    </a:p>
                  </a:txBody>
                  <a:tcPr>
                    <a:solidFill>
                      <a:schemeClr val="bg1"/>
                    </a:solidFill>
                  </a:tcPr>
                </a:tc>
              </a:tr>
              <a:tr h="370840">
                <a:tc>
                  <a:txBody>
                    <a:bodyPr/>
                    <a:lstStyle/>
                    <a:p>
                      <a:r>
                        <a:rPr lang="en-US" sz="1600" kern="1200" dirty="0" smtClean="0">
                          <a:effectLst/>
                          <a:latin typeface="Times" panose="02020603050405020304" pitchFamily="18" charset="0"/>
                          <a:cs typeface="Times" panose="02020603050405020304" pitchFamily="18" charset="0"/>
                        </a:rPr>
                        <a:t>rs3807139 </a:t>
                      </a:r>
                      <a:endParaRPr lang="en-US" sz="1600" b="1" kern="1200" dirty="0">
                        <a:solidFill>
                          <a:schemeClr val="dk1"/>
                        </a:solidFill>
                        <a:effectLst/>
                        <a:latin typeface="Times" panose="02020603050405020304" pitchFamily="18" charset="0"/>
                        <a:ea typeface="+mn-ea"/>
                        <a:cs typeface="Times" panose="02020603050405020304" pitchFamily="18" charset="0"/>
                      </a:endParaRPr>
                    </a:p>
                  </a:txBody>
                  <a:tcPr>
                    <a:solidFill>
                      <a:schemeClr val="bg1"/>
                    </a:solidFill>
                  </a:tcPr>
                </a:tc>
                <a:tc>
                  <a:txBody>
                    <a:bodyPr/>
                    <a:lstStyle/>
                    <a:p>
                      <a:r>
                        <a:rPr lang="en-US" sz="1600" dirty="0" smtClean="0">
                          <a:latin typeface="Times" panose="02020603050405020304" pitchFamily="18" charset="0"/>
                          <a:cs typeface="Times" panose="02020603050405020304" pitchFamily="18" charset="0"/>
                        </a:rPr>
                        <a:t>No significant results</a:t>
                      </a:r>
                      <a:endParaRPr lang="en-US" sz="1600" dirty="0">
                        <a:latin typeface="Times" panose="02020603050405020304" pitchFamily="18" charset="0"/>
                        <a:cs typeface="Times" panose="02020603050405020304" pitchFamily="18" charset="0"/>
                      </a:endParaRPr>
                    </a:p>
                  </a:txBody>
                  <a:tcPr>
                    <a:solidFill>
                      <a:schemeClr val="bg1"/>
                    </a:solidFill>
                  </a:tcPr>
                </a:tc>
              </a:tr>
            </a:tbl>
          </a:graphicData>
        </a:graphic>
      </p:graphicFrame>
    </p:spTree>
    <p:extLst>
      <p:ext uri="{BB962C8B-B14F-4D97-AF65-F5344CB8AC3E}">
        <p14:creationId xmlns:p14="http://schemas.microsoft.com/office/powerpoint/2010/main" val="1390612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5899" y="429658"/>
            <a:ext cx="2809301" cy="79321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KLF14 Gene card</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41899" y="1170102"/>
            <a:ext cx="4511043" cy="337335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7q23.3</a:t>
            </a:r>
          </a:p>
          <a:p>
            <a:pPr marL="285750" indent="-285750">
              <a:lnSpc>
                <a:spcPct val="150000"/>
              </a:lnSpc>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1480bp</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Intron less</a:t>
            </a:r>
          </a:p>
          <a:p>
            <a:pPr marL="285750" indent="-285750">
              <a:lnSpc>
                <a:spcPct val="150000"/>
              </a:lnSpc>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BTEB5</a:t>
            </a:r>
          </a:p>
          <a:p>
            <a:pPr marL="285750" indent="-285750">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GC content  around 75%</a:t>
            </a:r>
            <a:endParaRPr lang="fa-IR"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smtClean="0"/>
              <a:t> </a:t>
            </a:r>
            <a:r>
              <a:rPr lang="en-US" dirty="0" smtClean="0">
                <a:latin typeface="Times New Roman" panose="02020603050405020304" pitchFamily="18" charset="0"/>
                <a:cs typeface="Times New Roman" panose="02020603050405020304" pitchFamily="18" charset="0"/>
              </a:rPr>
              <a:t>Master Transcription factors of fat tissue</a:t>
            </a:r>
          </a:p>
          <a:p>
            <a:pPr marL="285750" indent="-285750">
              <a:lnSpc>
                <a:spcPct val="150000"/>
              </a:lnSpc>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Transcriptional co-repressor &amp; co activator </a:t>
            </a:r>
          </a:p>
          <a:p>
            <a:pPr marL="285750" indent="-285750">
              <a:lnSpc>
                <a:spcPct val="150000"/>
              </a:lnSpc>
              <a:buFont typeface="Arial" panose="020B0604020202020204" pitchFamily="34" charset="0"/>
              <a:buChar char="•"/>
            </a:pPr>
            <a:endParaRPr lang="en-US" dirty="0"/>
          </a:p>
        </p:txBody>
      </p:sp>
      <p:pic>
        <p:nvPicPr>
          <p:cNvPr id="4" name="Picture 3"/>
          <p:cNvPicPr>
            <a:picLocks noChangeAspect="1"/>
          </p:cNvPicPr>
          <p:nvPr/>
        </p:nvPicPr>
        <p:blipFill rotWithShape="1">
          <a:blip r:embed="rId2"/>
          <a:srcRect l="11243" t="29517" r="39082" b="59910"/>
          <a:stretch/>
        </p:blipFill>
        <p:spPr>
          <a:xfrm>
            <a:off x="1509311" y="4572579"/>
            <a:ext cx="9081311" cy="1204640"/>
          </a:xfrm>
          <a:prstGeom prst="rect">
            <a:avLst/>
          </a:prstGeom>
        </p:spPr>
      </p:pic>
      <p:cxnSp>
        <p:nvCxnSpPr>
          <p:cNvPr id="6" name="Straight Arrow Connector 5"/>
          <p:cNvCxnSpPr/>
          <p:nvPr/>
        </p:nvCxnSpPr>
        <p:spPr>
          <a:xfrm>
            <a:off x="8890612" y="4016227"/>
            <a:ext cx="11017" cy="111270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p:nvPicPr>
        <p:blipFill rotWithShape="1">
          <a:blip r:embed="rId3"/>
          <a:srcRect l="6370" t="40464" r="60290" b="18493"/>
          <a:stretch/>
        </p:blipFill>
        <p:spPr>
          <a:xfrm>
            <a:off x="8890612" y="1354736"/>
            <a:ext cx="2830156" cy="1959778"/>
          </a:xfrm>
          <a:prstGeom prst="rect">
            <a:avLst/>
          </a:prstGeom>
        </p:spPr>
      </p:pic>
    </p:spTree>
    <p:extLst>
      <p:ext uri="{BB962C8B-B14F-4D97-AF65-F5344CB8AC3E}">
        <p14:creationId xmlns:p14="http://schemas.microsoft.com/office/powerpoint/2010/main" val="1221689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2679" y="2423709"/>
            <a:ext cx="10235494" cy="1569660"/>
          </a:xfrm>
          <a:prstGeom prst="rect">
            <a:avLst/>
          </a:prstGeom>
          <a:noFill/>
        </p:spPr>
        <p:txBody>
          <a:bodyPr wrap="none" rtlCol="0">
            <a:spAutoFit/>
          </a:bodyPr>
          <a:lstStyle/>
          <a:p>
            <a:r>
              <a:rPr lang="en-US" sz="9600" dirty="0" smtClean="0">
                <a:effectLst>
                  <a:outerShdw blurRad="38100" dist="38100" dir="2700000" algn="tl">
                    <a:srgbClr val="000000">
                      <a:alpha val="43137"/>
                    </a:srgbClr>
                  </a:outerShdw>
                </a:effectLst>
                <a:latin typeface="Times" panose="02020603050405020304" pitchFamily="18" charset="0"/>
                <a:cs typeface="Times" panose="02020603050405020304" pitchFamily="18" charset="0"/>
              </a:rPr>
              <a:t>Material &amp; Methods</a:t>
            </a:r>
            <a:endParaRPr lang="en-US" sz="9600" dirty="0">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251115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793</Words>
  <Application>Microsoft Office PowerPoint</Application>
  <PresentationFormat>Widescreen</PresentationFormat>
  <Paragraphs>263</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 Unicode MS</vt:lpstr>
      <vt:lpstr>Arial</vt:lpstr>
      <vt:lpstr>B Mitra</vt:lpstr>
      <vt:lpstr>Calibri</vt:lpstr>
      <vt:lpstr>Calibri Light</vt:lpstr>
      <vt:lpstr>Gabriola</vt:lpstr>
      <vt:lpstr>Lucida Calligraphy</vt:lpstr>
      <vt:lpstr>MS Mincho</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ROJETechologies</dc:creator>
  <cp:lastModifiedBy>ROJETechologies</cp:lastModifiedBy>
  <cp:revision>51</cp:revision>
  <dcterms:created xsi:type="dcterms:W3CDTF">2016-06-26T12:50:20Z</dcterms:created>
  <dcterms:modified xsi:type="dcterms:W3CDTF">2016-07-14T12:39:02Z</dcterms:modified>
</cp:coreProperties>
</file>