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9" r:id="rId2"/>
    <p:sldId id="267" r:id="rId3"/>
    <p:sldId id="258" r:id="rId4"/>
    <p:sldId id="280" r:id="rId5"/>
    <p:sldId id="257" r:id="rId6"/>
    <p:sldId id="260" r:id="rId7"/>
    <p:sldId id="269" r:id="rId8"/>
    <p:sldId id="274" r:id="rId9"/>
    <p:sldId id="275" r:id="rId10"/>
    <p:sldId id="276" r:id="rId11"/>
    <p:sldId id="262" r:id="rId12"/>
    <p:sldId id="270" r:id="rId13"/>
    <p:sldId id="264" r:id="rId14"/>
    <p:sldId id="265" r:id="rId15"/>
    <p:sldId id="271" r:id="rId16"/>
    <p:sldId id="272" r:id="rId17"/>
    <p:sldId id="273" r:id="rId18"/>
    <p:sldId id="277" r:id="rId19"/>
    <p:sldId id="278"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89C6"/>
    <a:srgbClr val="CA143F"/>
    <a:srgbClr val="14314C"/>
    <a:srgbClr val="4073B6"/>
    <a:srgbClr val="EDF06C"/>
    <a:srgbClr val="E2E719"/>
    <a:srgbClr val="006600"/>
    <a:srgbClr val="FFCC00"/>
    <a:srgbClr val="FF6600"/>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0" autoAdjust="0"/>
  </p:normalViewPr>
  <p:slideViewPr>
    <p:cSldViewPr snapToGrid="0">
      <p:cViewPr varScale="1">
        <p:scale>
          <a:sx n="87" d="100"/>
          <a:sy n="87" d="100"/>
        </p:scale>
        <p:origin x="666"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1AC863-AE1A-44CC-BD85-04529146A6A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E2F66-DF53-488D-8485-DF59AB5988A1}" type="slidenum">
              <a:rPr lang="en-US" smtClean="0"/>
              <a:t>‹#›</a:t>
            </a:fld>
            <a:endParaRPr lang="en-US"/>
          </a:p>
        </p:txBody>
      </p:sp>
    </p:spTree>
    <p:extLst>
      <p:ext uri="{BB962C8B-B14F-4D97-AF65-F5344CB8AC3E}">
        <p14:creationId xmlns:p14="http://schemas.microsoft.com/office/powerpoint/2010/main" val="614925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E2F66-DF53-488D-8485-DF59AB5988A1}" type="slidenum">
              <a:rPr lang="en-US" smtClean="0"/>
              <a:t>5</a:t>
            </a:fld>
            <a:endParaRPr lang="en-US"/>
          </a:p>
        </p:txBody>
      </p:sp>
    </p:spTree>
    <p:extLst>
      <p:ext uri="{BB962C8B-B14F-4D97-AF65-F5344CB8AC3E}">
        <p14:creationId xmlns:p14="http://schemas.microsoft.com/office/powerpoint/2010/main" val="144341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1BABEA-03BA-476D-82FB-DF1C1E7098E4}" type="datetimeFigureOut">
              <a:rPr lang="en-US" smtClean="0"/>
              <a:pPr/>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91BA9-4D73-4287-A36C-1031A31A6971}" type="slidenum">
              <a:rPr lang="en-US" smtClean="0"/>
              <a:pPr/>
              <a:t>‹#›</a:t>
            </a:fld>
            <a:endParaRPr lang="en-US"/>
          </a:p>
        </p:txBody>
      </p:sp>
    </p:spTree>
    <p:extLst>
      <p:ext uri="{BB962C8B-B14F-4D97-AF65-F5344CB8AC3E}">
        <p14:creationId xmlns:p14="http://schemas.microsoft.com/office/powerpoint/2010/main" val="1332950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1BABEA-03BA-476D-82FB-DF1C1E7098E4}" type="datetimeFigureOut">
              <a:rPr lang="en-US" smtClean="0"/>
              <a:pPr/>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91BA9-4D73-4287-A36C-1031A31A6971}" type="slidenum">
              <a:rPr lang="en-US" smtClean="0"/>
              <a:pPr/>
              <a:t>‹#›</a:t>
            </a:fld>
            <a:endParaRPr lang="en-US"/>
          </a:p>
        </p:txBody>
      </p:sp>
    </p:spTree>
    <p:extLst>
      <p:ext uri="{BB962C8B-B14F-4D97-AF65-F5344CB8AC3E}">
        <p14:creationId xmlns:p14="http://schemas.microsoft.com/office/powerpoint/2010/main" val="335630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1BABEA-03BA-476D-82FB-DF1C1E7098E4}" type="datetimeFigureOut">
              <a:rPr lang="en-US" smtClean="0"/>
              <a:pPr/>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91BA9-4D73-4287-A36C-1031A31A6971}" type="slidenum">
              <a:rPr lang="en-US" smtClean="0"/>
              <a:pPr/>
              <a:t>‹#›</a:t>
            </a:fld>
            <a:endParaRPr lang="en-US"/>
          </a:p>
        </p:txBody>
      </p:sp>
    </p:spTree>
    <p:extLst>
      <p:ext uri="{BB962C8B-B14F-4D97-AF65-F5344CB8AC3E}">
        <p14:creationId xmlns:p14="http://schemas.microsoft.com/office/powerpoint/2010/main" val="318033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1BABEA-03BA-476D-82FB-DF1C1E7098E4}" type="datetimeFigureOut">
              <a:rPr lang="en-US" smtClean="0"/>
              <a:pPr/>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91BA9-4D73-4287-A36C-1031A31A6971}" type="slidenum">
              <a:rPr lang="en-US" smtClean="0"/>
              <a:pPr/>
              <a:t>‹#›</a:t>
            </a:fld>
            <a:endParaRPr lang="en-US"/>
          </a:p>
        </p:txBody>
      </p:sp>
    </p:spTree>
    <p:extLst>
      <p:ext uri="{BB962C8B-B14F-4D97-AF65-F5344CB8AC3E}">
        <p14:creationId xmlns:p14="http://schemas.microsoft.com/office/powerpoint/2010/main" val="211947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1BABEA-03BA-476D-82FB-DF1C1E7098E4}" type="datetimeFigureOut">
              <a:rPr lang="en-US" smtClean="0"/>
              <a:pPr/>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91BA9-4D73-4287-A36C-1031A31A6971}" type="slidenum">
              <a:rPr lang="en-US" smtClean="0"/>
              <a:pPr/>
              <a:t>‹#›</a:t>
            </a:fld>
            <a:endParaRPr lang="en-US"/>
          </a:p>
        </p:txBody>
      </p:sp>
    </p:spTree>
    <p:extLst>
      <p:ext uri="{BB962C8B-B14F-4D97-AF65-F5344CB8AC3E}">
        <p14:creationId xmlns:p14="http://schemas.microsoft.com/office/powerpoint/2010/main" val="248070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1BABEA-03BA-476D-82FB-DF1C1E7098E4}" type="datetimeFigureOut">
              <a:rPr lang="en-US" smtClean="0"/>
              <a:pPr/>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91BA9-4D73-4287-A36C-1031A31A6971}" type="slidenum">
              <a:rPr lang="en-US" smtClean="0"/>
              <a:pPr/>
              <a:t>‹#›</a:t>
            </a:fld>
            <a:endParaRPr lang="en-US"/>
          </a:p>
        </p:txBody>
      </p:sp>
    </p:spTree>
    <p:extLst>
      <p:ext uri="{BB962C8B-B14F-4D97-AF65-F5344CB8AC3E}">
        <p14:creationId xmlns:p14="http://schemas.microsoft.com/office/powerpoint/2010/main" val="185263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1BABEA-03BA-476D-82FB-DF1C1E7098E4}" type="datetimeFigureOut">
              <a:rPr lang="en-US" smtClean="0"/>
              <a:pPr/>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091BA9-4D73-4287-A36C-1031A31A6971}" type="slidenum">
              <a:rPr lang="en-US" smtClean="0"/>
              <a:pPr/>
              <a:t>‹#›</a:t>
            </a:fld>
            <a:endParaRPr lang="en-US"/>
          </a:p>
        </p:txBody>
      </p:sp>
    </p:spTree>
    <p:extLst>
      <p:ext uri="{BB962C8B-B14F-4D97-AF65-F5344CB8AC3E}">
        <p14:creationId xmlns:p14="http://schemas.microsoft.com/office/powerpoint/2010/main" val="3187827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1BABEA-03BA-476D-82FB-DF1C1E7098E4}" type="datetimeFigureOut">
              <a:rPr lang="en-US" smtClean="0"/>
              <a:pPr/>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091BA9-4D73-4287-A36C-1031A31A6971}" type="slidenum">
              <a:rPr lang="en-US" smtClean="0"/>
              <a:pPr/>
              <a:t>‹#›</a:t>
            </a:fld>
            <a:endParaRPr lang="en-US"/>
          </a:p>
        </p:txBody>
      </p:sp>
    </p:spTree>
    <p:extLst>
      <p:ext uri="{BB962C8B-B14F-4D97-AF65-F5344CB8AC3E}">
        <p14:creationId xmlns:p14="http://schemas.microsoft.com/office/powerpoint/2010/main" val="3995175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BABEA-03BA-476D-82FB-DF1C1E7098E4}" type="datetimeFigureOut">
              <a:rPr lang="en-US" smtClean="0"/>
              <a:pPr/>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091BA9-4D73-4287-A36C-1031A31A6971}" type="slidenum">
              <a:rPr lang="en-US" smtClean="0"/>
              <a:pPr/>
              <a:t>‹#›</a:t>
            </a:fld>
            <a:endParaRPr lang="en-US"/>
          </a:p>
        </p:txBody>
      </p:sp>
    </p:spTree>
    <p:extLst>
      <p:ext uri="{BB962C8B-B14F-4D97-AF65-F5344CB8AC3E}">
        <p14:creationId xmlns:p14="http://schemas.microsoft.com/office/powerpoint/2010/main" val="63929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1BABEA-03BA-476D-82FB-DF1C1E7098E4}" type="datetimeFigureOut">
              <a:rPr lang="en-US" smtClean="0"/>
              <a:pPr/>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91BA9-4D73-4287-A36C-1031A31A6971}" type="slidenum">
              <a:rPr lang="en-US" smtClean="0"/>
              <a:pPr/>
              <a:t>‹#›</a:t>
            </a:fld>
            <a:endParaRPr lang="en-US"/>
          </a:p>
        </p:txBody>
      </p:sp>
    </p:spTree>
    <p:extLst>
      <p:ext uri="{BB962C8B-B14F-4D97-AF65-F5344CB8AC3E}">
        <p14:creationId xmlns:p14="http://schemas.microsoft.com/office/powerpoint/2010/main" val="111896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1BABEA-03BA-476D-82FB-DF1C1E7098E4}" type="datetimeFigureOut">
              <a:rPr lang="en-US" smtClean="0"/>
              <a:pPr/>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91BA9-4D73-4287-A36C-1031A31A6971}" type="slidenum">
              <a:rPr lang="en-US" smtClean="0"/>
              <a:pPr/>
              <a:t>‹#›</a:t>
            </a:fld>
            <a:endParaRPr lang="en-US"/>
          </a:p>
        </p:txBody>
      </p:sp>
    </p:spTree>
    <p:extLst>
      <p:ext uri="{BB962C8B-B14F-4D97-AF65-F5344CB8AC3E}">
        <p14:creationId xmlns:p14="http://schemas.microsoft.com/office/powerpoint/2010/main" val="207086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BABEA-03BA-476D-82FB-DF1C1E7098E4}" type="datetimeFigureOut">
              <a:rPr lang="en-US" smtClean="0"/>
              <a:pPr/>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91BA9-4D73-4287-A36C-1031A31A6971}" type="slidenum">
              <a:rPr lang="en-US" smtClean="0"/>
              <a:pPr/>
              <a:t>‹#›</a:t>
            </a:fld>
            <a:endParaRPr lang="en-US"/>
          </a:p>
        </p:txBody>
      </p:sp>
    </p:spTree>
    <p:extLst>
      <p:ext uri="{BB962C8B-B14F-4D97-AF65-F5344CB8AC3E}">
        <p14:creationId xmlns:p14="http://schemas.microsoft.com/office/powerpoint/2010/main" val="2004678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3037" y="1306889"/>
            <a:ext cx="7481363" cy="5080878"/>
          </a:xfrm>
          <a:prstGeom prst="rect">
            <a:avLst/>
          </a:prstGeom>
        </p:spPr>
        <p:txBody>
          <a:bodyPr wrap="square">
            <a:spAutoFit/>
          </a:bodyPr>
          <a:lstStyle/>
          <a:p>
            <a:pPr algn="ctr">
              <a:spcAft>
                <a:spcPts val="120"/>
              </a:spcAft>
            </a:pPr>
            <a:r>
              <a:rPr lang="en-US" sz="3200" b="1" i="1" dirty="0" smtClean="0">
                <a:solidFill>
                  <a:srgbClr val="000000"/>
                </a:solidFill>
                <a:effectLst/>
                <a:latin typeface="Gabriola" panose="04040605051002020D02" pitchFamily="82" charset="0"/>
              </a:rPr>
              <a:t>Human beings are members of a whole</a:t>
            </a:r>
          </a:p>
          <a:p>
            <a:pPr algn="ctr">
              <a:spcAft>
                <a:spcPts val="120"/>
              </a:spcAft>
            </a:pPr>
            <a:r>
              <a:rPr lang="en-US" sz="3200" b="1" i="1" dirty="0" smtClean="0">
                <a:solidFill>
                  <a:srgbClr val="000000"/>
                </a:solidFill>
                <a:effectLst/>
                <a:latin typeface="Gabriola" panose="04040605051002020D02" pitchFamily="82" charset="0"/>
              </a:rPr>
              <a:t>In creation of one essence and soul</a:t>
            </a:r>
          </a:p>
          <a:p>
            <a:pPr algn="ctr">
              <a:spcAft>
                <a:spcPts val="120"/>
              </a:spcAft>
            </a:pPr>
            <a:endParaRPr lang="en-US" sz="3200" b="1" i="1" dirty="0">
              <a:solidFill>
                <a:srgbClr val="000000"/>
              </a:solidFill>
              <a:latin typeface="Gabriola" panose="04040605051002020D02" pitchFamily="82" charset="0"/>
            </a:endParaRPr>
          </a:p>
          <a:p>
            <a:pPr algn="ctr">
              <a:spcAft>
                <a:spcPts val="120"/>
              </a:spcAft>
            </a:pPr>
            <a:r>
              <a:rPr lang="en-US" sz="3200" b="1" i="1" dirty="0" smtClean="0">
                <a:latin typeface="Gabriola" panose="04040605051002020D02" pitchFamily="82" charset="0"/>
              </a:rPr>
              <a:t>If </a:t>
            </a:r>
            <a:r>
              <a:rPr lang="en-US" sz="3200" b="1" i="1" dirty="0">
                <a:latin typeface="Gabriola" panose="04040605051002020D02" pitchFamily="82" charset="0"/>
              </a:rPr>
              <a:t>one member is afflicted with pain </a:t>
            </a:r>
          </a:p>
          <a:p>
            <a:pPr algn="ctr">
              <a:spcAft>
                <a:spcPts val="120"/>
              </a:spcAft>
            </a:pPr>
            <a:r>
              <a:rPr lang="en-US" sz="3200" b="1" i="1" dirty="0" smtClean="0">
                <a:latin typeface="Gabriola" panose="04040605051002020D02" pitchFamily="82" charset="0"/>
              </a:rPr>
              <a:t>Other </a:t>
            </a:r>
            <a:r>
              <a:rPr lang="en-US" sz="3200" b="1" i="1" dirty="0">
                <a:latin typeface="Gabriola" panose="04040605051002020D02" pitchFamily="82" charset="0"/>
              </a:rPr>
              <a:t>members uneasy will </a:t>
            </a:r>
            <a:r>
              <a:rPr lang="en-US" sz="3200" b="1" i="1" dirty="0" smtClean="0">
                <a:latin typeface="Gabriola" panose="04040605051002020D02" pitchFamily="82" charset="0"/>
              </a:rPr>
              <a:t>remain</a:t>
            </a:r>
          </a:p>
          <a:p>
            <a:pPr algn="ctr"/>
            <a:endParaRPr lang="en-US" sz="3200" b="1" i="1" dirty="0">
              <a:latin typeface="Gabriola" panose="04040605051002020D02" pitchFamily="82" charset="0"/>
            </a:endParaRPr>
          </a:p>
          <a:p>
            <a:pPr algn="ctr"/>
            <a:r>
              <a:rPr lang="en-US" sz="3200" b="1" i="1" dirty="0" smtClean="0">
                <a:latin typeface="Gabriola" panose="04040605051002020D02" pitchFamily="82" charset="0"/>
              </a:rPr>
              <a:t>                 If </a:t>
            </a:r>
            <a:r>
              <a:rPr lang="en-US" sz="3200" b="1" i="1" dirty="0">
                <a:latin typeface="Gabriola" panose="04040605051002020D02" pitchFamily="82" charset="0"/>
              </a:rPr>
              <a:t>you've no sympathy for human pain            </a:t>
            </a:r>
          </a:p>
          <a:p>
            <a:pPr algn="ctr"/>
            <a:r>
              <a:rPr lang="en-US" sz="3200" b="1" i="1" dirty="0" smtClean="0">
                <a:latin typeface="Gabriola" panose="04040605051002020D02" pitchFamily="82" charset="0"/>
              </a:rPr>
              <a:t>               The </a:t>
            </a:r>
            <a:r>
              <a:rPr lang="en-US" sz="3200" b="1" i="1" dirty="0">
                <a:latin typeface="Gabriola" panose="04040605051002020D02" pitchFamily="82" charset="0"/>
              </a:rPr>
              <a:t>name of human you cannot retain    </a:t>
            </a:r>
            <a:r>
              <a:rPr lang="en-US" sz="3200" i="1" dirty="0"/>
              <a:t>       </a:t>
            </a:r>
            <a:endParaRPr lang="en-US" sz="3200" dirty="0"/>
          </a:p>
          <a:p>
            <a:pPr algn="justLow"/>
            <a:r>
              <a:rPr lang="en-US" sz="3200" dirty="0" smtClean="0"/>
              <a:t/>
            </a:r>
            <a:br>
              <a:rPr lang="en-US" sz="3200" dirty="0" smtClean="0"/>
            </a:br>
            <a:endParaRPr lang="en-US" sz="3200" b="0" i="0" dirty="0">
              <a:solidFill>
                <a:srgbClr val="000000"/>
              </a:solidFill>
              <a:effectLst/>
              <a:latin typeface="Tahoma" panose="020B0604030504040204" pitchFamily="34" charset="0"/>
            </a:endParaRPr>
          </a:p>
        </p:txBody>
      </p:sp>
    </p:spTree>
    <p:extLst>
      <p:ext uri="{BB962C8B-B14F-4D97-AF65-F5344CB8AC3E}">
        <p14:creationId xmlns:p14="http://schemas.microsoft.com/office/powerpoint/2010/main" val="321632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7713" y="1588254"/>
            <a:ext cx="10518098" cy="2569293"/>
          </a:xfrm>
          <a:prstGeom prst="rect">
            <a:avLst/>
          </a:prstGeom>
        </p:spPr>
        <p:txBody>
          <a:bodyPr wrap="square">
            <a:spAutoFit/>
          </a:bodyPr>
          <a:lstStyle/>
          <a:p>
            <a:pPr algn="just">
              <a:lnSpc>
                <a:spcPct val="200000"/>
              </a:lnSpc>
              <a:spcAft>
                <a:spcPts val="800"/>
              </a:spcAft>
            </a:pPr>
            <a:r>
              <a:rPr lang="en-US" sz="2000" b="1" dirty="0">
                <a:latin typeface="Times New Roman" panose="02020603050405020304" pitchFamily="18" charset="0"/>
                <a:ea typeface="Calibri" panose="020F0502020204030204" pitchFamily="34" charset="0"/>
                <a:cs typeface="Arial" panose="020B0604020202020204" pitchFamily="34" charset="0"/>
              </a:rPr>
              <a:t>Measurements</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lnSpc>
                <a:spcPct val="200000"/>
              </a:lnSpc>
              <a:spcAft>
                <a:spcPts val="800"/>
              </a:spcAft>
            </a:pPr>
            <a:r>
              <a:rPr lang="en-US" sz="2000" dirty="0">
                <a:latin typeface="Times New Roman" panose="02020603050405020304" pitchFamily="18" charset="0"/>
                <a:ea typeface="Calibri" panose="020F0502020204030204" pitchFamily="34" charset="0"/>
                <a:cs typeface="Arial" panose="020B0604020202020204" pitchFamily="34" charset="0"/>
              </a:rPr>
              <a:t>Height (to the nearest cm without shoes) and weight (to the nearest kg in light indoor clothing) were recorded. BMI was calculated as the weight (kg) divided by the height (m) squared.  Although, expanded pedigree for each family was recorded.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490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82970" y="127137"/>
            <a:ext cx="6339844" cy="1200329"/>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Data Analysis &amp; Heritability Calculation</a:t>
            </a:r>
          </a:p>
        </p:txBody>
      </p:sp>
      <p:sp>
        <p:nvSpPr>
          <p:cNvPr id="6" name="Rectangle 5"/>
          <p:cNvSpPr/>
          <p:nvPr/>
        </p:nvSpPr>
        <p:spPr>
          <a:xfrm>
            <a:off x="567128" y="1292744"/>
            <a:ext cx="10167257" cy="3691844"/>
          </a:xfrm>
          <a:prstGeom prst="rect">
            <a:avLst/>
          </a:prstGeom>
        </p:spPr>
        <p:txBody>
          <a:bodyPr wrap="square">
            <a:spAutoFit/>
          </a:bodyPr>
          <a:lstStyle/>
          <a:p>
            <a:pPr>
              <a:lnSpc>
                <a:spcPct val="200000"/>
              </a:lnSpc>
              <a:buFont typeface="Arial" pitchFamily="34" charset="0"/>
              <a:buChar char="•"/>
            </a:pPr>
            <a:r>
              <a:rPr lang="en-US" sz="2000" dirty="0" smtClean="0">
                <a:latin typeface="Times New Roman" panose="02020603050405020304" pitchFamily="18" charset="0"/>
                <a:cs typeface="Times New Roman" panose="02020603050405020304" pitchFamily="18" charset="0"/>
              </a:rPr>
              <a:t>Heritability was calculated for Type2diabetes in SOLAR software package and was adjusted for common covariates (age, sex, age × sex, age2 and BMI).</a:t>
            </a:r>
          </a:p>
          <a:p>
            <a:pPr>
              <a:lnSpc>
                <a:spcPct val="200000"/>
              </a:lnSpc>
              <a:buFont typeface="Arial" pitchFamily="34" charset="0"/>
              <a:buChar char="•"/>
            </a:pPr>
            <a:r>
              <a:rPr lang="en-US" sz="2000" dirty="0" smtClean="0">
                <a:latin typeface="Times New Roman" panose="02020603050405020304" pitchFamily="18" charset="0"/>
                <a:cs typeface="Times New Roman" panose="02020603050405020304" pitchFamily="18" charset="0"/>
              </a:rPr>
              <a:t> It was estimated using a liability threshold model implemented in SOLAR.</a:t>
            </a:r>
          </a:p>
          <a:p>
            <a:pPr>
              <a:lnSpc>
                <a:spcPct val="200000"/>
              </a:lnSpc>
              <a:buFont typeface="Arial" pitchFamily="34" charset="0"/>
              <a:buChar char="•"/>
            </a:pPr>
            <a:r>
              <a:rPr lang="en-US" sz="2000" dirty="0" smtClean="0">
                <a:latin typeface="Times New Roman" panose="02020603050405020304" pitchFamily="18" charset="0"/>
                <a:cs typeface="Times New Roman" panose="02020603050405020304" pitchFamily="18" charset="0"/>
              </a:rPr>
              <a:t> Sibling, nuclear family and expanded family relative risk was calculated as risk of diabetes in respectively, siblings, nuclear family and expanded family of patients with type2 diabetes compared with background population.</a:t>
            </a:r>
            <a:endParaRPr lang="fa-IR" sz="2000" dirty="0" smtClean="0">
              <a:latin typeface="Times New Roman" panose="02020603050405020304" pitchFamily="18" charset="0"/>
              <a:cs typeface="Times New Roman" panose="02020603050405020304" pitchFamily="18" charset="0"/>
            </a:endParaRPr>
          </a:p>
        </p:txBody>
      </p:sp>
      <p:sp>
        <p:nvSpPr>
          <p:cNvPr id="2" name="Rectangle 1"/>
          <p:cNvSpPr/>
          <p:nvPr/>
        </p:nvSpPr>
        <p:spPr>
          <a:xfrm>
            <a:off x="468879" y="4942089"/>
            <a:ext cx="10167257" cy="1015663"/>
          </a:xfrm>
          <a:prstGeom prst="rect">
            <a:avLst/>
          </a:prstGeom>
        </p:spPr>
        <p:txBody>
          <a:bodyPr wrap="square">
            <a:spAutoFit/>
          </a:bodyPr>
          <a:lstStyle/>
          <a:p>
            <a:pPr marL="285750" indent="-285750" algn="just">
              <a:lnSpc>
                <a:spcPct val="150000"/>
              </a:lnSpc>
              <a:spcAft>
                <a:spcPts val="800"/>
              </a:spcAft>
              <a:buFont typeface="Arial" panose="020B0604020202020204" pitchFamily="34" charset="0"/>
              <a:buChar char="•"/>
            </a:pPr>
            <a:r>
              <a:rPr lang="en-US" sz="2000" dirty="0">
                <a:latin typeface="Times New Roman" panose="02020603050405020304" pitchFamily="18" charset="0"/>
                <a:ea typeface="Calibri" panose="020F0502020204030204" pitchFamily="34" charset="0"/>
                <a:cs typeface="Arial" panose="020B0604020202020204" pitchFamily="34" charset="0"/>
              </a:rPr>
              <a:t>The parent-offspring correlation for diabetes was calculated to assess the difference of transmission of disease from mother or father.</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9618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6475" y="2477355"/>
            <a:ext cx="4444408" cy="2800767"/>
          </a:xfrm>
          <a:prstGeom prst="rect">
            <a:avLst/>
          </a:prstGeom>
        </p:spPr>
        <p:txBody>
          <a:bodyPr wrap="square">
            <a:spAutoFit/>
          </a:bodyPr>
          <a:lstStyle/>
          <a:p>
            <a:pPr algn="ctr"/>
            <a:r>
              <a:rPr lang="en-US" sz="8800" b="1" dirty="0" smtClean="0">
                <a:solidFill>
                  <a:schemeClr val="dk1"/>
                </a:solidFill>
                <a:latin typeface="Times New Roman" panose="02020603050405020304" pitchFamily="18" charset="0"/>
                <a:cs typeface="Times New Roman" panose="02020603050405020304" pitchFamily="18" charset="0"/>
              </a:rPr>
              <a:t>Results</a:t>
            </a:r>
          </a:p>
          <a:p>
            <a:pPr algn="ctr"/>
            <a:endParaRPr lang="en-US" sz="8800" b="1" dirty="0">
              <a:solidFill>
                <a:schemeClr val="dk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1856" y="127137"/>
            <a:ext cx="10796529" cy="1200329"/>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Parent- offspring correlations </a:t>
            </a:r>
            <a:endParaRPr lang="en-US" sz="3600" b="1" dirty="0" smtClean="0">
              <a:latin typeface="Times New Roman" panose="02020603050405020304" pitchFamily="18" charset="0"/>
              <a:cs typeface="Times New Roman" panose="02020603050405020304" pitchFamily="18" charset="0"/>
            </a:endParaRPr>
          </a:p>
          <a:p>
            <a:pPr algn="ctr"/>
            <a:r>
              <a:rPr lang="en-US" sz="3600" b="1" dirty="0" smtClean="0">
                <a:latin typeface="Times New Roman" panose="02020603050405020304" pitchFamily="18" charset="0"/>
                <a:cs typeface="Times New Roman" panose="02020603050405020304" pitchFamily="18" charset="0"/>
              </a:rPr>
              <a:t>for </a:t>
            </a:r>
            <a:r>
              <a:rPr lang="en-US" sz="3600" b="1" dirty="0">
                <a:latin typeface="Times New Roman" panose="02020603050405020304" pitchFamily="18" charset="0"/>
                <a:cs typeface="Times New Roman" panose="02020603050405020304" pitchFamily="18" charset="0"/>
              </a:rPr>
              <a:t>type2 diabetes</a:t>
            </a:r>
          </a:p>
        </p:txBody>
      </p:sp>
      <p:graphicFrame>
        <p:nvGraphicFramePr>
          <p:cNvPr id="6" name="Table 5"/>
          <p:cNvGraphicFramePr>
            <a:graphicFrameLocks noGrp="1"/>
          </p:cNvGraphicFramePr>
          <p:nvPr>
            <p:extLst>
              <p:ext uri="{D42A27DB-BD31-4B8C-83A1-F6EECF244321}">
                <p14:modId xmlns:p14="http://schemas.microsoft.com/office/powerpoint/2010/main" val="3594882514"/>
              </p:ext>
            </p:extLst>
          </p:nvPr>
        </p:nvGraphicFramePr>
        <p:xfrm>
          <a:off x="1685581" y="1943779"/>
          <a:ext cx="9022814" cy="3210108"/>
        </p:xfrm>
        <a:graphic>
          <a:graphicData uri="http://schemas.openxmlformats.org/drawingml/2006/table">
            <a:tbl>
              <a:tblPr firstRow="1" firstCol="1" bandRow="1">
                <a:tableStyleId>{793D81CF-94F2-401A-BA57-92F5A7B2D0C5}</a:tableStyleId>
              </a:tblPr>
              <a:tblGrid>
                <a:gridCol w="1388125"/>
                <a:gridCol w="1322024"/>
                <a:gridCol w="1964910"/>
                <a:gridCol w="2012179"/>
                <a:gridCol w="1299991"/>
                <a:gridCol w="1035585"/>
              </a:tblGrid>
              <a:tr h="1015548">
                <a:tc>
                  <a:txBody>
                    <a:bodyPr/>
                    <a:lstStyle/>
                    <a:p>
                      <a:pPr marL="0" marR="0" algn="ctr" rtl="1">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Father</a:t>
                      </a:r>
                      <a:endParaRPr lang="en-US" sz="16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Mother</a:t>
                      </a:r>
                      <a:endParaRPr lang="en-US" sz="16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Male Diabetic offspring/total male</a:t>
                      </a:r>
                      <a:endParaRPr lang="en-US" sz="16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Female Diabetic offspring/total male</a:t>
                      </a:r>
                      <a:endParaRPr lang="en-US" sz="16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OR(95%CI)</a:t>
                      </a:r>
                      <a:endParaRPr lang="en-US" sz="16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P-value</a:t>
                      </a:r>
                      <a:endParaRPr lang="en-US" sz="16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r h="629365">
                <a:tc>
                  <a:txBody>
                    <a:bodyPr/>
                    <a:lstStyle/>
                    <a:p>
                      <a:pPr marL="0" marR="0" algn="ctr" rtl="1">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Non-Diabetic</a:t>
                      </a:r>
                      <a:endParaRPr lang="en-US" sz="16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Diabetic</a:t>
                      </a:r>
                      <a:endParaRPr lang="en-US" sz="16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0.4</a:t>
                      </a:r>
                      <a:endParaRPr lang="en-US" sz="16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0.27</a:t>
                      </a:r>
                      <a:endParaRPr lang="en-US" sz="16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1.73(1.06-2.81)</a:t>
                      </a:r>
                      <a:endParaRPr lang="en-US" sz="16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0.027</a:t>
                      </a:r>
                      <a:endParaRPr lang="en-US" sz="16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r h="629365">
                <a:tc>
                  <a:txBody>
                    <a:bodyPr/>
                    <a:lstStyle/>
                    <a:p>
                      <a:pPr marL="0" marR="0" algn="ctr" rtl="1">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Diabetic</a:t>
                      </a:r>
                      <a:endParaRPr lang="en-US" sz="16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Non-Diabetic</a:t>
                      </a:r>
                      <a:endParaRPr lang="en-US" sz="16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0.38</a:t>
                      </a:r>
                      <a:endParaRPr lang="en-US" sz="16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0.43</a:t>
                      </a:r>
                      <a:endParaRPr lang="en-US" sz="16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0.8(0.43-1.42)</a:t>
                      </a:r>
                      <a:endParaRPr lang="en-US" sz="16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0.43</a:t>
                      </a:r>
                      <a:endParaRPr lang="en-US" sz="16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r h="629365">
                <a:tc>
                  <a:txBody>
                    <a:bodyPr/>
                    <a:lstStyle/>
                    <a:p>
                      <a:pPr marL="0" marR="0" algn="ctr" rtl="1">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Diabetic</a:t>
                      </a:r>
                      <a:endParaRPr lang="en-US" sz="16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Diabetic</a:t>
                      </a:r>
                      <a:endParaRPr lang="en-US" sz="16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0.25</a:t>
                      </a:r>
                      <a:endParaRPr lang="en-US" sz="16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0.34</a:t>
                      </a:r>
                      <a:endParaRPr lang="en-US" sz="16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0.64(0.33-1.23)</a:t>
                      </a:r>
                      <a:endParaRPr lang="en-US" sz="16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0.18</a:t>
                      </a:r>
                      <a:endParaRPr lang="en-US" sz="16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55666599"/>
              </p:ext>
            </p:extLst>
          </p:nvPr>
        </p:nvGraphicFramePr>
        <p:xfrm>
          <a:off x="3106370" y="5266062"/>
          <a:ext cx="5937250" cy="785954"/>
        </p:xfrm>
        <a:graphic>
          <a:graphicData uri="http://schemas.openxmlformats.org/drawingml/2006/table">
            <a:tbl>
              <a:tblPr firstRow="1" firstCol="1" bandRow="1">
                <a:tableStyleId>{793D81CF-94F2-401A-BA57-92F5A7B2D0C5}</a:tableStyleId>
              </a:tblPr>
              <a:tblGrid>
                <a:gridCol w="1978660"/>
                <a:gridCol w="1979295"/>
                <a:gridCol w="1979295"/>
              </a:tblGrid>
              <a:tr h="420194">
                <a:tc>
                  <a:txBody>
                    <a:bodyPr/>
                    <a:lstStyle/>
                    <a:p>
                      <a:pPr marL="0" marR="0" algn="ctr" rtl="1">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λs</a:t>
                      </a:r>
                      <a:endParaRPr lang="en-US" sz="16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1600" dirty="0" smtClean="0">
                          <a:effectLst/>
                          <a:latin typeface="Times New Roman" panose="02020603050405020304" pitchFamily="18" charset="0"/>
                          <a:cs typeface="Times New Roman" panose="02020603050405020304" pitchFamily="18" charset="0"/>
                        </a:rPr>
                        <a:t>λR (</a:t>
                      </a:r>
                      <a:r>
                        <a:rPr lang="en-US" sz="1600" dirty="0">
                          <a:effectLst/>
                          <a:latin typeface="Times New Roman" panose="02020603050405020304" pitchFamily="18" charset="0"/>
                          <a:cs typeface="Times New Roman" panose="02020603050405020304" pitchFamily="18" charset="0"/>
                        </a:rPr>
                        <a:t>Nuclear Family)</a:t>
                      </a:r>
                      <a:endParaRPr lang="en-US" sz="16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λR</a:t>
                      </a:r>
                      <a:endParaRPr lang="en-US" sz="16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r h="272415">
                <a:tc>
                  <a:txBody>
                    <a:bodyPr/>
                    <a:lstStyle/>
                    <a:p>
                      <a:pPr marL="0" marR="0" algn="ctr" rtl="1">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3.14</a:t>
                      </a:r>
                      <a:endParaRPr lang="en-US" sz="16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1600">
                          <a:effectLst/>
                          <a:latin typeface="Times New Roman" panose="02020603050405020304" pitchFamily="18" charset="0"/>
                          <a:cs typeface="Times New Roman" panose="02020603050405020304" pitchFamily="18" charset="0"/>
                        </a:rPr>
                        <a:t>3.42</a:t>
                      </a:r>
                      <a:endParaRPr lang="en-US" sz="16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0" marR="0" algn="ctr" rtl="1">
                        <a:lnSpc>
                          <a:spcPct val="150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2.4</a:t>
                      </a:r>
                      <a:endParaRPr lang="en-US" sz="16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498406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5679" y="127137"/>
            <a:ext cx="7100008" cy="923330"/>
          </a:xfrm>
          <a:prstGeom prst="rect">
            <a:avLst/>
          </a:prstGeom>
          <a:noFill/>
        </p:spPr>
        <p:txBody>
          <a:bodyPr wrap="square" rtlCol="0">
            <a:spAutoFit/>
          </a:bodyPr>
          <a:lstStyle/>
          <a:p>
            <a:pPr>
              <a:lnSpc>
                <a:spcPct val="150000"/>
              </a:lnSpc>
            </a:pPr>
            <a:r>
              <a:rPr lang="en-US" sz="3600" b="1" dirty="0">
                <a:latin typeface="Times New Roman" panose="02020603050405020304" pitchFamily="18" charset="0"/>
                <a:cs typeface="Times New Roman" panose="02020603050405020304" pitchFamily="18" charset="0"/>
              </a:rPr>
              <a:t>Heritability of type 2 diabetes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1156" y="1211855"/>
            <a:ext cx="3456260" cy="251364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076999156"/>
              </p:ext>
            </p:extLst>
          </p:nvPr>
        </p:nvGraphicFramePr>
        <p:xfrm>
          <a:off x="1833620" y="3942024"/>
          <a:ext cx="8412067" cy="2560320"/>
        </p:xfrm>
        <a:graphic>
          <a:graphicData uri="http://schemas.openxmlformats.org/drawingml/2006/table">
            <a:tbl>
              <a:tblPr firstRow="1" firstCol="1" bandRow="1">
                <a:tableStyleId>{9D7B26C5-4107-4FEC-AEDC-1716B250A1EF}</a:tableStyleId>
              </a:tblPr>
              <a:tblGrid>
                <a:gridCol w="1588946"/>
                <a:gridCol w="1588946"/>
                <a:gridCol w="1588946"/>
                <a:gridCol w="1198082"/>
                <a:gridCol w="2447147"/>
              </a:tblGrid>
              <a:tr h="285732">
                <a:tc>
                  <a:txBody>
                    <a:bodyPr/>
                    <a:lstStyle/>
                    <a:p>
                      <a:pPr marL="0" marR="0" algn="ctr">
                        <a:lnSpc>
                          <a:spcPct val="150000"/>
                        </a:lnSpc>
                        <a:spcBef>
                          <a:spcPts val="0"/>
                        </a:spcBef>
                        <a:spcAft>
                          <a:spcPts val="0"/>
                        </a:spcAft>
                      </a:pPr>
                      <a:r>
                        <a:rPr lang="en-US" sz="1600" dirty="0">
                          <a:effectLst/>
                        </a:rPr>
                        <a:t>Age Range</a:t>
                      </a:r>
                      <a:endPar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dirty="0">
                          <a:effectLst/>
                        </a:rPr>
                        <a:t>H</a:t>
                      </a:r>
                      <a:r>
                        <a:rPr lang="en-US" sz="1600" baseline="30000" dirty="0">
                          <a:effectLst/>
                        </a:rPr>
                        <a:t>2</a:t>
                      </a:r>
                      <a:r>
                        <a:rPr lang="en-US" sz="1600" dirty="0">
                          <a:effectLst/>
                        </a:rPr>
                        <a:t>±SE</a:t>
                      </a:r>
                      <a:endPar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dirty="0">
                          <a:effectLst/>
                        </a:rPr>
                        <a:t>Pvalue</a:t>
                      </a:r>
                      <a:endPar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a:effectLst/>
                        </a:rPr>
                        <a:t>Loglike</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a:effectLst/>
                        </a:rPr>
                        <a:t>Kullback-leibler R-squared</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r>
              <a:tr h="268593">
                <a:tc>
                  <a:txBody>
                    <a:bodyPr/>
                    <a:lstStyle/>
                    <a:p>
                      <a:pPr marL="0" marR="0" algn="ctr">
                        <a:lnSpc>
                          <a:spcPct val="150000"/>
                        </a:lnSpc>
                        <a:spcBef>
                          <a:spcPts val="0"/>
                        </a:spcBef>
                        <a:spcAft>
                          <a:spcPts val="0"/>
                        </a:spcAft>
                      </a:pPr>
                      <a:r>
                        <a:rPr lang="en-US" sz="1600">
                          <a:effectLst/>
                        </a:rPr>
                        <a:t>20-92</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a:effectLst/>
                        </a:rPr>
                        <a:t>01935580±0.07</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a:effectLst/>
                        </a:rPr>
                        <a:t>0.0025124</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a:effectLst/>
                        </a:rPr>
                        <a:t>-867.9068</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a:effectLst/>
                        </a:rPr>
                        <a:t>0.1551934</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r>
              <a:tr h="268593">
                <a:tc>
                  <a:txBody>
                    <a:bodyPr/>
                    <a:lstStyle/>
                    <a:p>
                      <a:pPr marL="0" marR="0" algn="ctr">
                        <a:lnSpc>
                          <a:spcPct val="150000"/>
                        </a:lnSpc>
                        <a:spcBef>
                          <a:spcPts val="0"/>
                        </a:spcBef>
                        <a:spcAft>
                          <a:spcPts val="0"/>
                        </a:spcAft>
                      </a:pPr>
                      <a:r>
                        <a:rPr lang="en-US" sz="1600">
                          <a:effectLst/>
                        </a:rPr>
                        <a:t>20-60</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a:effectLst/>
                        </a:rPr>
                        <a:t>0.2245±0.200</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a:effectLst/>
                        </a:rPr>
                        <a:t>0.1146199</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a:effectLst/>
                        </a:rPr>
                        <a:t>-671.183130</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a:effectLst/>
                        </a:rPr>
                        <a:t>0.2118744</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r>
              <a:tr h="268593">
                <a:tc>
                  <a:txBody>
                    <a:bodyPr/>
                    <a:lstStyle/>
                    <a:p>
                      <a:pPr marL="0" marR="0" algn="ctr">
                        <a:lnSpc>
                          <a:spcPct val="150000"/>
                        </a:lnSpc>
                        <a:spcBef>
                          <a:spcPts val="0"/>
                        </a:spcBef>
                        <a:spcAft>
                          <a:spcPts val="0"/>
                        </a:spcAft>
                      </a:pPr>
                      <a:r>
                        <a:rPr lang="en-US" sz="1600">
                          <a:effectLst/>
                        </a:rPr>
                        <a:t>35-60</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a:effectLst/>
                        </a:rPr>
                        <a:t>0.5080729±0.27</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a:effectLst/>
                        </a:rPr>
                        <a:t>0.0209104</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a:effectLst/>
                        </a:rPr>
                        <a:t>-535.531924</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a:effectLst/>
                        </a:rPr>
                        <a:t>0.2692349</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r>
              <a:tr h="268593">
                <a:tc>
                  <a:txBody>
                    <a:bodyPr/>
                    <a:lstStyle/>
                    <a:p>
                      <a:pPr marL="0" marR="0" algn="ctr">
                        <a:lnSpc>
                          <a:spcPct val="150000"/>
                        </a:lnSpc>
                        <a:spcBef>
                          <a:spcPts val="0"/>
                        </a:spcBef>
                        <a:spcAft>
                          <a:spcPts val="0"/>
                        </a:spcAft>
                      </a:pPr>
                      <a:r>
                        <a:rPr lang="en-US" sz="1600">
                          <a:effectLst/>
                        </a:rPr>
                        <a:t>40-60</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a:effectLst/>
                        </a:rPr>
                        <a:t>0.564569±0.28</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dirty="0">
                          <a:effectLst/>
                        </a:rPr>
                        <a:t>0.0165230</a:t>
                      </a:r>
                      <a:endPar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a:effectLst/>
                        </a:rPr>
                        <a:t>-474.447756</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a:effectLst/>
                        </a:rPr>
                        <a:t>0.0362839</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r>
              <a:tr h="268593">
                <a:tc>
                  <a:txBody>
                    <a:bodyPr/>
                    <a:lstStyle/>
                    <a:p>
                      <a:pPr marL="0" marR="0" algn="ctr">
                        <a:lnSpc>
                          <a:spcPct val="150000"/>
                        </a:lnSpc>
                        <a:spcBef>
                          <a:spcPts val="0"/>
                        </a:spcBef>
                        <a:spcAft>
                          <a:spcPts val="0"/>
                        </a:spcAft>
                      </a:pPr>
                      <a:r>
                        <a:rPr lang="en-US" sz="1600">
                          <a:effectLst/>
                        </a:rPr>
                        <a:t>35-75</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a:effectLst/>
                        </a:rPr>
                        <a:t>0.3249571±0.11</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a:effectLst/>
                        </a:rPr>
                        <a:t>0.0004070</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a:effectLst/>
                        </a:rPr>
                        <a:t>-738.814603</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a:effectLst/>
                        </a:rPr>
                        <a:t>0.0506107</a:t>
                      </a:r>
                      <a:endParaRPr lang="en-US"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r>
              <a:tr h="268593">
                <a:tc>
                  <a:txBody>
                    <a:bodyPr/>
                    <a:lstStyle/>
                    <a:p>
                      <a:pPr marL="0" marR="0" algn="ctr">
                        <a:lnSpc>
                          <a:spcPct val="150000"/>
                        </a:lnSpc>
                        <a:spcBef>
                          <a:spcPts val="0"/>
                        </a:spcBef>
                        <a:spcAft>
                          <a:spcPts val="0"/>
                        </a:spcAft>
                      </a:pPr>
                      <a:r>
                        <a:rPr lang="en-US" sz="1600" dirty="0">
                          <a:effectLst/>
                        </a:rPr>
                        <a:t>40-75</a:t>
                      </a:r>
                      <a:endPar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dirty="0">
                          <a:effectLst/>
                        </a:rPr>
                        <a:t>0.2847715±0.11</a:t>
                      </a:r>
                      <a:endPar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dirty="0">
                          <a:effectLst/>
                        </a:rPr>
                        <a:t>0.0039717</a:t>
                      </a:r>
                      <a:endPar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dirty="0">
                          <a:effectLst/>
                        </a:rPr>
                        <a:t>-732.045135</a:t>
                      </a:r>
                      <a:endPar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c>
                  <a:txBody>
                    <a:bodyPr/>
                    <a:lstStyle/>
                    <a:p>
                      <a:pPr marL="0" marR="0" algn="ctr">
                        <a:lnSpc>
                          <a:spcPct val="150000"/>
                        </a:lnSpc>
                        <a:spcBef>
                          <a:spcPts val="0"/>
                        </a:spcBef>
                        <a:spcAft>
                          <a:spcPts val="0"/>
                        </a:spcAft>
                      </a:pPr>
                      <a:r>
                        <a:rPr lang="en-US" sz="1600" dirty="0">
                          <a:effectLst/>
                        </a:rPr>
                        <a:t>0.0307852</a:t>
                      </a:r>
                      <a:endParaRPr lang="en-US"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1588645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2301" y="2497901"/>
            <a:ext cx="5266185" cy="1446550"/>
          </a:xfrm>
          <a:prstGeom prst="rect">
            <a:avLst/>
          </a:prstGeom>
          <a:noFill/>
        </p:spPr>
        <p:txBody>
          <a:bodyPr wrap="none" rtlCol="0">
            <a:spAutoFit/>
          </a:bodyPr>
          <a:lstStyle/>
          <a:p>
            <a:r>
              <a:rPr lang="en-US" sz="8800" b="1" dirty="0" smtClean="0">
                <a:latin typeface="Times New Roman" panose="02020603050405020304" pitchFamily="18" charset="0"/>
                <a:cs typeface="Times New Roman" panose="02020603050405020304" pitchFamily="18" charset="0"/>
              </a:rPr>
              <a:t>Discussion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1108" y="1068860"/>
            <a:ext cx="10443147" cy="1938992"/>
          </a:xfrm>
          <a:prstGeom prst="rect">
            <a:avLst/>
          </a:prstGeom>
        </p:spPr>
        <p:txBody>
          <a:bodyPr wrap="square">
            <a:spAutoFit/>
          </a:bodyPr>
          <a:lstStyle/>
          <a:p>
            <a:pPr marL="342900" indent="-342900">
              <a:lnSpc>
                <a:spcPct val="200000"/>
              </a:lnSpc>
              <a:buFont typeface="Wingdings" panose="05000000000000000000" pitchFamily="2" charset="2"/>
              <a:buChar char="ü"/>
            </a:pPr>
            <a:r>
              <a:rPr lang="en-US" sz="2000" dirty="0">
                <a:latin typeface="Times New Roman" panose="02020603050405020304" pitchFamily="18" charset="0"/>
                <a:ea typeface="Calibri" panose="020F0502020204030204" pitchFamily="34" charset="0"/>
              </a:rPr>
              <a:t>h2 is the resemblance between children and their parents and  ranges from 0.0 to 1.0</a:t>
            </a:r>
          </a:p>
          <a:p>
            <a:pPr marL="342900" indent="-342900">
              <a:lnSpc>
                <a:spcPct val="200000"/>
              </a:lnSpc>
              <a:buFont typeface="Wingdings" panose="05000000000000000000" pitchFamily="2" charset="2"/>
              <a:buChar char="ü"/>
            </a:pPr>
            <a:r>
              <a:rPr lang="en-US" sz="2000" dirty="0" smtClean="0">
                <a:latin typeface="Times New Roman" panose="02020603050405020304" pitchFamily="18" charset="0"/>
                <a:ea typeface="Calibri" panose="020F0502020204030204" pitchFamily="34" charset="0"/>
              </a:rPr>
              <a:t>h2 : environmental </a:t>
            </a:r>
            <a:r>
              <a:rPr lang="en-US" sz="2000" dirty="0">
                <a:latin typeface="Times New Roman" panose="02020603050405020304" pitchFamily="18" charset="0"/>
                <a:ea typeface="Calibri" panose="020F0502020204030204" pitchFamily="34" charset="0"/>
              </a:rPr>
              <a:t>factors </a:t>
            </a:r>
            <a:r>
              <a:rPr lang="en-US" sz="2000" dirty="0" smtClean="0">
                <a:latin typeface="Times New Roman" panose="02020603050405020304" pitchFamily="18" charset="0"/>
                <a:ea typeface="Calibri" panose="020F0502020204030204" pitchFamily="34" charset="0"/>
              </a:rPr>
              <a:t> x </a:t>
            </a:r>
            <a:r>
              <a:rPr lang="en-US" sz="2000" dirty="0">
                <a:latin typeface="Times New Roman" panose="02020603050405020304" pitchFamily="18" charset="0"/>
                <a:ea typeface="Calibri" panose="020F0502020204030204" pitchFamily="34" charset="0"/>
              </a:rPr>
              <a:t>genetic factors. </a:t>
            </a:r>
            <a:endParaRPr lang="en-US" sz="2000" dirty="0" smtClean="0">
              <a:latin typeface="Times New Roman" panose="02020603050405020304" pitchFamily="18" charset="0"/>
              <a:ea typeface="Calibri" panose="020F0502020204030204" pitchFamily="34" charset="0"/>
            </a:endParaRPr>
          </a:p>
          <a:p>
            <a:pPr marL="342900" indent="-342900">
              <a:lnSpc>
                <a:spcPct val="200000"/>
              </a:lnSpc>
              <a:buFont typeface="Wingdings" panose="05000000000000000000" pitchFamily="2" charset="2"/>
              <a:buChar char="ü"/>
            </a:pPr>
            <a:r>
              <a:rPr lang="en-US" sz="2000" dirty="0" smtClean="0">
                <a:latin typeface="Times New Roman" panose="02020603050405020304" pitchFamily="18" charset="0"/>
                <a:ea typeface="Calibri" panose="020F0502020204030204" pitchFamily="34" charset="0"/>
              </a:rPr>
              <a:t>High heritability : represented </a:t>
            </a:r>
            <a:r>
              <a:rPr lang="en-US" sz="2000" dirty="0">
                <a:latin typeface="Times New Roman" panose="02020603050405020304" pitchFamily="18" charset="0"/>
                <a:ea typeface="Calibri" panose="020F0502020204030204" pitchFamily="34" charset="0"/>
              </a:rPr>
              <a:t>that phenotype is related to </a:t>
            </a:r>
            <a:r>
              <a:rPr lang="en-US" sz="2000" dirty="0" smtClean="0">
                <a:latin typeface="Times New Roman" panose="02020603050405020304" pitchFamily="18" charset="0"/>
                <a:ea typeface="Calibri" panose="020F0502020204030204" pitchFamily="34" charset="0"/>
              </a:rPr>
              <a:t>genotype</a:t>
            </a:r>
            <a:endParaRPr lang="en-US" sz="2000" dirty="0"/>
          </a:p>
        </p:txBody>
      </p:sp>
      <p:sp>
        <p:nvSpPr>
          <p:cNvPr id="9" name="Rectangle 8"/>
          <p:cNvSpPr/>
          <p:nvPr/>
        </p:nvSpPr>
        <p:spPr>
          <a:xfrm>
            <a:off x="6553275" y="3070391"/>
            <a:ext cx="5246557" cy="10643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latin typeface="Times New Roman" panose="02020603050405020304" pitchFamily="18" charset="0"/>
                <a:ea typeface="Calibri" panose="020F0502020204030204" pitchFamily="34" charset="0"/>
              </a:rPr>
              <a:t>B</a:t>
            </a:r>
            <a:r>
              <a:rPr lang="en-US" dirty="0" smtClean="0">
                <a:latin typeface="Times New Roman" panose="02020603050405020304" pitchFamily="18" charset="0"/>
                <a:ea typeface="Calibri" panose="020F0502020204030204" pitchFamily="34" charset="0"/>
              </a:rPr>
              <a:t>y </a:t>
            </a:r>
            <a:r>
              <a:rPr lang="en-US" dirty="0">
                <a:latin typeface="Times New Roman" panose="02020603050405020304" pitchFamily="18" charset="0"/>
                <a:ea typeface="Calibri" panose="020F0502020204030204" pitchFamily="34" charset="0"/>
              </a:rPr>
              <a:t>knowledge of genotype we could not predict phenotype due to environmental factors influence</a:t>
            </a:r>
            <a:endParaRPr lang="en-US" dirty="0"/>
          </a:p>
        </p:txBody>
      </p:sp>
      <p:sp>
        <p:nvSpPr>
          <p:cNvPr id="10" name="Oval 9"/>
          <p:cNvSpPr/>
          <p:nvPr/>
        </p:nvSpPr>
        <p:spPr>
          <a:xfrm>
            <a:off x="5681270" y="2875518"/>
            <a:ext cx="1079294" cy="1031729"/>
          </a:xfrm>
          <a:prstGeom prst="ellipse">
            <a:avLst/>
          </a:prstGeom>
          <a:solidFill>
            <a:srgbClr val="CA143F"/>
          </a:solidFill>
          <a:ln>
            <a:solidFill>
              <a:srgbClr val="CA1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t>
            </a:r>
            <a:endParaRPr lang="en-US" sz="6000" dirty="0"/>
          </a:p>
        </p:txBody>
      </p:sp>
      <p:sp>
        <p:nvSpPr>
          <p:cNvPr id="11" name="Rectangle 10"/>
          <p:cNvSpPr/>
          <p:nvPr/>
        </p:nvSpPr>
        <p:spPr>
          <a:xfrm>
            <a:off x="754505" y="4505217"/>
            <a:ext cx="10593049" cy="620042"/>
          </a:xfrm>
          <a:prstGeom prst="rect">
            <a:avLst/>
          </a:prstGeom>
        </p:spPr>
        <p:txBody>
          <a:bodyPr wrap="square">
            <a:spAutoFit/>
          </a:bodyPr>
          <a:lstStyle/>
          <a:p>
            <a:pPr marL="285750" indent="-285750">
              <a:lnSpc>
                <a:spcPct val="200000"/>
              </a:lnSpc>
              <a:buFont typeface="Wingdings" panose="05000000000000000000" pitchFamily="2" charset="2"/>
              <a:buChar char="ü"/>
            </a:pPr>
            <a:r>
              <a:rPr lang="en-US" sz="2000" dirty="0" smtClean="0">
                <a:latin typeface="Times New Roman" panose="02020603050405020304" pitchFamily="18" charset="0"/>
                <a:ea typeface="Calibri" panose="020F0502020204030204" pitchFamily="34" charset="0"/>
              </a:rPr>
              <a:t>In </a:t>
            </a:r>
            <a:r>
              <a:rPr lang="en-US" sz="2000" dirty="0">
                <a:latin typeface="Times New Roman" panose="02020603050405020304" pitchFamily="18" charset="0"/>
                <a:ea typeface="Calibri" panose="020F0502020204030204" pitchFamily="34" charset="0"/>
              </a:rPr>
              <a:t>population with high h2, it is possible to find gene with large influence on phenotype of </a:t>
            </a:r>
            <a:r>
              <a:rPr lang="en-US" sz="2000" dirty="0" smtClean="0">
                <a:latin typeface="Times New Roman" panose="02020603050405020304" pitchFamily="18" charset="0"/>
                <a:ea typeface="Calibri" panose="020F0502020204030204" pitchFamily="34" charset="0"/>
              </a:rPr>
              <a:t>disease </a:t>
            </a:r>
            <a:endParaRPr lang="en-US" sz="2000" dirty="0"/>
          </a:p>
        </p:txBody>
      </p:sp>
      <p:sp>
        <p:nvSpPr>
          <p:cNvPr id="12" name="Rectangle 11"/>
          <p:cNvSpPr/>
          <p:nvPr/>
        </p:nvSpPr>
        <p:spPr>
          <a:xfrm>
            <a:off x="6592038" y="5294517"/>
            <a:ext cx="5246557" cy="12974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000" dirty="0" smtClean="0">
              <a:latin typeface="Times New Roman" panose="02020603050405020304" pitchFamily="18" charset="0"/>
              <a:ea typeface="Calibri" panose="020F0502020204030204" pitchFamily="34" charset="0"/>
            </a:endParaRPr>
          </a:p>
          <a:p>
            <a:pPr algn="ctr"/>
            <a:r>
              <a:rPr lang="en-US" sz="2000" dirty="0" smtClean="0">
                <a:latin typeface="Times New Roman" panose="02020603050405020304" pitchFamily="18" charset="0"/>
                <a:ea typeface="Calibri" panose="020F0502020204030204" pitchFamily="34" charset="0"/>
              </a:rPr>
              <a:t>When h2 is low, </a:t>
            </a:r>
            <a:r>
              <a:rPr lang="en-US" sz="2000" dirty="0">
                <a:latin typeface="Times New Roman" panose="02020603050405020304" pitchFamily="18" charset="0"/>
                <a:ea typeface="Calibri" panose="020F0502020204030204" pitchFamily="34" charset="0"/>
              </a:rPr>
              <a:t>we could not understand that additive genetic have a small role on the phenotype</a:t>
            </a:r>
          </a:p>
        </p:txBody>
      </p:sp>
      <p:sp>
        <p:nvSpPr>
          <p:cNvPr id="13" name="Oval 12"/>
          <p:cNvSpPr/>
          <p:nvPr/>
        </p:nvSpPr>
        <p:spPr>
          <a:xfrm>
            <a:off x="5681270" y="5061824"/>
            <a:ext cx="1079294" cy="1031729"/>
          </a:xfrm>
          <a:prstGeom prst="ellipse">
            <a:avLst/>
          </a:prstGeom>
          <a:solidFill>
            <a:srgbClr val="CA143F"/>
          </a:solidFill>
          <a:ln>
            <a:solidFill>
              <a:srgbClr val="CA1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a:t>
            </a:r>
            <a:endParaRPr lang="en-US" sz="6000" dirty="0"/>
          </a:p>
        </p:txBody>
      </p:sp>
    </p:spTree>
    <p:extLst>
      <p:ext uri="{BB962C8B-B14F-4D97-AF65-F5344CB8AC3E}">
        <p14:creationId xmlns:p14="http://schemas.microsoft.com/office/powerpoint/2010/main" val="2970318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3580" y="3394838"/>
            <a:ext cx="11147686" cy="1323439"/>
          </a:xfrm>
          <a:prstGeom prst="rect">
            <a:avLst/>
          </a:prstGeom>
        </p:spPr>
        <p:txBody>
          <a:bodyPr wrap="square">
            <a:spAutoFit/>
          </a:bodyPr>
          <a:lstStyle/>
          <a:p>
            <a:pPr marL="342900" indent="-342900">
              <a:lnSpc>
                <a:spcPct val="200000"/>
              </a:lnSpc>
              <a:buFont typeface="Wingdings" panose="05000000000000000000" pitchFamily="2" charset="2"/>
              <a:buChar char="ü"/>
            </a:pPr>
            <a:r>
              <a:rPr lang="en-US" sz="2000" dirty="0">
                <a:latin typeface="Times New Roman" panose="02020603050405020304" pitchFamily="18" charset="0"/>
                <a:ea typeface="Calibri" panose="020F0502020204030204" pitchFamily="34" charset="0"/>
              </a:rPr>
              <a:t>The heritability of type2 diabetes is ranging from 0.19 to 0.56 in different age groups (20-85 years) at the under study population. However, the h2 in botany study in 16-75 years is in range of 0.25 to </a:t>
            </a:r>
            <a:r>
              <a:rPr lang="en-US" sz="2000" dirty="0" smtClean="0">
                <a:latin typeface="Times New Roman" panose="02020603050405020304" pitchFamily="18" charset="0"/>
                <a:ea typeface="Calibri" panose="020F0502020204030204" pitchFamily="34" charset="0"/>
              </a:rPr>
              <a:t>0.69</a:t>
            </a:r>
            <a:endParaRPr lang="en-US" sz="2000" dirty="0"/>
          </a:p>
        </p:txBody>
      </p:sp>
      <p:sp>
        <p:nvSpPr>
          <p:cNvPr id="7" name="Rectangle 6"/>
          <p:cNvSpPr/>
          <p:nvPr/>
        </p:nvSpPr>
        <p:spPr>
          <a:xfrm>
            <a:off x="603580" y="1543690"/>
            <a:ext cx="10564091" cy="1851148"/>
          </a:xfrm>
          <a:prstGeom prst="rect">
            <a:avLst/>
          </a:prstGeom>
        </p:spPr>
        <p:txBody>
          <a:bodyPr wrap="square">
            <a:spAutoFit/>
          </a:bodyPr>
          <a:lstStyle/>
          <a:p>
            <a:pPr marL="285750" indent="-285750" algn="just">
              <a:lnSpc>
                <a:spcPct val="200000"/>
              </a:lnSpc>
              <a:buFont typeface="Wingdings" panose="05000000000000000000" pitchFamily="2" charset="2"/>
              <a:buChar char="ü"/>
            </a:pPr>
            <a:r>
              <a:rPr lang="en-US" sz="2000" dirty="0" smtClean="0">
                <a:latin typeface="Times New Roman" panose="02020603050405020304" pitchFamily="18" charset="0"/>
                <a:ea typeface="Calibri" panose="020F0502020204030204" pitchFamily="34" charset="0"/>
              </a:rPr>
              <a:t>h2 is </a:t>
            </a:r>
            <a:r>
              <a:rPr lang="en-US" sz="2000" dirty="0">
                <a:latin typeface="Times New Roman" panose="02020603050405020304" pitchFamily="18" charset="0"/>
                <a:ea typeface="Calibri" panose="020F0502020204030204" pitchFamily="34" charset="0"/>
              </a:rPr>
              <a:t>used either for comparison of traits across the population or in different age groups of a population, also compression of different traits, which could be different phenotypes of a disease, in one population</a:t>
            </a:r>
            <a:endParaRPr lang="en-US" sz="2000" dirty="0"/>
          </a:p>
        </p:txBody>
      </p:sp>
    </p:spTree>
    <p:extLst>
      <p:ext uri="{BB962C8B-B14F-4D97-AF65-F5344CB8AC3E}">
        <p14:creationId xmlns:p14="http://schemas.microsoft.com/office/powerpoint/2010/main" val="2503163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9409" y="1816398"/>
            <a:ext cx="10957987" cy="4401205"/>
          </a:xfrm>
          <a:prstGeom prst="rect">
            <a:avLst/>
          </a:prstGeom>
          <a:noFill/>
        </p:spPr>
        <p:txBody>
          <a:bodyPr wrap="square" rtlCol="0">
            <a:spAutoFit/>
          </a:bodyPr>
          <a:lstStyle/>
          <a:p>
            <a:pPr marL="285750" indent="-285750">
              <a:lnSpc>
                <a:spcPct val="200000"/>
              </a:lnSpc>
              <a:buFont typeface="Wingdings" panose="05000000000000000000" pitchFamily="2" charset="2"/>
              <a:buChar char="ü"/>
            </a:pPr>
            <a:r>
              <a:rPr lang="en-US" sz="2000" dirty="0">
                <a:latin typeface="Times New Roman" panose="02020603050405020304" pitchFamily="18" charset="0"/>
                <a:ea typeface="Calibri" panose="020F0502020204030204" pitchFamily="34" charset="0"/>
              </a:rPr>
              <a:t>Our study indicated that h2 estimates of  40-60 years age range shows a higher value, compared to other age groups (56±0.28)</a:t>
            </a:r>
          </a:p>
          <a:p>
            <a:pPr marL="285750" indent="-285750">
              <a:lnSpc>
                <a:spcPct val="200000"/>
              </a:lnSpc>
              <a:buFont typeface="Wingdings" panose="05000000000000000000" pitchFamily="2" charset="2"/>
              <a:buChar char="ü"/>
            </a:pPr>
            <a:r>
              <a:rPr lang="en-US" sz="2000" dirty="0">
                <a:latin typeface="Times New Roman" panose="02020603050405020304" pitchFamily="18" charset="0"/>
                <a:ea typeface="Calibri" panose="020F0502020204030204" pitchFamily="34" charset="0"/>
              </a:rPr>
              <a:t> These results may be due to higher influence of  environmental factors </a:t>
            </a:r>
            <a:r>
              <a:rPr lang="en-US" sz="2000" dirty="0" smtClean="0">
                <a:latin typeface="Times New Roman" panose="02020603050405020304" pitchFamily="18" charset="0"/>
                <a:ea typeface="Calibri" panose="020F0502020204030204" pitchFamily="34" charset="0"/>
              </a:rPr>
              <a:t>in 60-75 age groups</a:t>
            </a:r>
          </a:p>
          <a:p>
            <a:pPr marL="285750" indent="-285750">
              <a:lnSpc>
                <a:spcPct val="200000"/>
              </a:lnSpc>
              <a:buFont typeface="Wingdings" panose="05000000000000000000" pitchFamily="2" charset="2"/>
              <a:buChar char="ü"/>
            </a:pPr>
            <a:r>
              <a:rPr lang="en-US" sz="2000" dirty="0" smtClean="0">
                <a:latin typeface="Times New Roman" panose="02020603050405020304" pitchFamily="18" charset="0"/>
                <a:ea typeface="Calibri" panose="020F0502020204030204" pitchFamily="34" charset="0"/>
              </a:rPr>
              <a:t>On the </a:t>
            </a:r>
            <a:r>
              <a:rPr lang="en-US" sz="2000" dirty="0">
                <a:latin typeface="Times New Roman" panose="02020603050405020304" pitchFamily="18" charset="0"/>
                <a:ea typeface="Calibri" panose="020F0502020204030204" pitchFamily="34" charset="0"/>
              </a:rPr>
              <a:t>other </a:t>
            </a:r>
            <a:r>
              <a:rPr lang="en-US" sz="2000" dirty="0" smtClean="0">
                <a:latin typeface="Times New Roman" panose="02020603050405020304" pitchFamily="18" charset="0"/>
                <a:ea typeface="Calibri" panose="020F0502020204030204" pitchFamily="34" charset="0"/>
              </a:rPr>
              <a:t>hand lower h2 in </a:t>
            </a:r>
            <a:r>
              <a:rPr lang="en-US" sz="2000" dirty="0">
                <a:latin typeface="Times New Roman" panose="02020603050405020304" pitchFamily="18" charset="0"/>
                <a:ea typeface="Calibri" panose="020F0502020204030204" pitchFamily="34" charset="0"/>
              </a:rPr>
              <a:t>individuals younger than 40 </a:t>
            </a:r>
            <a:r>
              <a:rPr lang="en-US" sz="2000" dirty="0" smtClean="0">
                <a:latin typeface="Times New Roman" panose="02020603050405020304" pitchFamily="18" charset="0"/>
                <a:ea typeface="Calibri" panose="020F0502020204030204" pitchFamily="34" charset="0"/>
              </a:rPr>
              <a:t>years, may be due to incomplete penetrance of T2D </a:t>
            </a:r>
          </a:p>
          <a:p>
            <a:pPr marL="285750" indent="-285750">
              <a:lnSpc>
                <a:spcPct val="200000"/>
              </a:lnSpc>
              <a:buFont typeface="Wingdings" panose="05000000000000000000" pitchFamily="2" charset="2"/>
              <a:buChar char="ü"/>
            </a:pPr>
            <a:r>
              <a:rPr lang="en-US" sz="2000" dirty="0" smtClean="0">
                <a:latin typeface="Times New Roman" panose="02020603050405020304" pitchFamily="18" charset="0"/>
                <a:ea typeface="Calibri" panose="020F0502020204030204" pitchFamily="34" charset="0"/>
              </a:rPr>
              <a:t>These </a:t>
            </a:r>
            <a:r>
              <a:rPr lang="en-US" sz="2000" dirty="0">
                <a:latin typeface="Times New Roman" panose="02020603050405020304" pitchFamily="18" charset="0"/>
                <a:ea typeface="Calibri" panose="020F0502020204030204" pitchFamily="34" charset="0"/>
              </a:rPr>
              <a:t>results also lead us to the best age group for genetic studies , which is 40- 60 age range </a:t>
            </a:r>
          </a:p>
          <a:p>
            <a:pPr marL="285750" indent="-285750">
              <a:lnSpc>
                <a:spcPct val="200000"/>
              </a:lnSpc>
              <a:buFont typeface="Wingdings" panose="05000000000000000000" pitchFamily="2" charset="2"/>
              <a:buChar char="ü"/>
            </a:pPr>
            <a:endParaRPr lang="en-US" sz="2000" dirty="0">
              <a:latin typeface="Times New Roman" panose="02020603050405020304" pitchFamily="18" charset="0"/>
              <a:ea typeface="Calibri" panose="020F0502020204030204" pitchFamily="34" charset="0"/>
            </a:endParaRPr>
          </a:p>
        </p:txBody>
      </p:sp>
      <p:sp>
        <p:nvSpPr>
          <p:cNvPr id="7" name="TextBox 6"/>
          <p:cNvSpPr txBox="1"/>
          <p:nvPr/>
        </p:nvSpPr>
        <p:spPr>
          <a:xfrm>
            <a:off x="4263987" y="303344"/>
            <a:ext cx="3861955" cy="1015663"/>
          </a:xfrm>
          <a:prstGeom prst="rect">
            <a:avLst/>
          </a:prstGeom>
          <a:noFill/>
        </p:spPr>
        <p:txBody>
          <a:bodyPr wrap="none" rtlCol="0">
            <a:spAutoFit/>
          </a:bodyPr>
          <a:lstStyle/>
          <a:p>
            <a:r>
              <a:rPr lang="en-US" sz="6000" b="1" dirty="0">
                <a:latin typeface="Times New Roman" panose="02020603050405020304" pitchFamily="18" charset="0"/>
                <a:ea typeface="Calibri" panose="020F0502020204030204" pitchFamily="34" charset="0"/>
              </a:rPr>
              <a:t>Conclusion</a:t>
            </a:r>
          </a:p>
        </p:txBody>
      </p:sp>
    </p:spTree>
    <p:extLst>
      <p:ext uri="{BB962C8B-B14F-4D97-AF65-F5344CB8AC3E}">
        <p14:creationId xmlns:p14="http://schemas.microsoft.com/office/powerpoint/2010/main" val="3214458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9389" y="1993692"/>
            <a:ext cx="10717968" cy="2308324"/>
          </a:xfrm>
          <a:prstGeom prst="rect">
            <a:avLst/>
          </a:prstGeom>
        </p:spPr>
        <p:txBody>
          <a:bodyPr wrap="square">
            <a:spAutoFit/>
          </a:bodyPr>
          <a:lstStyle/>
          <a:p>
            <a:pPr marL="285750" indent="-285750">
              <a:lnSpc>
                <a:spcPct val="200000"/>
              </a:lnSpc>
              <a:buFont typeface="Wingdings" panose="05000000000000000000" pitchFamily="2" charset="2"/>
              <a:buChar char="ü"/>
            </a:pPr>
            <a:r>
              <a:rPr lang="en-US" dirty="0">
                <a:latin typeface="Times New Roman" panose="02020603050405020304" pitchFamily="18" charset="0"/>
                <a:ea typeface="Calibri" panose="020F0502020204030204" pitchFamily="34" charset="0"/>
              </a:rPr>
              <a:t>A</a:t>
            </a:r>
            <a:r>
              <a:rPr lang="en-US" dirty="0" smtClean="0">
                <a:latin typeface="Times New Roman" panose="02020603050405020304" pitchFamily="18" charset="0"/>
                <a:ea typeface="Calibri" panose="020F0502020204030204" pitchFamily="34" charset="0"/>
              </a:rPr>
              <a:t>fter </a:t>
            </a:r>
            <a:r>
              <a:rPr lang="en-US" dirty="0">
                <a:latin typeface="Times New Roman" panose="02020603050405020304" pitchFamily="18" charset="0"/>
                <a:ea typeface="Calibri" panose="020F0502020204030204" pitchFamily="34" charset="0"/>
              </a:rPr>
              <a:t>a  deep understanding on high risk genetic factors, discovery of low risk genetic factors can more easily </a:t>
            </a:r>
            <a:r>
              <a:rPr lang="en-US" dirty="0" smtClean="0">
                <a:latin typeface="Times New Roman" panose="02020603050405020304" pitchFamily="18" charset="0"/>
                <a:ea typeface="Calibri" panose="020F0502020204030204" pitchFamily="34" charset="0"/>
              </a:rPr>
              <a:t>be accomplished in individuals older than 60 years old</a:t>
            </a:r>
          </a:p>
          <a:p>
            <a:pPr marL="285750" indent="-285750">
              <a:lnSpc>
                <a:spcPct val="200000"/>
              </a:lnSpc>
              <a:buFont typeface="Wingdings" panose="05000000000000000000" pitchFamily="2" charset="2"/>
              <a:buChar char="v"/>
            </a:pPr>
            <a:r>
              <a:rPr lang="en-US" dirty="0" smtClean="0">
                <a:latin typeface="Times New Roman" panose="02020603050405020304" pitchFamily="18" charset="0"/>
                <a:ea typeface="Calibri" panose="020F0502020204030204" pitchFamily="34" charset="0"/>
              </a:rPr>
              <a:t>Finally</a:t>
            </a:r>
            <a:r>
              <a:rPr lang="en-US" dirty="0">
                <a:latin typeface="Times New Roman" panose="02020603050405020304" pitchFamily="18" charset="0"/>
                <a:ea typeface="Calibri" panose="020F0502020204030204" pitchFamily="34" charset="0"/>
              </a:rPr>
              <a:t>, heritability estimates in Yazd population showed us that environmental factors play a pivotal role in etiology of T2D as well as genetic factors and it is probable to observed genetic risk factors with OR≥2</a:t>
            </a:r>
          </a:p>
        </p:txBody>
      </p:sp>
    </p:spTree>
    <p:extLst>
      <p:ext uri="{BB962C8B-B14F-4D97-AF65-F5344CB8AC3E}">
        <p14:creationId xmlns:p14="http://schemas.microsoft.com/office/powerpoint/2010/main" val="120206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5C89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724" y="0"/>
            <a:ext cx="10752462" cy="6858000"/>
          </a:xfrm>
          <a:prstGeom prst="rect">
            <a:avLst/>
          </a:prstGeom>
          <a:solidFill>
            <a:srgbClr val="5C89C6"/>
          </a:solidFill>
        </p:spPr>
      </p:pic>
    </p:spTree>
    <p:extLst>
      <p:ext uri="{BB962C8B-B14F-4D97-AF65-F5344CB8AC3E}">
        <p14:creationId xmlns:p14="http://schemas.microsoft.com/office/powerpoint/2010/main" val="3144608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4235"/>
          <a:stretch/>
        </p:blipFill>
        <p:spPr>
          <a:xfrm>
            <a:off x="0" y="0"/>
            <a:ext cx="12192000" cy="6895475"/>
          </a:xfrm>
          <a:prstGeom prst="rect">
            <a:avLst/>
          </a:prstGeom>
        </p:spPr>
      </p:pic>
      <p:sp>
        <p:nvSpPr>
          <p:cNvPr id="5" name="Rectangle 4"/>
          <p:cNvSpPr/>
          <p:nvPr/>
        </p:nvSpPr>
        <p:spPr>
          <a:xfrm>
            <a:off x="1274718" y="2718173"/>
            <a:ext cx="1786066" cy="769441"/>
          </a:xfrm>
          <a:prstGeom prst="rect">
            <a:avLst/>
          </a:prstGeom>
        </p:spPr>
        <p:txBody>
          <a:bodyPr wrap="none">
            <a:spAutoFit/>
          </a:bodyPr>
          <a:lstStyle/>
          <a:p>
            <a:r>
              <a:rPr lang="en-US" sz="4400" b="1" spc="50" dirty="0">
                <a:ln w="11430"/>
                <a:solidFill>
                  <a:srgbClr val="14314C"/>
                </a:solidFill>
                <a:effectLst>
                  <a:outerShdw blurRad="38100" dist="38100" dir="2700000" algn="tl">
                    <a:srgbClr val="000000">
                      <a:alpha val="43137"/>
                    </a:srgbClr>
                  </a:outerShdw>
                </a:effectLst>
              </a:rPr>
              <a:t>Thank </a:t>
            </a:r>
            <a:endParaRPr lang="en-US" sz="4400" dirty="0"/>
          </a:p>
        </p:txBody>
      </p:sp>
      <p:sp>
        <p:nvSpPr>
          <p:cNvPr id="6" name="Rectangle 5"/>
          <p:cNvSpPr/>
          <p:nvPr/>
        </p:nvSpPr>
        <p:spPr>
          <a:xfrm>
            <a:off x="3595475" y="2455278"/>
            <a:ext cx="1268874" cy="923330"/>
          </a:xfrm>
          <a:prstGeom prst="rect">
            <a:avLst/>
          </a:prstGeom>
        </p:spPr>
        <p:txBody>
          <a:bodyPr wrap="none">
            <a:spAutoFit/>
          </a:bodyPr>
          <a:lstStyle/>
          <a:p>
            <a:r>
              <a:rPr lang="en-US" sz="5400" b="1" spc="50" dirty="0">
                <a:ln w="11430"/>
                <a:solidFill>
                  <a:srgbClr val="14314C"/>
                </a:solidFill>
                <a:effectLst>
                  <a:outerShdw blurRad="38100" dist="38100" dir="2700000" algn="tl">
                    <a:srgbClr val="000000">
                      <a:alpha val="43137"/>
                    </a:srgbClr>
                  </a:outerShdw>
                </a:effectLst>
              </a:rPr>
              <a:t>you</a:t>
            </a:r>
            <a:endParaRPr lang="en-US" dirty="0"/>
          </a:p>
        </p:txBody>
      </p:sp>
      <p:sp>
        <p:nvSpPr>
          <p:cNvPr id="8" name="Rectangle 7"/>
          <p:cNvSpPr/>
          <p:nvPr/>
        </p:nvSpPr>
        <p:spPr>
          <a:xfrm rot="21444801">
            <a:off x="6116309" y="2430012"/>
            <a:ext cx="1031821" cy="923330"/>
          </a:xfrm>
          <a:prstGeom prst="rect">
            <a:avLst/>
          </a:prstGeom>
        </p:spPr>
        <p:txBody>
          <a:bodyPr wrap="none">
            <a:spAutoFit/>
          </a:bodyPr>
          <a:lstStyle/>
          <a:p>
            <a:r>
              <a:rPr lang="en-US" sz="5400" b="1" spc="50" dirty="0">
                <a:ln w="11430"/>
                <a:solidFill>
                  <a:srgbClr val="14314C"/>
                </a:solidFill>
                <a:effectLst>
                  <a:outerShdw blurRad="38100" dist="38100" dir="2700000" algn="tl">
                    <a:srgbClr val="000000">
                      <a:alpha val="43137"/>
                    </a:srgbClr>
                  </a:outerShdw>
                </a:effectLst>
              </a:rPr>
              <a:t>for</a:t>
            </a:r>
            <a:endParaRPr lang="en-US" dirty="0"/>
          </a:p>
        </p:txBody>
      </p:sp>
      <p:sp>
        <p:nvSpPr>
          <p:cNvPr id="9" name="Rectangle 8"/>
          <p:cNvSpPr/>
          <p:nvPr/>
        </p:nvSpPr>
        <p:spPr>
          <a:xfrm rot="21384560">
            <a:off x="7463002" y="2256508"/>
            <a:ext cx="1670586" cy="923330"/>
          </a:xfrm>
          <a:prstGeom prst="rect">
            <a:avLst/>
          </a:prstGeom>
        </p:spPr>
        <p:txBody>
          <a:bodyPr wrap="square">
            <a:spAutoFit/>
          </a:bodyPr>
          <a:lstStyle/>
          <a:p>
            <a:r>
              <a:rPr lang="en-US" sz="5400" b="1" spc="50" dirty="0">
                <a:ln w="11430"/>
                <a:solidFill>
                  <a:srgbClr val="14314C"/>
                </a:solidFill>
                <a:effectLst>
                  <a:outerShdw blurRad="38100" dist="38100" dir="2700000" algn="tl">
                    <a:srgbClr val="000000">
                      <a:alpha val="43137"/>
                    </a:srgbClr>
                  </a:outerShdw>
                </a:effectLst>
              </a:rPr>
              <a:t>Your</a:t>
            </a:r>
            <a:endParaRPr lang="en-US" sz="1600" dirty="0"/>
          </a:p>
        </p:txBody>
      </p:sp>
      <p:sp>
        <p:nvSpPr>
          <p:cNvPr id="10" name="Rectangle 9"/>
          <p:cNvSpPr/>
          <p:nvPr/>
        </p:nvSpPr>
        <p:spPr>
          <a:xfrm rot="21384430">
            <a:off x="10055941" y="2437455"/>
            <a:ext cx="1658916" cy="523220"/>
          </a:xfrm>
          <a:prstGeom prst="rect">
            <a:avLst/>
          </a:prstGeom>
        </p:spPr>
        <p:txBody>
          <a:bodyPr wrap="none">
            <a:spAutoFit/>
          </a:bodyPr>
          <a:lstStyle/>
          <a:p>
            <a:pPr lvl="0"/>
            <a:r>
              <a:rPr lang="en-US" sz="2800" b="1" spc="50" dirty="0">
                <a:ln w="11430"/>
                <a:solidFill>
                  <a:srgbClr val="14314C"/>
                </a:solidFill>
                <a:effectLst>
                  <a:outerShdw blurRad="38100" dist="38100" dir="2700000" algn="tl">
                    <a:srgbClr val="000000">
                      <a:alpha val="43137"/>
                    </a:srgbClr>
                  </a:outerShdw>
                </a:effectLst>
              </a:rPr>
              <a:t>Attention</a:t>
            </a:r>
            <a:endParaRPr lang="fa-IR" sz="2800" b="1" spc="50" dirty="0">
              <a:ln w="11430"/>
              <a:solidFill>
                <a:srgbClr val="14314C"/>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688898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31376" y="1629028"/>
            <a:ext cx="10278737" cy="1840312"/>
          </a:xfrm>
          <a:prstGeom prst="rect">
            <a:avLst/>
          </a:prstGeom>
        </p:spPr>
        <p:txBody>
          <a:bodyPr wrap="square">
            <a:spAutoFit/>
          </a:bodyPr>
          <a:lstStyle/>
          <a:p>
            <a:pPr algn="ctr">
              <a:lnSpc>
                <a:spcPct val="150000"/>
              </a:lnSpc>
              <a:spcAft>
                <a:spcPts val="800"/>
              </a:spcAft>
            </a:pPr>
            <a:r>
              <a:rPr lang="en-US" sz="4000" b="1" dirty="0" smtClean="0">
                <a:effectLst/>
                <a:latin typeface="Times New Roman" panose="02020603050405020304" pitchFamily="18" charset="0"/>
                <a:ea typeface="Calibri" panose="020F0502020204030204" pitchFamily="34" charset="0"/>
                <a:cs typeface="Arial" panose="020B0604020202020204" pitchFamily="34" charset="0"/>
              </a:rPr>
              <a:t>Heritability And Familiality of Type 2 Diabetes in Yazd Population, Iran</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TextBox 1"/>
          <p:cNvSpPr txBox="1"/>
          <p:nvPr/>
        </p:nvSpPr>
        <p:spPr>
          <a:xfrm>
            <a:off x="4284379" y="3970231"/>
            <a:ext cx="3339376" cy="646331"/>
          </a:xfrm>
          <a:prstGeom prst="rect">
            <a:avLst/>
          </a:prstGeom>
          <a:noFill/>
        </p:spPr>
        <p:txBody>
          <a:bodyPr wrap="none" rtlCol="0">
            <a:spAutoFit/>
          </a:bodyPr>
          <a:lstStyle/>
          <a:p>
            <a:r>
              <a:rPr lang="en-US" u="sng" dirty="0" smtClean="0">
                <a:latin typeface="Times New Roman" panose="02020603050405020304" pitchFamily="18" charset="0"/>
                <a:cs typeface="Times New Roman" panose="02020603050405020304" pitchFamily="18" charset="0"/>
              </a:rPr>
              <a:t>Presented By : Ensieh Shahvazian</a:t>
            </a:r>
          </a:p>
          <a:p>
            <a:endParaRPr lang="en-US" u="sng" dirty="0"/>
          </a:p>
        </p:txBody>
      </p:sp>
      <p:sp>
        <p:nvSpPr>
          <p:cNvPr id="3" name="Rectangle 2"/>
          <p:cNvSpPr/>
          <p:nvPr/>
        </p:nvSpPr>
        <p:spPr>
          <a:xfrm>
            <a:off x="1053948" y="4616562"/>
            <a:ext cx="11138052" cy="2031325"/>
          </a:xfrm>
          <a:prstGeom prst="rect">
            <a:avLst/>
          </a:prstGeom>
        </p:spPr>
        <p:txBody>
          <a:bodyPr wrap="square">
            <a:spAutoFit/>
          </a:bodyPr>
          <a:lstStyle/>
          <a:p>
            <a:pPr>
              <a:lnSpc>
                <a:spcPct val="150000"/>
              </a:lnSpc>
            </a:pPr>
            <a:r>
              <a:rPr lang="en-US" sz="1600" b="1" dirty="0">
                <a:latin typeface="Times New Roman" panose="02020603050405020304" pitchFamily="18" charset="0"/>
                <a:ea typeface="Arial Unicode MS" panose="020B0604020202020204" pitchFamily="34" charset="-128"/>
              </a:rPr>
              <a:t>Ensieh Shahvazian</a:t>
            </a:r>
            <a:r>
              <a:rPr lang="en-US" sz="1600" b="1" baseline="30000" dirty="0">
                <a:latin typeface="Times New Roman" panose="02020603050405020304" pitchFamily="18" charset="0"/>
                <a:ea typeface="Arial Unicode MS" panose="020B0604020202020204" pitchFamily="34" charset="-128"/>
              </a:rPr>
              <a:t>1a</a:t>
            </a:r>
            <a:r>
              <a:rPr lang="en-US" sz="1600" b="1" dirty="0">
                <a:latin typeface="Times New Roman" panose="02020603050405020304" pitchFamily="18" charset="0"/>
                <a:ea typeface="Arial Unicode MS" panose="020B0604020202020204" pitchFamily="34" charset="-128"/>
              </a:rPr>
              <a:t>, Mohammad Bagher Mahmoudi</a:t>
            </a:r>
            <a:r>
              <a:rPr lang="en-US" sz="1600" b="1" baseline="30000" dirty="0">
                <a:latin typeface="Times New Roman" panose="02020603050405020304" pitchFamily="18" charset="0"/>
                <a:ea typeface="Arial Unicode MS" panose="020B0604020202020204" pitchFamily="34" charset="-128"/>
              </a:rPr>
              <a:t>2a*</a:t>
            </a:r>
            <a:r>
              <a:rPr lang="en-US" sz="1600" b="1" dirty="0">
                <a:latin typeface="Times New Roman" panose="02020603050405020304" pitchFamily="18" charset="0"/>
                <a:ea typeface="Arial Unicode MS" panose="020B0604020202020204" pitchFamily="34" charset="-128"/>
              </a:rPr>
              <a:t>, Saba Gharibi</a:t>
            </a:r>
            <a:r>
              <a:rPr lang="en-US" sz="1600" b="1" baseline="30000" dirty="0">
                <a:latin typeface="Times New Roman" panose="02020603050405020304" pitchFamily="18" charset="0"/>
                <a:ea typeface="Arial Unicode MS" panose="020B0604020202020204" pitchFamily="34" charset="-128"/>
              </a:rPr>
              <a:t>1</a:t>
            </a:r>
            <a:r>
              <a:rPr lang="en-US" sz="1600" b="1" dirty="0">
                <a:latin typeface="Times New Roman" panose="02020603050405020304" pitchFamily="18" charset="0"/>
                <a:ea typeface="Arial Unicode MS" panose="020B0604020202020204" pitchFamily="34" charset="-128"/>
              </a:rPr>
              <a:t>, Ehsan Farashahi Yazd</a:t>
            </a:r>
            <a:r>
              <a:rPr lang="en-US" sz="1600" b="1" baseline="30000" dirty="0">
                <a:latin typeface="Times New Roman" panose="02020603050405020304" pitchFamily="18" charset="0"/>
                <a:ea typeface="Arial Unicode MS" panose="020B0604020202020204" pitchFamily="34" charset="-128"/>
              </a:rPr>
              <a:t>3</a:t>
            </a:r>
            <a:endParaRPr lang="en-US" sz="1600" b="1" dirty="0">
              <a:latin typeface="Times New Roman" panose="02020603050405020304" pitchFamily="18" charset="0"/>
              <a:ea typeface="Arial Unicode MS" panose="020B0604020202020204" pitchFamily="34" charset="-128"/>
            </a:endParaRPr>
          </a:p>
          <a:p>
            <a:pPr algn="just">
              <a:lnSpc>
                <a:spcPct val="150000"/>
              </a:lnSpc>
            </a:pPr>
            <a:r>
              <a:rPr lang="en-US" baseline="30000" dirty="0"/>
              <a:t>1. </a:t>
            </a:r>
            <a:r>
              <a:rPr lang="en-US" sz="1200" dirty="0"/>
              <a:t>Department of Genetics, Faculty of Medicine, International Campus, </a:t>
            </a:r>
            <a:r>
              <a:rPr lang="en-US" sz="1200" dirty="0" err="1"/>
              <a:t>Shahid</a:t>
            </a:r>
            <a:r>
              <a:rPr lang="en-US" sz="1200" dirty="0"/>
              <a:t> </a:t>
            </a:r>
            <a:r>
              <a:rPr lang="en-US" sz="1200" dirty="0" err="1"/>
              <a:t>Sadoughi</a:t>
            </a:r>
            <a:r>
              <a:rPr lang="en-US" sz="1200" dirty="0"/>
              <a:t> University of Medical Sciences, Yazd, Iran</a:t>
            </a:r>
          </a:p>
          <a:p>
            <a:pPr algn="just">
              <a:lnSpc>
                <a:spcPct val="150000"/>
              </a:lnSpc>
            </a:pPr>
            <a:r>
              <a:rPr lang="en-US" sz="1200" baseline="30000" dirty="0"/>
              <a:t>2. </a:t>
            </a:r>
            <a:r>
              <a:rPr lang="en-US" sz="1200" dirty="0"/>
              <a:t>Department of Genetic Research, ROJETechnologies, Yazd, Iran</a:t>
            </a:r>
          </a:p>
          <a:p>
            <a:pPr algn="just">
              <a:lnSpc>
                <a:spcPct val="150000"/>
              </a:lnSpc>
            </a:pPr>
            <a:r>
              <a:rPr lang="en-US" sz="1200" baseline="30000" dirty="0"/>
              <a:t> 3</a:t>
            </a:r>
            <a:r>
              <a:rPr lang="en-US" sz="1200" dirty="0"/>
              <a:t>. Department of Genetics, Faculty of Medicine, </a:t>
            </a:r>
            <a:r>
              <a:rPr lang="en-US" sz="1200" dirty="0" err="1"/>
              <a:t>Shahid</a:t>
            </a:r>
            <a:r>
              <a:rPr lang="en-US" sz="1200" dirty="0"/>
              <a:t> </a:t>
            </a:r>
            <a:r>
              <a:rPr lang="en-US" sz="1200" dirty="0" err="1"/>
              <a:t>Sadoughi</a:t>
            </a:r>
            <a:r>
              <a:rPr lang="en-US" sz="1200" dirty="0"/>
              <a:t> University of Medical Sciences, Yazd, Iran</a:t>
            </a:r>
          </a:p>
          <a:p>
            <a:pPr>
              <a:lnSpc>
                <a:spcPct val="150000"/>
              </a:lnSpc>
            </a:pPr>
            <a:r>
              <a:rPr lang="en-US" sz="1200" dirty="0">
                <a:latin typeface="Times New Roman" panose="02020603050405020304" pitchFamily="18" charset="0"/>
                <a:ea typeface="Arial Unicode MS" panose="020B0604020202020204" pitchFamily="34" charset="-128"/>
              </a:rPr>
              <a:t>a. These authors contributed equally to this work</a:t>
            </a:r>
          </a:p>
          <a:p>
            <a:pPr>
              <a:lnSpc>
                <a:spcPct val="150000"/>
              </a:lnSpc>
            </a:pPr>
            <a:r>
              <a:rPr lang="en-US" sz="1200" b="1" dirty="0">
                <a:latin typeface="Times New Roman" panose="02020603050405020304" pitchFamily="18" charset="0"/>
                <a:ea typeface="Arial Unicode MS" panose="020B0604020202020204" pitchFamily="34" charset="-128"/>
              </a:rPr>
              <a:t>Corresponding author</a:t>
            </a:r>
            <a:endParaRPr lang="en-US" sz="1200" dirty="0">
              <a:latin typeface="Times New Roman" panose="02020603050405020304" pitchFamily="18" charset="0"/>
              <a:ea typeface="Arial Unicode MS" panose="020B0604020202020204" pitchFamily="34" charset="-128"/>
            </a:endParaRPr>
          </a:p>
          <a:p>
            <a:r>
              <a:rPr lang="en-US" sz="1200" dirty="0">
                <a:latin typeface="Times New Roman" panose="02020603050405020304" pitchFamily="18" charset="0"/>
                <a:ea typeface="Arial Unicode MS" panose="020B0604020202020204" pitchFamily="34" charset="-128"/>
              </a:rPr>
              <a:t>*Mohammad Bagher Mahmoudi; Email: </a:t>
            </a:r>
            <a:r>
              <a:rPr lang="en-US" sz="1200" dirty="0" smtClean="0">
                <a:latin typeface="Times New Roman" panose="02020603050405020304" pitchFamily="18" charset="0"/>
                <a:ea typeface="Arial Unicode MS" panose="020B0604020202020204" pitchFamily="34" charset="-128"/>
              </a:rPr>
              <a:t>mahmoudi@rojetechnologies.co</a:t>
            </a:r>
            <a:endParaRPr lang="en-US" sz="1200" dirty="0"/>
          </a:p>
        </p:txBody>
      </p:sp>
    </p:spTree>
    <p:extLst>
      <p:ext uri="{BB962C8B-B14F-4D97-AF65-F5344CB8AC3E}">
        <p14:creationId xmlns:p14="http://schemas.microsoft.com/office/powerpoint/2010/main" val="1116930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5484" y="2501526"/>
            <a:ext cx="6866175" cy="1569660"/>
          </a:xfrm>
          <a:prstGeom prst="rect">
            <a:avLst/>
          </a:prstGeom>
          <a:noFill/>
        </p:spPr>
        <p:txBody>
          <a:bodyPr wrap="none" rtlCol="0">
            <a:spAutoFit/>
          </a:bodyPr>
          <a:lstStyle/>
          <a:p>
            <a:r>
              <a:rPr lang="en-US" sz="9600" b="1" dirty="0" smtClean="0">
                <a:latin typeface="Times New Roman" panose="02020603050405020304" pitchFamily="18" charset="0"/>
                <a:cs typeface="Times New Roman" panose="02020603050405020304" pitchFamily="18" charset="0"/>
              </a:rPr>
              <a:t>Introduction</a:t>
            </a:r>
            <a:endParaRPr lang="en-US" sz="9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6665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5895" y="829502"/>
            <a:ext cx="6014292" cy="6014292"/>
          </a:xfrm>
          <a:prstGeom prst="rect">
            <a:avLst/>
          </a:prstGeom>
        </p:spPr>
      </p:pic>
      <p:sp>
        <p:nvSpPr>
          <p:cNvPr id="3" name="Oval 2"/>
          <p:cNvSpPr/>
          <p:nvPr/>
        </p:nvSpPr>
        <p:spPr>
          <a:xfrm>
            <a:off x="5883464" y="3781563"/>
            <a:ext cx="99153" cy="99151"/>
          </a:xfrm>
          <a:prstGeom prst="ellipse">
            <a:avLst/>
          </a:prstGeom>
          <a:solidFill>
            <a:srgbClr val="C00000"/>
          </a:solidFill>
          <a:ln>
            <a:solidFill>
              <a:srgbClr val="C0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stretch>
            <a:fillRect/>
          </a:stretch>
        </p:blipFill>
        <p:spPr>
          <a:xfrm>
            <a:off x="9387946" y="4166886"/>
            <a:ext cx="2411887" cy="2538699"/>
          </a:xfrm>
          <a:prstGeom prst="rect">
            <a:avLst/>
          </a:prstGeom>
        </p:spPr>
      </p:pic>
      <p:sp>
        <p:nvSpPr>
          <p:cNvPr id="5" name="Rectangle 4"/>
          <p:cNvSpPr/>
          <p:nvPr/>
        </p:nvSpPr>
        <p:spPr>
          <a:xfrm>
            <a:off x="0" y="1073274"/>
            <a:ext cx="3205503" cy="5632311"/>
          </a:xfrm>
          <a:prstGeom prst="rect">
            <a:avLst/>
          </a:prstGeom>
        </p:spPr>
        <p:txBody>
          <a:bodyPr wrap="square">
            <a:spAutoFit/>
          </a:bodyPr>
          <a:lstStyle/>
          <a:p>
            <a:pPr marL="342900" indent="-342900">
              <a:lnSpc>
                <a:spcPct val="20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First step in genetic study is to estimate heritability </a:t>
            </a:r>
          </a:p>
          <a:p>
            <a:pPr marL="342900" indent="-342900">
              <a:lnSpc>
                <a:spcPct val="200000"/>
              </a:lnSpc>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 Heritability (h2) </a:t>
            </a:r>
            <a:r>
              <a:rPr lang="en-US" sz="2000" dirty="0" smtClean="0">
                <a:latin typeface="Times New Roman" panose="02020603050405020304" pitchFamily="18" charset="0"/>
                <a:cs typeface="Times New Roman" panose="02020603050405020304" pitchFamily="18" charset="0"/>
              </a:rPr>
              <a:t>is </a:t>
            </a:r>
            <a:r>
              <a:rPr lang="en-US" sz="2000" dirty="0">
                <a:latin typeface="Times New Roman" panose="02020603050405020304" pitchFamily="18" charset="0"/>
                <a:cs typeface="Times New Roman" panose="02020603050405020304" pitchFamily="18" charset="0"/>
              </a:rPr>
              <a:t>estimated as the ratio of the phenotypic variance explained by additive polygenic effects at the particular time, age and on specific population.</a:t>
            </a:r>
          </a:p>
        </p:txBody>
      </p:sp>
    </p:spTree>
    <p:extLst>
      <p:ext uri="{BB962C8B-B14F-4D97-AF65-F5344CB8AC3E}">
        <p14:creationId xmlns:p14="http://schemas.microsoft.com/office/powerpoint/2010/main" val="1097179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78720" y="508395"/>
            <a:ext cx="3591500" cy="64633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Yazd Population</a:t>
            </a:r>
            <a:endParaRPr lang="en-US" sz="36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244906" y="2230782"/>
            <a:ext cx="4498347" cy="2554545"/>
          </a:xfrm>
          <a:prstGeom prst="rect">
            <a:avLst/>
          </a:prstGeom>
        </p:spPr>
        <p:txBody>
          <a:bodyPr wrap="none">
            <a:spAutoFit/>
          </a:bodyPr>
          <a:lstStyle/>
          <a:p>
            <a:pPr marL="285750" indent="-285750">
              <a:lnSpc>
                <a:spcPct val="200000"/>
              </a:lnSpc>
              <a:buFont typeface="Arial" panose="020B0604020202020204" pitchFamily="34" charset="0"/>
              <a:buChar char="•"/>
            </a:pPr>
            <a:r>
              <a:rPr lang="en-US" sz="2000" dirty="0" smtClean="0">
                <a:latin typeface="Times New Roman" panose="02020603050405020304" pitchFamily="18" charset="0"/>
                <a:ea typeface="Arial Unicode MS" panose="020B0604020202020204" pitchFamily="34" charset="-128"/>
                <a:cs typeface="Times New Roman" panose="02020603050405020304" pitchFamily="18" charset="0"/>
              </a:rPr>
              <a:t>High level of consanguineous marriage</a:t>
            </a:r>
          </a:p>
          <a:p>
            <a:pPr marL="285750" indent="-285750">
              <a:lnSpc>
                <a:spcPct val="20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low relocation </a:t>
            </a:r>
            <a:r>
              <a:rPr lang="en-US" sz="2000" dirty="0" smtClean="0">
                <a:latin typeface="Times New Roman" panose="02020603050405020304" pitchFamily="18" charset="0"/>
                <a:cs typeface="Times New Roman" panose="02020603050405020304" pitchFamily="18" charset="0"/>
              </a:rPr>
              <a:t>rates</a:t>
            </a:r>
          </a:p>
          <a:p>
            <a:pPr marL="285750" indent="-285750">
              <a:lnSpc>
                <a:spcPct val="200000"/>
              </a:lnSpc>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 relatively </a:t>
            </a:r>
            <a:r>
              <a:rPr lang="en-US" sz="2000" dirty="0">
                <a:latin typeface="Times New Roman" panose="02020603050405020304" pitchFamily="18" charset="0"/>
                <a:cs typeface="Times New Roman" panose="02020603050405020304" pitchFamily="18" charset="0"/>
              </a:rPr>
              <a:t>high standard of living</a:t>
            </a:r>
            <a:r>
              <a:rPr lang="en-US" sz="2000" dirty="0" smtClean="0">
                <a:latin typeface="Times New Roman" panose="02020603050405020304" pitchFamily="18" charset="0"/>
                <a:ea typeface="Arial Unicode MS" panose="020B0604020202020204" pitchFamily="34" charset="-128"/>
                <a:cs typeface="Times New Roman" panose="02020603050405020304" pitchFamily="18" charset="0"/>
              </a:rPr>
              <a:t> </a:t>
            </a:r>
          </a:p>
          <a:p>
            <a:pPr marL="285750" indent="-285750">
              <a:lnSpc>
                <a:spcPct val="20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large family sizes</a:t>
            </a:r>
          </a:p>
        </p:txBody>
      </p:sp>
    </p:spTree>
    <p:extLst>
      <p:ext uri="{BB962C8B-B14F-4D97-AF65-F5344CB8AC3E}">
        <p14:creationId xmlns:p14="http://schemas.microsoft.com/office/powerpoint/2010/main" val="675434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4003" y="1627051"/>
            <a:ext cx="5452373" cy="3785652"/>
          </a:xfrm>
          <a:prstGeom prst="rect">
            <a:avLst/>
          </a:prstGeom>
          <a:noFill/>
        </p:spPr>
        <p:txBody>
          <a:bodyPr wrap="square" rtlCol="0">
            <a:spAutoFit/>
          </a:bodyPr>
          <a:lstStyle/>
          <a:p>
            <a:pPr algn="ctr"/>
            <a:r>
              <a:rPr lang="en-US" sz="8000" b="1" dirty="0" smtClean="0">
                <a:latin typeface="Times New Roman" panose="02020603050405020304" pitchFamily="18" charset="0"/>
                <a:cs typeface="Times New Roman" panose="02020603050405020304" pitchFamily="18" charset="0"/>
              </a:rPr>
              <a:t>Materials </a:t>
            </a:r>
          </a:p>
          <a:p>
            <a:pPr algn="ctr"/>
            <a:r>
              <a:rPr lang="en-US" sz="8000" b="1" dirty="0" smtClean="0">
                <a:latin typeface="Times New Roman" panose="02020603050405020304" pitchFamily="18" charset="0"/>
                <a:cs typeface="Times New Roman" panose="02020603050405020304" pitchFamily="18" charset="0"/>
              </a:rPr>
              <a:t>&amp; </a:t>
            </a:r>
          </a:p>
          <a:p>
            <a:pPr algn="ctr"/>
            <a:r>
              <a:rPr lang="en-US" sz="8000" b="1" dirty="0" smtClean="0">
                <a:latin typeface="Times New Roman" panose="02020603050405020304" pitchFamily="18" charset="0"/>
                <a:cs typeface="Times New Roman" panose="02020603050405020304" pitchFamily="18" charset="0"/>
              </a:rPr>
              <a:t>Methods</a:t>
            </a:r>
            <a:endParaRPr lang="en-US" sz="8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660" y="1311892"/>
            <a:ext cx="10788944" cy="3800399"/>
          </a:xfrm>
          <a:prstGeom prst="rect">
            <a:avLst/>
          </a:prstGeom>
        </p:spPr>
        <p:txBody>
          <a:bodyPr wrap="square">
            <a:spAutoFit/>
          </a:bodyPr>
          <a:lstStyle/>
          <a:p>
            <a:pPr>
              <a:lnSpc>
                <a:spcPct val="200000"/>
              </a:lnSpc>
              <a:spcAft>
                <a:spcPts val="800"/>
              </a:spcAft>
            </a:pPr>
            <a:r>
              <a:rPr lang="en-US" sz="2000" b="1" dirty="0">
                <a:latin typeface="Times New Roman" panose="02020603050405020304" pitchFamily="18" charset="0"/>
                <a:ea typeface="Calibri" panose="020F0502020204030204" pitchFamily="34" charset="0"/>
                <a:cs typeface="Arial" panose="020B0604020202020204" pitchFamily="34" charset="0"/>
              </a:rPr>
              <a:t>Subject selection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lnSpc>
                <a:spcPct val="200000"/>
              </a:lnSpc>
              <a:spcAft>
                <a:spcPts val="800"/>
              </a:spcAft>
            </a:pPr>
            <a:r>
              <a:rPr lang="en-US" sz="2000" dirty="0">
                <a:latin typeface="Times New Roman" panose="02020603050405020304" pitchFamily="18" charset="0"/>
                <a:ea typeface="Calibri" panose="020F0502020204030204" pitchFamily="34" charset="0"/>
                <a:cs typeface="Arial" panose="020B0604020202020204" pitchFamily="34" charset="0"/>
              </a:rPr>
              <a:t>Subjects’ recruitment were started since 2012. Written informed consent was obtained from all individuals before participation and the study protocols were approved by local ethics committees. The diagnosis of type 2 diabetes for all participants was based on clinical characteristics and WHO 1998 criteria. A structured valid questionnaire of 100 parameters including smoking habits, diets, physical activity and clinical assessment were collected from all participants.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8270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5277" y="1257861"/>
            <a:ext cx="10500534" cy="4093428"/>
          </a:xfrm>
          <a:prstGeom prst="rect">
            <a:avLst/>
          </a:prstGeom>
        </p:spPr>
        <p:txBody>
          <a:bodyPr wrap="square">
            <a:spAutoFit/>
          </a:bodyPr>
          <a:lstStyle/>
          <a:p>
            <a:pPr algn="just">
              <a:lnSpc>
                <a:spcPct val="200000"/>
              </a:lnSpc>
              <a:spcAft>
                <a:spcPts val="800"/>
              </a:spcAft>
            </a:pPr>
            <a:r>
              <a:rPr lang="en-US" sz="2000" b="1" dirty="0">
                <a:latin typeface="Times New Roman" panose="02020603050405020304" pitchFamily="18" charset="0"/>
                <a:ea typeface="Calibri" panose="020F0502020204030204" pitchFamily="34" charset="0"/>
                <a:cs typeface="Arial" panose="020B0604020202020204" pitchFamily="34" charset="0"/>
              </a:rPr>
              <a:t>Probands</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lnSpc>
                <a:spcPct val="200000"/>
              </a:lnSpc>
              <a:spcAft>
                <a:spcPts val="800"/>
              </a:spcAft>
            </a:pPr>
            <a:r>
              <a:rPr lang="en-US" sz="2000" dirty="0">
                <a:latin typeface="Times New Roman" panose="02020603050405020304" pitchFamily="18" charset="0"/>
                <a:ea typeface="Calibri" panose="020F0502020204030204" pitchFamily="34" charset="0"/>
                <a:cs typeface="Arial" panose="020B0604020202020204" pitchFamily="34" charset="0"/>
              </a:rPr>
              <a:t>Adults-onset diabetes </a:t>
            </a:r>
            <a:r>
              <a:rPr lang="en-US" sz="2000" dirty="0" smtClean="0">
                <a:latin typeface="Times New Roman" panose="02020603050405020304" pitchFamily="18" charset="0"/>
                <a:ea typeface="Calibri" panose="020F0502020204030204" pitchFamily="34" charset="0"/>
                <a:cs typeface="Arial" panose="020B0604020202020204" pitchFamily="34" charset="0"/>
              </a:rPr>
              <a:t>were </a:t>
            </a:r>
            <a:r>
              <a:rPr lang="en-US" sz="2000" dirty="0">
                <a:latin typeface="Times New Roman" panose="02020603050405020304" pitchFamily="18" charset="0"/>
                <a:ea typeface="Calibri" panose="020F0502020204030204" pitchFamily="34" charset="0"/>
                <a:cs typeface="Arial" panose="020B0604020202020204" pitchFamily="34" charset="0"/>
              </a:rPr>
              <a:t>selected randomly from records of Yazd Diabetic Research Center.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a:lnSpc>
                <a:spcPct val="200000"/>
              </a:lnSpc>
              <a:spcAft>
                <a:spcPts val="800"/>
              </a:spcAft>
            </a:pPr>
            <a:r>
              <a:rPr lang="en-US" sz="2000" b="1" dirty="0">
                <a:latin typeface="Times New Roman" panose="02020603050405020304" pitchFamily="18" charset="0"/>
                <a:ea typeface="Calibri" panose="020F0502020204030204" pitchFamily="34" charset="0"/>
                <a:cs typeface="Arial" panose="020B0604020202020204" pitchFamily="34" charset="0"/>
              </a:rPr>
              <a:t>Family member</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200000"/>
              </a:lnSpc>
            </a:pPr>
            <a:r>
              <a:rPr lang="en-US" sz="2000" dirty="0">
                <a:latin typeface="Times New Roman" panose="02020603050405020304" pitchFamily="18" charset="0"/>
                <a:ea typeface="Calibri" panose="020F0502020204030204" pitchFamily="34" charset="0"/>
              </a:rPr>
              <a:t>The first- , second- and third- degree family member of probands, aged≥20 were interviewed door to door. If another diabetic individual was identified in the family, the family was expanded further to include that person’s family members similar as others. </a:t>
            </a:r>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642" y="42244"/>
            <a:ext cx="1695143" cy="99765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6018" y="0"/>
            <a:ext cx="983541" cy="1336459"/>
          </a:xfrm>
          <a:prstGeom prst="rect">
            <a:avLst/>
          </a:prstGeom>
        </p:spPr>
      </p:pic>
    </p:spTree>
    <p:extLst>
      <p:ext uri="{BB962C8B-B14F-4D97-AF65-F5344CB8AC3E}">
        <p14:creationId xmlns:p14="http://schemas.microsoft.com/office/powerpoint/2010/main" val="1635933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1030</TotalTime>
  <Words>900</Words>
  <Application>Microsoft Office PowerPoint</Application>
  <PresentationFormat>Widescreen</PresentationFormat>
  <Paragraphs>136</Paragraphs>
  <Slides>20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 Unicode MS</vt:lpstr>
      <vt:lpstr>Arial</vt:lpstr>
      <vt:lpstr>Calibri</vt:lpstr>
      <vt:lpstr>Calibri Light</vt:lpstr>
      <vt:lpstr>Gabriola</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ROJETechologies</dc:creator>
  <cp:lastModifiedBy>ROJETechologies</cp:lastModifiedBy>
  <cp:revision>73</cp:revision>
  <dcterms:created xsi:type="dcterms:W3CDTF">2016-06-24T11:56:38Z</dcterms:created>
  <dcterms:modified xsi:type="dcterms:W3CDTF">2016-07-14T12:33:35Z</dcterms:modified>
</cp:coreProperties>
</file>