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02" r:id="rId3"/>
    <p:sldId id="301" r:id="rId4"/>
    <p:sldId id="257" r:id="rId5"/>
    <p:sldId id="296" r:id="rId6"/>
    <p:sldId id="298" r:id="rId7"/>
    <p:sldId id="281" r:id="rId8"/>
    <p:sldId id="258" r:id="rId9"/>
    <p:sldId id="263" r:id="rId10"/>
    <p:sldId id="294" r:id="rId11"/>
    <p:sldId id="274" r:id="rId12"/>
    <p:sldId id="277" r:id="rId13"/>
    <p:sldId id="275" r:id="rId14"/>
    <p:sldId id="276" r:id="rId15"/>
    <p:sldId id="279" r:id="rId16"/>
    <p:sldId id="272" r:id="rId17"/>
    <p:sldId id="297" r:id="rId18"/>
    <p:sldId id="305" r:id="rId19"/>
    <p:sldId id="303" r:id="rId20"/>
    <p:sldId id="267" r:id="rId21"/>
    <p:sldId id="266" r:id="rId22"/>
    <p:sldId id="299" r:id="rId23"/>
    <p:sldId id="300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723" autoAdjust="0"/>
  </p:normalViewPr>
  <p:slideViewPr>
    <p:cSldViewPr>
      <p:cViewPr varScale="1">
        <p:scale>
          <a:sx n="72" d="100"/>
          <a:sy n="72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489BF-2174-4B9A-A3F3-B75C441F41A2}" type="datetimeFigureOut">
              <a:rPr lang="en-US" smtClean="0"/>
              <a:pPr/>
              <a:t>5/30/2016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35A97-84FB-45BF-9EBC-1851FD253C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3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35A97-84FB-45BF-9EBC-1851FD253C5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22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Ito ang iba’t ibang paraan kung paano nakukuha ng bata ang tingga sa kapaligiran.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42110B-7498-41C3-9C15-D9C8DD295145}" type="slidenum">
              <a:rPr lang="en-US">
                <a:latin typeface="Calibri" panose="020F0502020204030204" pitchFamily="34" charset="0"/>
              </a:rPr>
              <a:pPr eaLnBrk="1" hangingPunct="1"/>
              <a:t>7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1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1D7192-D6A8-4619-B56F-63C2B812BC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518C4-0BE3-49E3-AC8C-915F3C69FC5B}" type="datetimeFigureOut">
              <a:rPr lang="en-US" smtClean="0"/>
              <a:pPr/>
              <a:t>5/30/2016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FD727-0397-4743-8681-4C1B84A44F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package" Target="../embeddings/Microsoft_Word_Document11.doc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2775"/>
            <a:ext cx="7772400" cy="147002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ALLUVIAL AND RIPARIAN SOILS AS MAJOR SOURCES OF LEAD EXPOSURE IN YOUNG CHILDREN IN THE PHILIPPINES: THE ROLE OF FLOODS </a:t>
            </a:r>
            <a:b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Enrique Ostrea, Jr., M.D 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Angelo Ostrea, BS 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Ma.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Esterlita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Villanueva-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MD 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Dawn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Bielawski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PhD 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Sarah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Birn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BS 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Pediatrics, Wayne State U, Detroit, MI, United States; </a:t>
            </a:r>
          </a:p>
          <a:p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University of the Philippines, Manila National Institutes of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Health (Institute of Child Health and Human Development),  Manila, Philippines.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27" name="Group 3"/>
          <p:cNvGrpSpPr>
            <a:grpSpLocks noChangeAspect="1"/>
          </p:cNvGrpSpPr>
          <p:nvPr/>
        </p:nvGrpSpPr>
        <p:grpSpPr bwMode="auto">
          <a:xfrm>
            <a:off x="0" y="0"/>
            <a:ext cx="1909763" cy="915988"/>
            <a:chOff x="14879" y="210"/>
            <a:chExt cx="5911" cy="2903"/>
          </a:xfrm>
        </p:grpSpPr>
        <p:sp>
          <p:nvSpPr>
            <p:cNvPr id="1028" name="AutoShape 4"/>
            <p:cNvSpPr>
              <a:spLocks noChangeAspect="1" noChangeArrowheads="1" noTextEdit="1"/>
            </p:cNvSpPr>
            <p:nvPr/>
          </p:nvSpPr>
          <p:spPr bwMode="auto">
            <a:xfrm>
              <a:off x="14879" y="210"/>
              <a:ext cx="5911" cy="290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30" name="Group 6"/>
          <p:cNvGrpSpPr>
            <a:grpSpLocks noChangeAspect="1"/>
          </p:cNvGrpSpPr>
          <p:nvPr/>
        </p:nvGrpSpPr>
        <p:grpSpPr bwMode="auto">
          <a:xfrm>
            <a:off x="0" y="0"/>
            <a:ext cx="1909763" cy="915988"/>
            <a:chOff x="14879" y="210"/>
            <a:chExt cx="5911" cy="2903"/>
          </a:xfrm>
        </p:grpSpPr>
        <p:sp>
          <p:nvSpPr>
            <p:cNvPr id="1031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879" y="210"/>
              <a:ext cx="5911" cy="290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33" name="Group 9"/>
          <p:cNvGrpSpPr>
            <a:grpSpLocks noChangeAspect="1"/>
          </p:cNvGrpSpPr>
          <p:nvPr/>
        </p:nvGrpSpPr>
        <p:grpSpPr bwMode="auto">
          <a:xfrm>
            <a:off x="0" y="0"/>
            <a:ext cx="1909763" cy="915988"/>
            <a:chOff x="14879" y="210"/>
            <a:chExt cx="5911" cy="2903"/>
          </a:xfrm>
        </p:grpSpPr>
        <p:sp>
          <p:nvSpPr>
            <p:cNvPr id="1034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4879" y="210"/>
              <a:ext cx="5911" cy="290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Picture 351" descr="WSUSO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92196"/>
            <a:ext cx="1752600" cy="90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imag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66800" y="304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69178"/>
            <a:ext cx="8763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1.  What is the age of the dwelling the child has lived in during past year? _________ </a:t>
            </a:r>
            <a:r>
              <a:rPr lang="en-US" sz="1600" dirty="0" err="1"/>
              <a:t>yrs</a:t>
            </a:r>
            <a:endParaRPr lang="en-US" sz="1600" dirty="0"/>
          </a:p>
          <a:p>
            <a:r>
              <a:rPr lang="en-US" sz="1600" dirty="0"/>
              <a:t>2.  What is the general condition of the dwelling (circle):     a. Great        b. Good	     c. Fair	d. Poor</a:t>
            </a:r>
          </a:p>
          <a:p>
            <a:r>
              <a:rPr lang="en-US" sz="1600" dirty="0"/>
              <a:t>3.  Does your child live in a house with peeling or chipping paint built before 1960? (This could include a day care center, preschool, the home of a babysitter or a relative, etc.)	 Yes	No</a:t>
            </a:r>
          </a:p>
          <a:p>
            <a:endParaRPr lang="en-US" sz="1600" dirty="0"/>
          </a:p>
          <a:p>
            <a:r>
              <a:rPr lang="en-US" sz="1600" dirty="0"/>
              <a:t>4. Does your child regularly visit a house with peeling or chipping paint built before 1960? (This could include a day care center, preschool, the home of a babysitter or a relative, </a:t>
            </a:r>
            <a:r>
              <a:rPr lang="en-US" sz="1600" dirty="0" err="1" smtClean="0"/>
              <a:t>etc</a:t>
            </a:r>
            <a:r>
              <a:rPr lang="en-US" sz="1600" dirty="0" smtClean="0"/>
              <a:t>).       </a:t>
            </a:r>
            <a:r>
              <a:rPr lang="en-US" sz="1600" dirty="0"/>
              <a:t>Yes            No</a:t>
            </a:r>
          </a:p>
          <a:p>
            <a:endParaRPr lang="en-US" sz="1600" dirty="0"/>
          </a:p>
          <a:p>
            <a:r>
              <a:rPr lang="en-US" sz="1600" dirty="0"/>
              <a:t>a. If yes: Were there any attempts made to peel off the lead-based paint on the walls?   Yes	No</a:t>
            </a:r>
          </a:p>
          <a:p>
            <a:r>
              <a:rPr lang="en-US" sz="1600" dirty="0" smtClean="0"/>
              <a:t>     b</a:t>
            </a:r>
            <a:r>
              <a:rPr lang="en-US" sz="1600" dirty="0"/>
              <a:t>. If yes (circle):	</a:t>
            </a:r>
            <a:r>
              <a:rPr lang="en-US" sz="1600" dirty="0" err="1"/>
              <a:t>i</a:t>
            </a:r>
            <a:r>
              <a:rPr lang="en-US" sz="1600" dirty="0"/>
              <a:t>. Own </a:t>
            </a:r>
            <a:r>
              <a:rPr lang="en-US" sz="1600" dirty="0" smtClean="0"/>
              <a:t>home   ii</a:t>
            </a:r>
            <a:r>
              <a:rPr lang="en-US" sz="1600" dirty="0"/>
              <a:t>. House visits </a:t>
            </a:r>
            <a:r>
              <a:rPr lang="en-US" sz="1600" dirty="0" smtClean="0"/>
              <a:t>often   iii</a:t>
            </a:r>
            <a:r>
              <a:rPr lang="en-US" sz="1600" dirty="0"/>
              <a:t>. Day </a:t>
            </a:r>
            <a:r>
              <a:rPr lang="en-US" sz="1600" dirty="0" smtClean="0"/>
              <a:t>care/preschool    iv</a:t>
            </a:r>
            <a:r>
              <a:rPr lang="en-US" sz="1600" dirty="0"/>
              <a:t>. Other</a:t>
            </a:r>
          </a:p>
          <a:p>
            <a:endParaRPr lang="en-US" sz="1600" dirty="0"/>
          </a:p>
          <a:p>
            <a:r>
              <a:rPr lang="en-US" sz="1600" dirty="0"/>
              <a:t>5.  Did your child ever live in a house built before 1960 with recent, ongoing, or planned renovation or remodeling? 	Yes	No 	When: ____________________________________</a:t>
            </a:r>
          </a:p>
          <a:p>
            <a:endParaRPr lang="en-US" sz="1600" dirty="0"/>
          </a:p>
          <a:p>
            <a:r>
              <a:rPr lang="en-US" sz="1600" dirty="0"/>
              <a:t>6.  Did your child ever regularly visit a house built before 1960 with recent, ongoing, or planned renovation or remodeling?	 Yes	No	When</a:t>
            </a:r>
            <a:r>
              <a:rPr lang="en-US" sz="1600" dirty="0" smtClean="0"/>
              <a:t>:   ____________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7. Does your child have a brother or sister, housemaid, or playmate being followed or treated for blood lead greater than or equal to 10 µg/</a:t>
            </a:r>
            <a:r>
              <a:rPr lang="en-US" sz="1600" dirty="0" err="1"/>
              <a:t>dL</a:t>
            </a:r>
            <a:r>
              <a:rPr lang="en-US" sz="1600" dirty="0"/>
              <a:t>?      	Yes	</a:t>
            </a:r>
            <a:r>
              <a:rPr lang="en-US" sz="1600" dirty="0" smtClean="0"/>
              <a:t>No</a:t>
            </a:r>
            <a:endParaRPr lang="en-US" sz="1600" dirty="0"/>
          </a:p>
          <a:p>
            <a:r>
              <a:rPr lang="en-US" sz="1600" dirty="0"/>
              <a:t>	If yes: who is it (circle)?       a. Sibling 	b. someone else in house	c. playmate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609600"/>
            <a:ext cx="151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Questionnaire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2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122277"/>
              </p:ext>
            </p:extLst>
          </p:nvPr>
        </p:nvGraphicFramePr>
        <p:xfrm>
          <a:off x="381002" y="609600"/>
          <a:ext cx="8534398" cy="6781545"/>
        </p:xfrm>
        <a:graphic>
          <a:graphicData uri="http://schemas.openxmlformats.org/drawingml/2006/table">
            <a:tbl>
              <a:tblPr/>
              <a:tblGrid>
                <a:gridCol w="427480"/>
                <a:gridCol w="5516120"/>
                <a:gridCol w="685800"/>
                <a:gridCol w="685800"/>
                <a:gridCol w="1219198"/>
              </a:tblGrid>
              <a:tr h="161985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 pitchFamily="18" charset="0"/>
                        </a:rPr>
                        <a:t>Activity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 pitchFamily="18" charset="0"/>
                        </a:rPr>
                        <a:t>No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 pitchFamily="18" charset="0"/>
                        </a:rPr>
                        <a:t>In the </a:t>
                      </a:r>
                      <a:r>
                        <a:rPr lang="en-US" sz="160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past</a:t>
                      </a:r>
                      <a:r>
                        <a:rPr lang="en-US" sz="1600" baseline="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(what  age</a:t>
                      </a:r>
                      <a:r>
                        <a:rPr lang="en-US" sz="1600" dirty="0">
                          <a:latin typeface="+mn-lt"/>
                          <a:ea typeface="Calibri"/>
                          <a:cs typeface="Times New Roman" pitchFamily="18" charset="0"/>
                        </a:rPr>
                        <a:t>?)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067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a.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Smelting and refining metals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b.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Storage batteries (lead batteries) factory or recycling          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067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c.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Building/home renovation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067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d.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Welding metal structures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067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e.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Wire cable cutting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5526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f.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Valve and pipe fittings (except plumber's brass goods)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g.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Plumbing fixture fittings and trim (brass goods)	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067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h.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Brass/copper foundry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4845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i.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Glass products, made of purchased glass (stained, ceramics making/glazing)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067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j.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Motor vehicle parts and accessories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067"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k.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Firing range worker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1369" marR="6136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344269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 New Roman" pitchFamily="18" charset="0"/>
              </a:rPr>
              <a:t>8. Does your child live with a child or an adult whose job or hobby involves exposure to: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69" y="457200"/>
            <a:ext cx="873813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990600" y="608707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Air was collected by an air collector according to standardized method of air sampling (EPA 1977)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93" y="533400"/>
            <a:ext cx="8428507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931" y="762001"/>
            <a:ext cx="828886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n-lt"/>
                <a:cs typeface="Times New Roman" pitchFamily="18" charset="0"/>
              </a:rPr>
              <a:t>Summary of questionnaire results</a:t>
            </a:r>
            <a:endParaRPr lang="en-US" sz="2400" dirty="0">
              <a:latin typeface="+mn-lt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>
                <a:latin typeface="+mj-lt"/>
                <a:cs typeface="Times New Roman" pitchFamily="18" charset="0"/>
              </a:rPr>
              <a:t>None of the homes were near active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Pb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smelter nor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Pb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battery recycling plants. </a:t>
            </a: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Only 2.7% of homes had peeling or chipping paint and 19% had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Pb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plumbing.</a:t>
            </a: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None of the children nor siblings were treated for high blood lead levels.</a:t>
            </a: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None of the children lived with an adult whose job involved significant exposure to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Pb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(storage battery factory, valve and  pipe fitting, pottery, painters, junkshop, garbage dumpsite,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etc</a:t>
            </a:r>
            <a:r>
              <a:rPr lang="en-US" sz="2800" dirty="0" smtClean="0">
                <a:latin typeface="+mj-lt"/>
                <a:cs typeface="Times New Roman" pitchFamily="18" charset="0"/>
              </a:rPr>
              <a:t>).</a:t>
            </a: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About 8% of the children lived near a well travelled road.</a:t>
            </a: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About 22.7% of the children had hand to mouth habit and  10% of these children had a habit of eating soil, jewelry, toys and crayons. </a:t>
            </a: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Children were often (30.7% of the time) out in the yard   unsupervised</a:t>
            </a:r>
            <a:endParaRPr lang="en-US" sz="2800" dirty="0"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381000"/>
            <a:ext cx="123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Results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497475"/>
              </p:ext>
            </p:extLst>
          </p:nvPr>
        </p:nvGraphicFramePr>
        <p:xfrm>
          <a:off x="228600" y="1270000"/>
          <a:ext cx="8763000" cy="3437467"/>
        </p:xfrm>
        <a:graphic>
          <a:graphicData uri="http://schemas.openxmlformats.org/drawingml/2006/table">
            <a:tbl>
              <a:tblPr/>
              <a:tblGrid>
                <a:gridCol w="1066800"/>
                <a:gridCol w="831850"/>
                <a:gridCol w="1073150"/>
                <a:gridCol w="1371600"/>
                <a:gridCol w="838200"/>
                <a:gridCol w="1066800"/>
                <a:gridCol w="1219200"/>
                <a:gridCol w="1295400"/>
              </a:tblGrid>
              <a:tr h="939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%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positive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Mean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conc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in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positive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samples 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SD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Median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Minimum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Maximum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 in hair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ppm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150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91.3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11.27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7.39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9.65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38.29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Pb in soil (mg/kg)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150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100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55.90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117.89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27.06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3.05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1155.80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in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teeth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ppm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48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0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228600"/>
            <a:ext cx="8648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Table 1. Prevalence and concentration of lead (</a:t>
            </a:r>
            <a:r>
              <a:rPr lang="en-US" sz="2000" dirty="0" err="1" smtClean="0">
                <a:latin typeface="+mj-lt"/>
                <a:cs typeface="Times New Roman" pitchFamily="18" charset="0"/>
              </a:rPr>
              <a:t>Pb</a:t>
            </a:r>
            <a:r>
              <a:rPr lang="en-US" sz="2000" dirty="0" smtClean="0">
                <a:latin typeface="+mj-lt"/>
                <a:cs typeface="Times New Roman" pitchFamily="18" charset="0"/>
              </a:rPr>
              <a:t>) in the children’s hair and teeth</a:t>
            </a:r>
          </a:p>
          <a:p>
            <a:r>
              <a:rPr lang="en-US" sz="2000" dirty="0" smtClean="0">
                <a:latin typeface="+mj-lt"/>
                <a:cs typeface="Times New Roman" pitchFamily="18" charset="0"/>
              </a:rPr>
              <a:t>and in yard soil (N=150)</a:t>
            </a:r>
            <a:endParaRPr lang="en-US" sz="2000" dirty="0">
              <a:latin typeface="+mj-lt"/>
              <a:cs typeface="Times New Roman" pitchFamily="18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1000" y="4966901"/>
            <a:ext cx="8606651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*48% of the lead in soil were within World Bank level of natural lead concentration  in soil</a:t>
            </a:r>
            <a:endParaRPr lang="en-US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(5-25 mg/kg). However,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15 or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10 % of the soil samples were greater than WHO maximum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+mj-lt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olerable limits (</a:t>
            </a:r>
            <a:r>
              <a:rPr kumimoji="0" lang="en-US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&gt;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100 mg/kg).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943600"/>
            <a:ext cx="806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The correlation between children’s hair and soil was  significant (r=0.217, p=0.008).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772609"/>
              </p:ext>
            </p:extLst>
          </p:nvPr>
        </p:nvGraphicFramePr>
        <p:xfrm>
          <a:off x="381000" y="1600200"/>
          <a:ext cx="8382000" cy="3782059"/>
        </p:xfrm>
        <a:graphic>
          <a:graphicData uri="http://schemas.openxmlformats.org/drawingml/2006/table">
            <a:tbl>
              <a:tblPr/>
              <a:tblGrid>
                <a:gridCol w="1371600"/>
                <a:gridCol w="533402"/>
                <a:gridCol w="914398"/>
                <a:gridCol w="1272274"/>
                <a:gridCol w="861326"/>
                <a:gridCol w="914400"/>
                <a:gridCol w="1143000"/>
                <a:gridCol w="1371600"/>
              </a:tblGrid>
              <a:tr h="5461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%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Positive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Mean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conc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in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positive 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samples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SD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Median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Minimum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Maximum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Pb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 in air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ng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Ncm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20%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17.0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35.1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100.0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Pb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in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household water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ppb)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150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2.7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27.5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9.57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27.5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40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Water in river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(ppb)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100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59.13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21.98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64.30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90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609600" y="492205"/>
            <a:ext cx="730635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Table 2.  Lead  (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Pb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) levels in environmental air,  household water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+mj-lt"/>
                <a:ea typeface="Calibri" pitchFamily="34" charset="0"/>
                <a:cs typeface="Times New Roman" pitchFamily="18" charset="0"/>
              </a:rPr>
              <a:t>               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river water.</a:t>
            </a:r>
            <a:endParaRPr kumimoji="0" lang="en-US" sz="1200" i="0" u="none" strike="noStrike" cap="none" normalizeH="0" baseline="0" dirty="0" smtClean="0">
              <a:ln>
                <a:noFill/>
              </a:ln>
              <a:effectLst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i="0" u="none" strike="noStrike" cap="none" normalizeH="0" baseline="0" dirty="0" smtClean="0">
              <a:ln>
                <a:noFill/>
              </a:ln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445158"/>
              </p:ext>
            </p:extLst>
          </p:nvPr>
        </p:nvGraphicFramePr>
        <p:xfrm>
          <a:off x="-32437" y="1022350"/>
          <a:ext cx="9252637" cy="537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ocument" r:id="rId4" imgW="8280400" imgH="4813300" progId="Word.Document.12">
                  <p:embed/>
                </p:oleObj>
              </mc:Choice>
              <mc:Fallback>
                <p:oleObj name="Document" r:id="rId4" imgW="8280400" imgH="4813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2437" y="1022350"/>
                        <a:ext cx="9252637" cy="537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115669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Table 3. Correlation between </a:t>
            </a:r>
            <a:r>
              <a:rPr lang="en-US" dirty="0" err="1"/>
              <a:t>Pb</a:t>
            </a:r>
            <a:r>
              <a:rPr lang="en-US" dirty="0"/>
              <a:t> (lead) concentration in children’s hair and teeth, </a:t>
            </a:r>
            <a:r>
              <a:rPr lang="en-US" dirty="0" err="1"/>
              <a:t>Pb</a:t>
            </a:r>
            <a:r>
              <a:rPr lang="en-US" dirty="0"/>
              <a:t> in soil, faucet water and outdoor air </a:t>
            </a:r>
            <a:r>
              <a:rPr lang="en-US" dirty="0" smtClean="0"/>
              <a:t> (</a:t>
            </a:r>
            <a:r>
              <a:rPr lang="en-US" dirty="0"/>
              <a:t>Spearman’s rho)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5033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-446507" y="-119374"/>
            <a:ext cx="9811489" cy="684841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Flowchart: Connector 4"/>
          <p:cNvSpPr/>
          <p:nvPr/>
        </p:nvSpPr>
        <p:spPr>
          <a:xfrm>
            <a:off x="1788340" y="4879497"/>
            <a:ext cx="45719" cy="60690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17" y="3392421"/>
            <a:ext cx="60965" cy="731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34" y="4836684"/>
            <a:ext cx="60965" cy="731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17" y="3544821"/>
            <a:ext cx="60965" cy="73158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24" name="Curved Connector 23"/>
          <p:cNvCxnSpPr/>
          <p:nvPr/>
        </p:nvCxnSpPr>
        <p:spPr>
          <a:xfrm rot="5400000">
            <a:off x="2116068" y="4357561"/>
            <a:ext cx="153748" cy="16184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Connector 29"/>
          <p:cNvSpPr/>
          <p:nvPr/>
        </p:nvSpPr>
        <p:spPr>
          <a:xfrm>
            <a:off x="1545722" y="4623353"/>
            <a:ext cx="457200" cy="534073"/>
          </a:xfrm>
          <a:prstGeom prst="flowChartConnector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7315200" y="2403232"/>
            <a:ext cx="234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Connector 33"/>
          <p:cNvSpPr/>
          <p:nvPr/>
        </p:nvSpPr>
        <p:spPr>
          <a:xfrm>
            <a:off x="2184850" y="3392421"/>
            <a:ext cx="279176" cy="392052"/>
          </a:xfrm>
          <a:prstGeom prst="flowChartConnector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144389" y="3309642"/>
            <a:ext cx="129473" cy="202301"/>
          </a:xfrm>
          <a:custGeom>
            <a:avLst/>
            <a:gdLst>
              <a:gd name="connsiteX0" fmla="*/ 72829 w 129473"/>
              <a:gd name="connsiteY0" fmla="*/ 0 h 202301"/>
              <a:gd name="connsiteX1" fmla="*/ 64737 w 129473"/>
              <a:gd name="connsiteY1" fmla="*/ 48553 h 202301"/>
              <a:gd name="connsiteX2" fmla="*/ 32369 w 129473"/>
              <a:gd name="connsiteY2" fmla="*/ 64737 h 202301"/>
              <a:gd name="connsiteX3" fmla="*/ 0 w 129473"/>
              <a:gd name="connsiteY3" fmla="*/ 105197 h 202301"/>
              <a:gd name="connsiteX4" fmla="*/ 8092 w 129473"/>
              <a:gd name="connsiteY4" fmla="*/ 153749 h 202301"/>
              <a:gd name="connsiteX5" fmla="*/ 32369 w 129473"/>
              <a:gd name="connsiteY5" fmla="*/ 161841 h 202301"/>
              <a:gd name="connsiteX6" fmla="*/ 121381 w 129473"/>
              <a:gd name="connsiteY6" fmla="*/ 178025 h 202301"/>
              <a:gd name="connsiteX7" fmla="*/ 129473 w 129473"/>
              <a:gd name="connsiteY7" fmla="*/ 202301 h 20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473" h="202301">
                <a:moveTo>
                  <a:pt x="72829" y="0"/>
                </a:moveTo>
                <a:cubicBezTo>
                  <a:pt x="70132" y="16184"/>
                  <a:pt x="73433" y="34639"/>
                  <a:pt x="64737" y="48553"/>
                </a:cubicBezTo>
                <a:cubicBezTo>
                  <a:pt x="58344" y="58782"/>
                  <a:pt x="42406" y="58046"/>
                  <a:pt x="32369" y="64737"/>
                </a:cubicBezTo>
                <a:cubicBezTo>
                  <a:pt x="18530" y="73963"/>
                  <a:pt x="8659" y="92209"/>
                  <a:pt x="0" y="105197"/>
                </a:cubicBezTo>
                <a:cubicBezTo>
                  <a:pt x="2697" y="121381"/>
                  <a:pt x="-48" y="139504"/>
                  <a:pt x="8092" y="153749"/>
                </a:cubicBezTo>
                <a:cubicBezTo>
                  <a:pt x="12324" y="161155"/>
                  <a:pt x="24167" y="159498"/>
                  <a:pt x="32369" y="161841"/>
                </a:cubicBezTo>
                <a:cubicBezTo>
                  <a:pt x="70524" y="172742"/>
                  <a:pt x="75536" y="171476"/>
                  <a:pt x="121381" y="178025"/>
                </a:cubicBezTo>
                <a:lnTo>
                  <a:pt x="129473" y="202301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257678" y="3487667"/>
            <a:ext cx="178921" cy="461246"/>
          </a:xfrm>
          <a:custGeom>
            <a:avLst/>
            <a:gdLst>
              <a:gd name="connsiteX0" fmla="*/ 0 w 178921"/>
              <a:gd name="connsiteY0" fmla="*/ 0 h 461246"/>
              <a:gd name="connsiteX1" fmla="*/ 40460 w 178921"/>
              <a:gd name="connsiteY1" fmla="*/ 32368 h 461246"/>
              <a:gd name="connsiteX2" fmla="*/ 64736 w 178921"/>
              <a:gd name="connsiteY2" fmla="*/ 40460 h 461246"/>
              <a:gd name="connsiteX3" fmla="*/ 72828 w 178921"/>
              <a:gd name="connsiteY3" fmla="*/ 129473 h 461246"/>
              <a:gd name="connsiteX4" fmla="*/ 97104 w 178921"/>
              <a:gd name="connsiteY4" fmla="*/ 153749 h 461246"/>
              <a:gd name="connsiteX5" fmla="*/ 121380 w 178921"/>
              <a:gd name="connsiteY5" fmla="*/ 202301 h 461246"/>
              <a:gd name="connsiteX6" fmla="*/ 137564 w 178921"/>
              <a:gd name="connsiteY6" fmla="*/ 356050 h 461246"/>
              <a:gd name="connsiteX7" fmla="*/ 169933 w 178921"/>
              <a:gd name="connsiteY7" fmla="*/ 364142 h 461246"/>
              <a:gd name="connsiteX8" fmla="*/ 178025 w 178921"/>
              <a:gd name="connsiteY8" fmla="*/ 388418 h 461246"/>
              <a:gd name="connsiteX9" fmla="*/ 178025 w 178921"/>
              <a:gd name="connsiteY9" fmla="*/ 461246 h 46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921" h="461246">
                <a:moveTo>
                  <a:pt x="0" y="0"/>
                </a:moveTo>
                <a:cubicBezTo>
                  <a:pt x="13487" y="10789"/>
                  <a:pt x="25814" y="23214"/>
                  <a:pt x="40460" y="32368"/>
                </a:cubicBezTo>
                <a:cubicBezTo>
                  <a:pt x="47693" y="36889"/>
                  <a:pt x="62039" y="32368"/>
                  <a:pt x="64736" y="40460"/>
                </a:cubicBezTo>
                <a:cubicBezTo>
                  <a:pt x="74157" y="68724"/>
                  <a:pt x="64643" y="100826"/>
                  <a:pt x="72828" y="129473"/>
                </a:cubicBezTo>
                <a:cubicBezTo>
                  <a:pt x="75972" y="140477"/>
                  <a:pt x="89778" y="144958"/>
                  <a:pt x="97104" y="153749"/>
                </a:cubicBezTo>
                <a:cubicBezTo>
                  <a:pt x="114534" y="174664"/>
                  <a:pt x="113270" y="177971"/>
                  <a:pt x="121380" y="202301"/>
                </a:cubicBezTo>
                <a:cubicBezTo>
                  <a:pt x="126775" y="253551"/>
                  <a:pt x="122756" y="306691"/>
                  <a:pt x="137564" y="356050"/>
                </a:cubicBezTo>
                <a:cubicBezTo>
                  <a:pt x="140760" y="366703"/>
                  <a:pt x="161248" y="357194"/>
                  <a:pt x="169933" y="364142"/>
                </a:cubicBezTo>
                <a:cubicBezTo>
                  <a:pt x="176594" y="369470"/>
                  <a:pt x="177317" y="379918"/>
                  <a:pt x="178025" y="388418"/>
                </a:cubicBezTo>
                <a:cubicBezTo>
                  <a:pt x="180041" y="412610"/>
                  <a:pt x="178025" y="436970"/>
                  <a:pt x="178025" y="46124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002765" y="4822348"/>
            <a:ext cx="1458146" cy="607408"/>
          </a:xfrm>
          <a:custGeom>
            <a:avLst/>
            <a:gdLst>
              <a:gd name="connsiteX0" fmla="*/ 647 w 1458146"/>
              <a:gd name="connsiteY0" fmla="*/ 65241 h 607408"/>
              <a:gd name="connsiteX1" fmla="*/ 73476 w 1458146"/>
              <a:gd name="connsiteY1" fmla="*/ 138070 h 607408"/>
              <a:gd name="connsiteX2" fmla="*/ 461893 w 1458146"/>
              <a:gd name="connsiteY2" fmla="*/ 505 h 607408"/>
              <a:gd name="connsiteX3" fmla="*/ 631826 w 1458146"/>
              <a:gd name="connsiteY3" fmla="*/ 89517 h 607408"/>
              <a:gd name="connsiteX4" fmla="*/ 753207 w 1458146"/>
              <a:gd name="connsiteY4" fmla="*/ 32873 h 607408"/>
              <a:gd name="connsiteX5" fmla="*/ 939323 w 1458146"/>
              <a:gd name="connsiteY5" fmla="*/ 275634 h 607408"/>
              <a:gd name="connsiteX6" fmla="*/ 1109256 w 1458146"/>
              <a:gd name="connsiteY6" fmla="*/ 251358 h 607408"/>
              <a:gd name="connsiteX7" fmla="*/ 1084980 w 1458146"/>
              <a:gd name="connsiteY7" fmla="*/ 437475 h 607408"/>
              <a:gd name="connsiteX8" fmla="*/ 1214453 w 1458146"/>
              <a:gd name="connsiteY8" fmla="*/ 550764 h 607408"/>
              <a:gd name="connsiteX9" fmla="*/ 1441030 w 1458146"/>
              <a:gd name="connsiteY9" fmla="*/ 591224 h 607408"/>
              <a:gd name="connsiteX10" fmla="*/ 1424846 w 1458146"/>
              <a:gd name="connsiteY10" fmla="*/ 607408 h 60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8146" h="607408">
                <a:moveTo>
                  <a:pt x="647" y="65241"/>
                </a:moveTo>
                <a:cubicBezTo>
                  <a:pt x="-1376" y="107050"/>
                  <a:pt x="-3398" y="148859"/>
                  <a:pt x="73476" y="138070"/>
                </a:cubicBezTo>
                <a:cubicBezTo>
                  <a:pt x="150350" y="127281"/>
                  <a:pt x="368835" y="8597"/>
                  <a:pt x="461893" y="505"/>
                </a:cubicBezTo>
                <a:cubicBezTo>
                  <a:pt x="554951" y="-7587"/>
                  <a:pt x="583274" y="84122"/>
                  <a:pt x="631826" y="89517"/>
                </a:cubicBezTo>
                <a:cubicBezTo>
                  <a:pt x="680378" y="94912"/>
                  <a:pt x="701958" y="1854"/>
                  <a:pt x="753207" y="32873"/>
                </a:cubicBezTo>
                <a:cubicBezTo>
                  <a:pt x="804456" y="63892"/>
                  <a:pt x="879982" y="239220"/>
                  <a:pt x="939323" y="275634"/>
                </a:cubicBezTo>
                <a:cubicBezTo>
                  <a:pt x="998664" y="312048"/>
                  <a:pt x="1084980" y="224385"/>
                  <a:pt x="1109256" y="251358"/>
                </a:cubicBezTo>
                <a:cubicBezTo>
                  <a:pt x="1133532" y="278332"/>
                  <a:pt x="1067447" y="387574"/>
                  <a:pt x="1084980" y="437475"/>
                </a:cubicBezTo>
                <a:cubicBezTo>
                  <a:pt x="1102513" y="487376"/>
                  <a:pt x="1155111" y="525139"/>
                  <a:pt x="1214453" y="550764"/>
                </a:cubicBezTo>
                <a:cubicBezTo>
                  <a:pt x="1273795" y="576389"/>
                  <a:pt x="1405965" y="581783"/>
                  <a:pt x="1441030" y="591224"/>
                </a:cubicBezTo>
                <a:cubicBezTo>
                  <a:pt x="1476095" y="600665"/>
                  <a:pt x="1450470" y="604036"/>
                  <a:pt x="1424846" y="60740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2082738" y="4261415"/>
            <a:ext cx="344567" cy="434224"/>
          </a:xfrm>
          <a:prstGeom prst="flowChartConnector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191344" y="3924637"/>
            <a:ext cx="325279" cy="588119"/>
          </a:xfrm>
          <a:custGeom>
            <a:avLst/>
            <a:gdLst>
              <a:gd name="connsiteX0" fmla="*/ 98702 w 325279"/>
              <a:gd name="connsiteY0" fmla="*/ 582627 h 588119"/>
              <a:gd name="connsiteX1" fmla="*/ 9690 w 325279"/>
              <a:gd name="connsiteY1" fmla="*/ 574535 h 588119"/>
              <a:gd name="connsiteX2" fmla="*/ 17782 w 325279"/>
              <a:gd name="connsiteY2" fmla="*/ 420786 h 588119"/>
              <a:gd name="connsiteX3" fmla="*/ 33966 w 325279"/>
              <a:gd name="connsiteY3" fmla="*/ 396510 h 588119"/>
              <a:gd name="connsiteX4" fmla="*/ 66334 w 325279"/>
              <a:gd name="connsiteY4" fmla="*/ 388418 h 588119"/>
              <a:gd name="connsiteX5" fmla="*/ 122978 w 325279"/>
              <a:gd name="connsiteY5" fmla="*/ 347958 h 588119"/>
              <a:gd name="connsiteX6" fmla="*/ 147254 w 325279"/>
              <a:gd name="connsiteY6" fmla="*/ 339866 h 588119"/>
              <a:gd name="connsiteX7" fmla="*/ 195806 w 325279"/>
              <a:gd name="connsiteY7" fmla="*/ 299405 h 588119"/>
              <a:gd name="connsiteX8" fmla="*/ 220083 w 325279"/>
              <a:gd name="connsiteY8" fmla="*/ 291313 h 588119"/>
              <a:gd name="connsiteX9" fmla="*/ 236267 w 325279"/>
              <a:gd name="connsiteY9" fmla="*/ 267037 h 588119"/>
              <a:gd name="connsiteX10" fmla="*/ 260543 w 325279"/>
              <a:gd name="connsiteY10" fmla="*/ 234669 h 588119"/>
              <a:gd name="connsiteX11" fmla="*/ 276727 w 325279"/>
              <a:gd name="connsiteY11" fmla="*/ 169933 h 588119"/>
              <a:gd name="connsiteX12" fmla="*/ 301003 w 325279"/>
              <a:gd name="connsiteY12" fmla="*/ 113289 h 588119"/>
              <a:gd name="connsiteX13" fmla="*/ 325279 w 325279"/>
              <a:gd name="connsiteY13" fmla="*/ 72828 h 588119"/>
              <a:gd name="connsiteX14" fmla="*/ 301003 w 325279"/>
              <a:gd name="connsiteY14" fmla="*/ 64736 h 588119"/>
              <a:gd name="connsiteX15" fmla="*/ 228175 w 325279"/>
              <a:gd name="connsiteY15" fmla="*/ 56644 h 588119"/>
              <a:gd name="connsiteX16" fmla="*/ 252451 w 325279"/>
              <a:gd name="connsiteY16" fmla="*/ 0 h 58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5279" h="588119">
                <a:moveTo>
                  <a:pt x="98702" y="582627"/>
                </a:moveTo>
                <a:cubicBezTo>
                  <a:pt x="69031" y="579930"/>
                  <a:pt x="23014" y="601183"/>
                  <a:pt x="9690" y="574535"/>
                </a:cubicBezTo>
                <a:cubicBezTo>
                  <a:pt x="-13261" y="528632"/>
                  <a:pt x="10848" y="471636"/>
                  <a:pt x="17782" y="420786"/>
                </a:cubicBezTo>
                <a:cubicBezTo>
                  <a:pt x="19096" y="411150"/>
                  <a:pt x="25874" y="401905"/>
                  <a:pt x="33966" y="396510"/>
                </a:cubicBezTo>
                <a:cubicBezTo>
                  <a:pt x="43220" y="390341"/>
                  <a:pt x="55545" y="391115"/>
                  <a:pt x="66334" y="388418"/>
                </a:cubicBezTo>
                <a:cubicBezTo>
                  <a:pt x="73665" y="382920"/>
                  <a:pt x="111145" y="353874"/>
                  <a:pt x="122978" y="347958"/>
                </a:cubicBezTo>
                <a:cubicBezTo>
                  <a:pt x="130607" y="344143"/>
                  <a:pt x="139162" y="342563"/>
                  <a:pt x="147254" y="339866"/>
                </a:cubicBezTo>
                <a:cubicBezTo>
                  <a:pt x="165148" y="321972"/>
                  <a:pt x="173277" y="310670"/>
                  <a:pt x="195806" y="299405"/>
                </a:cubicBezTo>
                <a:cubicBezTo>
                  <a:pt x="203435" y="295590"/>
                  <a:pt x="211991" y="294010"/>
                  <a:pt x="220083" y="291313"/>
                </a:cubicBezTo>
                <a:cubicBezTo>
                  <a:pt x="225478" y="283221"/>
                  <a:pt x="230614" y="274951"/>
                  <a:pt x="236267" y="267037"/>
                </a:cubicBezTo>
                <a:cubicBezTo>
                  <a:pt x="244106" y="256062"/>
                  <a:pt x="253852" y="246379"/>
                  <a:pt x="260543" y="234669"/>
                </a:cubicBezTo>
                <a:cubicBezTo>
                  <a:pt x="268430" y="220866"/>
                  <a:pt x="274305" y="180830"/>
                  <a:pt x="276727" y="169933"/>
                </a:cubicBezTo>
                <a:cubicBezTo>
                  <a:pt x="290200" y="109305"/>
                  <a:pt x="276007" y="163281"/>
                  <a:pt x="301003" y="113289"/>
                </a:cubicBezTo>
                <a:cubicBezTo>
                  <a:pt x="322013" y="71269"/>
                  <a:pt x="293667" y="104442"/>
                  <a:pt x="325279" y="72828"/>
                </a:cubicBezTo>
                <a:cubicBezTo>
                  <a:pt x="317187" y="70131"/>
                  <a:pt x="309417" y="66138"/>
                  <a:pt x="301003" y="64736"/>
                </a:cubicBezTo>
                <a:cubicBezTo>
                  <a:pt x="276910" y="60720"/>
                  <a:pt x="242830" y="76184"/>
                  <a:pt x="228175" y="56644"/>
                </a:cubicBezTo>
                <a:cubicBezTo>
                  <a:pt x="215850" y="40210"/>
                  <a:pt x="252451" y="0"/>
                  <a:pt x="252451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055377" y="4478527"/>
            <a:ext cx="291313" cy="655454"/>
          </a:xfrm>
          <a:custGeom>
            <a:avLst/>
            <a:gdLst>
              <a:gd name="connsiteX0" fmla="*/ 161841 w 291313"/>
              <a:gd name="connsiteY0" fmla="*/ 0 h 655454"/>
              <a:gd name="connsiteX1" fmla="*/ 202301 w 291313"/>
              <a:gd name="connsiteY1" fmla="*/ 16184 h 655454"/>
              <a:gd name="connsiteX2" fmla="*/ 275129 w 291313"/>
              <a:gd name="connsiteY2" fmla="*/ 24276 h 655454"/>
              <a:gd name="connsiteX3" fmla="*/ 283221 w 291313"/>
              <a:gd name="connsiteY3" fmla="*/ 80920 h 655454"/>
              <a:gd name="connsiteX4" fmla="*/ 291313 w 291313"/>
              <a:gd name="connsiteY4" fmla="*/ 105196 h 655454"/>
              <a:gd name="connsiteX5" fmla="*/ 267037 w 291313"/>
              <a:gd name="connsiteY5" fmla="*/ 161840 h 655454"/>
              <a:gd name="connsiteX6" fmla="*/ 218485 w 291313"/>
              <a:gd name="connsiteY6" fmla="*/ 178024 h 655454"/>
              <a:gd name="connsiteX7" fmla="*/ 210393 w 291313"/>
              <a:gd name="connsiteY7" fmla="*/ 242761 h 655454"/>
              <a:gd name="connsiteX8" fmla="*/ 234669 w 291313"/>
              <a:gd name="connsiteY8" fmla="*/ 250853 h 655454"/>
              <a:gd name="connsiteX9" fmla="*/ 186117 w 291313"/>
              <a:gd name="connsiteY9" fmla="*/ 299405 h 655454"/>
              <a:gd name="connsiteX10" fmla="*/ 161841 w 291313"/>
              <a:gd name="connsiteY10" fmla="*/ 323681 h 655454"/>
              <a:gd name="connsiteX11" fmla="*/ 105196 w 291313"/>
              <a:gd name="connsiteY11" fmla="*/ 339865 h 655454"/>
              <a:gd name="connsiteX12" fmla="*/ 89012 w 291313"/>
              <a:gd name="connsiteY12" fmla="*/ 396509 h 655454"/>
              <a:gd name="connsiteX13" fmla="*/ 137565 w 291313"/>
              <a:gd name="connsiteY13" fmla="*/ 404601 h 655454"/>
              <a:gd name="connsiteX14" fmla="*/ 129473 w 291313"/>
              <a:gd name="connsiteY14" fmla="*/ 453154 h 655454"/>
              <a:gd name="connsiteX15" fmla="*/ 89012 w 291313"/>
              <a:gd name="connsiteY15" fmla="*/ 461246 h 655454"/>
              <a:gd name="connsiteX16" fmla="*/ 64736 w 291313"/>
              <a:gd name="connsiteY16" fmla="*/ 469338 h 655454"/>
              <a:gd name="connsiteX17" fmla="*/ 40460 w 291313"/>
              <a:gd name="connsiteY17" fmla="*/ 453154 h 655454"/>
              <a:gd name="connsiteX18" fmla="*/ 0 w 291313"/>
              <a:gd name="connsiteY18" fmla="*/ 485522 h 655454"/>
              <a:gd name="connsiteX19" fmla="*/ 8092 w 291313"/>
              <a:gd name="connsiteY19" fmla="*/ 542166 h 655454"/>
              <a:gd name="connsiteX20" fmla="*/ 64736 w 291313"/>
              <a:gd name="connsiteY20" fmla="*/ 550258 h 655454"/>
              <a:gd name="connsiteX21" fmla="*/ 40460 w 291313"/>
              <a:gd name="connsiteY21" fmla="*/ 647362 h 655454"/>
              <a:gd name="connsiteX22" fmla="*/ 24276 w 291313"/>
              <a:gd name="connsiteY22" fmla="*/ 655454 h 65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1313" h="655454">
                <a:moveTo>
                  <a:pt x="161841" y="0"/>
                </a:moveTo>
                <a:cubicBezTo>
                  <a:pt x="175328" y="5395"/>
                  <a:pt x="188098" y="13140"/>
                  <a:pt x="202301" y="16184"/>
                </a:cubicBezTo>
                <a:cubicBezTo>
                  <a:pt x="226184" y="21302"/>
                  <a:pt x="256056" y="9018"/>
                  <a:pt x="275129" y="24276"/>
                </a:cubicBezTo>
                <a:cubicBezTo>
                  <a:pt x="290023" y="36191"/>
                  <a:pt x="279480" y="62217"/>
                  <a:pt x="283221" y="80920"/>
                </a:cubicBezTo>
                <a:cubicBezTo>
                  <a:pt x="284894" y="89284"/>
                  <a:pt x="288616" y="97104"/>
                  <a:pt x="291313" y="105196"/>
                </a:cubicBezTo>
                <a:cubicBezTo>
                  <a:pt x="287489" y="120491"/>
                  <a:pt x="283595" y="151491"/>
                  <a:pt x="267037" y="161840"/>
                </a:cubicBezTo>
                <a:cubicBezTo>
                  <a:pt x="252571" y="170881"/>
                  <a:pt x="218485" y="178024"/>
                  <a:pt x="218485" y="178024"/>
                </a:cubicBezTo>
                <a:cubicBezTo>
                  <a:pt x="187466" y="224554"/>
                  <a:pt x="166561" y="220845"/>
                  <a:pt x="210393" y="242761"/>
                </a:cubicBezTo>
                <a:cubicBezTo>
                  <a:pt x="218022" y="246576"/>
                  <a:pt x="226577" y="248156"/>
                  <a:pt x="234669" y="250853"/>
                </a:cubicBezTo>
                <a:lnTo>
                  <a:pt x="186117" y="299405"/>
                </a:lnTo>
                <a:cubicBezTo>
                  <a:pt x="178025" y="307497"/>
                  <a:pt x="172943" y="320905"/>
                  <a:pt x="161841" y="323681"/>
                </a:cubicBezTo>
                <a:cubicBezTo>
                  <a:pt x="121198" y="333842"/>
                  <a:pt x="140024" y="328256"/>
                  <a:pt x="105196" y="339865"/>
                </a:cubicBezTo>
                <a:cubicBezTo>
                  <a:pt x="88700" y="350863"/>
                  <a:pt x="51827" y="364636"/>
                  <a:pt x="89012" y="396509"/>
                </a:cubicBezTo>
                <a:cubicBezTo>
                  <a:pt x="101470" y="407187"/>
                  <a:pt x="121381" y="401904"/>
                  <a:pt x="137565" y="404601"/>
                </a:cubicBezTo>
                <a:cubicBezTo>
                  <a:pt x="134868" y="420785"/>
                  <a:pt x="140151" y="440696"/>
                  <a:pt x="129473" y="453154"/>
                </a:cubicBezTo>
                <a:cubicBezTo>
                  <a:pt x="120522" y="463597"/>
                  <a:pt x="102355" y="457910"/>
                  <a:pt x="89012" y="461246"/>
                </a:cubicBezTo>
                <a:cubicBezTo>
                  <a:pt x="80737" y="463315"/>
                  <a:pt x="72828" y="466641"/>
                  <a:pt x="64736" y="469338"/>
                </a:cubicBezTo>
                <a:cubicBezTo>
                  <a:pt x="56644" y="463943"/>
                  <a:pt x="50053" y="454753"/>
                  <a:pt x="40460" y="453154"/>
                </a:cubicBezTo>
                <a:cubicBezTo>
                  <a:pt x="17008" y="449245"/>
                  <a:pt x="9456" y="471338"/>
                  <a:pt x="0" y="485522"/>
                </a:cubicBezTo>
                <a:cubicBezTo>
                  <a:pt x="2697" y="504403"/>
                  <a:pt x="-5395" y="528679"/>
                  <a:pt x="8092" y="542166"/>
                </a:cubicBezTo>
                <a:cubicBezTo>
                  <a:pt x="21579" y="555653"/>
                  <a:pt x="54923" y="533903"/>
                  <a:pt x="64736" y="550258"/>
                </a:cubicBezTo>
                <a:cubicBezTo>
                  <a:pt x="78233" y="572752"/>
                  <a:pt x="61169" y="626653"/>
                  <a:pt x="40460" y="647362"/>
                </a:cubicBezTo>
                <a:cubicBezTo>
                  <a:pt x="36195" y="651627"/>
                  <a:pt x="29671" y="652757"/>
                  <a:pt x="24276" y="65545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/>
          <p:cNvSpPr/>
          <p:nvPr/>
        </p:nvSpPr>
        <p:spPr>
          <a:xfrm>
            <a:off x="2460911" y="5437848"/>
            <a:ext cx="287126" cy="473384"/>
          </a:xfrm>
          <a:prstGeom prst="flowChartConnector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2435703" y="5437848"/>
            <a:ext cx="340147" cy="550258"/>
          </a:xfrm>
          <a:custGeom>
            <a:avLst/>
            <a:gdLst>
              <a:gd name="connsiteX0" fmla="*/ 0 w 340147"/>
              <a:gd name="connsiteY0" fmla="*/ 0 h 550258"/>
              <a:gd name="connsiteX1" fmla="*/ 16184 w 340147"/>
              <a:gd name="connsiteY1" fmla="*/ 40460 h 550258"/>
              <a:gd name="connsiteX2" fmla="*/ 40460 w 340147"/>
              <a:gd name="connsiteY2" fmla="*/ 48552 h 550258"/>
              <a:gd name="connsiteX3" fmla="*/ 56644 w 340147"/>
              <a:gd name="connsiteY3" fmla="*/ 72828 h 550258"/>
              <a:gd name="connsiteX4" fmla="*/ 64736 w 340147"/>
              <a:gd name="connsiteY4" fmla="*/ 121380 h 550258"/>
              <a:gd name="connsiteX5" fmla="*/ 89012 w 340147"/>
              <a:gd name="connsiteY5" fmla="*/ 137564 h 550258"/>
              <a:gd name="connsiteX6" fmla="*/ 105196 w 340147"/>
              <a:gd name="connsiteY6" fmla="*/ 161840 h 550258"/>
              <a:gd name="connsiteX7" fmla="*/ 178024 w 340147"/>
              <a:gd name="connsiteY7" fmla="*/ 186117 h 550258"/>
              <a:gd name="connsiteX8" fmla="*/ 186116 w 340147"/>
              <a:gd name="connsiteY8" fmla="*/ 331773 h 550258"/>
              <a:gd name="connsiteX9" fmla="*/ 202301 w 340147"/>
              <a:gd name="connsiteY9" fmla="*/ 356049 h 550258"/>
              <a:gd name="connsiteX10" fmla="*/ 210393 w 340147"/>
              <a:gd name="connsiteY10" fmla="*/ 412694 h 550258"/>
              <a:gd name="connsiteX11" fmla="*/ 258945 w 340147"/>
              <a:gd name="connsiteY11" fmla="*/ 445062 h 550258"/>
              <a:gd name="connsiteX12" fmla="*/ 283221 w 340147"/>
              <a:gd name="connsiteY12" fmla="*/ 461246 h 550258"/>
              <a:gd name="connsiteX13" fmla="*/ 307497 w 340147"/>
              <a:gd name="connsiteY13" fmla="*/ 477430 h 550258"/>
              <a:gd name="connsiteX14" fmla="*/ 331773 w 340147"/>
              <a:gd name="connsiteY14" fmla="*/ 485522 h 550258"/>
              <a:gd name="connsiteX15" fmla="*/ 339865 w 340147"/>
              <a:gd name="connsiteY15" fmla="*/ 550258 h 55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147" h="550258">
                <a:moveTo>
                  <a:pt x="0" y="0"/>
                </a:moveTo>
                <a:cubicBezTo>
                  <a:pt x="5395" y="13487"/>
                  <a:pt x="6885" y="29301"/>
                  <a:pt x="16184" y="40460"/>
                </a:cubicBezTo>
                <a:cubicBezTo>
                  <a:pt x="21645" y="47013"/>
                  <a:pt x="33799" y="43224"/>
                  <a:pt x="40460" y="48552"/>
                </a:cubicBezTo>
                <a:cubicBezTo>
                  <a:pt x="48054" y="54627"/>
                  <a:pt x="51249" y="64736"/>
                  <a:pt x="56644" y="72828"/>
                </a:cubicBezTo>
                <a:cubicBezTo>
                  <a:pt x="59341" y="89012"/>
                  <a:pt x="57398" y="106705"/>
                  <a:pt x="64736" y="121380"/>
                </a:cubicBezTo>
                <a:cubicBezTo>
                  <a:pt x="69085" y="130079"/>
                  <a:pt x="82135" y="130687"/>
                  <a:pt x="89012" y="137564"/>
                </a:cubicBezTo>
                <a:cubicBezTo>
                  <a:pt x="95889" y="144441"/>
                  <a:pt x="98319" y="154963"/>
                  <a:pt x="105196" y="161840"/>
                </a:cubicBezTo>
                <a:cubicBezTo>
                  <a:pt x="127954" y="184598"/>
                  <a:pt x="145470" y="180691"/>
                  <a:pt x="178024" y="186117"/>
                </a:cubicBezTo>
                <a:cubicBezTo>
                  <a:pt x="180721" y="234669"/>
                  <a:pt x="179239" y="283635"/>
                  <a:pt x="186116" y="331773"/>
                </a:cubicBezTo>
                <a:cubicBezTo>
                  <a:pt x="187491" y="341401"/>
                  <a:pt x="199506" y="346734"/>
                  <a:pt x="202301" y="356049"/>
                </a:cubicBezTo>
                <a:cubicBezTo>
                  <a:pt x="207782" y="374318"/>
                  <a:pt x="200153" y="396602"/>
                  <a:pt x="210393" y="412694"/>
                </a:cubicBezTo>
                <a:cubicBezTo>
                  <a:pt x="220836" y="429104"/>
                  <a:pt x="242761" y="434273"/>
                  <a:pt x="258945" y="445062"/>
                </a:cubicBezTo>
                <a:lnTo>
                  <a:pt x="283221" y="461246"/>
                </a:lnTo>
                <a:cubicBezTo>
                  <a:pt x="291313" y="466641"/>
                  <a:pt x="298271" y="474355"/>
                  <a:pt x="307497" y="477430"/>
                </a:cubicBezTo>
                <a:lnTo>
                  <a:pt x="331773" y="485522"/>
                </a:lnTo>
                <a:cubicBezTo>
                  <a:pt x="342482" y="528357"/>
                  <a:pt x="339865" y="506769"/>
                  <a:pt x="339865" y="55025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5040999" y="5557410"/>
            <a:ext cx="279176" cy="392052"/>
          </a:xfrm>
          <a:prstGeom prst="flowChartConnector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3998" y="5500928"/>
            <a:ext cx="1641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Location of the surveyed homes in relation to the river.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0677" y="5437848"/>
            <a:ext cx="67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Scale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3878" y="6248402"/>
            <a:ext cx="24664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PROVINCE OF BULACAN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381" y="2289035"/>
            <a:ext cx="111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</a:rPr>
              <a:t>Baliuag</a:t>
            </a:r>
            <a:r>
              <a:rPr lang="en-US" sz="1400" b="1" dirty="0" smtClean="0">
                <a:solidFill>
                  <a:srgbClr val="000000"/>
                </a:solidFill>
              </a:rPr>
              <a:t> river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27754" y="2534740"/>
            <a:ext cx="1016373" cy="9059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0676" y="2696309"/>
            <a:ext cx="1139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</a:rPr>
              <a:t>Plaridel</a:t>
            </a:r>
            <a:r>
              <a:rPr lang="en-US" sz="1400" b="1" dirty="0" smtClean="0">
                <a:solidFill>
                  <a:srgbClr val="000000"/>
                </a:solidFill>
              </a:rPr>
              <a:t> river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005092" y="2991268"/>
            <a:ext cx="1192311" cy="13189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5507" y="5959057"/>
            <a:ext cx="1170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</a:rPr>
              <a:t>Malolos</a:t>
            </a:r>
            <a:r>
              <a:rPr lang="en-US" sz="1400" b="1" dirty="0" smtClean="0">
                <a:solidFill>
                  <a:srgbClr val="000000"/>
                </a:solidFill>
              </a:rPr>
              <a:t> river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93784" y="6283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3197" y="6318738"/>
            <a:ext cx="1154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</a:rPr>
              <a:t>Marilao</a:t>
            </a:r>
            <a:r>
              <a:rPr lang="en-US" sz="1400" b="1" dirty="0" smtClean="0">
                <a:solidFill>
                  <a:srgbClr val="000000"/>
                </a:solidFill>
              </a:rPr>
              <a:t> river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1189001" y="5651094"/>
            <a:ext cx="1389140" cy="8215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942186" y="1101969"/>
            <a:ext cx="411797" cy="1594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844062" y="4972450"/>
            <a:ext cx="989997" cy="10334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8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38" y="1447800"/>
            <a:ext cx="7944662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10150" cy="325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352800"/>
            <a:ext cx="492385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276601"/>
            <a:ext cx="4953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0"/>
            <a:ext cx="4933950" cy="332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2400" y="457200"/>
            <a:ext cx="9866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000" b="1" dirty="0" smtClean="0">
                <a:solidFill>
                  <a:schemeClr val="bg1"/>
                </a:solidFill>
              </a:rPr>
              <a:t>Volcanic eruption: In 1991 – Mt Pinatubo erupted in Pampanga province with spread of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v</a:t>
            </a:r>
            <a:r>
              <a:rPr lang="en-US" sz="2000" b="1" dirty="0" smtClean="0">
                <a:solidFill>
                  <a:schemeClr val="bg1"/>
                </a:solidFill>
              </a:rPr>
              <a:t>olcanic ashes in neighboring areas including </a:t>
            </a:r>
            <a:r>
              <a:rPr lang="en-US" sz="2000" b="1" dirty="0" err="1" smtClean="0">
                <a:solidFill>
                  <a:schemeClr val="bg1"/>
                </a:solidFill>
              </a:rPr>
              <a:t>Bulacan</a:t>
            </a:r>
            <a:r>
              <a:rPr lang="en-US" sz="2000" b="1" dirty="0" smtClean="0">
                <a:solidFill>
                  <a:schemeClr val="bg1"/>
                </a:solidFill>
              </a:rPr>
              <a:t>, nationwide and worldwide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76200"/>
            <a:ext cx="5589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Potential sources of Lead contamination of the Soil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3856226" cy="271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837994"/>
            <a:ext cx="4495800" cy="27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67125"/>
            <a:ext cx="41529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684316"/>
            <a:ext cx="4119562" cy="302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-36731"/>
            <a:ext cx="921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 startAt="2"/>
            </a:pPr>
            <a:r>
              <a:rPr lang="en-US" b="1" dirty="0" smtClean="0"/>
              <a:t>In 2009 – Typhoon </a:t>
            </a:r>
            <a:r>
              <a:rPr lang="en-US" b="1" dirty="0" err="1" smtClean="0"/>
              <a:t>Ondoy</a:t>
            </a:r>
            <a:r>
              <a:rPr lang="en-US" b="1" dirty="0" smtClean="0"/>
              <a:t> caused massive flooding in Manila and neighboring provinces </a:t>
            </a:r>
          </a:p>
          <a:p>
            <a:pPr marL="342900" indent="-342900"/>
            <a:r>
              <a:rPr lang="en-US" b="1" dirty="0" smtClean="0"/>
              <a:t>       including </a:t>
            </a:r>
            <a:r>
              <a:rPr lang="en-US" b="1" dirty="0" err="1" smtClean="0"/>
              <a:t>Bulacan</a:t>
            </a:r>
            <a:r>
              <a:rPr lang="en-US" b="1" dirty="0" smtClean="0"/>
              <a:t>, causing many areas to be flooded and contaminated with river overflow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857071"/>
            <a:ext cx="79248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For many years, the ingestion of leaded paint had been the primary cause of elevated blood leads and lead poisoning in children living in deteriorated </a:t>
            </a:r>
            <a:r>
              <a:rPr lang="en-US" dirty="0" smtClean="0"/>
              <a:t>housing. 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However</a:t>
            </a:r>
            <a:r>
              <a:rPr lang="en-US" dirty="0"/>
              <a:t>, lead contaminated house dust and soil have now become a major source of lead exposure in children compared to lead ingested from lead </a:t>
            </a:r>
            <a:r>
              <a:rPr lang="en-US" dirty="0" smtClean="0"/>
              <a:t>paint.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Our study is consistent with the reports that soil lead is an important source of lead exposure in the </a:t>
            </a:r>
            <a:r>
              <a:rPr lang="en-US" dirty="0" smtClean="0"/>
              <a:t>children.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Rivers are an important source of heavy metal contamination of riparian soil and alluvial or floodplains particularly during flooding.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Riparian </a:t>
            </a:r>
            <a:r>
              <a:rPr lang="en-US" dirty="0"/>
              <a:t>soil is the interface between land and a river and alluvial or floodplain is a largely flat landform created by the deposition of sediment over a long period of time by one or more rivers.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1492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Discussion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40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505200"/>
            <a:ext cx="845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Saint-Laurent D, </a:t>
            </a:r>
            <a:r>
              <a:rPr lang="en-US" sz="1400" dirty="0" err="1"/>
              <a:t>Hähni</a:t>
            </a:r>
            <a:r>
              <a:rPr lang="en-US" sz="1400" dirty="0"/>
              <a:t> M, St-Laurent J, </a:t>
            </a:r>
            <a:r>
              <a:rPr lang="en-US" sz="1400" dirty="0" err="1"/>
              <a:t>Baril</a:t>
            </a:r>
            <a:r>
              <a:rPr lang="en-US" sz="1400" dirty="0"/>
              <a:t> F. Comparative assessment of soil contamination by lead and heavy metals in riparian and agricultural areas (southern Québec, Canada). </a:t>
            </a:r>
            <a:r>
              <a:rPr lang="en-US" sz="1400" dirty="0" err="1"/>
              <a:t>Int</a:t>
            </a:r>
            <a:r>
              <a:rPr lang="en-US" sz="1400" dirty="0"/>
              <a:t> J Environ Res Public Health. 2010;7:3100-14. </a:t>
            </a:r>
          </a:p>
          <a:p>
            <a:endParaRPr lang="en-US" sz="1400" dirty="0"/>
          </a:p>
          <a:p>
            <a:r>
              <a:rPr lang="en-US" sz="1400" dirty="0" err="1" smtClean="0"/>
              <a:t>Elsokkary</a:t>
            </a:r>
            <a:r>
              <a:rPr lang="en-US" sz="1400" dirty="0" smtClean="0"/>
              <a:t> </a:t>
            </a:r>
            <a:r>
              <a:rPr lang="en-US" sz="1400" dirty="0"/>
              <a:t>I, </a:t>
            </a:r>
            <a:r>
              <a:rPr lang="en-US" sz="1400" dirty="0" err="1"/>
              <a:t>Amer</a:t>
            </a:r>
            <a:r>
              <a:rPr lang="en-US" sz="1400" dirty="0"/>
              <a:t> M, </a:t>
            </a:r>
            <a:r>
              <a:rPr lang="en-US" sz="1400" dirty="0" err="1"/>
              <a:t>Shalaby</a:t>
            </a:r>
            <a:r>
              <a:rPr lang="en-US" sz="1400" dirty="0"/>
              <a:t> E. Assessment of inorganic lead species and total </a:t>
            </a:r>
            <a:r>
              <a:rPr lang="en-US" sz="1400" dirty="0" err="1"/>
              <a:t>organo-alkyllead</a:t>
            </a:r>
            <a:r>
              <a:rPr lang="en-US" sz="1400" dirty="0"/>
              <a:t> in some Egyptian agricultural soils. . Environ </a:t>
            </a:r>
            <a:r>
              <a:rPr lang="en-US" sz="1400" dirty="0" err="1"/>
              <a:t>Pollut</a:t>
            </a:r>
            <a:r>
              <a:rPr lang="en-US" sz="1400" dirty="0"/>
              <a:t>. 1995;87:225-33.</a:t>
            </a:r>
          </a:p>
          <a:p>
            <a:endParaRPr lang="en-US" sz="1400" dirty="0"/>
          </a:p>
          <a:p>
            <a:r>
              <a:rPr lang="en-US" sz="1400" dirty="0" smtClean="0"/>
              <a:t>Martin </a:t>
            </a:r>
            <a:r>
              <a:rPr lang="en-US" sz="1400" dirty="0"/>
              <a:t>CW. Heavy metal storage in near channel sediments of the </a:t>
            </a:r>
            <a:r>
              <a:rPr lang="en-US" sz="1400" dirty="0" err="1"/>
              <a:t>Lahn</a:t>
            </a:r>
            <a:r>
              <a:rPr lang="en-US" sz="1400" dirty="0"/>
              <a:t> River, Germany. Geomorphology. 2004;61:275–285.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448270"/>
            <a:ext cx="815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Soils contaminated with hydrocarbons, lead and other heavy metals were found in the banks of two major rivers in southern Québec and alluvial soils were contaminated over a distance of 100 kilometers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16764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maximum concentration of </a:t>
            </a:r>
            <a:r>
              <a:rPr lang="en-US" dirty="0" err="1"/>
              <a:t>Pb</a:t>
            </a:r>
            <a:r>
              <a:rPr lang="en-US" dirty="0"/>
              <a:t> (149.13 mg/kg) in soils of the riparian zone was found to be twelve times higher than the average </a:t>
            </a:r>
            <a:r>
              <a:rPr lang="en-US" dirty="0" err="1"/>
              <a:t>Pb</a:t>
            </a:r>
            <a:r>
              <a:rPr lang="en-US" dirty="0"/>
              <a:t> concentration found in a natural state </a:t>
            </a:r>
          </a:p>
        </p:txBody>
      </p:sp>
    </p:spTree>
    <p:extLst>
      <p:ext uri="{BB962C8B-B14F-4D97-AF65-F5344CB8AC3E}">
        <p14:creationId xmlns:p14="http://schemas.microsoft.com/office/powerpoint/2010/main" val="9459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Conclusion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There is a high exposure rate of children to lead in </a:t>
            </a:r>
            <a:r>
              <a:rPr lang="en-US" sz="2000" dirty="0" err="1" smtClean="0"/>
              <a:t>Bulacan</a:t>
            </a:r>
            <a:r>
              <a:rPr lang="en-US" sz="2000" dirty="0" smtClean="0"/>
              <a:t> based on analysis of their hair for lead (91.3%). </a:t>
            </a:r>
          </a:p>
          <a:p>
            <a:r>
              <a:rPr lang="en-US" sz="2000" dirty="0" smtClean="0"/>
              <a:t>The high </a:t>
            </a:r>
            <a:r>
              <a:rPr lang="en-US" sz="2000" dirty="0" err="1" smtClean="0"/>
              <a:t>Pb</a:t>
            </a:r>
            <a:r>
              <a:rPr lang="en-US" sz="2000" dirty="0" smtClean="0"/>
              <a:t> exposure of the children is likely due to their contact with </a:t>
            </a:r>
            <a:r>
              <a:rPr lang="en-US" sz="2000" dirty="0" err="1" smtClean="0"/>
              <a:t>Pb</a:t>
            </a:r>
            <a:r>
              <a:rPr lang="en-US" sz="2000" dirty="0" smtClean="0"/>
              <a:t> contaminated soil. </a:t>
            </a:r>
          </a:p>
          <a:p>
            <a:r>
              <a:rPr lang="en-US" sz="2000" dirty="0" smtClean="0"/>
              <a:t>Major sources of the </a:t>
            </a:r>
            <a:r>
              <a:rPr lang="en-US" sz="2000" dirty="0" err="1" smtClean="0"/>
              <a:t>Pb</a:t>
            </a:r>
            <a:r>
              <a:rPr lang="en-US" sz="2000" dirty="0" smtClean="0"/>
              <a:t> contamination of soil may be due to overflow  of water from </a:t>
            </a:r>
            <a:r>
              <a:rPr lang="en-US" sz="2000" dirty="0" err="1" smtClean="0"/>
              <a:t>Pb</a:t>
            </a:r>
            <a:r>
              <a:rPr lang="en-US" sz="2000" dirty="0" smtClean="0"/>
              <a:t> contaminated rivers  in </a:t>
            </a:r>
            <a:r>
              <a:rPr lang="en-US" sz="2000" dirty="0" err="1" smtClean="0"/>
              <a:t>Bulacan</a:t>
            </a:r>
            <a:r>
              <a:rPr lang="en-US" sz="2000" dirty="0" smtClean="0"/>
              <a:t> brought about by a recent major flooding in the area and possibly lead remnants from air residue deposited by a volcanic eruption 20 years ago. </a:t>
            </a:r>
          </a:p>
          <a:p>
            <a:r>
              <a:rPr lang="en-US" sz="2000" dirty="0" smtClean="0"/>
              <a:t>Soil is therefore a major source of lead and should be considered when instituting preventive measures to lessen children’s exposure to lead.</a:t>
            </a:r>
          </a:p>
          <a:p>
            <a:pPr>
              <a:buNone/>
            </a:pPr>
            <a:r>
              <a:rPr lang="en-US" sz="2000" dirty="0" smtClean="0"/>
              <a:t> </a:t>
            </a: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 algn="ctr">
              <a:buNone/>
            </a:pPr>
            <a:r>
              <a:rPr lang="en-US" sz="1800" dirty="0" smtClean="0"/>
              <a:t>This study is supported by grants from NIH/NICHD (R01HD039428), US Environmental Protection Agency (RFA 2001-STAR-H1. No. R829395) and EHS Center Grant P30 ES06639 from NIH/NIEHS, Wayne State University, Detroit, Michigan</a:t>
            </a:r>
          </a:p>
          <a:p>
            <a:pPr algn="ctr"/>
            <a:r>
              <a:rPr lang="en-US" sz="1800" dirty="0" smtClean="0"/>
              <a:t> 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1638" r="-1638"/>
          <a:stretch>
            <a:fillRect/>
          </a:stretch>
        </p:blipFill>
        <p:spPr>
          <a:xfrm>
            <a:off x="686376" y="808096"/>
            <a:ext cx="7886700" cy="5441018"/>
          </a:xfrm>
        </p:spPr>
      </p:pic>
    </p:spTree>
    <p:extLst>
      <p:ext uri="{BB962C8B-B14F-4D97-AF65-F5344CB8AC3E}">
        <p14:creationId xmlns:p14="http://schemas.microsoft.com/office/powerpoint/2010/main" val="14901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0" dirty="0" smtClean="0">
                <a:cs typeface="Times New Roman" pitchFamily="18" charset="0"/>
              </a:rPr>
              <a:t>Background: In an NIH funded 10 year study of pesticide exposure</a:t>
            </a:r>
            <a:r>
              <a:rPr lang="en-US" sz="2800" dirty="0" smtClean="0">
                <a:cs typeface="Times New Roman" pitchFamily="18" charset="0"/>
              </a:rPr>
              <a:t> </a:t>
            </a:r>
            <a:r>
              <a:rPr lang="en-US" sz="2800" dirty="0">
                <a:cs typeface="Times New Roman" pitchFamily="18" charset="0"/>
              </a:rPr>
              <a:t>among 4-6 year old children in </a:t>
            </a:r>
            <a:r>
              <a:rPr lang="en-US" sz="2800" dirty="0" err="1" smtClean="0">
                <a:cs typeface="Times New Roman" pitchFamily="18" charset="0"/>
              </a:rPr>
              <a:t>Bulacan</a:t>
            </a:r>
            <a:r>
              <a:rPr lang="en-US" sz="2800" dirty="0" smtClean="0">
                <a:cs typeface="Times New Roman" pitchFamily="18" charset="0"/>
              </a:rPr>
              <a:t> (N=667), </a:t>
            </a:r>
            <a:r>
              <a:rPr lang="en-US" sz="2800" b="0" dirty="0" smtClean="0">
                <a:cs typeface="Times New Roman" pitchFamily="18" charset="0"/>
              </a:rPr>
              <a:t>we have found a high rate of lead exposure in the children.</a:t>
            </a:r>
            <a:endParaRPr lang="en-US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647125"/>
              </p:ext>
            </p:extLst>
          </p:nvPr>
        </p:nvGraphicFramePr>
        <p:xfrm>
          <a:off x="533400" y="1219200"/>
          <a:ext cx="8153398" cy="4191002"/>
        </p:xfrm>
        <a:graphic>
          <a:graphicData uri="http://schemas.openxmlformats.org/drawingml/2006/table">
            <a:tbl>
              <a:tblPr firstRow="1" firstCol="1" bandRow="1"/>
              <a:tblGrid>
                <a:gridCol w="2429954"/>
                <a:gridCol w="2008226"/>
                <a:gridCol w="2008226"/>
                <a:gridCol w="1706992"/>
              </a:tblGrid>
              <a:tr h="93133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years old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years  old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Teeth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years old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6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6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Percent positive 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88.9%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67.2%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45.3%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6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 (µg/g)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0.01819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0.00647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0.05297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6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 (µg/g)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0.01120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0.00360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6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Std. Dev (µg/g)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0.03867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0.01022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0.333083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6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 (µg/g)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66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(µg/g)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0.596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5.822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533400"/>
            <a:ext cx="727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</a:rPr>
              <a:t>Lead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analysis of the children’s hair and teeth at ages 4 and 6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5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0" dirty="0" smtClean="0">
                <a:cs typeface="Times New Roman" pitchFamily="18" charset="0"/>
              </a:rPr>
              <a:t>Aim: 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cs typeface="Times New Roman" pitchFamily="18" charset="0"/>
              </a:rPr>
              <a:t>T</a:t>
            </a:r>
            <a:r>
              <a:rPr lang="en-US" sz="2800" b="0" dirty="0" smtClean="0">
                <a:cs typeface="Times New Roman" pitchFamily="18" charset="0"/>
              </a:rPr>
              <a:t>o epidemiologically determine the potential sources of lead (</a:t>
            </a:r>
            <a:r>
              <a:rPr lang="en-US" sz="2800" b="0" dirty="0" err="1" smtClean="0">
                <a:cs typeface="Times New Roman" pitchFamily="18" charset="0"/>
              </a:rPr>
              <a:t>Pb</a:t>
            </a:r>
            <a:r>
              <a:rPr lang="en-US" sz="2800" b="0" dirty="0" smtClean="0">
                <a:cs typeface="Times New Roman" pitchFamily="18" charset="0"/>
              </a:rPr>
              <a:t>) exposure in children living in </a:t>
            </a:r>
            <a:r>
              <a:rPr lang="en-US" sz="2800" b="0" dirty="0" err="1" smtClean="0">
                <a:cs typeface="Times New Roman" pitchFamily="18" charset="0"/>
              </a:rPr>
              <a:t>Bulacan</a:t>
            </a:r>
            <a:r>
              <a:rPr lang="en-US" sz="2800" dirty="0" smtClean="0">
                <a:cs typeface="Times New Roman" pitchFamily="18" charset="0"/>
              </a:rPr>
              <a:t>, a province of the Philippines</a:t>
            </a:r>
          </a:p>
          <a:p>
            <a:pPr marL="0" indent="0">
              <a:buNone/>
            </a:pPr>
            <a:endParaRPr lang="en-US" sz="2800" dirty="0" smtClean="0"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cs typeface="Times New Roman" pitchFamily="18" charset="0"/>
              </a:rPr>
              <a:t>To determine the role of alluvial and riparian soils and flood as major sources of lead exposure.</a:t>
            </a:r>
            <a:endParaRPr 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2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8" name="Content Placeholder 3"/>
          <p:cNvSpPr>
            <a:spLocks noGrp="1"/>
          </p:cNvSpPr>
          <p:nvPr>
            <p:ph sz="quarter" idx="2"/>
          </p:nvPr>
        </p:nvSpPr>
        <p:spPr>
          <a:xfrm>
            <a:off x="6477000" y="2122488"/>
            <a:ext cx="2254250" cy="3516312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en-US" smtClean="0"/>
          </a:p>
        </p:txBody>
      </p:sp>
      <p:pic>
        <p:nvPicPr>
          <p:cNvPr id="11269" name="Picture 5" descr="C:\Documents and Settings\Ruth\My Documents\Ostrea\lead\gech_0001_0003_0_img01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1612"/>
            <a:ext cx="8458200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09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n-lt"/>
                <a:cs typeface="Times New Roman" pitchFamily="18" charset="0"/>
              </a:rPr>
              <a:t>Design and Methods</a:t>
            </a:r>
            <a:endParaRPr lang="en-US" sz="2400" dirty="0">
              <a:latin typeface="+mn-lt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A subgroup </a:t>
            </a:r>
            <a:r>
              <a:rPr lang="en-US" sz="2000" dirty="0">
                <a:cs typeface="Times New Roman" pitchFamily="18" charset="0"/>
              </a:rPr>
              <a:t>of </a:t>
            </a:r>
            <a:r>
              <a:rPr lang="en-US" sz="2000" dirty="0" smtClean="0">
                <a:cs typeface="Times New Roman" pitchFamily="18" charset="0"/>
              </a:rPr>
              <a:t>6-7 </a:t>
            </a:r>
            <a:r>
              <a:rPr lang="en-US" sz="2000" dirty="0">
                <a:cs typeface="Times New Roman" pitchFamily="18" charset="0"/>
              </a:rPr>
              <a:t>year old children and their caregivers (N=150</a:t>
            </a:r>
            <a:r>
              <a:rPr lang="en-US" sz="2000" dirty="0" smtClean="0">
                <a:cs typeface="Times New Roman" pitchFamily="18" charset="0"/>
              </a:rPr>
              <a:t>) from an ongoing NIH funded study cohort  in </a:t>
            </a:r>
            <a:r>
              <a:rPr lang="en-US" sz="2000" dirty="0" err="1" smtClean="0">
                <a:cs typeface="Times New Roman" pitchFamily="18" charset="0"/>
              </a:rPr>
              <a:t>Bulacan</a:t>
            </a:r>
            <a:r>
              <a:rPr lang="en-US" sz="2000" dirty="0" smtClean="0">
                <a:cs typeface="Times New Roman" pitchFamily="18" charset="0"/>
              </a:rPr>
              <a:t> were revisited in their homes.</a:t>
            </a:r>
          </a:p>
          <a:p>
            <a:endParaRPr lang="en-US" sz="2000" dirty="0" smtClean="0">
              <a:cs typeface="Times New Roman" pitchFamily="18" charset="0"/>
            </a:endParaRPr>
          </a:p>
          <a:p>
            <a:r>
              <a:rPr lang="en-US" sz="2000" dirty="0" smtClean="0">
                <a:cs typeface="Times New Roman" pitchFamily="18" charset="0"/>
              </a:rPr>
              <a:t>A small piece of the children’s hair and their previously collected deciduous teeth were analyzed for </a:t>
            </a:r>
            <a:r>
              <a:rPr lang="en-US" sz="2000" dirty="0" err="1" smtClean="0">
                <a:cs typeface="Times New Roman" pitchFamily="18" charset="0"/>
              </a:rPr>
              <a:t>Pb</a:t>
            </a:r>
            <a:r>
              <a:rPr lang="en-US" sz="2000" dirty="0" smtClean="0">
                <a:cs typeface="Times New Roman" pitchFamily="18" charset="0"/>
              </a:rPr>
              <a:t>.</a:t>
            </a:r>
          </a:p>
          <a:p>
            <a:endParaRPr lang="en-US" sz="2000" dirty="0" smtClean="0">
              <a:cs typeface="Times New Roman" pitchFamily="18" charset="0"/>
            </a:endParaRPr>
          </a:p>
          <a:p>
            <a:r>
              <a:rPr lang="en-US" sz="2000" dirty="0" smtClean="0">
                <a:cs typeface="Times New Roman" pitchFamily="18" charset="0"/>
              </a:rPr>
              <a:t>Potential sources of </a:t>
            </a:r>
            <a:r>
              <a:rPr lang="en-US" sz="2000" dirty="0" err="1" smtClean="0">
                <a:cs typeface="Times New Roman" pitchFamily="18" charset="0"/>
              </a:rPr>
              <a:t>Pb</a:t>
            </a:r>
            <a:r>
              <a:rPr lang="en-US" sz="2000" dirty="0" smtClean="0">
                <a:cs typeface="Times New Roman" pitchFamily="18" charset="0"/>
              </a:rPr>
              <a:t> exposure in the children were determined by interview of the caregiver, using an in depth questionnaire, and </a:t>
            </a:r>
            <a:r>
              <a:rPr lang="en-US" sz="2000" dirty="0" err="1" smtClean="0">
                <a:cs typeface="Times New Roman" pitchFamily="18" charset="0"/>
              </a:rPr>
              <a:t>Pb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analysis of </a:t>
            </a:r>
            <a:r>
              <a:rPr lang="en-US" sz="2000" dirty="0" smtClean="0">
                <a:cs typeface="Times New Roman" pitchFamily="18" charset="0"/>
              </a:rPr>
              <a:t> the yard soil, household water, river water and environmental air.  </a:t>
            </a:r>
          </a:p>
          <a:p>
            <a:pPr>
              <a:buNone/>
            </a:pPr>
            <a:r>
              <a:rPr lang="en-US" sz="2000" dirty="0" smtClean="0">
                <a:cs typeface="Times New Roman" pitchFamily="18" charset="0"/>
              </a:rPr>
              <a:t>	</a:t>
            </a:r>
            <a:r>
              <a:rPr lang="en-US" sz="2000" dirty="0" smtClean="0">
                <a:solidFill>
                  <a:srgbClr val="FFFF00"/>
                </a:solidFill>
                <a:cs typeface="Times New Roman" pitchFamily="18" charset="0"/>
              </a:rPr>
              <a:t>Note: The use of lead in gasoline has been discontinued in the Philippines since 2005</a:t>
            </a:r>
            <a:endParaRPr lang="en-US" sz="2000" dirty="0">
              <a:solidFill>
                <a:srgbClr val="FFFF00"/>
              </a:solidFill>
              <a:cs typeface="Times New Roman" pitchFamily="18" charset="0"/>
            </a:endParaRPr>
          </a:p>
          <a:p>
            <a:endParaRPr lang="en-US" sz="2000" dirty="0">
              <a:cs typeface="Times New Roman" pitchFamily="18" charset="0"/>
            </a:endParaRPr>
          </a:p>
          <a:p>
            <a:r>
              <a:rPr lang="en-US" sz="2000" dirty="0" err="1" smtClean="0">
                <a:cs typeface="Times New Roman" pitchFamily="18" charset="0"/>
              </a:rPr>
              <a:t>Pb</a:t>
            </a:r>
            <a:r>
              <a:rPr lang="en-US" sz="2000" dirty="0" smtClean="0">
                <a:cs typeface="Times New Roman" pitchFamily="18" charset="0"/>
              </a:rPr>
              <a:t> analysis was done by atomic absorption </a:t>
            </a:r>
            <a:r>
              <a:rPr lang="en-US" sz="2000" dirty="0" err="1" smtClean="0">
                <a:cs typeface="Times New Roman" pitchFamily="18" charset="0"/>
              </a:rPr>
              <a:t>spectrophotometry</a:t>
            </a:r>
            <a:r>
              <a:rPr lang="en-US" sz="2000" dirty="0" smtClean="0">
                <a:cs typeface="Times New Roman" pitchFamily="18" charset="0"/>
              </a:rPr>
              <a:t> (AAS) and by inductively coupled plasma optical emission spectrometry (ICP-OES). </a:t>
            </a:r>
            <a:r>
              <a:rPr lang="en-US" sz="2000" dirty="0">
                <a:cs typeface="Times New Roman" pitchFamily="18" charset="0"/>
              </a:rPr>
              <a:t/>
            </a:r>
            <a:br>
              <a:rPr lang="en-US" sz="2000" dirty="0">
                <a:cs typeface="Times New Roman" pitchFamily="18" charset="0"/>
              </a:rPr>
            </a:br>
            <a:endParaRPr lang="en-US" sz="20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DSCN33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575" y="58738"/>
            <a:ext cx="4492625" cy="3370262"/>
          </a:xfrm>
          <a:prstGeom prst="rect">
            <a:avLst/>
          </a:prstGeom>
          <a:noFill/>
        </p:spPr>
      </p:pic>
      <p:pic>
        <p:nvPicPr>
          <p:cNvPr id="562179" name="Picture 3" descr="DSCN33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40138"/>
            <a:ext cx="4187825" cy="3141662"/>
          </a:xfrm>
          <a:prstGeom prst="rect">
            <a:avLst/>
          </a:prstGeom>
          <a:noFill/>
        </p:spPr>
      </p:pic>
      <p:pic>
        <p:nvPicPr>
          <p:cNvPr id="562180" name="Picture 4" descr="DSCN33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575" y="3468688"/>
            <a:ext cx="4416425" cy="3313112"/>
          </a:xfrm>
          <a:prstGeom prst="rect">
            <a:avLst/>
          </a:prstGeom>
          <a:noFill/>
        </p:spPr>
      </p:pic>
      <p:pic>
        <p:nvPicPr>
          <p:cNvPr id="562181" name="Picture 5" descr="DSCN3334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2400" y="76200"/>
            <a:ext cx="4495800" cy="3371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6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6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1465</Words>
  <Application>Microsoft Office PowerPoint</Application>
  <PresentationFormat>On-screen Show (4:3)</PresentationFormat>
  <Paragraphs>305</Paragraphs>
  <Slides>24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Document</vt:lpstr>
      <vt:lpstr>ALLUVIAL AND RIPARIAN SOILS AS MAJOR SOURCES OF LEAD EXPOSURE IN YOUNG CHILDREN IN THE PHILIPPINES: THE ROLE OF FLOODS 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and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questionnaire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>Deftones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EPIDEMIOLOGY OF EXTREMELY HIGH LEAD EXPOSURE IN FILIPINO CHILDREN.</dc:title>
  <dc:creator>user</dc:creator>
  <cp:lastModifiedBy>Pollution Control 2016</cp:lastModifiedBy>
  <cp:revision>49</cp:revision>
  <dcterms:created xsi:type="dcterms:W3CDTF">2011-04-26T08:34:52Z</dcterms:created>
  <dcterms:modified xsi:type="dcterms:W3CDTF">2016-05-30T12:12:02Z</dcterms:modified>
</cp:coreProperties>
</file>