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2" r:id="rId2"/>
    <p:sldId id="265" r:id="rId3"/>
    <p:sldId id="256" r:id="rId4"/>
    <p:sldId id="261" r:id="rId5"/>
    <p:sldId id="257" r:id="rId6"/>
    <p:sldId id="259" r:id="rId7"/>
    <p:sldId id="263" r:id="rId8"/>
    <p:sldId id="258" r:id="rId9"/>
    <p:sldId id="266" r:id="rId10"/>
    <p:sldId id="267" r:id="rId11"/>
    <p:sldId id="270" r:id="rId12"/>
    <p:sldId id="268" r:id="rId13"/>
    <p:sldId id="273" r:id="rId14"/>
    <p:sldId id="271" r:id="rId15"/>
    <p:sldId id="272" r:id="rId16"/>
    <p:sldId id="264" r:id="rId17"/>
    <p:sldId id="274" r:id="rId18"/>
    <p:sldId id="275" r:id="rId19"/>
    <p:sldId id="276" r:id="rId20"/>
    <p:sldId id="277" r:id="rId21"/>
    <p:sldId id="260" r:id="rId22"/>
    <p:sldId id="278"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010"/>
    <a:srgbClr val="66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79296" autoAdjust="0"/>
  </p:normalViewPr>
  <p:slideViewPr>
    <p:cSldViewPr>
      <p:cViewPr>
        <p:scale>
          <a:sx n="70" d="100"/>
          <a:sy n="70" d="100"/>
        </p:scale>
        <p:origin x="-5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06"/>
    </p:cViewPr>
  </p:sorterViewPr>
  <p:notesViewPr>
    <p:cSldViewPr>
      <p:cViewPr>
        <p:scale>
          <a:sx n="80" d="100"/>
          <a:sy n="80" d="100"/>
        </p:scale>
        <p:origin x="-1290" y="32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8130964799388073"/>
          <c:y val="9.6201432164102971E-3"/>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3749738229675562"/>
          <c:y val="0.14151574304243972"/>
          <c:w val="0.4813872696544042"/>
          <c:h val="0.73470959823908444"/>
        </c:manualLayout>
      </c:layout>
      <c:bar3DChart>
        <c:barDir val="col"/>
        <c:grouping val="clustered"/>
        <c:varyColors val="0"/>
        <c:ser>
          <c:idx val="0"/>
          <c:order val="0"/>
          <c:tx>
            <c:strRef>
              <c:f>Hoja1!$B$1</c:f>
              <c:strCache>
                <c:ptCount val="1"/>
                <c:pt idx="0">
                  <c:v>PAIN IN EUROPE</c:v>
                </c:pt>
              </c:strCache>
            </c:strRef>
          </c:tx>
          <c:invertIfNegative val="0"/>
          <c:dPt>
            <c:idx val="0"/>
            <c:invertIfNegative val="0"/>
            <c:bubble3D val="0"/>
            <c:spPr>
              <a:solidFill>
                <a:schemeClr val="accent2"/>
              </a:solidFill>
            </c:spPr>
          </c:dPt>
          <c:dPt>
            <c:idx val="1"/>
            <c:invertIfNegative val="0"/>
            <c:bubble3D val="0"/>
            <c:spPr>
              <a:solidFill>
                <a:srgbClr val="FFC000"/>
              </a:solidFill>
            </c:spPr>
          </c:dPt>
          <c:dPt>
            <c:idx val="2"/>
            <c:invertIfNegative val="0"/>
            <c:bubble3D val="0"/>
            <c:spPr>
              <a:solidFill>
                <a:srgbClr val="92D050"/>
              </a:solidFill>
            </c:spPr>
          </c:dPt>
          <c:dPt>
            <c:idx val="4"/>
            <c:invertIfNegative val="0"/>
            <c:bubble3D val="0"/>
            <c:spPr>
              <a:solidFill>
                <a:srgbClr val="00B0F0"/>
              </a:solidFill>
            </c:spPr>
          </c:dPt>
          <c:dPt>
            <c:idx val="5"/>
            <c:invertIfNegative val="0"/>
            <c:bubble3D val="0"/>
            <c:spPr>
              <a:solidFill>
                <a:srgbClr val="FF0000"/>
              </a:solidFill>
            </c:spPr>
          </c:dPt>
          <c:cat>
            <c:strRef>
              <c:f>Hoja1!$A$2:$A$7</c:f>
              <c:strCache>
                <c:ptCount val="6"/>
                <c:pt idx="0">
                  <c:v>lifetime prevalence </c:v>
                </c:pt>
                <c:pt idx="1">
                  <c:v>recurrence</c:v>
                </c:pt>
                <c:pt idx="2">
                  <c:v>restrictive pain </c:v>
                </c:pt>
                <c:pt idx="3">
                  <c:v>radiated pain  </c:v>
                </c:pt>
                <c:pt idx="4">
                  <c:v>resolved </c:v>
                </c:pt>
                <c:pt idx="5">
                  <c:v>Chronic</c:v>
                </c:pt>
              </c:strCache>
            </c:strRef>
          </c:cat>
          <c:val>
            <c:numRef>
              <c:f>Hoja1!$B$2:$B$7</c:f>
              <c:numCache>
                <c:formatCode>General</c:formatCode>
                <c:ptCount val="6"/>
                <c:pt idx="0">
                  <c:v>59</c:v>
                </c:pt>
                <c:pt idx="1">
                  <c:v>85</c:v>
                </c:pt>
                <c:pt idx="2">
                  <c:v>44</c:v>
                </c:pt>
                <c:pt idx="3">
                  <c:v>40</c:v>
                </c:pt>
                <c:pt idx="4">
                  <c:v>90</c:v>
                </c:pt>
                <c:pt idx="5">
                  <c:v>15</c:v>
                </c:pt>
              </c:numCache>
            </c:numRef>
          </c:val>
        </c:ser>
        <c:dLbls>
          <c:showLegendKey val="0"/>
          <c:showVal val="0"/>
          <c:showCatName val="0"/>
          <c:showSerName val="0"/>
          <c:showPercent val="0"/>
          <c:showBubbleSize val="0"/>
        </c:dLbls>
        <c:gapWidth val="150"/>
        <c:shape val="box"/>
        <c:axId val="24383488"/>
        <c:axId val="24385024"/>
        <c:axId val="0"/>
      </c:bar3DChart>
      <c:catAx>
        <c:axId val="24383488"/>
        <c:scaling>
          <c:orientation val="minMax"/>
        </c:scaling>
        <c:delete val="1"/>
        <c:axPos val="b"/>
        <c:majorTickMark val="out"/>
        <c:minorTickMark val="none"/>
        <c:tickLblPos val="nextTo"/>
        <c:crossAx val="24385024"/>
        <c:crosses val="autoZero"/>
        <c:auto val="1"/>
        <c:lblAlgn val="ctr"/>
        <c:lblOffset val="100"/>
        <c:noMultiLvlLbl val="0"/>
      </c:catAx>
      <c:valAx>
        <c:axId val="24385024"/>
        <c:scaling>
          <c:orientation val="minMax"/>
        </c:scaling>
        <c:delete val="0"/>
        <c:axPos val="l"/>
        <c:majorGridlines/>
        <c:numFmt formatCode="General" sourceLinked="1"/>
        <c:majorTickMark val="out"/>
        <c:minorTickMark val="none"/>
        <c:tickLblPos val="nextTo"/>
        <c:crossAx val="24383488"/>
        <c:crosses val="autoZero"/>
        <c:crossBetween val="between"/>
      </c:valAx>
    </c:plotArea>
    <c:legend>
      <c:legendPos val="r"/>
      <c:layout>
        <c:manualLayout>
          <c:xMode val="edge"/>
          <c:yMode val="edge"/>
          <c:x val="0.68056425392262221"/>
          <c:y val="0.32753543877069213"/>
          <c:w val="0.27417283035414947"/>
          <c:h val="0.52506014956671476"/>
        </c:manualLayout>
      </c:layout>
      <c:overlay val="0"/>
    </c:legend>
    <c:plotVisOnly val="1"/>
    <c:dispBlanksAs val="gap"/>
    <c:showDLblsOverMax val="0"/>
  </c:chart>
  <c:txPr>
    <a:bodyPr/>
    <a:lstStyle/>
    <a:p>
      <a:pPr>
        <a:defRPr sz="180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3801549283195114"/>
          <c:y val="4.7791546652901716E-2"/>
          <c:w val="0.59498672260816332"/>
          <c:h val="0.56090273418366277"/>
        </c:manualLayout>
      </c:layout>
      <c:lineChart>
        <c:grouping val="stacked"/>
        <c:varyColors val="0"/>
        <c:ser>
          <c:idx val="0"/>
          <c:order val="0"/>
          <c:tx>
            <c:strRef>
              <c:f>Hoja1!$B$1</c:f>
              <c:strCache>
                <c:ptCount val="1"/>
                <c:pt idx="0">
                  <c:v>Medical</c:v>
                </c:pt>
              </c:strCache>
            </c:strRef>
          </c:tx>
          <c:spPr>
            <a:ln w="76200"/>
          </c:spPr>
          <c:marker>
            <c:symbol val="none"/>
          </c:marker>
          <c:cat>
            <c:numRef>
              <c:f>Hoja1!$A$2:$A$4</c:f>
              <c:numCache>
                <c:formatCode>General</c:formatCode>
                <c:ptCount val="3"/>
                <c:pt idx="0">
                  <c:v>1990</c:v>
                </c:pt>
                <c:pt idx="1">
                  <c:v>2000</c:v>
                </c:pt>
                <c:pt idx="2">
                  <c:v>2010</c:v>
                </c:pt>
              </c:numCache>
            </c:numRef>
          </c:cat>
          <c:val>
            <c:numRef>
              <c:f>Hoja1!$B$2:$B$4</c:f>
              <c:numCache>
                <c:formatCode>General</c:formatCode>
                <c:ptCount val="3"/>
                <c:pt idx="0">
                  <c:v>9000</c:v>
                </c:pt>
                <c:pt idx="1">
                  <c:v>12000</c:v>
                </c:pt>
                <c:pt idx="2">
                  <c:v>15000</c:v>
                </c:pt>
              </c:numCache>
            </c:numRef>
          </c:val>
          <c:smooth val="0"/>
        </c:ser>
        <c:ser>
          <c:idx val="1"/>
          <c:order val="1"/>
          <c:tx>
            <c:strRef>
              <c:f>Hoja1!$C$1</c:f>
              <c:strCache>
                <c:ptCount val="1"/>
                <c:pt idx="0">
                  <c:v>Surgery</c:v>
                </c:pt>
              </c:strCache>
            </c:strRef>
          </c:tx>
          <c:spPr>
            <a:ln w="76200"/>
          </c:spPr>
          <c:marker>
            <c:symbol val="none"/>
          </c:marker>
          <c:cat>
            <c:numRef>
              <c:f>Hoja1!$A$2:$A$4</c:f>
              <c:numCache>
                <c:formatCode>General</c:formatCode>
                <c:ptCount val="3"/>
                <c:pt idx="0">
                  <c:v>1990</c:v>
                </c:pt>
                <c:pt idx="1">
                  <c:v>2000</c:v>
                </c:pt>
                <c:pt idx="2">
                  <c:v>2010</c:v>
                </c:pt>
              </c:numCache>
            </c:numRef>
          </c:cat>
          <c:val>
            <c:numRef>
              <c:f>Hoja1!$C$2:$C$4</c:f>
              <c:numCache>
                <c:formatCode>General</c:formatCode>
                <c:ptCount val="3"/>
                <c:pt idx="0">
                  <c:v>12000</c:v>
                </c:pt>
                <c:pt idx="1">
                  <c:v>15000</c:v>
                </c:pt>
                <c:pt idx="2">
                  <c:v>19000</c:v>
                </c:pt>
              </c:numCache>
            </c:numRef>
          </c:val>
          <c:smooth val="0"/>
        </c:ser>
        <c:dLbls>
          <c:showLegendKey val="0"/>
          <c:showVal val="0"/>
          <c:showCatName val="0"/>
          <c:showSerName val="0"/>
          <c:showPercent val="0"/>
          <c:showBubbleSize val="0"/>
        </c:dLbls>
        <c:marker val="1"/>
        <c:smooth val="0"/>
        <c:axId val="66372736"/>
        <c:axId val="66374272"/>
      </c:lineChart>
      <c:catAx>
        <c:axId val="66372736"/>
        <c:scaling>
          <c:orientation val="minMax"/>
        </c:scaling>
        <c:delete val="0"/>
        <c:axPos val="b"/>
        <c:numFmt formatCode="General" sourceLinked="1"/>
        <c:majorTickMark val="out"/>
        <c:minorTickMark val="none"/>
        <c:tickLblPos val="nextTo"/>
        <c:crossAx val="66374272"/>
        <c:crosses val="autoZero"/>
        <c:auto val="1"/>
        <c:lblAlgn val="ctr"/>
        <c:lblOffset val="100"/>
        <c:noMultiLvlLbl val="0"/>
      </c:catAx>
      <c:valAx>
        <c:axId val="66374272"/>
        <c:scaling>
          <c:orientation val="minMax"/>
        </c:scaling>
        <c:delete val="0"/>
        <c:axPos val="l"/>
        <c:majorGridlines/>
        <c:numFmt formatCode="General" sourceLinked="1"/>
        <c:majorTickMark val="out"/>
        <c:minorTickMark val="none"/>
        <c:tickLblPos val="nextTo"/>
        <c:crossAx val="66372736"/>
        <c:crosses val="autoZero"/>
        <c:crossBetween val="between"/>
      </c:valAx>
    </c:plotArea>
    <c:legend>
      <c:legendPos val="r"/>
      <c:layout>
        <c:manualLayout>
          <c:xMode val="edge"/>
          <c:yMode val="edge"/>
          <c:x val="0.36092242371392702"/>
          <c:y val="0.76020384745476666"/>
          <c:w val="0.29380488121864867"/>
          <c:h val="0.16593781621670478"/>
        </c:manualLayout>
      </c:layout>
      <c:overlay val="0"/>
    </c:legend>
    <c:plotVisOnly val="1"/>
    <c:dispBlanksAs val="zero"/>
    <c:showDLblsOverMax val="0"/>
  </c:chart>
  <c:txPr>
    <a:bodyPr/>
    <a:lstStyle/>
    <a:p>
      <a:pPr>
        <a:defRPr sz="1800"/>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24323091085117524"/>
          <c:y val="0.10825819548315295"/>
          <c:w val="0.57035669506109299"/>
          <c:h val="0.56406110821994437"/>
        </c:manualLayout>
      </c:layout>
      <c:lineChart>
        <c:grouping val="stacked"/>
        <c:varyColors val="0"/>
        <c:ser>
          <c:idx val="0"/>
          <c:order val="0"/>
          <c:tx>
            <c:strRef>
              <c:f>Hoja1!$B$1</c:f>
              <c:strCache>
                <c:ptCount val="1"/>
                <c:pt idx="0">
                  <c:v>Interventionism</c:v>
                </c:pt>
              </c:strCache>
            </c:strRef>
          </c:tx>
          <c:spPr>
            <a:ln w="76200"/>
          </c:spPr>
          <c:marker>
            <c:symbol val="none"/>
          </c:marker>
          <c:cat>
            <c:numRef>
              <c:f>Hoja1!$A$2:$A$4</c:f>
              <c:numCache>
                <c:formatCode>General</c:formatCode>
                <c:ptCount val="3"/>
                <c:pt idx="0">
                  <c:v>1990</c:v>
                </c:pt>
                <c:pt idx="1">
                  <c:v>2000</c:v>
                </c:pt>
                <c:pt idx="2">
                  <c:v>2010</c:v>
                </c:pt>
              </c:numCache>
            </c:numRef>
          </c:cat>
          <c:val>
            <c:numRef>
              <c:f>Hoja1!$B$2:$B$4</c:f>
              <c:numCache>
                <c:formatCode>General</c:formatCode>
                <c:ptCount val="3"/>
                <c:pt idx="0">
                  <c:v>100</c:v>
                </c:pt>
                <c:pt idx="1">
                  <c:v>150</c:v>
                </c:pt>
                <c:pt idx="2">
                  <c:v>235</c:v>
                </c:pt>
              </c:numCache>
            </c:numRef>
          </c:val>
          <c:smooth val="0"/>
        </c:ser>
        <c:dLbls>
          <c:showLegendKey val="0"/>
          <c:showVal val="0"/>
          <c:showCatName val="0"/>
          <c:showSerName val="0"/>
          <c:showPercent val="0"/>
          <c:showBubbleSize val="0"/>
        </c:dLbls>
        <c:marker val="1"/>
        <c:smooth val="0"/>
        <c:axId val="66488960"/>
        <c:axId val="66515328"/>
      </c:lineChart>
      <c:catAx>
        <c:axId val="66488960"/>
        <c:scaling>
          <c:orientation val="minMax"/>
        </c:scaling>
        <c:delete val="0"/>
        <c:axPos val="b"/>
        <c:numFmt formatCode="General" sourceLinked="1"/>
        <c:majorTickMark val="out"/>
        <c:minorTickMark val="none"/>
        <c:tickLblPos val="nextTo"/>
        <c:crossAx val="66515328"/>
        <c:crosses val="autoZero"/>
        <c:auto val="1"/>
        <c:lblAlgn val="ctr"/>
        <c:lblOffset val="100"/>
        <c:noMultiLvlLbl val="0"/>
      </c:catAx>
      <c:valAx>
        <c:axId val="66515328"/>
        <c:scaling>
          <c:orientation val="minMax"/>
        </c:scaling>
        <c:delete val="0"/>
        <c:axPos val="l"/>
        <c:majorGridlines/>
        <c:numFmt formatCode="General" sourceLinked="1"/>
        <c:majorTickMark val="out"/>
        <c:minorTickMark val="none"/>
        <c:tickLblPos val="nextTo"/>
        <c:crossAx val="66488960"/>
        <c:crosses val="autoZero"/>
        <c:crossBetween val="between"/>
      </c:valAx>
    </c:plotArea>
    <c:legend>
      <c:legendPos val="r"/>
      <c:layout>
        <c:manualLayout>
          <c:xMode val="edge"/>
          <c:yMode val="edge"/>
          <c:x val="0.22329038270124182"/>
          <c:y val="0.82361779490387999"/>
          <c:w val="0.593141578373378"/>
          <c:h val="0.15319496664113344"/>
        </c:manualLayout>
      </c:layout>
      <c:overlay val="0"/>
    </c:legend>
    <c:plotVisOnly val="1"/>
    <c:dispBlanksAs val="zero"/>
    <c:showDLblsOverMax val="0"/>
  </c:chart>
  <c:txPr>
    <a:bodyPr/>
    <a:lstStyle/>
    <a:p>
      <a:pPr>
        <a:defRPr sz="18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14465408805031446"/>
          <c:y val="6.9286387943642724E-2"/>
          <c:w val="0.67610062893081757"/>
          <c:h val="0.7337906085993835"/>
        </c:manualLayout>
      </c:layout>
      <c:pie3DChart>
        <c:varyColors val="1"/>
        <c:ser>
          <c:idx val="0"/>
          <c:order val="0"/>
          <c:tx>
            <c:strRef>
              <c:f>Hoja1!$B$1</c:f>
              <c:strCache>
                <c:ptCount val="1"/>
                <c:pt idx="0">
                  <c:v>distribution  the cause of LBP are by frequency:</c:v>
                </c:pt>
              </c:strCache>
            </c:strRef>
          </c:tx>
          <c:spPr>
            <a:ln>
              <a:solidFill>
                <a:schemeClr val="tx1"/>
              </a:solidFill>
            </a:ln>
          </c:spPr>
          <c:cat>
            <c:strRef>
              <c:f>Hoja1!$A$2:$A$6</c:f>
              <c:strCache>
                <c:ptCount val="5"/>
                <c:pt idx="0">
                  <c:v>Common</c:v>
                </c:pt>
                <c:pt idx="1">
                  <c:v>Herniated Disc</c:v>
                </c:pt>
                <c:pt idx="2">
                  <c:v>Ankylosis</c:v>
                </c:pt>
                <c:pt idx="3">
                  <c:v>Fracture</c:v>
                </c:pt>
                <c:pt idx="4">
                  <c:v>Malignancy</c:v>
                </c:pt>
              </c:strCache>
            </c:strRef>
          </c:cat>
          <c:val>
            <c:numRef>
              <c:f>Hoja1!$B$2:$B$6</c:f>
              <c:numCache>
                <c:formatCode>General</c:formatCode>
                <c:ptCount val="5"/>
                <c:pt idx="0">
                  <c:v>90</c:v>
                </c:pt>
                <c:pt idx="1">
                  <c:v>3</c:v>
                </c:pt>
                <c:pt idx="2">
                  <c:v>2.2999999999999998</c:v>
                </c:pt>
                <c:pt idx="3">
                  <c:v>4</c:v>
                </c:pt>
                <c:pt idx="4">
                  <c:v>0.7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1069182389937107"/>
          <c:y val="0.69985680395531291"/>
          <c:w val="0.82389937106918243"/>
          <c:h val="0.25128574846944179"/>
        </c:manualLayout>
      </c:layout>
      <c:overlay val="0"/>
      <c:spPr>
        <a:ln>
          <a:noFill/>
        </a:ln>
      </c:spPr>
    </c:legend>
    <c:plotVisOnly val="1"/>
    <c:dispBlanksAs val="gap"/>
    <c:showDLblsOverMax val="0"/>
  </c:chart>
  <c:txPr>
    <a:bodyPr/>
    <a:lstStyle/>
    <a:p>
      <a:pPr>
        <a:defRPr sz="18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4.2175265550204566E-2"/>
          <c:y val="2.6838805350130179E-2"/>
          <c:w val="0.82826002424851342"/>
          <c:h val="0.90399677813576274"/>
        </c:manualLayout>
      </c:layout>
      <c:pie3DChart>
        <c:varyColors val="1"/>
        <c:ser>
          <c:idx val="0"/>
          <c:order val="0"/>
          <c:tx>
            <c:strRef>
              <c:f>Hoja1!$B$1</c:f>
              <c:strCache>
                <c:ptCount val="1"/>
                <c:pt idx="0">
                  <c:v>Ventas</c:v>
                </c:pt>
              </c:strCache>
            </c:strRef>
          </c:tx>
          <c:spPr>
            <a:ln w="12700">
              <a:solidFill>
                <a:schemeClr val="tx1"/>
              </a:solidFill>
            </a:ln>
          </c:spPr>
          <c:cat>
            <c:strRef>
              <c:f>Hoja1!$A$2:$A$3</c:f>
              <c:strCache>
                <c:ptCount val="2"/>
                <c:pt idx="0">
                  <c:v>Acute</c:v>
                </c:pt>
                <c:pt idx="1">
                  <c:v>Chronic</c:v>
                </c:pt>
              </c:strCache>
            </c:strRef>
          </c:cat>
          <c:val>
            <c:numRef>
              <c:f>Hoja1!$B$2:$B$3</c:f>
              <c:numCache>
                <c:formatCode>General</c:formatCode>
                <c:ptCount val="2"/>
                <c:pt idx="0">
                  <c:v>90</c:v>
                </c:pt>
                <c:pt idx="1">
                  <c:v>10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29801278118856356"/>
          <c:y val="0.79552220535166873"/>
          <c:w val="0.41328922390265815"/>
          <c:h val="0.1813023861546248"/>
        </c:manualLayout>
      </c:layout>
      <c:overlay val="0"/>
      <c:spPr>
        <a:ln>
          <a:noFill/>
        </a:ln>
      </c:spPr>
      <c:txPr>
        <a:bodyPr/>
        <a:lstStyle/>
        <a:p>
          <a:pPr>
            <a:defRPr>
              <a:ln>
                <a:noFill/>
              </a:ln>
            </a:defRPr>
          </a:pPr>
          <a:endParaRPr lang="es-ES"/>
        </a:p>
      </c:txPr>
    </c:legend>
    <c:plotVisOnly val="1"/>
    <c:dispBlanksAs val="gap"/>
    <c:showDLblsOverMax val="0"/>
  </c:chart>
  <c:txPr>
    <a:bodyPr/>
    <a:lstStyle/>
    <a:p>
      <a:pPr>
        <a:defRPr sz="1800"/>
      </a:pPr>
      <a:endParaRPr lang="es-E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microsoft.com/office/2007/relationships/hdphoto" Target="../media/hdphoto3.wdp"/></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microsoft.com/office/2007/relationships/hdphoto" Target="../media/hdphoto3.wdp"/></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52CD7-1426-4617-8A67-D4744F426AAD}"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s-ES"/>
        </a:p>
      </dgm:t>
    </dgm:pt>
    <dgm:pt modelId="{4088EEB9-ECB4-489F-A4A2-16C17A867F00}">
      <dgm:prSet phldrT="[Texto]" custT="1"/>
      <dgm:spPr/>
      <dgm:t>
        <a:bodyPr/>
        <a:lstStyle/>
        <a:p>
          <a:r>
            <a:rPr lang="es-ES" sz="2400" b="1" dirty="0" smtClean="0">
              <a:effectLst>
                <a:outerShdw blurRad="38100" dist="38100" dir="2700000" algn="tl">
                  <a:srgbClr val="000000">
                    <a:alpha val="43137"/>
                  </a:srgbClr>
                </a:outerShdw>
              </a:effectLst>
            </a:rPr>
            <a:t>1,000,000 </a:t>
          </a:r>
        </a:p>
        <a:p>
          <a:r>
            <a:rPr lang="es-ES" sz="2400" b="1" dirty="0" err="1" smtClean="0">
              <a:effectLst>
                <a:outerShdw blurRad="38100" dist="38100" dir="2700000" algn="tl">
                  <a:srgbClr val="000000">
                    <a:alpha val="43137"/>
                  </a:srgbClr>
                </a:outerShdw>
              </a:effectLst>
            </a:rPr>
            <a:t>Surgical</a:t>
          </a:r>
          <a:r>
            <a:rPr lang="es-ES" sz="2400" b="1" dirty="0" smtClean="0">
              <a:effectLst>
                <a:outerShdw blurRad="38100" dist="38100" dir="2700000" algn="tl">
                  <a:srgbClr val="000000">
                    <a:alpha val="43137"/>
                  </a:srgbClr>
                </a:outerShdw>
              </a:effectLst>
            </a:rPr>
            <a:t> </a:t>
          </a:r>
          <a:r>
            <a:rPr lang="es-ES" sz="2400" b="1" dirty="0" err="1" smtClean="0">
              <a:effectLst>
                <a:outerShdw blurRad="38100" dist="38100" dir="2700000" algn="tl">
                  <a:srgbClr val="000000">
                    <a:alpha val="43137"/>
                  </a:srgbClr>
                </a:outerShdw>
              </a:effectLst>
            </a:rPr>
            <a:t>Int</a:t>
          </a:r>
          <a:r>
            <a:rPr lang="es-ES" sz="2400" b="1" dirty="0" smtClean="0">
              <a:effectLst>
                <a:outerShdw blurRad="38100" dist="38100" dir="2700000" algn="tl">
                  <a:srgbClr val="000000">
                    <a:alpha val="43137"/>
                  </a:srgbClr>
                </a:outerShdw>
              </a:effectLst>
            </a:rPr>
            <a:t>.</a:t>
          </a:r>
          <a:endParaRPr lang="es-ES" sz="2400" b="1" dirty="0">
            <a:effectLst>
              <a:outerShdw blurRad="38100" dist="38100" dir="2700000" algn="tl">
                <a:srgbClr val="000000">
                  <a:alpha val="43137"/>
                </a:srgbClr>
              </a:outerShdw>
            </a:effectLst>
          </a:endParaRPr>
        </a:p>
      </dgm:t>
    </dgm:pt>
    <dgm:pt modelId="{0430FC6F-1E3D-4803-BDB4-4AFE92913B82}" type="parTrans" cxnId="{F45BEBCB-B639-4C4E-90B2-B58BD04B61D8}">
      <dgm:prSet/>
      <dgm:spPr/>
      <dgm:t>
        <a:bodyPr/>
        <a:lstStyle/>
        <a:p>
          <a:endParaRPr lang="es-ES"/>
        </a:p>
      </dgm:t>
    </dgm:pt>
    <dgm:pt modelId="{D32E9F7D-4B6D-4AD6-A9C8-3A9B59BE4957}" type="sibTrans" cxnId="{F45BEBCB-B639-4C4E-90B2-B58BD04B61D8}">
      <dgm:prSet/>
      <dgm:spPr/>
      <dgm:t>
        <a:bodyPr/>
        <a:lstStyle/>
        <a:p>
          <a:endParaRPr lang="es-ES"/>
        </a:p>
      </dgm:t>
    </dgm:pt>
    <dgm:pt modelId="{892F8BF4-631E-48FF-8DBE-33C09C31C0FA}">
      <dgm:prSet phldrT="[Texto]" custT="1"/>
      <dgm:spPr/>
      <dgm:t>
        <a:bodyPr/>
        <a:lstStyle/>
        <a:p>
          <a:r>
            <a:rPr lang="es-ES" sz="2400" b="1" dirty="0" smtClean="0">
              <a:effectLst>
                <a:outerShdw blurRad="38100" dist="38100" dir="2700000" algn="tl">
                  <a:srgbClr val="000000">
                    <a:alpha val="43137"/>
                  </a:srgbClr>
                </a:outerShdw>
              </a:effectLst>
            </a:rPr>
            <a:t>Lumbar </a:t>
          </a:r>
          <a:r>
            <a:rPr lang="es-ES" sz="2400" b="1" dirty="0" err="1" smtClean="0">
              <a:effectLst>
                <a:outerShdw blurRad="38100" dist="38100" dir="2700000" algn="tl">
                  <a:srgbClr val="000000">
                    <a:alpha val="43137"/>
                  </a:srgbClr>
                </a:outerShdw>
              </a:effectLst>
            </a:rPr>
            <a:t>Fusion</a:t>
          </a:r>
          <a:endParaRPr lang="es-ES" sz="2400" b="1" dirty="0" smtClean="0">
            <a:effectLst>
              <a:outerShdw blurRad="38100" dist="38100" dir="2700000" algn="tl">
                <a:srgbClr val="000000">
                  <a:alpha val="43137"/>
                </a:srgbClr>
              </a:outerShdw>
            </a:effectLst>
          </a:endParaRPr>
        </a:p>
        <a:p>
          <a:r>
            <a:rPr lang="es-ES" sz="2400" b="1" dirty="0" smtClean="0">
              <a:effectLst>
                <a:outerShdw blurRad="38100" dist="38100" dir="2700000" algn="tl">
                  <a:srgbClr val="000000">
                    <a:alpha val="43137"/>
                  </a:srgbClr>
                </a:outerShdw>
              </a:effectLst>
            </a:rPr>
            <a:t>500%</a:t>
          </a:r>
          <a:endParaRPr lang="es-ES" sz="2400" b="1" dirty="0">
            <a:effectLst>
              <a:outerShdw blurRad="38100" dist="38100" dir="2700000" algn="tl">
                <a:srgbClr val="000000">
                  <a:alpha val="43137"/>
                </a:srgbClr>
              </a:outerShdw>
            </a:effectLst>
          </a:endParaRPr>
        </a:p>
      </dgm:t>
    </dgm:pt>
    <dgm:pt modelId="{E1B6BF43-5D5A-4B7A-9994-CAA17254BEBE}" type="parTrans" cxnId="{DC2AEA79-7B68-45BF-A2CE-07C8D7FCAD85}">
      <dgm:prSet/>
      <dgm:spPr/>
      <dgm:t>
        <a:bodyPr/>
        <a:lstStyle/>
        <a:p>
          <a:endParaRPr lang="es-ES"/>
        </a:p>
      </dgm:t>
    </dgm:pt>
    <dgm:pt modelId="{8545FFD2-8888-463D-838A-80DBD5D92A4F}" type="sibTrans" cxnId="{DC2AEA79-7B68-45BF-A2CE-07C8D7FCAD85}">
      <dgm:prSet/>
      <dgm:spPr/>
      <dgm:t>
        <a:bodyPr/>
        <a:lstStyle/>
        <a:p>
          <a:endParaRPr lang="es-ES"/>
        </a:p>
      </dgm:t>
    </dgm:pt>
    <dgm:pt modelId="{45B32190-653F-42EC-8D60-3B613E04DAB3}">
      <dgm:prSet phldrT="[Texto]" custT="1"/>
      <dgm:spPr>
        <a:solidFill>
          <a:srgbClr val="C0000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400" b="1" dirty="0" smtClean="0">
              <a:effectLst>
                <a:outerShdw blurRad="38100" dist="38100" dir="2700000" algn="tl">
                  <a:srgbClr val="000000">
                    <a:alpha val="43137"/>
                  </a:srgbClr>
                </a:outerShdw>
              </a:effectLst>
            </a:rPr>
            <a:t>400,000 </a:t>
          </a:r>
          <a:r>
            <a:rPr lang="es-ES" sz="2400" b="1" dirty="0" err="1" smtClean="0">
              <a:effectLst>
                <a:outerShdw blurRad="38100" dist="38100" dir="2700000" algn="tl">
                  <a:srgbClr val="000000">
                    <a:alpha val="43137"/>
                  </a:srgbClr>
                </a:outerShdw>
              </a:effectLst>
            </a:rPr>
            <a:t>Instrumented</a:t>
          </a:r>
          <a:endParaRPr lang="es-ES" sz="2400" b="1" dirty="0" smtClean="0">
            <a:effectLst>
              <a:outerShdw blurRad="38100" dist="38100" dir="2700000" algn="tl">
                <a:srgbClr val="000000">
                  <a:alpha val="43137"/>
                </a:srgbClr>
              </a:outerShdw>
            </a:effectLst>
          </a:endParaRPr>
        </a:p>
        <a:p>
          <a:pPr defTabSz="1689100">
            <a:lnSpc>
              <a:spcPct val="90000"/>
            </a:lnSpc>
            <a:spcBef>
              <a:spcPct val="0"/>
            </a:spcBef>
            <a:spcAft>
              <a:spcPct val="35000"/>
            </a:spcAft>
          </a:pPr>
          <a:endParaRPr lang="es-ES" sz="2400" b="1" dirty="0">
            <a:effectLst>
              <a:outerShdw blurRad="38100" dist="38100" dir="2700000" algn="tl">
                <a:srgbClr val="000000">
                  <a:alpha val="43137"/>
                </a:srgbClr>
              </a:outerShdw>
            </a:effectLst>
          </a:endParaRPr>
        </a:p>
      </dgm:t>
    </dgm:pt>
    <dgm:pt modelId="{020722E6-C0B8-4866-B063-7CE3E408D27D}" type="parTrans" cxnId="{337C9895-70E5-4EE2-AA64-B26B13D8D197}">
      <dgm:prSet/>
      <dgm:spPr/>
      <dgm:t>
        <a:bodyPr/>
        <a:lstStyle/>
        <a:p>
          <a:endParaRPr lang="es-ES"/>
        </a:p>
      </dgm:t>
    </dgm:pt>
    <dgm:pt modelId="{6ECA506F-38C8-4C3D-AE5C-F7EBA9420D3F}" type="sibTrans" cxnId="{337C9895-70E5-4EE2-AA64-B26B13D8D197}">
      <dgm:prSet/>
      <dgm:spPr/>
      <dgm:t>
        <a:bodyPr/>
        <a:lstStyle/>
        <a:p>
          <a:endParaRPr lang="es-ES"/>
        </a:p>
      </dgm:t>
    </dgm:pt>
    <dgm:pt modelId="{47CB8A0A-0411-4C24-9569-760125C0D31C}">
      <dgm:prSet phldrT="[Texto]" custT="1"/>
      <dgm:spPr>
        <a:solidFill>
          <a:srgbClr val="00B050"/>
        </a:solidFill>
      </dgm:spPr>
      <dgm:t>
        <a:bodyPr/>
        <a:lstStyle/>
        <a:p>
          <a:r>
            <a:rPr lang="es-ES" sz="2400" b="1" dirty="0" smtClean="0">
              <a:effectLst>
                <a:outerShdw blurRad="38100" dist="38100" dir="2700000" algn="tl">
                  <a:srgbClr val="000000">
                    <a:alpha val="43137"/>
                  </a:srgbClr>
                </a:outerShdw>
              </a:effectLst>
            </a:rPr>
            <a:t>47% of Total </a:t>
          </a:r>
          <a:r>
            <a:rPr lang="es-ES" sz="2400" b="1" dirty="0" err="1" smtClean="0">
              <a:effectLst>
                <a:outerShdw blurRad="38100" dist="38100" dir="2700000" algn="tl">
                  <a:srgbClr val="000000">
                    <a:alpha val="43137"/>
                  </a:srgbClr>
                </a:outerShdw>
              </a:effectLst>
            </a:rPr>
            <a:t>Expending</a:t>
          </a:r>
          <a:r>
            <a:rPr lang="es-ES" sz="2400" b="1" dirty="0" smtClean="0">
              <a:effectLst>
                <a:outerShdw blurRad="38100" dist="38100" dir="2700000" algn="tl">
                  <a:srgbClr val="000000">
                    <a:alpha val="43137"/>
                  </a:srgbClr>
                </a:outerShdw>
              </a:effectLst>
            </a:rPr>
            <a:t> in LBP</a:t>
          </a:r>
          <a:endParaRPr lang="es-ES" sz="2400" b="1" dirty="0">
            <a:effectLst>
              <a:outerShdw blurRad="38100" dist="38100" dir="2700000" algn="tl">
                <a:srgbClr val="000000">
                  <a:alpha val="43137"/>
                </a:srgbClr>
              </a:outerShdw>
            </a:effectLst>
          </a:endParaRPr>
        </a:p>
      </dgm:t>
    </dgm:pt>
    <dgm:pt modelId="{EC9BD341-58B9-4D8B-88F2-79973E452E82}" type="parTrans" cxnId="{88179FA9-3C7D-40BE-967A-55006145DD62}">
      <dgm:prSet/>
      <dgm:spPr/>
      <dgm:t>
        <a:bodyPr/>
        <a:lstStyle/>
        <a:p>
          <a:endParaRPr lang="es-ES"/>
        </a:p>
      </dgm:t>
    </dgm:pt>
    <dgm:pt modelId="{42CFC622-1511-475C-B6C0-A34143ACE4E4}" type="sibTrans" cxnId="{88179FA9-3C7D-40BE-967A-55006145DD62}">
      <dgm:prSet/>
      <dgm:spPr/>
      <dgm:t>
        <a:bodyPr/>
        <a:lstStyle/>
        <a:p>
          <a:endParaRPr lang="es-ES"/>
        </a:p>
      </dgm:t>
    </dgm:pt>
    <dgm:pt modelId="{0294F119-7F76-4968-B904-E20D4AA9FACE}">
      <dgm:prSet phldrT="[Texto]" custT="1"/>
      <dgm:spPr>
        <a:solidFill>
          <a:srgbClr val="7030A0"/>
        </a:solidFill>
      </dgm:spPr>
      <dgm:t>
        <a:bodyPr/>
        <a:lstStyle/>
        <a:p>
          <a:r>
            <a:rPr lang="es-ES" sz="2400" b="1" dirty="0" smtClean="0">
              <a:effectLst>
                <a:outerShdw blurRad="38100" dist="38100" dir="2700000" algn="tl">
                  <a:srgbClr val="000000">
                    <a:alpha val="43137"/>
                  </a:srgbClr>
                </a:outerShdw>
              </a:effectLst>
            </a:rPr>
            <a:t>Total </a:t>
          </a:r>
          <a:r>
            <a:rPr lang="es-ES" sz="2400" b="1" dirty="0" err="1" smtClean="0">
              <a:effectLst>
                <a:outerShdw blurRad="38100" dist="38100" dir="2700000" algn="tl">
                  <a:srgbClr val="000000">
                    <a:alpha val="43137"/>
                  </a:srgbClr>
                </a:outerShdw>
              </a:effectLst>
            </a:rPr>
            <a:t>Expending</a:t>
          </a:r>
          <a:r>
            <a:rPr lang="es-ES" sz="2400" b="1" dirty="0" smtClean="0">
              <a:effectLst>
                <a:outerShdw blurRad="38100" dist="38100" dir="2700000" algn="tl">
                  <a:srgbClr val="000000">
                    <a:alpha val="43137"/>
                  </a:srgbClr>
                </a:outerShdw>
              </a:effectLst>
            </a:rPr>
            <a:t> 2010</a:t>
          </a:r>
        </a:p>
        <a:p>
          <a:r>
            <a:rPr lang="es-ES" sz="2400" b="1" dirty="0" smtClean="0">
              <a:effectLst>
                <a:outerShdw blurRad="38100" dist="38100" dir="2700000" algn="tl">
                  <a:srgbClr val="000000">
                    <a:alpha val="43137"/>
                  </a:srgbClr>
                </a:outerShdw>
              </a:effectLst>
            </a:rPr>
            <a:t>482 </a:t>
          </a:r>
          <a:r>
            <a:rPr lang="es-ES" sz="2400" b="1" dirty="0" err="1" smtClean="0">
              <a:effectLst>
                <a:outerShdw blurRad="38100" dist="38100" dir="2700000" algn="tl">
                  <a:srgbClr val="000000">
                    <a:alpha val="43137"/>
                  </a:srgbClr>
                </a:outerShdw>
              </a:effectLst>
            </a:rPr>
            <a:t>million</a:t>
          </a:r>
          <a:r>
            <a:rPr lang="es-ES" sz="2400" b="1" dirty="0" smtClean="0">
              <a:effectLst>
                <a:outerShdw blurRad="38100" dist="38100" dir="2700000" algn="tl">
                  <a:srgbClr val="000000">
                    <a:alpha val="43137"/>
                  </a:srgbClr>
                </a:outerShdw>
              </a:effectLst>
            </a:rPr>
            <a:t> $</a:t>
          </a:r>
          <a:endParaRPr lang="es-ES" sz="2400" b="1" dirty="0">
            <a:effectLst>
              <a:outerShdw blurRad="38100" dist="38100" dir="2700000" algn="tl">
                <a:srgbClr val="000000">
                  <a:alpha val="43137"/>
                </a:srgbClr>
              </a:outerShdw>
            </a:effectLst>
          </a:endParaRPr>
        </a:p>
      </dgm:t>
    </dgm:pt>
    <dgm:pt modelId="{5CB6BA2C-132A-458A-A9F3-0DFC72F739D6}" type="parTrans" cxnId="{481BDBB5-60B2-4E60-942F-56C733B957A4}">
      <dgm:prSet/>
      <dgm:spPr/>
      <dgm:t>
        <a:bodyPr/>
        <a:lstStyle/>
        <a:p>
          <a:endParaRPr lang="es-ES"/>
        </a:p>
      </dgm:t>
    </dgm:pt>
    <dgm:pt modelId="{1799B0F2-3AB0-48F3-BA8F-C5C44A81FAEB}" type="sibTrans" cxnId="{481BDBB5-60B2-4E60-942F-56C733B957A4}">
      <dgm:prSet/>
      <dgm:spPr/>
      <dgm:t>
        <a:bodyPr/>
        <a:lstStyle/>
        <a:p>
          <a:endParaRPr lang="es-ES"/>
        </a:p>
      </dgm:t>
    </dgm:pt>
    <dgm:pt modelId="{BA284A1D-B4C4-422A-8CA5-91E54EF5B176}">
      <dgm:prSet phldrT="[Texto]" custT="1"/>
      <dgm:spPr>
        <a:solidFill>
          <a:schemeClr val="accent1">
            <a:lumMod val="75000"/>
          </a:schemeClr>
        </a:solidFill>
      </dgm:spPr>
      <dgm:t>
        <a:bodyPr/>
        <a:lstStyle/>
        <a:p>
          <a:r>
            <a:rPr lang="es-ES" sz="2400" b="1" dirty="0" smtClean="0">
              <a:effectLst>
                <a:outerShdw blurRad="38100" dist="38100" dir="2700000" algn="tl">
                  <a:srgbClr val="000000">
                    <a:alpha val="43137"/>
                  </a:srgbClr>
                </a:outerShdw>
              </a:effectLst>
            </a:rPr>
            <a:t>Total </a:t>
          </a:r>
          <a:r>
            <a:rPr lang="es-ES" sz="2400" b="1" dirty="0" err="1" smtClean="0">
              <a:effectLst>
                <a:outerShdw blurRad="38100" dist="38100" dir="2700000" algn="tl">
                  <a:srgbClr val="000000">
                    <a:alpha val="43137"/>
                  </a:srgbClr>
                </a:outerShdw>
              </a:effectLst>
            </a:rPr>
            <a:t>Expending</a:t>
          </a:r>
          <a:r>
            <a:rPr lang="es-ES" sz="2400" b="1" dirty="0" smtClean="0">
              <a:effectLst>
                <a:outerShdw blurRad="38100" dist="38100" dir="2700000" algn="tl">
                  <a:srgbClr val="000000">
                    <a:alpha val="43137"/>
                  </a:srgbClr>
                </a:outerShdw>
              </a:effectLst>
            </a:rPr>
            <a:t> 2000</a:t>
          </a:r>
        </a:p>
        <a:p>
          <a:r>
            <a:rPr lang="es-ES" sz="2400" b="1" dirty="0" smtClean="0">
              <a:effectLst>
                <a:outerShdw blurRad="38100" dist="38100" dir="2700000" algn="tl">
                  <a:srgbClr val="000000">
                    <a:alpha val="43137"/>
                  </a:srgbClr>
                </a:outerShdw>
              </a:effectLst>
            </a:rPr>
            <a:t>75 </a:t>
          </a:r>
          <a:r>
            <a:rPr lang="es-ES" sz="2400" b="1" dirty="0" err="1" smtClean="0">
              <a:effectLst>
                <a:outerShdw blurRad="38100" dist="38100" dir="2700000" algn="tl">
                  <a:srgbClr val="000000">
                    <a:alpha val="43137"/>
                  </a:srgbClr>
                </a:outerShdw>
              </a:effectLst>
            </a:rPr>
            <a:t>million</a:t>
          </a:r>
          <a:r>
            <a:rPr lang="es-ES" sz="2400" b="1" dirty="0" smtClean="0">
              <a:effectLst>
                <a:outerShdw blurRad="38100" dist="38100" dir="2700000" algn="tl">
                  <a:srgbClr val="000000">
                    <a:alpha val="43137"/>
                  </a:srgbClr>
                </a:outerShdw>
              </a:effectLst>
            </a:rPr>
            <a:t> $</a:t>
          </a:r>
          <a:endParaRPr lang="es-ES" sz="2400" b="1" dirty="0">
            <a:effectLst>
              <a:outerShdw blurRad="38100" dist="38100" dir="2700000" algn="tl">
                <a:srgbClr val="000000">
                  <a:alpha val="43137"/>
                </a:srgbClr>
              </a:outerShdw>
            </a:effectLst>
          </a:endParaRPr>
        </a:p>
      </dgm:t>
    </dgm:pt>
    <dgm:pt modelId="{C6CEBE97-F908-43FA-AC72-E231C867282F}" type="parTrans" cxnId="{41A9BB7D-8315-4441-B100-5537F6B08B67}">
      <dgm:prSet/>
      <dgm:spPr/>
      <dgm:t>
        <a:bodyPr/>
        <a:lstStyle/>
        <a:p>
          <a:endParaRPr lang="es-ES"/>
        </a:p>
      </dgm:t>
    </dgm:pt>
    <dgm:pt modelId="{45909E91-2F19-4815-BC9A-25B818A42C8A}" type="sibTrans" cxnId="{41A9BB7D-8315-4441-B100-5537F6B08B67}">
      <dgm:prSet/>
      <dgm:spPr/>
      <dgm:t>
        <a:bodyPr/>
        <a:lstStyle/>
        <a:p>
          <a:endParaRPr lang="es-ES"/>
        </a:p>
      </dgm:t>
    </dgm:pt>
    <dgm:pt modelId="{6B45A424-0CBB-4B4F-8E6C-A636F1734C55}" type="pres">
      <dgm:prSet presAssocID="{D9F52CD7-1426-4617-8A67-D4744F426AAD}" presName="diagram" presStyleCnt="0">
        <dgm:presLayoutVars>
          <dgm:dir/>
          <dgm:resizeHandles val="exact"/>
        </dgm:presLayoutVars>
      </dgm:prSet>
      <dgm:spPr/>
      <dgm:t>
        <a:bodyPr/>
        <a:lstStyle/>
        <a:p>
          <a:endParaRPr lang="es-ES"/>
        </a:p>
      </dgm:t>
    </dgm:pt>
    <dgm:pt modelId="{FFD8EF14-2472-4EA4-ACE3-E360F771CE0E}" type="pres">
      <dgm:prSet presAssocID="{4088EEB9-ECB4-489F-A4A2-16C17A867F00}" presName="node" presStyleLbl="node1" presStyleIdx="0" presStyleCnt="6">
        <dgm:presLayoutVars>
          <dgm:bulletEnabled val="1"/>
        </dgm:presLayoutVars>
      </dgm:prSet>
      <dgm:spPr/>
      <dgm:t>
        <a:bodyPr/>
        <a:lstStyle/>
        <a:p>
          <a:endParaRPr lang="es-ES"/>
        </a:p>
      </dgm:t>
    </dgm:pt>
    <dgm:pt modelId="{2DE68A03-9D88-48B0-84A8-8FD1F9E56DF7}" type="pres">
      <dgm:prSet presAssocID="{D32E9F7D-4B6D-4AD6-A9C8-3A9B59BE4957}" presName="sibTrans" presStyleCnt="0"/>
      <dgm:spPr/>
    </dgm:pt>
    <dgm:pt modelId="{2076F861-9051-4C3C-9C9A-0B9F58B0F87B}" type="pres">
      <dgm:prSet presAssocID="{892F8BF4-631E-48FF-8DBE-33C09C31C0FA}" presName="node" presStyleLbl="node1" presStyleIdx="1" presStyleCnt="6">
        <dgm:presLayoutVars>
          <dgm:bulletEnabled val="1"/>
        </dgm:presLayoutVars>
      </dgm:prSet>
      <dgm:spPr/>
      <dgm:t>
        <a:bodyPr/>
        <a:lstStyle/>
        <a:p>
          <a:endParaRPr lang="es-ES"/>
        </a:p>
      </dgm:t>
    </dgm:pt>
    <dgm:pt modelId="{593DEA58-C312-403C-A022-15CA44C6F5E4}" type="pres">
      <dgm:prSet presAssocID="{8545FFD2-8888-463D-838A-80DBD5D92A4F}" presName="sibTrans" presStyleCnt="0"/>
      <dgm:spPr/>
    </dgm:pt>
    <dgm:pt modelId="{40157B34-A8B1-47FF-992A-315F6A1F4986}" type="pres">
      <dgm:prSet presAssocID="{BA284A1D-B4C4-422A-8CA5-91E54EF5B176}" presName="node" presStyleLbl="node1" presStyleIdx="2" presStyleCnt="6">
        <dgm:presLayoutVars>
          <dgm:bulletEnabled val="1"/>
        </dgm:presLayoutVars>
      </dgm:prSet>
      <dgm:spPr/>
      <dgm:t>
        <a:bodyPr/>
        <a:lstStyle/>
        <a:p>
          <a:endParaRPr lang="es-ES"/>
        </a:p>
      </dgm:t>
    </dgm:pt>
    <dgm:pt modelId="{4242AAB5-647A-445C-834C-B39FC124EDDA}" type="pres">
      <dgm:prSet presAssocID="{45909E91-2F19-4815-BC9A-25B818A42C8A}" presName="sibTrans" presStyleCnt="0"/>
      <dgm:spPr/>
    </dgm:pt>
    <dgm:pt modelId="{C3963307-3CC3-4261-B5DC-1D595563932E}" type="pres">
      <dgm:prSet presAssocID="{45B32190-653F-42EC-8D60-3B613E04DAB3}" presName="node" presStyleLbl="node1" presStyleIdx="3" presStyleCnt="6">
        <dgm:presLayoutVars>
          <dgm:bulletEnabled val="1"/>
        </dgm:presLayoutVars>
      </dgm:prSet>
      <dgm:spPr/>
      <dgm:t>
        <a:bodyPr/>
        <a:lstStyle/>
        <a:p>
          <a:endParaRPr lang="es-ES"/>
        </a:p>
      </dgm:t>
    </dgm:pt>
    <dgm:pt modelId="{BBF12263-2ECF-490E-A13B-8472B7865340}" type="pres">
      <dgm:prSet presAssocID="{6ECA506F-38C8-4C3D-AE5C-F7EBA9420D3F}" presName="sibTrans" presStyleCnt="0"/>
      <dgm:spPr/>
    </dgm:pt>
    <dgm:pt modelId="{A0ECA86A-736E-40CA-B644-9EA5ED00C8F4}" type="pres">
      <dgm:prSet presAssocID="{47CB8A0A-0411-4C24-9569-760125C0D31C}" presName="node" presStyleLbl="node1" presStyleIdx="4" presStyleCnt="6">
        <dgm:presLayoutVars>
          <dgm:bulletEnabled val="1"/>
        </dgm:presLayoutVars>
      </dgm:prSet>
      <dgm:spPr/>
      <dgm:t>
        <a:bodyPr/>
        <a:lstStyle/>
        <a:p>
          <a:endParaRPr lang="es-ES"/>
        </a:p>
      </dgm:t>
    </dgm:pt>
    <dgm:pt modelId="{141BAEA8-3B72-4F58-9693-B207C9FBCFC7}" type="pres">
      <dgm:prSet presAssocID="{42CFC622-1511-475C-B6C0-A34143ACE4E4}" presName="sibTrans" presStyleCnt="0"/>
      <dgm:spPr/>
    </dgm:pt>
    <dgm:pt modelId="{26476E2B-4C67-43A7-8963-80C95F51D002}" type="pres">
      <dgm:prSet presAssocID="{0294F119-7F76-4968-B904-E20D4AA9FACE}" presName="node" presStyleLbl="node1" presStyleIdx="5" presStyleCnt="6">
        <dgm:presLayoutVars>
          <dgm:bulletEnabled val="1"/>
        </dgm:presLayoutVars>
      </dgm:prSet>
      <dgm:spPr/>
      <dgm:t>
        <a:bodyPr/>
        <a:lstStyle/>
        <a:p>
          <a:endParaRPr lang="es-ES"/>
        </a:p>
      </dgm:t>
    </dgm:pt>
  </dgm:ptLst>
  <dgm:cxnLst>
    <dgm:cxn modelId="{337C9895-70E5-4EE2-AA64-B26B13D8D197}" srcId="{D9F52CD7-1426-4617-8A67-D4744F426AAD}" destId="{45B32190-653F-42EC-8D60-3B613E04DAB3}" srcOrd="3" destOrd="0" parTransId="{020722E6-C0B8-4866-B063-7CE3E408D27D}" sibTransId="{6ECA506F-38C8-4C3D-AE5C-F7EBA9420D3F}"/>
    <dgm:cxn modelId="{4C131C70-D671-45EE-A34F-1536CDEE443A}" type="presOf" srcId="{45B32190-653F-42EC-8D60-3B613E04DAB3}" destId="{C3963307-3CC3-4261-B5DC-1D595563932E}" srcOrd="0" destOrd="0" presId="urn:microsoft.com/office/officeart/2005/8/layout/default"/>
    <dgm:cxn modelId="{481BDBB5-60B2-4E60-942F-56C733B957A4}" srcId="{D9F52CD7-1426-4617-8A67-D4744F426AAD}" destId="{0294F119-7F76-4968-B904-E20D4AA9FACE}" srcOrd="5" destOrd="0" parTransId="{5CB6BA2C-132A-458A-A9F3-0DFC72F739D6}" sibTransId="{1799B0F2-3AB0-48F3-BA8F-C5C44A81FAEB}"/>
    <dgm:cxn modelId="{E3C4F025-9F9C-4AB3-A77B-5F127DDF7BEA}" type="presOf" srcId="{0294F119-7F76-4968-B904-E20D4AA9FACE}" destId="{26476E2B-4C67-43A7-8963-80C95F51D002}" srcOrd="0" destOrd="0" presId="urn:microsoft.com/office/officeart/2005/8/layout/default"/>
    <dgm:cxn modelId="{16A76170-FF6E-4F01-94FB-CE8CE26C6EC5}" type="presOf" srcId="{BA284A1D-B4C4-422A-8CA5-91E54EF5B176}" destId="{40157B34-A8B1-47FF-992A-315F6A1F4986}" srcOrd="0" destOrd="0" presId="urn:microsoft.com/office/officeart/2005/8/layout/default"/>
    <dgm:cxn modelId="{783D7381-4C56-4E3B-A612-0C53966F44E0}" type="presOf" srcId="{D9F52CD7-1426-4617-8A67-D4744F426AAD}" destId="{6B45A424-0CBB-4B4F-8E6C-A636F1734C55}" srcOrd="0" destOrd="0" presId="urn:microsoft.com/office/officeart/2005/8/layout/default"/>
    <dgm:cxn modelId="{06F2D5EC-F72C-4D4F-9C56-BED7613E99AE}" type="presOf" srcId="{47CB8A0A-0411-4C24-9569-760125C0D31C}" destId="{A0ECA86A-736E-40CA-B644-9EA5ED00C8F4}" srcOrd="0" destOrd="0" presId="urn:microsoft.com/office/officeart/2005/8/layout/default"/>
    <dgm:cxn modelId="{88179FA9-3C7D-40BE-967A-55006145DD62}" srcId="{D9F52CD7-1426-4617-8A67-D4744F426AAD}" destId="{47CB8A0A-0411-4C24-9569-760125C0D31C}" srcOrd="4" destOrd="0" parTransId="{EC9BD341-58B9-4D8B-88F2-79973E452E82}" sibTransId="{42CFC622-1511-475C-B6C0-A34143ACE4E4}"/>
    <dgm:cxn modelId="{DC2AEA79-7B68-45BF-A2CE-07C8D7FCAD85}" srcId="{D9F52CD7-1426-4617-8A67-D4744F426AAD}" destId="{892F8BF4-631E-48FF-8DBE-33C09C31C0FA}" srcOrd="1" destOrd="0" parTransId="{E1B6BF43-5D5A-4B7A-9994-CAA17254BEBE}" sibTransId="{8545FFD2-8888-463D-838A-80DBD5D92A4F}"/>
    <dgm:cxn modelId="{EA48D833-7C96-4F29-8CAC-94C7B78A52F5}" type="presOf" srcId="{4088EEB9-ECB4-489F-A4A2-16C17A867F00}" destId="{FFD8EF14-2472-4EA4-ACE3-E360F771CE0E}" srcOrd="0" destOrd="0" presId="urn:microsoft.com/office/officeart/2005/8/layout/default"/>
    <dgm:cxn modelId="{16447A41-2871-46B0-8DDE-E62B6128BB64}" type="presOf" srcId="{892F8BF4-631E-48FF-8DBE-33C09C31C0FA}" destId="{2076F861-9051-4C3C-9C9A-0B9F58B0F87B}" srcOrd="0" destOrd="0" presId="urn:microsoft.com/office/officeart/2005/8/layout/default"/>
    <dgm:cxn modelId="{41A9BB7D-8315-4441-B100-5537F6B08B67}" srcId="{D9F52CD7-1426-4617-8A67-D4744F426AAD}" destId="{BA284A1D-B4C4-422A-8CA5-91E54EF5B176}" srcOrd="2" destOrd="0" parTransId="{C6CEBE97-F908-43FA-AC72-E231C867282F}" sibTransId="{45909E91-2F19-4815-BC9A-25B818A42C8A}"/>
    <dgm:cxn modelId="{F45BEBCB-B639-4C4E-90B2-B58BD04B61D8}" srcId="{D9F52CD7-1426-4617-8A67-D4744F426AAD}" destId="{4088EEB9-ECB4-489F-A4A2-16C17A867F00}" srcOrd="0" destOrd="0" parTransId="{0430FC6F-1E3D-4803-BDB4-4AFE92913B82}" sibTransId="{D32E9F7D-4B6D-4AD6-A9C8-3A9B59BE4957}"/>
    <dgm:cxn modelId="{ADFB58F4-451D-48A3-90B6-4CEE28E18F87}" type="presParOf" srcId="{6B45A424-0CBB-4B4F-8E6C-A636F1734C55}" destId="{FFD8EF14-2472-4EA4-ACE3-E360F771CE0E}" srcOrd="0" destOrd="0" presId="urn:microsoft.com/office/officeart/2005/8/layout/default"/>
    <dgm:cxn modelId="{906DC701-DA16-4F67-B7BF-CC0719B32145}" type="presParOf" srcId="{6B45A424-0CBB-4B4F-8E6C-A636F1734C55}" destId="{2DE68A03-9D88-48B0-84A8-8FD1F9E56DF7}" srcOrd="1" destOrd="0" presId="urn:microsoft.com/office/officeart/2005/8/layout/default"/>
    <dgm:cxn modelId="{CFB77B60-C9A3-4316-8A08-60986B8B8C10}" type="presParOf" srcId="{6B45A424-0CBB-4B4F-8E6C-A636F1734C55}" destId="{2076F861-9051-4C3C-9C9A-0B9F58B0F87B}" srcOrd="2" destOrd="0" presId="urn:microsoft.com/office/officeart/2005/8/layout/default"/>
    <dgm:cxn modelId="{06B5D6A0-2CA8-43BE-B529-7309A696C61E}" type="presParOf" srcId="{6B45A424-0CBB-4B4F-8E6C-A636F1734C55}" destId="{593DEA58-C312-403C-A022-15CA44C6F5E4}" srcOrd="3" destOrd="0" presId="urn:microsoft.com/office/officeart/2005/8/layout/default"/>
    <dgm:cxn modelId="{14815DBC-6803-4F82-A2AE-0CE957C9DAA1}" type="presParOf" srcId="{6B45A424-0CBB-4B4F-8E6C-A636F1734C55}" destId="{40157B34-A8B1-47FF-992A-315F6A1F4986}" srcOrd="4" destOrd="0" presId="urn:microsoft.com/office/officeart/2005/8/layout/default"/>
    <dgm:cxn modelId="{371DB606-3827-4AB4-8F7F-1565C5DA092F}" type="presParOf" srcId="{6B45A424-0CBB-4B4F-8E6C-A636F1734C55}" destId="{4242AAB5-647A-445C-834C-B39FC124EDDA}" srcOrd="5" destOrd="0" presId="urn:microsoft.com/office/officeart/2005/8/layout/default"/>
    <dgm:cxn modelId="{797CAAAC-5E38-45A3-AFE0-9FEE3326421F}" type="presParOf" srcId="{6B45A424-0CBB-4B4F-8E6C-A636F1734C55}" destId="{C3963307-3CC3-4261-B5DC-1D595563932E}" srcOrd="6" destOrd="0" presId="urn:microsoft.com/office/officeart/2005/8/layout/default"/>
    <dgm:cxn modelId="{072DED1F-B909-4E89-869A-7D9D820DAB29}" type="presParOf" srcId="{6B45A424-0CBB-4B4F-8E6C-A636F1734C55}" destId="{BBF12263-2ECF-490E-A13B-8472B7865340}" srcOrd="7" destOrd="0" presId="urn:microsoft.com/office/officeart/2005/8/layout/default"/>
    <dgm:cxn modelId="{DCF1E429-3921-4A90-8E4F-5A205088312C}" type="presParOf" srcId="{6B45A424-0CBB-4B4F-8E6C-A636F1734C55}" destId="{A0ECA86A-736E-40CA-B644-9EA5ED00C8F4}" srcOrd="8" destOrd="0" presId="urn:microsoft.com/office/officeart/2005/8/layout/default"/>
    <dgm:cxn modelId="{A24140D5-9D3E-4120-967E-435A53F736C1}" type="presParOf" srcId="{6B45A424-0CBB-4B4F-8E6C-A636F1734C55}" destId="{141BAEA8-3B72-4F58-9693-B207C9FBCFC7}" srcOrd="9" destOrd="0" presId="urn:microsoft.com/office/officeart/2005/8/layout/default"/>
    <dgm:cxn modelId="{01E10C7E-FFD8-4600-B357-E1A7AA9310A6}" type="presParOf" srcId="{6B45A424-0CBB-4B4F-8E6C-A636F1734C55}" destId="{26476E2B-4C67-43A7-8963-80C95F51D00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4EF28-1048-40AF-B55D-945F4562B9C4}" type="doc">
      <dgm:prSet loTypeId="urn:microsoft.com/office/officeart/2005/8/layout/vList4" loCatId="list" qsTypeId="urn:microsoft.com/office/officeart/2005/8/quickstyle/simple5" qsCatId="simple" csTypeId="urn:microsoft.com/office/officeart/2005/8/colors/colorful3" csCatId="colorful" phldr="1"/>
      <dgm:spPr/>
      <dgm:t>
        <a:bodyPr/>
        <a:lstStyle/>
        <a:p>
          <a:endParaRPr lang="es-ES"/>
        </a:p>
      </dgm:t>
    </dgm:pt>
    <dgm:pt modelId="{6055B119-384F-40D3-BB88-BAE36BE48A43}">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b="1" dirty="0" smtClean="0">
              <a:effectLst>
                <a:outerShdw blurRad="38100" dist="38100" dir="2700000" algn="tl">
                  <a:srgbClr val="000000">
                    <a:alpha val="43137"/>
                  </a:srgbClr>
                </a:outerShdw>
              </a:effectLst>
            </a:rPr>
            <a:t>   </a:t>
          </a:r>
          <a:r>
            <a:rPr lang="es-ES" sz="1800" b="1" dirty="0" smtClean="0">
              <a:effectLst>
                <a:outerShdw blurRad="38100" dist="38100" dir="2700000" algn="tl">
                  <a:srgbClr val="000000">
                    <a:alpha val="43137"/>
                  </a:srgbClr>
                </a:outerShdw>
              </a:effectLst>
            </a:rPr>
            <a:t>2014-2015  Global </a:t>
          </a:r>
          <a:r>
            <a:rPr lang="es-ES" sz="1800" b="1" dirty="0" err="1" smtClean="0">
              <a:effectLst>
                <a:outerShdw blurRad="38100" dist="38100" dir="2700000" algn="tl">
                  <a:srgbClr val="000000">
                    <a:alpha val="43137"/>
                  </a:srgbClr>
                </a:outerShdw>
              </a:effectLst>
            </a:rPr>
            <a:t>Year</a:t>
          </a:r>
          <a:r>
            <a:rPr lang="es-ES" sz="1800" b="1" dirty="0" smtClean="0">
              <a:effectLst>
                <a:outerShdw blurRad="38100" dist="38100" dir="2700000" algn="tl">
                  <a:srgbClr val="000000">
                    <a:alpha val="43137"/>
                  </a:srgbClr>
                </a:outerShdw>
              </a:effectLst>
            </a:rPr>
            <a:t> </a:t>
          </a:r>
          <a:r>
            <a:rPr lang="es-ES" sz="1800" b="1" dirty="0" err="1" smtClean="0">
              <a:effectLst>
                <a:outerShdw blurRad="38100" dist="38100" dir="2700000" algn="tl">
                  <a:srgbClr val="000000">
                    <a:alpha val="43137"/>
                  </a:srgbClr>
                </a:outerShdw>
              </a:effectLst>
            </a:rPr>
            <a:t>Against</a:t>
          </a:r>
          <a:r>
            <a:rPr lang="es-ES" sz="1800" b="1" dirty="0" smtClean="0">
              <a:effectLst>
                <a:outerShdw blurRad="38100" dist="38100" dir="2700000" algn="tl">
                  <a:srgbClr val="000000">
                    <a:alpha val="43137"/>
                  </a:srgbClr>
                </a:outerShdw>
              </a:effectLst>
            </a:rPr>
            <a:t> </a:t>
          </a:r>
          <a:r>
            <a:rPr lang="es-ES" sz="1800" b="1" dirty="0" err="1" smtClean="0">
              <a:effectLst>
                <a:outerShdw blurRad="38100" dist="38100" dir="2700000" algn="tl">
                  <a:srgbClr val="000000">
                    <a:alpha val="43137"/>
                  </a:srgbClr>
                </a:outerShdw>
              </a:effectLst>
            </a:rPr>
            <a:t>Neuropathic</a:t>
          </a:r>
          <a:r>
            <a:rPr lang="es-ES" sz="1800" b="1" dirty="0" smtClean="0">
              <a:effectLst>
                <a:outerShdw blurRad="38100" dist="38100" dir="2700000" algn="tl">
                  <a:srgbClr val="000000">
                    <a:alpha val="43137"/>
                  </a:srgbClr>
                </a:outerShdw>
              </a:effectLst>
            </a:rPr>
            <a:t> </a:t>
          </a:r>
          <a:r>
            <a:rPr lang="es-ES" sz="1800" b="1" dirty="0" err="1" smtClean="0">
              <a:effectLst>
                <a:outerShdw blurRad="38100" dist="38100" dir="2700000" algn="tl">
                  <a:srgbClr val="000000">
                    <a:alpha val="43137"/>
                  </a:srgbClr>
                </a:outerShdw>
              </a:effectLst>
            </a:rPr>
            <a:t>Pain</a:t>
          </a:r>
          <a:endParaRPr lang="es-ES" sz="1800" b="1" dirty="0" smtClean="0">
            <a:effectLst>
              <a:outerShdw blurRad="38100" dist="38100" dir="2700000" algn="tl">
                <a:srgbClr val="000000">
                  <a:alpha val="43137"/>
                </a:srgbClr>
              </a:outerShdw>
            </a:effectLst>
          </a:endParaRPr>
        </a:p>
        <a:p>
          <a:pPr marL="0" marR="0" indent="0" defTabSz="914400" eaLnBrk="1" fontAlgn="auto" latinLnBrk="0" hangingPunct="1">
            <a:lnSpc>
              <a:spcPct val="100000"/>
            </a:lnSpc>
            <a:spcBef>
              <a:spcPts val="0"/>
            </a:spcBef>
            <a:spcAft>
              <a:spcPts val="0"/>
            </a:spcAft>
            <a:buClrTx/>
            <a:buSzTx/>
            <a:buFontTx/>
            <a:buNone/>
            <a:tabLst/>
            <a:defRPr/>
          </a:pPr>
          <a:r>
            <a:rPr lang="es-ES" sz="1000" dirty="0" smtClean="0"/>
            <a:t>  </a:t>
          </a:r>
          <a:endParaRPr lang="es-ES" sz="1600" b="1" dirty="0">
            <a:effectLst>
              <a:outerShdw blurRad="38100" dist="38100" dir="2700000" algn="tl">
                <a:srgbClr val="000000">
                  <a:alpha val="43137"/>
                </a:srgbClr>
              </a:outerShdw>
            </a:effectLst>
          </a:endParaRPr>
        </a:p>
      </dgm:t>
    </dgm:pt>
    <dgm:pt modelId="{778E2774-9E7D-4B2A-9683-050A78E1C8D7}" type="parTrans" cxnId="{E296BCD8-ACAD-41DC-82F8-76273454FA72}">
      <dgm:prSet/>
      <dgm:spPr/>
      <dgm:t>
        <a:bodyPr/>
        <a:lstStyle/>
        <a:p>
          <a:endParaRPr lang="es-ES"/>
        </a:p>
      </dgm:t>
    </dgm:pt>
    <dgm:pt modelId="{14ED4865-36BC-4C0E-88B6-B64F23AACC5D}" type="sibTrans" cxnId="{E296BCD8-ACAD-41DC-82F8-76273454FA72}">
      <dgm:prSet/>
      <dgm:spPr/>
      <dgm:t>
        <a:bodyPr/>
        <a:lstStyle/>
        <a:p>
          <a:endParaRPr lang="es-ES"/>
        </a:p>
      </dgm:t>
    </dgm:pt>
    <dgm:pt modelId="{DAA6BF4C-0474-4186-B1F0-FECAE8450880}">
      <dgm:prSet phldrT="[Texto]" custT="1"/>
      <dgm:spPr/>
      <dgm:t>
        <a:bodyPr/>
        <a:lstStyle/>
        <a:p>
          <a:r>
            <a:rPr lang="es-ES" sz="1600" b="1" dirty="0" smtClean="0">
              <a:effectLst>
                <a:outerShdw blurRad="38100" dist="38100" dir="2700000" algn="tl">
                  <a:srgbClr val="000000">
                    <a:alpha val="43137"/>
                  </a:srgbClr>
                </a:outerShdw>
              </a:effectLst>
            </a:rPr>
            <a:t>   </a:t>
          </a:r>
          <a:r>
            <a:rPr lang="es-ES" sz="1800" b="1" dirty="0" err="1" smtClean="0">
              <a:effectLst>
                <a:outerShdw blurRad="38100" dist="38100" dir="2700000" algn="tl">
                  <a:srgbClr val="000000">
                    <a:alpha val="43137"/>
                  </a:srgbClr>
                </a:outerShdw>
              </a:effectLst>
            </a:rPr>
            <a:t>Clinical</a:t>
          </a:r>
          <a:r>
            <a:rPr lang="es-ES" sz="1800" b="1" dirty="0" smtClean="0">
              <a:effectLst>
                <a:outerShdw blurRad="38100" dist="38100" dir="2700000" algn="tl">
                  <a:srgbClr val="000000">
                    <a:alpha val="43137"/>
                  </a:srgbClr>
                </a:outerShdw>
              </a:effectLst>
            </a:rPr>
            <a:t> </a:t>
          </a:r>
          <a:r>
            <a:rPr lang="es-ES" sz="1800" b="1" dirty="0" err="1" smtClean="0">
              <a:effectLst>
                <a:outerShdw blurRad="38100" dist="38100" dir="2700000" algn="tl">
                  <a:srgbClr val="000000">
                    <a:alpha val="43137"/>
                  </a:srgbClr>
                </a:outerShdw>
              </a:effectLst>
            </a:rPr>
            <a:t>Guidelines</a:t>
          </a:r>
          <a:r>
            <a:rPr lang="es-ES" sz="1800" b="1" dirty="0" smtClean="0">
              <a:effectLst>
                <a:outerShdw blurRad="38100" dist="38100" dir="2700000" algn="tl">
                  <a:srgbClr val="000000">
                    <a:alpha val="43137"/>
                  </a:srgbClr>
                </a:outerShdw>
              </a:effectLst>
            </a:rPr>
            <a:t> </a:t>
          </a:r>
          <a:r>
            <a:rPr lang="es-ES" sz="1800" b="1" dirty="0" err="1" smtClean="0">
              <a:effectLst>
                <a:outerShdw blurRad="38100" dist="38100" dir="2700000" algn="tl">
                  <a:srgbClr val="000000">
                    <a:alpha val="43137"/>
                  </a:srgbClr>
                </a:outerShdw>
              </a:effectLst>
            </a:rPr>
            <a:t>Neuropathic</a:t>
          </a:r>
          <a:r>
            <a:rPr lang="es-ES" sz="1800" b="1" dirty="0" smtClean="0">
              <a:effectLst>
                <a:outerShdw blurRad="38100" dist="38100" dir="2700000" algn="tl">
                  <a:srgbClr val="000000">
                    <a:alpha val="43137"/>
                  </a:srgbClr>
                </a:outerShdw>
              </a:effectLst>
            </a:rPr>
            <a:t> </a:t>
          </a:r>
          <a:r>
            <a:rPr lang="es-ES" sz="1800" b="1" dirty="0" err="1" smtClean="0">
              <a:effectLst>
                <a:outerShdw blurRad="38100" dist="38100" dir="2700000" algn="tl">
                  <a:srgbClr val="000000">
                    <a:alpha val="43137"/>
                  </a:srgbClr>
                </a:outerShdw>
              </a:effectLst>
            </a:rPr>
            <a:t>Pain</a:t>
          </a:r>
          <a:r>
            <a:rPr lang="es-ES" sz="1800" b="1" dirty="0" smtClean="0">
              <a:effectLst>
                <a:outerShdw blurRad="38100" dist="38100" dir="2700000" algn="tl">
                  <a:srgbClr val="000000">
                    <a:alpha val="43137"/>
                  </a:srgbClr>
                </a:outerShdw>
              </a:effectLst>
            </a:rPr>
            <a:t> Management</a:t>
          </a:r>
          <a:endParaRPr lang="es-ES" sz="1800" b="1" dirty="0">
            <a:effectLst>
              <a:outerShdw blurRad="38100" dist="38100" dir="2700000" algn="tl">
                <a:srgbClr val="000000">
                  <a:alpha val="43137"/>
                </a:srgbClr>
              </a:outerShdw>
            </a:effectLst>
          </a:endParaRPr>
        </a:p>
      </dgm:t>
    </dgm:pt>
    <dgm:pt modelId="{D985980D-53F3-4895-824B-F79778F4BE48}" type="parTrans" cxnId="{85A00F57-AC86-466D-9897-A5561850C215}">
      <dgm:prSet/>
      <dgm:spPr/>
      <dgm:t>
        <a:bodyPr/>
        <a:lstStyle/>
        <a:p>
          <a:endParaRPr lang="es-ES"/>
        </a:p>
      </dgm:t>
    </dgm:pt>
    <dgm:pt modelId="{220F6897-1A7C-4126-BA0C-6CD380476812}" type="sibTrans" cxnId="{85A00F57-AC86-466D-9897-A5561850C215}">
      <dgm:prSet/>
      <dgm:spPr/>
      <dgm:t>
        <a:bodyPr/>
        <a:lstStyle/>
        <a:p>
          <a:endParaRPr lang="es-ES"/>
        </a:p>
      </dgm:t>
    </dgm:pt>
    <dgm:pt modelId="{4E4D6C60-4131-45C6-B49C-3BD617A6B5DC}">
      <dgm:prSet phldrT="[Texto]" custT="1"/>
      <dgm:spPr/>
      <dgm:t>
        <a:bodyPr/>
        <a:lstStyle/>
        <a:p>
          <a:r>
            <a:rPr lang="es-ES" sz="1600" b="1" dirty="0" smtClean="0">
              <a:effectLst>
                <a:outerShdw blurRad="38100" dist="38100" dir="2700000" algn="tl">
                  <a:srgbClr val="000000">
                    <a:alpha val="43137"/>
                  </a:srgbClr>
                </a:outerShdw>
              </a:effectLst>
            </a:rPr>
            <a:t>   </a:t>
          </a:r>
          <a:r>
            <a:rPr lang="es-ES" sz="1800" b="1" dirty="0" err="1" smtClean="0">
              <a:effectLst>
                <a:outerShdw blurRad="38100" dist="38100" dir="2700000" algn="tl">
                  <a:srgbClr val="000000">
                    <a:alpha val="43137"/>
                  </a:srgbClr>
                </a:outerShdw>
              </a:effectLst>
            </a:rPr>
            <a:t>Ongoing</a:t>
          </a:r>
          <a:r>
            <a:rPr lang="es-ES" sz="1800" b="1" dirty="0" smtClean="0">
              <a:effectLst>
                <a:outerShdw blurRad="38100" dist="38100" dir="2700000" algn="tl">
                  <a:srgbClr val="000000">
                    <a:alpha val="43137"/>
                  </a:srgbClr>
                </a:outerShdw>
              </a:effectLst>
            </a:rPr>
            <a:t> </a:t>
          </a:r>
          <a:r>
            <a:rPr lang="es-ES" sz="1800" b="1" dirty="0" err="1" smtClean="0">
              <a:effectLst>
                <a:outerShdw blurRad="38100" dist="38100" dir="2700000" algn="tl">
                  <a:srgbClr val="000000">
                    <a:alpha val="43137"/>
                  </a:srgbClr>
                </a:outerShdw>
              </a:effectLst>
            </a:rPr>
            <a:t>Trials</a:t>
          </a:r>
          <a:endParaRPr lang="es-ES" sz="1800" b="1" dirty="0">
            <a:effectLst>
              <a:outerShdw blurRad="38100" dist="38100" dir="2700000" algn="tl">
                <a:srgbClr val="000000">
                  <a:alpha val="43137"/>
                </a:srgbClr>
              </a:outerShdw>
            </a:effectLst>
          </a:endParaRPr>
        </a:p>
      </dgm:t>
    </dgm:pt>
    <dgm:pt modelId="{7318EFA1-B5CB-415A-88B3-38F061E4F0AA}" type="parTrans" cxnId="{4CD4BB5E-973E-4A57-BEE7-1D08886D9AE6}">
      <dgm:prSet/>
      <dgm:spPr/>
      <dgm:t>
        <a:bodyPr/>
        <a:lstStyle/>
        <a:p>
          <a:endParaRPr lang="es-ES"/>
        </a:p>
      </dgm:t>
    </dgm:pt>
    <dgm:pt modelId="{012826C3-6528-46B0-81DB-9F551E8E1309}" type="sibTrans" cxnId="{4CD4BB5E-973E-4A57-BEE7-1D08886D9AE6}">
      <dgm:prSet/>
      <dgm:spPr/>
      <dgm:t>
        <a:bodyPr/>
        <a:lstStyle/>
        <a:p>
          <a:endParaRPr lang="es-ES"/>
        </a:p>
      </dgm:t>
    </dgm:pt>
    <dgm:pt modelId="{3F652459-CA2A-4731-9A37-5783CFBC74AE}">
      <dgm:prSet custT="1"/>
      <dgm:spPr/>
      <dgm:t>
        <a:bodyPr/>
        <a:lstStyle/>
        <a:p>
          <a:r>
            <a:rPr lang="en-US" sz="1400" b="1" dirty="0" smtClean="0">
              <a:effectLst>
                <a:outerShdw blurRad="38100" dist="38100" dir="2700000" algn="tl">
                  <a:srgbClr val="000000">
                    <a:alpha val="43137"/>
                  </a:srgbClr>
                </a:outerShdw>
              </a:effectLst>
              <a:latin typeface="+mn-lt"/>
              <a:ea typeface="+mn-ea"/>
              <a:cs typeface="+mn-cs"/>
            </a:rPr>
            <a:t>    </a:t>
          </a:r>
          <a:r>
            <a:rPr lang="en-US" sz="1400" b="1" dirty="0" err="1" smtClean="0">
              <a:effectLst>
                <a:outerShdw blurRad="38100" dist="38100" dir="2700000" algn="tl">
                  <a:srgbClr val="000000">
                    <a:alpha val="43137"/>
                  </a:srgbClr>
                </a:outerShdw>
              </a:effectLst>
              <a:latin typeface="+mn-lt"/>
              <a:ea typeface="+mn-ea"/>
              <a:cs typeface="+mn-cs"/>
            </a:rPr>
            <a:t>Finnerup</a:t>
          </a:r>
          <a:r>
            <a:rPr lang="en-US" sz="1400" b="1" dirty="0" smtClean="0">
              <a:effectLst>
                <a:outerShdw blurRad="38100" dist="38100" dir="2700000" algn="tl">
                  <a:srgbClr val="000000">
                    <a:alpha val="43137"/>
                  </a:srgbClr>
                </a:outerShdw>
              </a:effectLst>
              <a:latin typeface="+mn-lt"/>
              <a:ea typeface="+mn-ea"/>
              <a:cs typeface="+mn-cs"/>
            </a:rPr>
            <a:t> et al.  2015</a:t>
          </a:r>
          <a:endParaRPr lang="es-ES" sz="1400" b="1" dirty="0">
            <a:effectLst>
              <a:outerShdw blurRad="38100" dist="38100" dir="2700000" algn="tl">
                <a:srgbClr val="000000">
                  <a:alpha val="43137"/>
                </a:srgbClr>
              </a:outerShdw>
            </a:effectLst>
          </a:endParaRPr>
        </a:p>
      </dgm:t>
    </dgm:pt>
    <dgm:pt modelId="{E521D2E3-70AE-4B41-8F41-D2C31D9FF478}" type="parTrans" cxnId="{6F7FF3D0-35F5-4C7E-A03A-F8476D859DB1}">
      <dgm:prSet/>
      <dgm:spPr/>
      <dgm:t>
        <a:bodyPr/>
        <a:lstStyle/>
        <a:p>
          <a:endParaRPr lang="es-ES"/>
        </a:p>
      </dgm:t>
    </dgm:pt>
    <dgm:pt modelId="{7022FCB2-BCB2-4167-AE20-270746A77E17}" type="sibTrans" cxnId="{6F7FF3D0-35F5-4C7E-A03A-F8476D859DB1}">
      <dgm:prSet/>
      <dgm:spPr/>
      <dgm:t>
        <a:bodyPr/>
        <a:lstStyle/>
        <a:p>
          <a:endParaRPr lang="es-ES"/>
        </a:p>
      </dgm:t>
    </dgm:pt>
    <dgm:pt modelId="{F3E1ED85-05BC-4CE6-88EC-55E31E966E14}">
      <dgm:prSet custT="1"/>
      <dgm:spPr/>
      <dgm:t>
        <a:bodyPr/>
        <a:lstStyle/>
        <a:p>
          <a:r>
            <a:rPr lang="en-US" sz="1400" dirty="0" smtClean="0">
              <a:effectLst/>
              <a:latin typeface="+mn-lt"/>
              <a:ea typeface="+mn-ea"/>
              <a:cs typeface="+mn-cs"/>
            </a:rPr>
            <a:t>   </a:t>
          </a:r>
          <a:r>
            <a:rPr lang="en-US" sz="1400" b="1" dirty="0" smtClean="0">
              <a:effectLst>
                <a:outerShdw blurRad="38100" dist="38100" dir="2700000" algn="tl">
                  <a:srgbClr val="000000">
                    <a:alpha val="43137"/>
                  </a:srgbClr>
                </a:outerShdw>
              </a:effectLst>
              <a:latin typeface="+mn-lt"/>
              <a:ea typeface="+mn-ea"/>
              <a:cs typeface="+mn-cs"/>
            </a:rPr>
            <a:t>Failed Back Surgery Syndrome  PROMISE</a:t>
          </a:r>
          <a:endParaRPr lang="es-ES" sz="1400" b="1" dirty="0">
            <a:effectLst>
              <a:outerShdw blurRad="38100" dist="38100" dir="2700000" algn="tl">
                <a:srgbClr val="000000">
                  <a:alpha val="43137"/>
                </a:srgbClr>
              </a:outerShdw>
            </a:effectLst>
          </a:endParaRPr>
        </a:p>
      </dgm:t>
    </dgm:pt>
    <dgm:pt modelId="{7B90E08E-88EA-4A9F-B1CD-DC8CB26337A0}" type="parTrans" cxnId="{5716652C-B69B-45C4-A831-7F706B420B0C}">
      <dgm:prSet/>
      <dgm:spPr/>
      <dgm:t>
        <a:bodyPr/>
        <a:lstStyle/>
        <a:p>
          <a:endParaRPr lang="es-ES"/>
        </a:p>
      </dgm:t>
    </dgm:pt>
    <dgm:pt modelId="{67488D63-C85D-49AD-B3AE-520811E43D1E}" type="sibTrans" cxnId="{5716652C-B69B-45C4-A831-7F706B420B0C}">
      <dgm:prSet/>
      <dgm:spPr/>
      <dgm:t>
        <a:bodyPr/>
        <a:lstStyle/>
        <a:p>
          <a:endParaRPr lang="es-ES"/>
        </a:p>
      </dgm:t>
    </dgm:pt>
    <dgm:pt modelId="{AEBB4E3E-272B-49F7-A499-4D305C408A4A}">
      <dgm:prSet custT="1"/>
      <dgm:spPr/>
      <dgm:t>
        <a:bodyPr/>
        <a:lstStyle/>
        <a:p>
          <a:r>
            <a:rPr lang="en-US" sz="1400" b="1" dirty="0" smtClean="0">
              <a:effectLst>
                <a:outerShdw blurRad="38100" dist="38100" dir="2700000" algn="tl">
                  <a:srgbClr val="000000">
                    <a:alpha val="43137"/>
                  </a:srgbClr>
                </a:outerShdw>
              </a:effectLst>
            </a:rPr>
            <a:t>   Short-term RCT´s of new SCS techniques (High frequency / Burst)</a:t>
          </a:r>
          <a:endParaRPr lang="es-ES" sz="1400" b="1" dirty="0">
            <a:effectLst>
              <a:outerShdw blurRad="38100" dist="38100" dir="2700000" algn="tl">
                <a:srgbClr val="000000">
                  <a:alpha val="43137"/>
                </a:srgbClr>
              </a:outerShdw>
            </a:effectLst>
          </a:endParaRPr>
        </a:p>
      </dgm:t>
    </dgm:pt>
    <dgm:pt modelId="{9AE7503F-2F15-4DDD-8624-3FD504601184}" type="parTrans" cxnId="{9798DAA1-FAA9-4864-A024-182199342B5B}">
      <dgm:prSet/>
      <dgm:spPr/>
      <dgm:t>
        <a:bodyPr/>
        <a:lstStyle/>
        <a:p>
          <a:endParaRPr lang="es-ES"/>
        </a:p>
      </dgm:t>
    </dgm:pt>
    <dgm:pt modelId="{C99EDE7C-90ED-4802-AB08-1639DA8F8DD4}" type="sibTrans" cxnId="{9798DAA1-FAA9-4864-A024-182199342B5B}">
      <dgm:prSet/>
      <dgm:spPr/>
      <dgm:t>
        <a:bodyPr/>
        <a:lstStyle/>
        <a:p>
          <a:endParaRPr lang="es-ES"/>
        </a:p>
      </dgm:t>
    </dgm:pt>
    <dgm:pt modelId="{D0C4E6DE-C329-4349-AECB-EF41B806EA87}">
      <dgm:prSet custT="1"/>
      <dgm:spPr/>
      <dgm:t>
        <a:bodyPr/>
        <a:lstStyle/>
        <a:p>
          <a:r>
            <a:rPr lang="en-US" sz="1400" b="1" dirty="0" smtClean="0">
              <a:effectLst>
                <a:outerShdw blurRad="38100" dist="38100" dir="2700000" algn="tl">
                  <a:srgbClr val="000000">
                    <a:alpha val="43137"/>
                  </a:srgbClr>
                </a:outerShdw>
              </a:effectLst>
              <a:latin typeface="+mn-lt"/>
              <a:ea typeface="+mn-ea"/>
              <a:cs typeface="+mn-cs"/>
            </a:rPr>
            <a:t>   The studies on t-DCS </a:t>
          </a:r>
          <a:endParaRPr lang="es-ES" sz="1400" b="1" dirty="0">
            <a:effectLst>
              <a:outerShdw blurRad="38100" dist="38100" dir="2700000" algn="tl">
                <a:srgbClr val="000000">
                  <a:alpha val="43137"/>
                </a:srgbClr>
              </a:outerShdw>
            </a:effectLst>
          </a:endParaRPr>
        </a:p>
      </dgm:t>
    </dgm:pt>
    <dgm:pt modelId="{0019D4C8-917F-4D1E-9B93-F84A41AE3405}" type="parTrans" cxnId="{9A2BA24E-BA15-4211-B648-3C972FCBD2C4}">
      <dgm:prSet/>
      <dgm:spPr/>
      <dgm:t>
        <a:bodyPr/>
        <a:lstStyle/>
        <a:p>
          <a:endParaRPr lang="es-ES"/>
        </a:p>
      </dgm:t>
    </dgm:pt>
    <dgm:pt modelId="{3AF7B1FD-FCA5-4527-9C78-A36327A82B0C}" type="sibTrans" cxnId="{9A2BA24E-BA15-4211-B648-3C972FCBD2C4}">
      <dgm:prSet/>
      <dgm:spPr/>
      <dgm:t>
        <a:bodyPr/>
        <a:lstStyle/>
        <a:p>
          <a:endParaRPr lang="es-ES"/>
        </a:p>
      </dgm:t>
    </dgm:pt>
    <dgm:pt modelId="{8F21BFB4-AD70-4200-B0ED-06389EC68B2B}">
      <dgm:prSet custT="1"/>
      <dgm:spPr/>
      <dgm:t>
        <a:bodyPr/>
        <a:lstStyle/>
        <a:p>
          <a:r>
            <a:rPr lang="en-US" sz="1400" dirty="0" smtClean="0">
              <a:effectLst/>
              <a:latin typeface="+mn-lt"/>
              <a:ea typeface="+mn-ea"/>
              <a:cs typeface="+mn-cs"/>
            </a:rPr>
            <a:t>    </a:t>
          </a:r>
          <a:r>
            <a:rPr lang="en-US" sz="1400" b="1" dirty="0" err="1" smtClean="0">
              <a:effectLst>
                <a:outerShdw blurRad="38100" dist="38100" dir="2700000" algn="tl">
                  <a:srgbClr val="000000">
                    <a:alpha val="43137"/>
                  </a:srgbClr>
                </a:outerShdw>
              </a:effectLst>
              <a:latin typeface="+mn-lt"/>
              <a:ea typeface="+mn-ea"/>
              <a:cs typeface="+mn-cs"/>
            </a:rPr>
            <a:t>Attal</a:t>
          </a:r>
          <a:r>
            <a:rPr lang="en-US" sz="1400" b="1" dirty="0" smtClean="0">
              <a:effectLst>
                <a:outerShdw blurRad="38100" dist="38100" dir="2700000" algn="tl">
                  <a:srgbClr val="000000">
                    <a:alpha val="43137"/>
                  </a:srgbClr>
                </a:outerShdw>
              </a:effectLst>
              <a:latin typeface="+mn-lt"/>
              <a:ea typeface="+mn-ea"/>
              <a:cs typeface="+mn-cs"/>
            </a:rPr>
            <a:t> and </a:t>
          </a:r>
          <a:r>
            <a:rPr lang="en-US" sz="1400" b="1" dirty="0" err="1" smtClean="0">
              <a:effectLst>
                <a:outerShdw blurRad="38100" dist="38100" dir="2700000" algn="tl">
                  <a:srgbClr val="000000">
                    <a:alpha val="43137"/>
                  </a:srgbClr>
                </a:outerShdw>
              </a:effectLst>
              <a:latin typeface="+mn-lt"/>
              <a:ea typeface="+mn-ea"/>
              <a:cs typeface="+mn-cs"/>
            </a:rPr>
            <a:t>Bouhassira</a:t>
          </a:r>
          <a:r>
            <a:rPr lang="en-US" sz="1400" b="1" dirty="0" smtClean="0">
              <a:effectLst>
                <a:outerShdw blurRad="38100" dist="38100" dir="2700000" algn="tl">
                  <a:srgbClr val="000000">
                    <a:alpha val="43137"/>
                  </a:srgbClr>
                </a:outerShdw>
              </a:effectLst>
              <a:latin typeface="+mn-lt"/>
              <a:ea typeface="+mn-ea"/>
              <a:cs typeface="+mn-cs"/>
            </a:rPr>
            <a:t>  2015 </a:t>
          </a:r>
          <a:endParaRPr lang="es-ES" sz="1400" b="1" dirty="0">
            <a:effectLst>
              <a:outerShdw blurRad="38100" dist="38100" dir="2700000" algn="tl">
                <a:srgbClr val="000000">
                  <a:alpha val="43137"/>
                </a:srgbClr>
              </a:outerShdw>
            </a:effectLst>
          </a:endParaRPr>
        </a:p>
      </dgm:t>
    </dgm:pt>
    <dgm:pt modelId="{B77F8243-A490-4F19-8557-2047A75253F8}" type="parTrans" cxnId="{F02B409F-1CA2-4CDC-A6D4-C4C8BBB71104}">
      <dgm:prSet/>
      <dgm:spPr/>
      <dgm:t>
        <a:bodyPr/>
        <a:lstStyle/>
        <a:p>
          <a:endParaRPr lang="es-ES"/>
        </a:p>
      </dgm:t>
    </dgm:pt>
    <dgm:pt modelId="{33DA0083-3135-4E2E-8375-AC3B1B23B06F}" type="sibTrans" cxnId="{F02B409F-1CA2-4CDC-A6D4-C4C8BBB71104}">
      <dgm:prSet/>
      <dgm:spPr/>
      <dgm:t>
        <a:bodyPr/>
        <a:lstStyle/>
        <a:p>
          <a:endParaRPr lang="es-ES"/>
        </a:p>
      </dgm:t>
    </dgm:pt>
    <dgm:pt modelId="{A21C0885-EBDD-4F5E-8BCD-44E7BC137EE8}">
      <dgm:prSet custT="1"/>
      <dgm:spPr/>
      <dgm:t>
        <a:bodyPr/>
        <a:lstStyle/>
        <a:p>
          <a:pPr algn="l"/>
          <a:r>
            <a:rPr lang="en-US" sz="1400" b="1" dirty="0" smtClean="0">
              <a:effectLst>
                <a:outerShdw blurRad="38100" dist="38100" dir="2700000" algn="tl">
                  <a:srgbClr val="000000">
                    <a:alpha val="43137"/>
                  </a:srgbClr>
                </a:outerShdw>
              </a:effectLst>
            </a:rPr>
            <a:t>   European Academy of Neurology (former EFNS) </a:t>
          </a:r>
          <a:endParaRPr lang="es-ES" sz="1400" b="1" dirty="0">
            <a:effectLst>
              <a:outerShdw blurRad="38100" dist="38100" dir="2700000" algn="tl">
                <a:srgbClr val="000000">
                  <a:alpha val="43137"/>
                </a:srgbClr>
              </a:outerShdw>
            </a:effectLst>
          </a:endParaRPr>
        </a:p>
      </dgm:t>
    </dgm:pt>
    <dgm:pt modelId="{26E000E3-3EEE-49E4-BF83-D1B6DA42E8DF}" type="sibTrans" cxnId="{30A277F0-C90D-402C-AC37-00966EAAF817}">
      <dgm:prSet/>
      <dgm:spPr/>
      <dgm:t>
        <a:bodyPr/>
        <a:lstStyle/>
        <a:p>
          <a:endParaRPr lang="es-ES"/>
        </a:p>
      </dgm:t>
    </dgm:pt>
    <dgm:pt modelId="{144B6FBD-8124-4512-B826-55FDF786A70A}" type="parTrans" cxnId="{30A277F0-C90D-402C-AC37-00966EAAF817}">
      <dgm:prSet/>
      <dgm:spPr/>
      <dgm:t>
        <a:bodyPr/>
        <a:lstStyle/>
        <a:p>
          <a:endParaRPr lang="es-ES"/>
        </a:p>
      </dgm:t>
    </dgm:pt>
    <dgm:pt modelId="{9C70DCD6-09E8-4822-824C-2C08566877C5}">
      <dgm:prSet custT="1"/>
      <dgm:spPr/>
      <dgm:t>
        <a:bodyPr/>
        <a:lstStyle/>
        <a:p>
          <a:pPr algn="l"/>
          <a:r>
            <a:rPr lang="en-US" sz="1400" b="1" dirty="0" smtClean="0">
              <a:effectLst>
                <a:outerShdw blurRad="38100" dist="38100" dir="2700000" algn="tl">
                  <a:srgbClr val="000000">
                    <a:alpha val="43137"/>
                  </a:srgbClr>
                </a:outerShdw>
              </a:effectLst>
            </a:rPr>
            <a:t>   North American </a:t>
          </a:r>
          <a:r>
            <a:rPr lang="en-US" sz="1400" b="1" dirty="0" err="1" smtClean="0">
              <a:effectLst>
                <a:outerShdw blurRad="38100" dist="38100" dir="2700000" algn="tl">
                  <a:srgbClr val="000000">
                    <a:alpha val="43137"/>
                  </a:srgbClr>
                </a:outerShdw>
              </a:effectLst>
            </a:rPr>
            <a:t>Neuromodulation</a:t>
          </a:r>
          <a:r>
            <a:rPr lang="en-US" sz="1400" b="1" dirty="0" smtClean="0">
              <a:effectLst>
                <a:outerShdw blurRad="38100" dist="38100" dir="2700000" algn="tl">
                  <a:srgbClr val="000000">
                    <a:alpha val="43137"/>
                  </a:srgbClr>
                </a:outerShdw>
              </a:effectLst>
            </a:rPr>
            <a:t> Society, NANS</a:t>
          </a:r>
          <a:endParaRPr lang="es-ES" sz="1400" b="1" dirty="0">
            <a:effectLst>
              <a:outerShdw blurRad="38100" dist="38100" dir="2700000" algn="tl">
                <a:srgbClr val="000000">
                  <a:alpha val="43137"/>
                </a:srgbClr>
              </a:outerShdw>
            </a:effectLst>
          </a:endParaRPr>
        </a:p>
      </dgm:t>
    </dgm:pt>
    <dgm:pt modelId="{8CC7F17D-45D7-4C52-8D8E-2BB692F02760}" type="sibTrans" cxnId="{B29F4AF8-5904-43BA-98D8-937B037A07FB}">
      <dgm:prSet/>
      <dgm:spPr/>
      <dgm:t>
        <a:bodyPr/>
        <a:lstStyle/>
        <a:p>
          <a:endParaRPr lang="es-ES"/>
        </a:p>
      </dgm:t>
    </dgm:pt>
    <dgm:pt modelId="{9DB535B8-4FB7-46CD-ADA7-999B63BACDF5}" type="parTrans" cxnId="{B29F4AF8-5904-43BA-98D8-937B037A07FB}">
      <dgm:prSet/>
      <dgm:spPr/>
      <dgm:t>
        <a:bodyPr/>
        <a:lstStyle/>
        <a:p>
          <a:endParaRPr lang="es-ES"/>
        </a:p>
      </dgm:t>
    </dgm:pt>
    <dgm:pt modelId="{59F09353-5479-4023-AB06-A47D9AB9CAD9}">
      <dgm:prSet custT="1"/>
      <dgm:spPr/>
      <dgm:t>
        <a:bodyPr/>
        <a:lstStyle/>
        <a:p>
          <a:pPr algn="l"/>
          <a:r>
            <a:rPr lang="en-US" sz="1400" b="1" dirty="0" smtClean="0">
              <a:effectLst>
                <a:outerShdw blurRad="38100" dist="38100" dir="2700000" algn="tl">
                  <a:srgbClr val="000000">
                    <a:alpha val="43137"/>
                  </a:srgbClr>
                </a:outerShdw>
              </a:effectLst>
            </a:rPr>
            <a:t>   International </a:t>
          </a:r>
          <a:r>
            <a:rPr lang="en-US" sz="1400" b="1" dirty="0" err="1" smtClean="0">
              <a:effectLst>
                <a:outerShdw blurRad="38100" dist="38100" dir="2700000" algn="tl">
                  <a:srgbClr val="000000">
                    <a:alpha val="43137"/>
                  </a:srgbClr>
                </a:outerShdw>
              </a:effectLst>
            </a:rPr>
            <a:t>Neuromodulation</a:t>
          </a:r>
          <a:r>
            <a:rPr lang="en-US" sz="1400" b="1" dirty="0" smtClean="0">
              <a:effectLst>
                <a:outerShdw blurRad="38100" dist="38100" dir="2700000" algn="tl">
                  <a:srgbClr val="000000">
                    <a:alpha val="43137"/>
                  </a:srgbClr>
                </a:outerShdw>
              </a:effectLst>
            </a:rPr>
            <a:t> Society,  INS</a:t>
          </a:r>
          <a:endParaRPr lang="es-ES" sz="1400" b="1" dirty="0">
            <a:effectLst>
              <a:outerShdw blurRad="38100" dist="38100" dir="2700000" algn="tl">
                <a:srgbClr val="000000">
                  <a:alpha val="43137"/>
                </a:srgbClr>
              </a:outerShdw>
            </a:effectLst>
          </a:endParaRPr>
        </a:p>
      </dgm:t>
    </dgm:pt>
    <dgm:pt modelId="{D2F41442-00C6-4123-9578-60D82F8F1FE8}" type="sibTrans" cxnId="{4C4237DA-28ED-4640-AE1D-BEC9DAB4C7F6}">
      <dgm:prSet/>
      <dgm:spPr/>
      <dgm:t>
        <a:bodyPr/>
        <a:lstStyle/>
        <a:p>
          <a:endParaRPr lang="es-ES"/>
        </a:p>
      </dgm:t>
    </dgm:pt>
    <dgm:pt modelId="{B409A83E-BF40-4F6C-9AC0-DE5922905F25}" type="parTrans" cxnId="{4C4237DA-28ED-4640-AE1D-BEC9DAB4C7F6}">
      <dgm:prSet/>
      <dgm:spPr/>
      <dgm:t>
        <a:bodyPr/>
        <a:lstStyle/>
        <a:p>
          <a:endParaRPr lang="es-ES"/>
        </a:p>
      </dgm:t>
    </dgm:pt>
    <dgm:pt modelId="{5C6ED277-71ED-4999-980B-D6B68CB1EA5E}">
      <dgm:prSet/>
      <dgm:spPr/>
      <dgm:t>
        <a:bodyPr/>
        <a:lstStyle/>
        <a:p>
          <a:pPr algn="l"/>
          <a:endParaRPr lang="es-ES" sz="1000" dirty="0"/>
        </a:p>
      </dgm:t>
    </dgm:pt>
    <dgm:pt modelId="{1E6A4B2F-0F73-44F9-A08F-25B53F10B16B}" type="parTrans" cxnId="{373BF60F-B5BC-489E-847C-7BE8E9347BA2}">
      <dgm:prSet/>
      <dgm:spPr/>
      <dgm:t>
        <a:bodyPr/>
        <a:lstStyle/>
        <a:p>
          <a:endParaRPr lang="es-ES"/>
        </a:p>
      </dgm:t>
    </dgm:pt>
    <dgm:pt modelId="{66AAF616-7535-47C9-B2C4-DECD0E506003}" type="sibTrans" cxnId="{373BF60F-B5BC-489E-847C-7BE8E9347BA2}">
      <dgm:prSet/>
      <dgm:spPr/>
      <dgm:t>
        <a:bodyPr/>
        <a:lstStyle/>
        <a:p>
          <a:endParaRPr lang="es-ES"/>
        </a:p>
      </dgm:t>
    </dgm:pt>
    <dgm:pt modelId="{7B591A41-6DA6-4C91-99C0-08F8474884FA}">
      <dgm:prSet custT="1"/>
      <dgm:spPr/>
      <dgm:t>
        <a:bodyPr/>
        <a:lstStyle/>
        <a:p>
          <a:pPr algn="l"/>
          <a:r>
            <a:rPr lang="es-ES" sz="1600" b="1" dirty="0" smtClean="0">
              <a:effectLst>
                <a:outerShdw blurRad="38100" dist="38100" dir="2700000" algn="tl">
                  <a:srgbClr val="000000">
                    <a:alpha val="43137"/>
                  </a:srgbClr>
                </a:outerShdw>
              </a:effectLst>
            </a:rPr>
            <a:t> International </a:t>
          </a:r>
          <a:r>
            <a:rPr lang="es-ES" sz="1600" b="1" dirty="0" err="1" smtClean="0">
              <a:effectLst>
                <a:outerShdw blurRad="38100" dist="38100" dir="2700000" algn="tl">
                  <a:srgbClr val="000000">
                    <a:alpha val="43137"/>
                  </a:srgbClr>
                </a:outerShdw>
              </a:effectLst>
            </a:rPr>
            <a:t>Association</a:t>
          </a:r>
          <a:r>
            <a:rPr lang="es-ES" sz="1600" b="1" dirty="0" smtClean="0">
              <a:effectLst>
                <a:outerShdw blurRad="38100" dist="38100" dir="2700000" algn="tl">
                  <a:srgbClr val="000000">
                    <a:alpha val="43137"/>
                  </a:srgbClr>
                </a:outerShdw>
              </a:effectLst>
            </a:rPr>
            <a:t> </a:t>
          </a:r>
          <a:r>
            <a:rPr lang="es-ES" sz="1600" b="1" dirty="0" err="1" smtClean="0">
              <a:effectLst>
                <a:outerShdw blurRad="38100" dist="38100" dir="2700000" algn="tl">
                  <a:srgbClr val="000000">
                    <a:alpha val="43137"/>
                  </a:srgbClr>
                </a:outerShdw>
              </a:effectLst>
            </a:rPr>
            <a:t>for</a:t>
          </a:r>
          <a:r>
            <a:rPr lang="es-ES" sz="1600" b="1" dirty="0" smtClean="0">
              <a:effectLst>
                <a:outerShdw blurRad="38100" dist="38100" dir="2700000" algn="tl">
                  <a:srgbClr val="000000">
                    <a:alpha val="43137"/>
                  </a:srgbClr>
                </a:outerShdw>
              </a:effectLst>
            </a:rPr>
            <a:t> </a:t>
          </a:r>
          <a:r>
            <a:rPr lang="es-ES" sz="1600" b="1" dirty="0" err="1" smtClean="0">
              <a:effectLst>
                <a:outerShdw blurRad="38100" dist="38100" dir="2700000" algn="tl">
                  <a:srgbClr val="000000">
                    <a:alpha val="43137"/>
                  </a:srgbClr>
                </a:outerShdw>
              </a:effectLst>
            </a:rPr>
            <a:t>Study</a:t>
          </a:r>
          <a:r>
            <a:rPr lang="es-ES" sz="1600" b="1" dirty="0" smtClean="0">
              <a:effectLst>
                <a:outerShdw blurRad="38100" dist="38100" dir="2700000" algn="tl">
                  <a:srgbClr val="000000">
                    <a:alpha val="43137"/>
                  </a:srgbClr>
                </a:outerShdw>
              </a:effectLst>
            </a:rPr>
            <a:t> of </a:t>
          </a:r>
          <a:r>
            <a:rPr lang="es-ES" sz="1600" b="1" dirty="0" err="1" smtClean="0">
              <a:effectLst>
                <a:outerShdw blurRad="38100" dist="38100" dir="2700000" algn="tl">
                  <a:srgbClr val="000000">
                    <a:alpha val="43137"/>
                  </a:srgbClr>
                </a:outerShdw>
              </a:effectLst>
            </a:rPr>
            <a:t>Pain</a:t>
          </a:r>
          <a:r>
            <a:rPr lang="es-ES" sz="1600" b="1" dirty="0" smtClean="0">
              <a:effectLst>
                <a:outerShdw blurRad="38100" dist="38100" dir="2700000" algn="tl">
                  <a:srgbClr val="000000">
                    <a:alpha val="43137"/>
                  </a:srgbClr>
                </a:outerShdw>
              </a:effectLst>
            </a:rPr>
            <a:t>,  IASP</a:t>
          </a:r>
          <a:endParaRPr lang="es-ES" sz="1600" b="1" dirty="0">
            <a:effectLst>
              <a:outerShdw blurRad="38100" dist="38100" dir="2700000" algn="tl">
                <a:srgbClr val="000000">
                  <a:alpha val="43137"/>
                </a:srgbClr>
              </a:outerShdw>
            </a:effectLst>
          </a:endParaRPr>
        </a:p>
      </dgm:t>
    </dgm:pt>
    <dgm:pt modelId="{60F9A5A7-6E63-4470-AE1F-E8F11862ECF5}" type="parTrans" cxnId="{39735D17-C0A0-4C04-BBC1-3A88F6B4D157}">
      <dgm:prSet/>
      <dgm:spPr/>
      <dgm:t>
        <a:bodyPr/>
        <a:lstStyle/>
        <a:p>
          <a:endParaRPr lang="es-ES"/>
        </a:p>
      </dgm:t>
    </dgm:pt>
    <dgm:pt modelId="{23EBA334-EA45-4EC4-85B0-12889CBFAEA1}" type="sibTrans" cxnId="{39735D17-C0A0-4C04-BBC1-3A88F6B4D157}">
      <dgm:prSet/>
      <dgm:spPr/>
      <dgm:t>
        <a:bodyPr/>
        <a:lstStyle/>
        <a:p>
          <a:endParaRPr lang="es-ES"/>
        </a:p>
      </dgm:t>
    </dgm:pt>
    <dgm:pt modelId="{DB816726-C355-449E-A49D-46789D719834}" type="pres">
      <dgm:prSet presAssocID="{0824EF28-1048-40AF-B55D-945F4562B9C4}" presName="linear" presStyleCnt="0">
        <dgm:presLayoutVars>
          <dgm:dir/>
          <dgm:resizeHandles val="exact"/>
        </dgm:presLayoutVars>
      </dgm:prSet>
      <dgm:spPr/>
      <dgm:t>
        <a:bodyPr/>
        <a:lstStyle/>
        <a:p>
          <a:endParaRPr lang="es-ES"/>
        </a:p>
      </dgm:t>
    </dgm:pt>
    <dgm:pt modelId="{C4682E2B-F297-4F92-8F3B-C47857C4A5C3}" type="pres">
      <dgm:prSet presAssocID="{6055B119-384F-40D3-BB88-BAE36BE48A43}" presName="comp" presStyleCnt="0"/>
      <dgm:spPr/>
    </dgm:pt>
    <dgm:pt modelId="{D9DC54A7-20EB-414D-8504-E02625854CB4}" type="pres">
      <dgm:prSet presAssocID="{6055B119-384F-40D3-BB88-BAE36BE48A43}" presName="box" presStyleLbl="node1" presStyleIdx="0" presStyleCnt="3" custScaleY="133195"/>
      <dgm:spPr/>
      <dgm:t>
        <a:bodyPr/>
        <a:lstStyle/>
        <a:p>
          <a:endParaRPr lang="es-ES"/>
        </a:p>
      </dgm:t>
    </dgm:pt>
    <dgm:pt modelId="{D9F33492-CCF6-4B98-9C56-684C0D1B8481}" type="pres">
      <dgm:prSet presAssocID="{6055B119-384F-40D3-BB88-BAE36BE48A43}" presName="img" presStyleLbl="fgImgPlace1" presStyleIdx="0" presStyleCnt="3" custScaleY="152734"/>
      <dgm:spPr>
        <a:blipFill rotWithShape="1">
          <a:blip xmlns:r="http://schemas.openxmlformats.org/officeDocument/2006/relationships" r:embed="rId1"/>
          <a:stretch>
            <a:fillRect/>
          </a:stretch>
        </a:blipFill>
      </dgm:spPr>
      <dgm:t>
        <a:bodyPr/>
        <a:lstStyle/>
        <a:p>
          <a:endParaRPr lang="es-ES"/>
        </a:p>
      </dgm:t>
    </dgm:pt>
    <dgm:pt modelId="{7ABEDA52-3741-46D8-8C53-33524383619D}" type="pres">
      <dgm:prSet presAssocID="{6055B119-384F-40D3-BB88-BAE36BE48A43}" presName="text" presStyleLbl="node1" presStyleIdx="0" presStyleCnt="3">
        <dgm:presLayoutVars>
          <dgm:bulletEnabled val="1"/>
        </dgm:presLayoutVars>
      </dgm:prSet>
      <dgm:spPr/>
      <dgm:t>
        <a:bodyPr/>
        <a:lstStyle/>
        <a:p>
          <a:endParaRPr lang="es-ES"/>
        </a:p>
      </dgm:t>
    </dgm:pt>
    <dgm:pt modelId="{00622E0F-9D30-4558-BEAB-796286FA9B3B}" type="pres">
      <dgm:prSet presAssocID="{14ED4865-36BC-4C0E-88B6-B64F23AACC5D}" presName="spacer" presStyleCnt="0"/>
      <dgm:spPr/>
    </dgm:pt>
    <dgm:pt modelId="{6A612CF1-2372-4515-AD6B-C726F9AE4D9F}" type="pres">
      <dgm:prSet presAssocID="{DAA6BF4C-0474-4186-B1F0-FECAE8450880}" presName="comp" presStyleCnt="0"/>
      <dgm:spPr/>
    </dgm:pt>
    <dgm:pt modelId="{9F3A22F9-0C86-4AF7-8FFA-0E327D05328A}" type="pres">
      <dgm:prSet presAssocID="{DAA6BF4C-0474-4186-B1F0-FECAE8450880}" presName="box" presStyleLbl="node1" presStyleIdx="1" presStyleCnt="3" custScaleY="82527"/>
      <dgm:spPr/>
      <dgm:t>
        <a:bodyPr/>
        <a:lstStyle/>
        <a:p>
          <a:endParaRPr lang="es-ES"/>
        </a:p>
      </dgm:t>
    </dgm:pt>
    <dgm:pt modelId="{9EAC9D9E-CCC0-4D4F-B1C8-E5C125064F01}" type="pres">
      <dgm:prSet presAssocID="{DAA6BF4C-0474-4186-B1F0-FECAE8450880}" presName="img" presStyleLbl="fgImgPlace1" presStyleIdx="1" presStyleCnt="3"/>
      <dgm:spPr>
        <a:blipFill rotWithShape="1">
          <a:blip xmlns:r="http://schemas.openxmlformats.org/officeDocument/2006/relationships" r:embed="rId2"/>
          <a:stretch>
            <a:fillRect/>
          </a:stretch>
        </a:blipFill>
      </dgm:spPr>
      <dgm:t>
        <a:bodyPr/>
        <a:lstStyle/>
        <a:p>
          <a:endParaRPr lang="es-ES"/>
        </a:p>
      </dgm:t>
    </dgm:pt>
    <dgm:pt modelId="{E9AC80D8-13FC-4A95-AF4B-5A4AB0F51918}" type="pres">
      <dgm:prSet presAssocID="{DAA6BF4C-0474-4186-B1F0-FECAE8450880}" presName="text" presStyleLbl="node1" presStyleIdx="1" presStyleCnt="3">
        <dgm:presLayoutVars>
          <dgm:bulletEnabled val="1"/>
        </dgm:presLayoutVars>
      </dgm:prSet>
      <dgm:spPr/>
      <dgm:t>
        <a:bodyPr/>
        <a:lstStyle/>
        <a:p>
          <a:endParaRPr lang="es-ES"/>
        </a:p>
      </dgm:t>
    </dgm:pt>
    <dgm:pt modelId="{898684D5-7CB8-4C6B-8B4A-B640DF8D0E84}" type="pres">
      <dgm:prSet presAssocID="{220F6897-1A7C-4126-BA0C-6CD380476812}" presName="spacer" presStyleCnt="0"/>
      <dgm:spPr/>
    </dgm:pt>
    <dgm:pt modelId="{B15312C3-A90E-4B98-9FB9-1B53B58F2570}" type="pres">
      <dgm:prSet presAssocID="{4E4D6C60-4131-45C6-B49C-3BD617A6B5DC}" presName="comp" presStyleCnt="0"/>
      <dgm:spPr/>
    </dgm:pt>
    <dgm:pt modelId="{F8DBD471-7C5C-4ACE-A24F-61F868161D96}" type="pres">
      <dgm:prSet presAssocID="{4E4D6C60-4131-45C6-B49C-3BD617A6B5DC}" presName="box" presStyleLbl="node1" presStyleIdx="2" presStyleCnt="3"/>
      <dgm:spPr/>
      <dgm:t>
        <a:bodyPr/>
        <a:lstStyle/>
        <a:p>
          <a:endParaRPr lang="es-ES"/>
        </a:p>
      </dgm:t>
    </dgm:pt>
    <dgm:pt modelId="{19B070F3-6A68-46E1-9368-62B6CB4CB320}" type="pres">
      <dgm:prSet presAssocID="{4E4D6C60-4131-45C6-B49C-3BD617A6B5DC}" presName="img" presStyleLbl="fgImgPlace1" presStyleIdx="2" presStyleCnt="3"/>
      <dgm:spPr>
        <a:blipFill rotWithShape="1">
          <a:blip xmlns:r="http://schemas.openxmlformats.org/officeDocument/2006/relationships"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a:blipFill>
      </dgm:spPr>
      <dgm:t>
        <a:bodyPr/>
        <a:lstStyle/>
        <a:p>
          <a:endParaRPr lang="es-ES"/>
        </a:p>
      </dgm:t>
    </dgm:pt>
    <dgm:pt modelId="{CCD40EF0-73E3-4568-977F-FB6A69CFFD1F}" type="pres">
      <dgm:prSet presAssocID="{4E4D6C60-4131-45C6-B49C-3BD617A6B5DC}" presName="text" presStyleLbl="node1" presStyleIdx="2" presStyleCnt="3">
        <dgm:presLayoutVars>
          <dgm:bulletEnabled val="1"/>
        </dgm:presLayoutVars>
      </dgm:prSet>
      <dgm:spPr/>
      <dgm:t>
        <a:bodyPr/>
        <a:lstStyle/>
        <a:p>
          <a:endParaRPr lang="es-ES"/>
        </a:p>
      </dgm:t>
    </dgm:pt>
  </dgm:ptLst>
  <dgm:cxnLst>
    <dgm:cxn modelId="{258A800E-2F46-45D3-B74A-EAA5AB6CB8AA}" type="presOf" srcId="{4E4D6C60-4131-45C6-B49C-3BD617A6B5DC}" destId="{CCD40EF0-73E3-4568-977F-FB6A69CFFD1F}" srcOrd="1" destOrd="0" presId="urn:microsoft.com/office/officeart/2005/8/layout/vList4"/>
    <dgm:cxn modelId="{8C3E93AB-4CD8-41D9-B11D-7231A5AA6B0D}" type="presOf" srcId="{9C70DCD6-09E8-4822-824C-2C08566877C5}" destId="{7ABEDA52-3741-46D8-8C53-33524383619D}" srcOrd="1" destOrd="3" presId="urn:microsoft.com/office/officeart/2005/8/layout/vList4"/>
    <dgm:cxn modelId="{D7BED75F-DA21-43A7-A3F0-BC5AA7D46D62}" type="presOf" srcId="{59F09353-5479-4023-AB06-A47D9AB9CAD9}" destId="{D9DC54A7-20EB-414D-8504-E02625854CB4}" srcOrd="0" destOrd="2" presId="urn:microsoft.com/office/officeart/2005/8/layout/vList4"/>
    <dgm:cxn modelId="{0FA5222A-F3A5-412E-B16D-5740EEE61EEF}" type="presOf" srcId="{4E4D6C60-4131-45C6-B49C-3BD617A6B5DC}" destId="{F8DBD471-7C5C-4ACE-A24F-61F868161D96}" srcOrd="0" destOrd="0" presId="urn:microsoft.com/office/officeart/2005/8/layout/vList4"/>
    <dgm:cxn modelId="{D2E4EAA7-9740-47EF-8B6F-0E9C0B7BF4A8}" type="presOf" srcId="{6055B119-384F-40D3-BB88-BAE36BE48A43}" destId="{7ABEDA52-3741-46D8-8C53-33524383619D}" srcOrd="1" destOrd="0" presId="urn:microsoft.com/office/officeart/2005/8/layout/vList4"/>
    <dgm:cxn modelId="{BF278134-2C86-43D7-B5DB-8BEA2102C51A}" type="presOf" srcId="{DAA6BF4C-0474-4186-B1F0-FECAE8450880}" destId="{9F3A22F9-0C86-4AF7-8FFA-0E327D05328A}" srcOrd="0" destOrd="0" presId="urn:microsoft.com/office/officeart/2005/8/layout/vList4"/>
    <dgm:cxn modelId="{39735D17-C0A0-4C04-BBC1-3A88F6B4D157}" srcId="{6055B119-384F-40D3-BB88-BAE36BE48A43}" destId="{7B591A41-6DA6-4C91-99C0-08F8474884FA}" srcOrd="0" destOrd="0" parTransId="{60F9A5A7-6E63-4470-AE1F-E8F11862ECF5}" sibTransId="{23EBA334-EA45-4EC4-85B0-12889CBFAEA1}"/>
    <dgm:cxn modelId="{C8F43B1D-834E-43BC-89AF-FCC3ECDEE566}" type="presOf" srcId="{D0C4E6DE-C329-4349-AECB-EF41B806EA87}" destId="{CCD40EF0-73E3-4568-977F-FB6A69CFFD1F}" srcOrd="1" destOrd="3" presId="urn:microsoft.com/office/officeart/2005/8/layout/vList4"/>
    <dgm:cxn modelId="{4C4237DA-28ED-4640-AE1D-BEC9DAB4C7F6}" srcId="{6055B119-384F-40D3-BB88-BAE36BE48A43}" destId="{59F09353-5479-4023-AB06-A47D9AB9CAD9}" srcOrd="1" destOrd="0" parTransId="{B409A83E-BF40-4F6C-9AC0-DE5922905F25}" sibTransId="{D2F41442-00C6-4123-9578-60D82F8F1FE8}"/>
    <dgm:cxn modelId="{9A2BA24E-BA15-4211-B648-3C972FCBD2C4}" srcId="{4E4D6C60-4131-45C6-B49C-3BD617A6B5DC}" destId="{D0C4E6DE-C329-4349-AECB-EF41B806EA87}" srcOrd="2" destOrd="0" parTransId="{0019D4C8-917F-4D1E-9B93-F84A41AE3405}" sibTransId="{3AF7B1FD-FCA5-4527-9C78-A36327A82B0C}"/>
    <dgm:cxn modelId="{8E015EFC-195A-413A-85A6-0D0A5ADF5964}" type="presOf" srcId="{7B591A41-6DA6-4C91-99C0-08F8474884FA}" destId="{7ABEDA52-3741-46D8-8C53-33524383619D}" srcOrd="1" destOrd="1" presId="urn:microsoft.com/office/officeart/2005/8/layout/vList4"/>
    <dgm:cxn modelId="{373BF60F-B5BC-489E-847C-7BE8E9347BA2}" srcId="{6055B119-384F-40D3-BB88-BAE36BE48A43}" destId="{5C6ED277-71ED-4999-980B-D6B68CB1EA5E}" srcOrd="4" destOrd="0" parTransId="{1E6A4B2F-0F73-44F9-A08F-25B53F10B16B}" sibTransId="{66AAF616-7535-47C9-B2C4-DECD0E506003}"/>
    <dgm:cxn modelId="{85A00F57-AC86-466D-9897-A5561850C215}" srcId="{0824EF28-1048-40AF-B55D-945F4562B9C4}" destId="{DAA6BF4C-0474-4186-B1F0-FECAE8450880}" srcOrd="1" destOrd="0" parTransId="{D985980D-53F3-4895-824B-F79778F4BE48}" sibTransId="{220F6897-1A7C-4126-BA0C-6CD380476812}"/>
    <dgm:cxn modelId="{FA904F7C-6B6E-40D3-B6EA-B8703660A560}" type="presOf" srcId="{DAA6BF4C-0474-4186-B1F0-FECAE8450880}" destId="{E9AC80D8-13FC-4A95-AF4B-5A4AB0F51918}" srcOrd="1" destOrd="0" presId="urn:microsoft.com/office/officeart/2005/8/layout/vList4"/>
    <dgm:cxn modelId="{E9ED9BB6-A2E7-41DF-92DF-24F198B08E8B}" type="presOf" srcId="{3F652459-CA2A-4731-9A37-5783CFBC74AE}" destId="{9F3A22F9-0C86-4AF7-8FFA-0E327D05328A}" srcOrd="0" destOrd="2" presId="urn:microsoft.com/office/officeart/2005/8/layout/vList4"/>
    <dgm:cxn modelId="{9798DAA1-FAA9-4864-A024-182199342B5B}" srcId="{4E4D6C60-4131-45C6-B49C-3BD617A6B5DC}" destId="{AEBB4E3E-272B-49F7-A499-4D305C408A4A}" srcOrd="1" destOrd="0" parTransId="{9AE7503F-2F15-4DDD-8624-3FD504601184}" sibTransId="{C99EDE7C-90ED-4802-AB08-1639DA8F8DD4}"/>
    <dgm:cxn modelId="{221A038E-123B-419D-8EAE-FC44FDFBA473}" type="presOf" srcId="{8F21BFB4-AD70-4200-B0ED-06389EC68B2B}" destId="{9F3A22F9-0C86-4AF7-8FFA-0E327D05328A}" srcOrd="0" destOrd="1" presId="urn:microsoft.com/office/officeart/2005/8/layout/vList4"/>
    <dgm:cxn modelId="{D9C27E4B-ACE5-48B9-B7DF-4CAF6939C481}" type="presOf" srcId="{7B591A41-6DA6-4C91-99C0-08F8474884FA}" destId="{D9DC54A7-20EB-414D-8504-E02625854CB4}" srcOrd="0" destOrd="1" presId="urn:microsoft.com/office/officeart/2005/8/layout/vList4"/>
    <dgm:cxn modelId="{DB0DFF6D-1E02-4667-A97B-8BFB2B06572D}" type="presOf" srcId="{5C6ED277-71ED-4999-980B-D6B68CB1EA5E}" destId="{D9DC54A7-20EB-414D-8504-E02625854CB4}" srcOrd="0" destOrd="5" presId="urn:microsoft.com/office/officeart/2005/8/layout/vList4"/>
    <dgm:cxn modelId="{1865A42F-F06C-4BE2-95B6-2634FECD8E31}" type="presOf" srcId="{A21C0885-EBDD-4F5E-8BCD-44E7BC137EE8}" destId="{D9DC54A7-20EB-414D-8504-E02625854CB4}" srcOrd="0" destOrd="4" presId="urn:microsoft.com/office/officeart/2005/8/layout/vList4"/>
    <dgm:cxn modelId="{2D416951-8ABA-4DF2-890B-989D77A7C5B8}" type="presOf" srcId="{F3E1ED85-05BC-4CE6-88EC-55E31E966E14}" destId="{F8DBD471-7C5C-4ACE-A24F-61F868161D96}" srcOrd="0" destOrd="1" presId="urn:microsoft.com/office/officeart/2005/8/layout/vList4"/>
    <dgm:cxn modelId="{E296BCD8-ACAD-41DC-82F8-76273454FA72}" srcId="{0824EF28-1048-40AF-B55D-945F4562B9C4}" destId="{6055B119-384F-40D3-BB88-BAE36BE48A43}" srcOrd="0" destOrd="0" parTransId="{778E2774-9E7D-4B2A-9683-050A78E1C8D7}" sibTransId="{14ED4865-36BC-4C0E-88B6-B64F23AACC5D}"/>
    <dgm:cxn modelId="{F02B409F-1CA2-4CDC-A6D4-C4C8BBB71104}" srcId="{DAA6BF4C-0474-4186-B1F0-FECAE8450880}" destId="{8F21BFB4-AD70-4200-B0ED-06389EC68B2B}" srcOrd="0" destOrd="0" parTransId="{B77F8243-A490-4F19-8557-2047A75253F8}" sibTransId="{33DA0083-3135-4E2E-8375-AC3B1B23B06F}"/>
    <dgm:cxn modelId="{A0E7C276-829A-4BB9-B755-3C415ECB3411}" type="presOf" srcId="{0824EF28-1048-40AF-B55D-945F4562B9C4}" destId="{DB816726-C355-449E-A49D-46789D719834}" srcOrd="0" destOrd="0" presId="urn:microsoft.com/office/officeart/2005/8/layout/vList4"/>
    <dgm:cxn modelId="{10332074-130B-42D1-B311-C0DF12F9BC0B}" type="presOf" srcId="{8F21BFB4-AD70-4200-B0ED-06389EC68B2B}" destId="{E9AC80D8-13FC-4A95-AF4B-5A4AB0F51918}" srcOrd="1" destOrd="1" presId="urn:microsoft.com/office/officeart/2005/8/layout/vList4"/>
    <dgm:cxn modelId="{30A277F0-C90D-402C-AC37-00966EAAF817}" srcId="{6055B119-384F-40D3-BB88-BAE36BE48A43}" destId="{A21C0885-EBDD-4F5E-8BCD-44E7BC137EE8}" srcOrd="3" destOrd="0" parTransId="{144B6FBD-8124-4512-B826-55FDF786A70A}" sibTransId="{26E000E3-3EEE-49E4-BF83-D1B6DA42E8DF}"/>
    <dgm:cxn modelId="{FDB78908-C9AA-4600-A9D5-FEA0914636E0}" type="presOf" srcId="{AEBB4E3E-272B-49F7-A499-4D305C408A4A}" destId="{F8DBD471-7C5C-4ACE-A24F-61F868161D96}" srcOrd="0" destOrd="2" presId="urn:microsoft.com/office/officeart/2005/8/layout/vList4"/>
    <dgm:cxn modelId="{4CD4BB5E-973E-4A57-BEE7-1D08886D9AE6}" srcId="{0824EF28-1048-40AF-B55D-945F4562B9C4}" destId="{4E4D6C60-4131-45C6-B49C-3BD617A6B5DC}" srcOrd="2" destOrd="0" parTransId="{7318EFA1-B5CB-415A-88B3-38F061E4F0AA}" sibTransId="{012826C3-6528-46B0-81DB-9F551E8E1309}"/>
    <dgm:cxn modelId="{7577B0FA-F3B8-4988-9E76-E8663148DA60}" type="presOf" srcId="{AEBB4E3E-272B-49F7-A499-4D305C408A4A}" destId="{CCD40EF0-73E3-4568-977F-FB6A69CFFD1F}" srcOrd="1" destOrd="2" presId="urn:microsoft.com/office/officeart/2005/8/layout/vList4"/>
    <dgm:cxn modelId="{ADACB49A-DF7F-4D36-9EB0-FD32FCA6EF34}" type="presOf" srcId="{59F09353-5479-4023-AB06-A47D9AB9CAD9}" destId="{7ABEDA52-3741-46D8-8C53-33524383619D}" srcOrd="1" destOrd="2" presId="urn:microsoft.com/office/officeart/2005/8/layout/vList4"/>
    <dgm:cxn modelId="{93EE128D-9DB8-4DE2-9D23-6759093EDABB}" type="presOf" srcId="{F3E1ED85-05BC-4CE6-88EC-55E31E966E14}" destId="{CCD40EF0-73E3-4568-977F-FB6A69CFFD1F}" srcOrd="1" destOrd="1" presId="urn:microsoft.com/office/officeart/2005/8/layout/vList4"/>
    <dgm:cxn modelId="{02673045-5330-41DC-9C98-346C4B15703E}" type="presOf" srcId="{3F652459-CA2A-4731-9A37-5783CFBC74AE}" destId="{E9AC80D8-13FC-4A95-AF4B-5A4AB0F51918}" srcOrd="1" destOrd="2" presId="urn:microsoft.com/office/officeart/2005/8/layout/vList4"/>
    <dgm:cxn modelId="{6F7FF3D0-35F5-4C7E-A03A-F8476D859DB1}" srcId="{DAA6BF4C-0474-4186-B1F0-FECAE8450880}" destId="{3F652459-CA2A-4731-9A37-5783CFBC74AE}" srcOrd="1" destOrd="0" parTransId="{E521D2E3-70AE-4B41-8F41-D2C31D9FF478}" sibTransId="{7022FCB2-BCB2-4167-AE20-270746A77E17}"/>
    <dgm:cxn modelId="{88ACABDE-1523-4F71-8ABD-B77B9106F4A1}" type="presOf" srcId="{A21C0885-EBDD-4F5E-8BCD-44E7BC137EE8}" destId="{7ABEDA52-3741-46D8-8C53-33524383619D}" srcOrd="1" destOrd="4" presId="urn:microsoft.com/office/officeart/2005/8/layout/vList4"/>
    <dgm:cxn modelId="{7D1F782D-6565-4DD5-9C73-0D8892028EFB}" type="presOf" srcId="{6055B119-384F-40D3-BB88-BAE36BE48A43}" destId="{D9DC54A7-20EB-414D-8504-E02625854CB4}" srcOrd="0" destOrd="0" presId="urn:microsoft.com/office/officeart/2005/8/layout/vList4"/>
    <dgm:cxn modelId="{70AECEAA-CDE2-439D-93D6-D6A85DD7736C}" type="presOf" srcId="{9C70DCD6-09E8-4822-824C-2C08566877C5}" destId="{D9DC54A7-20EB-414D-8504-E02625854CB4}" srcOrd="0" destOrd="3" presId="urn:microsoft.com/office/officeart/2005/8/layout/vList4"/>
    <dgm:cxn modelId="{ECA662D2-AFF7-4796-9120-72AE4B451B06}" type="presOf" srcId="{5C6ED277-71ED-4999-980B-D6B68CB1EA5E}" destId="{7ABEDA52-3741-46D8-8C53-33524383619D}" srcOrd="1" destOrd="5" presId="urn:microsoft.com/office/officeart/2005/8/layout/vList4"/>
    <dgm:cxn modelId="{B29F4AF8-5904-43BA-98D8-937B037A07FB}" srcId="{6055B119-384F-40D3-BB88-BAE36BE48A43}" destId="{9C70DCD6-09E8-4822-824C-2C08566877C5}" srcOrd="2" destOrd="0" parTransId="{9DB535B8-4FB7-46CD-ADA7-999B63BACDF5}" sibTransId="{8CC7F17D-45D7-4C52-8D8E-2BB692F02760}"/>
    <dgm:cxn modelId="{5716652C-B69B-45C4-A831-7F706B420B0C}" srcId="{4E4D6C60-4131-45C6-B49C-3BD617A6B5DC}" destId="{F3E1ED85-05BC-4CE6-88EC-55E31E966E14}" srcOrd="0" destOrd="0" parTransId="{7B90E08E-88EA-4A9F-B1CD-DC8CB26337A0}" sibTransId="{67488D63-C85D-49AD-B3AE-520811E43D1E}"/>
    <dgm:cxn modelId="{360E43C3-9C7E-4AEC-84A0-B652A2B55486}" type="presOf" srcId="{D0C4E6DE-C329-4349-AECB-EF41B806EA87}" destId="{F8DBD471-7C5C-4ACE-A24F-61F868161D96}" srcOrd="0" destOrd="3" presId="urn:microsoft.com/office/officeart/2005/8/layout/vList4"/>
    <dgm:cxn modelId="{1A75D32C-4E73-45AA-9F9E-DF71D7BB6664}" type="presParOf" srcId="{DB816726-C355-449E-A49D-46789D719834}" destId="{C4682E2B-F297-4F92-8F3B-C47857C4A5C3}" srcOrd="0" destOrd="0" presId="urn:microsoft.com/office/officeart/2005/8/layout/vList4"/>
    <dgm:cxn modelId="{4E5F8886-9FAC-465A-8DCB-A2D0F94829E2}" type="presParOf" srcId="{C4682E2B-F297-4F92-8F3B-C47857C4A5C3}" destId="{D9DC54A7-20EB-414D-8504-E02625854CB4}" srcOrd="0" destOrd="0" presId="urn:microsoft.com/office/officeart/2005/8/layout/vList4"/>
    <dgm:cxn modelId="{74718C4A-4C4E-4320-A4D3-B6801D3F01A5}" type="presParOf" srcId="{C4682E2B-F297-4F92-8F3B-C47857C4A5C3}" destId="{D9F33492-CCF6-4B98-9C56-684C0D1B8481}" srcOrd="1" destOrd="0" presId="urn:microsoft.com/office/officeart/2005/8/layout/vList4"/>
    <dgm:cxn modelId="{9B666875-9013-4A7A-9D04-78CFA111920B}" type="presParOf" srcId="{C4682E2B-F297-4F92-8F3B-C47857C4A5C3}" destId="{7ABEDA52-3741-46D8-8C53-33524383619D}" srcOrd="2" destOrd="0" presId="urn:microsoft.com/office/officeart/2005/8/layout/vList4"/>
    <dgm:cxn modelId="{494E7739-D9A4-478E-90B1-29DF71823E08}" type="presParOf" srcId="{DB816726-C355-449E-A49D-46789D719834}" destId="{00622E0F-9D30-4558-BEAB-796286FA9B3B}" srcOrd="1" destOrd="0" presId="urn:microsoft.com/office/officeart/2005/8/layout/vList4"/>
    <dgm:cxn modelId="{6EED27A9-5FC9-4D62-B6A2-7EE84DA31251}" type="presParOf" srcId="{DB816726-C355-449E-A49D-46789D719834}" destId="{6A612CF1-2372-4515-AD6B-C726F9AE4D9F}" srcOrd="2" destOrd="0" presId="urn:microsoft.com/office/officeart/2005/8/layout/vList4"/>
    <dgm:cxn modelId="{356213BB-DC60-4CC1-B3A0-1FD75B9937B6}" type="presParOf" srcId="{6A612CF1-2372-4515-AD6B-C726F9AE4D9F}" destId="{9F3A22F9-0C86-4AF7-8FFA-0E327D05328A}" srcOrd="0" destOrd="0" presId="urn:microsoft.com/office/officeart/2005/8/layout/vList4"/>
    <dgm:cxn modelId="{5CDE596F-0A0C-41AA-8EDD-4AE50E458156}" type="presParOf" srcId="{6A612CF1-2372-4515-AD6B-C726F9AE4D9F}" destId="{9EAC9D9E-CCC0-4D4F-B1C8-E5C125064F01}" srcOrd="1" destOrd="0" presId="urn:microsoft.com/office/officeart/2005/8/layout/vList4"/>
    <dgm:cxn modelId="{CD69E041-9978-461A-B6C2-CAEB3B1E4635}" type="presParOf" srcId="{6A612CF1-2372-4515-AD6B-C726F9AE4D9F}" destId="{E9AC80D8-13FC-4A95-AF4B-5A4AB0F51918}" srcOrd="2" destOrd="0" presId="urn:microsoft.com/office/officeart/2005/8/layout/vList4"/>
    <dgm:cxn modelId="{23AD127D-A61B-4DB3-B378-176C75D6E2D8}" type="presParOf" srcId="{DB816726-C355-449E-A49D-46789D719834}" destId="{898684D5-7CB8-4C6B-8B4A-B640DF8D0E84}" srcOrd="3" destOrd="0" presId="urn:microsoft.com/office/officeart/2005/8/layout/vList4"/>
    <dgm:cxn modelId="{3A77E42C-881F-4817-9F66-3D6F4AFE8838}" type="presParOf" srcId="{DB816726-C355-449E-A49D-46789D719834}" destId="{B15312C3-A90E-4B98-9FB9-1B53B58F2570}" srcOrd="4" destOrd="0" presId="urn:microsoft.com/office/officeart/2005/8/layout/vList4"/>
    <dgm:cxn modelId="{60EEAA6A-286F-49B3-8DFC-C920731F886D}" type="presParOf" srcId="{B15312C3-A90E-4B98-9FB9-1B53B58F2570}" destId="{F8DBD471-7C5C-4ACE-A24F-61F868161D96}" srcOrd="0" destOrd="0" presId="urn:microsoft.com/office/officeart/2005/8/layout/vList4"/>
    <dgm:cxn modelId="{2A572F2D-F1AF-4BAF-87B8-93BDF6D248BB}" type="presParOf" srcId="{B15312C3-A90E-4B98-9FB9-1B53B58F2570}" destId="{19B070F3-6A68-46E1-9368-62B6CB4CB320}" srcOrd="1" destOrd="0" presId="urn:microsoft.com/office/officeart/2005/8/layout/vList4"/>
    <dgm:cxn modelId="{2CC6A819-3B49-435B-B685-0500C2D84BB9}" type="presParOf" srcId="{B15312C3-A90E-4B98-9FB9-1B53B58F2570}" destId="{CCD40EF0-73E3-4568-977F-FB6A69CFFD1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C54A7-20EB-414D-8504-E02625854CB4}">
      <dsp:nvSpPr>
        <dsp:cNvPr id="0" name=""/>
        <dsp:cNvSpPr/>
      </dsp:nvSpPr>
      <dsp:spPr>
        <a:xfrm>
          <a:off x="0" y="0"/>
          <a:ext cx="6765348" cy="174260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1600" b="1" kern="1200" dirty="0" smtClean="0">
              <a:effectLst>
                <a:outerShdw blurRad="38100" dist="38100" dir="2700000" algn="tl">
                  <a:srgbClr val="000000">
                    <a:alpha val="43137"/>
                  </a:srgbClr>
                </a:outerShdw>
              </a:effectLst>
            </a:rPr>
            <a:t>   </a:t>
          </a:r>
          <a:r>
            <a:rPr lang="es-ES" sz="1800" b="1" kern="1200" dirty="0" smtClean="0">
              <a:effectLst>
                <a:outerShdw blurRad="38100" dist="38100" dir="2700000" algn="tl">
                  <a:srgbClr val="000000">
                    <a:alpha val="43137"/>
                  </a:srgbClr>
                </a:outerShdw>
              </a:effectLst>
            </a:rPr>
            <a:t>2014-2015  Global </a:t>
          </a:r>
          <a:r>
            <a:rPr lang="es-ES" sz="1800" b="1" kern="1200" dirty="0" err="1" smtClean="0">
              <a:effectLst>
                <a:outerShdw blurRad="38100" dist="38100" dir="2700000" algn="tl">
                  <a:srgbClr val="000000">
                    <a:alpha val="43137"/>
                  </a:srgbClr>
                </a:outerShdw>
              </a:effectLst>
            </a:rPr>
            <a:t>Year</a:t>
          </a:r>
          <a:r>
            <a:rPr lang="es-ES" sz="1800" b="1" kern="1200" dirty="0" smtClean="0">
              <a:effectLst>
                <a:outerShdw blurRad="38100" dist="38100" dir="2700000" algn="tl">
                  <a:srgbClr val="000000">
                    <a:alpha val="43137"/>
                  </a:srgbClr>
                </a:outerShdw>
              </a:effectLst>
            </a:rPr>
            <a:t> </a:t>
          </a:r>
          <a:r>
            <a:rPr lang="es-ES" sz="1800" b="1" kern="1200" dirty="0" err="1" smtClean="0">
              <a:effectLst>
                <a:outerShdw blurRad="38100" dist="38100" dir="2700000" algn="tl">
                  <a:srgbClr val="000000">
                    <a:alpha val="43137"/>
                  </a:srgbClr>
                </a:outerShdw>
              </a:effectLst>
            </a:rPr>
            <a:t>Against</a:t>
          </a:r>
          <a:r>
            <a:rPr lang="es-ES" sz="1800" b="1" kern="1200" dirty="0" smtClean="0">
              <a:effectLst>
                <a:outerShdw blurRad="38100" dist="38100" dir="2700000" algn="tl">
                  <a:srgbClr val="000000">
                    <a:alpha val="43137"/>
                  </a:srgbClr>
                </a:outerShdw>
              </a:effectLst>
            </a:rPr>
            <a:t> </a:t>
          </a:r>
          <a:r>
            <a:rPr lang="es-ES" sz="1800" b="1" kern="1200" dirty="0" err="1" smtClean="0">
              <a:effectLst>
                <a:outerShdw blurRad="38100" dist="38100" dir="2700000" algn="tl">
                  <a:srgbClr val="000000">
                    <a:alpha val="43137"/>
                  </a:srgbClr>
                </a:outerShdw>
              </a:effectLst>
            </a:rPr>
            <a:t>Neuropathic</a:t>
          </a:r>
          <a:r>
            <a:rPr lang="es-ES" sz="1800" b="1" kern="1200" dirty="0" smtClean="0">
              <a:effectLst>
                <a:outerShdw blurRad="38100" dist="38100" dir="2700000" algn="tl">
                  <a:srgbClr val="000000">
                    <a:alpha val="43137"/>
                  </a:srgbClr>
                </a:outerShdw>
              </a:effectLst>
            </a:rPr>
            <a:t> </a:t>
          </a:r>
          <a:r>
            <a:rPr lang="es-ES" sz="1800" b="1" kern="1200" dirty="0" err="1" smtClean="0">
              <a:effectLst>
                <a:outerShdw blurRad="38100" dist="38100" dir="2700000" algn="tl">
                  <a:srgbClr val="000000">
                    <a:alpha val="43137"/>
                  </a:srgbClr>
                </a:outerShdw>
              </a:effectLst>
            </a:rPr>
            <a:t>Pain</a:t>
          </a:r>
          <a:endParaRPr lang="es-ES" sz="1800" b="1" kern="1200" dirty="0" smtClean="0">
            <a:effectLst>
              <a:outerShdw blurRad="38100" dist="38100" dir="2700000" algn="tl">
                <a:srgbClr val="000000">
                  <a:alpha val="43137"/>
                </a:srgbClr>
              </a:outerShdw>
            </a:effectLst>
          </a:endParaRPr>
        </a:p>
        <a:p>
          <a:pPr marL="0" marR="0" lvl="0" indent="0" algn="l" defTabSz="914400" eaLnBrk="1" fontAlgn="auto" latinLnBrk="0" hangingPunct="1">
            <a:lnSpc>
              <a:spcPct val="100000"/>
            </a:lnSpc>
            <a:spcBef>
              <a:spcPct val="0"/>
            </a:spcBef>
            <a:spcAft>
              <a:spcPts val="0"/>
            </a:spcAft>
            <a:buClrTx/>
            <a:buSzTx/>
            <a:buFontTx/>
            <a:buNone/>
            <a:tabLst/>
            <a:defRPr/>
          </a:pPr>
          <a:r>
            <a:rPr lang="es-ES" sz="1000" kern="1200" dirty="0" smtClean="0"/>
            <a:t>  </a:t>
          </a:r>
          <a:endParaRPr lang="es-ES" sz="1600" b="1" kern="1200" dirty="0">
            <a:effectLst>
              <a:outerShdw blurRad="38100" dist="38100" dir="2700000" algn="tl">
                <a:srgbClr val="000000">
                  <a:alpha val="43137"/>
                </a:srgbClr>
              </a:outerShdw>
            </a:effectLst>
          </a:endParaRPr>
        </a:p>
        <a:p>
          <a:pPr marL="171450" lvl="1" indent="-171450" algn="l" defTabSz="711200">
            <a:lnSpc>
              <a:spcPct val="90000"/>
            </a:lnSpc>
            <a:spcBef>
              <a:spcPct val="0"/>
            </a:spcBef>
            <a:spcAft>
              <a:spcPct val="15000"/>
            </a:spcAft>
            <a:buChar char="••"/>
          </a:pPr>
          <a:r>
            <a:rPr lang="es-ES" sz="1600" b="1" kern="1200" dirty="0" smtClean="0">
              <a:effectLst>
                <a:outerShdw blurRad="38100" dist="38100" dir="2700000" algn="tl">
                  <a:srgbClr val="000000">
                    <a:alpha val="43137"/>
                  </a:srgbClr>
                </a:outerShdw>
              </a:effectLst>
            </a:rPr>
            <a:t> International </a:t>
          </a:r>
          <a:r>
            <a:rPr lang="es-ES" sz="1600" b="1" kern="1200" dirty="0" err="1" smtClean="0">
              <a:effectLst>
                <a:outerShdw blurRad="38100" dist="38100" dir="2700000" algn="tl">
                  <a:srgbClr val="000000">
                    <a:alpha val="43137"/>
                  </a:srgbClr>
                </a:outerShdw>
              </a:effectLst>
            </a:rPr>
            <a:t>Association</a:t>
          </a:r>
          <a:r>
            <a:rPr lang="es-ES" sz="1600" b="1" kern="1200" dirty="0" smtClean="0">
              <a:effectLst>
                <a:outerShdw blurRad="38100" dist="38100" dir="2700000" algn="tl">
                  <a:srgbClr val="000000">
                    <a:alpha val="43137"/>
                  </a:srgbClr>
                </a:outerShdw>
              </a:effectLst>
            </a:rPr>
            <a:t> </a:t>
          </a:r>
          <a:r>
            <a:rPr lang="es-ES" sz="1600" b="1" kern="1200" dirty="0" err="1" smtClean="0">
              <a:effectLst>
                <a:outerShdw blurRad="38100" dist="38100" dir="2700000" algn="tl">
                  <a:srgbClr val="000000">
                    <a:alpha val="43137"/>
                  </a:srgbClr>
                </a:outerShdw>
              </a:effectLst>
            </a:rPr>
            <a:t>for</a:t>
          </a:r>
          <a:r>
            <a:rPr lang="es-ES" sz="1600" b="1" kern="1200" dirty="0" smtClean="0">
              <a:effectLst>
                <a:outerShdw blurRad="38100" dist="38100" dir="2700000" algn="tl">
                  <a:srgbClr val="000000">
                    <a:alpha val="43137"/>
                  </a:srgbClr>
                </a:outerShdw>
              </a:effectLst>
            </a:rPr>
            <a:t> </a:t>
          </a:r>
          <a:r>
            <a:rPr lang="es-ES" sz="1600" b="1" kern="1200" dirty="0" err="1" smtClean="0">
              <a:effectLst>
                <a:outerShdw blurRad="38100" dist="38100" dir="2700000" algn="tl">
                  <a:srgbClr val="000000">
                    <a:alpha val="43137"/>
                  </a:srgbClr>
                </a:outerShdw>
              </a:effectLst>
            </a:rPr>
            <a:t>Study</a:t>
          </a:r>
          <a:r>
            <a:rPr lang="es-ES" sz="1600" b="1" kern="1200" dirty="0" smtClean="0">
              <a:effectLst>
                <a:outerShdw blurRad="38100" dist="38100" dir="2700000" algn="tl">
                  <a:srgbClr val="000000">
                    <a:alpha val="43137"/>
                  </a:srgbClr>
                </a:outerShdw>
              </a:effectLst>
            </a:rPr>
            <a:t> of </a:t>
          </a:r>
          <a:r>
            <a:rPr lang="es-ES" sz="1600" b="1" kern="1200" dirty="0" err="1" smtClean="0">
              <a:effectLst>
                <a:outerShdw blurRad="38100" dist="38100" dir="2700000" algn="tl">
                  <a:srgbClr val="000000">
                    <a:alpha val="43137"/>
                  </a:srgbClr>
                </a:outerShdw>
              </a:effectLst>
            </a:rPr>
            <a:t>Pain</a:t>
          </a:r>
          <a:r>
            <a:rPr lang="es-ES" sz="1600" b="1" kern="1200" dirty="0" smtClean="0">
              <a:effectLst>
                <a:outerShdw blurRad="38100" dist="38100" dir="2700000" algn="tl">
                  <a:srgbClr val="000000">
                    <a:alpha val="43137"/>
                  </a:srgbClr>
                </a:outerShdw>
              </a:effectLst>
            </a:rPr>
            <a:t>,  IASP</a:t>
          </a:r>
          <a:endParaRPr lang="es-ES" sz="16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smtClean="0">
              <a:effectLst>
                <a:outerShdw blurRad="38100" dist="38100" dir="2700000" algn="tl">
                  <a:srgbClr val="000000">
                    <a:alpha val="43137"/>
                  </a:srgbClr>
                </a:outerShdw>
              </a:effectLst>
            </a:rPr>
            <a:t>   International </a:t>
          </a:r>
          <a:r>
            <a:rPr lang="en-US" sz="1400" b="1" kern="1200" dirty="0" err="1" smtClean="0">
              <a:effectLst>
                <a:outerShdw blurRad="38100" dist="38100" dir="2700000" algn="tl">
                  <a:srgbClr val="000000">
                    <a:alpha val="43137"/>
                  </a:srgbClr>
                </a:outerShdw>
              </a:effectLst>
            </a:rPr>
            <a:t>Neuromodulation</a:t>
          </a:r>
          <a:r>
            <a:rPr lang="en-US" sz="1400" b="1" kern="1200" dirty="0" smtClean="0">
              <a:effectLst>
                <a:outerShdw blurRad="38100" dist="38100" dir="2700000" algn="tl">
                  <a:srgbClr val="000000">
                    <a:alpha val="43137"/>
                  </a:srgbClr>
                </a:outerShdw>
              </a:effectLst>
            </a:rPr>
            <a:t> Society,  INS</a:t>
          </a:r>
          <a:endParaRPr lang="es-ES"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smtClean="0">
              <a:effectLst>
                <a:outerShdw blurRad="38100" dist="38100" dir="2700000" algn="tl">
                  <a:srgbClr val="000000">
                    <a:alpha val="43137"/>
                  </a:srgbClr>
                </a:outerShdw>
              </a:effectLst>
            </a:rPr>
            <a:t>   North American </a:t>
          </a:r>
          <a:r>
            <a:rPr lang="en-US" sz="1400" b="1" kern="1200" dirty="0" err="1" smtClean="0">
              <a:effectLst>
                <a:outerShdw blurRad="38100" dist="38100" dir="2700000" algn="tl">
                  <a:srgbClr val="000000">
                    <a:alpha val="43137"/>
                  </a:srgbClr>
                </a:outerShdw>
              </a:effectLst>
            </a:rPr>
            <a:t>Neuromodulation</a:t>
          </a:r>
          <a:r>
            <a:rPr lang="en-US" sz="1400" b="1" kern="1200" dirty="0" smtClean="0">
              <a:effectLst>
                <a:outerShdw blurRad="38100" dist="38100" dir="2700000" algn="tl">
                  <a:srgbClr val="000000">
                    <a:alpha val="43137"/>
                  </a:srgbClr>
                </a:outerShdw>
              </a:effectLst>
            </a:rPr>
            <a:t> Society, NANS</a:t>
          </a:r>
          <a:endParaRPr lang="es-ES"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smtClean="0">
              <a:effectLst>
                <a:outerShdw blurRad="38100" dist="38100" dir="2700000" algn="tl">
                  <a:srgbClr val="000000">
                    <a:alpha val="43137"/>
                  </a:srgbClr>
                </a:outerShdw>
              </a:effectLst>
            </a:rPr>
            <a:t>   European Academy of Neurology (former EFNS) </a:t>
          </a:r>
          <a:endParaRPr lang="es-ES" sz="1400" b="1" kern="1200" dirty="0">
            <a:effectLst>
              <a:outerShdw blurRad="38100" dist="38100" dir="2700000" algn="tl">
                <a:srgbClr val="000000">
                  <a:alpha val="43137"/>
                </a:srgbClr>
              </a:outerShdw>
            </a:effectLst>
          </a:endParaRPr>
        </a:p>
        <a:p>
          <a:pPr marL="57150" lvl="1" indent="-57150" algn="l" defTabSz="444500">
            <a:lnSpc>
              <a:spcPct val="90000"/>
            </a:lnSpc>
            <a:spcBef>
              <a:spcPct val="0"/>
            </a:spcBef>
            <a:spcAft>
              <a:spcPct val="15000"/>
            </a:spcAft>
            <a:buChar char="••"/>
          </a:pPr>
          <a:endParaRPr lang="es-ES" sz="1000" kern="1200" dirty="0"/>
        </a:p>
      </dsp:txBody>
      <dsp:txXfrm>
        <a:off x="1483900" y="0"/>
        <a:ext cx="5281447" cy="1742602"/>
      </dsp:txXfrm>
    </dsp:sp>
    <dsp:sp modelId="{D9F33492-CCF6-4B98-9C56-684C0D1B8481}">
      <dsp:nvSpPr>
        <dsp:cNvPr id="0" name=""/>
        <dsp:cNvSpPr/>
      </dsp:nvSpPr>
      <dsp:spPr>
        <a:xfrm>
          <a:off x="130830" y="72008"/>
          <a:ext cx="1353069" cy="1598586"/>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F3A22F9-0C86-4AF7-8FFA-0E327D05328A}">
      <dsp:nvSpPr>
        <dsp:cNvPr id="0" name=""/>
        <dsp:cNvSpPr/>
      </dsp:nvSpPr>
      <dsp:spPr>
        <a:xfrm>
          <a:off x="0" y="1873433"/>
          <a:ext cx="6765348" cy="1079708"/>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   </a:t>
          </a:r>
          <a:r>
            <a:rPr lang="es-ES" sz="1800" b="1" kern="1200" dirty="0" err="1" smtClean="0">
              <a:effectLst>
                <a:outerShdw blurRad="38100" dist="38100" dir="2700000" algn="tl">
                  <a:srgbClr val="000000">
                    <a:alpha val="43137"/>
                  </a:srgbClr>
                </a:outerShdw>
              </a:effectLst>
            </a:rPr>
            <a:t>Clinical</a:t>
          </a:r>
          <a:r>
            <a:rPr lang="es-ES" sz="1800" b="1" kern="1200" dirty="0" smtClean="0">
              <a:effectLst>
                <a:outerShdw blurRad="38100" dist="38100" dir="2700000" algn="tl">
                  <a:srgbClr val="000000">
                    <a:alpha val="43137"/>
                  </a:srgbClr>
                </a:outerShdw>
              </a:effectLst>
            </a:rPr>
            <a:t> </a:t>
          </a:r>
          <a:r>
            <a:rPr lang="es-ES" sz="1800" b="1" kern="1200" dirty="0" err="1" smtClean="0">
              <a:effectLst>
                <a:outerShdw blurRad="38100" dist="38100" dir="2700000" algn="tl">
                  <a:srgbClr val="000000">
                    <a:alpha val="43137"/>
                  </a:srgbClr>
                </a:outerShdw>
              </a:effectLst>
            </a:rPr>
            <a:t>Guidelines</a:t>
          </a:r>
          <a:r>
            <a:rPr lang="es-ES" sz="1800" b="1" kern="1200" dirty="0" smtClean="0">
              <a:effectLst>
                <a:outerShdw blurRad="38100" dist="38100" dir="2700000" algn="tl">
                  <a:srgbClr val="000000">
                    <a:alpha val="43137"/>
                  </a:srgbClr>
                </a:outerShdw>
              </a:effectLst>
            </a:rPr>
            <a:t> </a:t>
          </a:r>
          <a:r>
            <a:rPr lang="es-ES" sz="1800" b="1" kern="1200" dirty="0" err="1" smtClean="0">
              <a:effectLst>
                <a:outerShdw blurRad="38100" dist="38100" dir="2700000" algn="tl">
                  <a:srgbClr val="000000">
                    <a:alpha val="43137"/>
                  </a:srgbClr>
                </a:outerShdw>
              </a:effectLst>
            </a:rPr>
            <a:t>Neuropathic</a:t>
          </a:r>
          <a:r>
            <a:rPr lang="es-ES" sz="1800" b="1" kern="1200" dirty="0" smtClean="0">
              <a:effectLst>
                <a:outerShdw blurRad="38100" dist="38100" dir="2700000" algn="tl">
                  <a:srgbClr val="000000">
                    <a:alpha val="43137"/>
                  </a:srgbClr>
                </a:outerShdw>
              </a:effectLst>
            </a:rPr>
            <a:t> </a:t>
          </a:r>
          <a:r>
            <a:rPr lang="es-ES" sz="1800" b="1" kern="1200" dirty="0" err="1" smtClean="0">
              <a:effectLst>
                <a:outerShdw blurRad="38100" dist="38100" dir="2700000" algn="tl">
                  <a:srgbClr val="000000">
                    <a:alpha val="43137"/>
                  </a:srgbClr>
                </a:outerShdw>
              </a:effectLst>
            </a:rPr>
            <a:t>Pain</a:t>
          </a:r>
          <a:r>
            <a:rPr lang="es-ES" sz="1800" b="1" kern="1200" dirty="0" smtClean="0">
              <a:effectLst>
                <a:outerShdw blurRad="38100" dist="38100" dir="2700000" algn="tl">
                  <a:srgbClr val="000000">
                    <a:alpha val="43137"/>
                  </a:srgbClr>
                </a:outerShdw>
              </a:effectLst>
            </a:rPr>
            <a:t> Management</a:t>
          </a:r>
          <a:endParaRPr lang="es-ES" sz="18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kern="1200" dirty="0" smtClean="0">
              <a:effectLst/>
              <a:latin typeface="+mn-lt"/>
              <a:ea typeface="+mn-ea"/>
              <a:cs typeface="+mn-cs"/>
            </a:rPr>
            <a:t>    </a:t>
          </a:r>
          <a:r>
            <a:rPr lang="en-US" sz="1400" b="1" kern="1200" dirty="0" err="1" smtClean="0">
              <a:effectLst>
                <a:outerShdw blurRad="38100" dist="38100" dir="2700000" algn="tl">
                  <a:srgbClr val="000000">
                    <a:alpha val="43137"/>
                  </a:srgbClr>
                </a:outerShdw>
              </a:effectLst>
              <a:latin typeface="+mn-lt"/>
              <a:ea typeface="+mn-ea"/>
              <a:cs typeface="+mn-cs"/>
            </a:rPr>
            <a:t>Attal</a:t>
          </a:r>
          <a:r>
            <a:rPr lang="en-US" sz="1400" b="1" kern="1200" dirty="0" smtClean="0">
              <a:effectLst>
                <a:outerShdw blurRad="38100" dist="38100" dir="2700000" algn="tl">
                  <a:srgbClr val="000000">
                    <a:alpha val="43137"/>
                  </a:srgbClr>
                </a:outerShdw>
              </a:effectLst>
              <a:latin typeface="+mn-lt"/>
              <a:ea typeface="+mn-ea"/>
              <a:cs typeface="+mn-cs"/>
            </a:rPr>
            <a:t> and </a:t>
          </a:r>
          <a:r>
            <a:rPr lang="en-US" sz="1400" b="1" kern="1200" dirty="0" err="1" smtClean="0">
              <a:effectLst>
                <a:outerShdw blurRad="38100" dist="38100" dir="2700000" algn="tl">
                  <a:srgbClr val="000000">
                    <a:alpha val="43137"/>
                  </a:srgbClr>
                </a:outerShdw>
              </a:effectLst>
              <a:latin typeface="+mn-lt"/>
              <a:ea typeface="+mn-ea"/>
              <a:cs typeface="+mn-cs"/>
            </a:rPr>
            <a:t>Bouhassira</a:t>
          </a:r>
          <a:r>
            <a:rPr lang="en-US" sz="1400" b="1" kern="1200" dirty="0" smtClean="0">
              <a:effectLst>
                <a:outerShdw blurRad="38100" dist="38100" dir="2700000" algn="tl">
                  <a:srgbClr val="000000">
                    <a:alpha val="43137"/>
                  </a:srgbClr>
                </a:outerShdw>
              </a:effectLst>
              <a:latin typeface="+mn-lt"/>
              <a:ea typeface="+mn-ea"/>
              <a:cs typeface="+mn-cs"/>
            </a:rPr>
            <a:t>  2015 </a:t>
          </a:r>
          <a:endParaRPr lang="es-ES"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smtClean="0">
              <a:effectLst>
                <a:outerShdw blurRad="38100" dist="38100" dir="2700000" algn="tl">
                  <a:srgbClr val="000000">
                    <a:alpha val="43137"/>
                  </a:srgbClr>
                </a:outerShdw>
              </a:effectLst>
              <a:latin typeface="+mn-lt"/>
              <a:ea typeface="+mn-ea"/>
              <a:cs typeface="+mn-cs"/>
            </a:rPr>
            <a:t>    </a:t>
          </a:r>
          <a:r>
            <a:rPr lang="en-US" sz="1400" b="1" kern="1200" dirty="0" err="1" smtClean="0">
              <a:effectLst>
                <a:outerShdw blurRad="38100" dist="38100" dir="2700000" algn="tl">
                  <a:srgbClr val="000000">
                    <a:alpha val="43137"/>
                  </a:srgbClr>
                </a:outerShdw>
              </a:effectLst>
              <a:latin typeface="+mn-lt"/>
              <a:ea typeface="+mn-ea"/>
              <a:cs typeface="+mn-cs"/>
            </a:rPr>
            <a:t>Finnerup</a:t>
          </a:r>
          <a:r>
            <a:rPr lang="en-US" sz="1400" b="1" kern="1200" dirty="0" smtClean="0">
              <a:effectLst>
                <a:outerShdw blurRad="38100" dist="38100" dir="2700000" algn="tl">
                  <a:srgbClr val="000000">
                    <a:alpha val="43137"/>
                  </a:srgbClr>
                </a:outerShdw>
              </a:effectLst>
              <a:latin typeface="+mn-lt"/>
              <a:ea typeface="+mn-ea"/>
              <a:cs typeface="+mn-cs"/>
            </a:rPr>
            <a:t> et al.  2015</a:t>
          </a:r>
          <a:endParaRPr lang="es-ES" sz="1400" b="1" kern="1200" dirty="0">
            <a:effectLst>
              <a:outerShdw blurRad="38100" dist="38100" dir="2700000" algn="tl">
                <a:srgbClr val="000000">
                  <a:alpha val="43137"/>
                </a:srgbClr>
              </a:outerShdw>
            </a:effectLst>
          </a:endParaRPr>
        </a:p>
      </dsp:txBody>
      <dsp:txXfrm>
        <a:off x="1483900" y="1873433"/>
        <a:ext cx="5281447" cy="1079708"/>
      </dsp:txXfrm>
    </dsp:sp>
    <dsp:sp modelId="{9EAC9D9E-CCC0-4D4F-B1C8-E5C125064F01}">
      <dsp:nvSpPr>
        <dsp:cNvPr id="0" name=""/>
        <dsp:cNvSpPr/>
      </dsp:nvSpPr>
      <dsp:spPr>
        <a:xfrm>
          <a:off x="130830" y="1889964"/>
          <a:ext cx="1353069" cy="1046647"/>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8DBD471-7C5C-4ACE-A24F-61F868161D96}">
      <dsp:nvSpPr>
        <dsp:cNvPr id="0" name=""/>
        <dsp:cNvSpPr/>
      </dsp:nvSpPr>
      <dsp:spPr>
        <a:xfrm>
          <a:off x="0" y="3083973"/>
          <a:ext cx="6765348" cy="1308309"/>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   </a:t>
          </a:r>
          <a:r>
            <a:rPr lang="es-ES" sz="1800" b="1" kern="1200" dirty="0" err="1" smtClean="0">
              <a:effectLst>
                <a:outerShdw blurRad="38100" dist="38100" dir="2700000" algn="tl">
                  <a:srgbClr val="000000">
                    <a:alpha val="43137"/>
                  </a:srgbClr>
                </a:outerShdw>
              </a:effectLst>
            </a:rPr>
            <a:t>Ongoing</a:t>
          </a:r>
          <a:r>
            <a:rPr lang="es-ES" sz="1800" b="1" kern="1200" dirty="0" smtClean="0">
              <a:effectLst>
                <a:outerShdw blurRad="38100" dist="38100" dir="2700000" algn="tl">
                  <a:srgbClr val="000000">
                    <a:alpha val="43137"/>
                  </a:srgbClr>
                </a:outerShdw>
              </a:effectLst>
            </a:rPr>
            <a:t> </a:t>
          </a:r>
          <a:r>
            <a:rPr lang="es-ES" sz="1800" b="1" kern="1200" dirty="0" err="1" smtClean="0">
              <a:effectLst>
                <a:outerShdw blurRad="38100" dist="38100" dir="2700000" algn="tl">
                  <a:srgbClr val="000000">
                    <a:alpha val="43137"/>
                  </a:srgbClr>
                </a:outerShdw>
              </a:effectLst>
            </a:rPr>
            <a:t>Trials</a:t>
          </a:r>
          <a:endParaRPr lang="es-ES" sz="18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kern="1200" dirty="0" smtClean="0">
              <a:effectLst/>
              <a:latin typeface="+mn-lt"/>
              <a:ea typeface="+mn-ea"/>
              <a:cs typeface="+mn-cs"/>
            </a:rPr>
            <a:t>   </a:t>
          </a:r>
          <a:r>
            <a:rPr lang="en-US" sz="1400" b="1" kern="1200" dirty="0" smtClean="0">
              <a:effectLst>
                <a:outerShdw blurRad="38100" dist="38100" dir="2700000" algn="tl">
                  <a:srgbClr val="000000">
                    <a:alpha val="43137"/>
                  </a:srgbClr>
                </a:outerShdw>
              </a:effectLst>
              <a:latin typeface="+mn-lt"/>
              <a:ea typeface="+mn-ea"/>
              <a:cs typeface="+mn-cs"/>
            </a:rPr>
            <a:t>Failed Back Surgery Syndrome  PROMISE</a:t>
          </a:r>
          <a:endParaRPr lang="es-ES"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smtClean="0">
              <a:effectLst>
                <a:outerShdw blurRad="38100" dist="38100" dir="2700000" algn="tl">
                  <a:srgbClr val="000000">
                    <a:alpha val="43137"/>
                  </a:srgbClr>
                </a:outerShdw>
              </a:effectLst>
            </a:rPr>
            <a:t>   Short-term RCT´s of new SCS techniques (High frequency / Burst)</a:t>
          </a:r>
          <a:endParaRPr lang="es-ES" sz="1400" b="1" kern="1200" dirty="0">
            <a:effectLst>
              <a:outerShdw blurRad="38100" dist="38100" dir="2700000" algn="tl">
                <a:srgbClr val="000000">
                  <a:alpha val="43137"/>
                </a:srgbClr>
              </a:outerShdw>
            </a:effectLst>
          </a:endParaRPr>
        </a:p>
        <a:p>
          <a:pPr marL="114300" lvl="1" indent="-114300" algn="l" defTabSz="622300">
            <a:lnSpc>
              <a:spcPct val="90000"/>
            </a:lnSpc>
            <a:spcBef>
              <a:spcPct val="0"/>
            </a:spcBef>
            <a:spcAft>
              <a:spcPct val="15000"/>
            </a:spcAft>
            <a:buChar char="••"/>
          </a:pPr>
          <a:r>
            <a:rPr lang="en-US" sz="1400" b="1" kern="1200" dirty="0" smtClean="0">
              <a:effectLst>
                <a:outerShdw blurRad="38100" dist="38100" dir="2700000" algn="tl">
                  <a:srgbClr val="000000">
                    <a:alpha val="43137"/>
                  </a:srgbClr>
                </a:outerShdw>
              </a:effectLst>
              <a:latin typeface="+mn-lt"/>
              <a:ea typeface="+mn-ea"/>
              <a:cs typeface="+mn-cs"/>
            </a:rPr>
            <a:t>   The studies on t-DCS </a:t>
          </a:r>
          <a:endParaRPr lang="es-ES" sz="1400" b="1" kern="1200" dirty="0">
            <a:effectLst>
              <a:outerShdw blurRad="38100" dist="38100" dir="2700000" algn="tl">
                <a:srgbClr val="000000">
                  <a:alpha val="43137"/>
                </a:srgbClr>
              </a:outerShdw>
            </a:effectLst>
          </a:endParaRPr>
        </a:p>
      </dsp:txBody>
      <dsp:txXfrm>
        <a:off x="1483900" y="3083973"/>
        <a:ext cx="5281447" cy="1308309"/>
      </dsp:txXfrm>
    </dsp:sp>
    <dsp:sp modelId="{19B070F3-6A68-46E1-9368-62B6CB4CB320}">
      <dsp:nvSpPr>
        <dsp:cNvPr id="0" name=""/>
        <dsp:cNvSpPr/>
      </dsp:nvSpPr>
      <dsp:spPr>
        <a:xfrm>
          <a:off x="130830" y="3214804"/>
          <a:ext cx="1353069" cy="1046647"/>
        </a:xfrm>
        <a:prstGeom prst="roundRect">
          <a:avLst>
            <a:gd name="adj" fmla="val 10000"/>
          </a:avLst>
        </a:prstGeom>
        <a:blipFill rotWithShape="1">
          <a:blip xmlns:r="http://schemas.openxmlformats.org/officeDocument/2006/relationships"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BC992-4E8E-4CB9-8B79-E3B691B0800C}" type="datetimeFigureOut">
              <a:rPr lang="es-ES" smtClean="0"/>
              <a:t>03/06/2015</a:t>
            </a:fld>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D5DBA-A63B-49B9-B125-36A2224BC7B2}" type="slidenum">
              <a:rPr lang="es-ES" smtClean="0"/>
              <a:t>‹Nº›</a:t>
            </a:fld>
            <a:endParaRPr lang="es-ES"/>
          </a:p>
        </p:txBody>
      </p:sp>
    </p:spTree>
    <p:extLst>
      <p:ext uri="{BB962C8B-B14F-4D97-AF65-F5344CB8AC3E}">
        <p14:creationId xmlns:p14="http://schemas.microsoft.com/office/powerpoint/2010/main" val="248061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dirty="0" smtClean="0"/>
              <a:t>History </a:t>
            </a:r>
            <a:r>
              <a:rPr lang="en-US" dirty="0"/>
              <a:t>studies have classified LBP as </a:t>
            </a:r>
            <a:r>
              <a:rPr lang="en-US" i="1" dirty="0"/>
              <a:t>chronic </a:t>
            </a:r>
            <a:r>
              <a:rPr lang="en-US" dirty="0"/>
              <a:t>if the </a:t>
            </a:r>
            <a:r>
              <a:rPr lang="en-US" dirty="0" smtClean="0"/>
              <a:t>painful symptoms </a:t>
            </a:r>
            <a:r>
              <a:rPr lang="en-US" dirty="0"/>
              <a:t>persist longer than three months (6). However, </a:t>
            </a:r>
            <a:r>
              <a:rPr lang="en-US" dirty="0" smtClean="0"/>
              <a:t>classifications based </a:t>
            </a:r>
            <a:r>
              <a:rPr lang="en-US" dirty="0"/>
              <a:t>exclusively on duration fail to discriminate among </a:t>
            </a:r>
            <a:r>
              <a:rPr lang="en-US" dirty="0" smtClean="0"/>
              <a:t>key clinical </a:t>
            </a:r>
            <a:r>
              <a:rPr lang="en-US" dirty="0"/>
              <a:t>factors, such as the presence of a pars fracture or </a:t>
            </a:r>
            <a:r>
              <a:rPr lang="en-US" dirty="0" err="1" smtClean="0"/>
              <a:t>neurocompressive</a:t>
            </a:r>
            <a:r>
              <a:rPr lang="en-US" dirty="0" smtClean="0"/>
              <a:t> lesions. </a:t>
            </a:r>
            <a:r>
              <a:rPr lang="en-US" dirty="0"/>
              <a:t>Expert </a:t>
            </a:r>
            <a:r>
              <a:rPr lang="en-US" dirty="0" smtClean="0"/>
              <a:t>guidelines and  policymakers </a:t>
            </a:r>
            <a:r>
              <a:rPr lang="en-US" dirty="0"/>
              <a:t>often group </a:t>
            </a:r>
            <a:r>
              <a:rPr lang="en-US" i="1" dirty="0"/>
              <a:t>specific </a:t>
            </a:r>
            <a:r>
              <a:rPr lang="en-US" dirty="0"/>
              <a:t>CLBP syndromes, </a:t>
            </a:r>
            <a:r>
              <a:rPr lang="en-US" dirty="0" smtClean="0"/>
              <a:t>those cases </a:t>
            </a:r>
            <a:r>
              <a:rPr lang="en-US" dirty="0"/>
              <a:t>defined by anatomic factors, such as stenosis or </a:t>
            </a:r>
            <a:r>
              <a:rPr lang="en-US" dirty="0" smtClean="0"/>
              <a:t>localizing neurologic </a:t>
            </a:r>
            <a:r>
              <a:rPr lang="en-US" dirty="0"/>
              <a:t>deficits, separately from axial </a:t>
            </a:r>
            <a:r>
              <a:rPr lang="en-US" dirty="0" smtClean="0"/>
              <a:t> syndromes </a:t>
            </a:r>
            <a:r>
              <a:rPr lang="en-US" dirty="0"/>
              <a:t>in which </a:t>
            </a:r>
            <a:r>
              <a:rPr lang="en-US" dirty="0" smtClean="0"/>
              <a:t>pain </a:t>
            </a:r>
            <a:r>
              <a:rPr lang="es-ES" dirty="0" err="1" smtClean="0"/>
              <a:t>defies</a:t>
            </a:r>
            <a:r>
              <a:rPr lang="es-ES" dirty="0" smtClean="0"/>
              <a:t> </a:t>
            </a:r>
            <a:r>
              <a:rPr lang="es-ES" dirty="0" err="1"/>
              <a:t>clinical</a:t>
            </a:r>
            <a:r>
              <a:rPr lang="es-ES" dirty="0"/>
              <a:t> </a:t>
            </a:r>
            <a:r>
              <a:rPr lang="es-ES" dirty="0" err="1" smtClean="0"/>
              <a:t>localization</a:t>
            </a:r>
            <a:r>
              <a:rPr lang="es-ES" dirty="0" smtClean="0"/>
              <a:t>.</a:t>
            </a:r>
          </a:p>
          <a:p>
            <a:r>
              <a:rPr lang="en-US" dirty="0"/>
              <a:t>A significant number of CLBP syndromes clearly begin </a:t>
            </a:r>
            <a:r>
              <a:rPr lang="en-US" dirty="0" smtClean="0"/>
              <a:t>with localized </a:t>
            </a:r>
            <a:r>
              <a:rPr lang="en-US" dirty="0"/>
              <a:t>tissue injury or strain within spinal structures and </a:t>
            </a:r>
            <a:r>
              <a:rPr lang="en-US" dirty="0" smtClean="0"/>
              <a:t>an </a:t>
            </a:r>
            <a:r>
              <a:rPr lang="es-ES" dirty="0" err="1" smtClean="0"/>
              <a:t>inflammatory</a:t>
            </a:r>
            <a:r>
              <a:rPr lang="es-ES" dirty="0" smtClean="0"/>
              <a:t> </a:t>
            </a:r>
            <a:r>
              <a:rPr lang="es-ES" dirty="0" err="1" smtClean="0"/>
              <a:t>mechanism</a:t>
            </a:r>
            <a:r>
              <a:rPr lang="es-ES" dirty="0" smtClean="0"/>
              <a:t>.</a:t>
            </a:r>
          </a:p>
          <a:p>
            <a:r>
              <a:rPr lang="en-US" dirty="0"/>
              <a:t>however, much LBP results from </a:t>
            </a:r>
            <a:r>
              <a:rPr lang="en-US" dirty="0" smtClean="0"/>
              <a:t>the cumulative </a:t>
            </a:r>
            <a:r>
              <a:rPr lang="en-US" dirty="0"/>
              <a:t>effects of muscle fatigue and strain in the absence of </a:t>
            </a:r>
            <a:r>
              <a:rPr lang="en-US" dirty="0" smtClean="0"/>
              <a:t>a  </a:t>
            </a:r>
            <a:r>
              <a:rPr lang="es-ES" dirty="0"/>
              <a:t>single </a:t>
            </a:r>
            <a:r>
              <a:rPr lang="es-ES" dirty="0" err="1"/>
              <a:t>precipitating</a:t>
            </a:r>
            <a:r>
              <a:rPr lang="es-ES" dirty="0"/>
              <a:t> </a:t>
            </a:r>
            <a:r>
              <a:rPr lang="es-ES" dirty="0" err="1" smtClean="0"/>
              <a:t>event</a:t>
            </a:r>
            <a:r>
              <a:rPr lang="es-ES" dirty="0" smtClean="0"/>
              <a:t>. </a:t>
            </a:r>
            <a:r>
              <a:rPr lang="en-US" dirty="0"/>
              <a:t>For those patients </a:t>
            </a:r>
            <a:r>
              <a:rPr lang="en-US" dirty="0" smtClean="0"/>
              <a:t>it </a:t>
            </a:r>
            <a:r>
              <a:rPr lang="en-US" dirty="0"/>
              <a:t>is essential to </a:t>
            </a:r>
            <a:r>
              <a:rPr lang="en-US" dirty="0" smtClean="0"/>
              <a:t>investigate further </a:t>
            </a:r>
            <a:r>
              <a:rPr lang="en-US" dirty="0"/>
              <a:t>for an underlying structural </a:t>
            </a:r>
            <a:r>
              <a:rPr lang="en-US" dirty="0" smtClean="0"/>
              <a:t>etiology. </a:t>
            </a:r>
            <a:r>
              <a:rPr lang="es-ES" dirty="0" err="1"/>
              <a:t>The</a:t>
            </a:r>
            <a:r>
              <a:rPr lang="es-ES" dirty="0"/>
              <a:t> </a:t>
            </a:r>
            <a:r>
              <a:rPr lang="es-ES" dirty="0" err="1"/>
              <a:t>timing</a:t>
            </a:r>
            <a:r>
              <a:rPr lang="es-ES" dirty="0"/>
              <a:t> </a:t>
            </a:r>
            <a:r>
              <a:rPr lang="es-ES" dirty="0" smtClean="0"/>
              <a:t>of </a:t>
            </a:r>
            <a:r>
              <a:rPr lang="en-US" dirty="0" smtClean="0"/>
              <a:t>this </a:t>
            </a:r>
            <a:r>
              <a:rPr lang="en-US" dirty="0"/>
              <a:t>evaluation must be adjusted in accord with clinical </a:t>
            </a:r>
            <a:r>
              <a:rPr lang="en-US" dirty="0" smtClean="0"/>
              <a:t>features.</a:t>
            </a:r>
          </a:p>
          <a:p>
            <a:r>
              <a:rPr lang="en-US" dirty="0"/>
              <a:t>The extent to which </a:t>
            </a:r>
            <a:r>
              <a:rPr lang="en-US" dirty="0" smtClean="0"/>
              <a:t>nerve injury </a:t>
            </a:r>
            <a:r>
              <a:rPr lang="en-US" dirty="0"/>
              <a:t>and neuropathic mechanisms account for the </a:t>
            </a:r>
            <a:r>
              <a:rPr lang="en-US" dirty="0" smtClean="0"/>
              <a:t>chronicity of LBP </a:t>
            </a:r>
            <a:r>
              <a:rPr lang="en-US" dirty="0"/>
              <a:t>syndromes remains poorly </a:t>
            </a:r>
            <a:r>
              <a:rPr lang="en-US" dirty="0" smtClean="0"/>
              <a:t>understood:</a:t>
            </a:r>
          </a:p>
          <a:p>
            <a:r>
              <a:rPr lang="en-US" dirty="0"/>
              <a:t>Radicular pain Occurs when inflamed nerve roots are compressed, frequently by disc herniation. The distinctive pain derives from involvement </a:t>
            </a:r>
            <a:r>
              <a:rPr lang="en-US" dirty="0" smtClean="0"/>
              <a:t>of the </a:t>
            </a:r>
            <a:r>
              <a:rPr lang="en-US" dirty="0"/>
              <a:t>dorsal root or its ganglion and is described as lancinating, shocking, or electric.</a:t>
            </a:r>
          </a:p>
          <a:p>
            <a:r>
              <a:rPr lang="en-US" dirty="0"/>
              <a:t>Radiculopathy Occurs when conduction is blocked along a spinal nerve or its roots, </a:t>
            </a:r>
            <a:r>
              <a:rPr lang="en-US" dirty="0" smtClean="0"/>
              <a:t> resulting </a:t>
            </a:r>
            <a:r>
              <a:rPr lang="en-US" dirty="0"/>
              <a:t>in numbness. Neurological signs </a:t>
            </a:r>
            <a:r>
              <a:rPr lang="en-US" dirty="0" smtClean="0"/>
              <a:t>define radiculopathy</a:t>
            </a:r>
            <a:r>
              <a:rPr lang="en-US" dirty="0"/>
              <a:t>, which can occur with or without radicular pain.</a:t>
            </a:r>
          </a:p>
          <a:p>
            <a:r>
              <a:rPr lang="en-US" dirty="0" smtClean="0"/>
              <a:t>According with </a:t>
            </a:r>
            <a:r>
              <a:rPr lang="en-US" dirty="0" err="1" smtClean="0"/>
              <a:t>Bogduk</a:t>
            </a:r>
            <a:r>
              <a:rPr lang="en-US" dirty="0" smtClean="0"/>
              <a:t> </a:t>
            </a:r>
            <a:r>
              <a:rPr lang="en-US" dirty="0"/>
              <a:t>warns that frequent confusion between radicular pain and radiculopathy has led to overestimation of prevalence data on radicular </a:t>
            </a:r>
            <a:r>
              <a:rPr lang="en-US" dirty="0" smtClean="0"/>
              <a:t>pain.</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a:t>
            </a:fld>
            <a:endParaRPr lang="es-ES"/>
          </a:p>
        </p:txBody>
      </p:sp>
    </p:spTree>
    <p:extLst>
      <p:ext uri="{BB962C8B-B14F-4D97-AF65-F5344CB8AC3E}">
        <p14:creationId xmlns:p14="http://schemas.microsoft.com/office/powerpoint/2010/main" val="3625900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dirty="0"/>
              <a:t>The COST B13 Guide is </a:t>
            </a:r>
            <a:r>
              <a:rPr lang="en-US" dirty="0" smtClean="0"/>
              <a:t> a pan-European</a:t>
            </a:r>
            <a:r>
              <a:rPr lang="en-US" dirty="0"/>
              <a:t>, multidisciplinary, based on scientific evidence</a:t>
            </a:r>
            <a:r>
              <a:rPr lang="en-US" dirty="0" smtClean="0"/>
              <a:t>, funded </a:t>
            </a:r>
            <a:r>
              <a:rPr lang="en-US" dirty="0"/>
              <a:t>without participation of the industry or profit institutions. It provides </a:t>
            </a:r>
            <a:r>
              <a:rPr lang="en-US" dirty="0" smtClean="0"/>
              <a:t>comprehensive </a:t>
            </a:r>
            <a:r>
              <a:rPr lang="en-US" dirty="0"/>
              <a:t>management of acute, chronic low back pain and its </a:t>
            </a:r>
            <a:r>
              <a:rPr lang="en-US" dirty="0" smtClean="0"/>
              <a:t>prevention. </a:t>
            </a:r>
            <a:r>
              <a:rPr lang="en-US" dirty="0"/>
              <a:t>In the Spanish </a:t>
            </a:r>
            <a:r>
              <a:rPr lang="en-US" dirty="0" smtClean="0"/>
              <a:t>adaptation, </a:t>
            </a:r>
            <a:r>
              <a:rPr lang="en-US" dirty="0"/>
              <a:t>recommendations </a:t>
            </a:r>
            <a:r>
              <a:rPr lang="en-US" dirty="0" smtClean="0"/>
              <a:t>related </a:t>
            </a:r>
            <a:r>
              <a:rPr lang="en-US" dirty="0"/>
              <a:t>to acute and chronic </a:t>
            </a:r>
            <a:r>
              <a:rPr lang="en-US" dirty="0" smtClean="0"/>
              <a:t>low  </a:t>
            </a:r>
            <a:r>
              <a:rPr lang="en-US" dirty="0"/>
              <a:t>back pain were merged into a single temporal sequence, in order to improve clinical </a:t>
            </a:r>
            <a:r>
              <a:rPr lang="en-US" dirty="0" smtClean="0"/>
              <a:t>practice  </a:t>
            </a:r>
            <a:r>
              <a:rPr lang="en-US" dirty="0"/>
              <a:t>application, ordering implementation of technologies recommended depending on type </a:t>
            </a:r>
            <a:r>
              <a:rPr lang="en-US" dirty="0" smtClean="0"/>
              <a:t>of  </a:t>
            </a:r>
            <a:r>
              <a:rPr lang="en-US" dirty="0"/>
              <a:t>patients and scientific evidence, efficacy, effectiveness and efficiency, and </a:t>
            </a:r>
            <a:r>
              <a:rPr lang="en-US" dirty="0" smtClean="0"/>
              <a:t>safety. Also we Added </a:t>
            </a:r>
            <a:r>
              <a:rPr lang="en-US" dirty="0"/>
              <a:t>a </a:t>
            </a:r>
            <a:r>
              <a:rPr lang="en-US" dirty="0" smtClean="0"/>
              <a:t>conflict </a:t>
            </a:r>
            <a:r>
              <a:rPr lang="en-US" dirty="0"/>
              <a:t>of interest </a:t>
            </a:r>
            <a:r>
              <a:rPr lang="en-US" dirty="0" smtClean="0"/>
              <a:t>declaration by its </a:t>
            </a:r>
            <a:r>
              <a:rPr lang="en-US" dirty="0"/>
              <a:t>members, and </a:t>
            </a:r>
            <a:r>
              <a:rPr lang="en-US" dirty="0" smtClean="0"/>
              <a:t>applying  AGREE criteria to </a:t>
            </a:r>
            <a:r>
              <a:rPr lang="en-US" dirty="0"/>
              <a:t>improve </a:t>
            </a:r>
            <a:r>
              <a:rPr lang="en-US" dirty="0" smtClean="0"/>
              <a:t>quality.</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10</a:t>
            </a:fld>
            <a:endParaRPr lang="es-ES"/>
          </a:p>
        </p:txBody>
      </p:sp>
    </p:spTree>
    <p:extLst>
      <p:ext uri="{BB962C8B-B14F-4D97-AF65-F5344CB8AC3E}">
        <p14:creationId xmlns:p14="http://schemas.microsoft.com/office/powerpoint/2010/main" val="67537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systematic</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reviews</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were identified using the results of validated search strategies in the Cochrane Library,</a:t>
            </a:r>
          </a:p>
          <a:p>
            <a:r>
              <a:rPr lang="en-US" sz="1200" b="0" i="0" u="none" strike="noStrike" kern="1200" baseline="0" dirty="0" smtClean="0">
                <a:solidFill>
                  <a:schemeClr val="tx1"/>
                </a:solidFill>
                <a:latin typeface="+mn-lt"/>
                <a:ea typeface="+mn-ea"/>
                <a:cs typeface="+mn-cs"/>
              </a:rPr>
              <a:t>Medline, </a:t>
            </a:r>
            <a:r>
              <a:rPr lang="en-US" sz="1200" b="0" i="0" u="none" strike="noStrike" kern="1200" baseline="0" dirty="0" err="1" smtClean="0">
                <a:solidFill>
                  <a:schemeClr val="tx1"/>
                </a:solidFill>
                <a:latin typeface="+mn-lt"/>
                <a:ea typeface="+mn-ea"/>
                <a:cs typeface="+mn-cs"/>
              </a:rPr>
              <a:t>Embase</a:t>
            </a:r>
            <a:r>
              <a:rPr lang="en-US" sz="1200" b="0" i="0" u="none" strike="noStrike" kern="1200" baseline="0" dirty="0" smtClean="0">
                <a:solidFill>
                  <a:schemeClr val="tx1"/>
                </a:solidFill>
                <a:latin typeface="+mn-lt"/>
                <a:ea typeface="+mn-ea"/>
                <a:cs typeface="+mn-cs"/>
              </a:rPr>
              <a:t> and, if relevant, other electronic databases, performed for Clinical  Evidence, a monthly, updated directory of evidence on the effects of common clinical  interventions, published by the BMJ Publishing Group (www.evidence.org).</a:t>
            </a:r>
          </a:p>
          <a:p>
            <a:r>
              <a:rPr lang="en-US" sz="1200" b="0" i="0" u="none" strike="noStrike" kern="1200" baseline="0" dirty="0" smtClean="0">
                <a:solidFill>
                  <a:schemeClr val="tx1"/>
                </a:solidFill>
                <a:latin typeface="+mn-lt"/>
                <a:ea typeface="+mn-ea"/>
                <a:cs typeface="+mn-cs"/>
              </a:rPr>
              <a:t>A three-stage development process was undertaken. First, recommendations were derived  from systematic reviews. Secondly, existing national guidelines were compared and recommendations from these guidelines </a:t>
            </a:r>
            <a:r>
              <a:rPr lang="en-US" sz="1200" b="0" i="0" u="none" strike="noStrike" kern="1200" baseline="0" dirty="0" err="1" smtClean="0">
                <a:solidFill>
                  <a:schemeClr val="tx1"/>
                </a:solidFill>
                <a:latin typeface="+mn-lt"/>
                <a:ea typeface="+mn-ea"/>
                <a:cs typeface="+mn-cs"/>
              </a:rPr>
              <a:t>summarised</a:t>
            </a:r>
            <a:r>
              <a:rPr lang="en-US" sz="1200" b="0" i="0" u="none" strike="noStrike" kern="1200" baseline="0" dirty="0" smtClean="0">
                <a:solidFill>
                  <a:schemeClr val="tx1"/>
                </a:solidFill>
                <a:latin typeface="+mn-lt"/>
                <a:ea typeface="+mn-ea"/>
                <a:cs typeface="+mn-cs"/>
              </a:rPr>
              <a:t>. Thirdly, the recommendations from  the systematic (Cochrane) reviews and guidelines were discussed by the group. A section  was added to the guidelines in which the main points of debate are described. </a:t>
            </a:r>
          </a:p>
          <a:p>
            <a:r>
              <a:rPr lang="en-US" sz="1200" b="0" i="0" u="none" strike="noStrike" kern="1200" baseline="0" dirty="0" smtClean="0">
                <a:solidFill>
                  <a:schemeClr val="tx1"/>
                </a:solidFill>
                <a:latin typeface="+mn-lt"/>
                <a:ea typeface="+mn-ea"/>
                <a:cs typeface="+mn-cs"/>
              </a:rPr>
              <a:t>The recommendations are set in a clinical relevant order; recommendations regarding  diagnosis have a letter D, treatment T.</a:t>
            </a:r>
          </a:p>
          <a:p>
            <a:r>
              <a:rPr lang="en-US" sz="1200" b="0" i="0" u="none" strike="noStrike" kern="1200" baseline="0" dirty="0" smtClean="0">
                <a:solidFill>
                  <a:schemeClr val="tx1"/>
                </a:solidFill>
                <a:latin typeface="+mn-lt"/>
                <a:ea typeface="+mn-ea"/>
                <a:cs typeface="+mn-cs"/>
              </a:rPr>
              <a:t>A grading system was used for the strength of the evidence and levels of evidence recommended in the method guidelines of the Cochrane Back Review group. Several systematic reviews have included non-English language literature, usually publications in French, German, Spanish, Dutch and sometimes also Danish,  Norwegian, Finnish and Swedish language. The Working Group aimed to identify gaps in the literature and included recommendations </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future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research</a:t>
            </a:r>
            <a:r>
              <a:rPr lang="es-ES" sz="1200" b="0" i="0" u="none" strike="noStrike" kern="1200" baseline="0" dirty="0" smtClean="0">
                <a:solidFill>
                  <a:schemeClr val="tx1"/>
                </a:solidFill>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11</a:t>
            </a:fld>
            <a:endParaRPr lang="es-ES"/>
          </a:p>
        </p:txBody>
      </p:sp>
    </p:spTree>
    <p:extLst>
      <p:ext uri="{BB962C8B-B14F-4D97-AF65-F5344CB8AC3E}">
        <p14:creationId xmlns:p14="http://schemas.microsoft.com/office/powerpoint/2010/main" val="80923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distribution of the cause of LBP are by frequency: Common low back pain 90%,  symptomatic herniated disk 4%, </a:t>
            </a:r>
            <a:r>
              <a:rPr lang="en-US" sz="1200" b="0" i="0" u="none" strike="noStrike" kern="1200" baseline="0" dirty="0" err="1" smtClean="0">
                <a:solidFill>
                  <a:schemeClr val="tx1"/>
                </a:solidFill>
                <a:latin typeface="+mn-lt"/>
                <a:ea typeface="+mn-ea"/>
                <a:cs typeface="+mn-cs"/>
              </a:rPr>
              <a:t>ankylosis</a:t>
            </a:r>
            <a:r>
              <a:rPr lang="en-US" sz="1200" b="0" i="0" u="none" strike="noStrike" kern="1200" baseline="0" dirty="0" smtClean="0">
                <a:solidFill>
                  <a:schemeClr val="tx1"/>
                </a:solidFill>
                <a:latin typeface="+mn-lt"/>
                <a:ea typeface="+mn-ea"/>
                <a:cs typeface="+mn-cs"/>
              </a:rPr>
              <a:t> (0.3 - 5%), compression fractures 4%, and spinal </a:t>
            </a:r>
            <a:r>
              <a:rPr lang="nl-NL" sz="1200" b="0" i="0" u="none" strike="noStrike" kern="1200" baseline="0" dirty="0" smtClean="0">
                <a:solidFill>
                  <a:schemeClr val="tx1"/>
                </a:solidFill>
                <a:latin typeface="+mn-lt"/>
                <a:ea typeface="+mn-ea"/>
                <a:cs typeface="+mn-cs"/>
              </a:rPr>
              <a:t>30 malignancy 0.7% (Van Tulder, 2006).</a:t>
            </a:r>
          </a:p>
          <a:p>
            <a:r>
              <a:rPr lang="en-US" sz="1200" b="0" i="0" u="none" strike="noStrike" kern="1200" baseline="0" dirty="0" smtClean="0">
                <a:solidFill>
                  <a:schemeClr val="tx1"/>
                </a:solidFill>
                <a:latin typeface="+mn-lt"/>
                <a:ea typeface="+mn-ea"/>
                <a:cs typeface="+mn-cs"/>
              </a:rPr>
              <a:t>Pain can occur in different ways:</a:t>
            </a:r>
          </a:p>
          <a:p>
            <a:r>
              <a:rPr lang="en-US" sz="1200" b="0" i="0" u="none" strike="noStrike" kern="1200" baseline="0" dirty="0" smtClean="0">
                <a:solidFill>
                  <a:schemeClr val="tx1"/>
                </a:solidFill>
                <a:latin typeface="+mn-lt"/>
                <a:ea typeface="+mn-ea"/>
                <a:cs typeface="+mn-cs"/>
              </a:rPr>
              <a:t>Episodes acute last less than 3 months in more than 90% of the cases, which are usually  benign, and they can be treated with simple steps, usually this corresponds to the type "Non specific”" but the rest of the cases may be due to other causes and therefore must diagnose and  treat "specifically" and quickly. </a:t>
            </a:r>
          </a:p>
          <a:p>
            <a:r>
              <a:rPr lang="en-US" sz="1200" b="0" i="0" u="none" strike="noStrike" kern="1200" baseline="0" dirty="0" smtClean="0">
                <a:solidFill>
                  <a:schemeClr val="tx1"/>
                </a:solidFill>
                <a:latin typeface="+mn-lt"/>
                <a:ea typeface="+mn-ea"/>
                <a:cs typeface="+mn-cs"/>
              </a:rPr>
              <a:t>Chronic pain lasts more than 3 months and constitutes about 10% of cases, but </a:t>
            </a:r>
            <a:r>
              <a:rPr lang="es-ES" sz="1200" b="0" i="0" u="none" strike="noStrike" kern="1200" baseline="0" dirty="0" err="1" smtClean="0">
                <a:solidFill>
                  <a:schemeClr val="tx1"/>
                </a:solidFill>
                <a:latin typeface="+mn-lt"/>
                <a:ea typeface="+mn-ea"/>
                <a:cs typeface="+mn-cs"/>
              </a:rPr>
              <a:t>generates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higher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costs</a:t>
            </a:r>
            <a:r>
              <a:rPr lang="es-E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This classification may seem simplistic since in many cases the pain yields around 6 weeks,  why is has introduced the term sub-Acute to see episodes that reach between 6 and 12 weeks.</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12</a:t>
            </a:fld>
            <a:endParaRPr lang="es-ES"/>
          </a:p>
        </p:txBody>
      </p:sp>
    </p:spTree>
    <p:extLst>
      <p:ext uri="{BB962C8B-B14F-4D97-AF65-F5344CB8AC3E}">
        <p14:creationId xmlns:p14="http://schemas.microsoft.com/office/powerpoint/2010/main" val="205129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key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preventing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acute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pain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onset</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chronicity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implementation</a:t>
            </a:r>
            <a:r>
              <a:rPr lang="es-ES" sz="1200" kern="1200" dirty="0" smtClean="0">
                <a:solidFill>
                  <a:schemeClr val="tx1"/>
                </a:solidFill>
                <a:effectLst/>
                <a:latin typeface="+mn-lt"/>
                <a:ea typeface="+mn-ea"/>
                <a:cs typeface="+mn-cs"/>
              </a:rPr>
              <a:t> of </a:t>
            </a:r>
            <a:r>
              <a:rPr lang="es-ES" sz="1200" kern="1200" dirty="0" err="1" smtClean="0">
                <a:solidFill>
                  <a:schemeClr val="tx1"/>
                </a:solidFill>
                <a:effectLst/>
                <a:latin typeface="+mn-lt"/>
                <a:ea typeface="+mn-ea"/>
                <a:cs typeface="+mn-cs"/>
              </a:rPr>
              <a:t>preventive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measures</a:t>
            </a:r>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Can be </a:t>
            </a:r>
            <a:r>
              <a:rPr lang="es-ES" sz="1200" kern="1200" dirty="0" err="1" smtClean="0">
                <a:solidFill>
                  <a:schemeClr val="tx1"/>
                </a:solidFill>
                <a:effectLst/>
                <a:latin typeface="+mn-lt"/>
                <a:ea typeface="+mn-ea"/>
                <a:cs typeface="+mn-cs"/>
              </a:rPr>
              <a:t>integrated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into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low</a:t>
            </a:r>
            <a:r>
              <a:rPr lang="es-ES" sz="1200" kern="1200" dirty="0" smtClean="0">
                <a:solidFill>
                  <a:schemeClr val="tx1"/>
                </a:solidFill>
                <a:effectLst/>
                <a:latin typeface="+mn-lt"/>
                <a:ea typeface="+mn-ea"/>
                <a:cs typeface="+mn-cs"/>
              </a:rPr>
              <a:t> back </a:t>
            </a:r>
            <a:r>
              <a:rPr lang="es-ES" sz="1200" kern="1200" dirty="0" err="1" smtClean="0">
                <a:solidFill>
                  <a:schemeClr val="tx1"/>
                </a:solidFill>
                <a:effectLst/>
                <a:latin typeface="+mn-lt"/>
                <a:ea typeface="+mn-ea"/>
                <a:cs typeface="+mn-cs"/>
              </a:rPr>
              <a:t>pain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clinical</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course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diagnostic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therapeutic</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preventive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actions</a:t>
            </a:r>
            <a:r>
              <a:rPr lang="es-ES" sz="1200" kern="1200" dirty="0" smtClean="0">
                <a:solidFill>
                  <a:schemeClr val="tx1"/>
                </a:solidFill>
                <a:effectLst/>
                <a:latin typeface="+mn-lt"/>
                <a:ea typeface="+mn-ea"/>
                <a:cs typeface="+mn-cs"/>
              </a:rPr>
              <a:t> so </a:t>
            </a:r>
            <a:r>
              <a:rPr lang="es-ES" sz="1200" kern="1200" dirty="0" err="1" smtClean="0">
                <a:solidFill>
                  <a:schemeClr val="tx1"/>
                </a:solidFill>
                <a:effectLst/>
                <a:latin typeface="+mn-lt"/>
                <a:ea typeface="+mn-ea"/>
                <a:cs typeface="+mn-cs"/>
              </a:rPr>
              <a:t>optimize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long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term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results</a:t>
            </a:r>
            <a:r>
              <a:rPr lang="es-ES" sz="1200" kern="1200" dirty="0" smtClean="0">
                <a:solidFill>
                  <a:schemeClr val="tx1"/>
                </a:solidFill>
                <a:effectLst/>
                <a:latin typeface="+mn-lt"/>
                <a:ea typeface="+mn-ea"/>
                <a:cs typeface="+mn-cs"/>
              </a:rPr>
              <a:t> </a:t>
            </a:r>
          </a:p>
          <a:p>
            <a:r>
              <a:rPr lang="es-ES" sz="1200" kern="1200" dirty="0" err="1" smtClean="0">
                <a:solidFill>
                  <a:schemeClr val="tx1"/>
                </a:solidFill>
                <a:effectLst/>
                <a:latin typeface="+mn-lt"/>
                <a:ea typeface="+mn-ea"/>
                <a:cs typeface="+mn-cs"/>
              </a:rPr>
              <a:t>This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classification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may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seem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simplistic</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since</a:t>
            </a:r>
            <a:r>
              <a:rPr lang="es-ES" sz="1200" kern="1200" dirty="0" smtClean="0">
                <a:solidFill>
                  <a:schemeClr val="tx1"/>
                </a:solidFill>
                <a:effectLst/>
                <a:latin typeface="+mn-lt"/>
                <a:ea typeface="+mn-ea"/>
                <a:cs typeface="+mn-cs"/>
              </a:rPr>
              <a:t> in </a:t>
            </a:r>
            <a:r>
              <a:rPr lang="es-ES" sz="1200" kern="1200" dirty="0" err="1" smtClean="0">
                <a:solidFill>
                  <a:schemeClr val="tx1"/>
                </a:solidFill>
                <a:effectLst/>
                <a:latin typeface="+mn-lt"/>
                <a:ea typeface="+mn-ea"/>
                <a:cs typeface="+mn-cs"/>
              </a:rPr>
              <a:t>many</a:t>
            </a:r>
            <a:r>
              <a:rPr lang="es-ES" sz="1200" kern="1200" dirty="0" smtClean="0">
                <a:solidFill>
                  <a:schemeClr val="tx1"/>
                </a:solidFill>
                <a:effectLst/>
                <a:latin typeface="+mn-lt"/>
                <a:ea typeface="+mn-ea"/>
                <a:cs typeface="+mn-cs"/>
              </a:rPr>
              <a:t> cases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pain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yields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around</a:t>
            </a:r>
            <a:r>
              <a:rPr lang="es-ES" sz="1200" kern="1200" dirty="0" smtClean="0">
                <a:solidFill>
                  <a:schemeClr val="tx1"/>
                </a:solidFill>
                <a:effectLst/>
                <a:latin typeface="+mn-lt"/>
                <a:ea typeface="+mn-ea"/>
                <a:cs typeface="+mn-cs"/>
              </a:rPr>
              <a:t> 6 </a:t>
            </a:r>
            <a:r>
              <a:rPr lang="es-ES" sz="1200" kern="1200" dirty="0" err="1" smtClean="0">
                <a:solidFill>
                  <a:schemeClr val="tx1"/>
                </a:solidFill>
                <a:effectLst/>
                <a:latin typeface="+mn-lt"/>
                <a:ea typeface="+mn-ea"/>
                <a:cs typeface="+mn-cs"/>
              </a:rPr>
              <a:t>weeks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why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this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reason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it</a:t>
            </a:r>
            <a:r>
              <a:rPr lang="es-ES" sz="1200" kern="1200" dirty="0" smtClean="0">
                <a:solidFill>
                  <a:schemeClr val="tx1"/>
                </a:solidFill>
                <a:effectLst/>
                <a:latin typeface="+mn-lt"/>
                <a:ea typeface="+mn-ea"/>
                <a:cs typeface="+mn-cs"/>
              </a:rPr>
              <a:t> has </a:t>
            </a:r>
            <a:r>
              <a:rPr lang="es-ES" sz="1200" kern="1200" dirty="0" err="1" smtClean="0">
                <a:solidFill>
                  <a:schemeClr val="tx1"/>
                </a:solidFill>
                <a:effectLst/>
                <a:latin typeface="+mn-lt"/>
                <a:ea typeface="+mn-ea"/>
                <a:cs typeface="+mn-cs"/>
              </a:rPr>
              <a:t>introduced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term</a:t>
            </a:r>
            <a:r>
              <a:rPr lang="es-ES" sz="1200" kern="1200" dirty="0" smtClean="0">
                <a:solidFill>
                  <a:schemeClr val="tx1"/>
                </a:solidFill>
                <a:effectLst/>
                <a:latin typeface="+mn-lt"/>
                <a:ea typeface="+mn-ea"/>
                <a:cs typeface="+mn-cs"/>
              </a:rPr>
              <a:t> “sub-</a:t>
            </a:r>
            <a:r>
              <a:rPr lang="es-ES" sz="1200" kern="1200" dirty="0" err="1" smtClean="0">
                <a:solidFill>
                  <a:schemeClr val="tx1"/>
                </a:solidFill>
                <a:effectLst/>
                <a:latin typeface="+mn-lt"/>
                <a:ea typeface="+mn-ea"/>
                <a:cs typeface="+mn-cs"/>
              </a:rPr>
              <a:t>acute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to</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see</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episodes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that</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reach</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between</a:t>
            </a:r>
            <a:r>
              <a:rPr lang="es-ES" sz="1200" kern="1200" dirty="0" smtClean="0">
                <a:solidFill>
                  <a:schemeClr val="tx1"/>
                </a:solidFill>
                <a:effectLst/>
                <a:latin typeface="+mn-lt"/>
                <a:ea typeface="+mn-ea"/>
                <a:cs typeface="+mn-cs"/>
              </a:rPr>
              <a:t> 6 and 12 </a:t>
            </a:r>
            <a:r>
              <a:rPr lang="es-ES" sz="1200" kern="1200" dirty="0" err="1" smtClean="0">
                <a:solidFill>
                  <a:schemeClr val="tx1"/>
                </a:solidFill>
                <a:effectLst/>
                <a:latin typeface="+mn-lt"/>
                <a:ea typeface="+mn-ea"/>
                <a:cs typeface="+mn-cs"/>
              </a:rPr>
              <a:t>weeks</a:t>
            </a:r>
            <a:r>
              <a:rPr lang="es-ES" sz="1200" kern="1200" dirty="0" smtClean="0">
                <a:solidFill>
                  <a:schemeClr val="tx1"/>
                </a:solidFill>
                <a:effectLst/>
                <a:latin typeface="+mn-lt"/>
                <a:ea typeface="+mn-ea"/>
                <a:cs typeface="+mn-cs"/>
              </a:rPr>
              <a:t> and are </a:t>
            </a:r>
            <a:r>
              <a:rPr lang="es-ES" sz="1200" kern="1200" dirty="0" err="1" smtClean="0">
                <a:solidFill>
                  <a:schemeClr val="tx1"/>
                </a:solidFill>
                <a:effectLst/>
                <a:latin typeface="+mn-lt"/>
                <a:ea typeface="+mn-ea"/>
                <a:cs typeface="+mn-cs"/>
              </a:rPr>
              <a:t>warning</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signs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called</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Yellow</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flags</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need</a:t>
            </a:r>
            <a:r>
              <a:rPr lang="es-ES" sz="1200" kern="1200" dirty="0" smtClean="0">
                <a:solidFill>
                  <a:schemeClr val="tx1"/>
                </a:solidFill>
                <a:effectLst/>
                <a:latin typeface="+mn-lt"/>
                <a:ea typeface="+mn-ea"/>
                <a:cs typeface="+mn-cs"/>
              </a:rPr>
              <a:t> new </a:t>
            </a:r>
            <a:r>
              <a:rPr lang="es-ES" sz="1200" kern="1200" dirty="0" err="1" smtClean="0">
                <a:solidFill>
                  <a:schemeClr val="tx1"/>
                </a:solidFill>
                <a:effectLst/>
                <a:latin typeface="+mn-lt"/>
                <a:ea typeface="+mn-ea"/>
                <a:cs typeface="+mn-cs"/>
              </a:rPr>
              <a:t>evaluations</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treatments</a:t>
            </a:r>
            <a:r>
              <a:rPr lang="es-ES" sz="1200" kern="1200" dirty="0" smtClean="0">
                <a:solidFill>
                  <a:schemeClr val="tx1"/>
                </a:solidFill>
                <a:effectLst/>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13</a:t>
            </a:fld>
            <a:endParaRPr lang="es-ES"/>
          </a:p>
        </p:txBody>
      </p:sp>
    </p:spTree>
    <p:extLst>
      <p:ext uri="{BB962C8B-B14F-4D97-AF65-F5344CB8AC3E}">
        <p14:creationId xmlns:p14="http://schemas.microsoft.com/office/powerpoint/2010/main" val="1014460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s-ES" dirty="0" smtClean="0"/>
              <a:t>In </a:t>
            </a:r>
            <a:r>
              <a:rPr lang="es-ES" dirty="0" err="1" smtClean="0"/>
              <a:t>absence</a:t>
            </a:r>
            <a:r>
              <a:rPr lang="es-ES" dirty="0" smtClean="0"/>
              <a:t> </a:t>
            </a:r>
            <a:r>
              <a:rPr lang="en-US" dirty="0" smtClean="0"/>
              <a:t> of serious spinal pathology, specific non-spinal </a:t>
            </a:r>
            <a:r>
              <a:rPr lang="en-US" dirty="0" err="1" smtClean="0"/>
              <a:t>ethiology</a:t>
            </a:r>
            <a:r>
              <a:rPr lang="en-US" dirty="0" smtClean="0"/>
              <a:t> or progressive neurologic  deficit, management should focus on patient education, self-care, analgesics and </a:t>
            </a:r>
            <a:r>
              <a:rPr lang="es-ES" dirty="0" smtClean="0"/>
              <a:t> </a:t>
            </a:r>
            <a:r>
              <a:rPr lang="es-ES" dirty="0" err="1" smtClean="0"/>
              <a:t>exercise</a:t>
            </a:r>
            <a:r>
              <a:rPr lang="es-ES" dirty="0" smtClean="0"/>
              <a:t>.</a:t>
            </a:r>
          </a:p>
          <a:p>
            <a:r>
              <a:rPr lang="en-US" dirty="0" smtClean="0"/>
              <a:t>Short term relief in radiating pain may be obtained with epidural blockade with local  anesthetics and steroids ?, or facet blocks in  selected cases. According to </a:t>
            </a:r>
            <a:r>
              <a:rPr lang="en-US" dirty="0" err="1" smtClean="0"/>
              <a:t>to</a:t>
            </a:r>
            <a:r>
              <a:rPr lang="en-US" dirty="0" smtClean="0"/>
              <a:t> Scientific Evidence, Peripheral </a:t>
            </a:r>
            <a:r>
              <a:rPr lang="en-US" dirty="0" err="1" smtClean="0"/>
              <a:t>Neuromodulation</a:t>
            </a:r>
            <a:r>
              <a:rPr lang="en-US" dirty="0" smtClean="0"/>
              <a:t>  (PNS) and </a:t>
            </a:r>
            <a:r>
              <a:rPr lang="en-US" dirty="0" err="1" smtClean="0"/>
              <a:t>Neuroreflex</a:t>
            </a:r>
            <a:r>
              <a:rPr lang="en-US" dirty="0" smtClean="0"/>
              <a:t>-therapy (NRT) can offer good results in LBP avoiding surgery and providing functional recovery.</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14</a:t>
            </a:fld>
            <a:endParaRPr lang="es-ES"/>
          </a:p>
        </p:txBody>
      </p:sp>
    </p:spTree>
    <p:extLst>
      <p:ext uri="{BB962C8B-B14F-4D97-AF65-F5344CB8AC3E}">
        <p14:creationId xmlns:p14="http://schemas.microsoft.com/office/powerpoint/2010/main" val="397042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sz="1200" b="0" i="0" kern="1200" dirty="0" smtClean="0">
                <a:solidFill>
                  <a:schemeClr val="tx1"/>
                </a:solidFill>
                <a:effectLst/>
                <a:latin typeface="+mn-lt"/>
                <a:ea typeface="+mn-ea"/>
                <a:cs typeface="+mn-cs"/>
              </a:rPr>
              <a:t>On the another hand </a:t>
            </a:r>
          </a:p>
          <a:p>
            <a:r>
              <a:rPr lang="en-US" sz="1200" b="0" i="0" kern="1200" dirty="0" smtClean="0">
                <a:solidFill>
                  <a:schemeClr val="tx1"/>
                </a:solidFill>
                <a:effectLst/>
                <a:latin typeface="+mn-lt"/>
                <a:ea typeface="+mn-ea"/>
                <a:cs typeface="+mn-cs"/>
              </a:rPr>
              <a:t>The purpose and mission of the SIG on </a:t>
            </a:r>
            <a:r>
              <a:rPr lang="en-US" sz="1200" b="0" i="0" kern="1200" dirty="0" err="1" smtClean="0">
                <a:solidFill>
                  <a:schemeClr val="tx1"/>
                </a:solidFill>
                <a:effectLst/>
                <a:latin typeface="+mn-lt"/>
                <a:ea typeface="+mn-ea"/>
                <a:cs typeface="+mn-cs"/>
              </a:rPr>
              <a:t>Neuromodulation</a:t>
            </a:r>
            <a:r>
              <a:rPr lang="en-US" sz="1200" b="0" i="0" kern="1200" dirty="0" smtClean="0">
                <a:solidFill>
                  <a:schemeClr val="tx1"/>
                </a:solidFill>
                <a:effectLst/>
                <a:latin typeface="+mn-lt"/>
                <a:ea typeface="+mn-ea"/>
                <a:cs typeface="+mn-cs"/>
              </a:rPr>
              <a:t> is to:</a:t>
            </a:r>
          </a:p>
          <a:p>
            <a:r>
              <a:rPr lang="en-US" sz="1200" b="0" i="0" kern="1200" dirty="0" smtClean="0">
                <a:solidFill>
                  <a:schemeClr val="tx1"/>
                </a:solidFill>
                <a:effectLst/>
                <a:latin typeface="+mn-lt"/>
                <a:ea typeface="+mn-ea"/>
                <a:cs typeface="+mn-cs"/>
              </a:rPr>
              <a:t>promote interdisciplinary collaboration among scientists, clinicians and other professionals within the health-care networks world-wide in research and clinical application of </a:t>
            </a:r>
            <a:r>
              <a:rPr lang="en-US" sz="1200" b="0" i="0" kern="1200" dirty="0" err="1" smtClean="0">
                <a:solidFill>
                  <a:schemeClr val="tx1"/>
                </a:solidFill>
                <a:effectLst/>
                <a:latin typeface="+mn-lt"/>
                <a:ea typeface="+mn-ea"/>
                <a:cs typeface="+mn-cs"/>
              </a:rPr>
              <a:t>neuromodulatory</a:t>
            </a:r>
            <a:r>
              <a:rPr lang="en-US" sz="1200" b="0" i="0" kern="1200" dirty="0" smtClean="0">
                <a:solidFill>
                  <a:schemeClr val="tx1"/>
                </a:solidFill>
                <a:effectLst/>
                <a:latin typeface="+mn-lt"/>
                <a:ea typeface="+mn-ea"/>
                <a:cs typeface="+mn-cs"/>
              </a:rPr>
              <a:t> treatment strategies;</a:t>
            </a:r>
          </a:p>
          <a:p>
            <a:r>
              <a:rPr lang="en-US" sz="1200" b="0" i="0" kern="1200" dirty="0" smtClean="0">
                <a:solidFill>
                  <a:schemeClr val="tx1"/>
                </a:solidFill>
                <a:effectLst/>
                <a:latin typeface="+mn-lt"/>
                <a:ea typeface="+mn-ea"/>
                <a:cs typeface="+mn-cs"/>
              </a:rPr>
              <a:t>facilitate inter-professional education and training in the field of </a:t>
            </a:r>
            <a:r>
              <a:rPr lang="en-US" sz="1200" b="0" i="0" kern="1200" dirty="0" err="1" smtClean="0">
                <a:solidFill>
                  <a:schemeClr val="tx1"/>
                </a:solidFill>
                <a:effectLst/>
                <a:latin typeface="+mn-lt"/>
                <a:ea typeface="+mn-ea"/>
                <a:cs typeface="+mn-cs"/>
              </a:rPr>
              <a:t>neuromodulation</a:t>
            </a:r>
            <a:r>
              <a:rPr lang="en-US" sz="1200" b="0" i="0" kern="1200" dirty="0" smtClean="0">
                <a:solidFill>
                  <a:schemeClr val="tx1"/>
                </a:solidFill>
                <a:effectLst/>
                <a:latin typeface="+mn-lt"/>
                <a:ea typeface="+mn-ea"/>
                <a:cs typeface="+mn-cs"/>
              </a:rPr>
              <a:t> with particular attention to the clinical application of emergent </a:t>
            </a:r>
            <a:r>
              <a:rPr lang="en-US" sz="1200" b="0" i="0" kern="1200" dirty="0" err="1" smtClean="0">
                <a:solidFill>
                  <a:schemeClr val="tx1"/>
                </a:solidFill>
                <a:effectLst/>
                <a:latin typeface="+mn-lt"/>
                <a:ea typeface="+mn-ea"/>
                <a:cs typeface="+mn-cs"/>
              </a:rPr>
              <a:t>neuromodulatory</a:t>
            </a:r>
            <a:r>
              <a:rPr lang="en-US" sz="1200" b="0" i="0" kern="1200" dirty="0" smtClean="0">
                <a:solidFill>
                  <a:schemeClr val="tx1"/>
                </a:solidFill>
                <a:effectLst/>
                <a:latin typeface="+mn-lt"/>
                <a:ea typeface="+mn-ea"/>
                <a:cs typeface="+mn-cs"/>
              </a:rPr>
              <a:t> techniques for pain and symptom management; and</a:t>
            </a:r>
          </a:p>
          <a:p>
            <a:r>
              <a:rPr lang="en-US" sz="1200" b="0" i="0" kern="1200" dirty="0" smtClean="0">
                <a:solidFill>
                  <a:schemeClr val="tx1"/>
                </a:solidFill>
                <a:effectLst/>
                <a:latin typeface="+mn-lt"/>
                <a:ea typeface="+mn-ea"/>
                <a:cs typeface="+mn-cs"/>
              </a:rPr>
              <a:t>establish a platform and forum for on-going professional discourse in order to address emerging issues and to navigate the development of evidence-based practices and policies.</a:t>
            </a:r>
          </a:p>
          <a:p>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15</a:t>
            </a:fld>
            <a:endParaRPr lang="es-ES"/>
          </a:p>
        </p:txBody>
      </p:sp>
    </p:spTree>
    <p:extLst>
      <p:ext uri="{BB962C8B-B14F-4D97-AF65-F5344CB8AC3E}">
        <p14:creationId xmlns:p14="http://schemas.microsoft.com/office/powerpoint/2010/main" val="307682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a:xfrm>
            <a:off x="685800" y="4343400"/>
            <a:ext cx="5839544" cy="4114800"/>
          </a:xfrm>
        </p:spPr>
        <p:txBody>
          <a:bodyPr/>
          <a:lstStyle/>
          <a:p>
            <a:r>
              <a:rPr lang="en-US" sz="1200" b="0" i="0" u="none" strike="noStrike" kern="1200" baseline="0" dirty="0" smtClean="0">
                <a:solidFill>
                  <a:schemeClr val="tx1"/>
                </a:solidFill>
                <a:latin typeface="+mn-lt"/>
                <a:ea typeface="+mn-ea"/>
                <a:cs typeface="+mn-cs"/>
              </a:rPr>
              <a:t>In this way, our SIG has been promoted </a:t>
            </a:r>
            <a:r>
              <a:rPr lang="en-US" sz="1200" b="0" i="0" kern="1200" dirty="0" smtClean="0">
                <a:solidFill>
                  <a:schemeClr val="tx1"/>
                </a:solidFill>
                <a:effectLst/>
                <a:latin typeface="+mn-lt"/>
                <a:ea typeface="+mn-ea"/>
                <a:cs typeface="+mn-cs"/>
              </a:rPr>
              <a:t>Cost-</a:t>
            </a:r>
            <a:r>
              <a:rPr lang="en-US" sz="1200" b="0" i="0" kern="1200" dirty="0" err="1" smtClean="0">
                <a:solidFill>
                  <a:schemeClr val="tx1"/>
                </a:solidFill>
                <a:effectLst/>
                <a:latin typeface="+mn-lt"/>
                <a:ea typeface="+mn-ea"/>
                <a:cs typeface="+mn-cs"/>
              </a:rPr>
              <a:t>Efectiveness</a:t>
            </a:r>
            <a:r>
              <a:rPr lang="en-US" sz="1200" b="0" i="0" kern="1200" dirty="0" smtClean="0">
                <a:solidFill>
                  <a:schemeClr val="tx1"/>
                </a:solidFill>
                <a:effectLst/>
                <a:latin typeface="+mn-lt"/>
                <a:ea typeface="+mn-ea"/>
                <a:cs typeface="+mn-cs"/>
              </a:rPr>
              <a:t> research and clinical application of </a:t>
            </a:r>
            <a:r>
              <a:rPr lang="en-US" sz="1200" b="0" i="0" kern="1200" dirty="0" err="1" smtClean="0">
                <a:solidFill>
                  <a:schemeClr val="tx1"/>
                </a:solidFill>
                <a:effectLst/>
                <a:latin typeface="+mn-lt"/>
                <a:ea typeface="+mn-ea"/>
                <a:cs typeface="+mn-cs"/>
              </a:rPr>
              <a:t>neuromodulatory</a:t>
            </a:r>
            <a:r>
              <a:rPr lang="en-US" sz="1200" b="0" i="0" kern="1200" dirty="0" smtClean="0">
                <a:solidFill>
                  <a:schemeClr val="tx1"/>
                </a:solidFill>
                <a:effectLst/>
                <a:latin typeface="+mn-lt"/>
                <a:ea typeface="+mn-ea"/>
                <a:cs typeface="+mn-cs"/>
              </a:rPr>
              <a:t> treatment strategies.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Cost-effectiveness was evaluated in 2 systematic reviews and 3 studies with positive </a:t>
            </a:r>
            <a:r>
              <a:rPr lang="es-ES" sz="1200" b="0" i="0" u="none" strike="noStrike" kern="1200" baseline="0" dirty="0" err="1" smtClean="0">
                <a:solidFill>
                  <a:schemeClr val="tx1"/>
                </a:solidFill>
                <a:latin typeface="+mn-lt"/>
                <a:ea typeface="+mn-ea"/>
                <a:cs typeface="+mn-cs"/>
              </a:rPr>
              <a:t>results</a:t>
            </a:r>
            <a:r>
              <a:rPr lang="es-E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Really The addition of </a:t>
            </a:r>
            <a:r>
              <a:rPr lang="en-US" sz="1200" b="0" i="0" u="none" strike="noStrike" kern="1200" baseline="0" dirty="0" err="1" smtClean="0">
                <a:solidFill>
                  <a:schemeClr val="tx1"/>
                </a:solidFill>
                <a:latin typeface="+mn-lt"/>
                <a:ea typeface="+mn-ea"/>
                <a:cs typeface="+mn-cs"/>
              </a:rPr>
              <a:t>Neurostimulation</a:t>
            </a:r>
            <a:r>
              <a:rPr lang="en-US" sz="1200" b="0" i="0" u="none" strike="noStrike" kern="1200" baseline="0" dirty="0" smtClean="0">
                <a:solidFill>
                  <a:schemeClr val="tx1"/>
                </a:solidFill>
                <a:latin typeface="+mn-lt"/>
                <a:ea typeface="+mn-ea"/>
                <a:cs typeface="+mn-cs"/>
              </a:rPr>
              <a:t>  in patients with neuropathic leg and back pain results in higher costs to the health system, but also generates important improvements in patients’ functional and health status over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same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period</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err="1" smtClean="0">
                <a:solidFill>
                  <a:schemeClr val="tx1"/>
                </a:solidFill>
                <a:latin typeface="+mn-lt"/>
                <a:ea typeface="+mn-ea"/>
                <a:cs typeface="+mn-cs"/>
              </a:rPr>
              <a:t>During</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first 2 years, the cost for SCS was higher than conventional pain therapy owing to the initial high cost of implantable devices. After this period, however, the cost for SCS remained significantly lower than that for conventional pain therapy, whereas quality of life results showed a 27% improvement  compared with a 12% improvement for the conventional </a:t>
            </a:r>
            <a:r>
              <a:rPr lang="es-ES" sz="1200" b="0" i="0" u="none" strike="noStrike" kern="1200" baseline="0" dirty="0" err="1" smtClean="0">
                <a:solidFill>
                  <a:schemeClr val="tx1"/>
                </a:solidFill>
                <a:latin typeface="+mn-lt"/>
                <a:ea typeface="+mn-ea"/>
                <a:cs typeface="+mn-cs"/>
              </a:rPr>
              <a:t>pain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therapy</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Sixty percent of  patients reported being very satisfied with therapy, whereas 28% were satisfied and only 12% were  unsure. </a:t>
            </a:r>
          </a:p>
          <a:p>
            <a:r>
              <a:rPr lang="en-US" sz="1200" b="0" i="0" u="none" strike="noStrike" kern="1200" baseline="0" dirty="0" smtClean="0">
                <a:solidFill>
                  <a:schemeClr val="tx1"/>
                </a:solidFill>
                <a:latin typeface="+mn-lt"/>
                <a:ea typeface="+mn-ea"/>
                <a:cs typeface="+mn-cs"/>
              </a:rPr>
              <a:t>In contrast, 15% of the SCS group returned to work, whereas none of the conventional pain therapy </a:t>
            </a:r>
            <a:r>
              <a:rPr lang="es-ES" sz="1200" b="0" i="0" u="none" strike="noStrike" kern="1200" baseline="0" dirty="0" err="1" smtClean="0">
                <a:solidFill>
                  <a:schemeClr val="tx1"/>
                </a:solidFill>
                <a:latin typeface="+mn-lt"/>
                <a:ea typeface="+mn-ea"/>
                <a:cs typeface="+mn-cs"/>
              </a:rPr>
              <a:t>group</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did</a:t>
            </a:r>
            <a:r>
              <a:rPr lang="es-E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If a societal perspective were considered, </a:t>
            </a:r>
            <a:r>
              <a:rPr lang="en-US" sz="1200" b="0" i="0" u="none" strike="noStrike" kern="1200" baseline="0" dirty="0" err="1" smtClean="0">
                <a:solidFill>
                  <a:schemeClr val="tx1"/>
                </a:solidFill>
                <a:latin typeface="+mn-lt"/>
                <a:ea typeface="+mn-ea"/>
                <a:cs typeface="+mn-cs"/>
              </a:rPr>
              <a:t>Neurostimulation</a:t>
            </a:r>
            <a:r>
              <a:rPr lang="en-US" sz="1200" b="0" i="0" u="none" strike="noStrike" kern="1200" baseline="0" dirty="0" smtClean="0">
                <a:solidFill>
                  <a:schemeClr val="tx1"/>
                </a:solidFill>
                <a:latin typeface="+mn-lt"/>
                <a:ea typeface="+mn-ea"/>
                <a:cs typeface="+mn-cs"/>
              </a:rPr>
              <a:t> would be more cost-effective as more people return to work compared with those treated with conventional pain </a:t>
            </a:r>
            <a:r>
              <a:rPr lang="es-ES" sz="1200" b="0" i="0" u="none" strike="noStrike" kern="1200" baseline="0" dirty="0" err="1" smtClean="0">
                <a:solidFill>
                  <a:schemeClr val="tx1"/>
                </a:solidFill>
                <a:latin typeface="+mn-lt"/>
                <a:ea typeface="+mn-ea"/>
                <a:cs typeface="+mn-cs"/>
              </a:rPr>
              <a:t>therapy</a:t>
            </a:r>
            <a:r>
              <a:rPr lang="es-ES" sz="1200" b="0" i="0" u="none" strike="noStrike" kern="1200" baseline="0" dirty="0" smtClean="0">
                <a:solidFill>
                  <a:schemeClr val="tx1"/>
                </a:solidFill>
                <a:latin typeface="+mn-lt"/>
                <a:ea typeface="+mn-ea"/>
                <a:cs typeface="+mn-cs"/>
              </a:rPr>
              <a: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Of the 2 randomized trials evaluating SCS, both showed positive results for short- and long-term relief.</a:t>
            </a:r>
          </a:p>
          <a:p>
            <a:r>
              <a:rPr lang="en-US" sz="1200" b="0" i="0" u="none" strike="noStrike" kern="1200" baseline="0" dirty="0" smtClean="0">
                <a:solidFill>
                  <a:schemeClr val="tx1"/>
                </a:solidFill>
                <a:latin typeface="+mn-lt"/>
                <a:ea typeface="+mn-ea"/>
                <a:cs typeface="+mn-cs"/>
              </a:rPr>
              <a:t>Of the 9 observational studies meeting the inclusion criteria with </a:t>
            </a:r>
            <a:r>
              <a:rPr lang="en-US" sz="1200" b="0" i="0" u="none" strike="noStrike" kern="1200" baseline="0" dirty="0" err="1" smtClean="0">
                <a:solidFill>
                  <a:schemeClr val="tx1"/>
                </a:solidFill>
                <a:latin typeface="+mn-lt"/>
                <a:ea typeface="+mn-ea"/>
                <a:cs typeface="+mn-cs"/>
              </a:rPr>
              <a:t>methodologic</a:t>
            </a:r>
            <a:r>
              <a:rPr lang="en-US" sz="1200" b="0" i="0" u="none" strike="noStrike" kern="1200" baseline="0" dirty="0" smtClean="0">
                <a:solidFill>
                  <a:schemeClr val="tx1"/>
                </a:solidFill>
                <a:latin typeface="+mn-lt"/>
                <a:ea typeface="+mn-ea"/>
                <a:cs typeface="+mn-cs"/>
              </a:rPr>
              <a:t> quality assessment of 50 or higher, all of them showed positive results for short- and long-term relief, except for Kumar and </a:t>
            </a:r>
            <a:r>
              <a:rPr lang="es-ES" sz="1200" b="0" i="0" u="none" strike="noStrike" kern="1200" baseline="0" dirty="0" err="1" smtClean="0">
                <a:solidFill>
                  <a:schemeClr val="tx1"/>
                </a:solidFill>
                <a:latin typeface="+mn-lt"/>
                <a:ea typeface="+mn-ea"/>
                <a:cs typeface="+mn-cs"/>
              </a:rPr>
              <a:t>Toth</a:t>
            </a:r>
            <a:r>
              <a:rPr lang="es-ES" sz="1200" b="0" i="0" u="none" strike="noStrike" kern="1200" baseline="0" dirty="0" smtClean="0">
                <a:solidFill>
                  <a:schemeClr val="tx1"/>
                </a:solidFill>
                <a:latin typeface="+mn-lt"/>
                <a:ea typeface="+mn-ea"/>
                <a:cs typeface="+mn-cs"/>
              </a:rPr>
              <a:t>.</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16</a:t>
            </a:fld>
            <a:endParaRPr lang="es-ES"/>
          </a:p>
        </p:txBody>
      </p:sp>
    </p:spTree>
    <p:extLst>
      <p:ext uri="{BB962C8B-B14F-4D97-AF65-F5344CB8AC3E}">
        <p14:creationId xmlns:p14="http://schemas.microsoft.com/office/powerpoint/2010/main" val="281495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Particulary</a:t>
            </a:r>
            <a:r>
              <a:rPr lang="en-US" sz="1200" b="0" i="0" kern="1200" dirty="0" smtClean="0">
                <a:solidFill>
                  <a:schemeClr val="tx1"/>
                </a:solidFill>
                <a:effectLst/>
                <a:latin typeface="+mn-lt"/>
                <a:ea typeface="+mn-ea"/>
                <a:cs typeface="+mn-cs"/>
              </a:rPr>
              <a:t> our SIG make attention to the clinical application of emergent </a:t>
            </a:r>
            <a:r>
              <a:rPr lang="en-US" sz="1200" b="0" i="0" kern="1200" dirty="0" err="1" smtClean="0">
                <a:solidFill>
                  <a:schemeClr val="tx1"/>
                </a:solidFill>
                <a:effectLst/>
                <a:latin typeface="+mn-lt"/>
                <a:ea typeface="+mn-ea"/>
                <a:cs typeface="+mn-cs"/>
              </a:rPr>
              <a:t>neuromodulatory</a:t>
            </a:r>
            <a:r>
              <a:rPr lang="en-US" sz="1200" b="0" i="0" kern="1200" dirty="0" smtClean="0">
                <a:solidFill>
                  <a:schemeClr val="tx1"/>
                </a:solidFill>
                <a:effectLst/>
                <a:latin typeface="+mn-lt"/>
                <a:ea typeface="+mn-ea"/>
                <a:cs typeface="+mn-cs"/>
              </a:rPr>
              <a:t> techniques for pain and symptom management.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January of 2000, </a:t>
            </a:r>
            <a:r>
              <a:rPr lang="en-US" sz="1200" b="0" i="0" u="none" strike="noStrike" kern="1200" baseline="0" dirty="0" err="1" smtClean="0">
                <a:solidFill>
                  <a:schemeClr val="tx1"/>
                </a:solidFill>
                <a:latin typeface="+mn-lt"/>
                <a:ea typeface="+mn-ea"/>
                <a:cs typeface="+mn-cs"/>
              </a:rPr>
              <a:t>Dr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Goroszeniuk</a:t>
            </a:r>
            <a:r>
              <a:rPr lang="en-US" sz="1200" b="0" i="0" u="none" strike="noStrike" kern="1200" baseline="0" dirty="0" smtClean="0">
                <a:solidFill>
                  <a:schemeClr val="tx1"/>
                </a:solidFill>
                <a:latin typeface="+mn-lt"/>
                <a:ea typeface="+mn-ea"/>
                <a:cs typeface="+mn-cs"/>
              </a:rPr>
              <a:t> introduced a stimulating </a:t>
            </a:r>
            <a:r>
              <a:rPr lang="en-US" sz="1200" b="0" i="0" u="none" strike="noStrike" kern="1200" baseline="0" dirty="0" err="1" smtClean="0">
                <a:solidFill>
                  <a:schemeClr val="tx1"/>
                </a:solidFill>
                <a:latin typeface="+mn-lt"/>
                <a:ea typeface="+mn-ea"/>
                <a:cs typeface="+mn-cs"/>
              </a:rPr>
              <a:t>monoelectrode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percutaneously</a:t>
            </a:r>
            <a:r>
              <a:rPr lang="en-US" sz="1200" b="0" i="0" u="none" strike="noStrike" kern="1200" baseline="0" dirty="0" smtClean="0">
                <a:solidFill>
                  <a:schemeClr val="tx1"/>
                </a:solidFill>
                <a:latin typeface="+mn-lt"/>
                <a:ea typeface="+mn-ea"/>
                <a:cs typeface="+mn-cs"/>
              </a:rPr>
              <a:t> near the ulnar nerve in the forearm of a patient suffering from a neuropathic pain syndrome. To our surprise, short stimulation using a low frequency of 2 Hz resulted in 11 weeks of complete pain relief for the patient. </a:t>
            </a:r>
            <a:r>
              <a:rPr lang="es-ES" sz="1200" b="0" i="0" u="none" strike="noStrike" kern="1200" baseline="0" dirty="0" err="1" smtClean="0">
                <a:solidFill>
                  <a:schemeClr val="tx1"/>
                </a:solidFill>
                <a:latin typeface="+mn-lt"/>
                <a:ea typeface="+mn-ea"/>
                <a:cs typeface="+mn-cs"/>
              </a:rPr>
              <a:t>This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experience</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initiated the development of a simplified version of the therapeutic and diagnostic </a:t>
            </a:r>
            <a:r>
              <a:rPr lang="en-US" sz="1200" b="0" i="0" u="none" strike="noStrike" kern="1200" baseline="0" dirty="0" err="1" smtClean="0">
                <a:solidFill>
                  <a:schemeClr val="tx1"/>
                </a:solidFill>
                <a:latin typeface="+mn-lt"/>
                <a:ea typeface="+mn-ea"/>
                <a:cs typeface="+mn-cs"/>
              </a:rPr>
              <a:t>neurostimulation</a:t>
            </a:r>
            <a:r>
              <a:rPr lang="en-US" sz="1200" b="0" i="0" u="none" strike="noStrike" kern="1200" baseline="0" dirty="0" smtClean="0">
                <a:solidFill>
                  <a:schemeClr val="tx1"/>
                </a:solidFill>
                <a:latin typeface="+mn-lt"/>
                <a:ea typeface="+mn-ea"/>
                <a:cs typeface="+mn-cs"/>
              </a:rPr>
              <a:t> test using a single stimulating needle applied directly to </a:t>
            </a:r>
            <a:r>
              <a:rPr lang="es-ES" sz="1200" b="0" i="0" u="none" strike="noStrike" kern="1200" baseline="0" dirty="0" smtClean="0">
                <a:solidFill>
                  <a:schemeClr val="tx1"/>
                </a:solidFill>
                <a:latin typeface="+mn-lt"/>
                <a:ea typeface="+mn-ea"/>
                <a:cs typeface="+mn-cs"/>
              </a:rPr>
              <a:t>single </a:t>
            </a:r>
            <a:r>
              <a:rPr lang="es-ES" sz="1200" b="0" i="0" u="none" strike="noStrike" kern="1200" baseline="0" dirty="0" err="1" smtClean="0">
                <a:solidFill>
                  <a:schemeClr val="tx1"/>
                </a:solidFill>
                <a:latin typeface="+mn-lt"/>
                <a:ea typeface="+mn-ea"/>
                <a:cs typeface="+mn-cs"/>
              </a:rPr>
              <a:t>nerves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plexuses</a:t>
            </a:r>
            <a:r>
              <a:rPr lang="es-ES" sz="1200" b="0" i="0"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EN should not be confused with transcutaneous nerve stimulation (TENS), in that the effects of EN do not correlate with TENS applied externally over the same area. Although EN creates a local electrical field as does TENS, the field is narrower and produces a higher current density.</a:t>
            </a:r>
          </a:p>
          <a:p>
            <a:r>
              <a:rPr lang="es-ES" sz="1200" b="0" i="0" u="none" strike="noStrike" kern="1200" baseline="0" dirty="0" err="1" smtClean="0">
                <a:solidFill>
                  <a:schemeClr val="tx1"/>
                </a:solidFill>
                <a:latin typeface="+mn-lt"/>
                <a:ea typeface="+mn-ea"/>
                <a:cs typeface="+mn-cs"/>
              </a:rPr>
              <a:t>This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staged</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stimulation algorithm of care is as follows: Stage I: </a:t>
            </a:r>
            <a:r>
              <a:rPr lang="en-US" sz="1200" b="1" i="0" u="none" strike="noStrike" kern="1200" baseline="0" dirty="0" smtClean="0">
                <a:solidFill>
                  <a:schemeClr val="tx1"/>
                </a:solidFill>
                <a:latin typeface="+mn-lt"/>
                <a:ea typeface="+mn-ea"/>
                <a:cs typeface="+mn-cs"/>
              </a:rPr>
              <a:t>external </a:t>
            </a:r>
            <a:r>
              <a:rPr lang="es-ES" sz="1200" b="1" i="0" u="none" strike="noStrike" kern="1200" baseline="0" dirty="0" err="1" smtClean="0">
                <a:solidFill>
                  <a:schemeClr val="tx1"/>
                </a:solidFill>
                <a:latin typeface="+mn-lt"/>
                <a:ea typeface="+mn-ea"/>
                <a:cs typeface="+mn-cs"/>
              </a:rPr>
              <a:t>neuromodulation</a:t>
            </a:r>
            <a:r>
              <a:rPr lang="es-ES" sz="1200" b="1" i="0" u="none" strike="noStrike" kern="1200" baseline="0" dirty="0" smtClean="0">
                <a:solidFill>
                  <a:schemeClr val="tx1"/>
                </a:solidFill>
                <a:latin typeface="+mn-lt"/>
                <a:ea typeface="+mn-ea"/>
                <a:cs typeface="+mn-cs"/>
              </a:rPr>
              <a:t> </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Stage</a:t>
            </a:r>
            <a:r>
              <a:rPr lang="es-ES" sz="1200" b="0" i="0" u="none" strike="noStrike" kern="1200" baseline="0" dirty="0" smtClean="0">
                <a:solidFill>
                  <a:schemeClr val="tx1"/>
                </a:solidFill>
                <a:latin typeface="+mn-lt"/>
                <a:ea typeface="+mn-ea"/>
                <a:cs typeface="+mn-cs"/>
              </a:rPr>
              <a:t> II: </a:t>
            </a:r>
            <a:r>
              <a:rPr lang="es-ES" sz="1200" b="1" i="0" u="none" strike="noStrike" kern="1200" baseline="0" dirty="0" err="1" smtClean="0">
                <a:solidFill>
                  <a:schemeClr val="tx1"/>
                </a:solidFill>
                <a:latin typeface="+mn-lt"/>
                <a:ea typeface="+mn-ea"/>
                <a:cs typeface="+mn-cs"/>
              </a:rPr>
              <a:t>needle</a:t>
            </a:r>
            <a:r>
              <a:rPr lang="es-ES" sz="1200" b="1" i="0" u="none" strike="noStrike" kern="1200" baseline="0" dirty="0" smtClean="0">
                <a:solidFill>
                  <a:schemeClr val="tx1"/>
                </a:solidFill>
                <a:latin typeface="+mn-lt"/>
                <a:ea typeface="+mn-ea"/>
                <a:cs typeface="+mn-cs"/>
              </a:rPr>
              <a:t> </a:t>
            </a:r>
            <a:r>
              <a:rPr lang="es-ES" sz="1200" b="1" i="0" u="none" strike="noStrike" kern="1200" baseline="0" dirty="0" err="1" smtClean="0">
                <a:solidFill>
                  <a:schemeClr val="tx1"/>
                </a:solidFill>
                <a:latin typeface="+mn-lt"/>
                <a:ea typeface="+mn-ea"/>
                <a:cs typeface="+mn-cs"/>
              </a:rPr>
              <a:t>neuromodulation</a:t>
            </a:r>
            <a:r>
              <a:rPr lang="es-E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Stage III: </a:t>
            </a:r>
            <a:r>
              <a:rPr lang="en-US" sz="1200" b="1" i="0" u="none" strike="noStrike" kern="1200" baseline="0" dirty="0" smtClean="0">
                <a:solidFill>
                  <a:schemeClr val="tx1"/>
                </a:solidFill>
                <a:latin typeface="+mn-lt"/>
                <a:ea typeface="+mn-ea"/>
                <a:cs typeface="+mn-cs"/>
              </a:rPr>
              <a:t>temporary catheter trial </a:t>
            </a:r>
            <a:r>
              <a:rPr lang="en-US" sz="1200" b="0" i="0" u="none" strike="noStrike" kern="1200" baseline="0" dirty="0" smtClean="0">
                <a:solidFill>
                  <a:schemeClr val="tx1"/>
                </a:solidFill>
                <a:latin typeface="+mn-lt"/>
                <a:ea typeface="+mn-ea"/>
                <a:cs typeface="+mn-cs"/>
              </a:rPr>
              <a:t>→ Stage </a:t>
            </a:r>
            <a:r>
              <a:rPr lang="es-ES" sz="1200" b="0" i="0" u="none" strike="noStrike" kern="1200" baseline="0" dirty="0" smtClean="0">
                <a:solidFill>
                  <a:schemeClr val="tx1"/>
                </a:solidFill>
                <a:latin typeface="+mn-lt"/>
                <a:ea typeface="+mn-ea"/>
                <a:cs typeface="+mn-cs"/>
              </a:rPr>
              <a:t>IV: </a:t>
            </a:r>
            <a:r>
              <a:rPr lang="es-ES" sz="1200" b="1" i="0" u="none" strike="noStrike" kern="1200" baseline="0" dirty="0" err="1" smtClean="0">
                <a:solidFill>
                  <a:schemeClr val="tx1"/>
                </a:solidFill>
                <a:latin typeface="+mn-lt"/>
                <a:ea typeface="+mn-ea"/>
                <a:cs typeface="+mn-cs"/>
              </a:rPr>
              <a:t>permanent</a:t>
            </a:r>
            <a:r>
              <a:rPr lang="es-ES" sz="1200" b="1" i="0" u="none" strike="noStrike" kern="1200" baseline="0" dirty="0" smtClean="0">
                <a:solidFill>
                  <a:schemeClr val="tx1"/>
                </a:solidFill>
                <a:latin typeface="+mn-lt"/>
                <a:ea typeface="+mn-ea"/>
                <a:cs typeface="+mn-cs"/>
              </a:rPr>
              <a:t> </a:t>
            </a:r>
            <a:r>
              <a:rPr lang="es-ES" sz="1200" b="1" i="0" u="none" strike="noStrike" kern="1200" baseline="0" dirty="0" err="1" smtClean="0">
                <a:solidFill>
                  <a:schemeClr val="tx1"/>
                </a:solidFill>
                <a:latin typeface="+mn-lt"/>
                <a:ea typeface="+mn-ea"/>
                <a:cs typeface="+mn-cs"/>
              </a:rPr>
              <a:t>neuromodulating</a:t>
            </a:r>
            <a:r>
              <a:rPr lang="es-ES" sz="1200" b="1" i="0" u="none" strike="noStrike" kern="1200" baseline="0" dirty="0" smtClean="0">
                <a:solidFill>
                  <a:schemeClr val="tx1"/>
                </a:solidFill>
                <a:latin typeface="+mn-lt"/>
                <a:ea typeface="+mn-ea"/>
                <a:cs typeface="+mn-cs"/>
              </a:rPr>
              <a:t> </a:t>
            </a:r>
            <a:r>
              <a:rPr lang="es-ES" sz="1200" b="1" i="0" u="none" strike="noStrike" kern="1200" baseline="0" dirty="0" err="1" smtClean="0">
                <a:solidFill>
                  <a:schemeClr val="tx1"/>
                </a:solidFill>
                <a:latin typeface="+mn-lt"/>
                <a:ea typeface="+mn-ea"/>
                <a:cs typeface="+mn-cs"/>
              </a:rPr>
              <a:t>implant</a:t>
            </a:r>
            <a:r>
              <a:rPr lang="es-ES" sz="1200" b="1"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evidence that this therapy has some clinical efficacy in a wide range of disorders including pain within the post-</a:t>
            </a:r>
            <a:r>
              <a:rPr lang="en-US" sz="1200" b="0" i="0" u="none" strike="noStrike" kern="1200" baseline="0" dirty="0" err="1" smtClean="0">
                <a:solidFill>
                  <a:schemeClr val="tx1"/>
                </a:solidFill>
                <a:latin typeface="+mn-lt"/>
                <a:ea typeface="+mn-ea"/>
                <a:cs typeface="+mn-cs"/>
              </a:rPr>
              <a:t>sternotomy</a:t>
            </a:r>
            <a:r>
              <a:rPr lang="en-US" sz="1200" b="0" i="0" u="none" strike="noStrike" kern="1200" baseline="0" dirty="0" smtClean="0">
                <a:solidFill>
                  <a:schemeClr val="tx1"/>
                </a:solidFill>
                <a:latin typeface="+mn-lt"/>
                <a:ea typeface="+mn-ea"/>
                <a:cs typeface="+mn-cs"/>
              </a:rPr>
              <a:t> scar, </a:t>
            </a:r>
            <a:r>
              <a:rPr lang="es-ES" sz="1200" b="0" i="0" u="none" strike="noStrike" kern="1200" baseline="0" dirty="0" smtClean="0">
                <a:solidFill>
                  <a:schemeClr val="tx1"/>
                </a:solidFill>
                <a:latin typeface="+mn-lt"/>
                <a:ea typeface="+mn-ea"/>
                <a:cs typeface="+mn-cs"/>
              </a:rPr>
              <a:t>post-</a:t>
            </a:r>
            <a:r>
              <a:rPr lang="es-ES" sz="1200" b="0" i="0" u="none" strike="noStrike" kern="1200" baseline="0" dirty="0" err="1" smtClean="0">
                <a:solidFill>
                  <a:schemeClr val="tx1"/>
                </a:solidFill>
                <a:latin typeface="+mn-lt"/>
                <a:ea typeface="+mn-ea"/>
                <a:cs typeface="+mn-cs"/>
              </a:rPr>
              <a:t>mastectomy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pain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syndrome</a:t>
            </a:r>
            <a:r>
              <a:rPr lang="en-US" sz="1200" b="0" i="0" u="none" strike="noStrike" kern="1200" baseline="0" dirty="0" smtClean="0">
                <a:solidFill>
                  <a:schemeClr val="tx1"/>
                </a:solidFill>
                <a:latin typeface="+mn-lt"/>
                <a:ea typeface="+mn-ea"/>
                <a:cs typeface="+mn-cs"/>
              </a:rPr>
              <a:t>, post-herpetic neuralgia</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ostochondritis</a:t>
            </a:r>
            <a:r>
              <a:rPr lang="es-ES" sz="1200" b="0" i="0" u="none" strike="noStrike" kern="1200" baseline="0" dirty="0" smtClean="0">
                <a:solidFill>
                  <a:schemeClr val="tx1"/>
                </a:solidFill>
                <a:latin typeface="+mn-lt"/>
                <a:ea typeface="+mn-ea"/>
                <a:cs typeface="+mn-cs"/>
              </a:rPr>
              <a:t>, back </a:t>
            </a:r>
            <a:r>
              <a:rPr lang="da-DK" sz="1200" b="0" i="0" u="none" strike="noStrike" kern="1200" baseline="0" dirty="0" smtClean="0">
                <a:solidFill>
                  <a:schemeClr val="tx1"/>
                </a:solidFill>
                <a:latin typeface="+mn-lt"/>
                <a:ea typeface="+mn-ea"/>
                <a:cs typeface="+mn-cs"/>
              </a:rPr>
              <a:t>pain, </a:t>
            </a:r>
            <a:r>
              <a:rPr lang="nl-NL" sz="1200" b="0" i="0" u="none" strike="noStrike" kern="1200" baseline="0" dirty="0" smtClean="0">
                <a:solidFill>
                  <a:schemeClr val="tx1"/>
                </a:solidFill>
                <a:latin typeface="+mn-lt"/>
                <a:ea typeface="+mn-ea"/>
                <a:cs typeface="+mn-cs"/>
              </a:rPr>
              <a:t>coccycodynia</a:t>
            </a:r>
            <a:r>
              <a:rPr lang="es-ES" sz="1200" b="0" i="0" u="none" strike="noStrike" kern="1200" baseline="0" dirty="0" smtClean="0">
                <a:solidFill>
                  <a:schemeClr val="tx1"/>
                </a:solidFill>
                <a:latin typeface="+mn-lt"/>
                <a:ea typeface="+mn-ea"/>
                <a:cs typeface="+mn-cs"/>
              </a:rPr>
              <a:t>, CRPS </a:t>
            </a:r>
            <a:r>
              <a:rPr lang="en-US" sz="1200" b="0" i="0" u="none" strike="noStrike" kern="1200" baseline="0" dirty="0" smtClean="0">
                <a:solidFill>
                  <a:schemeClr val="tx1"/>
                </a:solidFill>
                <a:latin typeface="+mn-lt"/>
                <a:ea typeface="+mn-ea"/>
                <a:cs typeface="+mn-cs"/>
              </a:rPr>
              <a:t>and abdominal wall pain.</a:t>
            </a:r>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our practice, for initial testing, to use the simple </a:t>
            </a:r>
            <a:r>
              <a:rPr lang="es-ES" sz="1200" b="0" i="0" u="none" strike="noStrike" kern="1200" baseline="0" dirty="0" err="1" smtClean="0">
                <a:solidFill>
                  <a:schemeClr val="tx1"/>
                </a:solidFill>
                <a:latin typeface="+mn-lt"/>
                <a:ea typeface="+mn-ea"/>
                <a:cs typeface="+mn-cs"/>
              </a:rPr>
              <a:t>Stimulong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monoelectrode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emerging</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from reported material, that the pattern of stimulation with low frequencies (2–10 Hz) and wide pulse widths offers the most optimal programming for this </a:t>
            </a:r>
            <a:r>
              <a:rPr lang="es-ES" sz="1200" b="0" i="0" u="none" strike="noStrike" kern="1200" baseline="0" dirty="0" err="1" smtClean="0">
                <a:solidFill>
                  <a:schemeClr val="tx1"/>
                </a:solidFill>
                <a:latin typeface="+mn-lt"/>
                <a:ea typeface="+mn-ea"/>
                <a:cs typeface="+mn-cs"/>
              </a:rPr>
              <a:t>technique</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adjust amplitudes of stimulation to below those that produce motor stimulation, usually between 2 and 20 </a:t>
            </a:r>
            <a:r>
              <a:rPr lang="es-ES" sz="1200" b="0" i="0" u="none" strike="noStrike" kern="1200" baseline="0" dirty="0" smtClean="0">
                <a:solidFill>
                  <a:schemeClr val="tx1"/>
                </a:solidFill>
                <a:latin typeface="+mn-lt"/>
                <a:ea typeface="+mn-ea"/>
                <a:cs typeface="+mn-cs"/>
              </a:rPr>
              <a:t>volts.</a:t>
            </a:r>
          </a:p>
          <a:p>
            <a:r>
              <a:rPr lang="es-ES" sz="1200" b="0" i="0" u="none" strike="noStrike" kern="1200" baseline="0" dirty="0" err="1" smtClean="0">
                <a:solidFill>
                  <a:schemeClr val="tx1"/>
                </a:solidFill>
                <a:latin typeface="+mn-lt"/>
                <a:ea typeface="+mn-ea"/>
                <a:cs typeface="+mn-cs"/>
              </a:rPr>
              <a:t>Outcomes</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Effective stimulation to pains of non-</a:t>
            </a:r>
            <a:r>
              <a:rPr lang="en-US" sz="1200" b="0" i="0" u="none" strike="noStrike" kern="1200" baseline="0" dirty="0" err="1" smtClean="0">
                <a:solidFill>
                  <a:schemeClr val="tx1"/>
                </a:solidFill>
                <a:latin typeface="+mn-lt"/>
                <a:ea typeface="+mn-ea"/>
                <a:cs typeface="+mn-cs"/>
              </a:rPr>
              <a:t>dermatomal</a:t>
            </a:r>
            <a:r>
              <a:rPr lang="en-US" sz="1200" b="0" i="0" u="none" strike="noStrike" kern="1200" baseline="0" dirty="0" smtClean="0">
                <a:solidFill>
                  <a:schemeClr val="tx1"/>
                </a:solidFill>
                <a:latin typeface="+mn-lt"/>
                <a:ea typeface="+mn-ea"/>
                <a:cs typeface="+mn-cs"/>
              </a:rPr>
              <a:t> distribution proved to be equally successful for achieving pain control to the stimulation provided to definitive neural structures such as nerves or plexuses. Overall</a:t>
            </a:r>
          </a:p>
          <a:p>
            <a:r>
              <a:rPr lang="en-US" sz="1200" b="0" i="0" u="none" strike="noStrike" kern="1200" baseline="0" dirty="0" smtClean="0">
                <a:solidFill>
                  <a:schemeClr val="tx1"/>
                </a:solidFill>
                <a:latin typeface="+mn-lt"/>
                <a:ea typeface="+mn-ea"/>
                <a:cs typeface="+mn-cs"/>
              </a:rPr>
              <a:t>levels of pain relief were reported to be equal to or more than 80% in all cases, with varying durations of relief</a:t>
            </a:r>
          </a:p>
          <a:p>
            <a:r>
              <a:rPr lang="en-US" sz="1200" b="0" i="0" u="none" strike="noStrike" kern="1200" baseline="0" dirty="0" smtClean="0">
                <a:solidFill>
                  <a:schemeClr val="tx1"/>
                </a:solidFill>
                <a:latin typeface="+mn-lt"/>
                <a:ea typeface="+mn-ea"/>
                <a:cs typeface="+mn-cs"/>
              </a:rPr>
              <a:t>from several hours to up to 3 months.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Subsequent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to</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implantation</a:t>
            </a:r>
            <a:r>
              <a:rPr lang="es-ES" sz="1200" b="0" i="0" u="none" strike="noStrike" kern="1200" baseline="0" dirty="0" smtClean="0">
                <a:solidFill>
                  <a:schemeClr val="tx1"/>
                </a:solidFill>
                <a:latin typeface="+mn-lt"/>
                <a:ea typeface="+mn-ea"/>
                <a:cs typeface="+mn-cs"/>
              </a:rPr>
              <a:t> of </a:t>
            </a:r>
            <a:r>
              <a:rPr lang="en-US" sz="1200" b="0" i="0" u="none" strike="noStrike" kern="1200" baseline="0" dirty="0" smtClean="0">
                <a:solidFill>
                  <a:schemeClr val="tx1"/>
                </a:solidFill>
                <a:latin typeface="+mn-lt"/>
                <a:ea typeface="+mn-ea"/>
                <a:cs typeface="+mn-cs"/>
              </a:rPr>
              <a:t>the permanent stimulation systems, analgesic medication was discontinued in all patients. </a:t>
            </a:r>
          </a:p>
          <a:p>
            <a:r>
              <a:rPr lang="es-ES" sz="1200" b="0" i="0" u="none" strike="noStrike" kern="1200" baseline="0" dirty="0" smtClean="0">
                <a:solidFill>
                  <a:schemeClr val="tx1"/>
                </a:solidFill>
                <a:latin typeface="+mn-lt"/>
                <a:ea typeface="+mn-ea"/>
                <a:cs typeface="+mn-cs"/>
              </a:rPr>
              <a:t>(</a:t>
            </a:r>
            <a:r>
              <a:rPr lang="es-ES" sz="1200" b="0" i="0" u="none" strike="noStrike" kern="1200" baseline="0" dirty="0" err="1" smtClean="0">
                <a:solidFill>
                  <a:schemeClr val="tx1"/>
                </a:solidFill>
                <a:latin typeface="+mn-lt"/>
                <a:ea typeface="+mn-ea"/>
                <a:cs typeface="+mn-cs"/>
              </a:rPr>
              <a:t>Paicius</a:t>
            </a:r>
            <a:r>
              <a:rPr lang="es-ES" sz="1200" b="0" i="0" u="none" strike="noStrike" kern="1200" baseline="0" dirty="0" smtClean="0">
                <a:solidFill>
                  <a:schemeClr val="tx1"/>
                </a:solidFill>
                <a:latin typeface="+mn-lt"/>
                <a:ea typeface="+mn-ea"/>
                <a:cs typeface="+mn-cs"/>
              </a:rPr>
              <a:t> </a:t>
            </a:r>
            <a:r>
              <a:rPr lang="es-ES" sz="1200" b="0" i="1" u="none" strike="noStrike" kern="1200" baseline="0" dirty="0" smtClean="0">
                <a:solidFill>
                  <a:schemeClr val="tx1"/>
                </a:solidFill>
                <a:latin typeface="+mn-lt"/>
                <a:ea typeface="+mn-ea"/>
                <a:cs typeface="+mn-cs"/>
              </a:rPr>
              <a:t>et al.</a:t>
            </a:r>
            <a:r>
              <a:rPr lang="es-ES" sz="1200" b="0" i="0" u="none" strike="noStrike" kern="1200" baseline="0" dirty="0" smtClean="0">
                <a:solidFill>
                  <a:schemeClr val="tx1"/>
                </a:solidFill>
                <a:latin typeface="+mn-lt"/>
                <a:ea typeface="+mn-ea"/>
                <a:cs typeface="+mn-cs"/>
              </a:rPr>
              <a:t>, 2007) </a:t>
            </a:r>
            <a:r>
              <a:rPr lang="es-ES" sz="1200" b="0" i="0" u="none" strike="noStrike" kern="1200" baseline="0" dirty="0" err="1" smtClean="0">
                <a:solidFill>
                  <a:schemeClr val="tx1"/>
                </a:solidFill>
                <a:latin typeface="+mn-lt"/>
                <a:ea typeface="+mn-ea"/>
                <a:cs typeface="+mn-cs"/>
              </a:rPr>
              <a:t>published</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their recent report on patients with chronic back pain who failed conventional therapies. All patients decreased pain intensities and use of pain medications and an increase in their level of activity. These available data are indicative of the effectiveness of this new technique and emphasize its simplicity. </a:t>
            </a:r>
            <a:r>
              <a:rPr lang="es-ES" sz="1200" b="0" i="0" u="none" strike="noStrike" kern="1200" baseline="0" dirty="0" err="1" smtClean="0">
                <a:solidFill>
                  <a:schemeClr val="tx1"/>
                </a:solidFill>
                <a:latin typeface="+mn-lt"/>
                <a:ea typeface="+mn-ea"/>
                <a:cs typeface="+mn-cs"/>
              </a:rPr>
              <a:t>It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appears</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that stability of the implanted leads does not present </a:t>
            </a:r>
            <a:r>
              <a:rPr lang="es-ES" sz="1200" b="0" i="0" u="none" strike="noStrike" kern="1200" baseline="0" dirty="0" smtClean="0">
                <a:solidFill>
                  <a:schemeClr val="tx1"/>
                </a:solidFill>
                <a:latin typeface="+mn-lt"/>
                <a:ea typeface="+mn-ea"/>
                <a:cs typeface="+mn-cs"/>
              </a:rPr>
              <a:t>a </a:t>
            </a:r>
            <a:r>
              <a:rPr lang="es-ES" sz="1200" b="0" i="0" u="none" strike="noStrike" kern="1200" baseline="0" dirty="0" err="1" smtClean="0">
                <a:solidFill>
                  <a:schemeClr val="tx1"/>
                </a:solidFill>
                <a:latin typeface="+mn-lt"/>
                <a:ea typeface="+mn-ea"/>
                <a:cs typeface="+mn-cs"/>
              </a:rPr>
              <a:t>problem</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“out-of-favor,” older RF systems are likely to return to favor for TS as they do offer an attractive, relatively inexpensive solution to </a:t>
            </a:r>
            <a:r>
              <a:rPr lang="en-US" sz="1200" b="0" i="0" u="none" strike="noStrike" kern="1200" baseline="0" dirty="0" err="1" smtClean="0">
                <a:solidFill>
                  <a:schemeClr val="tx1"/>
                </a:solidFill>
                <a:latin typeface="+mn-lt"/>
                <a:ea typeface="+mn-ea"/>
                <a:cs typeface="+mn-cs"/>
              </a:rPr>
              <a:t>spiralling</a:t>
            </a:r>
            <a:r>
              <a:rPr lang="en-US" sz="1200" b="0" i="0" u="none" strike="noStrike" kern="1200" baseline="0" dirty="0" smtClean="0">
                <a:solidFill>
                  <a:schemeClr val="tx1"/>
                </a:solidFill>
                <a:latin typeface="+mn-lt"/>
                <a:ea typeface="+mn-ea"/>
                <a:cs typeface="+mn-cs"/>
              </a:rPr>
              <a:t> costs of healthcare for pain syndromes, especially when </a:t>
            </a:r>
            <a:r>
              <a:rPr lang="en-US" sz="1200" b="0" i="0" u="none" strike="noStrike" kern="1200" baseline="0" dirty="0" err="1" smtClean="0">
                <a:solidFill>
                  <a:schemeClr val="tx1"/>
                </a:solidFill>
                <a:latin typeface="+mn-lt"/>
                <a:ea typeface="+mn-ea"/>
                <a:cs typeface="+mn-cs"/>
              </a:rPr>
              <a:t>neuromodulation</a:t>
            </a:r>
            <a:r>
              <a:rPr lang="en-US" sz="1200" b="0" i="0" u="none" strike="noStrike" kern="1200" baseline="0" dirty="0" smtClean="0">
                <a:solidFill>
                  <a:schemeClr val="tx1"/>
                </a:solidFill>
                <a:latin typeface="+mn-lt"/>
                <a:ea typeface="+mn-ea"/>
                <a:cs typeface="+mn-cs"/>
              </a:rPr>
              <a:t> devices are used. </a:t>
            </a:r>
            <a:r>
              <a:rPr lang="es-ES" sz="1200" b="0" i="0" u="none" strike="noStrike" kern="1200" baseline="0" dirty="0" smtClean="0">
                <a:solidFill>
                  <a:schemeClr val="tx1"/>
                </a:solidFill>
                <a:latin typeface="+mn-lt"/>
                <a:ea typeface="+mn-ea"/>
                <a:cs typeface="+mn-cs"/>
              </a:rPr>
              <a:t>Of </a:t>
            </a:r>
            <a:r>
              <a:rPr lang="es-ES" sz="1200" b="0" i="0" u="none" strike="noStrike" kern="1200" baseline="0" dirty="0" err="1" smtClean="0">
                <a:solidFill>
                  <a:schemeClr val="tx1"/>
                </a:solidFill>
                <a:latin typeface="+mn-lt"/>
                <a:ea typeface="+mn-ea"/>
                <a:cs typeface="+mn-cs"/>
              </a:rPr>
              <a:t>equal</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importance to the general acceptance of this procedure is that uncomplicated initial testing with EN and the use of basic and inexpensive testing leads should allow better selection of patients and will generally </a:t>
            </a:r>
            <a:r>
              <a:rPr lang="es-ES" sz="1200" b="0" i="0" u="none" strike="noStrike" kern="1200" baseline="0" dirty="0" err="1" smtClean="0">
                <a:solidFill>
                  <a:schemeClr val="tx1"/>
                </a:solidFill>
                <a:latin typeface="+mn-lt"/>
                <a:ea typeface="+mn-ea"/>
                <a:cs typeface="+mn-cs"/>
              </a:rPr>
              <a:t>expand</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its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applications</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PNfS</a:t>
            </a:r>
            <a:r>
              <a:rPr lang="en-US" sz="1200" b="0" i="0" u="none" strike="noStrike" kern="1200" baseline="0" dirty="0" smtClean="0">
                <a:solidFill>
                  <a:schemeClr val="tx1"/>
                </a:solidFill>
                <a:latin typeface="+mn-lt"/>
                <a:ea typeface="+mn-ea"/>
                <a:cs typeface="+mn-cs"/>
              </a:rPr>
              <a:t> is becoming utilized sometimes as a first, minimally invasive, </a:t>
            </a:r>
            <a:r>
              <a:rPr lang="en-US" sz="1200" b="0" i="0" u="none" strike="noStrike" kern="1200" baseline="0" dirty="0" err="1" smtClean="0">
                <a:solidFill>
                  <a:schemeClr val="tx1"/>
                </a:solidFill>
                <a:latin typeface="+mn-lt"/>
                <a:ea typeface="+mn-ea"/>
                <a:cs typeface="+mn-cs"/>
              </a:rPr>
              <a:t>neurostimulation</a:t>
            </a:r>
            <a:r>
              <a:rPr lang="en-US" sz="1200" b="0" i="0" u="none" strike="noStrike" kern="1200" baseline="0" dirty="0" smtClean="0">
                <a:solidFill>
                  <a:schemeClr val="tx1"/>
                </a:solidFill>
                <a:latin typeface="+mn-lt"/>
                <a:ea typeface="+mn-ea"/>
                <a:cs typeface="+mn-cs"/>
              </a:rPr>
              <a:t> procedure if the pain is limited to a relatively small and well-defined.</a:t>
            </a:r>
          </a:p>
          <a:p>
            <a:r>
              <a:rPr lang="en-US" sz="1200" b="0" i="0" u="none" strike="noStrike" kern="1200" baseline="0" dirty="0" smtClean="0">
                <a:solidFill>
                  <a:schemeClr val="tx1"/>
                </a:solidFill>
                <a:latin typeface="+mn-lt"/>
                <a:ea typeface="+mn-ea"/>
                <a:cs typeface="+mn-cs"/>
              </a:rPr>
              <a:t>The principle of </a:t>
            </a:r>
            <a:r>
              <a:rPr lang="en-US" sz="1200" b="0" i="0" u="none" strike="noStrike" kern="1200" baseline="0" dirty="0" err="1" smtClean="0">
                <a:solidFill>
                  <a:schemeClr val="tx1"/>
                </a:solidFill>
                <a:latin typeface="+mn-lt"/>
                <a:ea typeface="+mn-ea"/>
                <a:cs typeface="+mn-cs"/>
              </a:rPr>
              <a:t>PNfS</a:t>
            </a:r>
            <a:r>
              <a:rPr lang="en-US" sz="1200" b="0" i="0" u="none" strike="noStrike" kern="1200" baseline="0" dirty="0" smtClean="0">
                <a:solidFill>
                  <a:schemeClr val="tx1"/>
                </a:solidFill>
                <a:latin typeface="+mn-lt"/>
                <a:ea typeface="+mn-ea"/>
                <a:cs typeface="+mn-cs"/>
              </a:rPr>
              <a:t> is that the lead should be placed within or as near as possible to the painful area. Each electrical contact spreads a circumferential electrical field which is about 2 cm in diameter (personal observation). The number, spacing, and distribution of the electrical contacts should therefore be carefully planned according to the size and shape of the painful area. </a:t>
            </a:r>
            <a:r>
              <a:rPr lang="es-ES" sz="1200" b="0" i="0" u="none" strike="noStrike" kern="1200" baseline="0" dirty="0" err="1" smtClean="0">
                <a:solidFill>
                  <a:schemeClr val="tx1"/>
                </a:solidFill>
                <a:latin typeface="+mn-lt"/>
                <a:ea typeface="+mn-ea"/>
                <a:cs typeface="+mn-cs"/>
              </a:rPr>
              <a:t>Larger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areas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might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require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several</a:t>
            </a:r>
            <a:r>
              <a:rPr lang="es-ES" sz="1200" b="0" i="0" u="none" strike="noStrike" kern="1200" baseline="0" dirty="0" smtClean="0">
                <a:solidFill>
                  <a:schemeClr val="tx1"/>
                </a:solidFill>
                <a:latin typeface="+mn-lt"/>
                <a:ea typeface="+mn-ea"/>
                <a:cs typeface="+mn-cs"/>
              </a:rPr>
              <a:t> leads placed </a:t>
            </a:r>
            <a:r>
              <a:rPr lang="es-ES" sz="1200" b="0" i="0" u="none" strike="noStrike" kern="1200" baseline="0" dirty="0" err="1" smtClean="0">
                <a:solidFill>
                  <a:schemeClr val="tx1"/>
                </a:solidFill>
                <a:latin typeface="+mn-lt"/>
                <a:ea typeface="+mn-ea"/>
                <a:cs typeface="+mn-cs"/>
              </a:rPr>
              <a:t>strategically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is</a:t>
            </a:r>
            <a:r>
              <a:rPr lang="es-ES" sz="1200" b="0" i="0" u="none" strike="noStrike" kern="1200" baseline="0" dirty="0" smtClean="0">
                <a:solidFill>
                  <a:schemeClr val="tx1"/>
                </a:solidFill>
                <a:latin typeface="+mn-lt"/>
                <a:ea typeface="+mn-ea"/>
                <a:cs typeface="+mn-cs"/>
              </a:rPr>
              <a:t> crucial </a:t>
            </a:r>
            <a:r>
              <a:rPr lang="en-US" sz="1200" b="0" i="0" u="none" strike="noStrike" kern="1200" baseline="0" dirty="0" smtClean="0">
                <a:solidFill>
                  <a:schemeClr val="tx1"/>
                </a:solidFill>
                <a:latin typeface="+mn-lt"/>
                <a:ea typeface="+mn-ea"/>
                <a:cs typeface="+mn-cs"/>
              </a:rPr>
              <a:t>to carefully map the transition zone between the </a:t>
            </a:r>
            <a:r>
              <a:rPr lang="en-US" sz="1200" b="0" i="0" u="none" strike="noStrike" kern="1200" baseline="0" dirty="0" err="1" smtClean="0">
                <a:solidFill>
                  <a:schemeClr val="tx1"/>
                </a:solidFill>
                <a:latin typeface="+mn-lt"/>
                <a:ea typeface="+mn-ea"/>
                <a:cs typeface="+mn-cs"/>
              </a:rPr>
              <a:t>allodynic</a:t>
            </a:r>
            <a:r>
              <a:rPr lang="en-US" sz="1200" b="0" i="0" u="none" strike="noStrike" kern="1200" baseline="0" dirty="0" smtClean="0">
                <a:solidFill>
                  <a:schemeClr val="tx1"/>
                </a:solidFill>
                <a:latin typeface="+mn-lt"/>
                <a:ea typeface="+mn-ea"/>
                <a:cs typeface="+mn-cs"/>
              </a:rPr>
              <a:t> and non-</a:t>
            </a:r>
            <a:r>
              <a:rPr lang="en-US" sz="1200" b="0" i="0" u="none" strike="noStrike" kern="1200" baseline="0" dirty="0" err="1" smtClean="0">
                <a:solidFill>
                  <a:schemeClr val="tx1"/>
                </a:solidFill>
                <a:latin typeface="+mn-lt"/>
                <a:ea typeface="+mn-ea"/>
                <a:cs typeface="+mn-cs"/>
              </a:rPr>
              <a:t>allodynic</a:t>
            </a:r>
            <a:r>
              <a:rPr lang="en-US" sz="1200" b="0" i="0" u="none" strike="noStrike" kern="1200" baseline="0" dirty="0" smtClean="0">
                <a:solidFill>
                  <a:schemeClr val="tx1"/>
                </a:solidFill>
                <a:latin typeface="+mn-lt"/>
                <a:ea typeface="+mn-ea"/>
                <a:cs typeface="+mn-cs"/>
              </a:rPr>
              <a:t> area and place the lead </a:t>
            </a:r>
            <a:r>
              <a:rPr lang="es-ES" sz="1200" b="0" i="0" u="none" strike="noStrike" kern="1200" baseline="0" dirty="0" err="1" smtClean="0">
                <a:solidFill>
                  <a:schemeClr val="tx1"/>
                </a:solidFill>
                <a:latin typeface="+mn-lt"/>
                <a:ea typeface="+mn-ea"/>
                <a:cs typeface="+mn-cs"/>
              </a:rPr>
              <a:t>exactly</a:t>
            </a:r>
            <a:r>
              <a:rPr lang="es-ES" sz="1200" b="0" i="0" u="none" strike="noStrike" kern="1200" baseline="0" dirty="0" smtClean="0">
                <a:solidFill>
                  <a:schemeClr val="tx1"/>
                </a:solidFill>
                <a:latin typeface="+mn-lt"/>
                <a:ea typeface="+mn-ea"/>
                <a:cs typeface="+mn-cs"/>
              </a:rPr>
              <a:t> in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zone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Around</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most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common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indications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included</a:t>
            </a:r>
            <a:r>
              <a:rPr lang="es-E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Intractable axial lumbar pain (whether the patient has received surgical intervention or not) including </a:t>
            </a:r>
            <a:r>
              <a:rPr lang="es-ES" sz="1200" b="0" i="0" u="none" strike="noStrike" kern="1200" baseline="0" dirty="0" err="1" smtClean="0">
                <a:solidFill>
                  <a:schemeClr val="tx1"/>
                </a:solidFill>
                <a:latin typeface="+mn-lt"/>
                <a:ea typeface="+mn-ea"/>
                <a:cs typeface="+mn-cs"/>
              </a:rPr>
              <a:t>neuropathic</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radiated</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pain</a:t>
            </a:r>
            <a:r>
              <a:rPr lang="es-ES" sz="1200" b="0" i="0" u="none" strike="noStrike" kern="1200" baseline="0" dirty="0" smtClean="0">
                <a:solidFill>
                  <a:schemeClr val="tx1"/>
                </a:solidFill>
                <a:latin typeface="+mn-lt"/>
                <a:ea typeface="+mn-ea"/>
                <a:cs typeface="+mn-cs"/>
              </a:rPr>
              <a:t>.</a:t>
            </a:r>
          </a:p>
          <a:p>
            <a:endParaRPr lang="es-ES"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17</a:t>
            </a:fld>
            <a:endParaRPr lang="es-ES"/>
          </a:p>
        </p:txBody>
      </p:sp>
    </p:spTree>
    <p:extLst>
      <p:ext uri="{BB962C8B-B14F-4D97-AF65-F5344CB8AC3E}">
        <p14:creationId xmlns:p14="http://schemas.microsoft.com/office/powerpoint/2010/main" val="3442190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a:xfrm>
            <a:off x="685800" y="4343400"/>
            <a:ext cx="5695528" cy="4114800"/>
          </a:xfrm>
        </p:spPr>
        <p:txBody>
          <a:bodyPr/>
          <a:lstStyle/>
          <a:p>
            <a:r>
              <a:rPr lang="es-ES" sz="1200" b="0" i="0" u="none" strike="noStrike" kern="1200" baseline="0" dirty="0" err="1" smtClean="0">
                <a:solidFill>
                  <a:schemeClr val="tx1"/>
                </a:solidFill>
                <a:latin typeface="+mn-lt"/>
                <a:ea typeface="+mn-ea"/>
                <a:cs typeface="+mn-cs"/>
              </a:rPr>
              <a:t>tDCS</a:t>
            </a:r>
            <a:r>
              <a:rPr lang="es-ES" sz="1200" b="0" i="0" u="none" strike="noStrike" kern="1200" baseline="0" dirty="0" smtClean="0">
                <a:solidFill>
                  <a:schemeClr val="tx1"/>
                </a:solidFill>
                <a:latin typeface="+mn-lt"/>
                <a:ea typeface="+mn-ea"/>
                <a:cs typeface="+mn-cs"/>
              </a:rPr>
              <a:t> </a:t>
            </a:r>
          </a:p>
          <a:p>
            <a:r>
              <a:rPr lang="es-ES" sz="1200" b="0" i="0" u="none" strike="noStrike" kern="1200" baseline="0" dirty="0" err="1" smtClean="0">
                <a:solidFill>
                  <a:schemeClr val="tx1"/>
                </a:solidFill>
                <a:latin typeface="+mn-lt"/>
                <a:ea typeface="+mn-ea"/>
                <a:cs typeface="+mn-cs"/>
              </a:rPr>
              <a:t>Pain</a:t>
            </a:r>
            <a:r>
              <a:rPr lang="es-ES" sz="1200" b="0" i="0" u="none" strike="noStrike" kern="1200" baseline="0" dirty="0" smtClean="0">
                <a:solidFill>
                  <a:schemeClr val="tx1"/>
                </a:solidFill>
                <a:latin typeface="+mn-lt"/>
                <a:ea typeface="+mn-ea"/>
                <a:cs typeface="+mn-cs"/>
              </a:rPr>
              <a:t> in </a:t>
            </a:r>
            <a:r>
              <a:rPr lang="es-ES" sz="1200" b="0" i="0" u="none" strike="noStrike" kern="1200" baseline="0" dirty="0" err="1" smtClean="0">
                <a:solidFill>
                  <a:schemeClr val="tx1"/>
                </a:solidFill>
                <a:latin typeface="+mn-lt"/>
                <a:ea typeface="+mn-ea"/>
                <a:cs typeface="+mn-cs"/>
              </a:rPr>
              <a:t>certain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pain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syndromes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e.g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complex</a:t>
            </a:r>
            <a:r>
              <a:rPr lang="es-ES" sz="1200" b="0" i="0" u="none" strike="noStrike" kern="1200" baseline="0" dirty="0" smtClean="0">
                <a:solidFill>
                  <a:schemeClr val="tx1"/>
                </a:solidFill>
                <a:latin typeface="+mn-lt"/>
                <a:ea typeface="+mn-ea"/>
                <a:cs typeface="+mn-cs"/>
              </a:rPr>
              <a:t> regional </a:t>
            </a:r>
            <a:r>
              <a:rPr lang="es-ES" sz="1200" b="0" i="0" u="none" strike="noStrike" kern="1200" baseline="0" dirty="0" err="1" smtClean="0">
                <a:solidFill>
                  <a:schemeClr val="tx1"/>
                </a:solidFill>
                <a:latin typeface="+mn-lt"/>
                <a:ea typeface="+mn-ea"/>
                <a:cs typeface="+mn-cs"/>
              </a:rPr>
              <a:t>pain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syndrome</a:t>
            </a:r>
            <a:r>
              <a:rPr lang="es-ES" sz="1200" b="0" i="0" u="none" strike="noStrike" kern="1200" baseline="0" dirty="0" smtClean="0">
                <a:solidFill>
                  <a:schemeClr val="tx1"/>
                </a:solidFill>
                <a:latin typeface="+mn-lt"/>
                <a:ea typeface="+mn-ea"/>
                <a:cs typeface="+mn-cs"/>
              </a:rPr>
              <a:t>/</a:t>
            </a:r>
            <a:r>
              <a:rPr lang="es-ES" sz="1200" b="0" i="0" u="none" strike="noStrike" kern="1200" baseline="0" dirty="0" err="1" smtClean="0">
                <a:solidFill>
                  <a:schemeClr val="tx1"/>
                </a:solidFill>
                <a:latin typeface="+mn-lt"/>
                <a:ea typeface="+mn-ea"/>
                <a:cs typeface="+mn-cs"/>
              </a:rPr>
              <a:t>reflex</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sympathic</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dystrophy</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phantom-limb pain) is associated with a functional reorganization and </a:t>
            </a:r>
            <a:r>
              <a:rPr lang="en-US" sz="1200" b="0" i="0" u="none" strike="noStrike" kern="1200" baseline="0" dirty="0" err="1" smtClean="0">
                <a:solidFill>
                  <a:schemeClr val="tx1"/>
                </a:solidFill>
                <a:latin typeface="+mn-lt"/>
                <a:ea typeface="+mn-ea"/>
                <a:cs typeface="+mn-cs"/>
              </a:rPr>
              <a:t>hyperexitability</a:t>
            </a:r>
            <a:r>
              <a:rPr lang="en-US" sz="1200" b="0" i="0" u="none" strike="noStrike" kern="1200" baseline="0" dirty="0" smtClean="0">
                <a:solidFill>
                  <a:schemeClr val="tx1"/>
                </a:solidFill>
                <a:latin typeface="+mn-lt"/>
                <a:ea typeface="+mn-ea"/>
                <a:cs typeface="+mn-cs"/>
              </a:rPr>
              <a:t> of the somatosensory and motor cortex. Studies showing that the reversal of cortical reorganization in patients with spontaneous or provoked pain is accompanied by pain relief stimulated the search for novel alternatives how to modulate the cortical excitability as a strategy to relieve pain. Recently, non-invasive brain </a:t>
            </a:r>
            <a:r>
              <a:rPr lang="es-ES" sz="1200" b="0" i="0" u="none" strike="noStrike" kern="1200" baseline="0" dirty="0" err="1" smtClean="0">
                <a:solidFill>
                  <a:schemeClr val="tx1"/>
                </a:solidFill>
                <a:latin typeface="+mn-lt"/>
                <a:ea typeface="+mn-ea"/>
                <a:cs typeface="+mn-cs"/>
              </a:rPr>
              <a:t>stimulation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techniques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such</a:t>
            </a:r>
            <a:r>
              <a:rPr lang="es-ES" sz="1200" b="0" i="0" u="none" strike="noStrike" kern="1200" baseline="0" dirty="0" smtClean="0">
                <a:solidFill>
                  <a:schemeClr val="tx1"/>
                </a:solidFill>
                <a:latin typeface="+mn-lt"/>
                <a:ea typeface="+mn-ea"/>
                <a:cs typeface="+mn-cs"/>
              </a:rPr>
              <a:t> as </a:t>
            </a:r>
            <a:r>
              <a:rPr lang="es-ES" sz="1200" b="0" i="0" u="none" strike="noStrike" kern="1200" baseline="0" dirty="0" err="1" smtClean="0">
                <a:solidFill>
                  <a:schemeClr val="tx1"/>
                </a:solidFill>
                <a:latin typeface="+mn-lt"/>
                <a:ea typeface="+mn-ea"/>
                <a:cs typeface="+mn-cs"/>
              </a:rPr>
              <a:t>transcranial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magnetic</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stimulation</a:t>
            </a:r>
            <a:r>
              <a:rPr lang="es-ES" sz="1200" b="0" i="0" u="none" strike="noStrike" kern="1200" baseline="0" dirty="0" smtClean="0">
                <a:solidFill>
                  <a:schemeClr val="tx1"/>
                </a:solidFill>
                <a:latin typeface="+mn-lt"/>
                <a:ea typeface="+mn-ea"/>
                <a:cs typeface="+mn-cs"/>
              </a:rPr>
              <a:t> (TMS) and </a:t>
            </a:r>
            <a:r>
              <a:rPr lang="es-ES" sz="1200" b="0" i="0" u="none" strike="noStrike" kern="1200" baseline="0" dirty="0" err="1" smtClean="0">
                <a:solidFill>
                  <a:schemeClr val="tx1"/>
                </a:solidFill>
                <a:latin typeface="+mn-lt"/>
                <a:ea typeface="+mn-ea"/>
                <a:cs typeface="+mn-cs"/>
              </a:rPr>
              <a:t>transcranial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direct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current</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stimulation (</a:t>
            </a:r>
            <a:r>
              <a:rPr lang="en-US" sz="1200" b="0" i="0" u="none" strike="noStrike" kern="1200" baseline="0" dirty="0" err="1" smtClean="0">
                <a:solidFill>
                  <a:schemeClr val="tx1"/>
                </a:solidFill>
                <a:latin typeface="+mn-lt"/>
                <a:ea typeface="+mn-ea"/>
                <a:cs typeface="+mn-cs"/>
              </a:rPr>
              <a:t>tDCS</a:t>
            </a:r>
            <a:r>
              <a:rPr lang="en-US" sz="1200" b="0" i="0" u="none" strike="noStrike" kern="1200" baseline="0" dirty="0" smtClean="0">
                <a:solidFill>
                  <a:schemeClr val="tx1"/>
                </a:solidFill>
                <a:latin typeface="+mn-lt"/>
                <a:ea typeface="+mn-ea"/>
                <a:cs typeface="+mn-cs"/>
              </a:rPr>
              <a:t>) were proposed as suitable methods for modulation of cortical excitability Analgesic effects induced by </a:t>
            </a:r>
            <a:r>
              <a:rPr lang="en-US" sz="1200" b="0" i="0" u="none" strike="noStrike" kern="1200" baseline="0" dirty="0" err="1" smtClean="0">
                <a:solidFill>
                  <a:schemeClr val="tx1"/>
                </a:solidFill>
                <a:latin typeface="+mn-lt"/>
                <a:ea typeface="+mn-ea"/>
                <a:cs typeface="+mn-cs"/>
              </a:rPr>
              <a:t>tDCS</a:t>
            </a:r>
            <a:r>
              <a:rPr lang="en-US" sz="1200" b="0" i="0" u="none" strike="noStrike" kern="1200" baseline="0" dirty="0" smtClean="0">
                <a:solidFill>
                  <a:schemeClr val="tx1"/>
                </a:solidFill>
                <a:latin typeface="+mn-lt"/>
                <a:ea typeface="+mn-ea"/>
                <a:cs typeface="+mn-cs"/>
              </a:rPr>
              <a:t> outlast the period of stimulation and are cumulative, transient and site-specific. PET scans performed in patients with neuropathic pain after motor cortex stimulation showed significant increase in cerebral blood flow in the ventral-lateral thalamus, medial thalamus, </a:t>
            </a:r>
            <a:r>
              <a:rPr lang="es-ES" sz="1200" b="0" i="0" u="none" strike="noStrike" kern="1200" baseline="0" dirty="0" smtClean="0">
                <a:solidFill>
                  <a:schemeClr val="tx1"/>
                </a:solidFill>
                <a:latin typeface="+mn-lt"/>
                <a:ea typeface="+mn-ea"/>
                <a:cs typeface="+mn-cs"/>
              </a:rPr>
              <a:t>anterior  </a:t>
            </a:r>
            <a:r>
              <a:rPr lang="es-ES" sz="1200" b="0" i="0" u="none" strike="noStrike" kern="1200" baseline="0" dirty="0" err="1" smtClean="0">
                <a:solidFill>
                  <a:schemeClr val="tx1"/>
                </a:solidFill>
                <a:latin typeface="+mn-lt"/>
                <a:ea typeface="+mn-ea"/>
                <a:cs typeface="+mn-cs"/>
              </a:rPr>
              <a:t>cingulate</a:t>
            </a:r>
            <a:r>
              <a:rPr lang="es-ES" sz="1200" b="0" i="0" u="none" strike="noStrike" kern="1200" baseline="0" dirty="0" smtClean="0">
                <a:solidFill>
                  <a:schemeClr val="tx1"/>
                </a:solidFill>
                <a:latin typeface="+mn-lt"/>
                <a:ea typeface="+mn-ea"/>
                <a:cs typeface="+mn-cs"/>
              </a:rPr>
              <a:t>/</a:t>
            </a:r>
            <a:r>
              <a:rPr lang="es-ES" sz="1200" b="0" i="0" u="none" strike="noStrike" kern="1200" baseline="0" dirty="0" err="1" smtClean="0">
                <a:solidFill>
                  <a:schemeClr val="tx1"/>
                </a:solidFill>
                <a:latin typeface="+mn-lt"/>
                <a:ea typeface="+mn-ea"/>
                <a:cs typeface="+mn-cs"/>
              </a:rPr>
              <a:t>orbitofrontal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cortex</a:t>
            </a:r>
            <a:r>
              <a:rPr lang="es-ES" sz="1200" b="0" i="0" u="none" strike="noStrike" kern="1200" baseline="0" dirty="0" smtClean="0">
                <a:solidFill>
                  <a:schemeClr val="tx1"/>
                </a:solidFill>
                <a:latin typeface="+mn-lt"/>
                <a:ea typeface="+mn-ea"/>
                <a:cs typeface="+mn-cs"/>
              </a:rPr>
              <a:t>, anterior </a:t>
            </a:r>
            <a:r>
              <a:rPr lang="es-ES" sz="1200" b="0" i="0" u="none" strike="noStrike" kern="1200" baseline="0" dirty="0" err="1" smtClean="0">
                <a:solidFill>
                  <a:schemeClr val="tx1"/>
                </a:solidFill>
                <a:latin typeface="+mn-lt"/>
                <a:ea typeface="+mn-ea"/>
                <a:cs typeface="+mn-cs"/>
              </a:rPr>
              <a:t>insula</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upper</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brainstem (65). All of these areas are known to be involved in various mechanisms of transmission of pain.</a:t>
            </a:r>
          </a:p>
          <a:p>
            <a:r>
              <a:rPr lang="en-US" sz="1200" b="0" i="0" u="none" strike="noStrike" kern="1200" baseline="0" dirty="0" smtClean="0">
                <a:solidFill>
                  <a:schemeClr val="tx1"/>
                </a:solidFill>
                <a:latin typeface="+mn-lt"/>
                <a:ea typeface="+mn-ea"/>
                <a:cs typeface="+mn-cs"/>
              </a:rPr>
              <a:t>the activation of the motor cortex in the hemisphere contralateral to the painful limb may trigger thalamic activity directly via </a:t>
            </a:r>
            <a:r>
              <a:rPr lang="en-US" sz="1200" b="0" i="0" u="none" strike="noStrike" kern="1200" baseline="0" dirty="0" err="1" smtClean="0">
                <a:solidFill>
                  <a:schemeClr val="tx1"/>
                </a:solidFill>
                <a:latin typeface="+mn-lt"/>
                <a:ea typeface="+mn-ea"/>
                <a:cs typeface="+mn-cs"/>
              </a:rPr>
              <a:t>cortico</a:t>
            </a:r>
            <a:r>
              <a:rPr lang="en-US" sz="1200" b="0" i="0" u="none" strike="noStrike" kern="1200" baseline="0" dirty="0" smtClean="0">
                <a:solidFill>
                  <a:schemeClr val="tx1"/>
                </a:solidFill>
                <a:latin typeface="+mn-lt"/>
                <a:ea typeface="+mn-ea"/>
                <a:cs typeface="+mn-cs"/>
              </a:rPr>
              <a:t>-thalamic projections, and this in turn might modulate the ascending nociceptive pathways, such as </a:t>
            </a:r>
            <a:r>
              <a:rPr lang="en-US" sz="1200" b="0" i="0" u="none" strike="noStrike" kern="1200" baseline="0" dirty="0" err="1" smtClean="0">
                <a:solidFill>
                  <a:schemeClr val="tx1"/>
                </a:solidFill>
                <a:latin typeface="+mn-lt"/>
                <a:ea typeface="+mn-ea"/>
                <a:cs typeface="+mn-cs"/>
              </a:rPr>
              <a:t>spinothalamic</a:t>
            </a:r>
            <a:r>
              <a:rPr lang="en-US" sz="1200" b="0" i="0" u="none" strike="noStrike" kern="1200" baseline="0" dirty="0" smtClean="0">
                <a:solidFill>
                  <a:schemeClr val="tx1"/>
                </a:solidFill>
                <a:latin typeface="+mn-lt"/>
                <a:ea typeface="+mn-ea"/>
                <a:cs typeface="+mn-cs"/>
              </a:rPr>
              <a:t> tract, which is considered to be the predominant </a:t>
            </a:r>
            <a:r>
              <a:rPr lang="es-ES" sz="1200" b="0" i="0" u="none" strike="noStrike" kern="1200" baseline="0" dirty="0" err="1" smtClean="0">
                <a:solidFill>
                  <a:schemeClr val="tx1"/>
                </a:solidFill>
                <a:latin typeface="+mn-lt"/>
                <a:ea typeface="+mn-ea"/>
                <a:cs typeface="+mn-cs"/>
              </a:rPr>
              <a:t>pain-signaling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pathway</a:t>
            </a:r>
            <a:r>
              <a:rPr lang="es-E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Safety of </a:t>
            </a:r>
            <a:r>
              <a:rPr lang="en-US" sz="1200" b="0" i="0" u="none" strike="noStrike" kern="1200" baseline="0" dirty="0" err="1" smtClean="0">
                <a:solidFill>
                  <a:schemeClr val="tx1"/>
                </a:solidFill>
                <a:latin typeface="+mn-lt"/>
                <a:ea typeface="+mn-ea"/>
                <a:cs typeface="+mn-cs"/>
              </a:rPr>
              <a:t>tDCS</a:t>
            </a:r>
            <a:r>
              <a:rPr lang="en-US" sz="1200" b="0" i="0" u="none" strike="noStrike" kern="1200" baseline="0" dirty="0" smtClean="0">
                <a:solidFill>
                  <a:schemeClr val="tx1"/>
                </a:solidFill>
                <a:latin typeface="+mn-lt"/>
                <a:ea typeface="+mn-ea"/>
                <a:cs typeface="+mn-cs"/>
              </a:rPr>
              <a:t> has been evaluated in animal studies (41–44), as well as human studies (45–53, 71) involving healthy volunteers, and patients with various disorders.</a:t>
            </a:r>
            <a:endParaRPr lang="es-ES" sz="1200" b="0" i="0" u="none" strike="noStrike" kern="1200" baseline="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18</a:t>
            </a:fld>
            <a:endParaRPr lang="es-ES"/>
          </a:p>
        </p:txBody>
      </p:sp>
    </p:spTree>
    <p:extLst>
      <p:ext uri="{BB962C8B-B14F-4D97-AF65-F5344CB8AC3E}">
        <p14:creationId xmlns:p14="http://schemas.microsoft.com/office/powerpoint/2010/main" val="372701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Axial back pain demonstrated a statistically significant reduction in pain as measured by a visual analog scale (94). This registry was used as supporting evidence in the successful application for CE Mark approval of </a:t>
            </a:r>
            <a:r>
              <a:rPr lang="en-US" sz="1200" b="0" i="0" u="none" strike="noStrike" kern="1200" baseline="0" dirty="0" err="1" smtClean="0">
                <a:solidFill>
                  <a:schemeClr val="tx1"/>
                </a:solidFill>
                <a:latin typeface="+mn-lt"/>
                <a:ea typeface="+mn-ea"/>
                <a:cs typeface="+mn-cs"/>
              </a:rPr>
              <a:t>PNfS</a:t>
            </a:r>
            <a:r>
              <a:rPr lang="en-US" sz="1200" b="0" i="0" u="none" strike="noStrike" kern="1200" baseline="0" dirty="0" smtClean="0">
                <a:solidFill>
                  <a:schemeClr val="tx1"/>
                </a:solidFill>
                <a:latin typeface="+mn-lt"/>
                <a:ea typeface="+mn-ea"/>
                <a:cs typeface="+mn-cs"/>
              </a:rPr>
              <a:t> in the European Union.</a:t>
            </a:r>
          </a:p>
          <a:p>
            <a:r>
              <a:rPr lang="en-US" sz="1200" b="0" i="0" u="none" strike="noStrike" kern="1200" baseline="0" dirty="0" smtClean="0">
                <a:solidFill>
                  <a:schemeClr val="tx1"/>
                </a:solidFill>
                <a:latin typeface="+mn-lt"/>
                <a:ea typeface="+mn-ea"/>
                <a:cs typeface="+mn-cs"/>
              </a:rPr>
              <a:t>Courtney et al. recently presented data describing superior and middle </a:t>
            </a:r>
            <a:r>
              <a:rPr lang="en-US" sz="1200" b="0" i="0" u="none" strike="noStrike" kern="1200" baseline="0" dirty="0" err="1" smtClean="0">
                <a:solidFill>
                  <a:schemeClr val="tx1"/>
                </a:solidFill>
                <a:latin typeface="+mn-lt"/>
                <a:ea typeface="+mn-ea"/>
                <a:cs typeface="+mn-cs"/>
              </a:rPr>
              <a:t>cluneal</a:t>
            </a:r>
            <a:r>
              <a:rPr lang="en-US" sz="1200" b="0" i="0" u="none" strike="noStrike" kern="1200" baseline="0" dirty="0" smtClean="0">
                <a:solidFill>
                  <a:schemeClr val="tx1"/>
                </a:solidFill>
                <a:latin typeface="+mn-lt"/>
                <a:ea typeface="+mn-ea"/>
                <a:cs typeface="+mn-cs"/>
              </a:rPr>
              <a:t> nerve stimulation with or without spinal cord stimulation in the treatment of axial pain in patients with failed back surgery syndrome (95). The superior </a:t>
            </a:r>
            <a:r>
              <a:rPr lang="en-US" sz="1200" b="0" i="0" u="none" strike="noStrike" kern="1200" baseline="0" dirty="0" err="1" smtClean="0">
                <a:solidFill>
                  <a:schemeClr val="tx1"/>
                </a:solidFill>
                <a:latin typeface="+mn-lt"/>
                <a:ea typeface="+mn-ea"/>
                <a:cs typeface="+mn-cs"/>
              </a:rPr>
              <a:t>cluneal</a:t>
            </a:r>
            <a:r>
              <a:rPr lang="en-US" sz="1200" b="0" i="0" u="none" strike="noStrike" kern="1200" baseline="0" dirty="0" smtClean="0">
                <a:solidFill>
                  <a:schemeClr val="tx1"/>
                </a:solidFill>
                <a:latin typeface="+mn-lt"/>
                <a:ea typeface="+mn-ea"/>
                <a:cs typeface="+mn-cs"/>
              </a:rPr>
              <a:t> nerve is reliably found at the level of the iliac crest (Fig. 5a), whereas the medial </a:t>
            </a:r>
            <a:r>
              <a:rPr lang="en-US" sz="1200" b="0" i="0" u="none" strike="noStrike" kern="1200" baseline="0" dirty="0" err="1" smtClean="0">
                <a:solidFill>
                  <a:schemeClr val="tx1"/>
                </a:solidFill>
                <a:latin typeface="+mn-lt"/>
                <a:ea typeface="+mn-ea"/>
                <a:cs typeface="+mn-cs"/>
              </a:rPr>
              <a:t>cluneal</a:t>
            </a:r>
            <a:r>
              <a:rPr lang="en-US" sz="1200" b="0" i="0" u="none" strike="noStrike" kern="1200" baseline="0" dirty="0" smtClean="0">
                <a:solidFill>
                  <a:schemeClr val="tx1"/>
                </a:solidFill>
                <a:latin typeface="+mn-lt"/>
                <a:ea typeface="+mn-ea"/>
                <a:cs typeface="+mn-cs"/>
              </a:rPr>
              <a:t> nerves are cutaneous branches arising from the dorsal rami of S1 through S3 just lateral to the </a:t>
            </a:r>
            <a:r>
              <a:rPr lang="en-US" sz="1200" b="0" i="0" u="none" strike="noStrike" kern="1200" baseline="0" dirty="0" err="1" smtClean="0">
                <a:solidFill>
                  <a:schemeClr val="tx1"/>
                </a:solidFill>
                <a:latin typeface="+mn-lt"/>
                <a:ea typeface="+mn-ea"/>
                <a:cs typeface="+mn-cs"/>
              </a:rPr>
              <a:t>neuroforamena</a:t>
            </a:r>
            <a:r>
              <a:rPr lang="en-US" sz="1200" b="0" i="0" u="none" strike="noStrike" kern="1200" baseline="0" dirty="0" smtClean="0">
                <a:solidFill>
                  <a:schemeClr val="tx1"/>
                </a:solidFill>
                <a:latin typeface="+mn-lt"/>
                <a:ea typeface="+mn-ea"/>
                <a:cs typeface="+mn-cs"/>
              </a:rPr>
              <a:t> (Fig. 5b), traveling near the posterior superior iliac spine (PSIS) (96). Between the years of 2007 and 2011, 60 patients underwent a trial of superior </a:t>
            </a:r>
            <a:r>
              <a:rPr lang="en-US" sz="1200" b="0" i="0" u="none" strike="noStrike" kern="1200" baseline="0" dirty="0" err="1" smtClean="0">
                <a:solidFill>
                  <a:schemeClr val="tx1"/>
                </a:solidFill>
                <a:latin typeface="+mn-lt"/>
                <a:ea typeface="+mn-ea"/>
                <a:cs typeface="+mn-cs"/>
              </a:rPr>
              <a:t>cluneal</a:t>
            </a:r>
            <a:r>
              <a:rPr lang="en-US" sz="1200" b="0" i="0" u="none" strike="noStrike" kern="1200" baseline="0" dirty="0" smtClean="0">
                <a:solidFill>
                  <a:schemeClr val="tx1"/>
                </a:solidFill>
                <a:latin typeface="+mn-lt"/>
                <a:ea typeface="+mn-ea"/>
                <a:cs typeface="+mn-cs"/>
              </a:rPr>
              <a:t> nerve stimulation with or without middle </a:t>
            </a:r>
            <a:r>
              <a:rPr lang="en-US" sz="1200" b="0" i="0" u="none" strike="noStrike" kern="1200" baseline="0" dirty="0" err="1" smtClean="0">
                <a:solidFill>
                  <a:schemeClr val="tx1"/>
                </a:solidFill>
                <a:latin typeface="+mn-lt"/>
                <a:ea typeface="+mn-ea"/>
                <a:cs typeface="+mn-cs"/>
              </a:rPr>
              <a:t>cluneal</a:t>
            </a:r>
            <a:r>
              <a:rPr lang="en-US" sz="1200" b="0" i="0" u="none" strike="noStrike" kern="1200" baseline="0" dirty="0" smtClean="0">
                <a:solidFill>
                  <a:schemeClr val="tx1"/>
                </a:solidFill>
                <a:latin typeface="+mn-lt"/>
                <a:ea typeface="+mn-ea"/>
                <a:cs typeface="+mn-cs"/>
              </a:rPr>
              <a:t> nerve stimulation and/or spinal cord stimulation for FBSS (Fig. 5c) Eighty-three percent of patients had a successful trial and underwent the permanent implantation. As reported, the patients continued to have a dramatic reduction in BPI pain scores and significantly </a:t>
            </a:r>
            <a:r>
              <a:rPr lang="es-ES" sz="1200" b="0" i="0" u="none" strike="noStrike" kern="1200" baseline="0" dirty="0" err="1" smtClean="0">
                <a:solidFill>
                  <a:schemeClr val="tx1"/>
                </a:solidFill>
                <a:latin typeface="+mn-lt"/>
                <a:ea typeface="+mn-ea"/>
                <a:cs typeface="+mn-cs"/>
              </a:rPr>
              <a:t>improved</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Oswestry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Disability</a:t>
            </a:r>
            <a:r>
              <a:rPr lang="es-ES" sz="1200" b="0" i="0" u="none" strike="noStrike" kern="1200" baseline="0" dirty="0" smtClean="0">
                <a:solidFill>
                  <a:schemeClr val="tx1"/>
                </a:solidFill>
                <a:latin typeface="+mn-lt"/>
                <a:ea typeface="+mn-ea"/>
                <a:cs typeface="+mn-cs"/>
              </a:rPr>
              <a:t> Scores.</a:t>
            </a:r>
          </a:p>
          <a:p>
            <a:r>
              <a:rPr lang="en-US" sz="1200" b="0" i="0" u="none" strike="noStrike" kern="1200" baseline="0" dirty="0" smtClean="0">
                <a:solidFill>
                  <a:schemeClr val="tx1"/>
                </a:solidFill>
                <a:latin typeface="+mn-lt"/>
                <a:ea typeface="+mn-ea"/>
                <a:cs typeface="+mn-cs"/>
              </a:rPr>
              <a:t>Recent reports have appeared using epidural stimulation in combination with </a:t>
            </a:r>
            <a:r>
              <a:rPr lang="en-US" sz="1200" b="0" i="0" u="none" strike="noStrike" kern="1200" baseline="0" dirty="0" err="1" smtClean="0">
                <a:solidFill>
                  <a:schemeClr val="tx1"/>
                </a:solidFill>
                <a:latin typeface="+mn-lt"/>
                <a:ea typeface="+mn-ea"/>
                <a:cs typeface="+mn-cs"/>
              </a:rPr>
              <a:t>PNfS</a:t>
            </a:r>
            <a:r>
              <a:rPr lang="en-US" sz="1200" b="0" i="0" u="none" strike="noStrike" kern="1200" baseline="0" dirty="0" smtClean="0">
                <a:solidFill>
                  <a:schemeClr val="tx1"/>
                </a:solidFill>
                <a:latin typeface="+mn-lt"/>
                <a:ea typeface="+mn-ea"/>
                <a:cs typeface="+mn-cs"/>
              </a:rPr>
              <a:t> (Fig. 7a). Termed “triangulation” by </a:t>
            </a:r>
            <a:r>
              <a:rPr lang="en-US" sz="1200" b="0" i="0" u="none" strike="noStrike" kern="1200" baseline="0" dirty="0" err="1" smtClean="0">
                <a:solidFill>
                  <a:schemeClr val="tx1"/>
                </a:solidFill>
                <a:latin typeface="+mn-lt"/>
                <a:ea typeface="+mn-ea"/>
                <a:cs typeface="+mn-cs"/>
              </a:rPr>
              <a:t>Krames</a:t>
            </a:r>
            <a:r>
              <a:rPr lang="en-US" sz="1200" b="0" i="0" u="none" strike="noStrike" kern="1200" baseline="0" dirty="0" smtClean="0">
                <a:solidFill>
                  <a:schemeClr val="tx1"/>
                </a:solidFill>
                <a:latin typeface="+mn-lt"/>
                <a:ea typeface="+mn-ea"/>
                <a:cs typeface="+mn-cs"/>
              </a:rPr>
              <a:t>, this method can be more efficacious than either technique used </a:t>
            </a:r>
            <a:r>
              <a:rPr lang="es-ES" sz="1200" b="0" i="0" u="none" strike="noStrike" kern="1200" baseline="0" dirty="0" err="1" smtClean="0">
                <a:solidFill>
                  <a:schemeClr val="tx1"/>
                </a:solidFill>
                <a:latin typeface="+mn-lt"/>
                <a:ea typeface="+mn-ea"/>
                <a:cs typeface="+mn-cs"/>
              </a:rPr>
              <a:t>alone</a:t>
            </a:r>
            <a:r>
              <a:rPr lang="es-ES" sz="1200" b="0"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New Developments in </a:t>
            </a:r>
            <a:r>
              <a:rPr lang="en-US" sz="1200" b="1" i="0" u="none" strike="noStrike" kern="1200" baseline="0" dirty="0" err="1" smtClean="0">
                <a:solidFill>
                  <a:schemeClr val="tx1"/>
                </a:solidFill>
                <a:latin typeface="+mn-lt"/>
                <a:ea typeface="+mn-ea"/>
                <a:cs typeface="+mn-cs"/>
              </a:rPr>
              <a:t>Neurostimulation</a:t>
            </a:r>
            <a:r>
              <a:rPr lang="en-US" sz="1200" b="1" i="0" u="none" strike="noStrike" kern="1200" baseline="0" dirty="0" smtClean="0">
                <a:solidFill>
                  <a:schemeClr val="tx1"/>
                </a:solidFill>
                <a:latin typeface="+mn-lt"/>
                <a:ea typeface="+mn-ea"/>
                <a:cs typeface="+mn-cs"/>
              </a:rPr>
              <a:t> for Axial </a:t>
            </a:r>
            <a:r>
              <a:rPr lang="es-ES" sz="1200" b="1" i="0" u="none" strike="noStrike" kern="1200" baseline="0" dirty="0" smtClean="0">
                <a:solidFill>
                  <a:schemeClr val="tx1"/>
                </a:solidFill>
                <a:latin typeface="+mn-lt"/>
                <a:ea typeface="+mn-ea"/>
                <a:cs typeface="+mn-cs"/>
              </a:rPr>
              <a:t>Back </a:t>
            </a:r>
            <a:r>
              <a:rPr lang="es-ES" sz="1200" b="1" i="0" u="none" strike="noStrike" kern="1200" baseline="0" dirty="0" err="1" smtClean="0">
                <a:solidFill>
                  <a:schemeClr val="tx1"/>
                </a:solidFill>
                <a:latin typeface="+mn-lt"/>
                <a:ea typeface="+mn-ea"/>
                <a:cs typeface="+mn-cs"/>
              </a:rPr>
              <a:t>Pain</a:t>
            </a:r>
            <a:endParaRPr lang="es-ES" sz="1200" b="1"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Dorsal </a:t>
            </a:r>
            <a:r>
              <a:rPr lang="es-ES" sz="1200" b="0" i="0" u="none" strike="noStrike" kern="1200" baseline="0" dirty="0" err="1" smtClean="0">
                <a:solidFill>
                  <a:schemeClr val="tx1"/>
                </a:solidFill>
                <a:latin typeface="+mn-lt"/>
                <a:ea typeface="+mn-ea"/>
                <a:cs typeface="+mn-cs"/>
              </a:rPr>
              <a:t>Root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Ganglion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Stimulation</a:t>
            </a:r>
            <a:endParaRPr lang="es-ES" sz="1200" b="0" i="0" u="none" strike="noStrike" kern="1200" baseline="0" dirty="0" smtClean="0">
              <a:solidFill>
                <a:schemeClr val="tx1"/>
              </a:solidFill>
              <a:latin typeface="+mn-lt"/>
              <a:ea typeface="+mn-ea"/>
              <a:cs typeface="+mn-cs"/>
            </a:endParaRPr>
          </a:p>
          <a:p>
            <a:r>
              <a:rPr lang="es-ES" sz="1200" b="1" i="0" u="none" strike="noStrike" kern="1200" baseline="0" dirty="0" smtClean="0">
                <a:solidFill>
                  <a:schemeClr val="tx1"/>
                </a:solidFill>
                <a:latin typeface="+mn-lt"/>
                <a:ea typeface="+mn-ea"/>
                <a:cs typeface="+mn-cs"/>
              </a:rPr>
              <a:t>Motor </a:t>
            </a:r>
            <a:r>
              <a:rPr lang="es-ES" sz="1200" b="1" i="0" u="none" strike="noStrike" kern="1200" baseline="0" dirty="0" err="1" smtClean="0">
                <a:solidFill>
                  <a:schemeClr val="tx1"/>
                </a:solidFill>
                <a:latin typeface="+mn-lt"/>
                <a:ea typeface="+mn-ea"/>
                <a:cs typeface="+mn-cs"/>
              </a:rPr>
              <a:t>Cortex</a:t>
            </a:r>
            <a:r>
              <a:rPr lang="es-ES" sz="1200" b="1" i="0" u="none" strike="noStrike" kern="1200" baseline="0" dirty="0" smtClean="0">
                <a:solidFill>
                  <a:schemeClr val="tx1"/>
                </a:solidFill>
                <a:latin typeface="+mn-lt"/>
                <a:ea typeface="+mn-ea"/>
                <a:cs typeface="+mn-cs"/>
              </a:rPr>
              <a:t> </a:t>
            </a:r>
            <a:r>
              <a:rPr lang="es-ES" sz="1200" b="1" i="0" u="none" strike="noStrike" kern="1200" baseline="0" dirty="0" err="1" smtClean="0">
                <a:solidFill>
                  <a:schemeClr val="tx1"/>
                </a:solidFill>
                <a:latin typeface="+mn-lt"/>
                <a:ea typeface="+mn-ea"/>
                <a:cs typeface="+mn-cs"/>
              </a:rPr>
              <a:t>Stimulation</a:t>
            </a:r>
            <a:r>
              <a:rPr lang="es-ES" sz="1200" b="1"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Deep</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Brain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Stimulation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chronic</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stimulation</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the periaqueductal and periventricular gray matter (PAG/</a:t>
            </a:r>
            <a:r>
              <a:rPr lang="es-ES" sz="1200" b="0" i="0" u="none" strike="noStrike" kern="1200" baseline="0" dirty="0" smtClean="0">
                <a:solidFill>
                  <a:schemeClr val="tx1"/>
                </a:solidFill>
                <a:latin typeface="+mn-lt"/>
                <a:ea typeface="+mn-ea"/>
                <a:cs typeface="+mn-cs"/>
              </a:rPr>
              <a:t>PVG).</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19</a:t>
            </a:fld>
            <a:endParaRPr lang="es-ES"/>
          </a:p>
        </p:txBody>
      </p:sp>
    </p:spTree>
    <p:extLst>
      <p:ext uri="{BB962C8B-B14F-4D97-AF65-F5344CB8AC3E}">
        <p14:creationId xmlns:p14="http://schemas.microsoft.com/office/powerpoint/2010/main" val="409840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EE7D5DBA-A63B-49B9-B125-36A2224BC7B2}" type="slidenum">
              <a:rPr lang="es-ES" smtClean="0"/>
              <a:t>2</a:t>
            </a:fld>
            <a:endParaRPr lang="es-ES"/>
          </a:p>
        </p:txBody>
      </p:sp>
    </p:spTree>
    <p:extLst>
      <p:ext uri="{BB962C8B-B14F-4D97-AF65-F5344CB8AC3E}">
        <p14:creationId xmlns:p14="http://schemas.microsoft.com/office/powerpoint/2010/main" val="1143779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IASP announced the period 2014-2015 as Global Year against neuropathic pain. Which consequences of this announcement are implicated by our SIG?</a:t>
            </a:r>
            <a:endParaRPr lang="es-E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Neuropathic pain is defined as pain that arises as a direct consequence of a lesion or diseases affecting the somatosensory system, including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lumbar or cervical radiculopathy and chronic postsurgical pain.</a:t>
            </a:r>
          </a:p>
          <a:p>
            <a:r>
              <a:rPr lang="en-US" sz="1200" kern="1200" dirty="0" smtClean="0">
                <a:solidFill>
                  <a:schemeClr val="tx1"/>
                </a:solidFill>
                <a:effectLst/>
                <a:latin typeface="+mn-lt"/>
                <a:ea typeface="+mn-ea"/>
                <a:cs typeface="+mn-cs"/>
              </a:rPr>
              <a:t>Recent guidelines (</a:t>
            </a:r>
            <a:r>
              <a:rPr lang="en-US" sz="1200" kern="1200" dirty="0" err="1" smtClean="0">
                <a:solidFill>
                  <a:schemeClr val="tx1"/>
                </a:solidFill>
                <a:effectLst/>
                <a:latin typeface="+mn-lt"/>
                <a:ea typeface="+mn-ea"/>
                <a:cs typeface="+mn-cs"/>
              </a:rPr>
              <a:t>Attal</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Bouhassira</a:t>
            </a:r>
            <a:r>
              <a:rPr lang="en-US" sz="1200" kern="1200" dirty="0" smtClean="0">
                <a:solidFill>
                  <a:schemeClr val="tx1"/>
                </a:solidFill>
                <a:effectLst/>
                <a:latin typeface="+mn-lt"/>
                <a:ea typeface="+mn-ea"/>
                <a:cs typeface="+mn-cs"/>
              </a:rPr>
              <a:t>, 2015, </a:t>
            </a:r>
            <a:r>
              <a:rPr lang="en-US" sz="1200" kern="1200" dirty="0" err="1" smtClean="0">
                <a:solidFill>
                  <a:schemeClr val="tx1"/>
                </a:solidFill>
                <a:effectLst/>
                <a:latin typeface="+mn-lt"/>
                <a:ea typeface="+mn-ea"/>
                <a:cs typeface="+mn-cs"/>
              </a:rPr>
              <a:t>Finnerup</a:t>
            </a:r>
            <a:r>
              <a:rPr lang="en-US" sz="1200" kern="1200" dirty="0" smtClean="0">
                <a:solidFill>
                  <a:schemeClr val="tx1"/>
                </a:solidFill>
                <a:effectLst/>
                <a:latin typeface="+mn-lt"/>
                <a:ea typeface="+mn-ea"/>
                <a:cs typeface="+mn-cs"/>
              </a:rPr>
              <a:t> et al. 2015) were published according to the Grading of Recommendations Assessment, Development and Evaluation (GRADE) system (</a:t>
            </a:r>
            <a:r>
              <a:rPr lang="en-US" sz="1200" kern="1200" dirty="0" err="1" smtClean="0">
                <a:solidFill>
                  <a:schemeClr val="tx1"/>
                </a:solidFill>
                <a:effectLst/>
                <a:latin typeface="+mn-lt"/>
                <a:ea typeface="+mn-ea"/>
                <a:cs typeface="+mn-cs"/>
              </a:rPr>
              <a:t>Guyatt</a:t>
            </a:r>
            <a:r>
              <a:rPr lang="en-US" sz="1200" kern="1200" dirty="0" smtClean="0">
                <a:solidFill>
                  <a:schemeClr val="tx1"/>
                </a:solidFill>
                <a:effectLst/>
                <a:latin typeface="+mn-lt"/>
                <a:ea typeface="+mn-ea"/>
                <a:cs typeface="+mn-cs"/>
              </a:rPr>
              <a:t> et al. 2008)</a:t>
            </a:r>
          </a:p>
          <a:p>
            <a:r>
              <a:rPr lang="en-US" sz="1200" kern="1200" dirty="0" smtClean="0">
                <a:solidFill>
                  <a:schemeClr val="tx1"/>
                </a:solidFill>
                <a:effectLst/>
                <a:latin typeface="+mn-lt"/>
                <a:ea typeface="+mn-ea"/>
                <a:cs typeface="+mn-cs"/>
              </a:rPr>
              <a:t>Nevertheless these recommendations, it is well known that still many patients with neuropathic pain are not adequately treated (</a:t>
            </a:r>
            <a:r>
              <a:rPr lang="en-US" sz="1200" kern="1200" dirty="0" err="1" smtClean="0">
                <a:solidFill>
                  <a:schemeClr val="tx1"/>
                </a:solidFill>
                <a:effectLst/>
                <a:latin typeface="+mn-lt"/>
                <a:ea typeface="+mn-ea"/>
                <a:cs typeface="+mn-cs"/>
              </a:rPr>
              <a:t>Attal</a:t>
            </a:r>
            <a:r>
              <a:rPr lang="en-US" sz="1200" kern="1200" dirty="0" smtClean="0">
                <a:solidFill>
                  <a:schemeClr val="tx1"/>
                </a:solidFill>
                <a:effectLst/>
                <a:latin typeface="+mn-lt"/>
                <a:ea typeface="+mn-ea"/>
                <a:cs typeface="+mn-cs"/>
              </a:rPr>
              <a:t> et al, 2010, Baron et al 2010, Moulin et al. 2014)</a:t>
            </a:r>
          </a:p>
          <a:p>
            <a:r>
              <a:rPr lang="en-US" sz="1200" kern="1200" dirty="0" smtClean="0">
                <a:solidFill>
                  <a:schemeClr val="tx1"/>
                </a:solidFill>
                <a:effectLst/>
                <a:latin typeface="+mn-lt"/>
                <a:ea typeface="+mn-ea"/>
                <a:cs typeface="+mn-cs"/>
              </a:rPr>
              <a:t>On the other hand it is well known that </a:t>
            </a:r>
            <a:r>
              <a:rPr lang="en-US" sz="1200" kern="1200" dirty="0" err="1" smtClean="0">
                <a:solidFill>
                  <a:schemeClr val="tx1"/>
                </a:solidFill>
                <a:effectLst/>
                <a:latin typeface="+mn-lt"/>
                <a:ea typeface="+mn-ea"/>
                <a:cs typeface="+mn-cs"/>
              </a:rPr>
              <a:t>neuromodulation</a:t>
            </a:r>
            <a:r>
              <a:rPr lang="en-US" sz="1200" kern="1200" dirty="0" smtClean="0">
                <a:solidFill>
                  <a:schemeClr val="tx1"/>
                </a:solidFill>
                <a:effectLst/>
                <a:latin typeface="+mn-lt"/>
                <a:ea typeface="+mn-ea"/>
                <a:cs typeface="+mn-cs"/>
              </a:rPr>
              <a:t> techniques can be very helpful especially in neuropathic pain syndromes.</a:t>
            </a:r>
          </a:p>
          <a:p>
            <a:r>
              <a:rPr lang="en-US" sz="1200" kern="1200" dirty="0" smtClean="0">
                <a:solidFill>
                  <a:schemeClr val="tx1"/>
                </a:solidFill>
                <a:effectLst/>
                <a:latin typeface="+mn-lt"/>
                <a:ea typeface="+mn-ea"/>
                <a:cs typeface="+mn-cs"/>
              </a:rPr>
              <a:t>Also ongoing trials for </a:t>
            </a:r>
            <a:r>
              <a:rPr lang="en-US" sz="1200" kern="1200" dirty="0" err="1" smtClean="0">
                <a:solidFill>
                  <a:schemeClr val="tx1"/>
                </a:solidFill>
                <a:effectLst/>
                <a:latin typeface="+mn-lt"/>
                <a:ea typeface="+mn-ea"/>
                <a:cs typeface="+mn-cs"/>
              </a:rPr>
              <a:t>Neurostimulation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Failed Back Surgery Syndrome (</a:t>
            </a:r>
            <a:r>
              <a:rPr lang="en-US" sz="1200" kern="1200" dirty="0" err="1" smtClean="0">
                <a:solidFill>
                  <a:schemeClr val="tx1"/>
                </a:solidFill>
                <a:effectLst/>
                <a:latin typeface="+mn-lt"/>
                <a:ea typeface="+mn-ea"/>
                <a:cs typeface="+mn-cs"/>
              </a:rPr>
              <a:t>eg</a:t>
            </a:r>
            <a:r>
              <a:rPr lang="en-US" sz="1200" kern="1200" dirty="0" smtClean="0">
                <a:solidFill>
                  <a:schemeClr val="tx1"/>
                </a:solidFill>
                <a:effectLst/>
                <a:latin typeface="+mn-lt"/>
                <a:ea typeface="+mn-ea"/>
                <a:cs typeface="+mn-cs"/>
              </a:rPr>
              <a:t>. PROMISE), the Multicenter Study by </a:t>
            </a:r>
            <a:r>
              <a:rPr lang="en-US" sz="1200" kern="1200" dirty="0" err="1" smtClean="0">
                <a:solidFill>
                  <a:schemeClr val="tx1"/>
                </a:solidFill>
                <a:effectLst/>
                <a:latin typeface="+mn-lt"/>
                <a:ea typeface="+mn-ea"/>
                <a:cs typeface="+mn-cs"/>
              </a:rPr>
              <a:t>Rigoard</a:t>
            </a:r>
            <a:r>
              <a:rPr lang="en-US" sz="1200" kern="1200" dirty="0" smtClean="0">
                <a:solidFill>
                  <a:schemeClr val="tx1"/>
                </a:solidFill>
                <a:effectLst/>
                <a:latin typeface="+mn-lt"/>
                <a:ea typeface="+mn-ea"/>
                <a:cs typeface="+mn-cs"/>
              </a:rPr>
              <a:t> and colleagues and short-term RCT´s of new SCS techniques (High frequency and Burst stimulation) most likely will be considered. R-TMS also is given a weak recommendation for transient pain relief in central and peripheral neuropathic pain.</a:t>
            </a:r>
          </a:p>
          <a:p>
            <a:r>
              <a:rPr lang="en-US" sz="1200" kern="1200" dirty="0" smtClean="0">
                <a:solidFill>
                  <a:schemeClr val="tx1"/>
                </a:solidFill>
                <a:effectLst/>
                <a:latin typeface="+mn-lt"/>
                <a:ea typeface="+mn-ea"/>
                <a:cs typeface="+mn-cs"/>
              </a:rPr>
              <a:t>The studies on t-DCS are still inconclusive yet. </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20</a:t>
            </a:fld>
            <a:endParaRPr lang="es-ES"/>
          </a:p>
        </p:txBody>
      </p:sp>
    </p:spTree>
    <p:extLst>
      <p:ext uri="{BB962C8B-B14F-4D97-AF65-F5344CB8AC3E}">
        <p14:creationId xmlns:p14="http://schemas.microsoft.com/office/powerpoint/2010/main" val="107553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pPr algn="just"/>
            <a:r>
              <a:rPr lang="en-US" b="1" dirty="0" smtClean="0"/>
              <a:t>In summary:</a:t>
            </a:r>
          </a:p>
          <a:p>
            <a:pPr algn="just"/>
            <a:endParaRPr lang="en-US" b="1" dirty="0" smtClean="0"/>
          </a:p>
          <a:p>
            <a:pPr algn="just"/>
            <a:r>
              <a:rPr lang="en-US" b="1" dirty="0" smtClean="0"/>
              <a:t>It is essential to investigate further for an underlying structural etiology  and assess whether these painful symptoms indicate a systemic process</a:t>
            </a:r>
          </a:p>
          <a:p>
            <a:pPr algn="just"/>
            <a:endParaRPr lang="en-US" b="1" dirty="0" smtClean="0"/>
          </a:p>
          <a:p>
            <a:pPr algn="just"/>
            <a:endParaRPr lang="en-US" b="1" dirty="0" smtClean="0"/>
          </a:p>
          <a:p>
            <a:pPr algn="just"/>
            <a:r>
              <a:rPr lang="es-ES" b="1" dirty="0" err="1" smtClean="0"/>
              <a:t>An</a:t>
            </a:r>
            <a:r>
              <a:rPr lang="es-ES" b="1" dirty="0" smtClean="0"/>
              <a:t> </a:t>
            </a:r>
            <a:r>
              <a:rPr lang="es-ES" b="1" dirty="0" err="1" smtClean="0"/>
              <a:t>emerging</a:t>
            </a:r>
            <a:r>
              <a:rPr lang="es-ES" b="1" dirty="0" smtClean="0"/>
              <a:t> </a:t>
            </a:r>
            <a:r>
              <a:rPr lang="es-ES" b="1" dirty="0" err="1" smtClean="0"/>
              <a:t>evidence</a:t>
            </a:r>
            <a:r>
              <a:rPr lang="es-ES" b="1" dirty="0" smtClean="0"/>
              <a:t> </a:t>
            </a:r>
            <a:r>
              <a:rPr lang="en-US" b="1" dirty="0" smtClean="0"/>
              <a:t>base:    Suggests that CLBP may originate in dysfunctional nociceptive processing within the central nervous system</a:t>
            </a:r>
          </a:p>
          <a:p>
            <a:pPr algn="just"/>
            <a:endParaRPr lang="en-US" b="1" dirty="0" smtClean="0"/>
          </a:p>
          <a:p>
            <a:pPr algn="just"/>
            <a:endParaRPr lang="en-US" b="1" dirty="0" smtClean="0"/>
          </a:p>
          <a:p>
            <a:pPr algn="just"/>
            <a:r>
              <a:rPr lang="en-US" b="1" dirty="0" smtClean="0"/>
              <a:t>Misattribution of pain to direct peripheral nerve injury  (radiculopathy with associated motor, sensory, and reflex deficits)       may lead to poor  clinical outcomes.</a:t>
            </a:r>
          </a:p>
          <a:p>
            <a:pPr algn="just"/>
            <a:endParaRPr lang="es-ES" b="1" dirty="0" smtClean="0"/>
          </a:p>
          <a:p>
            <a:pPr algn="just"/>
            <a:r>
              <a:rPr lang="es-ES" b="1" dirty="0" err="1" smtClean="0"/>
              <a:t>For</a:t>
            </a:r>
            <a:r>
              <a:rPr lang="es-ES" b="1" dirty="0" smtClean="0"/>
              <a:t> </a:t>
            </a:r>
            <a:r>
              <a:rPr lang="es-ES" b="1" dirty="0" err="1" smtClean="0"/>
              <a:t>this</a:t>
            </a:r>
            <a:r>
              <a:rPr lang="es-ES" b="1" dirty="0" smtClean="0"/>
              <a:t> </a:t>
            </a:r>
            <a:r>
              <a:rPr lang="es-ES" b="1" dirty="0" err="1" smtClean="0"/>
              <a:t>reason</a:t>
            </a:r>
            <a:r>
              <a:rPr lang="es-ES" b="1" baseline="0" dirty="0" smtClean="0"/>
              <a:t> </a:t>
            </a:r>
            <a:r>
              <a:rPr lang="es-ES" b="1" baseline="0" dirty="0" err="1" smtClean="0"/>
              <a:t>it</a:t>
            </a:r>
            <a:r>
              <a:rPr lang="es-ES" b="1" baseline="0" dirty="0" smtClean="0"/>
              <a:t> </a:t>
            </a:r>
            <a:r>
              <a:rPr lang="es-ES" b="1" baseline="0" dirty="0" err="1" smtClean="0"/>
              <a:t>seems</a:t>
            </a:r>
            <a:r>
              <a:rPr lang="es-ES" b="1" baseline="0" dirty="0" smtClean="0"/>
              <a:t> </a:t>
            </a:r>
            <a:r>
              <a:rPr lang="es-ES" b="1" baseline="0" dirty="0" err="1" smtClean="0"/>
              <a:t>Neuromodulation</a:t>
            </a:r>
            <a:r>
              <a:rPr lang="es-ES" b="1" baseline="0" dirty="0" smtClean="0"/>
              <a:t> </a:t>
            </a:r>
            <a:r>
              <a:rPr lang="es-ES" b="1" baseline="0" dirty="0" err="1" smtClean="0"/>
              <a:t>offers</a:t>
            </a:r>
            <a:r>
              <a:rPr lang="es-ES" b="1" baseline="0" dirty="0" smtClean="0"/>
              <a:t> </a:t>
            </a:r>
            <a:r>
              <a:rPr lang="es-ES" b="1" baseline="0" dirty="0" err="1" smtClean="0"/>
              <a:t>emergent</a:t>
            </a:r>
            <a:r>
              <a:rPr lang="es-ES" b="1" baseline="0" dirty="0" smtClean="0"/>
              <a:t> </a:t>
            </a:r>
            <a:r>
              <a:rPr lang="es-ES" b="1" baseline="0" dirty="0" err="1" smtClean="0"/>
              <a:t>possibilities</a:t>
            </a:r>
            <a:r>
              <a:rPr lang="es-ES" b="1" baseline="0" dirty="0" smtClean="0"/>
              <a:t> </a:t>
            </a:r>
            <a:r>
              <a:rPr lang="es-ES" b="1" baseline="0" dirty="0" err="1" smtClean="0"/>
              <a:t>related</a:t>
            </a:r>
            <a:r>
              <a:rPr lang="es-ES" b="1" baseline="0" dirty="0" smtClean="0"/>
              <a:t> </a:t>
            </a:r>
            <a:r>
              <a:rPr lang="es-ES" b="1" baseline="0" dirty="0" err="1" smtClean="0"/>
              <a:t>to</a:t>
            </a:r>
            <a:r>
              <a:rPr lang="es-ES" b="1" baseline="0" dirty="0" smtClean="0"/>
              <a:t> </a:t>
            </a:r>
            <a:r>
              <a:rPr lang="es-ES" b="1" baseline="0" dirty="0" err="1" smtClean="0"/>
              <a:t>these</a:t>
            </a:r>
            <a:r>
              <a:rPr lang="es-ES" b="1" baseline="0" dirty="0" smtClean="0"/>
              <a:t> </a:t>
            </a:r>
            <a:r>
              <a:rPr lang="es-ES" b="1" baseline="0" dirty="0" err="1" smtClean="0"/>
              <a:t>findings</a:t>
            </a:r>
            <a:r>
              <a:rPr lang="es-ES" b="1" baseline="0" dirty="0" smtClean="0"/>
              <a:t>.</a:t>
            </a:r>
            <a:endParaRPr lang="es-ES" b="1" dirty="0" smtClean="0"/>
          </a:p>
          <a:p>
            <a:r>
              <a:rPr lang="es-ES" dirty="0" smtClean="0"/>
              <a:t>In </a:t>
            </a:r>
            <a:r>
              <a:rPr lang="es-ES" dirty="0" err="1" smtClean="0"/>
              <a:t>the</a:t>
            </a:r>
            <a:r>
              <a:rPr lang="es-ES" dirty="0" smtClean="0"/>
              <a:t> </a:t>
            </a:r>
            <a:r>
              <a:rPr lang="es-ES" dirty="0" err="1" smtClean="0"/>
              <a:t>future</a:t>
            </a:r>
            <a:r>
              <a:rPr lang="es-ES" dirty="0" smtClean="0"/>
              <a:t> </a:t>
            </a:r>
            <a:r>
              <a:rPr lang="es-ES" dirty="0" err="1" smtClean="0"/>
              <a:t>Neuromodulation</a:t>
            </a:r>
            <a:r>
              <a:rPr lang="es-ES" dirty="0" smtClean="0"/>
              <a:t> </a:t>
            </a:r>
            <a:r>
              <a:rPr lang="es-ES" dirty="0" err="1" smtClean="0"/>
              <a:t>will</a:t>
            </a:r>
            <a:r>
              <a:rPr lang="es-ES" dirty="0" smtClean="0"/>
              <a:t> be </a:t>
            </a:r>
            <a:r>
              <a:rPr lang="es-ES" dirty="0" err="1" smtClean="0"/>
              <a:t>an</a:t>
            </a:r>
            <a:r>
              <a:rPr lang="es-ES" dirty="0" smtClean="0"/>
              <a:t> </a:t>
            </a:r>
            <a:r>
              <a:rPr lang="es-ES" dirty="0" err="1" smtClean="0"/>
              <a:t>important</a:t>
            </a:r>
            <a:r>
              <a:rPr lang="es-ES" dirty="0" smtClean="0"/>
              <a:t> role in </a:t>
            </a:r>
            <a:r>
              <a:rPr lang="es-ES" dirty="0" err="1" smtClean="0"/>
              <a:t>management</a:t>
            </a:r>
            <a:r>
              <a:rPr lang="es-ES" dirty="0" smtClean="0"/>
              <a:t> of </a:t>
            </a:r>
            <a:r>
              <a:rPr lang="es-ES" dirty="0" err="1" smtClean="0"/>
              <a:t>diseases</a:t>
            </a:r>
            <a:r>
              <a:rPr lang="es-ES" dirty="0" smtClean="0"/>
              <a:t>, </a:t>
            </a:r>
            <a:r>
              <a:rPr lang="en-US" sz="1200" kern="1200" dirty="0" smtClean="0">
                <a:solidFill>
                  <a:schemeClr val="tx1"/>
                </a:solidFill>
                <a:effectLst/>
                <a:latin typeface="+mn-lt"/>
                <a:ea typeface="+mn-ea"/>
                <a:cs typeface="+mn-cs"/>
              </a:rPr>
              <a:t>. New efforts are made by the International Association for Study of Pain, International </a:t>
            </a:r>
            <a:r>
              <a:rPr lang="en-US" sz="1200" kern="1200" dirty="0" err="1" smtClean="0">
                <a:solidFill>
                  <a:schemeClr val="tx1"/>
                </a:solidFill>
                <a:effectLst/>
                <a:latin typeface="+mn-lt"/>
                <a:ea typeface="+mn-ea"/>
                <a:cs typeface="+mn-cs"/>
              </a:rPr>
              <a:t>Neuromodulation</a:t>
            </a:r>
            <a:r>
              <a:rPr lang="en-US" sz="1200" kern="1200" dirty="0" smtClean="0">
                <a:solidFill>
                  <a:schemeClr val="tx1"/>
                </a:solidFill>
                <a:effectLst/>
                <a:latin typeface="+mn-lt"/>
                <a:ea typeface="+mn-ea"/>
                <a:cs typeface="+mn-cs"/>
              </a:rPr>
              <a:t> Society, the North American </a:t>
            </a:r>
            <a:r>
              <a:rPr lang="en-US" sz="1200" kern="1200" dirty="0" err="1" smtClean="0">
                <a:solidFill>
                  <a:schemeClr val="tx1"/>
                </a:solidFill>
                <a:effectLst/>
                <a:latin typeface="+mn-lt"/>
                <a:ea typeface="+mn-ea"/>
                <a:cs typeface="+mn-cs"/>
              </a:rPr>
              <a:t>Neuromodulation</a:t>
            </a:r>
            <a:r>
              <a:rPr lang="en-US" sz="1200" kern="1200" dirty="0" smtClean="0">
                <a:solidFill>
                  <a:schemeClr val="tx1"/>
                </a:solidFill>
                <a:effectLst/>
                <a:latin typeface="+mn-lt"/>
                <a:ea typeface="+mn-ea"/>
                <a:cs typeface="+mn-cs"/>
              </a:rPr>
              <a:t> Society and the European Academy of Neurology (former EFNS) to publish new recommendations with regard to </a:t>
            </a:r>
            <a:r>
              <a:rPr lang="en-US" sz="1200" kern="1200" dirty="0" err="1" smtClean="0">
                <a:solidFill>
                  <a:schemeClr val="tx1"/>
                </a:solidFill>
                <a:effectLst/>
                <a:latin typeface="+mn-lt"/>
                <a:ea typeface="+mn-ea"/>
                <a:cs typeface="+mn-cs"/>
              </a:rPr>
              <a:t>neuromodulation</a:t>
            </a:r>
            <a:r>
              <a:rPr lang="en-US" sz="1200" kern="1200" dirty="0" smtClean="0">
                <a:solidFill>
                  <a:schemeClr val="tx1"/>
                </a:solidFill>
                <a:effectLst/>
                <a:latin typeface="+mn-lt"/>
                <a:ea typeface="+mn-ea"/>
                <a:cs typeface="+mn-cs"/>
              </a:rPr>
              <a:t> techniques.</a:t>
            </a:r>
          </a:p>
          <a:p>
            <a:r>
              <a:rPr lang="en-US" sz="1200" kern="1200" dirty="0" smtClean="0">
                <a:solidFill>
                  <a:schemeClr val="tx1"/>
                </a:solidFill>
                <a:effectLst/>
                <a:latin typeface="+mn-lt"/>
                <a:ea typeface="+mn-ea"/>
                <a:cs typeface="+mn-cs"/>
              </a:rPr>
              <a:t>In order to get access with </a:t>
            </a:r>
            <a:r>
              <a:rPr lang="en-US" sz="1200" kern="1200" dirty="0" err="1" smtClean="0">
                <a:solidFill>
                  <a:schemeClr val="tx1"/>
                </a:solidFill>
                <a:effectLst/>
                <a:latin typeface="+mn-lt"/>
                <a:ea typeface="+mn-ea"/>
                <a:cs typeface="+mn-cs"/>
              </a:rPr>
              <a:t>neuromodulation</a:t>
            </a:r>
            <a:r>
              <a:rPr lang="en-US" sz="1200" kern="1200" dirty="0" smtClean="0">
                <a:solidFill>
                  <a:schemeClr val="tx1"/>
                </a:solidFill>
                <a:effectLst/>
                <a:latin typeface="+mn-lt"/>
                <a:ea typeface="+mn-ea"/>
                <a:cs typeface="+mn-cs"/>
              </a:rPr>
              <a:t> techniques into therapeutic algorithms for neuropathic pain, members of our SIG are called upon to initiate well designed studies in homogenous patient groups with a control group for invasive and non-invasive stimulation techniques. SIGN can serve as network for all of us to create and perform such studies. </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21</a:t>
            </a:fld>
            <a:endParaRPr lang="es-ES"/>
          </a:p>
        </p:txBody>
      </p:sp>
    </p:spTree>
    <p:extLst>
      <p:ext uri="{BB962C8B-B14F-4D97-AF65-F5344CB8AC3E}">
        <p14:creationId xmlns:p14="http://schemas.microsoft.com/office/powerpoint/2010/main" val="3531793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a:xfrm>
            <a:off x="692696" y="4355976"/>
            <a:ext cx="5486400" cy="4114800"/>
          </a:xfrm>
        </p:spPr>
        <p:txBody>
          <a:bodyPr/>
          <a:lstStyle/>
          <a:p>
            <a:r>
              <a:rPr lang="en-US" dirty="0"/>
              <a:t>Low back pain (LBP) is one of most prevalent and controversial diseases for </a:t>
            </a:r>
            <a:r>
              <a:rPr lang="en-US" dirty="0" smtClean="0"/>
              <a:t>clinical management </a:t>
            </a:r>
            <a:r>
              <a:rPr lang="en-US" dirty="0"/>
              <a:t>by multiple </a:t>
            </a:r>
            <a:r>
              <a:rPr lang="en-US" dirty="0" smtClean="0"/>
              <a:t>factors.</a:t>
            </a:r>
            <a:r>
              <a:rPr lang="en-US" dirty="0"/>
              <a:t> There is great variability in medical practice, even within developed countries, which </a:t>
            </a:r>
            <a:r>
              <a:rPr lang="en-US" dirty="0" smtClean="0"/>
              <a:t>can  </a:t>
            </a:r>
            <a:r>
              <a:rPr lang="en-US" dirty="0"/>
              <a:t>worsen the outcome of the treatment, unjustifiably increase the risk of iatrogenic, </a:t>
            </a:r>
            <a:r>
              <a:rPr lang="en-US" dirty="0" smtClean="0"/>
              <a:t>and  healthcare costs.</a:t>
            </a:r>
          </a:p>
          <a:p>
            <a:r>
              <a:rPr lang="en-US" dirty="0" smtClean="0"/>
              <a:t>LBP </a:t>
            </a:r>
            <a:r>
              <a:rPr lang="en-US" dirty="0"/>
              <a:t>is a leading health and socioeconomic problem across </a:t>
            </a:r>
            <a:r>
              <a:rPr lang="en-US" dirty="0" smtClean="0"/>
              <a:t>industrialized </a:t>
            </a:r>
            <a:r>
              <a:rPr lang="es-ES" dirty="0" err="1" smtClean="0"/>
              <a:t>nations.Also</a:t>
            </a:r>
            <a:r>
              <a:rPr lang="es-ES" dirty="0" smtClean="0"/>
              <a:t>  </a:t>
            </a:r>
            <a:r>
              <a:rPr lang="en-US" dirty="0"/>
              <a:t>The trend of rising CLBP prevalence is associated </a:t>
            </a:r>
            <a:r>
              <a:rPr lang="en-US" dirty="0" smtClean="0"/>
              <a:t>with high rates </a:t>
            </a:r>
            <a:r>
              <a:rPr lang="en-US" dirty="0"/>
              <a:t>of </a:t>
            </a:r>
            <a:r>
              <a:rPr lang="en-US" dirty="0" smtClean="0"/>
              <a:t>disability.</a:t>
            </a:r>
          </a:p>
          <a:p>
            <a:r>
              <a:rPr lang="en-US" dirty="0"/>
              <a:t>There are significant geographic variations, duration and chronicity also disputes, 90% </a:t>
            </a:r>
            <a:r>
              <a:rPr lang="en-US" dirty="0" smtClean="0"/>
              <a:t>of  </a:t>
            </a:r>
            <a:r>
              <a:rPr lang="en-US" dirty="0"/>
              <a:t>attacks are resolved in 6 weeks, 5-10% of patients develop persistent pain, however </a:t>
            </a:r>
            <a:r>
              <a:rPr lang="en-US" dirty="0" smtClean="0"/>
              <a:t>despite  </a:t>
            </a:r>
            <a:r>
              <a:rPr lang="en-US" dirty="0"/>
              <a:t>believing that there will be more episodes, are frequent relapses (4-10%) </a:t>
            </a:r>
            <a:endParaRPr lang="en-US" dirty="0" smtClean="0"/>
          </a:p>
          <a:p>
            <a:r>
              <a:rPr lang="en-US" dirty="0" err="1" smtClean="0"/>
              <a:t>Neurostimulation</a:t>
            </a:r>
            <a:r>
              <a:rPr lang="en-US" dirty="0" smtClean="0"/>
              <a:t> introduced by </a:t>
            </a:r>
            <a:r>
              <a:rPr lang="en-US" dirty="0" err="1" smtClean="0"/>
              <a:t>Shealy</a:t>
            </a:r>
            <a:r>
              <a:rPr lang="en-US" dirty="0" smtClean="0"/>
              <a:t> in the 60s of past century, </a:t>
            </a:r>
            <a:r>
              <a:rPr lang="en-US" dirty="0"/>
              <a:t>is primarily </a:t>
            </a:r>
            <a:r>
              <a:rPr lang="en-US" dirty="0" smtClean="0"/>
              <a:t> implanted in </a:t>
            </a:r>
            <a:r>
              <a:rPr lang="en-US" dirty="0"/>
              <a:t>the United States for failed back </a:t>
            </a:r>
            <a:r>
              <a:rPr lang="en-US" dirty="0" smtClean="0"/>
              <a:t>surgery </a:t>
            </a:r>
            <a:r>
              <a:rPr lang="es-ES" dirty="0" err="1" smtClean="0"/>
              <a:t>syndrome</a:t>
            </a:r>
            <a:r>
              <a:rPr lang="es-ES" dirty="0" smtClean="0"/>
              <a:t> </a:t>
            </a:r>
            <a:r>
              <a:rPr lang="es-ES" dirty="0"/>
              <a:t>(FBSS) and </a:t>
            </a:r>
            <a:r>
              <a:rPr lang="es-ES" dirty="0" err="1"/>
              <a:t>complex</a:t>
            </a:r>
            <a:r>
              <a:rPr lang="es-ES" dirty="0"/>
              <a:t> regional </a:t>
            </a:r>
            <a:r>
              <a:rPr lang="es-ES" dirty="0" err="1"/>
              <a:t>pain</a:t>
            </a:r>
            <a:r>
              <a:rPr lang="es-ES" dirty="0"/>
              <a:t> </a:t>
            </a:r>
            <a:r>
              <a:rPr lang="es-ES" dirty="0" err="1" smtClean="0"/>
              <a:t>syndromes</a:t>
            </a:r>
            <a:r>
              <a:rPr lang="es-ES" dirty="0" smtClean="0"/>
              <a:t> (</a:t>
            </a:r>
            <a:r>
              <a:rPr lang="es-ES" dirty="0"/>
              <a:t>CRPS) </a:t>
            </a:r>
            <a:r>
              <a:rPr lang="es-ES" dirty="0" smtClean="0"/>
              <a:t>.</a:t>
            </a:r>
          </a:p>
          <a:p>
            <a:r>
              <a:rPr lang="en-US" dirty="0" err="1" smtClean="0"/>
              <a:t>Neuromodulation</a:t>
            </a:r>
            <a:r>
              <a:rPr lang="en-US" dirty="0" smtClean="0"/>
              <a:t> might </a:t>
            </a:r>
            <a:r>
              <a:rPr lang="en-US" dirty="0"/>
              <a:t>be a reasonably effective therapy for </a:t>
            </a:r>
            <a:r>
              <a:rPr lang="en-US" dirty="0" smtClean="0"/>
              <a:t>patients suffering </a:t>
            </a:r>
            <a:r>
              <a:rPr lang="en-US" dirty="0"/>
              <a:t>from neuropathic pain for which there </a:t>
            </a:r>
            <a:r>
              <a:rPr lang="en-US" dirty="0" smtClean="0"/>
              <a:t>is </a:t>
            </a:r>
            <a:r>
              <a:rPr lang="es-ES" dirty="0" smtClean="0"/>
              <a:t>no </a:t>
            </a:r>
            <a:r>
              <a:rPr lang="es-ES" dirty="0" err="1"/>
              <a:t>other</a:t>
            </a:r>
            <a:r>
              <a:rPr lang="es-ES" dirty="0"/>
              <a:t> </a:t>
            </a:r>
            <a:r>
              <a:rPr lang="es-ES" dirty="0" err="1"/>
              <a:t>alternative</a:t>
            </a:r>
            <a:r>
              <a:rPr lang="es-ES" dirty="0"/>
              <a:t> </a:t>
            </a:r>
            <a:r>
              <a:rPr lang="es-ES" dirty="0" err="1" smtClean="0"/>
              <a:t>therapy</a:t>
            </a:r>
            <a:r>
              <a:rPr lang="es-ES" dirty="0" smtClean="0"/>
              <a:t>.</a:t>
            </a:r>
          </a:p>
          <a:p>
            <a:r>
              <a:rPr lang="en-US" dirty="0" smtClean="0"/>
              <a:t>It has </a:t>
            </a:r>
            <a:r>
              <a:rPr lang="en-US" dirty="0"/>
              <a:t>several advantages compared with re-operation: 1) </a:t>
            </a:r>
            <a:r>
              <a:rPr lang="en-US" dirty="0" smtClean="0"/>
              <a:t>a screening </a:t>
            </a:r>
            <a:r>
              <a:rPr lang="en-US" dirty="0"/>
              <a:t>trial can predict the outcome </a:t>
            </a:r>
            <a:r>
              <a:rPr lang="en-US" dirty="0" smtClean="0"/>
              <a:t>of NE, </a:t>
            </a:r>
            <a:r>
              <a:rPr lang="en-US" dirty="0"/>
              <a:t>while no such trial </a:t>
            </a:r>
            <a:r>
              <a:rPr lang="en-US" dirty="0" smtClean="0"/>
              <a:t>is available </a:t>
            </a:r>
            <a:r>
              <a:rPr lang="en-US" dirty="0"/>
              <a:t>to predict the outcome of re-operation; 2) </a:t>
            </a:r>
            <a:r>
              <a:rPr lang="en-US" dirty="0" smtClean="0"/>
              <a:t>It is designed to </a:t>
            </a:r>
            <a:r>
              <a:rPr lang="en-US" dirty="0"/>
              <a:t>be reversible and adjustable, whereas the effects of </a:t>
            </a:r>
            <a:r>
              <a:rPr lang="en-US" dirty="0" smtClean="0"/>
              <a:t>re-operation are </a:t>
            </a:r>
            <a:r>
              <a:rPr lang="en-US" dirty="0"/>
              <a:t>permanent; and 3) </a:t>
            </a:r>
            <a:r>
              <a:rPr lang="en-US" dirty="0" smtClean="0"/>
              <a:t>It </a:t>
            </a:r>
            <a:r>
              <a:rPr lang="en-US" dirty="0"/>
              <a:t>is less invasive than re-operation. Despite</a:t>
            </a:r>
          </a:p>
          <a:p>
            <a:r>
              <a:rPr lang="en-US" dirty="0"/>
              <a:t>these attributes, </a:t>
            </a:r>
            <a:r>
              <a:rPr lang="en-US" dirty="0" smtClean="0"/>
              <a:t>is </a:t>
            </a:r>
            <a:r>
              <a:rPr lang="en-US" dirty="0"/>
              <a:t>often reserved for patients who have </a:t>
            </a:r>
            <a:r>
              <a:rPr lang="en-US" dirty="0" smtClean="0"/>
              <a:t>failed multiple</a:t>
            </a:r>
            <a:r>
              <a:rPr lang="en-US" dirty="0"/>
              <a:t>, and indeed all possible, re-operations—a strategy </a:t>
            </a:r>
            <a:r>
              <a:rPr lang="en-US" dirty="0" smtClean="0"/>
              <a:t>that might </a:t>
            </a:r>
            <a:r>
              <a:rPr lang="en-US" dirty="0"/>
              <a:t>reduce a patient’s chance of successful treatment </a:t>
            </a:r>
            <a:r>
              <a:rPr lang="en-US" dirty="0" smtClean="0"/>
              <a:t>with </a:t>
            </a:r>
            <a:r>
              <a:rPr lang="en-US" dirty="0" err="1" smtClean="0"/>
              <a:t>Neurostimulation</a:t>
            </a:r>
            <a:r>
              <a:rPr lang="en-US" dirty="0" smtClean="0"/>
              <a:t>.</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3</a:t>
            </a:fld>
            <a:endParaRPr lang="es-ES"/>
          </a:p>
        </p:txBody>
      </p:sp>
    </p:spTree>
    <p:extLst>
      <p:ext uri="{BB962C8B-B14F-4D97-AF65-F5344CB8AC3E}">
        <p14:creationId xmlns:p14="http://schemas.microsoft.com/office/powerpoint/2010/main" val="410683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dirty="0"/>
              <a:t>The “</a:t>
            </a:r>
            <a:r>
              <a:rPr lang="en-US" dirty="0" err="1"/>
              <a:t>Eurobarometer</a:t>
            </a:r>
            <a:r>
              <a:rPr lang="en-US" dirty="0"/>
              <a:t>” </a:t>
            </a:r>
            <a:r>
              <a:rPr lang="en-US" dirty="0" smtClean="0"/>
              <a:t>is a part of European Commission Health Strategy</a:t>
            </a:r>
            <a:r>
              <a:rPr lang="en-US" baseline="0" dirty="0" smtClean="0"/>
              <a:t> and </a:t>
            </a:r>
            <a:r>
              <a:rPr lang="en-US" dirty="0" err="1" smtClean="0"/>
              <a:t>analiyzes</a:t>
            </a:r>
            <a:r>
              <a:rPr lang="en-US" dirty="0" smtClean="0"/>
              <a:t> </a:t>
            </a:r>
            <a:r>
              <a:rPr lang="en-US" dirty="0"/>
              <a:t>various aspects of European citizens </a:t>
            </a:r>
            <a:r>
              <a:rPr lang="en-US" dirty="0" smtClean="0"/>
              <a:t>health. </a:t>
            </a:r>
            <a:r>
              <a:rPr lang="en-US" dirty="0"/>
              <a:t>Musculoskeletal problems (bone</a:t>
            </a:r>
            <a:r>
              <a:rPr lang="en-US" dirty="0" smtClean="0"/>
              <a:t>,  </a:t>
            </a:r>
            <a:r>
              <a:rPr lang="en-US" dirty="0"/>
              <a:t>muscles and joints) affects 22 per cent population, a third of respondents (32%) </a:t>
            </a:r>
            <a:r>
              <a:rPr lang="en-US" dirty="0" smtClean="0"/>
              <a:t>had experienced </a:t>
            </a:r>
            <a:r>
              <a:rPr lang="en-US" dirty="0"/>
              <a:t>some pain week prior to the survey. Pain most common type was </a:t>
            </a:r>
            <a:r>
              <a:rPr lang="en-US" dirty="0" smtClean="0"/>
              <a:t>low  </a:t>
            </a:r>
            <a:r>
              <a:rPr lang="en-US" dirty="0"/>
              <a:t>back</a:t>
            </a:r>
            <a:r>
              <a:rPr lang="en-US" dirty="0" smtClean="0"/>
              <a:t>, affects </a:t>
            </a:r>
            <a:r>
              <a:rPr lang="en-US" dirty="0"/>
              <a:t>67 million Europeans, became apparent factors demographic. The 55 age </a:t>
            </a:r>
            <a:r>
              <a:rPr lang="en-US" dirty="0" smtClean="0"/>
              <a:t>group  </a:t>
            </a:r>
            <a:r>
              <a:rPr lang="en-US" dirty="0"/>
              <a:t>are the most likely to say they experienced restrictive pain (44</a:t>
            </a:r>
            <a:r>
              <a:rPr lang="en-US" dirty="0" smtClean="0"/>
              <a:t>%).</a:t>
            </a:r>
          </a:p>
          <a:p>
            <a:r>
              <a:rPr lang="en-US" dirty="0"/>
              <a:t>Each year one in five adults have low back pain, (Cassidy JD, 2005) to the silent </a:t>
            </a:r>
            <a:r>
              <a:rPr lang="en-US" dirty="0" smtClean="0"/>
              <a:t>suffering  </a:t>
            </a:r>
            <a:r>
              <a:rPr lang="en-US" dirty="0"/>
              <a:t>back is the second location more frequent of pain (Watkins et al.,2006). However 5-15% </a:t>
            </a:r>
            <a:r>
              <a:rPr lang="en-US" dirty="0" smtClean="0"/>
              <a:t>of  </a:t>
            </a:r>
            <a:r>
              <a:rPr lang="en-US" dirty="0"/>
              <a:t>acute cases with an established cause should be identified, chronic pain lasts more than </a:t>
            </a:r>
            <a:r>
              <a:rPr lang="en-US" dirty="0" smtClean="0"/>
              <a:t>3  </a:t>
            </a:r>
            <a:r>
              <a:rPr lang="en-US" dirty="0"/>
              <a:t>months and affects 10% of </a:t>
            </a:r>
            <a:r>
              <a:rPr lang="en-US" dirty="0" smtClean="0"/>
              <a:t>cases.</a:t>
            </a:r>
          </a:p>
          <a:p>
            <a:r>
              <a:rPr lang="en-US" dirty="0"/>
              <a:t>Low back pain is the most common cause and orthopedic, industrial, face of disability </a:t>
            </a:r>
            <a:r>
              <a:rPr lang="en-US" dirty="0" smtClean="0"/>
              <a:t>of workers </a:t>
            </a:r>
            <a:r>
              <a:rPr lang="en-US" dirty="0"/>
              <a:t>under 45. Those who have medical care 25-40% have radiated pain and only 2</a:t>
            </a:r>
            <a:r>
              <a:rPr lang="en-US" dirty="0" smtClean="0"/>
              <a:t>%  </a:t>
            </a:r>
            <a:r>
              <a:rPr lang="en-US" dirty="0"/>
              <a:t>have strong findings of good surgical results forecasts for the nerve root </a:t>
            </a:r>
            <a:r>
              <a:rPr lang="en-US" dirty="0" smtClean="0"/>
              <a:t>decompression.</a:t>
            </a:r>
          </a:p>
          <a:p>
            <a:r>
              <a:rPr lang="en-US" dirty="0"/>
              <a:t>Those with signs of disk herniation, one in half </a:t>
            </a:r>
            <a:r>
              <a:rPr lang="en-US" dirty="0" smtClean="0"/>
              <a:t> will recover  </a:t>
            </a:r>
            <a:r>
              <a:rPr lang="en-US" dirty="0"/>
              <a:t>suitable tolerance of daily </a:t>
            </a:r>
            <a:r>
              <a:rPr lang="en-US" dirty="0" smtClean="0"/>
              <a:t>activities  </a:t>
            </a:r>
            <a:r>
              <a:rPr lang="en-US" dirty="0"/>
              <a:t>so </a:t>
            </a:r>
            <a:r>
              <a:rPr lang="en-US" dirty="0" smtClean="0"/>
              <a:t> dismiss </a:t>
            </a:r>
            <a:r>
              <a:rPr lang="en-US" dirty="0"/>
              <a:t>the surgery.</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4</a:t>
            </a:fld>
            <a:endParaRPr lang="es-ES"/>
          </a:p>
        </p:txBody>
      </p:sp>
    </p:spTree>
    <p:extLst>
      <p:ext uri="{BB962C8B-B14F-4D97-AF65-F5344CB8AC3E}">
        <p14:creationId xmlns:p14="http://schemas.microsoft.com/office/powerpoint/2010/main" val="3143589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dirty="0" smtClean="0"/>
              <a:t>LBP </a:t>
            </a:r>
            <a:r>
              <a:rPr lang="en-US" dirty="0"/>
              <a:t>at work </a:t>
            </a:r>
            <a:r>
              <a:rPr lang="en-US" dirty="0" smtClean="0"/>
              <a:t>affects </a:t>
            </a:r>
            <a:r>
              <a:rPr lang="en-US" dirty="0"/>
              <a:t>more frequently to the agriculture, fisheries, </a:t>
            </a:r>
            <a:r>
              <a:rPr lang="en-US" dirty="0" smtClean="0"/>
              <a:t>and  construction people. </a:t>
            </a:r>
            <a:r>
              <a:rPr lang="en-US" dirty="0"/>
              <a:t>The most common </a:t>
            </a:r>
            <a:r>
              <a:rPr lang="en-US" dirty="0" smtClean="0"/>
              <a:t>location in the body is </a:t>
            </a:r>
            <a:r>
              <a:rPr lang="en-US" dirty="0"/>
              <a:t>the </a:t>
            </a:r>
            <a:r>
              <a:rPr lang="en-US" dirty="0" smtClean="0"/>
              <a:t>back. </a:t>
            </a:r>
          </a:p>
          <a:p>
            <a:r>
              <a:rPr lang="en-US" dirty="0" smtClean="0"/>
              <a:t>The </a:t>
            </a:r>
            <a:r>
              <a:rPr lang="en-US" dirty="0"/>
              <a:t>costs generated are high, </a:t>
            </a:r>
            <a:r>
              <a:rPr lang="en-US" dirty="0" smtClean="0"/>
              <a:t>Around  </a:t>
            </a:r>
            <a:r>
              <a:rPr lang="en-US" dirty="0"/>
              <a:t>5% </a:t>
            </a:r>
            <a:r>
              <a:rPr lang="en-US" dirty="0" smtClean="0"/>
              <a:t>of population </a:t>
            </a:r>
            <a:r>
              <a:rPr lang="en-US" dirty="0"/>
              <a:t>with disability, generates 75% of healthcare costs for low back </a:t>
            </a:r>
            <a:r>
              <a:rPr lang="en-US" dirty="0" smtClean="0"/>
              <a:t>pain.</a:t>
            </a:r>
          </a:p>
          <a:p>
            <a:r>
              <a:rPr lang="en-US" dirty="0"/>
              <a:t>There are significant geographic variations, duration and chronicity also disputes, 90% </a:t>
            </a:r>
            <a:r>
              <a:rPr lang="en-US" dirty="0" smtClean="0"/>
              <a:t>of attacks </a:t>
            </a:r>
            <a:r>
              <a:rPr lang="en-US" dirty="0"/>
              <a:t>are resolved in 6 weeks, </a:t>
            </a:r>
            <a:r>
              <a:rPr lang="en-US" dirty="0" smtClean="0"/>
              <a:t>10</a:t>
            </a:r>
            <a:r>
              <a:rPr lang="en-US" dirty="0"/>
              <a:t>% of patients develop persistent pain, however </a:t>
            </a:r>
            <a:r>
              <a:rPr lang="en-US" dirty="0" smtClean="0"/>
              <a:t>despite  </a:t>
            </a:r>
            <a:r>
              <a:rPr lang="en-US" dirty="0"/>
              <a:t>believing that there will be more episodes, are frequent relapses </a:t>
            </a:r>
            <a:r>
              <a:rPr lang="en-US" dirty="0" smtClean="0"/>
              <a:t>(4-10%).</a:t>
            </a:r>
          </a:p>
          <a:p>
            <a:r>
              <a:rPr lang="en-US" dirty="0"/>
              <a:t>On the other hand there are many options for evaluation and treatment of back pain, </a:t>
            </a:r>
            <a:r>
              <a:rPr lang="en-US" dirty="0" smtClean="0"/>
              <a:t>but  </a:t>
            </a:r>
            <a:r>
              <a:rPr lang="en-US" dirty="0"/>
              <a:t>little consensus regarding the appropriate use </a:t>
            </a:r>
            <a:r>
              <a:rPr lang="en-US" dirty="0" smtClean="0"/>
              <a:t>on </a:t>
            </a:r>
            <a:r>
              <a:rPr lang="en-US" dirty="0"/>
              <a:t>diagnostic and </a:t>
            </a:r>
            <a:r>
              <a:rPr lang="en-US" dirty="0" smtClean="0"/>
              <a:t>treatment.</a:t>
            </a:r>
          </a:p>
          <a:p>
            <a:r>
              <a:rPr lang="en-US" dirty="0" smtClean="0"/>
              <a:t>There is an excessive  </a:t>
            </a:r>
            <a:r>
              <a:rPr lang="en-US" dirty="0"/>
              <a:t>variation for </a:t>
            </a:r>
            <a:r>
              <a:rPr lang="en-US" dirty="0" smtClean="0"/>
              <a:t>indication </a:t>
            </a:r>
            <a:r>
              <a:rPr lang="en-US" dirty="0"/>
              <a:t>of surgery, in USA is five times higher than </a:t>
            </a:r>
            <a:r>
              <a:rPr lang="en-US" dirty="0" smtClean="0"/>
              <a:t>Europe . </a:t>
            </a:r>
            <a:r>
              <a:rPr lang="en-US" dirty="0"/>
              <a:t>Few technologies have often proved or </a:t>
            </a:r>
            <a:r>
              <a:rPr lang="en-US" dirty="0" smtClean="0"/>
              <a:t>be effective </a:t>
            </a:r>
            <a:r>
              <a:rPr lang="en-US" dirty="0"/>
              <a:t>and even damaging</a:t>
            </a:r>
            <a:r>
              <a:rPr lang="en-US" dirty="0" smtClean="0"/>
              <a:t>, some </a:t>
            </a:r>
            <a:r>
              <a:rPr lang="en-US" dirty="0"/>
              <a:t>based on studies with few benefits.</a:t>
            </a:r>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5</a:t>
            </a:fld>
            <a:endParaRPr lang="es-ES"/>
          </a:p>
        </p:txBody>
      </p:sp>
    </p:spTree>
    <p:extLst>
      <p:ext uri="{BB962C8B-B14F-4D97-AF65-F5344CB8AC3E}">
        <p14:creationId xmlns:p14="http://schemas.microsoft.com/office/powerpoint/2010/main" val="300310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dirty="0"/>
              <a:t>Those who attend care doctor however achieve rapid intensity improvements of pain (58</a:t>
            </a:r>
            <a:r>
              <a:rPr lang="en-US" dirty="0" smtClean="0"/>
              <a:t>%),  </a:t>
            </a:r>
            <a:r>
              <a:rPr lang="en-US" dirty="0"/>
              <a:t>disability (58%) and ease returning to work (2%) </a:t>
            </a:r>
            <a:r>
              <a:rPr lang="en-US" dirty="0" smtClean="0"/>
              <a:t>. </a:t>
            </a:r>
            <a:r>
              <a:rPr lang="en-US" dirty="0"/>
              <a:t>But relapses are </a:t>
            </a:r>
            <a:r>
              <a:rPr lang="en-US" dirty="0" smtClean="0"/>
              <a:t>very frequent</a:t>
            </a:r>
            <a:r>
              <a:rPr lang="en-US" dirty="0"/>
              <a:t>, </a:t>
            </a:r>
            <a:r>
              <a:rPr lang="en-US" dirty="0" smtClean="0"/>
              <a:t>75</a:t>
            </a:r>
            <a:r>
              <a:rPr lang="en-US" dirty="0"/>
              <a:t>% of patients may present at least one of </a:t>
            </a:r>
            <a:r>
              <a:rPr lang="en-US" dirty="0" smtClean="0"/>
              <a:t>year.</a:t>
            </a:r>
          </a:p>
          <a:p>
            <a:r>
              <a:rPr lang="en-US" dirty="0" err="1"/>
              <a:t>Deyo</a:t>
            </a:r>
            <a:r>
              <a:rPr lang="en-US" dirty="0"/>
              <a:t> </a:t>
            </a:r>
            <a:r>
              <a:rPr lang="en-US" dirty="0" smtClean="0"/>
              <a:t>published </a:t>
            </a:r>
            <a:r>
              <a:rPr lang="en-US" dirty="0"/>
              <a:t>one </a:t>
            </a:r>
            <a:r>
              <a:rPr lang="en-US" dirty="0" smtClean="0"/>
              <a:t>interesting research which </a:t>
            </a:r>
            <a:r>
              <a:rPr lang="en-US" dirty="0"/>
              <a:t>examines all </a:t>
            </a:r>
            <a:r>
              <a:rPr lang="en-US" dirty="0" smtClean="0"/>
              <a:t>aspects  </a:t>
            </a:r>
            <a:r>
              <a:rPr lang="en-US" dirty="0"/>
              <a:t>related to low back pain and its </a:t>
            </a:r>
            <a:r>
              <a:rPr lang="en-US" dirty="0" smtClean="0"/>
              <a:t>impact in </a:t>
            </a:r>
            <a:r>
              <a:rPr lang="en-US" dirty="0"/>
              <a:t>labor, health, economic and social </a:t>
            </a:r>
            <a:r>
              <a:rPr lang="en-US" dirty="0" smtClean="0"/>
              <a:t>system that nowadays is entering in</a:t>
            </a:r>
            <a:r>
              <a:rPr lang="es-ES" dirty="0" smtClean="0"/>
              <a:t> </a:t>
            </a:r>
            <a:r>
              <a:rPr lang="es-ES" dirty="0"/>
              <a:t>crisis.</a:t>
            </a:r>
          </a:p>
        </p:txBody>
      </p:sp>
      <p:sp>
        <p:nvSpPr>
          <p:cNvPr id="4" name="3 Marcador de número de diapositiva"/>
          <p:cNvSpPr>
            <a:spLocks noGrp="1"/>
          </p:cNvSpPr>
          <p:nvPr>
            <p:ph type="sldNum" sz="quarter" idx="10"/>
          </p:nvPr>
        </p:nvSpPr>
        <p:spPr/>
        <p:txBody>
          <a:bodyPr/>
          <a:lstStyle/>
          <a:p>
            <a:fld id="{EE7D5DBA-A63B-49B9-B125-36A2224BC7B2}" type="slidenum">
              <a:rPr lang="es-ES" smtClean="0"/>
              <a:t>6</a:t>
            </a:fld>
            <a:endParaRPr lang="es-ES"/>
          </a:p>
        </p:txBody>
      </p:sp>
    </p:spTree>
    <p:extLst>
      <p:ext uri="{BB962C8B-B14F-4D97-AF65-F5344CB8AC3E}">
        <p14:creationId xmlns:p14="http://schemas.microsoft.com/office/powerpoint/2010/main" val="73685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dirty="0" smtClean="0"/>
              <a:t>Medicare </a:t>
            </a:r>
            <a:r>
              <a:rPr lang="en-US" dirty="0"/>
              <a:t>spending for in-patient </a:t>
            </a:r>
            <a:r>
              <a:rPr lang="en-US" dirty="0" smtClean="0"/>
              <a:t>back surgery </a:t>
            </a:r>
            <a:r>
              <a:rPr lang="en-US" dirty="0"/>
              <a:t>more than doubled over the decade, with </a:t>
            </a:r>
            <a:r>
              <a:rPr lang="en-US" dirty="0" smtClean="0"/>
              <a:t>an </a:t>
            </a:r>
            <a:r>
              <a:rPr lang="es-ES" dirty="0" err="1" smtClean="0"/>
              <a:t>increase</a:t>
            </a:r>
            <a:r>
              <a:rPr lang="es-ES" dirty="0" smtClean="0"/>
              <a:t> </a:t>
            </a:r>
            <a:r>
              <a:rPr lang="es-ES" dirty="0" err="1"/>
              <a:t>for</a:t>
            </a:r>
            <a:r>
              <a:rPr lang="es-ES" dirty="0"/>
              <a:t> lumbar </a:t>
            </a:r>
            <a:r>
              <a:rPr lang="es-ES" dirty="0" err="1" smtClean="0"/>
              <a:t>fusion</a:t>
            </a:r>
            <a:r>
              <a:rPr lang="es-ES" dirty="0" smtClean="0"/>
              <a:t> </a:t>
            </a:r>
            <a:r>
              <a:rPr lang="es-ES" dirty="0" err="1" smtClean="0"/>
              <a:t>representing</a:t>
            </a:r>
            <a:r>
              <a:rPr lang="es-ES" dirty="0" smtClean="0"/>
              <a:t> </a:t>
            </a:r>
            <a:r>
              <a:rPr lang="es-ES" dirty="0"/>
              <a:t>47</a:t>
            </a:r>
            <a:r>
              <a:rPr lang="es-ES" dirty="0" smtClean="0"/>
              <a:t>% </a:t>
            </a:r>
            <a:r>
              <a:rPr lang="en-US" dirty="0" smtClean="0"/>
              <a:t>of </a:t>
            </a:r>
            <a:r>
              <a:rPr lang="en-US" dirty="0"/>
              <a:t>total spending for back </a:t>
            </a:r>
            <a:r>
              <a:rPr lang="en-US" dirty="0" smtClean="0"/>
              <a:t>surgery.</a:t>
            </a:r>
            <a:endParaRPr lang="es-ES" dirty="0" smtClean="0"/>
          </a:p>
          <a:p>
            <a:r>
              <a:rPr lang="en-US" dirty="0"/>
              <a:t>Similarly, increases </a:t>
            </a:r>
            <a:r>
              <a:rPr lang="en-US" dirty="0" smtClean="0"/>
              <a:t>in </a:t>
            </a:r>
            <a:r>
              <a:rPr lang="en-US" dirty="0"/>
              <a:t>spinal </a:t>
            </a:r>
            <a:r>
              <a:rPr lang="en-US" dirty="0" smtClean="0"/>
              <a:t>cord implants </a:t>
            </a:r>
            <a:r>
              <a:rPr lang="en-US" dirty="0"/>
              <a:t>over a 10-year </a:t>
            </a:r>
            <a:r>
              <a:rPr lang="en-US" dirty="0" smtClean="0"/>
              <a:t>period </a:t>
            </a:r>
            <a:r>
              <a:rPr lang="en-US" dirty="0"/>
              <a:t>have been reported in the Medicare </a:t>
            </a:r>
            <a:r>
              <a:rPr lang="en-US" dirty="0" smtClean="0"/>
              <a:t>population.</a:t>
            </a:r>
          </a:p>
          <a:p>
            <a:r>
              <a:rPr lang="en-US" dirty="0"/>
              <a:t>Management of post lumbar surgery syndrome with numerous modalities of  treatments including </a:t>
            </a:r>
            <a:r>
              <a:rPr lang="es-ES" dirty="0" err="1"/>
              <a:t>interventional</a:t>
            </a:r>
            <a:r>
              <a:rPr lang="es-ES" dirty="0"/>
              <a:t> </a:t>
            </a:r>
            <a:r>
              <a:rPr lang="es-ES" dirty="0" err="1"/>
              <a:t>techniques</a:t>
            </a:r>
            <a:r>
              <a:rPr lang="es-ES" dirty="0"/>
              <a:t>, </a:t>
            </a:r>
            <a:r>
              <a:rPr lang="es-ES" dirty="0" err="1"/>
              <a:t>results</a:t>
            </a:r>
            <a:r>
              <a:rPr lang="es-ES" dirty="0"/>
              <a:t> in </a:t>
            </a:r>
            <a:r>
              <a:rPr lang="es-ES" dirty="0" err="1"/>
              <a:t>moderate</a:t>
            </a:r>
            <a:r>
              <a:rPr lang="es-ES" dirty="0"/>
              <a:t> </a:t>
            </a:r>
            <a:r>
              <a:rPr lang="en-US" dirty="0"/>
              <a:t>improvement, yet leaves a proportion of patients in </a:t>
            </a:r>
            <a:r>
              <a:rPr lang="es-ES" dirty="0" err="1"/>
              <a:t>intractable</a:t>
            </a:r>
            <a:r>
              <a:rPr lang="es-ES" dirty="0"/>
              <a:t> </a:t>
            </a:r>
            <a:r>
              <a:rPr lang="es-ES" dirty="0" err="1"/>
              <a:t>pain</a:t>
            </a:r>
            <a:r>
              <a:rPr lang="es-ES" dirty="0"/>
              <a:t>.</a:t>
            </a:r>
          </a:p>
          <a:p>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7</a:t>
            </a:fld>
            <a:endParaRPr lang="es-ES"/>
          </a:p>
        </p:txBody>
      </p:sp>
    </p:spTree>
    <p:extLst>
      <p:ext uri="{BB962C8B-B14F-4D97-AF65-F5344CB8AC3E}">
        <p14:creationId xmlns:p14="http://schemas.microsoft.com/office/powerpoint/2010/main" val="113634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p:txBody>
          <a:bodyPr/>
          <a:lstStyle/>
          <a:p>
            <a:r>
              <a:rPr lang="en-US" dirty="0" smtClean="0"/>
              <a:t>On another hand From 1990 to 2010 costs generated have been increasing,  </a:t>
            </a:r>
            <a:r>
              <a:rPr lang="en-US" dirty="0"/>
              <a:t>medical treatment is estimated between 9000 and 19000 $ </a:t>
            </a:r>
            <a:r>
              <a:rPr lang="en-US" dirty="0" smtClean="0"/>
              <a:t>per patient </a:t>
            </a:r>
            <a:r>
              <a:rPr lang="en-US" dirty="0"/>
              <a:t>per year, and </a:t>
            </a:r>
            <a:r>
              <a:rPr lang="en-US" dirty="0" smtClean="0"/>
              <a:t>interventions  </a:t>
            </a:r>
            <a:r>
              <a:rPr lang="es-ES" dirty="0" err="1"/>
              <a:t>around</a:t>
            </a:r>
            <a:r>
              <a:rPr lang="es-ES" dirty="0"/>
              <a:t> </a:t>
            </a:r>
            <a:r>
              <a:rPr lang="es-ES" dirty="0" smtClean="0"/>
              <a:t>19000  </a:t>
            </a:r>
            <a:r>
              <a:rPr lang="es-ES" dirty="0" err="1" smtClean="0"/>
              <a:t>to</a:t>
            </a:r>
            <a:r>
              <a:rPr lang="es-ES" dirty="0" smtClean="0"/>
              <a:t> 35,000</a:t>
            </a:r>
          </a:p>
          <a:p>
            <a:endParaRPr lang="es-ES" dirty="0" smtClean="0"/>
          </a:p>
          <a:p>
            <a:r>
              <a:rPr lang="es-ES" dirty="0" err="1" smtClean="0"/>
              <a:t>Developed</a:t>
            </a:r>
            <a:r>
              <a:rPr lang="es-ES" dirty="0" smtClean="0"/>
              <a:t> </a:t>
            </a:r>
            <a:r>
              <a:rPr lang="es-ES" dirty="0" err="1"/>
              <a:t>countries</a:t>
            </a:r>
            <a:r>
              <a:rPr lang="es-ES" dirty="0"/>
              <a:t> </a:t>
            </a:r>
            <a:r>
              <a:rPr lang="es-ES" dirty="0" err="1" smtClean="0"/>
              <a:t>had</a:t>
            </a:r>
            <a:r>
              <a:rPr lang="es-ES" dirty="0" smtClean="0"/>
              <a:t> </a:t>
            </a:r>
            <a:r>
              <a:rPr lang="es-ES" dirty="0" err="1" smtClean="0"/>
              <a:t>an</a:t>
            </a:r>
            <a:r>
              <a:rPr lang="es-ES" dirty="0" smtClean="0"/>
              <a:t> </a:t>
            </a:r>
            <a:r>
              <a:rPr lang="es-ES" dirty="0" err="1"/>
              <a:t>increase</a:t>
            </a:r>
            <a:r>
              <a:rPr lang="es-ES" dirty="0"/>
              <a:t> of </a:t>
            </a:r>
            <a:r>
              <a:rPr lang="es-ES" dirty="0" err="1"/>
              <a:t>interventionist</a:t>
            </a:r>
            <a:r>
              <a:rPr lang="es-ES" dirty="0"/>
              <a:t> </a:t>
            </a:r>
            <a:r>
              <a:rPr lang="es-ES" dirty="0" err="1"/>
              <a:t>techniques</a:t>
            </a:r>
            <a:r>
              <a:rPr lang="es-ES" dirty="0"/>
              <a:t> </a:t>
            </a:r>
            <a:r>
              <a:rPr lang="es-ES" dirty="0" smtClean="0"/>
              <a:t> </a:t>
            </a:r>
            <a:r>
              <a:rPr lang="es-ES" dirty="0" err="1" smtClean="0"/>
              <a:t>to</a:t>
            </a:r>
            <a:r>
              <a:rPr lang="es-ES" dirty="0" smtClean="0"/>
              <a:t> 235% </a:t>
            </a:r>
            <a:r>
              <a:rPr lang="en-US" dirty="0" smtClean="0"/>
              <a:t>parallel </a:t>
            </a:r>
            <a:r>
              <a:rPr lang="en-US" dirty="0"/>
              <a:t>to a rise in the prevalence of  pain due to an improvement of diagnostic means, and  progress new surgery and injection techniques </a:t>
            </a:r>
            <a:r>
              <a:rPr lang="es-ES" dirty="0"/>
              <a:t> </a:t>
            </a:r>
            <a:r>
              <a:rPr lang="es-ES" dirty="0" err="1"/>
              <a:t>guided</a:t>
            </a:r>
            <a:r>
              <a:rPr lang="es-ES" dirty="0"/>
              <a:t> </a:t>
            </a:r>
            <a:r>
              <a:rPr lang="es-ES" dirty="0" err="1"/>
              <a:t>by</a:t>
            </a:r>
            <a:r>
              <a:rPr lang="es-ES" dirty="0"/>
              <a:t> </a:t>
            </a:r>
            <a:r>
              <a:rPr lang="es-ES" dirty="0" err="1"/>
              <a:t>fluoroscopy</a:t>
            </a:r>
            <a:r>
              <a:rPr lang="es-ES" dirty="0"/>
              <a:t>, </a:t>
            </a:r>
            <a:r>
              <a:rPr lang="es-ES" dirty="0" err="1"/>
              <a:t>Echography</a:t>
            </a:r>
            <a:r>
              <a:rPr lang="es-ES" dirty="0"/>
              <a:t> </a:t>
            </a:r>
            <a:r>
              <a:rPr lang="es-ES" dirty="0" err="1"/>
              <a:t>or</a:t>
            </a:r>
            <a:r>
              <a:rPr lang="es-ES" dirty="0"/>
              <a:t> </a:t>
            </a:r>
            <a:r>
              <a:rPr lang="es-ES" dirty="0" err="1"/>
              <a:t>Magnetic</a:t>
            </a:r>
            <a:r>
              <a:rPr lang="es-ES" dirty="0"/>
              <a:t> </a:t>
            </a:r>
            <a:r>
              <a:rPr lang="es-ES" dirty="0" err="1"/>
              <a:t>Resonance</a:t>
            </a:r>
            <a:r>
              <a:rPr lang="es-ES" dirty="0"/>
              <a:t> </a:t>
            </a:r>
            <a:r>
              <a:rPr lang="es-ES" dirty="0" err="1"/>
              <a:t>including</a:t>
            </a:r>
            <a:r>
              <a:rPr lang="es-ES" dirty="0"/>
              <a:t> </a:t>
            </a:r>
            <a:r>
              <a:rPr lang="es-ES" dirty="0" err="1"/>
              <a:t>Neuro-navigation</a:t>
            </a:r>
            <a:r>
              <a:rPr lang="es-ES" dirty="0"/>
              <a:t>.</a:t>
            </a:r>
          </a:p>
          <a:p>
            <a:endParaRPr lang="en-US" dirty="0" smtClean="0"/>
          </a:p>
          <a:p>
            <a:endParaRPr lang="en-US" dirty="0" smtClean="0"/>
          </a:p>
          <a:p>
            <a:r>
              <a:rPr lang="en-US" dirty="0" smtClean="0"/>
              <a:t>On </a:t>
            </a:r>
            <a:r>
              <a:rPr lang="en-US" dirty="0"/>
              <a:t>the other hand there are many options for evaluation and treatment of back pain, </a:t>
            </a:r>
            <a:r>
              <a:rPr lang="en-US" dirty="0" smtClean="0"/>
              <a:t>but  </a:t>
            </a:r>
            <a:r>
              <a:rPr lang="en-US" dirty="0"/>
              <a:t>little consensus regarding the appropriate use if diagnostic and treatment media, </a:t>
            </a:r>
            <a:r>
              <a:rPr lang="en-US" dirty="0" smtClean="0"/>
              <a:t>excessive  </a:t>
            </a:r>
            <a:r>
              <a:rPr lang="en-US" dirty="0"/>
              <a:t>variation for example indication of surgery, in USA is five times higher than </a:t>
            </a:r>
            <a:r>
              <a:rPr lang="en-US" dirty="0" smtClean="0"/>
              <a:t>Europe.  </a:t>
            </a:r>
            <a:r>
              <a:rPr lang="en-US" dirty="0"/>
              <a:t>Few technologies have often proved or ineffective and even damaging</a:t>
            </a:r>
            <a:r>
              <a:rPr lang="en-US" dirty="0" smtClean="0"/>
              <a:t>,  </a:t>
            </a:r>
            <a:r>
              <a:rPr lang="en-US" dirty="0"/>
              <a:t>some based on studies with few benefits</a:t>
            </a:r>
            <a:r>
              <a:rPr lang="en-US" dirty="0" smtClean="0"/>
              <a:t>.</a:t>
            </a:r>
          </a:p>
          <a:p>
            <a:endParaRPr lang="es-ES" dirty="0"/>
          </a:p>
        </p:txBody>
      </p:sp>
      <p:sp>
        <p:nvSpPr>
          <p:cNvPr id="4" name="3 Marcador de número de diapositiva"/>
          <p:cNvSpPr>
            <a:spLocks noGrp="1"/>
          </p:cNvSpPr>
          <p:nvPr>
            <p:ph type="sldNum" sz="quarter" idx="10"/>
          </p:nvPr>
        </p:nvSpPr>
        <p:spPr/>
        <p:txBody>
          <a:bodyPr/>
          <a:lstStyle/>
          <a:p>
            <a:fld id="{EE7D5DBA-A63B-49B9-B125-36A2224BC7B2}" type="slidenum">
              <a:rPr lang="es-ES" smtClean="0"/>
              <a:t>8</a:t>
            </a:fld>
            <a:endParaRPr lang="es-ES"/>
          </a:p>
        </p:txBody>
      </p:sp>
    </p:spTree>
    <p:extLst>
      <p:ext uri="{BB962C8B-B14F-4D97-AF65-F5344CB8AC3E}">
        <p14:creationId xmlns:p14="http://schemas.microsoft.com/office/powerpoint/2010/main" val="74910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a:prstGeom prst="rect">
            <a:avLst/>
          </a:prstGeom>
        </p:spPr>
      </p:sp>
      <p:sp>
        <p:nvSpPr>
          <p:cNvPr id="3" name="2 Marcador de notas"/>
          <p:cNvSpPr>
            <a:spLocks noGrp="1"/>
          </p:cNvSpPr>
          <p:nvPr>
            <p:ph type="body" idx="1"/>
          </p:nvPr>
        </p:nvSpPr>
        <p:spPr>
          <a:xfrm>
            <a:off x="476672" y="4355976"/>
            <a:ext cx="5976664" cy="4114800"/>
          </a:xfrm>
        </p:spPr>
        <p:txBody>
          <a:bodyPr/>
          <a:lstStyle/>
          <a:p>
            <a:r>
              <a:rPr lang="en-US" dirty="0" smtClean="0"/>
              <a:t>The </a:t>
            </a:r>
            <a:r>
              <a:rPr lang="en-US" dirty="0"/>
              <a:t>European Multinational COST b 13 program was developed by The </a:t>
            </a:r>
            <a:r>
              <a:rPr lang="en-US" dirty="0" smtClean="0"/>
              <a:t>European Commission </a:t>
            </a:r>
            <a:r>
              <a:rPr lang="en-US" dirty="0"/>
              <a:t>Directorate </a:t>
            </a:r>
            <a:r>
              <a:rPr lang="en-US" dirty="0" smtClean="0"/>
              <a:t>of General </a:t>
            </a:r>
            <a:r>
              <a:rPr lang="en-US" dirty="0"/>
              <a:t>Research Political Co-Ordination and Strategy </a:t>
            </a:r>
            <a:r>
              <a:rPr lang="en-US" dirty="0" smtClean="0"/>
              <a:t>branch under </a:t>
            </a:r>
            <a:r>
              <a:rPr lang="en-US" dirty="0"/>
              <a:t>the title “Low Back Pain: Guidelines for its management”. Since 1999 to 2005 </a:t>
            </a:r>
            <a:r>
              <a:rPr lang="en-US" dirty="0" smtClean="0"/>
              <a:t>were </a:t>
            </a:r>
            <a:r>
              <a:rPr lang="en-US" dirty="0"/>
              <a:t>reviewed </a:t>
            </a:r>
            <a:r>
              <a:rPr lang="en-US" dirty="0" smtClean="0"/>
              <a:t> clinical </a:t>
            </a:r>
            <a:r>
              <a:rPr lang="en-US" dirty="0"/>
              <a:t>practice guidelines and </a:t>
            </a:r>
            <a:r>
              <a:rPr lang="en-US" dirty="0" err="1" smtClean="0"/>
              <a:t>eigth</a:t>
            </a:r>
            <a:r>
              <a:rPr lang="en-US" baseline="0" dirty="0" smtClean="0"/>
              <a:t> hundred and seventy one (</a:t>
            </a:r>
            <a:r>
              <a:rPr lang="en-US" dirty="0" smtClean="0"/>
              <a:t>871) </a:t>
            </a:r>
            <a:r>
              <a:rPr lang="en-US" dirty="0"/>
              <a:t>Systematic Reviews, Randomized </a:t>
            </a:r>
            <a:r>
              <a:rPr lang="en-US" dirty="0" smtClean="0"/>
              <a:t>control  </a:t>
            </a:r>
            <a:r>
              <a:rPr lang="en-US" dirty="0"/>
              <a:t>trials (RCT´) and Prevention studies. Involving a total of </a:t>
            </a:r>
            <a:r>
              <a:rPr lang="en-US" dirty="0" err="1" smtClean="0"/>
              <a:t>forthy</a:t>
            </a:r>
            <a:r>
              <a:rPr lang="en-US" dirty="0" smtClean="0"/>
              <a:t> </a:t>
            </a:r>
            <a:r>
              <a:rPr lang="en-US" dirty="0" err="1" smtClean="0"/>
              <a:t>nain</a:t>
            </a:r>
            <a:r>
              <a:rPr lang="en-US" dirty="0" smtClean="0"/>
              <a:t> (49) </a:t>
            </a:r>
            <a:r>
              <a:rPr lang="en-US" dirty="0"/>
              <a:t>experts </a:t>
            </a:r>
            <a:r>
              <a:rPr lang="en-US" dirty="0" smtClean="0"/>
              <a:t>including Epidemiologists</a:t>
            </a:r>
            <a:r>
              <a:rPr lang="en-US" dirty="0"/>
              <a:t>, Public Health, Chiropractors, </a:t>
            </a:r>
            <a:r>
              <a:rPr lang="en-US" dirty="0" err="1"/>
              <a:t>Psicologists</a:t>
            </a:r>
            <a:r>
              <a:rPr lang="en-US" dirty="0"/>
              <a:t>, Physiotherapists, Ergonomists</a:t>
            </a:r>
            <a:r>
              <a:rPr lang="en-US" dirty="0" smtClean="0"/>
              <a:t>, Physiologists</a:t>
            </a:r>
            <a:r>
              <a:rPr lang="en-US" dirty="0"/>
              <a:t>, and Medical Specialists (Primary Care, Anesthesiology, Pain </a:t>
            </a:r>
            <a:r>
              <a:rPr lang="en-US" dirty="0" err="1"/>
              <a:t>Terapy</a:t>
            </a:r>
            <a:r>
              <a:rPr lang="en-US" dirty="0" smtClean="0"/>
              <a:t>, </a:t>
            </a:r>
            <a:r>
              <a:rPr lang="es-ES" dirty="0" err="1" smtClean="0"/>
              <a:t>Rheumatology</a:t>
            </a:r>
            <a:r>
              <a:rPr lang="es-ES" dirty="0"/>
              <a:t>, </a:t>
            </a:r>
            <a:r>
              <a:rPr lang="es-ES" dirty="0" err="1"/>
              <a:t>Traumatology</a:t>
            </a:r>
            <a:r>
              <a:rPr lang="es-ES" dirty="0"/>
              <a:t>, </a:t>
            </a:r>
            <a:r>
              <a:rPr lang="es-ES" dirty="0" err="1"/>
              <a:t>Neurosurgery</a:t>
            </a:r>
            <a:r>
              <a:rPr lang="es-ES" dirty="0"/>
              <a:t>, </a:t>
            </a:r>
            <a:r>
              <a:rPr lang="es-ES" dirty="0" err="1"/>
              <a:t>Pathology</a:t>
            </a:r>
            <a:r>
              <a:rPr lang="es-ES" dirty="0"/>
              <a:t>, </a:t>
            </a:r>
            <a:r>
              <a:rPr lang="es-ES" dirty="0" err="1"/>
              <a:t>Rehabilitation</a:t>
            </a:r>
            <a:r>
              <a:rPr lang="es-ES" dirty="0"/>
              <a:t>, </a:t>
            </a:r>
            <a:r>
              <a:rPr lang="es-ES" dirty="0" err="1"/>
              <a:t>Radiology</a:t>
            </a:r>
            <a:r>
              <a:rPr lang="es-ES" dirty="0"/>
              <a:t>, </a:t>
            </a:r>
            <a:r>
              <a:rPr lang="es-ES" dirty="0" err="1" smtClean="0"/>
              <a:t>Sports</a:t>
            </a:r>
            <a:r>
              <a:rPr lang="es-ES" dirty="0" smtClean="0"/>
              <a:t> </a:t>
            </a:r>
            <a:r>
              <a:rPr lang="en-US" dirty="0" smtClean="0"/>
              <a:t>Medicine</a:t>
            </a:r>
            <a:r>
              <a:rPr lang="en-US" dirty="0"/>
              <a:t>, Emergency Medicine and Occupational Medicine.). </a:t>
            </a:r>
            <a:endParaRPr lang="en-US" dirty="0" smtClean="0"/>
          </a:p>
          <a:p>
            <a:r>
              <a:rPr lang="en-US" dirty="0" smtClean="0"/>
              <a:t>The </a:t>
            </a:r>
            <a:r>
              <a:rPr lang="en-US" dirty="0"/>
              <a:t>main difference </a:t>
            </a:r>
            <a:r>
              <a:rPr lang="en-US" dirty="0" smtClean="0"/>
              <a:t>with previous </a:t>
            </a:r>
            <a:r>
              <a:rPr lang="en-US" dirty="0"/>
              <a:t>guides is that COST B13 Guide includes </a:t>
            </a:r>
            <a:r>
              <a:rPr lang="en-US" dirty="0" smtClean="0"/>
              <a:t>recommendations </a:t>
            </a:r>
            <a:r>
              <a:rPr lang="en-US" dirty="0"/>
              <a:t>for management Acute</a:t>
            </a:r>
            <a:r>
              <a:rPr lang="en-US" dirty="0" smtClean="0"/>
              <a:t>, Chronic </a:t>
            </a:r>
            <a:r>
              <a:rPr lang="en-US" dirty="0"/>
              <a:t>and prevention of LBP</a:t>
            </a:r>
            <a:r>
              <a:rPr lang="en-US" dirty="0" smtClean="0"/>
              <a:t>.</a:t>
            </a:r>
          </a:p>
          <a:p>
            <a:r>
              <a:rPr lang="en-US" dirty="0"/>
              <a:t>In 2009 the American Pain </a:t>
            </a:r>
            <a:r>
              <a:rPr lang="en-US" dirty="0" smtClean="0"/>
              <a:t>Society published one guide that recommended limiting</a:t>
            </a:r>
            <a:r>
              <a:rPr lang="en-US" baseline="0" dirty="0" smtClean="0"/>
              <a:t> </a:t>
            </a:r>
            <a:r>
              <a:rPr lang="en-US" dirty="0" smtClean="0"/>
              <a:t>the use of Interventional techniques(APS) because reaffirm </a:t>
            </a:r>
            <a:r>
              <a:rPr lang="en-US" dirty="0"/>
              <a:t>previous </a:t>
            </a:r>
            <a:r>
              <a:rPr lang="en-US" dirty="0" smtClean="0"/>
              <a:t> recommendations </a:t>
            </a:r>
            <a:r>
              <a:rPr lang="en-US" dirty="0"/>
              <a:t>(see COST </a:t>
            </a:r>
            <a:r>
              <a:rPr lang="en-US" dirty="0" smtClean="0"/>
              <a:t>B13 Guide</a:t>
            </a:r>
            <a:r>
              <a:rPr lang="en-US" dirty="0"/>
              <a:t>) that avoid invasive therapies and showing benefits of non-invasive (stay active</a:t>
            </a:r>
            <a:r>
              <a:rPr lang="en-US" dirty="0" smtClean="0"/>
              <a:t>, intensive  rehabilitation </a:t>
            </a:r>
            <a:r>
              <a:rPr lang="en-US" dirty="0"/>
              <a:t>and cognitive/</a:t>
            </a:r>
            <a:r>
              <a:rPr lang="en-US" dirty="0" err="1"/>
              <a:t>behavioural</a:t>
            </a:r>
            <a:r>
              <a:rPr lang="en-US" dirty="0"/>
              <a:t> emphasis). </a:t>
            </a:r>
            <a:r>
              <a:rPr lang="en-US" dirty="0" smtClean="0"/>
              <a:t>However controversy is served because In </a:t>
            </a:r>
            <a:r>
              <a:rPr lang="en-US" dirty="0"/>
              <a:t>contrast the </a:t>
            </a:r>
            <a:r>
              <a:rPr lang="en-US" dirty="0" smtClean="0"/>
              <a:t>American  </a:t>
            </a:r>
            <a:r>
              <a:rPr lang="en-US" dirty="0"/>
              <a:t>Society of </a:t>
            </a:r>
            <a:r>
              <a:rPr lang="en-US" dirty="0" smtClean="0"/>
              <a:t> interventional </a:t>
            </a:r>
            <a:r>
              <a:rPr lang="en-US" dirty="0"/>
              <a:t>Pain Physicians </a:t>
            </a:r>
            <a:r>
              <a:rPr lang="en-US" dirty="0" smtClean="0"/>
              <a:t>published </a:t>
            </a:r>
            <a:r>
              <a:rPr lang="en-US" dirty="0"/>
              <a:t>a critical review </a:t>
            </a:r>
            <a:r>
              <a:rPr lang="en-US" dirty="0" smtClean="0"/>
              <a:t>of  </a:t>
            </a:r>
            <a:r>
              <a:rPr lang="en-US" dirty="0"/>
              <a:t>Interventional Techniques for chronic and acute LBP </a:t>
            </a:r>
            <a:r>
              <a:rPr lang="en-US" dirty="0" smtClean="0"/>
              <a:t>that </a:t>
            </a:r>
            <a:r>
              <a:rPr lang="en-US" dirty="0"/>
              <a:t>differs from APS </a:t>
            </a:r>
            <a:r>
              <a:rPr lang="en-US" dirty="0" smtClean="0"/>
              <a:t>Guidelines including </a:t>
            </a:r>
            <a:r>
              <a:rPr lang="en-US" dirty="0"/>
              <a:t>caudal epidural injections, lumbar facet joint nerve blocks, </a:t>
            </a:r>
            <a:r>
              <a:rPr lang="en-US" dirty="0" smtClean="0"/>
              <a:t>radiofrequency  </a:t>
            </a:r>
            <a:r>
              <a:rPr lang="en-US" dirty="0" err="1"/>
              <a:t>neurotomy</a:t>
            </a:r>
            <a:r>
              <a:rPr lang="en-US" dirty="0"/>
              <a:t>, and </a:t>
            </a:r>
            <a:r>
              <a:rPr lang="en-US" dirty="0" smtClean="0"/>
              <a:t> percutaneous </a:t>
            </a:r>
            <a:r>
              <a:rPr lang="en-US" dirty="0" err="1"/>
              <a:t>adhesiolysis</a:t>
            </a:r>
            <a:r>
              <a:rPr lang="en-US" dirty="0"/>
              <a:t> as appropriate methodology.</a:t>
            </a:r>
          </a:p>
          <a:p>
            <a:r>
              <a:rPr lang="en-US" dirty="0" smtClean="0"/>
              <a:t>Probably </a:t>
            </a:r>
            <a:r>
              <a:rPr lang="en-US" dirty="0"/>
              <a:t>better designed studies obtain a balance between non-invasive and </a:t>
            </a:r>
            <a:r>
              <a:rPr lang="en-US" dirty="0" smtClean="0"/>
              <a:t>  Interventional </a:t>
            </a:r>
            <a:r>
              <a:rPr lang="es-ES" dirty="0" smtClean="0"/>
              <a:t> </a:t>
            </a:r>
            <a:r>
              <a:rPr lang="es-ES" dirty="0" err="1"/>
              <a:t>therapies</a:t>
            </a:r>
            <a:r>
              <a:rPr lang="es-ES" dirty="0"/>
              <a:t>.</a:t>
            </a:r>
          </a:p>
        </p:txBody>
      </p:sp>
      <p:sp>
        <p:nvSpPr>
          <p:cNvPr id="4" name="3 Marcador de número de diapositiva"/>
          <p:cNvSpPr>
            <a:spLocks noGrp="1"/>
          </p:cNvSpPr>
          <p:nvPr>
            <p:ph type="sldNum" sz="quarter" idx="10"/>
          </p:nvPr>
        </p:nvSpPr>
        <p:spPr/>
        <p:txBody>
          <a:bodyPr/>
          <a:lstStyle/>
          <a:p>
            <a:fld id="{EE7D5DBA-A63B-49B9-B125-36A2224BC7B2}" type="slidenum">
              <a:rPr lang="es-ES" smtClean="0"/>
              <a:t>9</a:t>
            </a:fld>
            <a:endParaRPr lang="es-ES"/>
          </a:p>
        </p:txBody>
      </p:sp>
    </p:spTree>
    <p:extLst>
      <p:ext uri="{BB962C8B-B14F-4D97-AF65-F5344CB8AC3E}">
        <p14:creationId xmlns:p14="http://schemas.microsoft.com/office/powerpoint/2010/main" val="946444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2222698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315043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52341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197841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295361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3980364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356722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137478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110627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381431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0F06B9-945E-4028-A083-EFC164ABA20D}" type="datetimeFigureOut">
              <a:rPr lang="es-ES" smtClean="0"/>
              <a:t>03/06/2015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EAD3A03-9988-4526-AC20-E5BFB04A6CCF}" type="slidenum">
              <a:rPr lang="es-ES" smtClean="0"/>
              <a:t>‹Nº›</a:t>
            </a:fld>
            <a:endParaRPr lang="es-ES"/>
          </a:p>
        </p:txBody>
      </p:sp>
    </p:spTree>
    <p:extLst>
      <p:ext uri="{BB962C8B-B14F-4D97-AF65-F5344CB8AC3E}">
        <p14:creationId xmlns:p14="http://schemas.microsoft.com/office/powerpoint/2010/main" val="3898897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43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F06B9-945E-4028-A083-EFC164ABA20D}" type="datetimeFigureOut">
              <a:rPr lang="es-ES" smtClean="0"/>
              <a:t>03/06/2015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D3A03-9988-4526-AC20-E5BFB04A6CCF}" type="slidenum">
              <a:rPr lang="es-ES" smtClean="0"/>
              <a:t>‹Nº›</a:t>
            </a:fld>
            <a:endParaRPr lang="es-ES"/>
          </a:p>
        </p:txBody>
      </p:sp>
    </p:spTree>
    <p:extLst>
      <p:ext uri="{BB962C8B-B14F-4D97-AF65-F5344CB8AC3E}">
        <p14:creationId xmlns:p14="http://schemas.microsoft.com/office/powerpoint/2010/main" val="1024322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Hoja_de_c_lculo_de_Microsoft_Excel_97-20034.xls"/><Relationship Id="rId3" Type="http://schemas.openxmlformats.org/officeDocument/2006/relationships/notesSlide" Target="../notesSlides/notesSlide19.xml"/><Relationship Id="rId7" Type="http://schemas.openxmlformats.org/officeDocument/2006/relationships/oleObject" Target="../embeddings/Hoja_de_c_lculo_de_Microsoft_Excel_97-20032.xls"/><Relationship Id="rId12"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oleObject" Target="../embeddings/Hoja_de_c_lculo_de_Microsoft_Excel_97-20031.xls"/><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oleObject" Target="../embeddings/Hoja_de_c_lculo_de_Microsoft_Excel_97-20033.xls"/><Relationship Id="rId1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jpg"/><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jpeg"/><Relationship Id="rId5" Type="http://schemas.microsoft.com/office/2007/relationships/hdphoto" Target="../media/hdphoto1.wdp"/><Relationship Id="rId10" Type="http://schemas.microsoft.com/office/2007/relationships/hdphoto" Target="../media/hdphoto6.wdp"/><Relationship Id="rId4" Type="http://schemas.openxmlformats.org/officeDocument/2006/relationships/image" Target="../media/image2.jpe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539552" y="1340768"/>
            <a:ext cx="4040188" cy="639762"/>
          </a:xfrm>
        </p:spPr>
        <p:txBody>
          <a:bodyPr/>
          <a:lstStyle/>
          <a:p>
            <a:pPr algn="ctr"/>
            <a:r>
              <a:rPr lang="es-ES" dirty="0" smtClean="0"/>
              <a:t>ETHIOLOGY</a:t>
            </a:r>
            <a:endParaRPr lang="es-ES" dirty="0"/>
          </a:p>
        </p:txBody>
      </p:sp>
      <p:sp>
        <p:nvSpPr>
          <p:cNvPr id="4" name="3 Marcador de contenido"/>
          <p:cNvSpPr>
            <a:spLocks noGrp="1"/>
          </p:cNvSpPr>
          <p:nvPr>
            <p:ph sz="half" idx="2"/>
          </p:nvPr>
        </p:nvSpPr>
        <p:spPr>
          <a:xfrm>
            <a:off x="539552" y="2204864"/>
            <a:ext cx="4040188" cy="4104456"/>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marL="0" indent="0" algn="ctr">
              <a:buNone/>
            </a:pPr>
            <a:endParaRPr lang="es-ES" dirty="0" smtClean="0"/>
          </a:p>
          <a:p>
            <a:pPr marL="0" indent="0" algn="ctr">
              <a:buNone/>
            </a:pPr>
            <a:r>
              <a:rPr lang="es-ES" b="1" dirty="0" err="1" smtClean="0">
                <a:effectLst>
                  <a:outerShdw blurRad="38100" dist="38100" dir="2700000" algn="tl">
                    <a:srgbClr val="000000">
                      <a:alpha val="43137"/>
                    </a:srgbClr>
                  </a:outerShdw>
                </a:effectLst>
              </a:rPr>
              <a:t>Pain</a:t>
            </a:r>
            <a:r>
              <a:rPr lang="es-ES" b="1" dirty="0" smtClean="0">
                <a:effectLst>
                  <a:outerShdw blurRad="38100" dist="38100" dir="2700000" algn="tl">
                    <a:srgbClr val="000000">
                      <a:alpha val="43137"/>
                    </a:srgbClr>
                  </a:outerShdw>
                </a:effectLst>
              </a:rPr>
              <a:t> </a:t>
            </a:r>
            <a:r>
              <a:rPr lang="es-ES" b="1" dirty="0" err="1">
                <a:effectLst>
                  <a:outerShdw blurRad="38100" dist="38100" dir="2700000" algn="tl">
                    <a:srgbClr val="000000">
                      <a:alpha val="43137"/>
                    </a:srgbClr>
                  </a:outerShdw>
                </a:effectLst>
              </a:rPr>
              <a:t>without</a:t>
            </a:r>
            <a:r>
              <a:rPr lang="es-ES" b="1" dirty="0">
                <a:effectLst>
                  <a:outerShdw blurRad="38100" dist="38100" dir="2700000" algn="tl">
                    <a:srgbClr val="000000">
                      <a:alpha val="43137"/>
                    </a:srgbClr>
                  </a:outerShdw>
                </a:effectLst>
              </a:rPr>
              <a:t> </a:t>
            </a:r>
            <a:r>
              <a:rPr lang="es-ES" b="1" dirty="0" err="1">
                <a:effectLst>
                  <a:outerShdw blurRad="38100" dist="38100" dir="2700000" algn="tl">
                    <a:srgbClr val="000000">
                      <a:alpha val="43137"/>
                    </a:srgbClr>
                  </a:outerShdw>
                </a:effectLst>
              </a:rPr>
              <a:t>nerve</a:t>
            </a:r>
            <a:r>
              <a:rPr lang="es-ES" b="1" dirty="0">
                <a:effectLst>
                  <a:outerShdw blurRad="38100" dist="38100" dir="2700000" algn="tl">
                    <a:srgbClr val="000000">
                      <a:alpha val="43137"/>
                    </a:srgbClr>
                  </a:outerShdw>
                </a:effectLst>
              </a:rPr>
              <a:t> </a:t>
            </a:r>
            <a:r>
              <a:rPr lang="es-ES" b="1" dirty="0" err="1" smtClean="0">
                <a:effectLst>
                  <a:outerShdw blurRad="38100" dist="38100" dir="2700000" algn="tl">
                    <a:srgbClr val="000000">
                      <a:alpha val="43137"/>
                    </a:srgbClr>
                  </a:outerShdw>
                </a:effectLst>
              </a:rPr>
              <a:t>injury</a:t>
            </a:r>
            <a:endParaRPr lang="es-ES" b="1" dirty="0" smtClean="0">
              <a:effectLst>
                <a:outerShdw blurRad="38100" dist="38100" dir="2700000" algn="tl">
                  <a:srgbClr val="000000">
                    <a:alpha val="43137"/>
                  </a:srgbClr>
                </a:outerShdw>
              </a:effectLst>
            </a:endParaRPr>
          </a:p>
          <a:p>
            <a:pPr marL="0" indent="0" algn="ctr">
              <a:buNone/>
            </a:pPr>
            <a:endParaRPr lang="es-ES" b="1" dirty="0" smtClean="0">
              <a:effectLst>
                <a:outerShdw blurRad="38100" dist="38100" dir="2700000" algn="tl">
                  <a:srgbClr val="000000">
                    <a:alpha val="43137"/>
                  </a:srgbClr>
                </a:outerShdw>
              </a:effectLst>
            </a:endParaRPr>
          </a:p>
          <a:p>
            <a:pPr marL="0" indent="0" algn="ctr">
              <a:buNone/>
            </a:pPr>
            <a:r>
              <a:rPr lang="es-ES" b="1" dirty="0" err="1" smtClean="0">
                <a:effectLst>
                  <a:outerShdw blurRad="38100" dist="38100" dir="2700000" algn="tl">
                    <a:srgbClr val="000000">
                      <a:alpha val="43137"/>
                    </a:srgbClr>
                  </a:outerShdw>
                </a:effectLst>
              </a:rPr>
              <a:t>Nociceptive</a:t>
            </a:r>
            <a:r>
              <a:rPr lang="es-ES" b="1" dirty="0" smtClean="0">
                <a:effectLst>
                  <a:outerShdw blurRad="38100" dist="38100" dir="2700000" algn="tl">
                    <a:srgbClr val="000000">
                      <a:alpha val="43137"/>
                    </a:srgbClr>
                  </a:outerShdw>
                </a:effectLst>
              </a:rPr>
              <a:t> </a:t>
            </a:r>
            <a:r>
              <a:rPr lang="es-ES" b="1" dirty="0">
                <a:effectLst>
                  <a:outerShdw blurRad="38100" dist="38100" dir="2700000" algn="tl">
                    <a:srgbClr val="000000">
                      <a:alpha val="43137"/>
                    </a:srgbClr>
                  </a:outerShdw>
                </a:effectLst>
              </a:rPr>
              <a:t>back </a:t>
            </a:r>
            <a:r>
              <a:rPr lang="es-ES" b="1" dirty="0" err="1" smtClean="0">
                <a:effectLst>
                  <a:outerShdw blurRad="38100" dist="38100" dir="2700000" algn="tl">
                    <a:srgbClr val="000000">
                      <a:alpha val="43137"/>
                    </a:srgbClr>
                  </a:outerShdw>
                </a:effectLst>
              </a:rPr>
              <a:t>pain</a:t>
            </a:r>
            <a:endParaRPr lang="es-ES" b="1" dirty="0" smtClean="0">
              <a:effectLst>
                <a:outerShdw blurRad="38100" dist="38100" dir="2700000" algn="tl">
                  <a:srgbClr val="000000">
                    <a:alpha val="43137"/>
                  </a:srgbClr>
                </a:outerShdw>
              </a:effectLst>
            </a:endParaRPr>
          </a:p>
          <a:p>
            <a:pPr marL="0" indent="0" algn="ctr">
              <a:buNone/>
            </a:pPr>
            <a:endParaRPr lang="es-ES" b="1" dirty="0" smtClean="0">
              <a:effectLst>
                <a:outerShdw blurRad="38100" dist="38100" dir="2700000" algn="tl">
                  <a:srgbClr val="000000">
                    <a:alpha val="43137"/>
                  </a:srgbClr>
                </a:outerShdw>
              </a:effectLst>
            </a:endParaRPr>
          </a:p>
          <a:p>
            <a:pPr marL="0" indent="0" algn="ctr">
              <a:buNone/>
            </a:pPr>
            <a:r>
              <a:rPr lang="es-ES" b="1" dirty="0" err="1" smtClean="0">
                <a:effectLst>
                  <a:outerShdw blurRad="38100" dist="38100" dir="2700000" algn="tl">
                    <a:srgbClr val="000000">
                      <a:alpha val="43137"/>
                    </a:srgbClr>
                  </a:outerShdw>
                </a:effectLst>
              </a:rPr>
              <a:t>Somatic</a:t>
            </a:r>
            <a:r>
              <a:rPr lang="es-ES" b="1" dirty="0" smtClean="0">
                <a:effectLst>
                  <a:outerShdw blurRad="38100" dist="38100" dir="2700000" algn="tl">
                    <a:srgbClr val="000000">
                      <a:alpha val="43137"/>
                    </a:srgbClr>
                  </a:outerShdw>
                </a:effectLst>
              </a:rPr>
              <a:t> </a:t>
            </a:r>
            <a:r>
              <a:rPr lang="es-ES" b="1" dirty="0" err="1">
                <a:effectLst>
                  <a:outerShdw blurRad="38100" dist="38100" dir="2700000" algn="tl">
                    <a:srgbClr val="000000">
                      <a:alpha val="43137"/>
                    </a:srgbClr>
                  </a:outerShdw>
                </a:effectLst>
              </a:rPr>
              <a:t>referred</a:t>
            </a:r>
            <a:r>
              <a:rPr lang="es-ES" b="1" dirty="0">
                <a:effectLst>
                  <a:outerShdw blurRad="38100" dist="38100" dir="2700000" algn="tl">
                    <a:srgbClr val="000000">
                      <a:alpha val="43137"/>
                    </a:srgbClr>
                  </a:outerShdw>
                </a:effectLst>
              </a:rPr>
              <a:t> </a:t>
            </a:r>
            <a:r>
              <a:rPr lang="es-ES" b="1" dirty="0" err="1" smtClean="0">
                <a:effectLst>
                  <a:outerShdw blurRad="38100" dist="38100" dir="2700000" algn="tl">
                    <a:srgbClr val="000000">
                      <a:alpha val="43137"/>
                    </a:srgbClr>
                  </a:outerShdw>
                </a:effectLst>
              </a:rPr>
              <a:t>pain</a:t>
            </a:r>
            <a:endParaRPr lang="es-ES" b="1" dirty="0" smtClean="0">
              <a:effectLst>
                <a:outerShdw blurRad="38100" dist="38100" dir="2700000" algn="tl">
                  <a:srgbClr val="000000">
                    <a:alpha val="43137"/>
                  </a:srgbClr>
                </a:outerShdw>
              </a:effectLst>
            </a:endParaRPr>
          </a:p>
          <a:p>
            <a:pPr marL="0" indent="0" algn="ctr">
              <a:buNone/>
            </a:pPr>
            <a:endParaRPr lang="es-ES" b="1" dirty="0" smtClean="0">
              <a:effectLst>
                <a:outerShdw blurRad="38100" dist="38100" dir="2700000" algn="tl">
                  <a:srgbClr val="000000">
                    <a:alpha val="43137"/>
                  </a:srgbClr>
                </a:outerShdw>
              </a:effectLst>
            </a:endParaRPr>
          </a:p>
          <a:p>
            <a:pPr marL="0" indent="0" algn="ctr">
              <a:buNone/>
            </a:pPr>
            <a:r>
              <a:rPr lang="es-ES" b="1" dirty="0" err="1" smtClean="0">
                <a:effectLst>
                  <a:outerShdw blurRad="38100" dist="38100" dir="2700000" algn="tl">
                    <a:srgbClr val="000000">
                      <a:alpha val="43137"/>
                    </a:srgbClr>
                  </a:outerShdw>
                </a:effectLst>
              </a:rPr>
              <a:t>Pain</a:t>
            </a:r>
            <a:r>
              <a:rPr lang="es-ES" b="1" dirty="0" smtClean="0">
                <a:effectLst>
                  <a:outerShdw blurRad="38100" dist="38100" dir="2700000" algn="tl">
                    <a:srgbClr val="000000">
                      <a:alpha val="43137"/>
                    </a:srgbClr>
                  </a:outerShdw>
                </a:effectLst>
              </a:rPr>
              <a:t> </a:t>
            </a:r>
            <a:r>
              <a:rPr lang="es-ES" b="1" dirty="0" err="1">
                <a:effectLst>
                  <a:outerShdw blurRad="38100" dist="38100" dir="2700000" algn="tl">
                    <a:srgbClr val="000000">
                      <a:alpha val="43137"/>
                    </a:srgbClr>
                  </a:outerShdw>
                </a:effectLst>
              </a:rPr>
              <a:t>with</a:t>
            </a:r>
            <a:r>
              <a:rPr lang="es-ES" b="1" dirty="0">
                <a:effectLst>
                  <a:outerShdw blurRad="38100" dist="38100" dir="2700000" algn="tl">
                    <a:srgbClr val="000000">
                      <a:alpha val="43137"/>
                    </a:srgbClr>
                  </a:outerShdw>
                </a:effectLst>
              </a:rPr>
              <a:t> </a:t>
            </a:r>
            <a:r>
              <a:rPr lang="es-ES" b="1" dirty="0" err="1">
                <a:effectLst>
                  <a:outerShdw blurRad="38100" dist="38100" dir="2700000" algn="tl">
                    <a:srgbClr val="000000">
                      <a:alpha val="43137"/>
                    </a:srgbClr>
                  </a:outerShdw>
                </a:effectLst>
              </a:rPr>
              <a:t>nerve</a:t>
            </a:r>
            <a:r>
              <a:rPr lang="es-ES" b="1" dirty="0">
                <a:effectLst>
                  <a:outerShdw blurRad="38100" dist="38100" dir="2700000" algn="tl">
                    <a:srgbClr val="000000">
                      <a:alpha val="43137"/>
                    </a:srgbClr>
                  </a:outerShdw>
                </a:effectLst>
              </a:rPr>
              <a:t> </a:t>
            </a:r>
            <a:r>
              <a:rPr lang="es-ES" b="1" dirty="0" err="1" smtClean="0">
                <a:effectLst>
                  <a:outerShdw blurRad="38100" dist="38100" dir="2700000" algn="tl">
                    <a:srgbClr val="000000">
                      <a:alpha val="43137"/>
                    </a:srgbClr>
                  </a:outerShdw>
                </a:effectLst>
              </a:rPr>
              <a:t>injury</a:t>
            </a:r>
            <a:endParaRPr lang="es-ES" b="1" dirty="0" smtClean="0">
              <a:effectLst>
                <a:outerShdw blurRad="38100" dist="38100" dir="2700000" algn="tl">
                  <a:srgbClr val="000000">
                    <a:alpha val="43137"/>
                  </a:srgbClr>
                </a:outerShdw>
              </a:effectLst>
            </a:endParaRPr>
          </a:p>
          <a:p>
            <a:pPr marL="457200" lvl="1" indent="0" algn="ctr">
              <a:buNone/>
            </a:pPr>
            <a:r>
              <a:rPr lang="es-ES" b="1" dirty="0">
                <a:effectLst>
                  <a:outerShdw blurRad="38100" dist="38100" dir="2700000" algn="tl">
                    <a:srgbClr val="000000">
                      <a:alpha val="43137"/>
                    </a:srgbClr>
                  </a:outerShdw>
                </a:effectLst>
              </a:rPr>
              <a:t>Radicular </a:t>
            </a:r>
            <a:r>
              <a:rPr lang="es-ES" b="1" dirty="0" err="1" smtClean="0">
                <a:effectLst>
                  <a:outerShdw blurRad="38100" dist="38100" dir="2700000" algn="tl">
                    <a:srgbClr val="000000">
                      <a:alpha val="43137"/>
                    </a:srgbClr>
                  </a:outerShdw>
                </a:effectLst>
              </a:rPr>
              <a:t>pain</a:t>
            </a:r>
            <a:endParaRPr lang="es-ES" b="1" dirty="0" smtClean="0">
              <a:effectLst>
                <a:outerShdw blurRad="38100" dist="38100" dir="2700000" algn="tl">
                  <a:srgbClr val="000000">
                    <a:alpha val="43137"/>
                  </a:srgbClr>
                </a:outerShdw>
              </a:effectLst>
            </a:endParaRPr>
          </a:p>
          <a:p>
            <a:pPr marL="457200" lvl="1" indent="0" algn="ctr">
              <a:buNone/>
            </a:pPr>
            <a:r>
              <a:rPr lang="es-ES" b="1" dirty="0" err="1" smtClean="0">
                <a:effectLst>
                  <a:outerShdw blurRad="38100" dist="38100" dir="2700000" algn="tl">
                    <a:srgbClr val="000000">
                      <a:alpha val="43137"/>
                    </a:srgbClr>
                  </a:outerShdw>
                </a:effectLst>
              </a:rPr>
              <a:t>Radiculopathy</a:t>
            </a:r>
            <a:endParaRPr lang="es-ES" b="1" dirty="0" smtClean="0">
              <a:effectLst>
                <a:outerShdw blurRad="38100" dist="38100" dir="2700000" algn="tl">
                  <a:srgbClr val="000000">
                    <a:alpha val="43137"/>
                  </a:srgbClr>
                </a:outerShdw>
              </a:effectLst>
            </a:endParaRPr>
          </a:p>
          <a:p>
            <a:pPr marL="457200" lvl="1" indent="0" algn="ctr">
              <a:buNone/>
            </a:pPr>
            <a:endParaRPr lang="es-ES" b="1" dirty="0">
              <a:effectLst>
                <a:outerShdw blurRad="38100" dist="38100" dir="2700000" algn="tl">
                  <a:srgbClr val="000000">
                    <a:alpha val="43137"/>
                  </a:srgbClr>
                </a:outerShdw>
              </a:effectLst>
            </a:endParaRPr>
          </a:p>
        </p:txBody>
      </p:sp>
      <p:sp>
        <p:nvSpPr>
          <p:cNvPr id="5" name="4 Marcador de texto"/>
          <p:cNvSpPr>
            <a:spLocks noGrp="1"/>
          </p:cNvSpPr>
          <p:nvPr>
            <p:ph type="body" sz="quarter" idx="3"/>
          </p:nvPr>
        </p:nvSpPr>
        <p:spPr>
          <a:xfrm>
            <a:off x="4716016" y="1340768"/>
            <a:ext cx="4041775" cy="639762"/>
          </a:xfrm>
        </p:spPr>
        <p:txBody>
          <a:bodyPr/>
          <a:lstStyle/>
          <a:p>
            <a:pPr algn="ctr"/>
            <a:r>
              <a:rPr lang="es-ES" dirty="0" smtClean="0"/>
              <a:t>EVOLUTION</a:t>
            </a:r>
            <a:endParaRPr lang="es-ES" dirty="0"/>
          </a:p>
        </p:txBody>
      </p:sp>
      <p:sp>
        <p:nvSpPr>
          <p:cNvPr id="6" name="5 Marcador de contenido"/>
          <p:cNvSpPr>
            <a:spLocks noGrp="1"/>
          </p:cNvSpPr>
          <p:nvPr>
            <p:ph sz="quarter" idx="4"/>
          </p:nvPr>
        </p:nvSpPr>
        <p:spPr>
          <a:xfrm>
            <a:off x="4716016" y="2204864"/>
            <a:ext cx="4041775" cy="4104456"/>
          </a:xfrm>
        </p:spPr>
        <p:style>
          <a:lnRef idx="2">
            <a:schemeClr val="accent1">
              <a:shade val="50000"/>
            </a:schemeClr>
          </a:lnRef>
          <a:fillRef idx="1">
            <a:schemeClr val="accent1"/>
          </a:fillRef>
          <a:effectRef idx="0">
            <a:schemeClr val="accent1"/>
          </a:effectRef>
          <a:fontRef idx="minor">
            <a:schemeClr val="lt1"/>
          </a:fontRef>
        </p:style>
        <p:txBody>
          <a:bodyPr/>
          <a:lstStyle/>
          <a:p>
            <a:pPr marL="0" indent="0" algn="ctr">
              <a:buNone/>
            </a:pPr>
            <a:endParaRPr lang="es-ES" dirty="0" smtClean="0"/>
          </a:p>
          <a:p>
            <a:pPr marL="0" indent="0" algn="ctr">
              <a:buNone/>
            </a:pPr>
            <a:r>
              <a:rPr lang="es-ES" b="1" dirty="0" err="1" smtClean="0">
                <a:effectLst>
                  <a:outerShdw blurRad="38100" dist="38100" dir="2700000" algn="tl">
                    <a:srgbClr val="000000">
                      <a:alpha val="43137"/>
                    </a:srgbClr>
                  </a:outerShdw>
                </a:effectLst>
              </a:rPr>
              <a:t>Acute</a:t>
            </a:r>
            <a:r>
              <a:rPr lang="es-ES" b="1" dirty="0" smtClean="0">
                <a:effectLst>
                  <a:outerShdw blurRad="38100" dist="38100" dir="2700000" algn="tl">
                    <a:srgbClr val="000000">
                      <a:alpha val="43137"/>
                    </a:srgbClr>
                  </a:outerShdw>
                </a:effectLst>
              </a:rPr>
              <a:t> LBP</a:t>
            </a:r>
          </a:p>
          <a:p>
            <a:pPr marL="0" indent="0" algn="ctr">
              <a:buNone/>
            </a:pPr>
            <a:endParaRPr lang="es-ES" b="1" dirty="0">
              <a:effectLst>
                <a:outerShdw blurRad="38100" dist="38100" dir="2700000" algn="tl">
                  <a:srgbClr val="000000">
                    <a:alpha val="43137"/>
                  </a:srgbClr>
                </a:outerShdw>
              </a:effectLst>
            </a:endParaRPr>
          </a:p>
          <a:p>
            <a:pPr marL="0" indent="0" algn="ctr">
              <a:buNone/>
            </a:pPr>
            <a:r>
              <a:rPr lang="es-ES" b="1" dirty="0" smtClean="0">
                <a:effectLst>
                  <a:outerShdw blurRad="38100" dist="38100" dir="2700000" algn="tl">
                    <a:srgbClr val="000000">
                      <a:alpha val="43137"/>
                    </a:srgbClr>
                  </a:outerShdw>
                </a:effectLst>
              </a:rPr>
              <a:t>Sub-</a:t>
            </a:r>
            <a:r>
              <a:rPr lang="es-ES" b="1" dirty="0" err="1" smtClean="0">
                <a:effectLst>
                  <a:outerShdw blurRad="38100" dist="38100" dir="2700000" algn="tl">
                    <a:srgbClr val="000000">
                      <a:alpha val="43137"/>
                    </a:srgbClr>
                  </a:outerShdw>
                </a:effectLst>
              </a:rPr>
              <a:t>Acute</a:t>
            </a:r>
            <a:r>
              <a:rPr lang="es-ES" b="1" dirty="0" smtClean="0">
                <a:effectLst>
                  <a:outerShdw blurRad="38100" dist="38100" dir="2700000" algn="tl">
                    <a:srgbClr val="000000">
                      <a:alpha val="43137"/>
                    </a:srgbClr>
                  </a:outerShdw>
                </a:effectLst>
              </a:rPr>
              <a:t> LBP</a:t>
            </a:r>
          </a:p>
          <a:p>
            <a:pPr marL="0" indent="0" algn="ctr">
              <a:buNone/>
            </a:pPr>
            <a:endParaRPr lang="es-ES" b="1" dirty="0">
              <a:effectLst>
                <a:outerShdw blurRad="38100" dist="38100" dir="2700000" algn="tl">
                  <a:srgbClr val="000000">
                    <a:alpha val="43137"/>
                  </a:srgbClr>
                </a:outerShdw>
              </a:effectLst>
            </a:endParaRPr>
          </a:p>
          <a:p>
            <a:pPr marL="0" indent="0" algn="ctr">
              <a:buNone/>
            </a:pPr>
            <a:r>
              <a:rPr lang="es-ES" b="1" dirty="0" err="1" smtClean="0">
                <a:effectLst>
                  <a:outerShdw blurRad="38100" dist="38100" dir="2700000" algn="tl">
                    <a:srgbClr val="000000">
                      <a:alpha val="43137"/>
                    </a:srgbClr>
                  </a:outerShdw>
                </a:effectLst>
              </a:rPr>
              <a:t>Chronic</a:t>
            </a:r>
            <a:r>
              <a:rPr lang="es-ES" b="1" dirty="0" smtClean="0">
                <a:effectLst>
                  <a:outerShdw blurRad="38100" dist="38100" dir="2700000" algn="tl">
                    <a:srgbClr val="000000">
                      <a:alpha val="43137"/>
                    </a:srgbClr>
                  </a:outerShdw>
                </a:effectLst>
              </a:rPr>
              <a:t> LBP</a:t>
            </a:r>
          </a:p>
          <a:p>
            <a:pPr marL="0" indent="0" algn="ctr">
              <a:buNone/>
            </a:pPr>
            <a:endParaRPr lang="es-ES" b="1" dirty="0">
              <a:effectLst>
                <a:outerShdw blurRad="38100" dist="38100" dir="2700000" algn="tl">
                  <a:srgbClr val="000000">
                    <a:alpha val="43137"/>
                  </a:srgbClr>
                </a:outerShdw>
              </a:effectLst>
            </a:endParaRPr>
          </a:p>
          <a:p>
            <a:pPr marL="0" indent="0" algn="ctr">
              <a:buNone/>
            </a:pPr>
            <a:r>
              <a:rPr lang="es-ES" b="1" dirty="0" err="1" smtClean="0">
                <a:effectLst>
                  <a:outerShdw blurRad="38100" dist="38100" dir="2700000" algn="tl">
                    <a:srgbClr val="000000">
                      <a:alpha val="43137"/>
                    </a:srgbClr>
                  </a:outerShdw>
                </a:effectLst>
              </a:rPr>
              <a:t>Failed</a:t>
            </a:r>
            <a:r>
              <a:rPr lang="es-ES" b="1" dirty="0" smtClean="0">
                <a:effectLst>
                  <a:outerShdw blurRad="38100" dist="38100" dir="2700000" algn="tl">
                    <a:srgbClr val="000000">
                      <a:alpha val="43137"/>
                    </a:srgbClr>
                  </a:outerShdw>
                </a:effectLst>
              </a:rPr>
              <a:t> </a:t>
            </a:r>
            <a:r>
              <a:rPr lang="es-ES" b="1" dirty="0" err="1" smtClean="0">
                <a:effectLst>
                  <a:outerShdw blurRad="38100" dist="38100" dir="2700000" algn="tl">
                    <a:srgbClr val="000000">
                      <a:alpha val="43137"/>
                    </a:srgbClr>
                  </a:outerShdw>
                </a:effectLst>
              </a:rPr>
              <a:t>Surgery</a:t>
            </a:r>
            <a:r>
              <a:rPr lang="es-ES" b="1" dirty="0" smtClean="0">
                <a:effectLst>
                  <a:outerShdw blurRad="38100" dist="38100" dir="2700000" algn="tl">
                    <a:srgbClr val="000000">
                      <a:alpha val="43137"/>
                    </a:srgbClr>
                  </a:outerShdw>
                </a:effectLst>
              </a:rPr>
              <a:t> LBP*</a:t>
            </a:r>
            <a:endParaRPr lang="es-ES" b="1" dirty="0">
              <a:effectLst>
                <a:outerShdw blurRad="38100" dist="38100" dir="2700000" algn="tl">
                  <a:srgbClr val="000000">
                    <a:alpha val="43137"/>
                  </a:srgbClr>
                </a:outerShdw>
              </a:effectLst>
            </a:endParaRPr>
          </a:p>
        </p:txBody>
      </p:sp>
      <p:sp>
        <p:nvSpPr>
          <p:cNvPr id="7" name="6 Título"/>
          <p:cNvSpPr txBox="1">
            <a:spLocks noGrp="1"/>
          </p:cNvSpPr>
          <p:nvPr>
            <p:ph type="title"/>
          </p:nvPr>
        </p:nvSpPr>
        <p:spPr>
          <a:xfrm>
            <a:off x="457200" y="615305"/>
            <a:ext cx="829126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b="1" dirty="0" smtClean="0">
                <a:effectLst>
                  <a:outerShdw blurRad="38100" dist="38100" dir="2700000" algn="tl">
                    <a:srgbClr val="000000">
                      <a:alpha val="43137"/>
                    </a:srgbClr>
                  </a:outerShdw>
                </a:effectLst>
              </a:rPr>
              <a:t>DEFINITION  &amp; CLASSIFICATION  OF  LBP</a:t>
            </a:r>
          </a:p>
        </p:txBody>
      </p:sp>
    </p:spTree>
    <p:extLst>
      <p:ext uri="{BB962C8B-B14F-4D97-AF65-F5344CB8AC3E}">
        <p14:creationId xmlns:p14="http://schemas.microsoft.com/office/powerpoint/2010/main" val="385170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74638"/>
            <a:ext cx="8147248" cy="922114"/>
          </a:xfrm>
        </p:spPr>
        <p:style>
          <a:lnRef idx="0">
            <a:schemeClr val="accent1"/>
          </a:lnRef>
          <a:fillRef idx="3">
            <a:schemeClr val="accent1"/>
          </a:fillRef>
          <a:effectRef idx="3">
            <a:schemeClr val="accent1"/>
          </a:effectRef>
          <a:fontRef idx="minor">
            <a:schemeClr val="lt1"/>
          </a:fontRef>
        </p:style>
        <p:txBody>
          <a:bodyPr>
            <a:noAutofit/>
          </a:bodyPr>
          <a:lstStyle/>
          <a:p>
            <a:r>
              <a:rPr lang="es-ES" sz="2800" b="1" dirty="0" smtClean="0">
                <a:effectLst>
                  <a:outerShdw blurRad="38100" dist="38100" dir="2700000" algn="tl">
                    <a:srgbClr val="000000">
                      <a:alpha val="43137"/>
                    </a:srgbClr>
                  </a:outerShdw>
                </a:effectLst>
              </a:rPr>
              <a:t>COST B13 Project: </a:t>
            </a:r>
            <a:br>
              <a:rPr lang="es-ES" sz="2800" b="1" dirty="0" smtClean="0">
                <a:effectLst>
                  <a:outerShdw blurRad="38100" dist="38100" dir="2700000" algn="tl">
                    <a:srgbClr val="000000">
                      <a:alpha val="43137"/>
                    </a:srgbClr>
                  </a:outerShdw>
                </a:effectLst>
              </a:rPr>
            </a:br>
            <a:r>
              <a:rPr lang="es-ES" sz="2800" b="1" dirty="0" err="1" smtClean="0">
                <a:effectLst>
                  <a:outerShdw blurRad="38100" dist="38100" dir="2700000" algn="tl">
                    <a:srgbClr val="000000">
                      <a:alpha val="43137"/>
                    </a:srgbClr>
                  </a:outerShdw>
                </a:effectLst>
              </a:rPr>
              <a:t>The</a:t>
            </a:r>
            <a:r>
              <a:rPr lang="es-ES" sz="2800" b="1" dirty="0" smtClean="0">
                <a:effectLst>
                  <a:outerShdw blurRad="38100" dist="38100" dir="2700000" algn="tl">
                    <a:srgbClr val="000000">
                      <a:alpha val="43137"/>
                    </a:srgbClr>
                  </a:outerShdw>
                </a:effectLst>
              </a:rPr>
              <a:t> Management of LBP </a:t>
            </a:r>
            <a:r>
              <a:rPr lang="es-ES" sz="2800" b="1" dirty="0" err="1" smtClean="0">
                <a:effectLst>
                  <a:outerShdw blurRad="38100" dist="38100" dir="2700000" algn="tl">
                    <a:srgbClr val="000000">
                      <a:alpha val="43137"/>
                    </a:srgbClr>
                  </a:outerShdw>
                </a:effectLst>
              </a:rPr>
              <a:t>Based</a:t>
            </a:r>
            <a:r>
              <a:rPr lang="es-ES" sz="2800" b="1" dirty="0" smtClean="0">
                <a:effectLst>
                  <a:outerShdw blurRad="38100" dist="38100" dir="2700000" algn="tl">
                    <a:srgbClr val="000000">
                      <a:alpha val="43137"/>
                    </a:srgbClr>
                  </a:outerShdw>
                </a:effectLst>
              </a:rPr>
              <a:t> </a:t>
            </a:r>
            <a:r>
              <a:rPr lang="es-ES" sz="2800" b="1" dirty="0" err="1" smtClean="0">
                <a:effectLst>
                  <a:outerShdw blurRad="38100" dist="38100" dir="2700000" algn="tl">
                    <a:srgbClr val="000000">
                      <a:alpha val="43137"/>
                    </a:srgbClr>
                  </a:outerShdw>
                </a:effectLst>
              </a:rPr>
              <a:t>on</a:t>
            </a:r>
            <a:r>
              <a:rPr lang="es-ES" sz="2800" b="1" dirty="0" smtClean="0">
                <a:effectLst>
                  <a:outerShdw blurRad="38100" dist="38100" dir="2700000" algn="tl">
                    <a:srgbClr val="000000">
                      <a:alpha val="43137"/>
                    </a:srgbClr>
                  </a:outerShdw>
                </a:effectLst>
              </a:rPr>
              <a:t> </a:t>
            </a:r>
            <a:r>
              <a:rPr lang="es-ES" sz="2800" b="1" dirty="0" err="1" smtClean="0">
                <a:effectLst>
                  <a:outerShdw blurRad="38100" dist="38100" dir="2700000" algn="tl">
                    <a:srgbClr val="000000">
                      <a:alpha val="43137"/>
                    </a:srgbClr>
                  </a:outerShdw>
                </a:effectLst>
              </a:rPr>
              <a:t>Scientific</a:t>
            </a:r>
            <a:r>
              <a:rPr lang="es-ES" sz="2800" b="1" dirty="0" smtClean="0">
                <a:effectLst>
                  <a:outerShdw blurRad="38100" dist="38100" dir="2700000" algn="tl">
                    <a:srgbClr val="000000">
                      <a:alpha val="43137"/>
                    </a:srgbClr>
                  </a:outerShdw>
                </a:effectLst>
              </a:rPr>
              <a:t> </a:t>
            </a:r>
            <a:r>
              <a:rPr lang="es-ES" sz="2800" b="1" dirty="0" err="1" smtClean="0">
                <a:effectLst>
                  <a:outerShdw blurRad="38100" dist="38100" dir="2700000" algn="tl">
                    <a:srgbClr val="000000">
                      <a:alpha val="43137"/>
                    </a:srgbClr>
                  </a:outerShdw>
                </a:effectLst>
              </a:rPr>
              <a:t>Evidence</a:t>
            </a:r>
            <a:endParaRPr lang="es-ES" sz="2800" b="1" dirty="0">
              <a:effectLst>
                <a:outerShdw blurRad="38100" dist="38100" dir="2700000" algn="tl">
                  <a:srgbClr val="000000">
                    <a:alpha val="43137"/>
                  </a:srgbClr>
                </a:outerShdw>
              </a:effectLst>
            </a:endParaRPr>
          </a:p>
        </p:txBody>
      </p:sp>
      <p:pic>
        <p:nvPicPr>
          <p:cNvPr id="4" name="3 Marcador de contenido"/>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539552" y="1844824"/>
            <a:ext cx="3168352" cy="3744416"/>
          </a:xfrm>
          <a:prstGeom prst="rect">
            <a:avLst/>
          </a:prstGeom>
          <a:ln>
            <a:solidFill>
              <a:schemeClr val="tx2"/>
            </a:solidFill>
          </a:ln>
          <a:effectLst>
            <a:outerShdw blurRad="292100" dist="139700" dir="2700000" algn="tl" rotWithShape="0">
              <a:srgbClr val="333333">
                <a:alpha val="65000"/>
              </a:srgbClr>
            </a:outerShdw>
          </a:effectLst>
        </p:spPr>
      </p:pic>
      <p:sp>
        <p:nvSpPr>
          <p:cNvPr id="5" name="4 CuadroTexto"/>
          <p:cNvSpPr txBox="1"/>
          <p:nvPr/>
        </p:nvSpPr>
        <p:spPr>
          <a:xfrm>
            <a:off x="3995936" y="1844824"/>
            <a:ext cx="4608512" cy="3693319"/>
          </a:xfrm>
          <a:prstGeom prst="rect">
            <a:avLst/>
          </a:prstGeom>
          <a:solidFill>
            <a:schemeClr val="accent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b="1" dirty="0" smtClean="0">
                <a:solidFill>
                  <a:srgbClr val="FFFF00"/>
                </a:solidFill>
                <a:effectLst>
                  <a:outerShdw blurRad="38100" dist="38100" dir="2700000" algn="tl">
                    <a:srgbClr val="000000">
                      <a:alpha val="43137"/>
                    </a:srgbClr>
                  </a:outerShdw>
                </a:effectLst>
              </a:rPr>
              <a:t>Pan-</a:t>
            </a:r>
            <a:r>
              <a:rPr lang="es-ES" b="1" dirty="0" err="1" smtClean="0">
                <a:solidFill>
                  <a:srgbClr val="FFFF00"/>
                </a:solidFill>
                <a:effectLst>
                  <a:outerShdw blurRad="38100" dist="38100" dir="2700000" algn="tl">
                    <a:srgbClr val="000000">
                      <a:alpha val="43137"/>
                    </a:srgbClr>
                  </a:outerShdw>
                </a:effectLst>
              </a:rPr>
              <a:t>European</a:t>
            </a:r>
            <a:r>
              <a:rPr lang="es-ES" b="1" dirty="0">
                <a:solidFill>
                  <a:srgbClr val="FFFF00"/>
                </a:solidFill>
                <a:effectLst>
                  <a:outerShdw blurRad="38100" dist="38100" dir="2700000" algn="tl">
                    <a:srgbClr val="000000">
                      <a:alpha val="43137"/>
                    </a:srgbClr>
                  </a:outerShdw>
                </a:effectLst>
              </a:rPr>
              <a:t>, </a:t>
            </a:r>
            <a:r>
              <a:rPr lang="es-ES" b="1" dirty="0" err="1" smtClean="0">
                <a:solidFill>
                  <a:srgbClr val="FFFF00"/>
                </a:solidFill>
                <a:effectLst>
                  <a:outerShdw blurRad="38100" dist="38100" dir="2700000" algn="tl">
                    <a:srgbClr val="000000">
                      <a:alpha val="43137"/>
                    </a:srgbClr>
                  </a:outerShdw>
                </a:effectLst>
              </a:rPr>
              <a:t>multidisciplinary</a:t>
            </a:r>
            <a:endParaRPr lang="es-ES" b="1" dirty="0" smtClean="0">
              <a:solidFill>
                <a:srgbClr val="FFFF00"/>
              </a:solidFill>
              <a:effectLst>
                <a:outerShdw blurRad="38100" dist="38100" dir="2700000" algn="tl">
                  <a:srgbClr val="000000">
                    <a:alpha val="43137"/>
                  </a:srgbClr>
                </a:outerShdw>
              </a:effectLst>
            </a:endParaRPr>
          </a:p>
          <a:p>
            <a:pPr algn="ctr"/>
            <a:endParaRPr lang="es-ES" b="1" dirty="0">
              <a:solidFill>
                <a:srgbClr val="FFFF00"/>
              </a:solidFill>
              <a:effectLst>
                <a:outerShdw blurRad="38100" dist="38100" dir="2700000" algn="tl">
                  <a:srgbClr val="000000">
                    <a:alpha val="43137"/>
                  </a:srgbClr>
                </a:outerShdw>
              </a:effectLst>
            </a:endParaRPr>
          </a:p>
          <a:p>
            <a:pPr algn="ctr"/>
            <a:r>
              <a:rPr lang="es-ES" b="1" dirty="0" err="1" smtClean="0">
                <a:solidFill>
                  <a:srgbClr val="FFFF00"/>
                </a:solidFill>
                <a:effectLst>
                  <a:outerShdw blurRad="38100" dist="38100" dir="2700000" algn="tl">
                    <a:srgbClr val="000000">
                      <a:alpha val="43137"/>
                    </a:srgbClr>
                  </a:outerShdw>
                </a:effectLst>
              </a:rPr>
              <a:t>Based</a:t>
            </a:r>
            <a:r>
              <a:rPr lang="es-ES" b="1" dirty="0" smtClean="0">
                <a:solidFill>
                  <a:srgbClr val="FFFF00"/>
                </a:solidFill>
                <a:effectLst>
                  <a:outerShdw blurRad="38100" dist="38100" dir="2700000" algn="tl">
                    <a:srgbClr val="000000">
                      <a:alpha val="43137"/>
                    </a:srgbClr>
                  </a:outerShdw>
                </a:effectLst>
              </a:rPr>
              <a:t> </a:t>
            </a:r>
            <a:r>
              <a:rPr lang="es-ES" b="1" dirty="0" err="1" smtClean="0">
                <a:solidFill>
                  <a:srgbClr val="FFFF00"/>
                </a:solidFill>
                <a:effectLst>
                  <a:outerShdw blurRad="38100" dist="38100" dir="2700000" algn="tl">
                    <a:srgbClr val="000000">
                      <a:alpha val="43137"/>
                    </a:srgbClr>
                  </a:outerShdw>
                </a:effectLst>
              </a:rPr>
              <a:t>on</a:t>
            </a:r>
            <a:r>
              <a:rPr lang="es-ES" b="1" dirty="0" smtClean="0">
                <a:solidFill>
                  <a:srgbClr val="FFFF00"/>
                </a:solidFill>
                <a:effectLst>
                  <a:outerShdw blurRad="38100" dist="38100" dir="2700000" algn="tl">
                    <a:srgbClr val="000000">
                      <a:alpha val="43137"/>
                    </a:srgbClr>
                  </a:outerShdw>
                </a:effectLst>
              </a:rPr>
              <a:t> </a:t>
            </a:r>
            <a:r>
              <a:rPr lang="es-ES" b="1" dirty="0" err="1" smtClean="0">
                <a:solidFill>
                  <a:srgbClr val="FFFF00"/>
                </a:solidFill>
                <a:effectLst>
                  <a:outerShdw blurRad="38100" dist="38100" dir="2700000" algn="tl">
                    <a:srgbClr val="000000">
                      <a:alpha val="43137"/>
                    </a:srgbClr>
                  </a:outerShdw>
                </a:effectLst>
              </a:rPr>
              <a:t>Scientific</a:t>
            </a:r>
            <a:r>
              <a:rPr lang="es-ES" b="1" dirty="0" smtClean="0">
                <a:solidFill>
                  <a:srgbClr val="FFFF00"/>
                </a:solidFill>
                <a:effectLst>
                  <a:outerShdw blurRad="38100" dist="38100" dir="2700000" algn="tl">
                    <a:srgbClr val="000000">
                      <a:alpha val="43137"/>
                    </a:srgbClr>
                  </a:outerShdw>
                </a:effectLst>
              </a:rPr>
              <a:t> </a:t>
            </a:r>
            <a:r>
              <a:rPr lang="es-ES" b="1" dirty="0" err="1" smtClean="0">
                <a:solidFill>
                  <a:srgbClr val="FFFF00"/>
                </a:solidFill>
                <a:effectLst>
                  <a:outerShdw blurRad="38100" dist="38100" dir="2700000" algn="tl">
                    <a:srgbClr val="000000">
                      <a:alpha val="43137"/>
                    </a:srgbClr>
                  </a:outerShdw>
                </a:effectLst>
              </a:rPr>
              <a:t>Evidence</a:t>
            </a:r>
            <a:endParaRPr lang="es-ES" b="1" dirty="0" smtClean="0">
              <a:solidFill>
                <a:srgbClr val="FFFF00"/>
              </a:solidFill>
              <a:effectLst>
                <a:outerShdw blurRad="38100" dist="38100" dir="2700000" algn="tl">
                  <a:srgbClr val="000000">
                    <a:alpha val="43137"/>
                  </a:srgbClr>
                </a:outerShdw>
              </a:effectLst>
            </a:endParaRPr>
          </a:p>
          <a:p>
            <a:pPr algn="ctr"/>
            <a:endParaRPr lang="es-ES" b="1" dirty="0">
              <a:solidFill>
                <a:srgbClr val="FFFF00"/>
              </a:solidFill>
              <a:effectLst>
                <a:outerShdw blurRad="38100" dist="38100" dir="2700000" algn="tl">
                  <a:srgbClr val="000000">
                    <a:alpha val="43137"/>
                  </a:srgbClr>
                </a:outerShdw>
              </a:effectLst>
            </a:endParaRPr>
          </a:p>
          <a:p>
            <a:pPr algn="ctr"/>
            <a:r>
              <a:rPr lang="es-ES" b="1" dirty="0" err="1" smtClean="0">
                <a:solidFill>
                  <a:srgbClr val="FFFF00"/>
                </a:solidFill>
                <a:effectLst>
                  <a:outerShdw blurRad="38100" dist="38100" dir="2700000" algn="tl">
                    <a:srgbClr val="000000">
                      <a:alpha val="43137"/>
                    </a:srgbClr>
                  </a:outerShdw>
                </a:effectLst>
              </a:rPr>
              <a:t>Without</a:t>
            </a:r>
            <a:r>
              <a:rPr lang="es-ES" b="1" dirty="0" smtClean="0">
                <a:solidFill>
                  <a:srgbClr val="FFFF00"/>
                </a:solidFill>
                <a:effectLst>
                  <a:outerShdw blurRad="38100" dist="38100" dir="2700000" algn="tl">
                    <a:srgbClr val="000000">
                      <a:alpha val="43137"/>
                    </a:srgbClr>
                  </a:outerShdw>
                </a:effectLst>
              </a:rPr>
              <a:t> </a:t>
            </a:r>
            <a:r>
              <a:rPr lang="es-ES" b="1" dirty="0" err="1" smtClean="0">
                <a:solidFill>
                  <a:srgbClr val="FFFF00"/>
                </a:solidFill>
                <a:effectLst>
                  <a:outerShdw blurRad="38100" dist="38100" dir="2700000" algn="tl">
                    <a:srgbClr val="000000">
                      <a:alpha val="43137"/>
                    </a:srgbClr>
                  </a:outerShdw>
                </a:effectLst>
              </a:rPr>
              <a:t>parcipation</a:t>
            </a:r>
            <a:r>
              <a:rPr lang="es-ES" b="1" dirty="0" smtClean="0">
                <a:solidFill>
                  <a:srgbClr val="FFFF00"/>
                </a:solidFill>
                <a:effectLst>
                  <a:outerShdw blurRad="38100" dist="38100" dir="2700000" algn="tl">
                    <a:srgbClr val="000000">
                      <a:alpha val="43137"/>
                    </a:srgbClr>
                  </a:outerShdw>
                </a:effectLst>
              </a:rPr>
              <a:t> of </a:t>
            </a:r>
            <a:r>
              <a:rPr lang="es-ES" b="1" dirty="0" err="1" smtClean="0">
                <a:solidFill>
                  <a:srgbClr val="FFFF00"/>
                </a:solidFill>
                <a:effectLst>
                  <a:outerShdw blurRad="38100" dist="38100" dir="2700000" algn="tl">
                    <a:srgbClr val="000000">
                      <a:alpha val="43137"/>
                    </a:srgbClr>
                  </a:outerShdw>
                </a:effectLst>
              </a:rPr>
              <a:t>Industry</a:t>
            </a:r>
            <a:endParaRPr lang="es-ES" b="1" dirty="0" smtClean="0">
              <a:solidFill>
                <a:srgbClr val="FFFF00"/>
              </a:solidFill>
              <a:effectLst>
                <a:outerShdw blurRad="38100" dist="38100" dir="2700000" algn="tl">
                  <a:srgbClr val="000000">
                    <a:alpha val="43137"/>
                  </a:srgbClr>
                </a:outerShdw>
              </a:effectLst>
            </a:endParaRPr>
          </a:p>
          <a:p>
            <a:pPr algn="ctr"/>
            <a:endParaRPr lang="es-ES" b="1" dirty="0">
              <a:solidFill>
                <a:srgbClr val="FFFF00"/>
              </a:solidFill>
              <a:effectLst>
                <a:outerShdw blurRad="38100" dist="38100" dir="2700000" algn="tl">
                  <a:srgbClr val="000000">
                    <a:alpha val="43137"/>
                  </a:srgbClr>
                </a:outerShdw>
              </a:effectLst>
            </a:endParaRPr>
          </a:p>
          <a:p>
            <a:pPr algn="ctr"/>
            <a:r>
              <a:rPr lang="es-ES" b="1" dirty="0" err="1" smtClean="0">
                <a:solidFill>
                  <a:srgbClr val="FFFF00"/>
                </a:solidFill>
                <a:effectLst>
                  <a:outerShdw blurRad="38100" dist="38100" dir="2700000" algn="tl">
                    <a:srgbClr val="000000">
                      <a:alpha val="43137"/>
                    </a:srgbClr>
                  </a:outerShdw>
                </a:effectLst>
              </a:rPr>
              <a:t>Comprehensive</a:t>
            </a:r>
            <a:r>
              <a:rPr lang="es-ES" b="1" dirty="0" smtClean="0">
                <a:solidFill>
                  <a:srgbClr val="FFFF00"/>
                </a:solidFill>
                <a:effectLst>
                  <a:outerShdw blurRad="38100" dist="38100" dir="2700000" algn="tl">
                    <a:srgbClr val="000000">
                      <a:alpha val="43137"/>
                    </a:srgbClr>
                  </a:outerShdw>
                </a:effectLst>
              </a:rPr>
              <a:t> Management &amp; </a:t>
            </a:r>
            <a:r>
              <a:rPr lang="es-ES" b="1" dirty="0" err="1" smtClean="0">
                <a:solidFill>
                  <a:srgbClr val="FFFF00"/>
                </a:solidFill>
                <a:effectLst>
                  <a:outerShdw blurRad="38100" dist="38100" dir="2700000" algn="tl">
                    <a:srgbClr val="000000">
                      <a:alpha val="43137"/>
                    </a:srgbClr>
                  </a:outerShdw>
                </a:effectLst>
              </a:rPr>
              <a:t>Prevention</a:t>
            </a:r>
            <a:endParaRPr lang="es-ES" b="1" dirty="0" smtClean="0">
              <a:solidFill>
                <a:srgbClr val="FFFF00"/>
              </a:solidFill>
              <a:effectLst>
                <a:outerShdw blurRad="38100" dist="38100" dir="2700000" algn="tl">
                  <a:srgbClr val="000000">
                    <a:alpha val="43137"/>
                  </a:srgbClr>
                </a:outerShdw>
              </a:effectLst>
            </a:endParaRPr>
          </a:p>
          <a:p>
            <a:pPr algn="ctr"/>
            <a:r>
              <a:rPr lang="es-ES" b="1" dirty="0" err="1" smtClean="0">
                <a:solidFill>
                  <a:srgbClr val="FFFF00"/>
                </a:solidFill>
                <a:effectLst>
                  <a:outerShdw blurRad="38100" dist="38100" dir="2700000" algn="tl">
                    <a:srgbClr val="000000">
                      <a:alpha val="43137"/>
                    </a:srgbClr>
                  </a:outerShdw>
                </a:effectLst>
              </a:rPr>
              <a:t>Acute</a:t>
            </a:r>
            <a:r>
              <a:rPr lang="es-ES" b="1" dirty="0" smtClean="0">
                <a:solidFill>
                  <a:srgbClr val="FFFF00"/>
                </a:solidFill>
                <a:effectLst>
                  <a:outerShdw blurRad="38100" dist="38100" dir="2700000" algn="tl">
                    <a:srgbClr val="000000">
                      <a:alpha val="43137"/>
                    </a:srgbClr>
                  </a:outerShdw>
                </a:effectLst>
              </a:rPr>
              <a:t>, Sub-</a:t>
            </a:r>
            <a:r>
              <a:rPr lang="es-ES" b="1" dirty="0" err="1" smtClean="0">
                <a:solidFill>
                  <a:srgbClr val="FFFF00"/>
                </a:solidFill>
                <a:effectLst>
                  <a:outerShdw blurRad="38100" dist="38100" dir="2700000" algn="tl">
                    <a:srgbClr val="000000">
                      <a:alpha val="43137"/>
                    </a:srgbClr>
                  </a:outerShdw>
                </a:effectLst>
              </a:rPr>
              <a:t>acute</a:t>
            </a:r>
            <a:r>
              <a:rPr lang="es-ES" b="1" dirty="0" smtClean="0">
                <a:solidFill>
                  <a:srgbClr val="FFFF00"/>
                </a:solidFill>
                <a:effectLst>
                  <a:outerShdw blurRad="38100" dist="38100" dir="2700000" algn="tl">
                    <a:srgbClr val="000000">
                      <a:alpha val="43137"/>
                    </a:srgbClr>
                  </a:outerShdw>
                </a:effectLst>
              </a:rPr>
              <a:t> &amp; </a:t>
            </a:r>
            <a:r>
              <a:rPr lang="es-ES" b="1" dirty="0" err="1" smtClean="0">
                <a:solidFill>
                  <a:srgbClr val="FFFF00"/>
                </a:solidFill>
                <a:effectLst>
                  <a:outerShdw blurRad="38100" dist="38100" dir="2700000" algn="tl">
                    <a:srgbClr val="000000">
                      <a:alpha val="43137"/>
                    </a:srgbClr>
                  </a:outerShdw>
                </a:effectLst>
              </a:rPr>
              <a:t>Chronic</a:t>
            </a:r>
            <a:r>
              <a:rPr lang="es-ES" b="1" dirty="0" smtClean="0">
                <a:solidFill>
                  <a:srgbClr val="FFFF00"/>
                </a:solidFill>
                <a:effectLst>
                  <a:outerShdw blurRad="38100" dist="38100" dir="2700000" algn="tl">
                    <a:srgbClr val="000000">
                      <a:alpha val="43137"/>
                    </a:srgbClr>
                  </a:outerShdw>
                </a:effectLst>
              </a:rPr>
              <a:t>   LBP</a:t>
            </a:r>
          </a:p>
          <a:p>
            <a:pPr algn="ctr"/>
            <a:endParaRPr lang="es-ES" b="1" dirty="0">
              <a:solidFill>
                <a:srgbClr val="FFFF00"/>
              </a:solidFill>
              <a:effectLst>
                <a:outerShdw blurRad="38100" dist="38100" dir="2700000" algn="tl">
                  <a:srgbClr val="000000">
                    <a:alpha val="43137"/>
                  </a:srgbClr>
                </a:outerShdw>
              </a:effectLst>
            </a:endParaRPr>
          </a:p>
          <a:p>
            <a:pPr algn="ctr"/>
            <a:r>
              <a:rPr lang="es-ES" b="1" dirty="0" smtClean="0">
                <a:solidFill>
                  <a:srgbClr val="FFFF00"/>
                </a:solidFill>
                <a:effectLst>
                  <a:outerShdw blurRad="38100" dist="38100" dir="2700000" algn="tl">
                    <a:srgbClr val="000000">
                      <a:alpha val="43137"/>
                    </a:srgbClr>
                  </a:outerShdw>
                </a:effectLst>
              </a:rPr>
              <a:t>Technologies </a:t>
            </a:r>
            <a:r>
              <a:rPr lang="es-ES" b="1" dirty="0" err="1" smtClean="0">
                <a:solidFill>
                  <a:srgbClr val="FFFF00"/>
                </a:solidFill>
                <a:effectLst>
                  <a:outerShdw blurRad="38100" dist="38100" dir="2700000" algn="tl">
                    <a:srgbClr val="000000">
                      <a:alpha val="43137"/>
                    </a:srgbClr>
                  </a:outerShdw>
                </a:effectLst>
              </a:rPr>
              <a:t>Recommended</a:t>
            </a:r>
            <a:r>
              <a:rPr lang="es-ES" b="1" dirty="0" smtClean="0">
                <a:solidFill>
                  <a:srgbClr val="FFFF00"/>
                </a:solidFill>
                <a:effectLst>
                  <a:outerShdw blurRad="38100" dist="38100" dir="2700000" algn="tl">
                    <a:srgbClr val="000000">
                      <a:alpha val="43137"/>
                    </a:srgbClr>
                  </a:outerShdw>
                </a:effectLst>
              </a:rPr>
              <a:t>:</a:t>
            </a:r>
          </a:p>
          <a:p>
            <a:pPr algn="ctr"/>
            <a:r>
              <a:rPr lang="es-ES" b="1" dirty="0" err="1" smtClean="0">
                <a:solidFill>
                  <a:srgbClr val="FFFF00"/>
                </a:solidFill>
                <a:effectLst>
                  <a:outerShdw blurRad="38100" dist="38100" dir="2700000" algn="tl">
                    <a:srgbClr val="000000">
                      <a:alpha val="43137"/>
                    </a:srgbClr>
                  </a:outerShdw>
                </a:effectLst>
              </a:rPr>
              <a:t>Type</a:t>
            </a:r>
            <a:r>
              <a:rPr lang="es-ES" b="1" dirty="0" smtClean="0">
                <a:solidFill>
                  <a:srgbClr val="FFFF00"/>
                </a:solidFill>
                <a:effectLst>
                  <a:outerShdw blurRad="38100" dist="38100" dir="2700000" algn="tl">
                    <a:srgbClr val="000000">
                      <a:alpha val="43137"/>
                    </a:srgbClr>
                  </a:outerShdw>
                </a:effectLst>
              </a:rPr>
              <a:t> of </a:t>
            </a:r>
            <a:r>
              <a:rPr lang="es-ES" b="1" dirty="0" err="1" smtClean="0">
                <a:solidFill>
                  <a:srgbClr val="FFFF00"/>
                </a:solidFill>
                <a:effectLst>
                  <a:outerShdw blurRad="38100" dist="38100" dir="2700000" algn="tl">
                    <a:srgbClr val="000000">
                      <a:alpha val="43137"/>
                    </a:srgbClr>
                  </a:outerShdw>
                </a:effectLst>
              </a:rPr>
              <a:t>Patients</a:t>
            </a:r>
            <a:r>
              <a:rPr lang="es-ES" b="1" dirty="0" smtClean="0">
                <a:solidFill>
                  <a:srgbClr val="FFFF00"/>
                </a:solidFill>
                <a:effectLst>
                  <a:outerShdw blurRad="38100" dist="38100" dir="2700000" algn="tl">
                    <a:srgbClr val="000000">
                      <a:alpha val="43137"/>
                    </a:srgbClr>
                  </a:outerShdw>
                </a:effectLst>
              </a:rPr>
              <a:t>, </a:t>
            </a:r>
            <a:r>
              <a:rPr lang="es-ES" b="1" dirty="0" err="1" smtClean="0">
                <a:solidFill>
                  <a:srgbClr val="FFFF00"/>
                </a:solidFill>
                <a:effectLst>
                  <a:outerShdw blurRad="38100" dist="38100" dir="2700000" algn="tl">
                    <a:srgbClr val="000000">
                      <a:alpha val="43137"/>
                    </a:srgbClr>
                  </a:outerShdw>
                </a:effectLst>
              </a:rPr>
              <a:t>Evidence</a:t>
            </a:r>
            <a:r>
              <a:rPr lang="es-ES" b="1" dirty="0" smtClean="0">
                <a:solidFill>
                  <a:srgbClr val="FFFF00"/>
                </a:solidFill>
                <a:effectLst>
                  <a:outerShdw blurRad="38100" dist="38100" dir="2700000" algn="tl">
                    <a:srgbClr val="000000">
                      <a:alpha val="43137"/>
                    </a:srgbClr>
                  </a:outerShdw>
                </a:effectLst>
              </a:rPr>
              <a:t>, </a:t>
            </a:r>
            <a:r>
              <a:rPr lang="es-ES" b="1" dirty="0" err="1" smtClean="0">
                <a:solidFill>
                  <a:srgbClr val="FFFF00"/>
                </a:solidFill>
                <a:effectLst>
                  <a:outerShdw blurRad="38100" dist="38100" dir="2700000" algn="tl">
                    <a:srgbClr val="000000">
                      <a:alpha val="43137"/>
                    </a:srgbClr>
                  </a:outerShdw>
                </a:effectLst>
              </a:rPr>
              <a:t>Efficiency</a:t>
            </a:r>
            <a:r>
              <a:rPr lang="es-ES" b="1" dirty="0" smtClean="0">
                <a:solidFill>
                  <a:srgbClr val="FFFF00"/>
                </a:solidFill>
                <a:effectLst>
                  <a:outerShdw blurRad="38100" dist="38100" dir="2700000" algn="tl">
                    <a:srgbClr val="000000">
                      <a:alpha val="43137"/>
                    </a:srgbClr>
                  </a:outerShdw>
                </a:effectLst>
              </a:rPr>
              <a:t> &amp; Safety</a:t>
            </a:r>
          </a:p>
          <a:p>
            <a:pPr algn="ctr"/>
            <a:endParaRPr lang="es-ES" b="1" dirty="0">
              <a:solidFill>
                <a:srgbClr val="FFFF00"/>
              </a:solidFill>
              <a:effectLst>
                <a:outerShdw blurRad="38100" dist="38100" dir="2700000" algn="tl">
                  <a:srgbClr val="000000">
                    <a:alpha val="43137"/>
                  </a:srgbClr>
                </a:outerShdw>
              </a:effectLst>
            </a:endParaRPr>
          </a:p>
          <a:p>
            <a:pPr algn="ctr"/>
            <a:r>
              <a:rPr lang="es-ES" b="1" dirty="0" smtClean="0">
                <a:solidFill>
                  <a:srgbClr val="FFFF00"/>
                </a:solidFill>
                <a:effectLst>
                  <a:outerShdw blurRad="38100" dist="38100" dir="2700000" algn="tl">
                    <a:srgbClr val="000000">
                      <a:alpha val="43137"/>
                    </a:srgbClr>
                  </a:outerShdw>
                </a:effectLst>
              </a:rPr>
              <a:t>AGREE </a:t>
            </a:r>
            <a:r>
              <a:rPr lang="es-ES" b="1" dirty="0" err="1" smtClean="0">
                <a:solidFill>
                  <a:srgbClr val="FFFF00"/>
                </a:solidFill>
                <a:effectLst>
                  <a:outerShdw blurRad="38100" dist="38100" dir="2700000" algn="tl">
                    <a:srgbClr val="000000">
                      <a:alpha val="43137"/>
                    </a:srgbClr>
                  </a:outerShdw>
                </a:effectLst>
              </a:rPr>
              <a:t>Criteria</a:t>
            </a:r>
            <a:r>
              <a:rPr lang="es-ES" b="1" dirty="0" smtClean="0">
                <a:solidFill>
                  <a:srgbClr val="FFFF00"/>
                </a:solidFill>
                <a:effectLst>
                  <a:outerShdw blurRad="38100" dist="38100" dir="2700000" algn="tl">
                    <a:srgbClr val="000000">
                      <a:alpha val="43137"/>
                    </a:srgbClr>
                  </a:outerShdw>
                </a:effectLst>
              </a:rPr>
              <a:t>  &amp;  </a:t>
            </a:r>
            <a:r>
              <a:rPr lang="es-ES" b="1" dirty="0" err="1" smtClean="0">
                <a:solidFill>
                  <a:srgbClr val="FFFF00"/>
                </a:solidFill>
                <a:effectLst>
                  <a:outerShdw blurRad="38100" dist="38100" dir="2700000" algn="tl">
                    <a:srgbClr val="000000">
                      <a:alpha val="43137"/>
                    </a:srgbClr>
                  </a:outerShdw>
                </a:effectLst>
              </a:rPr>
              <a:t>Conflict</a:t>
            </a:r>
            <a:r>
              <a:rPr lang="es-ES" b="1" dirty="0" smtClean="0">
                <a:solidFill>
                  <a:srgbClr val="FFFF00"/>
                </a:solidFill>
                <a:effectLst>
                  <a:outerShdw blurRad="38100" dist="38100" dir="2700000" algn="tl">
                    <a:srgbClr val="000000">
                      <a:alpha val="43137"/>
                    </a:srgbClr>
                  </a:outerShdw>
                </a:effectLst>
              </a:rPr>
              <a:t> </a:t>
            </a:r>
            <a:r>
              <a:rPr lang="es-ES" b="1" dirty="0" err="1" smtClean="0">
                <a:solidFill>
                  <a:srgbClr val="FFFF00"/>
                </a:solidFill>
                <a:effectLst>
                  <a:outerShdw blurRad="38100" dist="38100" dir="2700000" algn="tl">
                    <a:srgbClr val="000000">
                      <a:alpha val="43137"/>
                    </a:srgbClr>
                  </a:outerShdw>
                </a:effectLst>
              </a:rPr>
              <a:t>Interest</a:t>
            </a:r>
            <a:endParaRPr lang="es-ES" b="1" dirty="0" smtClean="0">
              <a:solidFill>
                <a:srgbClr val="FFFF00"/>
              </a:solidFill>
              <a:effectLst>
                <a:outerShdw blurRad="38100" dist="38100" dir="2700000" algn="tl">
                  <a:srgbClr val="000000">
                    <a:alpha val="43137"/>
                  </a:srgbClr>
                </a:outerShdw>
              </a:effectLst>
            </a:endParaRPr>
          </a:p>
        </p:txBody>
      </p:sp>
      <p:sp>
        <p:nvSpPr>
          <p:cNvPr id="3" name="2 Rectángulo"/>
          <p:cNvSpPr/>
          <p:nvPr/>
        </p:nvSpPr>
        <p:spPr>
          <a:xfrm>
            <a:off x="539552" y="5971222"/>
            <a:ext cx="8064896" cy="646331"/>
          </a:xfrm>
          <a:prstGeom prst="rect">
            <a:avLst/>
          </a:prstGeom>
        </p:spPr>
        <p:txBody>
          <a:bodyPr wrap="square">
            <a:spAutoFit/>
          </a:bodyPr>
          <a:lstStyle/>
          <a:p>
            <a:r>
              <a:rPr lang="en-US" b="1" dirty="0">
                <a:solidFill>
                  <a:schemeClr val="tx2">
                    <a:lumMod val="75000"/>
                  </a:schemeClr>
                </a:solidFill>
              </a:rPr>
              <a:t>Memorandum of Understanding, COST ACTION B13: “Low back pain : guidelines for </a:t>
            </a:r>
            <a:r>
              <a:rPr lang="en-US" b="1" dirty="0" smtClean="0">
                <a:solidFill>
                  <a:schemeClr val="tx2">
                    <a:lumMod val="75000"/>
                  </a:schemeClr>
                </a:solidFill>
              </a:rPr>
              <a:t>its </a:t>
            </a:r>
            <a:r>
              <a:rPr lang="fr-FR" b="1" dirty="0" smtClean="0">
                <a:solidFill>
                  <a:schemeClr val="tx2">
                    <a:lumMod val="75000"/>
                  </a:schemeClr>
                </a:solidFill>
              </a:rPr>
              <a:t> </a:t>
            </a:r>
            <a:r>
              <a:rPr lang="fr-FR" b="1" dirty="0">
                <a:solidFill>
                  <a:schemeClr val="tx2">
                    <a:lumMod val="75000"/>
                  </a:schemeClr>
                </a:solidFill>
              </a:rPr>
              <a:t>management”. </a:t>
            </a:r>
            <a:r>
              <a:rPr lang="fr-FR" b="1" dirty="0" err="1">
                <a:solidFill>
                  <a:schemeClr val="tx2">
                    <a:lumMod val="75000"/>
                  </a:schemeClr>
                </a:solidFill>
              </a:rPr>
              <a:t>European</a:t>
            </a:r>
            <a:r>
              <a:rPr lang="fr-FR" b="1" dirty="0">
                <a:solidFill>
                  <a:schemeClr val="tx2">
                    <a:lumMod val="75000"/>
                  </a:schemeClr>
                </a:solidFill>
              </a:rPr>
              <a:t> Commission. Brussels, </a:t>
            </a:r>
            <a:r>
              <a:rPr lang="fr-FR" b="1" dirty="0" smtClean="0">
                <a:solidFill>
                  <a:schemeClr val="tx2">
                    <a:lumMod val="75000"/>
                  </a:schemeClr>
                </a:solidFill>
              </a:rPr>
              <a:t>1999 - 2005.</a:t>
            </a:r>
            <a:endParaRPr lang="es-ES" b="1" dirty="0">
              <a:solidFill>
                <a:schemeClr val="tx2">
                  <a:lumMod val="75000"/>
                </a:schemeClr>
              </a:solidFill>
            </a:endParaRPr>
          </a:p>
        </p:txBody>
      </p:sp>
    </p:spTree>
    <p:extLst>
      <p:ext uri="{BB962C8B-B14F-4D97-AF65-F5344CB8AC3E}">
        <p14:creationId xmlns:p14="http://schemas.microsoft.com/office/powerpoint/2010/main" val="1076932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40" y="1196752"/>
            <a:ext cx="3060340" cy="452431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2 CuadroTexto"/>
          <p:cNvSpPr txBox="1"/>
          <p:nvPr/>
        </p:nvSpPr>
        <p:spPr>
          <a:xfrm>
            <a:off x="431540" y="404664"/>
            <a:ext cx="835292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b="1" dirty="0" smtClean="0">
                <a:effectLst>
                  <a:outerShdw blurRad="38100" dist="38100" dir="2700000" algn="tl">
                    <a:srgbClr val="000000">
                      <a:alpha val="43137"/>
                    </a:srgbClr>
                  </a:outerShdw>
                </a:effectLst>
              </a:rPr>
              <a:t>EUROPEAN CLINICAL GUIDELINE EVIDENCE BASED OF LBP MANAGEMENT  (COST B13)</a:t>
            </a:r>
          </a:p>
        </p:txBody>
      </p:sp>
      <p:sp>
        <p:nvSpPr>
          <p:cNvPr id="4" name="3 Elipse"/>
          <p:cNvSpPr/>
          <p:nvPr/>
        </p:nvSpPr>
        <p:spPr>
          <a:xfrm>
            <a:off x="1187624" y="4293096"/>
            <a:ext cx="64807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4391980" y="1196751"/>
            <a:ext cx="4392488" cy="452431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endParaRPr lang="es-ES" sz="1600" b="1" u="sng" dirty="0" smtClean="0">
              <a:solidFill>
                <a:srgbClr val="FFFF00"/>
              </a:solidFill>
              <a:effectLst>
                <a:outerShdw blurRad="38100" dist="38100" dir="2700000" algn="tl">
                  <a:srgbClr val="000000">
                    <a:alpha val="43137"/>
                  </a:srgbClr>
                </a:outerShdw>
              </a:effectLst>
            </a:endParaRPr>
          </a:p>
          <a:p>
            <a:pPr algn="ctr"/>
            <a:r>
              <a:rPr lang="es-ES" sz="1600" b="1" u="sng" dirty="0" err="1" smtClean="0">
                <a:solidFill>
                  <a:srgbClr val="FFFF00"/>
                </a:solidFill>
                <a:effectLst>
                  <a:outerShdw blurRad="38100" dist="38100" dir="2700000" algn="tl">
                    <a:srgbClr val="000000">
                      <a:alpha val="43137"/>
                    </a:srgbClr>
                  </a:outerShdw>
                </a:effectLst>
              </a:rPr>
              <a:t>Three-stage</a:t>
            </a:r>
            <a:r>
              <a:rPr lang="es-ES" sz="1600" b="1" u="sng" dirty="0" smtClean="0">
                <a:solidFill>
                  <a:srgbClr val="FFFF00"/>
                </a:solidFill>
                <a:effectLst>
                  <a:outerShdw blurRad="38100" dist="38100" dir="2700000" algn="tl">
                    <a:srgbClr val="000000">
                      <a:alpha val="43137"/>
                    </a:srgbClr>
                  </a:outerShdw>
                </a:effectLst>
              </a:rPr>
              <a:t> </a:t>
            </a:r>
            <a:r>
              <a:rPr lang="es-ES" sz="1600" b="1" u="sng" dirty="0" err="1">
                <a:solidFill>
                  <a:srgbClr val="FFFF00"/>
                </a:solidFill>
                <a:effectLst>
                  <a:outerShdw blurRad="38100" dist="38100" dir="2700000" algn="tl">
                    <a:srgbClr val="000000">
                      <a:alpha val="43137"/>
                    </a:srgbClr>
                  </a:outerShdw>
                </a:effectLst>
              </a:rPr>
              <a:t>development</a:t>
            </a:r>
            <a:r>
              <a:rPr lang="es-ES" sz="1600" b="1" u="sng" dirty="0">
                <a:solidFill>
                  <a:srgbClr val="FFFF00"/>
                </a:solidFill>
                <a:effectLst>
                  <a:outerShdw blurRad="38100" dist="38100" dir="2700000" algn="tl">
                    <a:srgbClr val="000000">
                      <a:alpha val="43137"/>
                    </a:srgbClr>
                  </a:outerShdw>
                </a:effectLst>
              </a:rPr>
              <a:t> </a:t>
            </a:r>
            <a:r>
              <a:rPr lang="es-ES" sz="1600" b="1" u="sng" dirty="0" err="1" smtClean="0">
                <a:solidFill>
                  <a:srgbClr val="FFFF00"/>
                </a:solidFill>
                <a:effectLst>
                  <a:outerShdw blurRad="38100" dist="38100" dir="2700000" algn="tl">
                    <a:srgbClr val="000000">
                      <a:alpha val="43137"/>
                    </a:srgbClr>
                  </a:outerShdw>
                </a:effectLst>
              </a:rPr>
              <a:t>process</a:t>
            </a:r>
            <a:endParaRPr lang="es-ES" sz="1600" b="1" u="sng" dirty="0" smtClean="0">
              <a:solidFill>
                <a:srgbClr val="FFFF00"/>
              </a:solidFill>
              <a:effectLst>
                <a:outerShdw blurRad="38100" dist="38100" dir="2700000" algn="tl">
                  <a:srgbClr val="000000">
                    <a:alpha val="43137"/>
                  </a:srgbClr>
                </a:outerShdw>
              </a:effectLst>
            </a:endParaRPr>
          </a:p>
          <a:p>
            <a:pPr algn="ctr"/>
            <a:endParaRPr lang="es-ES" sz="1600" b="1" dirty="0">
              <a:effectLst>
                <a:outerShdw blurRad="38100" dist="38100" dir="2700000" algn="tl">
                  <a:srgbClr val="000000">
                    <a:alpha val="43137"/>
                  </a:srgbClr>
                </a:outerShdw>
              </a:effectLst>
            </a:endParaRPr>
          </a:p>
          <a:p>
            <a:pPr algn="ctr"/>
            <a:endParaRPr lang="es-ES" sz="1600" b="1" dirty="0" smtClean="0">
              <a:effectLst>
                <a:outerShdw blurRad="38100" dist="38100" dir="2700000" algn="tl">
                  <a:srgbClr val="000000">
                    <a:alpha val="43137"/>
                  </a:srgbClr>
                </a:outerShdw>
              </a:effectLst>
            </a:endParaRPr>
          </a:p>
          <a:p>
            <a:pPr algn="ctr"/>
            <a:r>
              <a:rPr lang="es-ES" sz="1600" b="1" dirty="0" err="1" smtClean="0">
                <a:effectLst>
                  <a:outerShdw blurRad="38100" dist="38100" dir="2700000" algn="tl">
                    <a:srgbClr val="000000">
                      <a:alpha val="43137"/>
                    </a:srgbClr>
                  </a:outerShdw>
                </a:effectLst>
              </a:rPr>
              <a:t>Recommendations</a:t>
            </a:r>
            <a:r>
              <a:rPr lang="es-ES" sz="1600" b="1" dirty="0" smtClean="0">
                <a:effectLst>
                  <a:outerShdw blurRad="38100" dist="38100" dir="2700000" algn="tl">
                    <a:srgbClr val="000000">
                      <a:alpha val="43137"/>
                    </a:srgbClr>
                  </a:outerShdw>
                </a:effectLst>
              </a:rPr>
              <a:t> </a:t>
            </a:r>
            <a:r>
              <a:rPr lang="es-ES" sz="1600" b="1" dirty="0" err="1" smtClean="0">
                <a:effectLst>
                  <a:outerShdw blurRad="38100" dist="38100" dir="2700000" algn="tl">
                    <a:srgbClr val="000000">
                      <a:alpha val="43137"/>
                    </a:srgbClr>
                  </a:outerShdw>
                </a:effectLst>
              </a:rPr>
              <a:t>derived</a:t>
            </a:r>
            <a:r>
              <a:rPr lang="es-ES" sz="1600" b="1" dirty="0" smtClean="0">
                <a:effectLst>
                  <a:outerShdw blurRad="38100" dist="38100" dir="2700000" algn="tl">
                    <a:srgbClr val="000000">
                      <a:alpha val="43137"/>
                    </a:srgbClr>
                  </a:outerShdw>
                </a:effectLst>
              </a:rPr>
              <a:t>  </a:t>
            </a:r>
            <a:r>
              <a:rPr lang="es-ES" sz="1600" b="1" dirty="0" err="1" smtClean="0">
                <a:effectLst>
                  <a:outerShdw blurRad="38100" dist="38100" dir="2700000" algn="tl">
                    <a:srgbClr val="000000">
                      <a:alpha val="43137"/>
                    </a:srgbClr>
                  </a:outerShdw>
                </a:effectLst>
              </a:rPr>
              <a:t>Systematic</a:t>
            </a:r>
            <a:r>
              <a:rPr lang="es-ES" sz="1600" b="1" dirty="0" smtClean="0">
                <a:effectLst>
                  <a:outerShdw blurRad="38100" dist="38100" dir="2700000" algn="tl">
                    <a:srgbClr val="000000">
                      <a:alpha val="43137"/>
                    </a:srgbClr>
                  </a:outerShdw>
                </a:effectLst>
              </a:rPr>
              <a:t>  </a:t>
            </a:r>
            <a:r>
              <a:rPr lang="es-ES" sz="1600" b="1" dirty="0" err="1" smtClean="0">
                <a:effectLst>
                  <a:outerShdw blurRad="38100" dist="38100" dir="2700000" algn="tl">
                    <a:srgbClr val="000000">
                      <a:alpha val="43137"/>
                    </a:srgbClr>
                  </a:outerShdw>
                </a:effectLst>
              </a:rPr>
              <a:t>Reviews</a:t>
            </a:r>
            <a:endParaRPr lang="es-ES" sz="1600" b="1" dirty="0" smtClean="0">
              <a:effectLst>
                <a:outerShdw blurRad="38100" dist="38100" dir="2700000" algn="tl">
                  <a:srgbClr val="000000">
                    <a:alpha val="43137"/>
                  </a:srgbClr>
                </a:outerShdw>
              </a:effectLst>
            </a:endParaRPr>
          </a:p>
          <a:p>
            <a:pPr algn="ctr"/>
            <a:endParaRPr lang="es-ES" sz="1600" b="1" dirty="0">
              <a:effectLst>
                <a:outerShdw blurRad="38100" dist="38100" dir="2700000" algn="tl">
                  <a:srgbClr val="000000">
                    <a:alpha val="43137"/>
                  </a:srgbClr>
                </a:outerShdw>
              </a:effectLst>
            </a:endParaRPr>
          </a:p>
          <a:p>
            <a:pPr algn="ctr"/>
            <a:r>
              <a:rPr lang="es-ES" sz="1600" b="1" dirty="0" err="1" smtClean="0">
                <a:effectLst>
                  <a:outerShdw blurRad="38100" dist="38100" dir="2700000" algn="tl">
                    <a:srgbClr val="000000">
                      <a:alpha val="43137"/>
                    </a:srgbClr>
                  </a:outerShdw>
                </a:effectLst>
              </a:rPr>
              <a:t>Comparaison</a:t>
            </a:r>
            <a:r>
              <a:rPr lang="es-ES" sz="1600" b="1" dirty="0" smtClean="0">
                <a:effectLst>
                  <a:outerShdw blurRad="38100" dist="38100" dir="2700000" algn="tl">
                    <a:srgbClr val="000000">
                      <a:alpha val="43137"/>
                    </a:srgbClr>
                  </a:outerShdw>
                </a:effectLst>
              </a:rPr>
              <a:t> of </a:t>
            </a:r>
            <a:r>
              <a:rPr lang="es-ES" sz="1600" b="1" dirty="0" err="1" smtClean="0">
                <a:effectLst>
                  <a:outerShdw blurRad="38100" dist="38100" dir="2700000" algn="tl">
                    <a:srgbClr val="000000">
                      <a:alpha val="43137"/>
                    </a:srgbClr>
                  </a:outerShdw>
                </a:effectLst>
              </a:rPr>
              <a:t>national</a:t>
            </a:r>
            <a:r>
              <a:rPr lang="es-ES" sz="1600" b="1" dirty="0" smtClean="0">
                <a:effectLst>
                  <a:outerShdw blurRad="38100" dist="38100" dir="2700000" algn="tl">
                    <a:srgbClr val="000000">
                      <a:alpha val="43137"/>
                    </a:srgbClr>
                  </a:outerShdw>
                </a:effectLst>
              </a:rPr>
              <a:t> </a:t>
            </a:r>
            <a:r>
              <a:rPr lang="es-ES" sz="1600" b="1" dirty="0" err="1" smtClean="0">
                <a:effectLst>
                  <a:outerShdw blurRad="38100" dist="38100" dir="2700000" algn="tl">
                    <a:srgbClr val="000000">
                      <a:alpha val="43137"/>
                    </a:srgbClr>
                  </a:outerShdw>
                </a:effectLst>
              </a:rPr>
              <a:t>guidelines</a:t>
            </a:r>
            <a:endParaRPr lang="es-ES" sz="1600" b="1" dirty="0" smtClean="0">
              <a:effectLst>
                <a:outerShdw blurRad="38100" dist="38100" dir="2700000" algn="tl">
                  <a:srgbClr val="000000">
                    <a:alpha val="43137"/>
                  </a:srgbClr>
                </a:outerShdw>
              </a:effectLst>
            </a:endParaRPr>
          </a:p>
          <a:p>
            <a:pPr algn="ctr"/>
            <a:endParaRPr lang="es-ES" sz="1600" b="1" dirty="0">
              <a:effectLst>
                <a:outerShdw blurRad="38100" dist="38100" dir="2700000" algn="tl">
                  <a:srgbClr val="000000">
                    <a:alpha val="43137"/>
                  </a:srgbClr>
                </a:outerShdw>
              </a:effectLst>
            </a:endParaRPr>
          </a:p>
          <a:p>
            <a:pPr algn="ctr"/>
            <a:r>
              <a:rPr lang="es-ES" sz="1600" b="1" dirty="0" err="1" smtClean="0">
                <a:effectLst>
                  <a:outerShdw blurRad="38100" dist="38100" dir="2700000" algn="tl">
                    <a:srgbClr val="000000">
                      <a:alpha val="43137"/>
                    </a:srgbClr>
                  </a:outerShdw>
                </a:effectLst>
              </a:rPr>
              <a:t>Recommendations</a:t>
            </a:r>
            <a:r>
              <a:rPr lang="es-ES" sz="1600" b="1" dirty="0" smtClean="0">
                <a:effectLst>
                  <a:outerShdw blurRad="38100" dist="38100" dir="2700000" algn="tl">
                    <a:srgbClr val="000000">
                      <a:alpha val="43137"/>
                    </a:srgbClr>
                  </a:outerShdw>
                </a:effectLst>
              </a:rPr>
              <a:t> </a:t>
            </a:r>
            <a:r>
              <a:rPr lang="es-ES" sz="1600" b="1" dirty="0" err="1" smtClean="0">
                <a:effectLst>
                  <a:outerShdw blurRad="38100" dist="38100" dir="2700000" algn="tl">
                    <a:srgbClr val="000000">
                      <a:alpha val="43137"/>
                    </a:srgbClr>
                  </a:outerShdw>
                </a:effectLst>
              </a:rPr>
              <a:t>from</a:t>
            </a:r>
            <a:r>
              <a:rPr lang="es-ES" sz="1600" b="1" dirty="0" smtClean="0">
                <a:effectLst>
                  <a:outerShdw blurRad="38100" dist="38100" dir="2700000" algn="tl">
                    <a:srgbClr val="000000">
                      <a:alpha val="43137"/>
                    </a:srgbClr>
                  </a:outerShdw>
                </a:effectLst>
              </a:rPr>
              <a:t> Cochrane &amp; </a:t>
            </a:r>
            <a:r>
              <a:rPr lang="es-ES" sz="1600" b="1" dirty="0" err="1" smtClean="0">
                <a:effectLst>
                  <a:outerShdw blurRad="38100" dist="38100" dir="2700000" algn="tl">
                    <a:srgbClr val="000000">
                      <a:alpha val="43137"/>
                    </a:srgbClr>
                  </a:outerShdw>
                </a:effectLst>
              </a:rPr>
              <a:t>Discussion</a:t>
            </a:r>
            <a:r>
              <a:rPr lang="es-ES" sz="1600" b="1" dirty="0" smtClean="0">
                <a:effectLst>
                  <a:outerShdw blurRad="38100" dist="38100" dir="2700000" algn="tl">
                    <a:srgbClr val="000000">
                      <a:alpha val="43137"/>
                    </a:srgbClr>
                  </a:outerShdw>
                </a:effectLst>
              </a:rPr>
              <a:t> </a:t>
            </a:r>
          </a:p>
          <a:p>
            <a:pPr algn="ctr"/>
            <a:endParaRPr lang="es-ES" sz="1600" b="1" dirty="0">
              <a:effectLst>
                <a:outerShdw blurRad="38100" dist="38100" dir="2700000" algn="tl">
                  <a:srgbClr val="000000">
                    <a:alpha val="43137"/>
                  </a:srgbClr>
                </a:outerShdw>
              </a:effectLst>
            </a:endParaRPr>
          </a:p>
          <a:p>
            <a:pPr algn="ctr"/>
            <a:endParaRPr lang="es-ES" sz="1600" b="1" u="sng" dirty="0" smtClean="0">
              <a:solidFill>
                <a:srgbClr val="FFFF00"/>
              </a:solidFill>
              <a:effectLst>
                <a:outerShdw blurRad="38100" dist="38100" dir="2700000" algn="tl">
                  <a:srgbClr val="000000">
                    <a:alpha val="43137"/>
                  </a:srgbClr>
                </a:outerShdw>
              </a:effectLst>
            </a:endParaRPr>
          </a:p>
          <a:p>
            <a:pPr algn="ctr"/>
            <a:r>
              <a:rPr lang="es-ES" sz="1600" b="1" u="sng" dirty="0" err="1" smtClean="0">
                <a:solidFill>
                  <a:srgbClr val="FFFF00"/>
                </a:solidFill>
                <a:effectLst>
                  <a:outerShdw blurRad="38100" dist="38100" dir="2700000" algn="tl">
                    <a:srgbClr val="000000">
                      <a:alpha val="43137"/>
                    </a:srgbClr>
                  </a:outerShdw>
                </a:effectLst>
              </a:rPr>
              <a:t>Grading</a:t>
            </a:r>
            <a:r>
              <a:rPr lang="es-ES" sz="1600" b="1" u="sng" dirty="0" smtClean="0">
                <a:solidFill>
                  <a:srgbClr val="FFFF00"/>
                </a:solidFill>
                <a:effectLst>
                  <a:outerShdw blurRad="38100" dist="38100" dir="2700000" algn="tl">
                    <a:srgbClr val="000000">
                      <a:alpha val="43137"/>
                    </a:srgbClr>
                  </a:outerShdw>
                </a:effectLst>
              </a:rPr>
              <a:t> </a:t>
            </a:r>
            <a:r>
              <a:rPr lang="es-ES" sz="1600" b="1" u="sng" dirty="0" err="1" smtClean="0">
                <a:solidFill>
                  <a:srgbClr val="FFFF00"/>
                </a:solidFill>
                <a:effectLst>
                  <a:outerShdw blurRad="38100" dist="38100" dir="2700000" algn="tl">
                    <a:srgbClr val="000000">
                      <a:alpha val="43137"/>
                    </a:srgbClr>
                  </a:outerShdw>
                </a:effectLst>
              </a:rPr>
              <a:t>System</a:t>
            </a:r>
            <a:r>
              <a:rPr lang="es-ES" sz="1600" b="1" u="sng" dirty="0" smtClean="0">
                <a:solidFill>
                  <a:srgbClr val="FFFF00"/>
                </a:solidFill>
                <a:effectLst>
                  <a:outerShdw blurRad="38100" dist="38100" dir="2700000" algn="tl">
                    <a:srgbClr val="000000">
                      <a:alpha val="43137"/>
                    </a:srgbClr>
                  </a:outerShdw>
                </a:effectLst>
              </a:rPr>
              <a:t> </a:t>
            </a:r>
            <a:r>
              <a:rPr lang="es-ES" sz="1600" b="1" u="sng" dirty="0" err="1" smtClean="0">
                <a:solidFill>
                  <a:srgbClr val="FFFF00"/>
                </a:solidFill>
                <a:effectLst>
                  <a:outerShdw blurRad="38100" dist="38100" dir="2700000" algn="tl">
                    <a:srgbClr val="000000">
                      <a:alpha val="43137"/>
                    </a:srgbClr>
                  </a:outerShdw>
                </a:effectLst>
              </a:rPr>
              <a:t>for</a:t>
            </a:r>
            <a:r>
              <a:rPr lang="es-ES" sz="1600" b="1" u="sng" dirty="0" smtClean="0">
                <a:solidFill>
                  <a:srgbClr val="FFFF00"/>
                </a:solidFill>
                <a:effectLst>
                  <a:outerShdw blurRad="38100" dist="38100" dir="2700000" algn="tl">
                    <a:srgbClr val="000000">
                      <a:alpha val="43137"/>
                    </a:srgbClr>
                  </a:outerShdw>
                </a:effectLst>
              </a:rPr>
              <a:t> </a:t>
            </a:r>
            <a:r>
              <a:rPr lang="es-ES" sz="1600" b="1" u="sng" dirty="0" err="1" smtClean="0">
                <a:solidFill>
                  <a:srgbClr val="FFFF00"/>
                </a:solidFill>
                <a:effectLst>
                  <a:outerShdw blurRad="38100" dist="38100" dir="2700000" algn="tl">
                    <a:srgbClr val="000000">
                      <a:alpha val="43137"/>
                    </a:srgbClr>
                  </a:outerShdw>
                </a:effectLst>
              </a:rPr>
              <a:t>stregth</a:t>
            </a:r>
            <a:r>
              <a:rPr lang="es-ES" sz="1600" b="1" u="sng" dirty="0" smtClean="0">
                <a:solidFill>
                  <a:srgbClr val="FFFF00"/>
                </a:solidFill>
                <a:effectLst>
                  <a:outerShdw blurRad="38100" dist="38100" dir="2700000" algn="tl">
                    <a:srgbClr val="000000">
                      <a:alpha val="43137"/>
                    </a:srgbClr>
                  </a:outerShdw>
                </a:effectLst>
              </a:rPr>
              <a:t> of </a:t>
            </a:r>
            <a:r>
              <a:rPr lang="es-ES" sz="1600" b="1" u="sng" dirty="0" err="1" smtClean="0">
                <a:solidFill>
                  <a:srgbClr val="FFFF00"/>
                </a:solidFill>
                <a:effectLst>
                  <a:outerShdw blurRad="38100" dist="38100" dir="2700000" algn="tl">
                    <a:srgbClr val="000000">
                      <a:alpha val="43137"/>
                    </a:srgbClr>
                  </a:outerShdw>
                </a:effectLst>
              </a:rPr>
              <a:t>Evidence</a:t>
            </a:r>
            <a:endParaRPr lang="es-ES" sz="1600" b="1" u="sng" dirty="0" smtClean="0">
              <a:solidFill>
                <a:srgbClr val="FFFF00"/>
              </a:solidFill>
              <a:effectLst>
                <a:outerShdw blurRad="38100" dist="38100" dir="2700000" algn="tl">
                  <a:srgbClr val="000000">
                    <a:alpha val="43137"/>
                  </a:srgbClr>
                </a:outerShdw>
              </a:effectLst>
            </a:endParaRPr>
          </a:p>
          <a:p>
            <a:pPr algn="ctr"/>
            <a:endParaRPr lang="es-ES" sz="1600" b="1" u="sng" dirty="0">
              <a:solidFill>
                <a:srgbClr val="FFFF00"/>
              </a:solidFill>
              <a:effectLst>
                <a:outerShdw blurRad="38100" dist="38100" dir="2700000" algn="tl">
                  <a:srgbClr val="000000">
                    <a:alpha val="43137"/>
                  </a:srgbClr>
                </a:outerShdw>
              </a:effectLst>
            </a:endParaRPr>
          </a:p>
          <a:p>
            <a:pPr algn="ctr"/>
            <a:r>
              <a:rPr lang="es-ES" sz="1600" b="1" u="sng" dirty="0" err="1" smtClean="0">
                <a:solidFill>
                  <a:srgbClr val="FFFF00"/>
                </a:solidFill>
                <a:effectLst>
                  <a:outerShdw blurRad="38100" dist="38100" dir="2700000" algn="tl">
                    <a:srgbClr val="000000">
                      <a:alpha val="43137"/>
                    </a:srgbClr>
                  </a:outerShdw>
                </a:effectLst>
              </a:rPr>
              <a:t>Systematic</a:t>
            </a:r>
            <a:r>
              <a:rPr lang="es-ES" sz="1600" b="1" u="sng" dirty="0" smtClean="0">
                <a:solidFill>
                  <a:srgbClr val="FFFF00"/>
                </a:solidFill>
                <a:effectLst>
                  <a:outerShdw blurRad="38100" dist="38100" dir="2700000" algn="tl">
                    <a:srgbClr val="000000">
                      <a:alpha val="43137"/>
                    </a:srgbClr>
                  </a:outerShdw>
                </a:effectLst>
              </a:rPr>
              <a:t> </a:t>
            </a:r>
            <a:r>
              <a:rPr lang="es-ES" sz="1600" b="1" u="sng" dirty="0" err="1" smtClean="0">
                <a:solidFill>
                  <a:srgbClr val="FFFF00"/>
                </a:solidFill>
                <a:effectLst>
                  <a:outerShdw blurRad="38100" dist="38100" dir="2700000" algn="tl">
                    <a:srgbClr val="000000">
                      <a:alpha val="43137"/>
                    </a:srgbClr>
                  </a:outerShdw>
                </a:effectLst>
              </a:rPr>
              <a:t>Reviews</a:t>
            </a:r>
            <a:r>
              <a:rPr lang="es-ES" sz="1600" b="1" u="sng" dirty="0" smtClean="0">
                <a:solidFill>
                  <a:srgbClr val="FFFF00"/>
                </a:solidFill>
                <a:effectLst>
                  <a:outerShdw blurRad="38100" dist="38100" dir="2700000" algn="tl">
                    <a:srgbClr val="000000">
                      <a:alpha val="43137"/>
                    </a:srgbClr>
                  </a:outerShdw>
                </a:effectLst>
              </a:rPr>
              <a:t> </a:t>
            </a:r>
            <a:r>
              <a:rPr lang="es-ES" sz="1600" b="1" u="sng" dirty="0" err="1" smtClean="0">
                <a:solidFill>
                  <a:srgbClr val="FFFF00"/>
                </a:solidFill>
                <a:effectLst>
                  <a:outerShdw blurRad="38100" dist="38100" dir="2700000" algn="tl">
                    <a:srgbClr val="000000">
                      <a:alpha val="43137"/>
                    </a:srgbClr>
                  </a:outerShdw>
                </a:effectLst>
              </a:rPr>
              <a:t>including</a:t>
            </a:r>
            <a:r>
              <a:rPr lang="es-ES" sz="1600" b="1" u="sng" dirty="0" smtClean="0">
                <a:solidFill>
                  <a:srgbClr val="FFFF00"/>
                </a:solidFill>
                <a:effectLst>
                  <a:outerShdw blurRad="38100" dist="38100" dir="2700000" algn="tl">
                    <a:srgbClr val="000000">
                      <a:alpha val="43137"/>
                    </a:srgbClr>
                  </a:outerShdw>
                </a:effectLst>
              </a:rPr>
              <a:t> </a:t>
            </a:r>
          </a:p>
          <a:p>
            <a:pPr algn="ctr"/>
            <a:r>
              <a:rPr lang="es-ES" sz="1600" b="1" u="sng" dirty="0" err="1" smtClean="0">
                <a:solidFill>
                  <a:srgbClr val="FFFF00"/>
                </a:solidFill>
                <a:effectLst>
                  <a:outerShdw blurRad="38100" dist="38100" dir="2700000" algn="tl">
                    <a:srgbClr val="000000">
                      <a:alpha val="43137"/>
                    </a:srgbClr>
                  </a:outerShdw>
                </a:effectLst>
              </a:rPr>
              <a:t>not</a:t>
            </a:r>
            <a:r>
              <a:rPr lang="es-ES" sz="1600" b="1" u="sng" dirty="0" smtClean="0">
                <a:solidFill>
                  <a:srgbClr val="FFFF00"/>
                </a:solidFill>
                <a:effectLst>
                  <a:outerShdw blurRad="38100" dist="38100" dir="2700000" algn="tl">
                    <a:srgbClr val="000000">
                      <a:alpha val="43137"/>
                    </a:srgbClr>
                  </a:outerShdw>
                </a:effectLst>
              </a:rPr>
              <a:t>-English  </a:t>
            </a:r>
            <a:r>
              <a:rPr lang="es-ES" sz="1600" b="1" u="sng" dirty="0" err="1" smtClean="0">
                <a:solidFill>
                  <a:srgbClr val="FFFF00"/>
                </a:solidFill>
                <a:effectLst>
                  <a:outerShdw blurRad="38100" dist="38100" dir="2700000" algn="tl">
                    <a:srgbClr val="000000">
                      <a:alpha val="43137"/>
                    </a:srgbClr>
                  </a:outerShdw>
                </a:effectLst>
              </a:rPr>
              <a:t>Literature</a:t>
            </a:r>
            <a:endParaRPr lang="es-ES" sz="1600" b="1" u="sng" dirty="0" smtClean="0">
              <a:solidFill>
                <a:srgbClr val="FFFF00"/>
              </a:solidFill>
              <a:effectLst>
                <a:outerShdw blurRad="38100" dist="38100" dir="2700000" algn="tl">
                  <a:srgbClr val="000000">
                    <a:alpha val="43137"/>
                  </a:srgbClr>
                </a:outerShdw>
              </a:effectLst>
            </a:endParaRPr>
          </a:p>
          <a:p>
            <a:pPr algn="ctr"/>
            <a:endParaRPr lang="es-ES" sz="1600" b="1" u="sng" dirty="0">
              <a:solidFill>
                <a:srgbClr val="FFFF00"/>
              </a:solidFill>
              <a:effectLst>
                <a:outerShdw blurRad="38100" dist="38100" dir="2700000" algn="tl">
                  <a:srgbClr val="000000">
                    <a:alpha val="43137"/>
                  </a:srgbClr>
                </a:outerShdw>
              </a:effectLst>
            </a:endParaRPr>
          </a:p>
          <a:p>
            <a:pPr algn="ctr"/>
            <a:r>
              <a:rPr lang="es-ES" sz="1600" b="1" u="sng" dirty="0" err="1" smtClean="0">
                <a:solidFill>
                  <a:srgbClr val="FFFF00"/>
                </a:solidFill>
                <a:effectLst>
                  <a:outerShdw blurRad="38100" dist="38100" dir="2700000" algn="tl">
                    <a:srgbClr val="000000">
                      <a:alpha val="43137"/>
                    </a:srgbClr>
                  </a:outerShdw>
                </a:effectLst>
              </a:rPr>
              <a:t>Recommendations</a:t>
            </a:r>
            <a:r>
              <a:rPr lang="es-ES" sz="1600" b="1" u="sng" dirty="0" smtClean="0">
                <a:solidFill>
                  <a:srgbClr val="FFFF00"/>
                </a:solidFill>
                <a:effectLst>
                  <a:outerShdw blurRad="38100" dist="38100" dir="2700000" algn="tl">
                    <a:srgbClr val="000000">
                      <a:alpha val="43137"/>
                    </a:srgbClr>
                  </a:outerShdw>
                </a:effectLst>
              </a:rPr>
              <a:t> </a:t>
            </a:r>
            <a:r>
              <a:rPr lang="es-ES" sz="1600" b="1" u="sng" dirty="0" err="1" smtClean="0">
                <a:solidFill>
                  <a:srgbClr val="FFFF00"/>
                </a:solidFill>
                <a:effectLst>
                  <a:outerShdw blurRad="38100" dist="38100" dir="2700000" algn="tl">
                    <a:srgbClr val="000000">
                      <a:alpha val="43137"/>
                    </a:srgbClr>
                  </a:outerShdw>
                </a:effectLst>
              </a:rPr>
              <a:t>for</a:t>
            </a:r>
            <a:r>
              <a:rPr lang="es-ES" sz="1600" b="1" u="sng" dirty="0" smtClean="0">
                <a:solidFill>
                  <a:srgbClr val="FFFF00"/>
                </a:solidFill>
                <a:effectLst>
                  <a:outerShdw blurRad="38100" dist="38100" dir="2700000" algn="tl">
                    <a:srgbClr val="000000">
                      <a:alpha val="43137"/>
                    </a:srgbClr>
                  </a:outerShdw>
                </a:effectLst>
              </a:rPr>
              <a:t> </a:t>
            </a:r>
            <a:r>
              <a:rPr lang="es-ES" sz="1600" b="1" u="sng" dirty="0" err="1" smtClean="0">
                <a:solidFill>
                  <a:srgbClr val="FFFF00"/>
                </a:solidFill>
                <a:effectLst>
                  <a:outerShdw blurRad="38100" dist="38100" dir="2700000" algn="tl">
                    <a:srgbClr val="000000">
                      <a:alpha val="43137"/>
                    </a:srgbClr>
                  </a:outerShdw>
                </a:effectLst>
              </a:rPr>
              <a:t>future</a:t>
            </a:r>
            <a:r>
              <a:rPr lang="es-ES" sz="1600" b="1" u="sng" dirty="0" smtClean="0">
                <a:solidFill>
                  <a:srgbClr val="FFFF00"/>
                </a:solidFill>
                <a:effectLst>
                  <a:outerShdw blurRad="38100" dist="38100" dir="2700000" algn="tl">
                    <a:srgbClr val="000000">
                      <a:alpha val="43137"/>
                    </a:srgbClr>
                  </a:outerShdw>
                </a:effectLst>
              </a:rPr>
              <a:t> </a:t>
            </a:r>
            <a:r>
              <a:rPr lang="es-ES" sz="1600" b="1" u="sng" dirty="0" err="1" smtClean="0">
                <a:solidFill>
                  <a:srgbClr val="FFFF00"/>
                </a:solidFill>
                <a:effectLst>
                  <a:outerShdw blurRad="38100" dist="38100" dir="2700000" algn="tl">
                    <a:srgbClr val="000000">
                      <a:alpha val="43137"/>
                    </a:srgbClr>
                  </a:outerShdw>
                </a:effectLst>
              </a:rPr>
              <a:t>search</a:t>
            </a:r>
            <a:endParaRPr lang="es-ES" sz="1600" b="1" u="sng" dirty="0" smtClean="0">
              <a:solidFill>
                <a:srgbClr val="FFFF00"/>
              </a:solidFill>
              <a:effectLst>
                <a:outerShdw blurRad="38100" dist="38100" dir="2700000" algn="tl">
                  <a:srgbClr val="000000">
                    <a:alpha val="43137"/>
                  </a:srgbClr>
                </a:outerShdw>
              </a:effectLst>
            </a:endParaRPr>
          </a:p>
          <a:p>
            <a:pPr algn="ctr"/>
            <a:endParaRPr lang="es-ES" sz="1600" b="1" u="sng" dirty="0" smtClean="0">
              <a:solidFill>
                <a:srgbClr val="FFFF00"/>
              </a:solidFill>
              <a:effectLst>
                <a:outerShdw blurRad="38100" dist="38100" dir="2700000" algn="tl">
                  <a:srgbClr val="000000">
                    <a:alpha val="43137"/>
                  </a:srgbClr>
                </a:outerShdw>
              </a:effectLst>
            </a:endParaRPr>
          </a:p>
        </p:txBody>
      </p:sp>
      <p:sp>
        <p:nvSpPr>
          <p:cNvPr id="6" name="5 Rectángulo"/>
          <p:cNvSpPr/>
          <p:nvPr/>
        </p:nvSpPr>
        <p:spPr>
          <a:xfrm>
            <a:off x="539552" y="6021287"/>
            <a:ext cx="8136904" cy="584775"/>
          </a:xfrm>
          <a:prstGeom prst="rect">
            <a:avLst/>
          </a:prstGeom>
        </p:spPr>
        <p:txBody>
          <a:bodyPr wrap="square">
            <a:spAutoFit/>
          </a:bodyPr>
          <a:lstStyle/>
          <a:p>
            <a:pPr algn="ctr"/>
            <a:r>
              <a:rPr lang="es-ES" sz="1600" b="1" dirty="0">
                <a:solidFill>
                  <a:schemeClr val="tx2">
                    <a:lumMod val="75000"/>
                  </a:schemeClr>
                </a:solidFill>
              </a:rPr>
              <a:t>Latorre Marques E</a:t>
            </a:r>
            <a:r>
              <a:rPr lang="es-ES" sz="1600" b="1" dirty="0" smtClean="0">
                <a:solidFill>
                  <a:schemeClr val="tx2">
                    <a:lumMod val="75000"/>
                  </a:schemeClr>
                </a:solidFill>
              </a:rPr>
              <a:t>, et al.</a:t>
            </a:r>
            <a:r>
              <a:rPr lang="en-US" sz="1600" b="1" dirty="0">
                <a:solidFill>
                  <a:schemeClr val="tx2">
                    <a:lumMod val="75000"/>
                  </a:schemeClr>
                </a:solidFill>
              </a:rPr>
              <a:t> The Spanish version of COST B13 Guide: A Clinical </a:t>
            </a:r>
            <a:r>
              <a:rPr lang="en-US" sz="1600" b="1" dirty="0" smtClean="0">
                <a:solidFill>
                  <a:schemeClr val="tx2">
                    <a:lumMod val="75000"/>
                  </a:schemeClr>
                </a:solidFill>
              </a:rPr>
              <a:t>Guideline for back </a:t>
            </a:r>
            <a:r>
              <a:rPr lang="en-US" sz="1600" b="1" dirty="0">
                <a:solidFill>
                  <a:schemeClr val="tx2">
                    <a:lumMod val="75000"/>
                  </a:schemeClr>
                </a:solidFill>
              </a:rPr>
              <a:t>pain </a:t>
            </a:r>
            <a:r>
              <a:rPr lang="en-US" sz="1600" b="1" dirty="0" smtClean="0">
                <a:solidFill>
                  <a:schemeClr val="tx2">
                    <a:lumMod val="75000"/>
                  </a:schemeClr>
                </a:solidFill>
              </a:rPr>
              <a:t>based on scientific evidence.  Dolor </a:t>
            </a:r>
            <a:r>
              <a:rPr lang="en-US" sz="1600" b="1" dirty="0">
                <a:solidFill>
                  <a:schemeClr val="tx2">
                    <a:lumMod val="75000"/>
                  </a:schemeClr>
                </a:solidFill>
              </a:rPr>
              <a:t>2008;23:7-17</a:t>
            </a:r>
            <a:r>
              <a:rPr lang="es-ES" sz="1600" b="1" dirty="0" smtClean="0">
                <a:solidFill>
                  <a:schemeClr val="tx2">
                    <a:lumMod val="75000"/>
                  </a:schemeClr>
                </a:solidFill>
              </a:rPr>
              <a:t> </a:t>
            </a:r>
            <a:endParaRPr lang="es-ES" sz="1600" b="1" dirty="0">
              <a:solidFill>
                <a:schemeClr val="tx2">
                  <a:lumMod val="75000"/>
                </a:schemeClr>
              </a:solidFill>
            </a:endParaRPr>
          </a:p>
        </p:txBody>
      </p:sp>
    </p:spTree>
    <p:extLst>
      <p:ext uri="{BB962C8B-B14F-4D97-AF65-F5344CB8AC3E}">
        <p14:creationId xmlns:p14="http://schemas.microsoft.com/office/powerpoint/2010/main" val="86778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424936" cy="504056"/>
          </a:xfrm>
        </p:spPr>
        <p:style>
          <a:lnRef idx="0">
            <a:schemeClr val="accent1"/>
          </a:lnRef>
          <a:fillRef idx="3">
            <a:schemeClr val="accent1"/>
          </a:fillRef>
          <a:effectRef idx="3">
            <a:schemeClr val="accent1"/>
          </a:effectRef>
          <a:fontRef idx="minor">
            <a:schemeClr val="lt1"/>
          </a:fontRef>
        </p:style>
        <p:txBody>
          <a:bodyPr>
            <a:noAutofit/>
          </a:bodyPr>
          <a:lstStyle/>
          <a:p>
            <a:r>
              <a:rPr lang="es-ES" sz="1800" b="1" dirty="0">
                <a:effectLst>
                  <a:outerShdw blurRad="38100" dist="38100" dir="2700000" algn="tl">
                    <a:srgbClr val="000000">
                      <a:alpha val="43137"/>
                    </a:srgbClr>
                  </a:outerShdw>
                </a:effectLst>
              </a:rPr>
              <a:t>EUROPEAN CLINICAL GUIDELINE </a:t>
            </a:r>
            <a:r>
              <a:rPr lang="es-ES" sz="1800" b="1" dirty="0" smtClean="0">
                <a:effectLst>
                  <a:outerShdw blurRad="38100" dist="38100" dir="2700000" algn="tl">
                    <a:srgbClr val="000000">
                      <a:alpha val="43137"/>
                    </a:srgbClr>
                  </a:outerShdw>
                </a:effectLst>
              </a:rPr>
              <a:t>EVIDENCE BASED OF </a:t>
            </a:r>
            <a:r>
              <a:rPr lang="es-ES" sz="1800" b="1" dirty="0">
                <a:effectLst>
                  <a:outerShdw blurRad="38100" dist="38100" dir="2700000" algn="tl">
                    <a:srgbClr val="000000">
                      <a:alpha val="43137"/>
                    </a:srgbClr>
                  </a:outerShdw>
                </a:effectLst>
              </a:rPr>
              <a:t>LBP MANAGEMENT  (COST </a:t>
            </a:r>
            <a:r>
              <a:rPr lang="es-ES" sz="1800" b="1" dirty="0" smtClean="0">
                <a:effectLst>
                  <a:outerShdw blurRad="38100" dist="38100" dir="2700000" algn="tl">
                    <a:srgbClr val="000000">
                      <a:alpha val="43137"/>
                    </a:srgbClr>
                  </a:outerShdw>
                </a:effectLst>
              </a:rPr>
              <a:t>B13)</a:t>
            </a:r>
            <a:endParaRPr lang="es-ES" sz="1800"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2029875874"/>
              </p:ext>
            </p:extLst>
          </p:nvPr>
        </p:nvGraphicFramePr>
        <p:xfrm>
          <a:off x="4424908" y="1860876"/>
          <a:ext cx="4038600" cy="41044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Marcador de contenido"/>
          <p:cNvGraphicFramePr>
            <a:graphicFrameLocks noGrp="1"/>
          </p:cNvGraphicFramePr>
          <p:nvPr>
            <p:ph sz="half" idx="2"/>
            <p:extLst>
              <p:ext uri="{D42A27DB-BD31-4B8C-83A1-F6EECF244321}">
                <p14:modId xmlns:p14="http://schemas.microsoft.com/office/powerpoint/2010/main" val="2162422014"/>
              </p:ext>
            </p:extLst>
          </p:nvPr>
        </p:nvGraphicFramePr>
        <p:xfrm>
          <a:off x="827584" y="1990440"/>
          <a:ext cx="3312368" cy="3600400"/>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827584" y="1736417"/>
            <a:ext cx="3312368" cy="461665"/>
          </a:xfrm>
          <a:prstGeom prst="rect">
            <a:avLst/>
          </a:prstGeom>
          <a:no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b="1" dirty="0" smtClean="0">
                <a:solidFill>
                  <a:schemeClr val="tx1"/>
                </a:solidFill>
              </a:rPr>
              <a:t>EVOLUTION</a:t>
            </a:r>
          </a:p>
        </p:txBody>
      </p:sp>
      <p:sp>
        <p:nvSpPr>
          <p:cNvPr id="8" name="7 CuadroTexto"/>
          <p:cNvSpPr txBox="1"/>
          <p:nvPr/>
        </p:nvSpPr>
        <p:spPr>
          <a:xfrm>
            <a:off x="5371712" y="1736416"/>
            <a:ext cx="2160240" cy="461665"/>
          </a:xfrm>
          <a:prstGeom prst="rect">
            <a:avLst/>
          </a:prstGeom>
          <a:no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b="1" dirty="0" smtClean="0">
                <a:solidFill>
                  <a:schemeClr val="tx1"/>
                </a:solidFill>
              </a:rPr>
              <a:t>ETHIOLOGY</a:t>
            </a:r>
          </a:p>
        </p:txBody>
      </p:sp>
      <p:sp>
        <p:nvSpPr>
          <p:cNvPr id="3" name="2 CuadroTexto"/>
          <p:cNvSpPr txBox="1"/>
          <p:nvPr/>
        </p:nvSpPr>
        <p:spPr>
          <a:xfrm>
            <a:off x="827584" y="6165304"/>
            <a:ext cx="3600400" cy="307777"/>
          </a:xfrm>
          <a:prstGeom prst="rect">
            <a:avLst/>
          </a:prstGeom>
          <a:no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1400" b="1" dirty="0" err="1" smtClean="0">
                <a:solidFill>
                  <a:schemeClr val="tx2">
                    <a:lumMod val="75000"/>
                  </a:schemeClr>
                </a:solidFill>
              </a:rPr>
              <a:t>Adapted</a:t>
            </a:r>
            <a:r>
              <a:rPr lang="es-ES" sz="1400" b="1" dirty="0" smtClean="0">
                <a:solidFill>
                  <a:schemeClr val="tx2">
                    <a:lumMod val="75000"/>
                  </a:schemeClr>
                </a:solidFill>
              </a:rPr>
              <a:t>  </a:t>
            </a:r>
            <a:r>
              <a:rPr lang="es-ES" sz="1400" b="1" dirty="0" err="1" smtClean="0">
                <a:solidFill>
                  <a:schemeClr val="tx2">
                    <a:lumMod val="75000"/>
                  </a:schemeClr>
                </a:solidFill>
              </a:rPr>
              <a:t>from</a:t>
            </a:r>
            <a:r>
              <a:rPr lang="es-ES" sz="1400" b="1" dirty="0" smtClean="0">
                <a:solidFill>
                  <a:schemeClr val="tx2">
                    <a:lumMod val="75000"/>
                  </a:schemeClr>
                </a:solidFill>
              </a:rPr>
              <a:t> Van </a:t>
            </a:r>
            <a:r>
              <a:rPr lang="es-ES" sz="1400" b="1" dirty="0" err="1" smtClean="0">
                <a:solidFill>
                  <a:schemeClr val="tx2">
                    <a:lumMod val="75000"/>
                  </a:schemeClr>
                </a:solidFill>
              </a:rPr>
              <a:t>Tulder</a:t>
            </a:r>
            <a:r>
              <a:rPr lang="es-ES" sz="1400" b="1" dirty="0" smtClean="0">
                <a:solidFill>
                  <a:schemeClr val="tx2">
                    <a:lumMod val="75000"/>
                  </a:schemeClr>
                </a:solidFill>
              </a:rPr>
              <a:t> ,  2006</a:t>
            </a:r>
          </a:p>
        </p:txBody>
      </p:sp>
    </p:spTree>
    <p:extLst>
      <p:ext uri="{BB962C8B-B14F-4D97-AF65-F5344CB8AC3E}">
        <p14:creationId xmlns:p14="http://schemas.microsoft.com/office/powerpoint/2010/main" val="1093735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35153163"/>
              </p:ext>
            </p:extLst>
          </p:nvPr>
        </p:nvGraphicFramePr>
        <p:xfrm>
          <a:off x="1115616" y="1628800"/>
          <a:ext cx="7056784" cy="3873051"/>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474107"/>
                <a:gridCol w="2333659"/>
                <a:gridCol w="2249018"/>
              </a:tblGrid>
              <a:tr h="218679">
                <a:tc>
                  <a:txBody>
                    <a:bodyPr/>
                    <a:lstStyle/>
                    <a:p>
                      <a:pPr algn="ctr">
                        <a:lnSpc>
                          <a:spcPct val="115000"/>
                        </a:lnSpc>
                        <a:spcAft>
                          <a:spcPts val="0"/>
                        </a:spcAft>
                      </a:pPr>
                      <a:r>
                        <a:rPr lang="es-ES" sz="1000" b="1" dirty="0" err="1">
                          <a:effectLst/>
                          <a:highlight>
                            <a:srgbClr val="D3D3D3"/>
                          </a:highlight>
                          <a:latin typeface="Book Antiqua"/>
                          <a:ea typeface="Times New Roman"/>
                          <a:cs typeface="Times New Roman"/>
                        </a:rPr>
                        <a:t>Course</a:t>
                      </a:r>
                      <a:r>
                        <a:rPr lang="es-ES" sz="1000" b="1" dirty="0">
                          <a:effectLst/>
                          <a:highlight>
                            <a:srgbClr val="D3D3D3"/>
                          </a:highlight>
                          <a:latin typeface="Book Antiqua"/>
                          <a:ea typeface="Times New Roman"/>
                          <a:cs typeface="Times New Roman"/>
                        </a:rPr>
                        <a:t> of LBP</a:t>
                      </a:r>
                      <a:endParaRPr lang="es-E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s-ES" sz="1000" b="1">
                          <a:effectLst/>
                          <a:highlight>
                            <a:srgbClr val="D3D3D3"/>
                          </a:highlight>
                          <a:latin typeface="Book Antiqua"/>
                          <a:ea typeface="Times New Roman"/>
                          <a:cs typeface="Times New Roman"/>
                        </a:rPr>
                        <a:t>Red Flags</a:t>
                      </a:r>
                      <a:endParaRPr lang="es-E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s-ES" sz="1000" b="1">
                          <a:effectLst/>
                          <a:highlight>
                            <a:srgbClr val="D3D3D3"/>
                          </a:highlight>
                          <a:latin typeface="Book Antiqua"/>
                          <a:ea typeface="Times New Roman"/>
                          <a:cs typeface="Times New Roman"/>
                        </a:rPr>
                        <a:t>Yellow Flags</a:t>
                      </a:r>
                      <a:endParaRPr lang="es-E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654372">
                <a:tc>
                  <a:txBody>
                    <a:bodyPr/>
                    <a:lstStyle/>
                    <a:p>
                      <a:pPr algn="just">
                        <a:lnSpc>
                          <a:spcPct val="115000"/>
                        </a:lnSpc>
                        <a:spcAft>
                          <a:spcPts val="0"/>
                        </a:spcAft>
                      </a:pPr>
                      <a:r>
                        <a:rPr lang="en-US" sz="800" i="1"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1000" b="1" i="1" u="sng" dirty="0" err="1">
                          <a:effectLst/>
                          <a:latin typeface="Book Antiqua"/>
                          <a:ea typeface="Times New Roman"/>
                          <a:cs typeface="Times New Roman"/>
                        </a:rPr>
                        <a:t>Acute</a:t>
                      </a:r>
                      <a:r>
                        <a:rPr lang="es-ES" sz="1000" b="1" i="1" u="sng" dirty="0">
                          <a:effectLst/>
                          <a:latin typeface="Book Antiqua"/>
                          <a:ea typeface="Times New Roman"/>
                          <a:cs typeface="Times New Roman"/>
                        </a:rPr>
                        <a:t> (&lt; 6 </a:t>
                      </a:r>
                      <a:r>
                        <a:rPr lang="es-ES" sz="1000" b="1" i="1" u="sng" dirty="0" err="1">
                          <a:effectLst/>
                          <a:latin typeface="Book Antiqua"/>
                          <a:ea typeface="Times New Roman"/>
                          <a:cs typeface="Times New Roman"/>
                        </a:rPr>
                        <a:t>weeks</a:t>
                      </a:r>
                      <a:r>
                        <a:rPr lang="es-ES" sz="1000" b="1" i="1" u="sng" dirty="0" smtClean="0">
                          <a:effectLst/>
                          <a:latin typeface="Book Antiqua"/>
                          <a:ea typeface="Times New Roman"/>
                          <a:cs typeface="Times New Roman"/>
                        </a:rPr>
                        <a:t>)</a:t>
                      </a:r>
                      <a:endParaRPr lang="es-ES" sz="1000" b="1" dirty="0">
                        <a:effectLst/>
                        <a:latin typeface="Calibri"/>
                        <a:ea typeface="Calibri"/>
                        <a:cs typeface="Times New Roman"/>
                      </a:endParaRPr>
                    </a:p>
                    <a:p>
                      <a:pPr algn="just">
                        <a:lnSpc>
                          <a:spcPct val="115000"/>
                        </a:lnSpc>
                        <a:spcAft>
                          <a:spcPts val="0"/>
                        </a:spcAft>
                      </a:pPr>
                      <a:r>
                        <a:rPr lang="en-US" sz="800"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Information</a:t>
                      </a:r>
                      <a:endParaRPr lang="es-ES" sz="1100" dirty="0">
                        <a:effectLst/>
                        <a:latin typeface="Calibri"/>
                        <a:ea typeface="Calibri"/>
                        <a:cs typeface="Times New Roman"/>
                      </a:endParaRPr>
                    </a:p>
                    <a:p>
                      <a:pPr algn="just">
                        <a:lnSpc>
                          <a:spcPct val="115000"/>
                        </a:lnSpc>
                        <a:spcAft>
                          <a:spcPts val="0"/>
                        </a:spcAft>
                      </a:pPr>
                      <a:r>
                        <a:rPr lang="es-ES" sz="800" dirty="0">
                          <a:effectLst/>
                          <a:latin typeface="Book Antiqua"/>
                          <a:ea typeface="Times New Roman"/>
                          <a:cs typeface="Times New Roman"/>
                        </a:rPr>
                        <a:t>Rule </a:t>
                      </a:r>
                      <a:r>
                        <a:rPr lang="es-ES" sz="800" dirty="0" err="1">
                          <a:effectLst/>
                          <a:latin typeface="Book Antiqua"/>
                          <a:ea typeface="Times New Roman"/>
                          <a:cs typeface="Times New Roman"/>
                        </a:rPr>
                        <a:t>out</a:t>
                      </a:r>
                      <a:r>
                        <a:rPr lang="es-ES" sz="800" dirty="0">
                          <a:effectLst/>
                          <a:latin typeface="Book Antiqua"/>
                          <a:ea typeface="Times New Roman"/>
                          <a:cs typeface="Times New Roman"/>
                        </a:rPr>
                        <a:t> red </a:t>
                      </a:r>
                      <a:r>
                        <a:rPr lang="es-ES" sz="800" dirty="0" err="1">
                          <a:effectLst/>
                          <a:latin typeface="Book Antiqua"/>
                          <a:ea typeface="Times New Roman"/>
                          <a:cs typeface="Times New Roman"/>
                        </a:rPr>
                        <a:t>flags</a:t>
                      </a:r>
                      <a:endParaRPr lang="es-ES" sz="1100" dirty="0">
                        <a:effectLst/>
                        <a:latin typeface="Calibri"/>
                        <a:ea typeface="Calibri"/>
                        <a:cs typeface="Times New Roman"/>
                      </a:endParaRPr>
                    </a:p>
                    <a:p>
                      <a:pPr algn="just">
                        <a:lnSpc>
                          <a:spcPct val="115000"/>
                        </a:lnSpc>
                        <a:spcAft>
                          <a:spcPts val="0"/>
                        </a:spcAft>
                      </a:pPr>
                      <a:r>
                        <a:rPr lang="es-ES" sz="800" dirty="0">
                          <a:effectLst/>
                          <a:latin typeface="Book Antiqua"/>
                          <a:ea typeface="Times New Roman"/>
                          <a:cs typeface="Times New Roman"/>
                        </a:rPr>
                        <a:t>No </a:t>
                      </a:r>
                      <a:r>
                        <a:rPr lang="es-ES" sz="800" dirty="0" err="1">
                          <a:effectLst/>
                          <a:latin typeface="Book Antiqua"/>
                          <a:ea typeface="Times New Roman"/>
                          <a:cs typeface="Times New Roman"/>
                        </a:rPr>
                        <a:t>routine</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Radiology</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Stay</a:t>
                      </a:r>
                      <a:r>
                        <a:rPr lang="es-ES" sz="800" dirty="0">
                          <a:effectLst/>
                          <a:latin typeface="Book Antiqua"/>
                          <a:ea typeface="Times New Roman"/>
                          <a:cs typeface="Times New Roman"/>
                        </a:rPr>
                        <a:t> active + </a:t>
                      </a:r>
                      <a:r>
                        <a:rPr lang="es-ES" sz="800" dirty="0" err="1">
                          <a:effectLst/>
                          <a:latin typeface="Book Antiqua"/>
                          <a:ea typeface="Times New Roman"/>
                          <a:cs typeface="Times New Roman"/>
                        </a:rPr>
                        <a:t>Analgesics</a:t>
                      </a:r>
                      <a:r>
                        <a:rPr lang="es-ES" sz="800"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Muscle</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relaxants</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optional</a:t>
                      </a:r>
                      <a:r>
                        <a:rPr lang="es-ES" sz="800" dirty="0">
                          <a:effectLst/>
                          <a:latin typeface="Book Antiqua"/>
                          <a:ea typeface="Times New Roman"/>
                          <a:cs typeface="Times New Roman"/>
                        </a:rPr>
                        <a:t>)</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Aware</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Yellow</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Flags</a:t>
                      </a:r>
                      <a:endParaRPr lang="es-ES" sz="1100" dirty="0">
                        <a:effectLst/>
                        <a:latin typeface="Calibri"/>
                        <a:ea typeface="Calibri"/>
                        <a:cs typeface="Times New Roman"/>
                      </a:endParaRPr>
                    </a:p>
                    <a:p>
                      <a:pPr algn="just">
                        <a:lnSpc>
                          <a:spcPct val="115000"/>
                        </a:lnSpc>
                        <a:spcAft>
                          <a:spcPts val="0"/>
                        </a:spcAft>
                      </a:pPr>
                      <a:r>
                        <a:rPr lang="en-US" sz="800" i="1"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1000" b="1" i="1" u="sng" dirty="0" err="1">
                          <a:effectLst/>
                          <a:latin typeface="Book Antiqua"/>
                          <a:ea typeface="Times New Roman"/>
                          <a:cs typeface="Times New Roman"/>
                        </a:rPr>
                        <a:t>Subacute</a:t>
                      </a:r>
                      <a:r>
                        <a:rPr lang="es-ES" sz="1000" b="1" i="1" u="sng" dirty="0">
                          <a:effectLst/>
                          <a:latin typeface="Book Antiqua"/>
                          <a:ea typeface="Times New Roman"/>
                          <a:cs typeface="Times New Roman"/>
                        </a:rPr>
                        <a:t> (6-12 </a:t>
                      </a:r>
                      <a:r>
                        <a:rPr lang="es-ES" sz="1000" b="1" i="1" u="sng" dirty="0" err="1">
                          <a:effectLst/>
                          <a:latin typeface="Book Antiqua"/>
                          <a:ea typeface="Times New Roman"/>
                          <a:cs typeface="Times New Roman"/>
                        </a:rPr>
                        <a:t>weeks</a:t>
                      </a:r>
                      <a:r>
                        <a:rPr lang="es-ES" sz="1000" b="1" i="1" u="sng" dirty="0">
                          <a:effectLst/>
                          <a:latin typeface="Book Antiqua"/>
                          <a:ea typeface="Times New Roman"/>
                          <a:cs typeface="Times New Roman"/>
                        </a:rPr>
                        <a:t>)</a:t>
                      </a:r>
                      <a:endParaRPr lang="es-ES" sz="1000" b="1" dirty="0">
                        <a:effectLst/>
                        <a:latin typeface="Calibri"/>
                        <a:ea typeface="Calibri"/>
                        <a:cs typeface="Times New Roman"/>
                      </a:endParaRPr>
                    </a:p>
                    <a:p>
                      <a:pPr algn="just">
                        <a:lnSpc>
                          <a:spcPct val="115000"/>
                        </a:lnSpc>
                        <a:spcAft>
                          <a:spcPts val="0"/>
                        </a:spcAft>
                      </a:pPr>
                      <a:r>
                        <a:rPr lang="en-US" sz="800"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Expectations</a:t>
                      </a:r>
                      <a:r>
                        <a:rPr lang="es-ES" sz="800" dirty="0">
                          <a:effectLst/>
                          <a:latin typeface="Book Antiqua"/>
                          <a:ea typeface="Times New Roman"/>
                          <a:cs typeface="Times New Roman"/>
                        </a:rPr>
                        <a:t> of </a:t>
                      </a:r>
                      <a:r>
                        <a:rPr lang="es-ES" sz="800" dirty="0" err="1">
                          <a:effectLst/>
                          <a:latin typeface="Book Antiqua"/>
                          <a:ea typeface="Times New Roman"/>
                          <a:cs typeface="Times New Roman"/>
                        </a:rPr>
                        <a:t>patient</a:t>
                      </a:r>
                      <a:endParaRPr lang="es-ES" sz="1100" dirty="0">
                        <a:effectLst/>
                        <a:latin typeface="Calibri"/>
                        <a:ea typeface="Calibri"/>
                        <a:cs typeface="Times New Roman"/>
                      </a:endParaRPr>
                    </a:p>
                    <a:p>
                      <a:pPr algn="just">
                        <a:lnSpc>
                          <a:spcPct val="115000"/>
                        </a:lnSpc>
                        <a:spcAft>
                          <a:spcPts val="0"/>
                        </a:spcAft>
                      </a:pPr>
                      <a:r>
                        <a:rPr lang="es-ES" sz="800" dirty="0">
                          <a:effectLst/>
                          <a:latin typeface="Book Antiqua"/>
                          <a:ea typeface="Times New Roman"/>
                          <a:cs typeface="Times New Roman"/>
                        </a:rPr>
                        <a:t>Regular Re-</a:t>
                      </a:r>
                      <a:r>
                        <a:rPr lang="es-ES" sz="800" dirty="0" err="1">
                          <a:effectLst/>
                          <a:latin typeface="Book Antiqua"/>
                          <a:ea typeface="Times New Roman"/>
                          <a:cs typeface="Times New Roman"/>
                        </a:rPr>
                        <a:t>assessment</a:t>
                      </a:r>
                      <a:endParaRPr lang="es-ES" sz="1100" dirty="0">
                        <a:effectLst/>
                        <a:latin typeface="Calibri"/>
                        <a:ea typeface="Calibri"/>
                        <a:cs typeface="Times New Roman"/>
                      </a:endParaRPr>
                    </a:p>
                    <a:p>
                      <a:pPr algn="just">
                        <a:lnSpc>
                          <a:spcPct val="115000"/>
                        </a:lnSpc>
                        <a:spcAft>
                          <a:spcPts val="0"/>
                        </a:spcAft>
                      </a:pPr>
                      <a:r>
                        <a:rPr lang="es-ES" sz="800" dirty="0">
                          <a:effectLst/>
                          <a:latin typeface="Book Antiqua"/>
                          <a:ea typeface="Times New Roman"/>
                          <a:cs typeface="Times New Roman"/>
                        </a:rPr>
                        <a:t>Active </a:t>
                      </a:r>
                      <a:r>
                        <a:rPr lang="es-ES" sz="800" dirty="0" err="1">
                          <a:effectLst/>
                          <a:latin typeface="Book Antiqua"/>
                          <a:ea typeface="Times New Roman"/>
                          <a:cs typeface="Times New Roman"/>
                        </a:rPr>
                        <a:t>treatments</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Cognitive</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behavioral</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therapy</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Multidisciplinary</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Occupational</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program</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for</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workers</a:t>
                      </a:r>
                      <a:r>
                        <a:rPr lang="es-ES" sz="800" dirty="0">
                          <a:effectLst/>
                          <a:latin typeface="Book Antiqua"/>
                          <a:ea typeface="Times New Roman"/>
                          <a:cs typeface="Times New Roman"/>
                        </a:rPr>
                        <a:t>?</a:t>
                      </a:r>
                      <a:endParaRPr lang="es-ES" sz="1100" dirty="0">
                        <a:effectLst/>
                        <a:latin typeface="Calibri"/>
                        <a:ea typeface="Calibri"/>
                        <a:cs typeface="Times New Roman"/>
                      </a:endParaRPr>
                    </a:p>
                    <a:p>
                      <a:pPr algn="just">
                        <a:lnSpc>
                          <a:spcPct val="115000"/>
                        </a:lnSpc>
                        <a:spcAft>
                          <a:spcPts val="0"/>
                        </a:spcAft>
                      </a:pPr>
                      <a:r>
                        <a:rPr lang="en-US" sz="800" i="1"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1000" b="1" i="1" u="sng" dirty="0" err="1">
                          <a:effectLst/>
                          <a:latin typeface="Book Antiqua"/>
                          <a:ea typeface="Times New Roman"/>
                          <a:cs typeface="Times New Roman"/>
                        </a:rPr>
                        <a:t>Chronic</a:t>
                      </a:r>
                      <a:r>
                        <a:rPr lang="es-ES" sz="1000" b="1" i="1" u="sng" dirty="0">
                          <a:effectLst/>
                          <a:latin typeface="Book Antiqua"/>
                          <a:ea typeface="Times New Roman"/>
                          <a:cs typeface="Times New Roman"/>
                        </a:rPr>
                        <a:t> (&gt; 12 </a:t>
                      </a:r>
                      <a:r>
                        <a:rPr lang="es-ES" sz="1000" b="1" i="1" u="sng" dirty="0" err="1">
                          <a:effectLst/>
                          <a:latin typeface="Book Antiqua"/>
                          <a:ea typeface="Times New Roman"/>
                          <a:cs typeface="Times New Roman"/>
                        </a:rPr>
                        <a:t>weeks</a:t>
                      </a:r>
                      <a:r>
                        <a:rPr lang="es-ES" sz="1000" b="1" i="1" u="sng" dirty="0">
                          <a:effectLst/>
                          <a:latin typeface="Book Antiqua"/>
                          <a:ea typeface="Times New Roman"/>
                          <a:cs typeface="Times New Roman"/>
                        </a:rPr>
                        <a:t>)</a:t>
                      </a:r>
                      <a:endParaRPr lang="es-ES" sz="1000" b="1" dirty="0">
                        <a:effectLst/>
                        <a:latin typeface="Calibri"/>
                        <a:ea typeface="Calibri"/>
                        <a:cs typeface="Times New Roman"/>
                      </a:endParaRPr>
                    </a:p>
                    <a:p>
                      <a:pPr algn="just">
                        <a:lnSpc>
                          <a:spcPct val="115000"/>
                        </a:lnSpc>
                        <a:spcAft>
                          <a:spcPts val="0"/>
                        </a:spcAft>
                      </a:pPr>
                      <a:endParaRPr lang="es-ES" sz="800" dirty="0" smtClean="0">
                        <a:effectLst/>
                        <a:latin typeface="Book Antiqua"/>
                        <a:ea typeface="Times New Roman"/>
                        <a:cs typeface="Times New Roman"/>
                      </a:endParaRPr>
                    </a:p>
                    <a:p>
                      <a:pPr algn="just">
                        <a:lnSpc>
                          <a:spcPct val="115000"/>
                        </a:lnSpc>
                        <a:spcAft>
                          <a:spcPts val="0"/>
                        </a:spcAft>
                      </a:pPr>
                      <a:r>
                        <a:rPr lang="es-ES" sz="800" dirty="0" err="1" smtClean="0">
                          <a:effectLst/>
                          <a:latin typeface="Book Antiqua"/>
                          <a:ea typeface="Times New Roman"/>
                          <a:cs typeface="Times New Roman"/>
                        </a:rPr>
                        <a:t>Low</a:t>
                      </a:r>
                      <a:r>
                        <a:rPr lang="es-ES" sz="800" dirty="0" smtClean="0">
                          <a:effectLst/>
                          <a:latin typeface="Book Antiqua"/>
                          <a:ea typeface="Times New Roman"/>
                          <a:cs typeface="Times New Roman"/>
                        </a:rPr>
                        <a:t> </a:t>
                      </a:r>
                      <a:r>
                        <a:rPr lang="es-ES" sz="800" dirty="0" err="1">
                          <a:effectLst/>
                          <a:latin typeface="Book Antiqua"/>
                          <a:ea typeface="Times New Roman"/>
                          <a:cs typeface="Times New Roman"/>
                        </a:rPr>
                        <a:t>disability</a:t>
                      </a:r>
                      <a:r>
                        <a:rPr lang="es-ES" sz="800" dirty="0">
                          <a:effectLst/>
                          <a:latin typeface="Book Antiqua"/>
                          <a:ea typeface="Times New Roman"/>
                          <a:cs typeface="Times New Roman"/>
                        </a:rPr>
                        <a:t>: simple </a:t>
                      </a:r>
                      <a:r>
                        <a:rPr lang="es-ES" sz="800" dirty="0" err="1">
                          <a:effectLst/>
                          <a:latin typeface="Book Antiqua"/>
                          <a:ea typeface="Times New Roman"/>
                          <a:cs typeface="Times New Roman"/>
                        </a:rPr>
                        <a:t>therapies</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Severe</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disability</a:t>
                      </a:r>
                      <a:r>
                        <a:rPr lang="es-ES" sz="800" dirty="0">
                          <a:effectLst/>
                          <a:latin typeface="Book Antiqua"/>
                          <a:ea typeface="Times New Roman"/>
                          <a:cs typeface="Times New Roman"/>
                        </a:rPr>
                        <a:t>: </a:t>
                      </a:r>
                      <a:r>
                        <a:rPr lang="es-ES" sz="800" dirty="0" err="1" smtClean="0">
                          <a:effectLst/>
                          <a:latin typeface="Book Antiqua"/>
                          <a:ea typeface="Times New Roman"/>
                          <a:cs typeface="Times New Roman"/>
                        </a:rPr>
                        <a:t>biopsychosocial</a:t>
                      </a:r>
                      <a:r>
                        <a:rPr lang="es-ES" sz="800" dirty="0" smtClean="0">
                          <a:effectLst/>
                          <a:latin typeface="Book Antiqua"/>
                          <a:ea typeface="Times New Roman"/>
                          <a:cs typeface="Times New Roman"/>
                        </a:rPr>
                        <a:t> </a:t>
                      </a:r>
                    </a:p>
                    <a:p>
                      <a:pPr algn="just">
                        <a:lnSpc>
                          <a:spcPct val="115000"/>
                        </a:lnSpc>
                        <a:spcAft>
                          <a:spcPts val="0"/>
                        </a:spcAft>
                      </a:pPr>
                      <a:r>
                        <a:rPr lang="es-ES" sz="800" dirty="0" err="1" smtClean="0">
                          <a:effectLst/>
                          <a:latin typeface="Book Antiqua"/>
                          <a:ea typeface="Calibri"/>
                          <a:cs typeface="Times New Roman"/>
                        </a:rPr>
                        <a:t>Neuromodulation</a:t>
                      </a:r>
                      <a:r>
                        <a:rPr lang="es-ES" sz="800" dirty="0" smtClean="0">
                          <a:effectLst/>
                          <a:latin typeface="Book Antiqua"/>
                          <a:ea typeface="Calibri"/>
                          <a:cs typeface="Times New Roman"/>
                        </a:rPr>
                        <a:t>*</a:t>
                      </a:r>
                      <a:endParaRPr lang="es-E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endParaRPr lang="es-ES" sz="800" i="1" u="sng" dirty="0" smtClean="0">
                        <a:effectLst/>
                        <a:latin typeface="Book Antiqua"/>
                        <a:ea typeface="Times New Roman"/>
                        <a:cs typeface="Times New Roman"/>
                      </a:endParaRPr>
                    </a:p>
                    <a:p>
                      <a:pPr algn="just">
                        <a:lnSpc>
                          <a:spcPct val="115000"/>
                        </a:lnSpc>
                        <a:spcAft>
                          <a:spcPts val="0"/>
                        </a:spcAft>
                      </a:pPr>
                      <a:r>
                        <a:rPr lang="es-ES" sz="1000" b="1" i="1" u="sng" dirty="0" err="1" smtClean="0">
                          <a:effectLst/>
                          <a:latin typeface="Book Antiqua"/>
                          <a:ea typeface="Times New Roman"/>
                          <a:cs typeface="Times New Roman"/>
                        </a:rPr>
                        <a:t>Systemic</a:t>
                      </a:r>
                      <a:r>
                        <a:rPr lang="es-ES" sz="1000" b="1" i="1" u="sng" dirty="0" smtClean="0">
                          <a:effectLst/>
                          <a:latin typeface="Book Antiqua"/>
                          <a:ea typeface="Times New Roman"/>
                          <a:cs typeface="Times New Roman"/>
                        </a:rPr>
                        <a:t> </a:t>
                      </a:r>
                      <a:r>
                        <a:rPr lang="es-ES" sz="1000" b="1" i="1" u="sng" dirty="0" err="1">
                          <a:effectLst/>
                          <a:latin typeface="Book Antiqua"/>
                          <a:ea typeface="Times New Roman"/>
                          <a:cs typeface="Times New Roman"/>
                        </a:rPr>
                        <a:t>disease</a:t>
                      </a:r>
                      <a:r>
                        <a:rPr lang="en-US" sz="1000" b="1" i="1" u="sng" dirty="0">
                          <a:effectLst/>
                          <a:latin typeface="Book Antiqua"/>
                          <a:ea typeface="Times New Roman"/>
                          <a:cs typeface="Times New Roman"/>
                        </a:rPr>
                        <a:t>:</a:t>
                      </a:r>
                      <a:endParaRPr lang="es-ES" sz="1000" b="1" dirty="0">
                        <a:effectLst/>
                        <a:latin typeface="Calibri"/>
                        <a:ea typeface="Calibri"/>
                        <a:cs typeface="Times New Roman"/>
                      </a:endParaRPr>
                    </a:p>
                    <a:p>
                      <a:pPr algn="just">
                        <a:lnSpc>
                          <a:spcPct val="115000"/>
                        </a:lnSpc>
                        <a:spcAft>
                          <a:spcPts val="0"/>
                        </a:spcAft>
                      </a:pPr>
                      <a:r>
                        <a:rPr lang="en-US" sz="800"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Pain</a:t>
                      </a:r>
                      <a:r>
                        <a:rPr lang="es-ES" sz="800" dirty="0">
                          <a:effectLst/>
                          <a:latin typeface="Book Antiqua"/>
                          <a:ea typeface="Times New Roman"/>
                          <a:cs typeface="Times New Roman"/>
                        </a:rPr>
                        <a:t> &lt; 20 </a:t>
                      </a:r>
                      <a:r>
                        <a:rPr lang="es-ES" sz="800" dirty="0" err="1">
                          <a:effectLst/>
                          <a:latin typeface="Book Antiqua"/>
                          <a:ea typeface="Times New Roman"/>
                          <a:cs typeface="Times New Roman"/>
                        </a:rPr>
                        <a:t>or</a:t>
                      </a:r>
                      <a:r>
                        <a:rPr lang="es-ES" sz="800" dirty="0">
                          <a:effectLst/>
                          <a:latin typeface="Book Antiqua"/>
                          <a:ea typeface="Times New Roman"/>
                          <a:cs typeface="Times New Roman"/>
                        </a:rPr>
                        <a:t> &gt; 50 </a:t>
                      </a:r>
                      <a:r>
                        <a:rPr lang="es-ES" sz="800" dirty="0" err="1">
                          <a:effectLst/>
                          <a:latin typeface="Book Antiqua"/>
                          <a:ea typeface="Times New Roman"/>
                          <a:cs typeface="Times New Roman"/>
                        </a:rPr>
                        <a:t>age</a:t>
                      </a:r>
                      <a:r>
                        <a:rPr lang="es-ES" sz="800" dirty="0">
                          <a:effectLst/>
                          <a:latin typeface="Book Antiqua"/>
                          <a:ea typeface="Times New Roman"/>
                          <a:cs typeface="Times New Roman"/>
                        </a:rPr>
                        <a:t>.</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Thoracic</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spine</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pain</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Deficit</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Neurologic</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Deformity</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not</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flexion</a:t>
                      </a:r>
                      <a:r>
                        <a:rPr lang="es-ES" sz="800" dirty="0">
                          <a:effectLst/>
                          <a:latin typeface="Book Antiqua"/>
                          <a:ea typeface="Times New Roman"/>
                          <a:cs typeface="Times New Roman"/>
                        </a:rPr>
                        <a:t> of 5th</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Bad</a:t>
                      </a:r>
                      <a:r>
                        <a:rPr lang="es-ES" sz="800" dirty="0">
                          <a:effectLst/>
                          <a:latin typeface="Book Antiqua"/>
                          <a:ea typeface="Times New Roman"/>
                          <a:cs typeface="Times New Roman"/>
                        </a:rPr>
                        <a:t> general </a:t>
                      </a:r>
                      <a:r>
                        <a:rPr lang="es-ES" sz="800" dirty="0" err="1">
                          <a:effectLst/>
                          <a:latin typeface="Book Antiqua"/>
                          <a:ea typeface="Times New Roman"/>
                          <a:cs typeface="Times New Roman"/>
                        </a:rPr>
                        <a:t>state</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fever</a:t>
                      </a:r>
                      <a:endParaRPr lang="es-ES" sz="1100" dirty="0">
                        <a:effectLst/>
                        <a:latin typeface="Calibri"/>
                        <a:ea typeface="Calibri"/>
                        <a:cs typeface="Times New Roman"/>
                      </a:endParaRPr>
                    </a:p>
                    <a:p>
                      <a:pPr algn="just">
                        <a:lnSpc>
                          <a:spcPct val="115000"/>
                        </a:lnSpc>
                        <a:spcAft>
                          <a:spcPts val="0"/>
                        </a:spcAft>
                      </a:pPr>
                      <a:r>
                        <a:rPr lang="es-ES" sz="800" dirty="0">
                          <a:effectLst/>
                          <a:latin typeface="Book Antiqua"/>
                          <a:ea typeface="Times New Roman"/>
                          <a:cs typeface="Times New Roman"/>
                        </a:rPr>
                        <a:t>Trauma </a:t>
                      </a:r>
                      <a:r>
                        <a:rPr lang="es-ES" sz="800" dirty="0" err="1">
                          <a:effectLst/>
                          <a:latin typeface="Book Antiqua"/>
                          <a:ea typeface="Times New Roman"/>
                          <a:cs typeface="Times New Roman"/>
                        </a:rPr>
                        <a:t>or</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Neoplasms</a:t>
                      </a:r>
                      <a:endParaRPr lang="es-ES" sz="1100" dirty="0">
                        <a:effectLst/>
                        <a:latin typeface="Calibri"/>
                        <a:ea typeface="Calibri"/>
                        <a:cs typeface="Times New Roman"/>
                      </a:endParaRPr>
                    </a:p>
                    <a:p>
                      <a:pPr algn="just">
                        <a:lnSpc>
                          <a:spcPct val="115000"/>
                        </a:lnSpc>
                        <a:spcAft>
                          <a:spcPts val="0"/>
                        </a:spcAft>
                      </a:pPr>
                      <a:r>
                        <a:rPr lang="es-ES" sz="800" dirty="0">
                          <a:effectLst/>
                          <a:latin typeface="Book Antiqua"/>
                          <a:ea typeface="Times New Roman"/>
                          <a:cs typeface="Times New Roman"/>
                        </a:rPr>
                        <a:t>Use of </a:t>
                      </a:r>
                      <a:r>
                        <a:rPr lang="es-ES" sz="800" dirty="0" err="1">
                          <a:effectLst/>
                          <a:latin typeface="Book Antiqua"/>
                          <a:ea typeface="Times New Roman"/>
                          <a:cs typeface="Times New Roman"/>
                        </a:rPr>
                        <a:t>corticosteroids</a:t>
                      </a:r>
                      <a:endParaRPr lang="es-ES" sz="1100" dirty="0">
                        <a:effectLst/>
                        <a:latin typeface="Calibri"/>
                        <a:ea typeface="Calibri"/>
                        <a:cs typeface="Times New Roman"/>
                      </a:endParaRPr>
                    </a:p>
                    <a:p>
                      <a:pPr algn="just">
                        <a:lnSpc>
                          <a:spcPct val="115000"/>
                        </a:lnSpc>
                        <a:spcAft>
                          <a:spcPts val="0"/>
                        </a:spcAft>
                      </a:pPr>
                      <a:r>
                        <a:rPr lang="es-ES" sz="800" dirty="0" err="1">
                          <a:effectLst/>
                          <a:latin typeface="Book Antiqua"/>
                          <a:ea typeface="Times New Roman"/>
                          <a:cs typeface="Times New Roman"/>
                        </a:rPr>
                        <a:t>Addictions</a:t>
                      </a:r>
                      <a:endParaRPr lang="es-ES" sz="1100" dirty="0">
                        <a:effectLst/>
                        <a:latin typeface="Calibri"/>
                        <a:ea typeface="Calibri"/>
                        <a:cs typeface="Times New Roman"/>
                      </a:endParaRPr>
                    </a:p>
                    <a:p>
                      <a:pPr algn="just">
                        <a:lnSpc>
                          <a:spcPct val="115000"/>
                        </a:lnSpc>
                        <a:spcAft>
                          <a:spcPts val="0"/>
                        </a:spcAft>
                      </a:pPr>
                      <a:r>
                        <a:rPr lang="es-ES" sz="800" dirty="0" err="1" smtClean="0">
                          <a:effectLst/>
                          <a:latin typeface="Book Antiqua"/>
                          <a:ea typeface="Times New Roman"/>
                          <a:cs typeface="Times New Roman"/>
                        </a:rPr>
                        <a:t>Inmunodeficiency</a:t>
                      </a:r>
                      <a:r>
                        <a:rPr lang="es-ES" sz="800" dirty="0" smtClean="0">
                          <a:effectLst/>
                          <a:latin typeface="Book Antiqua"/>
                          <a:ea typeface="Times New Roman"/>
                          <a:cs typeface="Times New Roman"/>
                        </a:rPr>
                        <a:t>,</a:t>
                      </a:r>
                      <a:r>
                        <a:rPr lang="es-ES" sz="800" baseline="0" dirty="0" smtClean="0">
                          <a:effectLst/>
                          <a:latin typeface="Book Antiqua"/>
                          <a:ea typeface="Times New Roman"/>
                          <a:cs typeface="Times New Roman"/>
                        </a:rPr>
                        <a:t> </a:t>
                      </a:r>
                      <a:r>
                        <a:rPr lang="es-ES" sz="800" dirty="0" smtClean="0">
                          <a:effectLst/>
                          <a:latin typeface="Book Antiqua"/>
                          <a:ea typeface="Times New Roman"/>
                          <a:cs typeface="Times New Roman"/>
                        </a:rPr>
                        <a:t>AIDS</a:t>
                      </a:r>
                      <a:endParaRPr lang="es-ES" sz="1100" dirty="0">
                        <a:effectLst/>
                        <a:latin typeface="Calibri"/>
                        <a:ea typeface="Calibri"/>
                        <a:cs typeface="Times New Roman"/>
                      </a:endParaRPr>
                    </a:p>
                    <a:p>
                      <a:pPr algn="just">
                        <a:lnSpc>
                          <a:spcPct val="115000"/>
                        </a:lnSpc>
                        <a:spcAft>
                          <a:spcPts val="0"/>
                        </a:spcAft>
                      </a:pPr>
                      <a:r>
                        <a:rPr lang="en-US" sz="800"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1000" b="1" i="1" u="sng" dirty="0" err="1">
                          <a:effectLst/>
                          <a:latin typeface="Book Antiqua"/>
                          <a:ea typeface="Times New Roman"/>
                          <a:cs typeface="Times New Roman"/>
                        </a:rPr>
                        <a:t>Surgery</a:t>
                      </a:r>
                      <a:endParaRPr lang="es-ES" sz="1000" b="1" dirty="0">
                        <a:effectLst/>
                        <a:latin typeface="Calibri"/>
                        <a:ea typeface="Calibri"/>
                        <a:cs typeface="Times New Roman"/>
                      </a:endParaRPr>
                    </a:p>
                    <a:p>
                      <a:pPr algn="just">
                        <a:lnSpc>
                          <a:spcPct val="115000"/>
                        </a:lnSpc>
                        <a:spcAft>
                          <a:spcPts val="0"/>
                        </a:spcAft>
                      </a:pPr>
                      <a:r>
                        <a:rPr lang="en-US" sz="800"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800" b="1" i="1" dirty="0" err="1">
                          <a:effectLst/>
                          <a:latin typeface="Book Antiqua"/>
                          <a:ea typeface="Times New Roman"/>
                          <a:cs typeface="Times New Roman"/>
                        </a:rPr>
                        <a:t>Urgent</a:t>
                      </a:r>
                      <a:r>
                        <a:rPr lang="es-ES" sz="1200" b="1" i="1" dirty="0">
                          <a:effectLst/>
                          <a:latin typeface="Times New Roman"/>
                          <a:ea typeface="Times New Roman"/>
                          <a:cs typeface="Times New Roman"/>
                        </a:rPr>
                        <a:t> </a:t>
                      </a:r>
                      <a:r>
                        <a:rPr lang="es-ES" sz="800" dirty="0">
                          <a:effectLst/>
                          <a:latin typeface="Book Antiqua"/>
                          <a:ea typeface="Times New Roman"/>
                          <a:cs typeface="Times New Roman"/>
                        </a:rPr>
                        <a:t>: </a:t>
                      </a:r>
                      <a:endParaRPr lang="es-ES" sz="800" dirty="0" smtClean="0">
                        <a:effectLst/>
                        <a:latin typeface="Book Antiqua"/>
                        <a:ea typeface="Times New Roman"/>
                        <a:cs typeface="Times New Roman"/>
                      </a:endParaRPr>
                    </a:p>
                    <a:p>
                      <a:pPr algn="just">
                        <a:lnSpc>
                          <a:spcPct val="115000"/>
                        </a:lnSpc>
                        <a:spcAft>
                          <a:spcPts val="0"/>
                        </a:spcAft>
                      </a:pPr>
                      <a:r>
                        <a:rPr lang="es-ES" sz="800" dirty="0" err="1" smtClean="0">
                          <a:effectLst/>
                          <a:latin typeface="Book Antiqua"/>
                          <a:ea typeface="Times New Roman"/>
                          <a:cs typeface="Times New Roman"/>
                        </a:rPr>
                        <a:t>Paresis</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loss</a:t>
                      </a:r>
                      <a:r>
                        <a:rPr lang="es-ES" sz="800" dirty="0">
                          <a:effectLst/>
                          <a:latin typeface="Book Antiqua"/>
                          <a:ea typeface="Times New Roman"/>
                          <a:cs typeface="Times New Roman"/>
                        </a:rPr>
                        <a:t> of control of </a:t>
                      </a:r>
                      <a:r>
                        <a:rPr lang="es-ES" sz="800" dirty="0" err="1">
                          <a:effectLst/>
                          <a:latin typeface="Book Antiqua"/>
                          <a:ea typeface="Times New Roman"/>
                          <a:cs typeface="Times New Roman"/>
                        </a:rPr>
                        <a:t>sphincters</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saddle</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anesthesia</a:t>
                      </a:r>
                      <a:endParaRPr lang="es-ES" sz="1100" dirty="0">
                        <a:effectLst/>
                        <a:latin typeface="Calibri"/>
                        <a:ea typeface="Calibri"/>
                        <a:cs typeface="Times New Roman"/>
                      </a:endParaRPr>
                    </a:p>
                    <a:p>
                      <a:pPr algn="just">
                        <a:lnSpc>
                          <a:spcPct val="115000"/>
                        </a:lnSpc>
                        <a:spcAft>
                          <a:spcPts val="0"/>
                        </a:spcAft>
                      </a:pPr>
                      <a:endParaRPr lang="es-ES" sz="800" b="1" i="1" dirty="0" smtClean="0">
                        <a:effectLst/>
                        <a:latin typeface="Book Antiqua"/>
                        <a:ea typeface="Times New Roman"/>
                        <a:cs typeface="Times New Roman"/>
                      </a:endParaRPr>
                    </a:p>
                    <a:p>
                      <a:pPr algn="just">
                        <a:lnSpc>
                          <a:spcPct val="115000"/>
                        </a:lnSpc>
                        <a:spcAft>
                          <a:spcPts val="0"/>
                        </a:spcAft>
                      </a:pPr>
                      <a:r>
                        <a:rPr lang="es-ES" sz="800" b="1" i="1" dirty="0" err="1" smtClean="0">
                          <a:effectLst/>
                          <a:latin typeface="Book Antiqua"/>
                          <a:ea typeface="Times New Roman"/>
                          <a:cs typeface="Times New Roman"/>
                        </a:rPr>
                        <a:t>Consultation</a:t>
                      </a:r>
                      <a:r>
                        <a:rPr lang="es-ES" sz="800" dirty="0" smtClean="0">
                          <a:effectLst/>
                          <a:latin typeface="Book Antiqua"/>
                          <a:ea typeface="Times New Roman"/>
                          <a:cs typeface="Times New Roman"/>
                        </a:rPr>
                        <a:t>: </a:t>
                      </a:r>
                    </a:p>
                    <a:p>
                      <a:pPr algn="just">
                        <a:lnSpc>
                          <a:spcPct val="115000"/>
                        </a:lnSpc>
                        <a:spcAft>
                          <a:spcPts val="0"/>
                        </a:spcAft>
                      </a:pPr>
                      <a:r>
                        <a:rPr lang="es-ES" sz="800" dirty="0" smtClean="0">
                          <a:effectLst/>
                          <a:latin typeface="Book Antiqua"/>
                          <a:ea typeface="Times New Roman"/>
                          <a:cs typeface="Times New Roman"/>
                        </a:rPr>
                        <a:t>6 </a:t>
                      </a:r>
                      <a:r>
                        <a:rPr lang="es-ES" sz="800" dirty="0" err="1">
                          <a:effectLst/>
                          <a:latin typeface="Book Antiqua"/>
                          <a:ea typeface="Times New Roman"/>
                          <a:cs typeface="Times New Roman"/>
                        </a:rPr>
                        <a:t>Weeks</a:t>
                      </a:r>
                      <a:r>
                        <a:rPr lang="es-ES" sz="800" dirty="0">
                          <a:effectLst/>
                          <a:latin typeface="Book Antiqua"/>
                          <a:ea typeface="Times New Roman"/>
                          <a:cs typeface="Times New Roman"/>
                        </a:rPr>
                        <a:t> of </a:t>
                      </a:r>
                      <a:r>
                        <a:rPr lang="es-ES" sz="800" dirty="0" err="1">
                          <a:effectLst/>
                          <a:latin typeface="Book Antiqua"/>
                          <a:ea typeface="Times New Roman"/>
                          <a:cs typeface="Times New Roman"/>
                        </a:rPr>
                        <a:t>treatment</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limitation</a:t>
                      </a:r>
                      <a:r>
                        <a:rPr lang="es-ES" sz="800" dirty="0">
                          <a:effectLst/>
                          <a:latin typeface="Book Antiqua"/>
                          <a:ea typeface="Times New Roman"/>
                          <a:cs typeface="Times New Roman"/>
                        </a:rPr>
                        <a:t> of </a:t>
                      </a:r>
                      <a:r>
                        <a:rPr lang="es-ES" sz="800" dirty="0" err="1">
                          <a:effectLst/>
                          <a:latin typeface="Book Antiqua"/>
                          <a:ea typeface="Times New Roman"/>
                          <a:cs typeface="Times New Roman"/>
                        </a:rPr>
                        <a:t>ambulation</a:t>
                      </a:r>
                      <a:r>
                        <a:rPr lang="es-ES" sz="800" dirty="0">
                          <a:effectLst/>
                          <a:highlight>
                            <a:srgbClr val="FFFF00"/>
                          </a:highlight>
                          <a:latin typeface="Book Antiqua"/>
                          <a:ea typeface="Times New Roman"/>
                          <a:cs typeface="Times New Roman"/>
                        </a:rPr>
                        <a:t>.</a:t>
                      </a:r>
                      <a:r>
                        <a:rPr lang="es-ES" sz="800" dirty="0">
                          <a:effectLst/>
                          <a:latin typeface="Book Antiqua"/>
                          <a:ea typeface="Times New Roman"/>
                          <a:cs typeface="Times New Roman"/>
                        </a:rPr>
                        <a:t> Radicular </a:t>
                      </a:r>
                      <a:r>
                        <a:rPr lang="es-ES" sz="800" dirty="0" err="1">
                          <a:effectLst/>
                          <a:latin typeface="Book Antiqua"/>
                          <a:ea typeface="Times New Roman"/>
                          <a:cs typeface="Times New Roman"/>
                        </a:rPr>
                        <a:t>pain</a:t>
                      </a:r>
                      <a:r>
                        <a:rPr lang="es-ES" sz="800" dirty="0">
                          <a:effectLst/>
                          <a:latin typeface="Book Antiqua"/>
                          <a:ea typeface="Times New Roman"/>
                          <a:cs typeface="Times New Roman"/>
                        </a:rPr>
                        <a:t> &gt; 6 </a:t>
                      </a:r>
                      <a:r>
                        <a:rPr lang="es-ES" sz="800" dirty="0" err="1">
                          <a:effectLst/>
                          <a:latin typeface="Book Antiqua"/>
                          <a:ea typeface="Times New Roman"/>
                          <a:cs typeface="Times New Roman"/>
                        </a:rPr>
                        <a:t>months</a:t>
                      </a:r>
                      <a:r>
                        <a:rPr lang="es-ES" sz="800" dirty="0">
                          <a:effectLst/>
                          <a:latin typeface="Book Antiqua"/>
                          <a:ea typeface="Times New Roman"/>
                          <a:cs typeface="Times New Roman"/>
                        </a:rPr>
                        <a:t> + </a:t>
                      </a:r>
                      <a:r>
                        <a:rPr lang="es-ES" sz="800" dirty="0" err="1">
                          <a:effectLst/>
                          <a:latin typeface="Book Antiqua"/>
                          <a:ea typeface="Times New Roman"/>
                          <a:cs typeface="Times New Roman"/>
                        </a:rPr>
                        <a:t>image</a:t>
                      </a:r>
                      <a:r>
                        <a:rPr lang="es-ES" sz="800" dirty="0">
                          <a:effectLst/>
                          <a:latin typeface="Book Antiqua"/>
                          <a:ea typeface="Times New Roman"/>
                          <a:cs typeface="Times New Roman"/>
                        </a:rPr>
                        <a:t> of </a:t>
                      </a:r>
                      <a:r>
                        <a:rPr lang="es-ES" sz="800" dirty="0" err="1">
                          <a:effectLst/>
                          <a:latin typeface="Book Antiqua"/>
                          <a:ea typeface="Times New Roman"/>
                          <a:cs typeface="Times New Roman"/>
                        </a:rPr>
                        <a:t>spinal</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stenosis</a:t>
                      </a:r>
                      <a:endParaRPr lang="es-E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lnSpc>
                          <a:spcPct val="115000"/>
                        </a:lnSpc>
                        <a:spcAft>
                          <a:spcPts val="0"/>
                        </a:spcAft>
                      </a:pPr>
                      <a:r>
                        <a:rPr lang="en-US" sz="800" i="1"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1000" b="1" i="1" u="sng" dirty="0" err="1">
                          <a:effectLst/>
                          <a:latin typeface="Book Antiqua"/>
                          <a:ea typeface="Times New Roman"/>
                          <a:cs typeface="Times New Roman"/>
                        </a:rPr>
                        <a:t>Emotional</a:t>
                      </a:r>
                      <a:r>
                        <a:rPr lang="es-ES" sz="1000" b="1" i="1" u="sng" dirty="0">
                          <a:effectLst/>
                          <a:latin typeface="Book Antiqua"/>
                          <a:ea typeface="Times New Roman"/>
                          <a:cs typeface="Times New Roman"/>
                        </a:rPr>
                        <a:t> </a:t>
                      </a:r>
                      <a:r>
                        <a:rPr lang="es-ES" sz="1000" b="1" i="1" u="sng" dirty="0" err="1">
                          <a:effectLst/>
                          <a:latin typeface="Book Antiqua"/>
                          <a:ea typeface="Times New Roman"/>
                          <a:cs typeface="Times New Roman"/>
                        </a:rPr>
                        <a:t>problems</a:t>
                      </a:r>
                      <a:r>
                        <a:rPr lang="es-ES" sz="1000" b="1" u="sng" dirty="0">
                          <a:effectLst/>
                          <a:latin typeface="Book Antiqua"/>
                          <a:ea typeface="Times New Roman"/>
                          <a:cs typeface="Times New Roman"/>
                        </a:rPr>
                        <a:t> </a:t>
                      </a:r>
                      <a:endParaRPr lang="es-ES" sz="1000" b="1" u="sng" dirty="0">
                        <a:effectLst/>
                        <a:latin typeface="Calibri"/>
                        <a:ea typeface="Calibri"/>
                        <a:cs typeface="Times New Roman"/>
                      </a:endParaRPr>
                    </a:p>
                    <a:p>
                      <a:pPr algn="just">
                        <a:lnSpc>
                          <a:spcPct val="115000"/>
                        </a:lnSpc>
                        <a:spcAft>
                          <a:spcPts val="0"/>
                        </a:spcAft>
                      </a:pPr>
                      <a:endParaRPr lang="es-ES" sz="800" dirty="0" smtClean="0">
                        <a:effectLst/>
                        <a:latin typeface="Book Antiqua"/>
                        <a:ea typeface="Times New Roman"/>
                        <a:cs typeface="Times New Roman"/>
                      </a:endParaRPr>
                    </a:p>
                    <a:p>
                      <a:pPr algn="just">
                        <a:lnSpc>
                          <a:spcPct val="115000"/>
                        </a:lnSpc>
                        <a:spcAft>
                          <a:spcPts val="0"/>
                        </a:spcAft>
                      </a:pPr>
                      <a:r>
                        <a:rPr lang="es-ES" sz="800" dirty="0" err="1" smtClean="0">
                          <a:effectLst/>
                          <a:latin typeface="Book Antiqua"/>
                          <a:ea typeface="Times New Roman"/>
                          <a:cs typeface="Times New Roman"/>
                        </a:rPr>
                        <a:t>Depression</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low</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morale</a:t>
                      </a:r>
                      <a:r>
                        <a:rPr lang="es-ES" sz="800" dirty="0">
                          <a:effectLst/>
                          <a:latin typeface="Book Antiqua"/>
                          <a:ea typeface="Times New Roman"/>
                          <a:cs typeface="Times New Roman"/>
                        </a:rPr>
                        <a:t>, and social </a:t>
                      </a:r>
                      <a:r>
                        <a:rPr lang="es-ES" sz="800" dirty="0" err="1">
                          <a:effectLst/>
                          <a:latin typeface="Book Antiqua"/>
                          <a:ea typeface="Times New Roman"/>
                          <a:cs typeface="Times New Roman"/>
                        </a:rPr>
                        <a:t>withdrawal</a:t>
                      </a:r>
                      <a:endParaRPr lang="es-ES" sz="1100" dirty="0">
                        <a:effectLst/>
                        <a:latin typeface="Calibri"/>
                        <a:ea typeface="Calibri"/>
                        <a:cs typeface="Times New Roman"/>
                      </a:endParaRPr>
                    </a:p>
                    <a:p>
                      <a:pPr algn="just">
                        <a:lnSpc>
                          <a:spcPct val="115000"/>
                        </a:lnSpc>
                        <a:spcAft>
                          <a:spcPts val="0"/>
                        </a:spcAft>
                      </a:pPr>
                      <a:endParaRPr lang="es-ES" sz="800" b="1" i="1" dirty="0" smtClean="0">
                        <a:effectLst/>
                        <a:latin typeface="Book Antiqua"/>
                        <a:ea typeface="Times New Roman"/>
                        <a:cs typeface="Times New Roman"/>
                      </a:endParaRPr>
                    </a:p>
                    <a:p>
                      <a:pPr algn="just">
                        <a:lnSpc>
                          <a:spcPct val="115000"/>
                        </a:lnSpc>
                        <a:spcAft>
                          <a:spcPts val="0"/>
                        </a:spcAft>
                      </a:pPr>
                      <a:r>
                        <a:rPr lang="es-ES" sz="800" b="1" i="1" dirty="0" smtClean="0">
                          <a:effectLst/>
                          <a:latin typeface="Book Antiqua"/>
                          <a:ea typeface="Times New Roman"/>
                          <a:cs typeface="Times New Roman"/>
                        </a:rPr>
                        <a:t>Use /Abuse of </a:t>
                      </a:r>
                      <a:r>
                        <a:rPr lang="es-ES" sz="800" b="1" i="1" dirty="0" err="1" smtClean="0">
                          <a:effectLst/>
                          <a:latin typeface="Book Antiqua"/>
                          <a:ea typeface="Times New Roman"/>
                          <a:cs typeface="Times New Roman"/>
                        </a:rPr>
                        <a:t>Psicho-mimetics</a:t>
                      </a:r>
                      <a:r>
                        <a:rPr lang="es-ES" sz="800" b="1" i="1" dirty="0">
                          <a:effectLst/>
                          <a:latin typeface="Book Antiqua"/>
                          <a:ea typeface="Times New Roman"/>
                          <a:cs typeface="Times New Roman"/>
                        </a:rPr>
                        <a:t> </a:t>
                      </a:r>
                      <a:endParaRPr lang="es-ES" sz="1100" b="1" i="1" dirty="0">
                        <a:effectLst/>
                        <a:latin typeface="Calibri"/>
                        <a:ea typeface="Calibri"/>
                        <a:cs typeface="Times New Roman"/>
                      </a:endParaRPr>
                    </a:p>
                    <a:p>
                      <a:pPr algn="just">
                        <a:lnSpc>
                          <a:spcPct val="115000"/>
                        </a:lnSpc>
                        <a:spcAft>
                          <a:spcPts val="0"/>
                        </a:spcAft>
                      </a:pPr>
                      <a:r>
                        <a:rPr lang="en-US" sz="800" i="1"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800" b="1" i="1" dirty="0" err="1">
                          <a:effectLst/>
                          <a:latin typeface="Book Antiqua"/>
                          <a:ea typeface="Times New Roman"/>
                          <a:cs typeface="Times New Roman"/>
                        </a:rPr>
                        <a:t>Inappropriate</a:t>
                      </a:r>
                      <a:r>
                        <a:rPr lang="es-ES" sz="800" b="1" i="1" dirty="0">
                          <a:effectLst/>
                          <a:latin typeface="Book Antiqua"/>
                          <a:ea typeface="Times New Roman"/>
                          <a:cs typeface="Times New Roman"/>
                        </a:rPr>
                        <a:t> </a:t>
                      </a:r>
                      <a:r>
                        <a:rPr lang="es-ES" sz="800" b="1" i="1" dirty="0" err="1">
                          <a:effectLst/>
                          <a:latin typeface="Book Antiqua"/>
                          <a:ea typeface="Times New Roman"/>
                          <a:cs typeface="Times New Roman"/>
                        </a:rPr>
                        <a:t>attitudes</a:t>
                      </a:r>
                      <a:r>
                        <a:rPr lang="es-ES" sz="800" b="1" i="1" dirty="0">
                          <a:effectLst/>
                          <a:latin typeface="Book Antiqua"/>
                          <a:ea typeface="Times New Roman"/>
                          <a:cs typeface="Times New Roman"/>
                        </a:rPr>
                        <a:t> and </a:t>
                      </a:r>
                      <a:r>
                        <a:rPr lang="es-ES" sz="800" b="1" i="1" dirty="0" err="1">
                          <a:effectLst/>
                          <a:latin typeface="Book Antiqua"/>
                          <a:ea typeface="Times New Roman"/>
                          <a:cs typeface="Times New Roman"/>
                        </a:rPr>
                        <a:t>beliefs</a:t>
                      </a:r>
                      <a:r>
                        <a:rPr lang="es-ES" sz="800" b="1" i="1" dirty="0">
                          <a:effectLst/>
                          <a:latin typeface="Book Antiqua"/>
                          <a:ea typeface="Times New Roman"/>
                          <a:cs typeface="Times New Roman"/>
                        </a:rPr>
                        <a:t> </a:t>
                      </a:r>
                      <a:r>
                        <a:rPr lang="es-ES" sz="800" b="1" i="1" dirty="0" err="1">
                          <a:effectLst/>
                          <a:latin typeface="Book Antiqua"/>
                          <a:ea typeface="Times New Roman"/>
                          <a:cs typeface="Times New Roman"/>
                        </a:rPr>
                        <a:t>about</a:t>
                      </a:r>
                      <a:r>
                        <a:rPr lang="es-ES" sz="800" b="1" i="1" dirty="0">
                          <a:effectLst/>
                          <a:latin typeface="Book Antiqua"/>
                          <a:ea typeface="Times New Roman"/>
                          <a:cs typeface="Times New Roman"/>
                        </a:rPr>
                        <a:t> </a:t>
                      </a:r>
                      <a:r>
                        <a:rPr lang="es-ES" sz="800" b="1" i="1" dirty="0" err="1">
                          <a:effectLst/>
                          <a:latin typeface="Book Antiqua"/>
                          <a:ea typeface="Times New Roman"/>
                          <a:cs typeface="Times New Roman"/>
                        </a:rPr>
                        <a:t>pain</a:t>
                      </a:r>
                      <a:r>
                        <a:rPr lang="es-ES" sz="800" b="1" dirty="0">
                          <a:effectLst/>
                          <a:latin typeface="Book Antiqua"/>
                          <a:ea typeface="Times New Roman"/>
                          <a:cs typeface="Times New Roman"/>
                        </a:rPr>
                        <a:t> </a:t>
                      </a:r>
                      <a:endParaRPr lang="es-ES" sz="1100" b="1" dirty="0">
                        <a:effectLst/>
                        <a:latin typeface="Calibri"/>
                        <a:ea typeface="Calibri"/>
                        <a:cs typeface="Times New Roman"/>
                      </a:endParaRPr>
                    </a:p>
                    <a:p>
                      <a:pPr algn="just">
                        <a:lnSpc>
                          <a:spcPct val="115000"/>
                        </a:lnSpc>
                        <a:spcAft>
                          <a:spcPts val="0"/>
                        </a:spcAft>
                      </a:pPr>
                      <a:endParaRPr lang="es-ES" sz="800" dirty="0" smtClean="0">
                        <a:effectLst/>
                        <a:latin typeface="Book Antiqua"/>
                        <a:ea typeface="Times New Roman"/>
                        <a:cs typeface="Times New Roman"/>
                      </a:endParaRPr>
                    </a:p>
                    <a:p>
                      <a:pPr algn="just">
                        <a:lnSpc>
                          <a:spcPct val="115000"/>
                        </a:lnSpc>
                        <a:spcAft>
                          <a:spcPts val="0"/>
                        </a:spcAft>
                      </a:pPr>
                      <a:r>
                        <a:rPr lang="es-ES" sz="800" dirty="0" smtClean="0">
                          <a:effectLst/>
                          <a:latin typeface="Book Antiqua"/>
                          <a:ea typeface="Times New Roman"/>
                          <a:cs typeface="Times New Roman"/>
                        </a:rPr>
                        <a:t>"</a:t>
                      </a:r>
                      <a:r>
                        <a:rPr lang="es-ES" sz="800" dirty="0" err="1">
                          <a:effectLst/>
                          <a:latin typeface="Book Antiqua"/>
                          <a:ea typeface="Times New Roman"/>
                          <a:cs typeface="Times New Roman"/>
                        </a:rPr>
                        <a:t>pain</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is</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harmful</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or</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disabling</a:t>
                      </a:r>
                      <a:r>
                        <a:rPr lang="es-ES" sz="800" dirty="0">
                          <a:effectLst/>
                          <a:latin typeface="Book Antiqua"/>
                          <a:ea typeface="Times New Roman"/>
                          <a:cs typeface="Times New Roman"/>
                        </a:rPr>
                        <a:t>"</a:t>
                      </a:r>
                      <a:endParaRPr lang="es-ES" sz="1100" dirty="0">
                        <a:effectLst/>
                        <a:latin typeface="Calibri"/>
                        <a:ea typeface="Calibri"/>
                        <a:cs typeface="Times New Roman"/>
                      </a:endParaRPr>
                    </a:p>
                    <a:p>
                      <a:pPr algn="just">
                        <a:lnSpc>
                          <a:spcPct val="115000"/>
                        </a:lnSpc>
                        <a:spcAft>
                          <a:spcPts val="0"/>
                        </a:spcAft>
                      </a:pPr>
                      <a:r>
                        <a:rPr lang="en-US" sz="800" dirty="0">
                          <a:effectLst/>
                          <a:latin typeface="Book Antiqua"/>
                          <a:ea typeface="Times New Roman"/>
                          <a:cs typeface="Times New Roman"/>
                        </a:rPr>
                        <a:t>"</a:t>
                      </a:r>
                      <a:r>
                        <a:rPr lang="es-ES" sz="800" dirty="0" err="1">
                          <a:effectLst/>
                          <a:latin typeface="Book Antiqua"/>
                          <a:ea typeface="Times New Roman"/>
                          <a:cs typeface="Times New Roman"/>
                        </a:rPr>
                        <a:t>passive</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rather</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than</a:t>
                      </a:r>
                      <a:r>
                        <a:rPr lang="es-ES" sz="800" dirty="0">
                          <a:effectLst/>
                          <a:latin typeface="Book Antiqua"/>
                          <a:ea typeface="Times New Roman"/>
                          <a:cs typeface="Times New Roman"/>
                        </a:rPr>
                        <a:t> active, </a:t>
                      </a:r>
                      <a:r>
                        <a:rPr lang="es-ES" sz="800" dirty="0" err="1">
                          <a:effectLst/>
                          <a:latin typeface="Book Antiqua"/>
                          <a:ea typeface="Times New Roman"/>
                          <a:cs typeface="Times New Roman"/>
                        </a:rPr>
                        <a:t>treatment</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will</a:t>
                      </a:r>
                      <a:r>
                        <a:rPr lang="es-ES" sz="800" dirty="0">
                          <a:effectLst/>
                          <a:latin typeface="Book Antiqua"/>
                          <a:ea typeface="Times New Roman"/>
                          <a:cs typeface="Times New Roman"/>
                        </a:rPr>
                        <a:t> be beneficial"</a:t>
                      </a:r>
                      <a:endParaRPr lang="es-ES" sz="1100" dirty="0">
                        <a:effectLst/>
                        <a:latin typeface="Calibri"/>
                        <a:ea typeface="Calibri"/>
                        <a:cs typeface="Times New Roman"/>
                      </a:endParaRPr>
                    </a:p>
                    <a:p>
                      <a:pPr algn="just">
                        <a:lnSpc>
                          <a:spcPct val="115000"/>
                        </a:lnSpc>
                        <a:spcAft>
                          <a:spcPts val="0"/>
                        </a:spcAft>
                      </a:pPr>
                      <a:r>
                        <a:rPr lang="en-US" sz="800" i="1"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800" b="1" i="1" dirty="0" err="1">
                          <a:effectLst/>
                          <a:latin typeface="Book Antiqua"/>
                          <a:ea typeface="Times New Roman"/>
                          <a:cs typeface="Times New Roman"/>
                        </a:rPr>
                        <a:t>Inappropriate</a:t>
                      </a:r>
                      <a:r>
                        <a:rPr lang="es-ES" sz="800" b="1" i="1" dirty="0">
                          <a:effectLst/>
                          <a:latin typeface="Book Antiqua"/>
                          <a:ea typeface="Times New Roman"/>
                          <a:cs typeface="Times New Roman"/>
                        </a:rPr>
                        <a:t> </a:t>
                      </a:r>
                      <a:r>
                        <a:rPr lang="es-ES" sz="800" b="1" i="1" dirty="0" err="1">
                          <a:effectLst/>
                          <a:latin typeface="Book Antiqua"/>
                          <a:ea typeface="Times New Roman"/>
                          <a:cs typeface="Times New Roman"/>
                        </a:rPr>
                        <a:t>pain</a:t>
                      </a:r>
                      <a:r>
                        <a:rPr lang="es-ES" sz="800" b="1" i="1" dirty="0">
                          <a:effectLst/>
                          <a:latin typeface="Book Antiqua"/>
                          <a:ea typeface="Times New Roman"/>
                          <a:cs typeface="Times New Roman"/>
                        </a:rPr>
                        <a:t> </a:t>
                      </a:r>
                      <a:r>
                        <a:rPr lang="es-ES" sz="800" b="1" i="1" dirty="0" err="1">
                          <a:effectLst/>
                          <a:latin typeface="Book Antiqua"/>
                          <a:ea typeface="Times New Roman"/>
                          <a:cs typeface="Times New Roman"/>
                        </a:rPr>
                        <a:t>behavior</a:t>
                      </a:r>
                      <a:r>
                        <a:rPr lang="es-ES" sz="800" b="1" dirty="0">
                          <a:effectLst/>
                          <a:latin typeface="Book Antiqua"/>
                          <a:ea typeface="Times New Roman"/>
                          <a:cs typeface="Times New Roman"/>
                        </a:rPr>
                        <a:t> </a:t>
                      </a:r>
                      <a:endParaRPr lang="es-ES" sz="1100" b="1" dirty="0">
                        <a:effectLst/>
                        <a:latin typeface="Calibri"/>
                        <a:ea typeface="Calibri"/>
                        <a:cs typeface="Times New Roman"/>
                      </a:endParaRPr>
                    </a:p>
                    <a:p>
                      <a:pPr algn="just">
                        <a:lnSpc>
                          <a:spcPct val="115000"/>
                        </a:lnSpc>
                        <a:spcAft>
                          <a:spcPts val="0"/>
                        </a:spcAft>
                      </a:pPr>
                      <a:endParaRPr lang="es-ES" sz="800" dirty="0" smtClean="0">
                        <a:effectLst/>
                        <a:latin typeface="Book Antiqua"/>
                        <a:ea typeface="Times New Roman"/>
                        <a:cs typeface="Times New Roman"/>
                      </a:endParaRPr>
                    </a:p>
                    <a:p>
                      <a:pPr algn="just">
                        <a:lnSpc>
                          <a:spcPct val="115000"/>
                        </a:lnSpc>
                        <a:spcAft>
                          <a:spcPts val="0"/>
                        </a:spcAft>
                      </a:pPr>
                      <a:r>
                        <a:rPr lang="es-ES" sz="800" dirty="0" err="1" smtClean="0">
                          <a:effectLst/>
                          <a:latin typeface="Book Antiqua"/>
                          <a:ea typeface="Times New Roman"/>
                          <a:cs typeface="Times New Roman"/>
                        </a:rPr>
                        <a:t>Fear</a:t>
                      </a:r>
                      <a:r>
                        <a:rPr lang="es-ES" sz="800" dirty="0" smtClean="0">
                          <a:effectLst/>
                          <a:latin typeface="Book Antiqua"/>
                          <a:ea typeface="Times New Roman"/>
                          <a:cs typeface="Times New Roman"/>
                        </a:rPr>
                        <a:t> </a:t>
                      </a:r>
                      <a:r>
                        <a:rPr lang="es-ES" sz="800" dirty="0">
                          <a:effectLst/>
                          <a:latin typeface="Book Antiqua"/>
                          <a:ea typeface="Times New Roman"/>
                          <a:cs typeface="Times New Roman"/>
                        </a:rPr>
                        <a:t>and </a:t>
                      </a:r>
                      <a:r>
                        <a:rPr lang="es-ES" sz="800" dirty="0" err="1">
                          <a:effectLst/>
                          <a:latin typeface="Book Antiqua"/>
                          <a:ea typeface="Times New Roman"/>
                          <a:cs typeface="Times New Roman"/>
                        </a:rPr>
                        <a:t>reduced</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activity</a:t>
                      </a:r>
                      <a:r>
                        <a:rPr lang="es-ES" sz="800" dirty="0">
                          <a:effectLst/>
                          <a:latin typeface="Book Antiqua"/>
                          <a:ea typeface="Times New Roman"/>
                          <a:cs typeface="Times New Roman"/>
                        </a:rPr>
                        <a:t> </a:t>
                      </a:r>
                      <a:r>
                        <a:rPr lang="es-ES" sz="800" dirty="0" err="1">
                          <a:effectLst/>
                          <a:latin typeface="Book Antiqua"/>
                          <a:ea typeface="Times New Roman"/>
                          <a:cs typeface="Times New Roman"/>
                        </a:rPr>
                        <a:t>levels</a:t>
                      </a:r>
                      <a:endParaRPr lang="es-ES" sz="1100" dirty="0">
                        <a:effectLst/>
                        <a:latin typeface="Calibri"/>
                        <a:ea typeface="Calibri"/>
                        <a:cs typeface="Times New Roman"/>
                      </a:endParaRPr>
                    </a:p>
                    <a:p>
                      <a:pPr algn="just">
                        <a:lnSpc>
                          <a:spcPct val="115000"/>
                        </a:lnSpc>
                        <a:spcAft>
                          <a:spcPts val="0"/>
                        </a:spcAft>
                      </a:pPr>
                      <a:r>
                        <a:rPr lang="en-US" sz="800"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1000" b="1" i="1" u="sng" dirty="0" smtClean="0">
                          <a:effectLst/>
                          <a:latin typeface="Book Antiqua"/>
                          <a:ea typeface="Times New Roman"/>
                          <a:cs typeface="Times New Roman"/>
                        </a:rPr>
                        <a:t>Social</a:t>
                      </a:r>
                      <a:r>
                        <a:rPr lang="es-ES" sz="1000" b="1" i="1" u="sng" baseline="0" dirty="0" smtClean="0">
                          <a:effectLst/>
                          <a:latin typeface="Book Antiqua"/>
                          <a:ea typeface="Times New Roman"/>
                          <a:cs typeface="Times New Roman"/>
                        </a:rPr>
                        <a:t> &amp; </a:t>
                      </a:r>
                      <a:r>
                        <a:rPr lang="es-ES" sz="1000" b="1" i="1" u="sng" dirty="0" err="1" smtClean="0">
                          <a:effectLst/>
                          <a:latin typeface="Book Antiqua"/>
                          <a:ea typeface="Times New Roman"/>
                          <a:cs typeface="Times New Roman"/>
                        </a:rPr>
                        <a:t>Financial</a:t>
                      </a:r>
                      <a:r>
                        <a:rPr lang="es-ES" sz="1000" b="1" i="1" u="sng" dirty="0" smtClean="0">
                          <a:effectLst/>
                          <a:latin typeface="Book Antiqua"/>
                          <a:ea typeface="Times New Roman"/>
                          <a:cs typeface="Times New Roman"/>
                        </a:rPr>
                        <a:t> </a:t>
                      </a:r>
                      <a:r>
                        <a:rPr lang="es-ES" sz="1000" b="1" i="1" u="sng" dirty="0" err="1">
                          <a:effectLst/>
                          <a:latin typeface="Book Antiqua"/>
                          <a:ea typeface="Times New Roman"/>
                          <a:cs typeface="Times New Roman"/>
                        </a:rPr>
                        <a:t>problems</a:t>
                      </a:r>
                      <a:r>
                        <a:rPr lang="es-ES" sz="1000" b="1" i="1" u="sng" dirty="0">
                          <a:effectLst/>
                          <a:latin typeface="Book Antiqua"/>
                          <a:ea typeface="Times New Roman"/>
                          <a:cs typeface="Times New Roman"/>
                        </a:rPr>
                        <a:t> </a:t>
                      </a:r>
                      <a:endParaRPr lang="es-ES" sz="1000" b="1" u="sng" dirty="0">
                        <a:effectLst/>
                        <a:latin typeface="Calibri"/>
                        <a:ea typeface="Calibri"/>
                        <a:cs typeface="Times New Roman"/>
                      </a:endParaRPr>
                    </a:p>
                    <a:p>
                      <a:pPr algn="just">
                        <a:lnSpc>
                          <a:spcPct val="115000"/>
                        </a:lnSpc>
                        <a:spcAft>
                          <a:spcPts val="0"/>
                        </a:spcAft>
                      </a:pPr>
                      <a:r>
                        <a:rPr lang="en-US" sz="800" i="1" dirty="0">
                          <a:effectLst/>
                          <a:latin typeface="Book Antiqua"/>
                          <a:ea typeface="Times New Roman"/>
                          <a:cs typeface="Times New Roman"/>
                        </a:rPr>
                        <a:t> </a:t>
                      </a:r>
                      <a:endParaRPr lang="es-ES" sz="1100" dirty="0">
                        <a:effectLst/>
                        <a:latin typeface="Calibri"/>
                        <a:ea typeface="Calibri"/>
                        <a:cs typeface="Times New Roman"/>
                      </a:endParaRPr>
                    </a:p>
                    <a:p>
                      <a:pPr algn="just">
                        <a:lnSpc>
                          <a:spcPct val="115000"/>
                        </a:lnSpc>
                        <a:spcAft>
                          <a:spcPts val="0"/>
                        </a:spcAft>
                      </a:pPr>
                      <a:r>
                        <a:rPr lang="es-ES" sz="800" b="1" i="1" dirty="0" err="1">
                          <a:effectLst/>
                          <a:latin typeface="Book Antiqua"/>
                          <a:ea typeface="Times New Roman"/>
                          <a:cs typeface="Times New Roman"/>
                        </a:rPr>
                        <a:t>Labour</a:t>
                      </a:r>
                      <a:r>
                        <a:rPr lang="es-ES" sz="800" b="1" i="1" dirty="0">
                          <a:effectLst/>
                          <a:latin typeface="Book Antiqua"/>
                          <a:ea typeface="Times New Roman"/>
                          <a:cs typeface="Times New Roman"/>
                        </a:rPr>
                        <a:t> disputes</a:t>
                      </a:r>
                      <a:endParaRPr lang="es-ES" sz="11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5" name="4 Rectángulo"/>
          <p:cNvSpPr/>
          <p:nvPr/>
        </p:nvSpPr>
        <p:spPr>
          <a:xfrm>
            <a:off x="467544" y="5661248"/>
            <a:ext cx="8280920" cy="307777"/>
          </a:xfrm>
          <a:prstGeom prst="rect">
            <a:avLst/>
          </a:prstGeom>
        </p:spPr>
        <p:txBody>
          <a:bodyPr wrap="square">
            <a:spAutoFit/>
          </a:bodyPr>
          <a:lstStyle/>
          <a:p>
            <a:pPr algn="ctr"/>
            <a:r>
              <a:rPr lang="es-ES" sz="1400" b="1" dirty="0" err="1">
                <a:solidFill>
                  <a:schemeClr val="tx2">
                    <a:lumMod val="75000"/>
                  </a:schemeClr>
                </a:solidFill>
              </a:rPr>
              <a:t>Current</a:t>
            </a:r>
            <a:r>
              <a:rPr lang="es-ES" sz="1400" b="1" dirty="0">
                <a:solidFill>
                  <a:schemeClr val="tx2">
                    <a:lumMod val="75000"/>
                  </a:schemeClr>
                </a:solidFill>
              </a:rPr>
              <a:t> status and </a:t>
            </a:r>
            <a:r>
              <a:rPr lang="es-ES" sz="1400" b="1" dirty="0" err="1">
                <a:solidFill>
                  <a:schemeClr val="tx2">
                    <a:lumMod val="75000"/>
                  </a:schemeClr>
                </a:solidFill>
              </a:rPr>
              <a:t>management</a:t>
            </a:r>
            <a:r>
              <a:rPr lang="es-ES" sz="1400" b="1" dirty="0">
                <a:solidFill>
                  <a:schemeClr val="tx2">
                    <a:lumMod val="75000"/>
                  </a:schemeClr>
                </a:solidFill>
              </a:rPr>
              <a:t> of LBP and </a:t>
            </a:r>
            <a:r>
              <a:rPr lang="es-ES" sz="1400" b="1" dirty="0" err="1">
                <a:solidFill>
                  <a:schemeClr val="tx2">
                    <a:lumMod val="75000"/>
                  </a:schemeClr>
                </a:solidFill>
              </a:rPr>
              <a:t>warning</a:t>
            </a:r>
            <a:r>
              <a:rPr lang="es-ES" sz="1400" b="1" dirty="0">
                <a:solidFill>
                  <a:schemeClr val="tx2">
                    <a:lumMod val="75000"/>
                  </a:schemeClr>
                </a:solidFill>
              </a:rPr>
              <a:t> </a:t>
            </a:r>
            <a:r>
              <a:rPr lang="es-ES" sz="1400" b="1" dirty="0" err="1">
                <a:solidFill>
                  <a:schemeClr val="tx2">
                    <a:lumMod val="75000"/>
                  </a:schemeClr>
                </a:solidFill>
              </a:rPr>
              <a:t>signs</a:t>
            </a:r>
            <a:r>
              <a:rPr lang="es-ES" sz="1400" b="1" dirty="0">
                <a:solidFill>
                  <a:schemeClr val="tx2">
                    <a:lumMod val="75000"/>
                  </a:schemeClr>
                </a:solidFill>
              </a:rPr>
              <a:t> </a:t>
            </a:r>
            <a:r>
              <a:rPr lang="es-ES" sz="1400" b="1" dirty="0" err="1">
                <a:solidFill>
                  <a:schemeClr val="tx2">
                    <a:lumMod val="75000"/>
                  </a:schemeClr>
                </a:solidFill>
              </a:rPr>
              <a:t>changed</a:t>
            </a:r>
            <a:r>
              <a:rPr lang="es-ES" sz="1400" b="1" dirty="0">
                <a:solidFill>
                  <a:schemeClr val="tx2">
                    <a:lumMod val="75000"/>
                  </a:schemeClr>
                </a:solidFill>
              </a:rPr>
              <a:t> </a:t>
            </a:r>
            <a:r>
              <a:rPr lang="es-ES" sz="1400" b="1" dirty="0" smtClean="0">
                <a:solidFill>
                  <a:schemeClr val="tx2">
                    <a:lumMod val="75000"/>
                  </a:schemeClr>
                </a:solidFill>
              </a:rPr>
              <a:t>(</a:t>
            </a:r>
            <a:r>
              <a:rPr lang="es-ES" sz="1400" b="1" dirty="0" err="1" smtClean="0">
                <a:solidFill>
                  <a:schemeClr val="tx2">
                    <a:lumMod val="75000"/>
                  </a:schemeClr>
                </a:solidFill>
              </a:rPr>
              <a:t>adapted</a:t>
            </a:r>
            <a:r>
              <a:rPr lang="es-ES" sz="1400" b="1" dirty="0" smtClean="0">
                <a:solidFill>
                  <a:schemeClr val="tx2">
                    <a:lumMod val="75000"/>
                  </a:schemeClr>
                </a:solidFill>
              </a:rPr>
              <a:t> </a:t>
            </a:r>
            <a:r>
              <a:rPr lang="es-ES" sz="1400" b="1" dirty="0" err="1" smtClean="0">
                <a:solidFill>
                  <a:schemeClr val="tx2">
                    <a:lumMod val="75000"/>
                  </a:schemeClr>
                </a:solidFill>
              </a:rPr>
              <a:t>from</a:t>
            </a:r>
            <a:r>
              <a:rPr lang="es-ES" sz="1400" b="1" dirty="0" smtClean="0">
                <a:solidFill>
                  <a:schemeClr val="tx2">
                    <a:lumMod val="75000"/>
                  </a:schemeClr>
                </a:solidFill>
              </a:rPr>
              <a:t>  Van </a:t>
            </a:r>
            <a:r>
              <a:rPr lang="es-ES" sz="1400" b="1" dirty="0" err="1">
                <a:solidFill>
                  <a:schemeClr val="tx2">
                    <a:lumMod val="75000"/>
                  </a:schemeClr>
                </a:solidFill>
              </a:rPr>
              <a:t>Tulder</a:t>
            </a:r>
            <a:r>
              <a:rPr lang="es-ES" sz="1400" b="1" dirty="0">
                <a:solidFill>
                  <a:schemeClr val="tx2">
                    <a:lumMod val="75000"/>
                  </a:schemeClr>
                </a:solidFill>
              </a:rPr>
              <a:t> &amp; </a:t>
            </a:r>
            <a:r>
              <a:rPr lang="es-ES" sz="1400" b="1" dirty="0" err="1" smtClean="0">
                <a:solidFill>
                  <a:schemeClr val="tx2">
                    <a:lumMod val="75000"/>
                  </a:schemeClr>
                </a:solidFill>
              </a:rPr>
              <a:t>Araksinen</a:t>
            </a:r>
            <a:r>
              <a:rPr lang="es-ES" sz="1400" b="1" dirty="0" smtClean="0">
                <a:solidFill>
                  <a:schemeClr val="tx2">
                    <a:lumMod val="75000"/>
                  </a:schemeClr>
                </a:solidFill>
              </a:rPr>
              <a:t>)</a:t>
            </a:r>
            <a:endParaRPr lang="es-ES" sz="1400" b="1" dirty="0">
              <a:solidFill>
                <a:schemeClr val="tx2">
                  <a:lumMod val="75000"/>
                </a:schemeClr>
              </a:solidFill>
            </a:endParaRPr>
          </a:p>
        </p:txBody>
      </p:sp>
      <p:sp>
        <p:nvSpPr>
          <p:cNvPr id="6" name="5 CuadroTexto"/>
          <p:cNvSpPr txBox="1"/>
          <p:nvPr/>
        </p:nvSpPr>
        <p:spPr>
          <a:xfrm>
            <a:off x="467544" y="596769"/>
            <a:ext cx="828092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b="1" dirty="0" smtClean="0">
                <a:effectLst>
                  <a:outerShdw blurRad="38100" dist="38100" dir="2700000" algn="tl">
                    <a:srgbClr val="000000">
                      <a:alpha val="43137"/>
                    </a:srgbClr>
                  </a:outerShdw>
                </a:effectLst>
              </a:rPr>
              <a:t>EUROPEAN CLINICAL GUIDELINE EVIDENCE BASED OF LBP MANAGEMENT  (COST B13)</a:t>
            </a:r>
          </a:p>
        </p:txBody>
      </p:sp>
      <p:sp>
        <p:nvSpPr>
          <p:cNvPr id="7" name="6 Elipse"/>
          <p:cNvSpPr/>
          <p:nvPr/>
        </p:nvSpPr>
        <p:spPr>
          <a:xfrm>
            <a:off x="971600" y="5085184"/>
            <a:ext cx="1224136"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58981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92696"/>
            <a:ext cx="7776864" cy="490066"/>
          </a:xfrm>
        </p:spPr>
        <p:style>
          <a:lnRef idx="0">
            <a:schemeClr val="accent1"/>
          </a:lnRef>
          <a:fillRef idx="3">
            <a:schemeClr val="accent1"/>
          </a:fillRef>
          <a:effectRef idx="3">
            <a:schemeClr val="accent1"/>
          </a:effectRef>
          <a:fontRef idx="minor">
            <a:schemeClr val="lt1"/>
          </a:fontRef>
        </p:style>
        <p:txBody>
          <a:bodyPr>
            <a:normAutofit/>
          </a:bodyPr>
          <a:lstStyle/>
          <a:p>
            <a:r>
              <a:rPr lang="es-ES" sz="2000" b="1" dirty="0" smtClean="0">
                <a:effectLst>
                  <a:outerShdw blurRad="38100" dist="38100" dir="2700000" algn="tl">
                    <a:srgbClr val="000000">
                      <a:alpha val="43137"/>
                    </a:srgbClr>
                  </a:outerShdw>
                </a:effectLst>
              </a:rPr>
              <a:t>NEUROMODULATION   AND   EUROPEAN CPG COST  B  13</a:t>
            </a:r>
            <a:endParaRPr lang="es-ES" sz="2000" b="1" dirty="0">
              <a:effectLst>
                <a:outerShdw blurRad="38100" dist="38100" dir="2700000" algn="tl">
                  <a:srgbClr val="000000">
                    <a:alpha val="43137"/>
                  </a:srgbClr>
                </a:outerShdw>
              </a:effectLst>
            </a:endParaRPr>
          </a:p>
        </p:txBody>
      </p:sp>
      <p:sp>
        <p:nvSpPr>
          <p:cNvPr id="4" name="3 Rectángulo"/>
          <p:cNvSpPr/>
          <p:nvPr/>
        </p:nvSpPr>
        <p:spPr>
          <a:xfrm>
            <a:off x="755577" y="5805263"/>
            <a:ext cx="7776864" cy="584775"/>
          </a:xfrm>
          <a:prstGeom prst="rect">
            <a:avLst/>
          </a:prstGeom>
        </p:spPr>
        <p:txBody>
          <a:bodyPr wrap="square">
            <a:spAutoFit/>
          </a:bodyPr>
          <a:lstStyle/>
          <a:p>
            <a:pPr algn="ctr"/>
            <a:r>
              <a:rPr lang="en-US" sz="1600" b="1" dirty="0" smtClean="0">
                <a:solidFill>
                  <a:schemeClr val="tx2">
                    <a:lumMod val="75000"/>
                  </a:schemeClr>
                </a:solidFill>
              </a:rPr>
              <a:t>Based on   </a:t>
            </a:r>
            <a:r>
              <a:rPr lang="en-US" sz="1600" b="1" dirty="0">
                <a:solidFill>
                  <a:schemeClr val="tx2">
                    <a:lumMod val="75000"/>
                  </a:schemeClr>
                </a:solidFill>
              </a:rPr>
              <a:t>Figure </a:t>
            </a:r>
            <a:r>
              <a:rPr lang="en-US" sz="1600" b="1" dirty="0" smtClean="0">
                <a:solidFill>
                  <a:schemeClr val="tx2">
                    <a:lumMod val="75000"/>
                  </a:schemeClr>
                </a:solidFill>
              </a:rPr>
              <a:t>1   </a:t>
            </a:r>
            <a:r>
              <a:rPr lang="en-US" sz="1600" b="1" dirty="0">
                <a:solidFill>
                  <a:schemeClr val="tx2">
                    <a:lumMod val="75000"/>
                  </a:schemeClr>
                </a:solidFill>
              </a:rPr>
              <a:t>(Management Algorithm</a:t>
            </a:r>
            <a:r>
              <a:rPr lang="en-US" sz="1600" b="1" dirty="0" smtClean="0">
                <a:solidFill>
                  <a:schemeClr val="tx2">
                    <a:lumMod val="75000"/>
                  </a:schemeClr>
                </a:solidFill>
              </a:rPr>
              <a:t>)    Low Back Pain: Chapter  2: 13-14</a:t>
            </a:r>
            <a:r>
              <a:rPr lang="en-US" sz="1600" b="1" dirty="0">
                <a:solidFill>
                  <a:schemeClr val="tx2">
                    <a:lumMod val="75000"/>
                  </a:schemeClr>
                </a:solidFill>
              </a:rPr>
              <a:t>. </a:t>
            </a:r>
            <a:r>
              <a:rPr lang="en-US" sz="1600" b="1" dirty="0" smtClean="0">
                <a:solidFill>
                  <a:schemeClr val="tx2">
                    <a:lumMod val="75000"/>
                  </a:schemeClr>
                </a:solidFill>
              </a:rPr>
              <a:t> &amp; </a:t>
            </a:r>
            <a:r>
              <a:rPr lang="en-US" sz="1600" b="1" dirty="0">
                <a:solidFill>
                  <a:schemeClr val="tx2">
                    <a:lumMod val="75000"/>
                  </a:schemeClr>
                </a:solidFill>
              </a:rPr>
              <a:t>CPG Spanish version pocket guide</a:t>
            </a:r>
            <a:r>
              <a:rPr lang="en-US" sz="1600" b="1" dirty="0" smtClean="0">
                <a:solidFill>
                  <a:schemeClr val="tx2">
                    <a:lumMod val="75000"/>
                  </a:schemeClr>
                </a:solidFill>
              </a:rPr>
              <a:t>, </a:t>
            </a:r>
            <a:r>
              <a:rPr lang="es-ES" sz="1600" b="1" dirty="0" smtClean="0">
                <a:solidFill>
                  <a:schemeClr val="tx2">
                    <a:lumMod val="75000"/>
                  </a:schemeClr>
                </a:solidFill>
              </a:rPr>
              <a:t> </a:t>
            </a:r>
            <a:r>
              <a:rPr lang="es-ES" sz="1600" b="1" dirty="0" err="1">
                <a:solidFill>
                  <a:schemeClr val="tx2">
                    <a:lumMod val="75000"/>
                  </a:schemeClr>
                </a:solidFill>
              </a:rPr>
              <a:t>disposable</a:t>
            </a:r>
            <a:r>
              <a:rPr lang="es-ES" sz="1600" b="1" dirty="0">
                <a:solidFill>
                  <a:schemeClr val="tx2">
                    <a:lumMod val="75000"/>
                  </a:schemeClr>
                </a:solidFill>
              </a:rPr>
              <a:t> in www.REIDE.org</a:t>
            </a:r>
          </a:p>
        </p:txBody>
      </p:sp>
      <p:pic>
        <p:nvPicPr>
          <p:cNvPr id="102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68" t="37139" r="768" b="12861"/>
          <a:stretch/>
        </p:blipFill>
        <p:spPr bwMode="auto">
          <a:xfrm>
            <a:off x="755576" y="1708517"/>
            <a:ext cx="3168353" cy="38164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5 Rectángulo"/>
          <p:cNvSpPr/>
          <p:nvPr/>
        </p:nvSpPr>
        <p:spPr>
          <a:xfrm>
            <a:off x="4283968" y="1708517"/>
            <a:ext cx="4248472" cy="38164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r>
              <a:rPr lang="es-ES" sz="1200" b="1" i="1" dirty="0" smtClean="0"/>
              <a:t>In </a:t>
            </a:r>
            <a:r>
              <a:rPr lang="es-ES" sz="1200" b="1" i="1" dirty="0" err="1" smtClean="0"/>
              <a:t>absence</a:t>
            </a:r>
            <a:r>
              <a:rPr lang="es-ES" sz="1200" b="1" i="1" dirty="0" smtClean="0"/>
              <a:t> </a:t>
            </a:r>
            <a:r>
              <a:rPr lang="en-US" sz="1200" b="1" i="1" dirty="0" smtClean="0"/>
              <a:t> </a:t>
            </a:r>
            <a:r>
              <a:rPr lang="en-US" sz="1200" b="1" i="1" dirty="0"/>
              <a:t>of serious spinal pathology, specific causes of non-spinal origin or progressive </a:t>
            </a:r>
            <a:r>
              <a:rPr lang="en-US" sz="1200" b="1" i="1" dirty="0" smtClean="0"/>
              <a:t>neurologic  </a:t>
            </a:r>
            <a:r>
              <a:rPr lang="en-US" sz="1200" b="1" i="1" dirty="0"/>
              <a:t>deficit, management should focus on patient education, self-care, </a:t>
            </a:r>
            <a:r>
              <a:rPr lang="en-US" sz="1200" b="1" i="1" dirty="0" smtClean="0"/>
              <a:t>analgesics and </a:t>
            </a:r>
            <a:r>
              <a:rPr lang="es-ES" sz="1200" b="1" i="1" dirty="0" smtClean="0"/>
              <a:t> </a:t>
            </a:r>
            <a:r>
              <a:rPr lang="es-ES" sz="1200" b="1" i="1" dirty="0" err="1"/>
              <a:t>exercise</a:t>
            </a:r>
            <a:r>
              <a:rPr lang="es-ES" sz="1200" b="1" i="1" dirty="0" smtClean="0"/>
              <a:t>.</a:t>
            </a:r>
            <a:r>
              <a:rPr lang="en-US" sz="1200" b="1" i="1" dirty="0"/>
              <a:t> </a:t>
            </a:r>
            <a:endParaRPr lang="en-US" sz="1200" b="1" i="1" dirty="0" smtClean="0"/>
          </a:p>
          <a:p>
            <a:pPr algn="just"/>
            <a:endParaRPr lang="en-US" sz="1400" b="1" i="1" dirty="0" smtClean="0"/>
          </a:p>
          <a:p>
            <a:pPr algn="ctr"/>
            <a:r>
              <a:rPr lang="en-US" sz="2000" b="1" u="sng" dirty="0" smtClean="0">
                <a:solidFill>
                  <a:srgbClr val="FFFF00"/>
                </a:solidFill>
                <a:effectLst>
                  <a:outerShdw blurRad="38100" dist="38100" dir="2700000" algn="tl">
                    <a:srgbClr val="000000">
                      <a:alpha val="43137"/>
                    </a:srgbClr>
                  </a:outerShdw>
                </a:effectLst>
              </a:rPr>
              <a:t>Radiating  &amp; Somatic  </a:t>
            </a:r>
            <a:r>
              <a:rPr lang="en-US" sz="2000" b="1" u="sng" dirty="0">
                <a:solidFill>
                  <a:srgbClr val="FFFF00"/>
                </a:solidFill>
                <a:effectLst>
                  <a:outerShdw blurRad="38100" dist="38100" dir="2700000" algn="tl">
                    <a:srgbClr val="000000">
                      <a:alpha val="43137"/>
                    </a:srgbClr>
                  </a:outerShdw>
                </a:effectLst>
              </a:rPr>
              <a:t>P</a:t>
            </a:r>
            <a:r>
              <a:rPr lang="en-US" sz="2000" b="1" u="sng" dirty="0" smtClean="0">
                <a:solidFill>
                  <a:srgbClr val="FFFF00"/>
                </a:solidFill>
                <a:effectLst>
                  <a:outerShdw blurRad="38100" dist="38100" dir="2700000" algn="tl">
                    <a:srgbClr val="000000">
                      <a:alpha val="43137"/>
                    </a:srgbClr>
                  </a:outerShdw>
                </a:effectLst>
              </a:rPr>
              <a:t>ain</a:t>
            </a:r>
            <a:endParaRPr lang="es-ES" sz="2000" u="sng" dirty="0">
              <a:solidFill>
                <a:srgbClr val="FFFF00"/>
              </a:solidFill>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   Short </a:t>
            </a:r>
            <a:r>
              <a:rPr lang="en-US" b="1" dirty="0">
                <a:effectLst>
                  <a:outerShdw blurRad="38100" dist="38100" dir="2700000" algn="tl">
                    <a:srgbClr val="000000">
                      <a:alpha val="43137"/>
                    </a:srgbClr>
                  </a:outerShdw>
                </a:effectLst>
              </a:rPr>
              <a:t>term relief </a:t>
            </a:r>
            <a:r>
              <a:rPr lang="en-US" b="1" dirty="0" smtClean="0">
                <a:effectLst>
                  <a:outerShdw blurRad="38100" dist="38100" dir="2700000" algn="tl">
                    <a:srgbClr val="000000">
                      <a:alpha val="43137"/>
                    </a:srgbClr>
                  </a:outerShdw>
                </a:effectLst>
              </a:rPr>
              <a:t>:</a:t>
            </a:r>
          </a:p>
          <a:p>
            <a:r>
              <a:rPr lang="en-US" b="1" i="1" dirty="0" smtClean="0">
                <a:effectLst>
                  <a:outerShdw blurRad="38100" dist="38100" dir="2700000" algn="tl">
                    <a:srgbClr val="000000">
                      <a:alpha val="43137"/>
                    </a:srgbClr>
                  </a:outerShdw>
                </a:effectLst>
              </a:rPr>
              <a:t>           </a:t>
            </a:r>
            <a:r>
              <a:rPr lang="en-US" i="1" dirty="0" smtClean="0">
                <a:effectLst>
                  <a:outerShdw blurRad="38100" dist="38100" dir="2700000" algn="tl">
                    <a:srgbClr val="000000">
                      <a:alpha val="43137"/>
                    </a:srgbClr>
                  </a:outerShdw>
                </a:effectLst>
              </a:rPr>
              <a:t>Epidural </a:t>
            </a:r>
            <a:r>
              <a:rPr lang="en-US" i="1" dirty="0">
                <a:effectLst>
                  <a:outerShdw blurRad="38100" dist="38100" dir="2700000" algn="tl">
                    <a:srgbClr val="000000">
                      <a:alpha val="43137"/>
                    </a:srgbClr>
                  </a:outerShdw>
                </a:effectLst>
              </a:rPr>
              <a:t>blockade </a:t>
            </a:r>
            <a:endParaRPr lang="en-US" i="1" dirty="0" smtClean="0">
              <a:effectLst>
                <a:outerShdw blurRad="38100" dist="38100" dir="2700000" algn="tl">
                  <a:srgbClr val="000000">
                    <a:alpha val="43137"/>
                  </a:srgbClr>
                </a:outerShdw>
              </a:effectLst>
            </a:endParaRPr>
          </a:p>
          <a:p>
            <a:r>
              <a:rPr lang="en-US" i="1" dirty="0" smtClean="0">
                <a:effectLst>
                  <a:outerShdw blurRad="38100" dist="38100" dir="2700000" algn="tl">
                    <a:srgbClr val="000000">
                      <a:alpha val="43137"/>
                    </a:srgbClr>
                  </a:outerShdw>
                </a:effectLst>
              </a:rPr>
              <a:t>           Facet </a:t>
            </a:r>
            <a:r>
              <a:rPr lang="en-US" i="1" dirty="0">
                <a:effectLst>
                  <a:outerShdw blurRad="38100" dist="38100" dir="2700000" algn="tl">
                    <a:srgbClr val="000000">
                      <a:alpha val="43137"/>
                    </a:srgbClr>
                  </a:outerShdw>
                </a:effectLst>
              </a:rPr>
              <a:t>blocks </a:t>
            </a:r>
            <a:endParaRPr lang="en-US" i="1" dirty="0" smtClean="0">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   Long Term Relief:</a:t>
            </a:r>
          </a:p>
          <a:p>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Peripheral </a:t>
            </a:r>
            <a:r>
              <a:rPr lang="en-US" b="1" i="1" dirty="0" err="1" smtClean="0">
                <a:effectLst>
                  <a:outerShdw blurRad="38100" dist="38100" dir="2700000" algn="tl">
                    <a:srgbClr val="000000">
                      <a:alpha val="43137"/>
                    </a:srgbClr>
                  </a:outerShdw>
                </a:effectLst>
              </a:rPr>
              <a:t>Neuromodulation</a:t>
            </a:r>
            <a:r>
              <a:rPr lang="en-US" b="1" i="1" dirty="0" smtClean="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t>
            </a:r>
            <a:r>
              <a:rPr lang="en-US" b="1" i="1" dirty="0" smtClean="0">
                <a:effectLst>
                  <a:outerShdw blurRad="38100" dist="38100" dir="2700000" algn="tl">
                    <a:srgbClr val="000000">
                      <a:alpha val="43137"/>
                    </a:srgbClr>
                  </a:outerShdw>
                </a:effectLst>
              </a:rPr>
              <a:t>PNS)</a:t>
            </a:r>
          </a:p>
          <a:p>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Neuroreflex</a:t>
            </a:r>
            <a:r>
              <a:rPr lang="en-US" i="1" dirty="0" smtClean="0">
                <a:effectLst>
                  <a:outerShdw blurRad="38100" dist="38100" dir="2700000" algn="tl">
                    <a:srgbClr val="000000">
                      <a:alpha val="43137"/>
                    </a:srgbClr>
                  </a:outerShdw>
                </a:effectLst>
              </a:rPr>
              <a:t> Therapy (NRT)</a:t>
            </a:r>
            <a:endParaRPr lang="en-US" i="1" dirty="0">
              <a:effectLst>
                <a:outerShdw blurRad="38100" dist="38100" dir="2700000" algn="tl">
                  <a:srgbClr val="000000">
                    <a:alpha val="43137"/>
                  </a:srgbClr>
                </a:outerShdw>
              </a:effectLst>
            </a:endParaRPr>
          </a:p>
          <a:p>
            <a:r>
              <a:rPr lang="en-US" i="1" dirty="0" smtClean="0">
                <a:effectLst>
                  <a:outerShdw blurRad="38100" dist="38100" dir="2700000" algn="tl">
                    <a:srgbClr val="000000">
                      <a:alpha val="43137"/>
                    </a:srgbClr>
                  </a:outerShdw>
                </a:effectLst>
              </a:rPr>
              <a:t>           Surgery*</a:t>
            </a:r>
            <a:endParaRPr lang="es-ES" i="1" dirty="0">
              <a:effectLst>
                <a:outerShdw blurRad="38100" dist="38100" dir="2700000" algn="tl">
                  <a:srgbClr val="000000">
                    <a:alpha val="43137"/>
                  </a:srgbClr>
                </a:outerShdw>
              </a:effectLst>
            </a:endParaRPr>
          </a:p>
        </p:txBody>
      </p:sp>
      <p:sp>
        <p:nvSpPr>
          <p:cNvPr id="7" name="6 Flecha izquierda y derecha"/>
          <p:cNvSpPr/>
          <p:nvPr/>
        </p:nvSpPr>
        <p:spPr>
          <a:xfrm>
            <a:off x="2388333" y="4653136"/>
            <a:ext cx="2255675" cy="144016"/>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a:p>
        </p:txBody>
      </p:sp>
    </p:spTree>
    <p:extLst>
      <p:ext uri="{BB962C8B-B14F-4D97-AF65-F5344CB8AC3E}">
        <p14:creationId xmlns:p14="http://schemas.microsoft.com/office/powerpoint/2010/main" val="39848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453192"/>
            <a:ext cx="7416824" cy="1028700"/>
          </a:xfrm>
          <a:prstGeom prst="rect">
            <a:avLst/>
          </a:prstGeom>
          <a:ln>
            <a:solidFill>
              <a:schemeClr val="tx2"/>
            </a:solidFill>
          </a:ln>
          <a:effectLst>
            <a:outerShdw blurRad="292100" dist="139700" dir="2700000" algn="tl" rotWithShape="0">
              <a:srgbClr val="333333">
                <a:alpha val="65000"/>
              </a:srgbClr>
            </a:outerShdw>
          </a:effectLst>
        </p:spPr>
      </p:pic>
      <p:sp>
        <p:nvSpPr>
          <p:cNvPr id="3" name="2 CuadroTexto"/>
          <p:cNvSpPr txBox="1"/>
          <p:nvPr/>
        </p:nvSpPr>
        <p:spPr>
          <a:xfrm>
            <a:off x="4586965" y="692696"/>
            <a:ext cx="3420380" cy="400110"/>
          </a:xfrm>
          <a:prstGeom prst="rect">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2000" b="1" dirty="0" smtClean="0">
                <a:effectLst>
                  <a:outerShdw blurRad="38100" dist="38100" dir="2700000" algn="tl">
                    <a:srgbClr val="000000">
                      <a:alpha val="43137"/>
                    </a:srgbClr>
                  </a:outerShdw>
                </a:effectLst>
              </a:rPr>
              <a:t>SIG  </a:t>
            </a:r>
            <a:r>
              <a:rPr lang="es-ES" sz="2000" b="1" dirty="0" err="1" smtClean="0">
                <a:effectLst>
                  <a:outerShdw blurRad="38100" dist="38100" dir="2700000" algn="tl">
                    <a:srgbClr val="000000">
                      <a:alpha val="43137"/>
                    </a:srgbClr>
                  </a:outerShdw>
                </a:effectLst>
              </a:rPr>
              <a:t>on</a:t>
            </a:r>
            <a:r>
              <a:rPr lang="es-ES" sz="2000" b="1" dirty="0" smtClean="0">
                <a:effectLst>
                  <a:outerShdw blurRad="38100" dist="38100" dir="2700000" algn="tl">
                    <a:srgbClr val="000000">
                      <a:alpha val="43137"/>
                    </a:srgbClr>
                  </a:outerShdw>
                </a:effectLst>
              </a:rPr>
              <a:t>  </a:t>
            </a:r>
            <a:r>
              <a:rPr lang="es-ES" sz="2000" b="1" dirty="0" err="1" smtClean="0">
                <a:effectLst>
                  <a:outerShdw blurRad="38100" dist="38100" dir="2700000" algn="tl">
                    <a:srgbClr val="000000">
                      <a:alpha val="43137"/>
                    </a:srgbClr>
                  </a:outerShdw>
                </a:effectLst>
              </a:rPr>
              <a:t>Neuromodulation</a:t>
            </a:r>
            <a:endParaRPr lang="es-ES" sz="2000" b="1" dirty="0" smtClean="0">
              <a:effectLst>
                <a:outerShdw blurRad="38100" dist="38100" dir="2700000" algn="tl">
                  <a:srgbClr val="000000">
                    <a:alpha val="43137"/>
                  </a:srgbClr>
                </a:outerShdw>
              </a:effectLst>
            </a:endParaRPr>
          </a:p>
        </p:txBody>
      </p:sp>
      <p:sp>
        <p:nvSpPr>
          <p:cNvPr id="4" name="3 Rectángulo"/>
          <p:cNvSpPr/>
          <p:nvPr/>
        </p:nvSpPr>
        <p:spPr>
          <a:xfrm>
            <a:off x="4348057" y="2060848"/>
            <a:ext cx="3940274" cy="4154984"/>
          </a:xfrm>
          <a:prstGeom prst="rect">
            <a:avLst/>
          </a:prstGeom>
        </p:spPr>
        <p:txBody>
          <a:bodyPr wrap="square">
            <a:spAutoFit/>
          </a:bodyPr>
          <a:lstStyle/>
          <a:p>
            <a:pPr algn="ctr"/>
            <a:r>
              <a:rPr lang="en-US" sz="2200" b="1" dirty="0" smtClean="0"/>
              <a:t>Promote </a:t>
            </a:r>
            <a:r>
              <a:rPr lang="en-US" sz="2200" b="1" dirty="0"/>
              <a:t>interdisciplinary </a:t>
            </a:r>
            <a:r>
              <a:rPr lang="en-US" sz="2200" b="1" dirty="0" smtClean="0"/>
              <a:t>Collaboration</a:t>
            </a:r>
          </a:p>
          <a:p>
            <a:pPr algn="ctr"/>
            <a:endParaRPr lang="en-US" sz="2200" b="1" dirty="0"/>
          </a:p>
          <a:p>
            <a:pPr algn="ctr"/>
            <a:r>
              <a:rPr lang="en-US" sz="2200" b="1" dirty="0" smtClean="0"/>
              <a:t>Inter-professional Education </a:t>
            </a:r>
            <a:r>
              <a:rPr lang="en-US" sz="2200" b="1" dirty="0"/>
              <a:t>and </a:t>
            </a:r>
            <a:r>
              <a:rPr lang="en-US" sz="2200" b="1" dirty="0" smtClean="0"/>
              <a:t>Training </a:t>
            </a:r>
          </a:p>
          <a:p>
            <a:pPr algn="ctr"/>
            <a:endParaRPr lang="en-US" sz="2200" b="1" dirty="0"/>
          </a:p>
          <a:p>
            <a:pPr algn="ctr"/>
            <a:r>
              <a:rPr lang="en-US" sz="2200" b="1" dirty="0" smtClean="0"/>
              <a:t>Application </a:t>
            </a:r>
            <a:r>
              <a:rPr lang="en-US" sz="2200" b="1" dirty="0"/>
              <a:t>of </a:t>
            </a:r>
            <a:r>
              <a:rPr lang="en-US" sz="2200" b="1" dirty="0" smtClean="0"/>
              <a:t>Emergent </a:t>
            </a:r>
            <a:r>
              <a:rPr lang="en-US" sz="2200" b="1" dirty="0" err="1" smtClean="0"/>
              <a:t>Neuromodulatory</a:t>
            </a:r>
            <a:r>
              <a:rPr lang="en-US" sz="2200" b="1" dirty="0" smtClean="0"/>
              <a:t> Techniques </a:t>
            </a:r>
          </a:p>
          <a:p>
            <a:pPr algn="ctr"/>
            <a:endParaRPr lang="en-US" sz="2200" b="1" dirty="0"/>
          </a:p>
          <a:p>
            <a:pPr algn="ctr"/>
            <a:endParaRPr lang="en-US" sz="2200" b="1" dirty="0"/>
          </a:p>
          <a:p>
            <a:pPr algn="ctr"/>
            <a:r>
              <a:rPr lang="en-US" sz="2200" b="1" dirty="0" smtClean="0"/>
              <a:t>Development </a:t>
            </a:r>
            <a:r>
              <a:rPr lang="en-US" sz="2200" b="1" dirty="0"/>
              <a:t>of </a:t>
            </a:r>
            <a:r>
              <a:rPr lang="en-US" sz="2200" b="1" dirty="0" smtClean="0"/>
              <a:t>Evidence-Based </a:t>
            </a:r>
            <a:r>
              <a:rPr lang="en-US" sz="2200" b="1" dirty="0"/>
              <a:t>practices and policies</a:t>
            </a:r>
            <a:endParaRPr lang="es-ES" sz="2200" b="1"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099627"/>
            <a:ext cx="3024336" cy="412413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36851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208912" cy="86409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2800" b="1" dirty="0" smtClean="0">
                <a:effectLst>
                  <a:outerShdw blurRad="38100" dist="38100" dir="2700000" algn="tl">
                    <a:srgbClr val="000000">
                      <a:alpha val="43137"/>
                    </a:srgbClr>
                  </a:outerShdw>
                </a:effectLst>
              </a:rPr>
              <a:t/>
            </a:r>
            <a:br>
              <a:rPr lang="en-US" sz="28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Systematic  Reviews   of  </a:t>
            </a:r>
            <a:r>
              <a:rPr lang="en-US" sz="2400" b="1" dirty="0">
                <a:effectLst>
                  <a:outerShdw blurRad="38100" dist="38100" dir="2700000" algn="tl">
                    <a:srgbClr val="000000">
                      <a:alpha val="43137"/>
                    </a:srgbClr>
                  </a:outerShdw>
                </a:effectLst>
              </a:rPr>
              <a:t>the </a:t>
            </a:r>
            <a:r>
              <a:rPr lang="en-US" sz="2400" b="1" dirty="0" smtClean="0">
                <a:effectLst>
                  <a:outerShdw blurRad="38100" dist="38100" dir="2700000" algn="tl">
                    <a:srgbClr val="000000">
                      <a:alpha val="43137"/>
                    </a:srgbClr>
                  </a:outerShdw>
                </a:effectLst>
              </a:rPr>
              <a:t>  long-term    benefits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of  </a:t>
            </a:r>
            <a:r>
              <a:rPr lang="en-US" sz="2400" b="1" dirty="0" err="1" smtClean="0">
                <a:effectLst>
                  <a:outerShdw blurRad="38100" dist="38100" dir="2700000" algn="tl">
                    <a:srgbClr val="000000">
                      <a:alpha val="43137"/>
                    </a:srgbClr>
                  </a:outerShdw>
                </a:effectLst>
              </a:rPr>
              <a:t>Neuro</a:t>
            </a:r>
            <a:r>
              <a:rPr lang="en-US" sz="2400" b="1" dirty="0" smtClean="0">
                <a:effectLst>
                  <a:outerShdw blurRad="38100" dist="38100" dir="2700000" algn="tl">
                    <a:srgbClr val="000000">
                      <a:alpha val="43137"/>
                    </a:srgbClr>
                  </a:outerShdw>
                </a:effectLst>
              </a:rPr>
              <a:t>-Stimulation</a:t>
            </a:r>
            <a:br>
              <a:rPr lang="en-US" sz="2400" b="1" dirty="0" smtClean="0">
                <a:effectLst>
                  <a:outerShdw blurRad="38100" dist="38100" dir="2700000" algn="tl">
                    <a:srgbClr val="000000">
                      <a:alpha val="43137"/>
                    </a:srgbClr>
                  </a:outerShdw>
                </a:effectLst>
              </a:rPr>
            </a:br>
            <a:endParaRPr lang="es-ES" sz="2400" b="1" dirty="0">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55137116"/>
              </p:ext>
            </p:extLst>
          </p:nvPr>
        </p:nvGraphicFramePr>
        <p:xfrm>
          <a:off x="539552" y="1844825"/>
          <a:ext cx="8229600" cy="4465822"/>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12168"/>
                <a:gridCol w="1440160"/>
                <a:gridCol w="1512168"/>
                <a:gridCol w="1080120"/>
                <a:gridCol w="1584176"/>
                <a:gridCol w="1100808"/>
              </a:tblGrid>
              <a:tr h="792087">
                <a:tc>
                  <a:txBody>
                    <a:bodyPr/>
                    <a:lstStyle/>
                    <a:p>
                      <a:pPr algn="ctr"/>
                      <a:r>
                        <a:rPr lang="es-ES" sz="1600" b="1" dirty="0" err="1" smtClean="0">
                          <a:solidFill>
                            <a:schemeClr val="bg1"/>
                          </a:solidFill>
                          <a:effectLst>
                            <a:outerShdw blurRad="38100" dist="38100" dir="2700000" algn="tl">
                              <a:srgbClr val="000000">
                                <a:alpha val="43137"/>
                              </a:srgbClr>
                            </a:outerShdw>
                          </a:effectLst>
                        </a:rPr>
                        <a:t>Study</a:t>
                      </a:r>
                      <a:endParaRPr lang="es-ES" sz="1600" b="1" dirty="0">
                        <a:solidFill>
                          <a:schemeClr val="bg1"/>
                        </a:solidFill>
                        <a:effectLst>
                          <a:outerShdw blurRad="38100" dist="38100" dir="2700000" algn="tl">
                            <a:srgbClr val="000000">
                              <a:alpha val="43137"/>
                            </a:srgbClr>
                          </a:outerShdw>
                        </a:effectLst>
                      </a:endParaRPr>
                    </a:p>
                  </a:txBody>
                  <a:tcPr anchor="ctr">
                    <a:solidFill>
                      <a:srgbClr val="F0A010"/>
                    </a:solidFill>
                  </a:tcPr>
                </a:tc>
                <a:tc>
                  <a:txBody>
                    <a:bodyPr/>
                    <a:lstStyle/>
                    <a:p>
                      <a:pPr algn="ctr"/>
                      <a:r>
                        <a:rPr lang="es-ES" sz="1600" b="1" dirty="0" err="1" smtClean="0">
                          <a:solidFill>
                            <a:schemeClr val="bg1"/>
                          </a:solidFill>
                          <a:effectLst>
                            <a:outerShdw blurRad="38100" dist="38100" dir="2700000" algn="tl">
                              <a:srgbClr val="000000">
                                <a:alpha val="43137"/>
                              </a:srgbClr>
                            </a:outerShdw>
                          </a:effectLst>
                        </a:rPr>
                        <a:t>Study</a:t>
                      </a:r>
                      <a:endParaRPr lang="es-ES" sz="1600" b="1" dirty="0" smtClean="0">
                        <a:solidFill>
                          <a:schemeClr val="bg1"/>
                        </a:solidFill>
                        <a:effectLst>
                          <a:outerShdw blurRad="38100" dist="38100" dir="2700000" algn="tl">
                            <a:srgbClr val="000000">
                              <a:alpha val="43137"/>
                            </a:srgbClr>
                          </a:outerShdw>
                        </a:effectLst>
                      </a:endParaRPr>
                    </a:p>
                    <a:p>
                      <a:pPr algn="ctr"/>
                      <a:r>
                        <a:rPr lang="es-ES" sz="1600" b="1" dirty="0" err="1" smtClean="0">
                          <a:solidFill>
                            <a:schemeClr val="bg1"/>
                          </a:solidFill>
                          <a:effectLst>
                            <a:outerShdw blurRad="38100" dist="38100" dir="2700000" algn="tl">
                              <a:srgbClr val="000000">
                                <a:alpha val="43137"/>
                              </a:srgbClr>
                            </a:outerShdw>
                          </a:effectLst>
                        </a:rPr>
                        <a:t>Characteristics</a:t>
                      </a:r>
                      <a:endParaRPr lang="es-ES" sz="1600" b="1" dirty="0">
                        <a:solidFill>
                          <a:schemeClr val="bg1"/>
                        </a:solidFill>
                        <a:effectLst>
                          <a:outerShdw blurRad="38100" dist="38100" dir="2700000" algn="tl">
                            <a:srgbClr val="000000">
                              <a:alpha val="43137"/>
                            </a:srgbClr>
                          </a:outerShdw>
                        </a:effectLst>
                      </a:endParaRPr>
                    </a:p>
                  </a:txBody>
                  <a:tcPr anchor="ctr">
                    <a:solidFill>
                      <a:srgbClr val="F0A010"/>
                    </a:solidFill>
                  </a:tcPr>
                </a:tc>
                <a:tc>
                  <a:txBody>
                    <a:bodyPr/>
                    <a:lstStyle/>
                    <a:p>
                      <a:pPr algn="ctr"/>
                      <a:r>
                        <a:rPr lang="es-ES" sz="1600" b="1" dirty="0" err="1" smtClean="0">
                          <a:solidFill>
                            <a:schemeClr val="bg1"/>
                          </a:solidFill>
                          <a:effectLst>
                            <a:outerShdw blurRad="38100" dist="38100" dir="2700000" algn="tl">
                              <a:srgbClr val="000000">
                                <a:alpha val="43137"/>
                              </a:srgbClr>
                            </a:outerShdw>
                          </a:effectLst>
                        </a:rPr>
                        <a:t>Methodological</a:t>
                      </a:r>
                      <a:r>
                        <a:rPr lang="es-ES" sz="1600" b="1" dirty="0" smtClean="0">
                          <a:solidFill>
                            <a:schemeClr val="bg1"/>
                          </a:solidFill>
                          <a:effectLst>
                            <a:outerShdw blurRad="38100" dist="38100" dir="2700000" algn="tl">
                              <a:srgbClr val="000000">
                                <a:alpha val="43137"/>
                              </a:srgbClr>
                            </a:outerShdw>
                          </a:effectLst>
                        </a:rPr>
                        <a:t> </a:t>
                      </a:r>
                      <a:r>
                        <a:rPr lang="es-ES" sz="1600" b="1" dirty="0" err="1" smtClean="0">
                          <a:solidFill>
                            <a:schemeClr val="bg1"/>
                          </a:solidFill>
                          <a:effectLst>
                            <a:outerShdw blurRad="38100" dist="38100" dir="2700000" algn="tl">
                              <a:srgbClr val="000000">
                                <a:alpha val="43137"/>
                              </a:srgbClr>
                            </a:outerShdw>
                          </a:effectLst>
                        </a:rPr>
                        <a:t>Quality</a:t>
                      </a:r>
                      <a:r>
                        <a:rPr lang="es-ES" sz="1600" b="1" dirty="0" smtClean="0">
                          <a:solidFill>
                            <a:schemeClr val="bg1"/>
                          </a:solidFill>
                          <a:effectLst>
                            <a:outerShdw blurRad="38100" dist="38100" dir="2700000" algn="tl">
                              <a:srgbClr val="000000">
                                <a:alpha val="43137"/>
                              </a:srgbClr>
                            </a:outerShdw>
                          </a:effectLst>
                        </a:rPr>
                        <a:t> </a:t>
                      </a:r>
                      <a:r>
                        <a:rPr lang="es-ES" sz="1600" b="1" dirty="0" err="1" smtClean="0">
                          <a:solidFill>
                            <a:schemeClr val="bg1"/>
                          </a:solidFill>
                          <a:effectLst>
                            <a:outerShdw blurRad="38100" dist="38100" dir="2700000" algn="tl">
                              <a:srgbClr val="000000">
                                <a:alpha val="43137"/>
                              </a:srgbClr>
                            </a:outerShdw>
                          </a:effectLst>
                        </a:rPr>
                        <a:t>Scoring</a:t>
                      </a:r>
                      <a:endParaRPr lang="es-ES" sz="1600" b="1" dirty="0">
                        <a:solidFill>
                          <a:schemeClr val="bg1"/>
                        </a:solidFill>
                        <a:effectLst>
                          <a:outerShdw blurRad="38100" dist="38100" dir="2700000" algn="tl">
                            <a:srgbClr val="000000">
                              <a:alpha val="43137"/>
                            </a:srgbClr>
                          </a:outerShdw>
                        </a:effectLst>
                      </a:endParaRPr>
                    </a:p>
                  </a:txBody>
                  <a:tcPr anchor="ctr">
                    <a:solidFill>
                      <a:srgbClr val="F0A010"/>
                    </a:solidFill>
                  </a:tcPr>
                </a:tc>
                <a:tc>
                  <a:txBody>
                    <a:bodyPr/>
                    <a:lstStyle/>
                    <a:p>
                      <a:pPr algn="ctr"/>
                      <a:r>
                        <a:rPr lang="es-ES" sz="1600" b="1" dirty="0" err="1" smtClean="0">
                          <a:solidFill>
                            <a:schemeClr val="bg1"/>
                          </a:solidFill>
                          <a:effectLst>
                            <a:outerShdw blurRad="38100" dist="38100" dir="2700000" algn="tl">
                              <a:srgbClr val="000000">
                                <a:alpha val="43137"/>
                              </a:srgbClr>
                            </a:outerShdw>
                          </a:effectLst>
                        </a:rPr>
                        <a:t>Patients</a:t>
                      </a:r>
                      <a:endParaRPr lang="es-ES" sz="1600" b="1" dirty="0">
                        <a:solidFill>
                          <a:schemeClr val="bg1"/>
                        </a:solidFill>
                        <a:effectLst>
                          <a:outerShdw blurRad="38100" dist="38100" dir="2700000" algn="tl">
                            <a:srgbClr val="000000">
                              <a:alpha val="43137"/>
                            </a:srgbClr>
                          </a:outerShdw>
                        </a:effectLst>
                      </a:endParaRPr>
                    </a:p>
                  </a:txBody>
                  <a:tcPr anchor="ctr">
                    <a:solidFill>
                      <a:srgbClr val="F0A010"/>
                    </a:solidFill>
                  </a:tcPr>
                </a:tc>
                <a:tc>
                  <a:txBody>
                    <a:bodyPr/>
                    <a:lstStyle/>
                    <a:p>
                      <a:pPr algn="ctr"/>
                      <a:r>
                        <a:rPr lang="es-ES" sz="1600" b="1" dirty="0" err="1" smtClean="0">
                          <a:solidFill>
                            <a:schemeClr val="bg1"/>
                          </a:solidFill>
                          <a:effectLst>
                            <a:outerShdw blurRad="38100" dist="38100" dir="2700000" algn="tl">
                              <a:srgbClr val="000000">
                                <a:alpha val="43137"/>
                              </a:srgbClr>
                            </a:outerShdw>
                          </a:effectLst>
                        </a:rPr>
                        <a:t>Pain</a:t>
                      </a:r>
                      <a:r>
                        <a:rPr lang="es-ES" sz="1600" b="1" dirty="0" smtClean="0">
                          <a:solidFill>
                            <a:schemeClr val="bg1"/>
                          </a:solidFill>
                          <a:effectLst>
                            <a:outerShdw blurRad="38100" dist="38100" dir="2700000" algn="tl">
                              <a:srgbClr val="000000">
                                <a:alpha val="43137"/>
                              </a:srgbClr>
                            </a:outerShdw>
                          </a:effectLst>
                        </a:rPr>
                        <a:t> </a:t>
                      </a:r>
                      <a:r>
                        <a:rPr lang="es-ES" sz="1600" b="1" dirty="0" err="1" smtClean="0">
                          <a:solidFill>
                            <a:schemeClr val="bg1"/>
                          </a:solidFill>
                          <a:effectLst>
                            <a:outerShdw blurRad="38100" dist="38100" dir="2700000" algn="tl">
                              <a:srgbClr val="000000">
                                <a:alpha val="43137"/>
                              </a:srgbClr>
                            </a:outerShdw>
                          </a:effectLst>
                        </a:rPr>
                        <a:t>Relief</a:t>
                      </a:r>
                      <a:endParaRPr lang="es-ES" sz="1600" b="1" dirty="0" smtClean="0">
                        <a:solidFill>
                          <a:schemeClr val="bg1"/>
                        </a:solidFill>
                        <a:effectLst>
                          <a:outerShdw blurRad="38100" dist="38100" dir="2700000" algn="tl">
                            <a:srgbClr val="000000">
                              <a:alpha val="43137"/>
                            </a:srgbClr>
                          </a:outerShdw>
                        </a:effectLst>
                      </a:endParaRPr>
                    </a:p>
                    <a:p>
                      <a:pPr algn="ctr"/>
                      <a:r>
                        <a:rPr lang="es-ES" sz="1600" b="1" dirty="0" smtClean="0">
                          <a:solidFill>
                            <a:schemeClr val="bg1"/>
                          </a:solidFill>
                          <a:effectLst>
                            <a:outerShdw blurRad="38100" dist="38100" dir="2700000" algn="tl">
                              <a:srgbClr val="000000">
                                <a:alpha val="43137"/>
                              </a:srgbClr>
                            </a:outerShdw>
                          </a:effectLst>
                        </a:rPr>
                        <a:t>12 m</a:t>
                      </a:r>
                      <a:endParaRPr lang="es-ES" sz="1600" b="1" dirty="0">
                        <a:solidFill>
                          <a:schemeClr val="bg1"/>
                        </a:solidFill>
                        <a:effectLst>
                          <a:outerShdw blurRad="38100" dist="38100" dir="2700000" algn="tl">
                            <a:srgbClr val="000000">
                              <a:alpha val="43137"/>
                            </a:srgbClr>
                          </a:outerShdw>
                        </a:effectLst>
                      </a:endParaRPr>
                    </a:p>
                  </a:txBody>
                  <a:tcPr anchor="ctr">
                    <a:solidFill>
                      <a:srgbClr val="F0A010"/>
                    </a:solidFill>
                  </a:tcPr>
                </a:tc>
                <a:tc>
                  <a:txBody>
                    <a:bodyPr/>
                    <a:lstStyle/>
                    <a:p>
                      <a:pPr algn="ctr"/>
                      <a:r>
                        <a:rPr lang="es-ES" sz="1800" b="1" dirty="0" err="1" smtClean="0">
                          <a:solidFill>
                            <a:schemeClr val="bg1"/>
                          </a:solidFill>
                          <a:effectLst>
                            <a:outerShdw blurRad="38100" dist="38100" dir="2700000" algn="tl">
                              <a:srgbClr val="000000">
                                <a:alpha val="43137"/>
                              </a:srgbClr>
                            </a:outerShdw>
                          </a:effectLst>
                        </a:rPr>
                        <a:t>Results</a:t>
                      </a:r>
                      <a:endParaRPr lang="es-ES" sz="1800" b="1" dirty="0" smtClean="0">
                        <a:solidFill>
                          <a:schemeClr val="bg1"/>
                        </a:solidFill>
                        <a:effectLst>
                          <a:outerShdw blurRad="38100" dist="38100" dir="2700000" algn="tl">
                            <a:srgbClr val="000000">
                              <a:alpha val="43137"/>
                            </a:srgbClr>
                          </a:outerShdw>
                        </a:effectLst>
                      </a:endParaRPr>
                    </a:p>
                    <a:p>
                      <a:pPr algn="ctr"/>
                      <a:r>
                        <a:rPr lang="es-ES" sz="1800" b="1" dirty="0" smtClean="0">
                          <a:solidFill>
                            <a:schemeClr val="bg1"/>
                          </a:solidFill>
                          <a:effectLst>
                            <a:outerShdw blurRad="38100" dist="38100" dir="2700000" algn="tl">
                              <a:srgbClr val="000000">
                                <a:alpha val="43137"/>
                              </a:srgbClr>
                            </a:outerShdw>
                          </a:effectLst>
                        </a:rPr>
                        <a:t>12 m</a:t>
                      </a:r>
                      <a:endParaRPr lang="es-ES" sz="1800" b="1" dirty="0">
                        <a:solidFill>
                          <a:schemeClr val="bg1"/>
                        </a:solidFill>
                        <a:effectLst>
                          <a:outerShdw blurRad="38100" dist="38100" dir="2700000" algn="tl">
                            <a:srgbClr val="000000">
                              <a:alpha val="43137"/>
                            </a:srgbClr>
                          </a:outerShdw>
                        </a:effectLst>
                      </a:endParaRPr>
                    </a:p>
                  </a:txBody>
                  <a:tcPr anchor="ctr">
                    <a:solidFill>
                      <a:srgbClr val="F0A010"/>
                    </a:solidFill>
                  </a:tcPr>
                </a:tc>
              </a:tr>
              <a:tr h="522138">
                <a:tc>
                  <a:txBody>
                    <a:bodyPr/>
                    <a:lstStyle/>
                    <a:p>
                      <a:pPr algn="ctr"/>
                      <a:r>
                        <a:rPr lang="es-ES" sz="1400" b="1" dirty="0" err="1" smtClean="0"/>
                        <a:t>Kumar</a:t>
                      </a:r>
                      <a:r>
                        <a:rPr lang="es-ES" sz="1400" b="1" dirty="0" smtClean="0"/>
                        <a:t> et al.</a:t>
                      </a:r>
                      <a:endParaRPr lang="es-ES" sz="1400" b="1" dirty="0"/>
                    </a:p>
                  </a:txBody>
                  <a:tcPr anchor="ctr"/>
                </a:tc>
                <a:tc>
                  <a:txBody>
                    <a:bodyPr/>
                    <a:lstStyle/>
                    <a:p>
                      <a:pPr algn="ctr"/>
                      <a:r>
                        <a:rPr lang="es-ES" sz="1400" b="1" dirty="0" smtClean="0"/>
                        <a:t>R</a:t>
                      </a:r>
                      <a:endParaRPr lang="es-ES" sz="1400" b="1" dirty="0"/>
                    </a:p>
                  </a:txBody>
                  <a:tcPr anchor="ctr"/>
                </a:tc>
                <a:tc>
                  <a:txBody>
                    <a:bodyPr/>
                    <a:lstStyle/>
                    <a:p>
                      <a:pPr algn="ctr"/>
                      <a:r>
                        <a:rPr lang="es-ES" sz="1400" b="1" dirty="0" smtClean="0"/>
                        <a:t>55</a:t>
                      </a:r>
                      <a:endParaRPr lang="es-ES" sz="1400" b="1" dirty="0"/>
                    </a:p>
                  </a:txBody>
                  <a:tcPr anchor="ctr"/>
                </a:tc>
                <a:tc>
                  <a:txBody>
                    <a:bodyPr/>
                    <a:lstStyle/>
                    <a:p>
                      <a:pPr algn="ctr"/>
                      <a:r>
                        <a:rPr lang="es-ES" sz="1400" b="1" dirty="0" smtClean="0"/>
                        <a:t>100</a:t>
                      </a:r>
                      <a:endParaRPr lang="es-ES" sz="1400" b="1" dirty="0"/>
                    </a:p>
                  </a:txBody>
                  <a:tcPr anchor="ctr"/>
                </a:tc>
                <a:tc>
                  <a:txBody>
                    <a:bodyPr/>
                    <a:lstStyle/>
                    <a:p>
                      <a:pPr algn="ctr"/>
                      <a:r>
                        <a:rPr lang="es-ES" sz="1400" b="1" dirty="0" smtClean="0"/>
                        <a:t>58%</a:t>
                      </a:r>
                      <a:endParaRPr lang="es-ES" sz="1400" b="1" dirty="0"/>
                    </a:p>
                  </a:txBody>
                  <a:tcPr anchor="ctr"/>
                </a:tc>
                <a:tc>
                  <a:txBody>
                    <a:bodyPr/>
                    <a:lstStyle/>
                    <a:p>
                      <a:pPr algn="ctr"/>
                      <a:r>
                        <a:rPr lang="es-ES" sz="2400" b="1" dirty="0" smtClean="0">
                          <a:solidFill>
                            <a:srgbClr val="C00000"/>
                          </a:solidFill>
                        </a:rPr>
                        <a:t>+</a:t>
                      </a:r>
                      <a:endParaRPr lang="es-ES" sz="2400" b="1" dirty="0">
                        <a:solidFill>
                          <a:srgbClr val="C00000"/>
                        </a:solidFill>
                      </a:endParaRPr>
                    </a:p>
                  </a:txBody>
                  <a:tcPr anchor="ctr"/>
                </a:tc>
              </a:tr>
              <a:tr h="522138">
                <a:tc>
                  <a:txBody>
                    <a:bodyPr/>
                    <a:lstStyle/>
                    <a:p>
                      <a:pPr algn="ctr"/>
                      <a:r>
                        <a:rPr lang="es-ES" sz="1400" b="1" dirty="0" smtClean="0"/>
                        <a:t>North et al.</a:t>
                      </a:r>
                      <a:endParaRPr lang="es-ES" sz="1400" b="1" dirty="0"/>
                    </a:p>
                  </a:txBody>
                  <a:tcPr anchor="ctr"/>
                </a:tc>
                <a:tc>
                  <a:txBody>
                    <a:bodyPr/>
                    <a:lstStyle/>
                    <a:p>
                      <a:pPr algn="ctr"/>
                      <a:r>
                        <a:rPr lang="es-ES" sz="1400" b="1" dirty="0" smtClean="0"/>
                        <a:t>R</a:t>
                      </a:r>
                      <a:endParaRPr lang="es-ES" sz="1400" b="1" dirty="0"/>
                    </a:p>
                  </a:txBody>
                  <a:tcPr anchor="ctr"/>
                </a:tc>
                <a:tc>
                  <a:txBody>
                    <a:bodyPr/>
                    <a:lstStyle/>
                    <a:p>
                      <a:pPr algn="ctr"/>
                      <a:r>
                        <a:rPr lang="es-ES" sz="1400" b="1" dirty="0" smtClean="0"/>
                        <a:t>56</a:t>
                      </a:r>
                      <a:endParaRPr lang="es-ES"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smtClean="0"/>
                        <a:t>254</a:t>
                      </a:r>
                    </a:p>
                    <a:p>
                      <a:pPr algn="ctr"/>
                      <a:endParaRPr lang="es-ES" sz="1400" b="1" dirty="0"/>
                    </a:p>
                  </a:txBody>
                  <a:tcPr anchor="b"/>
                </a:tc>
                <a:tc>
                  <a:txBody>
                    <a:bodyPr/>
                    <a:lstStyle/>
                    <a:p>
                      <a:pPr algn="ctr"/>
                      <a:r>
                        <a:rPr lang="es-ES" sz="1400" b="1" dirty="0" smtClean="0"/>
                        <a:t>46%</a:t>
                      </a:r>
                      <a:endParaRPr lang="es-ES" sz="1400" b="1" dirty="0"/>
                    </a:p>
                  </a:txBody>
                  <a:tcPr anchor="ctr"/>
                </a:tc>
                <a:tc>
                  <a:txBody>
                    <a:bodyPr/>
                    <a:lstStyle/>
                    <a:p>
                      <a:pPr algn="ctr"/>
                      <a:r>
                        <a:rPr lang="es-ES" sz="2400" b="1" dirty="0" smtClean="0">
                          <a:solidFill>
                            <a:srgbClr val="C00000"/>
                          </a:solidFill>
                        </a:rPr>
                        <a:t>+</a:t>
                      </a:r>
                      <a:endParaRPr lang="es-ES" sz="2400" b="1" dirty="0">
                        <a:solidFill>
                          <a:srgbClr val="C00000"/>
                        </a:solidFill>
                      </a:endParaRPr>
                    </a:p>
                  </a:txBody>
                  <a:tcPr anchor="ctr"/>
                </a:tc>
              </a:tr>
              <a:tr h="689347">
                <a:tc>
                  <a:txBody>
                    <a:bodyPr/>
                    <a:lstStyle/>
                    <a:p>
                      <a:pPr algn="ctr"/>
                      <a:r>
                        <a:rPr lang="es-ES" sz="1400" b="1" dirty="0" smtClean="0"/>
                        <a:t>Van </a:t>
                      </a:r>
                      <a:r>
                        <a:rPr lang="es-ES" sz="1400" b="1" dirty="0" err="1" smtClean="0"/>
                        <a:t>Buyten</a:t>
                      </a:r>
                      <a:r>
                        <a:rPr lang="es-ES" sz="1400" b="1" dirty="0" smtClean="0"/>
                        <a:t> et al.</a:t>
                      </a:r>
                      <a:endParaRPr lang="es-ES" sz="1400" b="1" dirty="0"/>
                    </a:p>
                  </a:txBody>
                  <a:tcPr anchor="ctr"/>
                </a:tc>
                <a:tc>
                  <a:txBody>
                    <a:bodyPr/>
                    <a:lstStyle/>
                    <a:p>
                      <a:pPr algn="ctr"/>
                      <a:r>
                        <a:rPr lang="es-ES" sz="1400" b="1" dirty="0" smtClean="0"/>
                        <a:t>O</a:t>
                      </a:r>
                      <a:endParaRPr lang="es-ES" sz="1400" b="1" dirty="0"/>
                    </a:p>
                  </a:txBody>
                  <a:tcPr anchor="ctr"/>
                </a:tc>
                <a:tc>
                  <a:txBody>
                    <a:bodyPr/>
                    <a:lstStyle/>
                    <a:p>
                      <a:pPr algn="ctr"/>
                      <a:r>
                        <a:rPr lang="es-ES" sz="1400" b="1" dirty="0" smtClean="0"/>
                        <a:t>53</a:t>
                      </a:r>
                      <a:endParaRPr lang="es-ES"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4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S" sz="1400" b="1" dirty="0" smtClean="0"/>
                        <a:t>182</a:t>
                      </a:r>
                    </a:p>
                    <a:p>
                      <a:pPr algn="ctr"/>
                      <a:endParaRPr lang="es-ES" sz="1400" b="1" dirty="0"/>
                    </a:p>
                  </a:txBody>
                  <a:tcPr anchor="ctr"/>
                </a:tc>
                <a:tc>
                  <a:txBody>
                    <a:bodyPr/>
                    <a:lstStyle/>
                    <a:p>
                      <a:pPr algn="ctr"/>
                      <a:r>
                        <a:rPr lang="es-ES" sz="1400" b="1" dirty="0" smtClean="0"/>
                        <a:t>68%</a:t>
                      </a:r>
                      <a:endParaRPr lang="es-ES" sz="1400" b="1" dirty="0"/>
                    </a:p>
                  </a:txBody>
                  <a:tcPr anchor="ctr"/>
                </a:tc>
                <a:tc>
                  <a:txBody>
                    <a:bodyPr/>
                    <a:lstStyle/>
                    <a:p>
                      <a:pPr algn="ctr"/>
                      <a:r>
                        <a:rPr lang="es-ES" sz="2400" b="1" dirty="0" smtClean="0">
                          <a:solidFill>
                            <a:srgbClr val="C00000"/>
                          </a:solidFill>
                        </a:rPr>
                        <a:t>+</a:t>
                      </a:r>
                      <a:endParaRPr lang="es-ES" sz="2400" b="1" dirty="0">
                        <a:solidFill>
                          <a:srgbClr val="C00000"/>
                        </a:solidFill>
                      </a:endParaRPr>
                    </a:p>
                  </a:txBody>
                  <a:tcPr anchor="ctr"/>
                </a:tc>
              </a:tr>
              <a:tr h="644281">
                <a:tc>
                  <a:txBody>
                    <a:bodyPr/>
                    <a:lstStyle/>
                    <a:p>
                      <a:pPr algn="ctr"/>
                      <a:r>
                        <a:rPr lang="es-ES" sz="1400" b="1" dirty="0" smtClean="0"/>
                        <a:t>De la Porte &amp; van der </a:t>
                      </a:r>
                      <a:r>
                        <a:rPr lang="es-ES" sz="1400" b="1" dirty="0" err="1" smtClean="0"/>
                        <a:t>Kelf</a:t>
                      </a:r>
                      <a:endParaRPr lang="es-ES" sz="1400" b="1" dirty="0" smtClean="0"/>
                    </a:p>
                  </a:txBody>
                  <a:tcPr anchor="ctr"/>
                </a:tc>
                <a:tc>
                  <a:txBody>
                    <a:bodyPr/>
                    <a:lstStyle/>
                    <a:p>
                      <a:pPr algn="ctr"/>
                      <a:r>
                        <a:rPr lang="es-ES" sz="1400" b="1" dirty="0" smtClean="0"/>
                        <a:t>O</a:t>
                      </a:r>
                      <a:endParaRPr lang="es-ES" sz="1400" b="1" dirty="0"/>
                    </a:p>
                  </a:txBody>
                  <a:tcPr anchor="ctr"/>
                </a:tc>
                <a:tc>
                  <a:txBody>
                    <a:bodyPr/>
                    <a:lstStyle/>
                    <a:p>
                      <a:pPr algn="ctr"/>
                      <a:r>
                        <a:rPr lang="es-ES" sz="1400" b="1" dirty="0" smtClean="0"/>
                        <a:t>58</a:t>
                      </a:r>
                      <a:endParaRPr lang="es-ES" sz="1400" b="1" dirty="0"/>
                    </a:p>
                  </a:txBody>
                  <a:tcPr anchor="ctr"/>
                </a:tc>
                <a:tc>
                  <a:txBody>
                    <a:bodyPr/>
                    <a:lstStyle/>
                    <a:p>
                      <a:pPr algn="ctr"/>
                      <a:r>
                        <a:rPr lang="es-ES" sz="1400" b="1" dirty="0" smtClean="0"/>
                        <a:t>78</a:t>
                      </a:r>
                      <a:endParaRPr lang="es-ES" sz="1400" b="1" dirty="0"/>
                    </a:p>
                  </a:txBody>
                  <a:tcPr anchor="ctr"/>
                </a:tc>
                <a:tc>
                  <a:txBody>
                    <a:bodyPr/>
                    <a:lstStyle/>
                    <a:p>
                      <a:pPr algn="ctr"/>
                      <a:r>
                        <a:rPr lang="es-ES" sz="1400" b="1" dirty="0" smtClean="0"/>
                        <a:t>58%</a:t>
                      </a:r>
                      <a:endParaRPr lang="es-ES" sz="1400" b="1" dirty="0"/>
                    </a:p>
                  </a:txBody>
                  <a:tcPr anchor="ctr"/>
                </a:tc>
                <a:tc>
                  <a:txBody>
                    <a:bodyPr/>
                    <a:lstStyle/>
                    <a:p>
                      <a:pPr algn="ctr"/>
                      <a:r>
                        <a:rPr lang="es-ES" sz="2400" b="1" dirty="0" smtClean="0">
                          <a:solidFill>
                            <a:srgbClr val="C00000"/>
                          </a:solidFill>
                        </a:rPr>
                        <a:t>+</a:t>
                      </a:r>
                      <a:endParaRPr lang="es-ES" sz="2400" b="1" dirty="0">
                        <a:solidFill>
                          <a:srgbClr val="C00000"/>
                        </a:solidFill>
                      </a:endParaRPr>
                    </a:p>
                  </a:txBody>
                  <a:tcPr anchor="ctr"/>
                </a:tc>
              </a:tr>
              <a:tr h="522138">
                <a:tc>
                  <a:txBody>
                    <a:bodyPr/>
                    <a:lstStyle/>
                    <a:p>
                      <a:pPr algn="ctr"/>
                      <a:r>
                        <a:rPr lang="es-ES" sz="1400" b="1" dirty="0" smtClean="0"/>
                        <a:t>North et al.</a:t>
                      </a:r>
                      <a:endParaRPr lang="es-ES" sz="1400" b="1" dirty="0"/>
                    </a:p>
                  </a:txBody>
                  <a:tcPr anchor="ctr"/>
                </a:tc>
                <a:tc>
                  <a:txBody>
                    <a:bodyPr/>
                    <a:lstStyle/>
                    <a:p>
                      <a:pPr algn="ctr"/>
                      <a:r>
                        <a:rPr lang="es-ES" sz="1400" b="1" dirty="0" smtClean="0"/>
                        <a:t>O</a:t>
                      </a:r>
                      <a:endParaRPr lang="es-ES" sz="1400" b="1" dirty="0"/>
                    </a:p>
                  </a:txBody>
                  <a:tcPr anchor="ctr"/>
                </a:tc>
                <a:tc>
                  <a:txBody>
                    <a:bodyPr/>
                    <a:lstStyle/>
                    <a:p>
                      <a:pPr algn="ctr"/>
                      <a:r>
                        <a:rPr lang="es-ES" sz="1400" b="1" dirty="0" smtClean="0"/>
                        <a:t>62</a:t>
                      </a:r>
                      <a:endParaRPr lang="es-ES" sz="1400" b="1" dirty="0"/>
                    </a:p>
                  </a:txBody>
                  <a:tcPr anchor="ctr"/>
                </a:tc>
                <a:tc>
                  <a:txBody>
                    <a:bodyPr/>
                    <a:lstStyle/>
                    <a:p>
                      <a:pPr algn="ctr"/>
                      <a:r>
                        <a:rPr lang="es-ES" sz="1400" b="1" dirty="0" smtClean="0"/>
                        <a:t>50</a:t>
                      </a:r>
                      <a:endParaRPr lang="es-ES" sz="1400" b="1" dirty="0"/>
                    </a:p>
                  </a:txBody>
                  <a:tcPr anchor="ctr"/>
                </a:tc>
                <a:tc>
                  <a:txBody>
                    <a:bodyPr/>
                    <a:lstStyle/>
                    <a:p>
                      <a:pPr algn="ctr"/>
                      <a:r>
                        <a:rPr lang="es-ES" sz="1400" b="1" dirty="0" smtClean="0"/>
                        <a:t>53%</a:t>
                      </a:r>
                      <a:endParaRPr lang="es-ES" sz="1400" b="1" dirty="0"/>
                    </a:p>
                  </a:txBody>
                  <a:tcPr anchor="ctr"/>
                </a:tc>
                <a:tc>
                  <a:txBody>
                    <a:bodyPr/>
                    <a:lstStyle/>
                    <a:p>
                      <a:pPr algn="ctr"/>
                      <a:r>
                        <a:rPr lang="es-ES" sz="2400" b="1" dirty="0" smtClean="0">
                          <a:solidFill>
                            <a:srgbClr val="C00000"/>
                          </a:solidFill>
                        </a:rPr>
                        <a:t>+</a:t>
                      </a:r>
                      <a:endParaRPr lang="es-ES" sz="2400" b="1" dirty="0">
                        <a:solidFill>
                          <a:srgbClr val="C00000"/>
                        </a:solidFill>
                      </a:endParaRPr>
                    </a:p>
                  </a:txBody>
                  <a:tcPr anchor="ctr"/>
                </a:tc>
              </a:tr>
              <a:tr h="522138">
                <a:tc>
                  <a:txBody>
                    <a:bodyPr/>
                    <a:lstStyle/>
                    <a:p>
                      <a:pPr algn="ctr"/>
                      <a:r>
                        <a:rPr lang="es-ES" sz="1400" b="1" dirty="0" err="1" smtClean="0"/>
                        <a:t>Burchiel</a:t>
                      </a:r>
                      <a:r>
                        <a:rPr lang="es-ES" sz="1400" b="1" dirty="0" smtClean="0"/>
                        <a:t> et al.</a:t>
                      </a:r>
                      <a:endParaRPr lang="es-ES" sz="1400" b="1" dirty="0"/>
                    </a:p>
                  </a:txBody>
                  <a:tcPr anchor="ctr"/>
                </a:tc>
                <a:tc>
                  <a:txBody>
                    <a:bodyPr/>
                    <a:lstStyle/>
                    <a:p>
                      <a:pPr algn="ctr"/>
                      <a:r>
                        <a:rPr lang="es-ES" sz="1400" b="1" dirty="0" smtClean="0"/>
                        <a:t>O</a:t>
                      </a:r>
                      <a:endParaRPr lang="es-ES" sz="1400" b="1" dirty="0"/>
                    </a:p>
                  </a:txBody>
                  <a:tcPr anchor="ctr"/>
                </a:tc>
                <a:tc>
                  <a:txBody>
                    <a:bodyPr/>
                    <a:lstStyle/>
                    <a:p>
                      <a:pPr algn="ctr"/>
                      <a:r>
                        <a:rPr lang="es-ES" sz="1400" b="1" dirty="0" smtClean="0"/>
                        <a:t>57</a:t>
                      </a:r>
                      <a:endParaRPr lang="es-ES" sz="1400" b="1" dirty="0"/>
                    </a:p>
                  </a:txBody>
                  <a:tcPr anchor="ctr"/>
                </a:tc>
                <a:tc>
                  <a:txBody>
                    <a:bodyPr/>
                    <a:lstStyle/>
                    <a:p>
                      <a:pPr algn="ctr"/>
                      <a:r>
                        <a:rPr lang="es-ES" sz="1400" b="1" dirty="0" smtClean="0"/>
                        <a:t>219</a:t>
                      </a:r>
                      <a:endParaRPr lang="es-ES" sz="1400" b="1" dirty="0"/>
                    </a:p>
                  </a:txBody>
                  <a:tcPr anchor="ctr"/>
                </a:tc>
                <a:tc>
                  <a:txBody>
                    <a:bodyPr/>
                    <a:lstStyle/>
                    <a:p>
                      <a:pPr algn="ctr"/>
                      <a:r>
                        <a:rPr lang="es-ES" sz="1400" b="1" dirty="0" smtClean="0"/>
                        <a:t>55%</a:t>
                      </a:r>
                      <a:endParaRPr lang="es-ES" sz="1400" b="1" dirty="0"/>
                    </a:p>
                  </a:txBody>
                  <a:tcPr anchor="ctr"/>
                </a:tc>
                <a:tc>
                  <a:txBody>
                    <a:bodyPr/>
                    <a:lstStyle/>
                    <a:p>
                      <a:pPr algn="ctr"/>
                      <a:r>
                        <a:rPr lang="es-ES" sz="2400" b="1" dirty="0" smtClean="0">
                          <a:solidFill>
                            <a:srgbClr val="C00000"/>
                          </a:solidFill>
                        </a:rPr>
                        <a:t>+</a:t>
                      </a:r>
                      <a:endParaRPr lang="es-ES" sz="2400" b="1" dirty="0">
                        <a:solidFill>
                          <a:srgbClr val="C00000"/>
                        </a:solidFill>
                      </a:endParaRPr>
                    </a:p>
                  </a:txBody>
                  <a:tcPr anchor="ctr"/>
                </a:tc>
              </a:tr>
            </a:tbl>
          </a:graphicData>
        </a:graphic>
      </p:graphicFrame>
      <p:sp>
        <p:nvSpPr>
          <p:cNvPr id="3" name="2 Elipse"/>
          <p:cNvSpPr/>
          <p:nvPr/>
        </p:nvSpPr>
        <p:spPr>
          <a:xfrm>
            <a:off x="6300192" y="2750417"/>
            <a:ext cx="115212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37352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21"/>
          <a:stretch/>
        </p:blipFill>
        <p:spPr bwMode="auto">
          <a:xfrm>
            <a:off x="759465" y="3324398"/>
            <a:ext cx="2176339" cy="224027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7121"/>
          <a:stretch/>
        </p:blipFill>
        <p:spPr bwMode="auto">
          <a:xfrm>
            <a:off x="3455876" y="3348672"/>
            <a:ext cx="2160240" cy="223664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5723" r="3955"/>
          <a:stretch/>
        </p:blipFill>
        <p:spPr bwMode="auto">
          <a:xfrm>
            <a:off x="6101091" y="3348672"/>
            <a:ext cx="2184158" cy="224027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4000" y="3562437"/>
            <a:ext cx="1000310" cy="1764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755576" y="620688"/>
            <a:ext cx="756084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000" b="1" dirty="0" smtClean="0">
                <a:effectLst>
                  <a:outerShdw blurRad="38100" dist="38100" dir="2700000" algn="tl">
                    <a:srgbClr val="000000">
                      <a:alpha val="43137"/>
                    </a:srgbClr>
                  </a:outerShdw>
                </a:effectLst>
              </a:rPr>
              <a:t>NEW APPROACHES  IN LBP WITH  NEUROMODULATION:  t DCS  &amp;  PN</a:t>
            </a:r>
          </a:p>
        </p:txBody>
      </p:sp>
      <p:sp>
        <p:nvSpPr>
          <p:cNvPr id="3" name="2 CuadroTexto"/>
          <p:cNvSpPr txBox="1"/>
          <p:nvPr/>
        </p:nvSpPr>
        <p:spPr>
          <a:xfrm>
            <a:off x="755576" y="1394490"/>
            <a:ext cx="7560840" cy="110799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2200" b="1" dirty="0" err="1" smtClean="0">
                <a:effectLst>
                  <a:outerShdw blurRad="38100" dist="38100" dir="2700000" algn="tl">
                    <a:srgbClr val="000000">
                      <a:alpha val="43137"/>
                    </a:srgbClr>
                  </a:outerShdw>
                </a:effectLst>
              </a:rPr>
              <a:t>Peripheral</a:t>
            </a:r>
            <a:r>
              <a:rPr lang="es-ES" sz="2200" b="1" dirty="0" smtClean="0">
                <a:effectLst>
                  <a:outerShdw blurRad="38100" dist="38100" dir="2700000" algn="tl">
                    <a:srgbClr val="000000">
                      <a:alpha val="43137"/>
                    </a:srgbClr>
                  </a:outerShdw>
                </a:effectLst>
              </a:rPr>
              <a:t> </a:t>
            </a:r>
            <a:r>
              <a:rPr lang="es-ES" sz="2200" b="1" dirty="0" err="1" smtClean="0">
                <a:effectLst>
                  <a:outerShdw blurRad="38100" dist="38100" dir="2700000" algn="tl">
                    <a:srgbClr val="000000">
                      <a:alpha val="43137"/>
                    </a:srgbClr>
                  </a:outerShdw>
                </a:effectLst>
              </a:rPr>
              <a:t>Neurostimulation</a:t>
            </a:r>
            <a:r>
              <a:rPr lang="es-ES" sz="2200" b="1" dirty="0" smtClean="0">
                <a:effectLst>
                  <a:outerShdw blurRad="38100" dist="38100" dir="2700000" algn="tl">
                    <a:srgbClr val="000000">
                      <a:alpha val="43137"/>
                    </a:srgbClr>
                  </a:outerShdw>
                </a:effectLst>
              </a:rPr>
              <a:t>  </a:t>
            </a:r>
            <a:r>
              <a:rPr lang="es-ES" sz="2200" b="1" dirty="0" err="1" smtClean="0">
                <a:effectLst>
                  <a:outerShdw blurRad="38100" dist="38100" dir="2700000" algn="tl">
                    <a:srgbClr val="000000">
                      <a:alpha val="43137"/>
                    </a:srgbClr>
                  </a:outerShdw>
                </a:effectLst>
              </a:rPr>
              <a:t>PeNS</a:t>
            </a:r>
            <a:r>
              <a:rPr lang="es-ES" sz="2200" b="1" dirty="0" smtClean="0">
                <a:effectLst>
                  <a:outerShdw blurRad="38100" dist="38100" dir="2700000" algn="tl">
                    <a:srgbClr val="000000">
                      <a:alpha val="43137"/>
                    </a:srgbClr>
                  </a:outerShdw>
                </a:effectLst>
              </a:rPr>
              <a:t>:  </a:t>
            </a:r>
            <a:endParaRPr lang="es-ES" sz="2200" b="1" dirty="0" smtClean="0">
              <a:effectLst>
                <a:outerShdw blurRad="38100" dist="38100" dir="2700000" algn="tl">
                  <a:srgbClr val="000000">
                    <a:alpha val="43137"/>
                  </a:srgbClr>
                </a:outerShdw>
              </a:effectLst>
            </a:endParaRPr>
          </a:p>
          <a:p>
            <a:pPr algn="ctr"/>
            <a:r>
              <a:rPr lang="es-ES" sz="2200" b="1" dirty="0" err="1" smtClean="0">
                <a:effectLst>
                  <a:outerShdw blurRad="38100" dist="38100" dir="2700000" algn="tl">
                    <a:srgbClr val="000000">
                      <a:alpha val="43137"/>
                    </a:srgbClr>
                  </a:outerShdw>
                </a:effectLst>
              </a:rPr>
              <a:t>Peripheral</a:t>
            </a:r>
            <a:r>
              <a:rPr lang="es-ES" sz="2200" b="1" dirty="0" smtClean="0">
                <a:effectLst>
                  <a:outerShdw blurRad="38100" dist="38100" dir="2700000" algn="tl">
                    <a:srgbClr val="000000">
                      <a:alpha val="43137"/>
                    </a:srgbClr>
                  </a:outerShdw>
                </a:effectLst>
              </a:rPr>
              <a:t>   Field  </a:t>
            </a:r>
            <a:r>
              <a:rPr lang="es-ES" sz="2200" b="1" dirty="0" err="1" smtClean="0">
                <a:effectLst>
                  <a:outerShdw blurRad="38100" dist="38100" dir="2700000" algn="tl">
                    <a:srgbClr val="000000">
                      <a:alpha val="43137"/>
                    </a:srgbClr>
                  </a:outerShdw>
                </a:effectLst>
              </a:rPr>
              <a:t>Neurostimulation</a:t>
            </a:r>
            <a:r>
              <a:rPr lang="es-ES" sz="2200" b="1" dirty="0" smtClean="0">
                <a:effectLst>
                  <a:outerShdw blurRad="38100" dist="38100" dir="2700000" algn="tl">
                    <a:srgbClr val="000000">
                      <a:alpha val="43137"/>
                    </a:srgbClr>
                  </a:outerShdw>
                </a:effectLst>
              </a:rPr>
              <a:t>    (PFNS)</a:t>
            </a:r>
          </a:p>
          <a:p>
            <a:pPr algn="ctr"/>
            <a:r>
              <a:rPr lang="es-ES" sz="2200" b="1" dirty="0" err="1" smtClean="0">
                <a:effectLst>
                  <a:outerShdw blurRad="38100" dist="38100" dir="2700000" algn="tl">
                    <a:srgbClr val="000000">
                      <a:alpha val="43137"/>
                    </a:srgbClr>
                  </a:outerShdw>
                </a:effectLst>
              </a:rPr>
              <a:t>Peripheral</a:t>
            </a:r>
            <a:r>
              <a:rPr lang="es-ES" sz="2200" b="1" dirty="0" smtClean="0">
                <a:effectLst>
                  <a:outerShdw blurRad="38100" dist="38100" dir="2700000" algn="tl">
                    <a:srgbClr val="000000">
                      <a:alpha val="43137"/>
                    </a:srgbClr>
                  </a:outerShdw>
                </a:effectLst>
              </a:rPr>
              <a:t>   </a:t>
            </a:r>
            <a:r>
              <a:rPr lang="es-ES" sz="2200" b="1" dirty="0" err="1" smtClean="0">
                <a:effectLst>
                  <a:outerShdw blurRad="38100" dist="38100" dir="2700000" algn="tl">
                    <a:srgbClr val="000000">
                      <a:alpha val="43137"/>
                    </a:srgbClr>
                  </a:outerShdw>
                </a:effectLst>
              </a:rPr>
              <a:t>Nerve</a:t>
            </a:r>
            <a:r>
              <a:rPr lang="es-ES" sz="2200" b="1" dirty="0" smtClean="0">
                <a:effectLst>
                  <a:outerShdw blurRad="38100" dist="38100" dir="2700000" algn="tl">
                    <a:srgbClr val="000000">
                      <a:alpha val="43137"/>
                    </a:srgbClr>
                  </a:outerShdw>
                </a:effectLst>
              </a:rPr>
              <a:t>  </a:t>
            </a:r>
            <a:r>
              <a:rPr lang="es-ES" sz="2200" b="1" dirty="0" err="1" smtClean="0">
                <a:effectLst>
                  <a:outerShdw blurRad="38100" dist="38100" dir="2700000" algn="tl">
                    <a:srgbClr val="000000">
                      <a:alpha val="43137"/>
                    </a:srgbClr>
                  </a:outerShdw>
                </a:effectLst>
              </a:rPr>
              <a:t>Stimulation</a:t>
            </a:r>
            <a:r>
              <a:rPr lang="es-ES" sz="2200" b="1" dirty="0" smtClean="0">
                <a:effectLst>
                  <a:outerShdw blurRad="38100" dist="38100" dir="2700000" algn="tl">
                    <a:srgbClr val="000000">
                      <a:alpha val="43137"/>
                    </a:srgbClr>
                  </a:outerShdw>
                </a:effectLst>
              </a:rPr>
              <a:t>     (PNS)</a:t>
            </a:r>
          </a:p>
        </p:txBody>
      </p:sp>
      <p:sp>
        <p:nvSpPr>
          <p:cNvPr id="4" name="3 Rectángulo"/>
          <p:cNvSpPr/>
          <p:nvPr/>
        </p:nvSpPr>
        <p:spPr>
          <a:xfrm>
            <a:off x="7308304" y="4797152"/>
            <a:ext cx="315851"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40354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52"/>
          <a:stretch/>
        </p:blipFill>
        <p:spPr bwMode="auto">
          <a:xfrm>
            <a:off x="4996843" y="1280604"/>
            <a:ext cx="3504220" cy="199434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1290639"/>
            <a:ext cx="3406948" cy="199434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216" y="3717032"/>
            <a:ext cx="7858125" cy="25202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04643" y="332656"/>
            <a:ext cx="7896420"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000" b="1" dirty="0" smtClean="0">
                <a:effectLst>
                  <a:outerShdw blurRad="38100" dist="38100" dir="2700000" algn="tl">
                    <a:srgbClr val="000000">
                      <a:alpha val="43137"/>
                    </a:srgbClr>
                  </a:outerShdw>
                </a:effectLst>
              </a:rPr>
              <a:t>NEW APPROACHES  IN LBP WITH  NEUROMODULATION:  t DCS  &amp;  </a:t>
            </a:r>
            <a:r>
              <a:rPr lang="es-ES" sz="2000" b="1" dirty="0" err="1" smtClean="0">
                <a:effectLst>
                  <a:outerShdw blurRad="38100" dist="38100" dir="2700000" algn="tl">
                    <a:srgbClr val="000000">
                      <a:alpha val="43137"/>
                    </a:srgbClr>
                  </a:outerShdw>
                </a:effectLst>
              </a:rPr>
              <a:t>PeNS</a:t>
            </a:r>
            <a:endParaRPr lang="es-ES"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8986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a:stretch/>
        </p:blipFill>
        <p:spPr bwMode="auto">
          <a:xfrm>
            <a:off x="539551" y="1403644"/>
            <a:ext cx="2791373" cy="159330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graphicFrame>
        <p:nvGraphicFramePr>
          <p:cNvPr id="3" name="2 Objeto"/>
          <p:cNvGraphicFramePr>
            <a:graphicFrameLocks/>
          </p:cNvGraphicFramePr>
          <p:nvPr>
            <p:extLst>
              <p:ext uri="{D42A27DB-BD31-4B8C-83A1-F6EECF244321}">
                <p14:modId xmlns:p14="http://schemas.microsoft.com/office/powerpoint/2010/main" val="579435094"/>
              </p:ext>
            </p:extLst>
          </p:nvPr>
        </p:nvGraphicFramePr>
        <p:xfrm>
          <a:off x="539552" y="3356992"/>
          <a:ext cx="1758897" cy="2558498"/>
        </p:xfrm>
        <a:graphic>
          <a:graphicData uri="http://schemas.openxmlformats.org/presentationml/2006/ole">
            <mc:AlternateContent xmlns:mc="http://schemas.openxmlformats.org/markup-compatibility/2006">
              <mc:Choice xmlns:v="urn:schemas-microsoft-com:vml" Requires="v">
                <p:oleObj spid="_x0000_s1458" r:id="rId5" imgW="3578662" imgH="3962743" progId="Excel.Chart.8">
                  <p:embed/>
                </p:oleObj>
              </mc:Choice>
              <mc:Fallback>
                <p:oleObj r:id="rId5" imgW="3578662" imgH="3962743"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356992"/>
                        <a:ext cx="1758897" cy="2558498"/>
                      </a:xfrm>
                      <a:prstGeom prst="rect">
                        <a:avLst/>
                      </a:prstGeom>
                      <a:noFill/>
                      <a:ln>
                        <a:noFill/>
                      </a:ln>
                    </p:spPr>
                  </p:pic>
                </p:oleObj>
              </mc:Fallback>
            </mc:AlternateContent>
          </a:graphicData>
        </a:graphic>
      </p:graphicFrame>
      <p:graphicFrame>
        <p:nvGraphicFramePr>
          <p:cNvPr id="5" name="4 Objeto"/>
          <p:cNvGraphicFramePr>
            <a:graphicFrameLocks noGrp="1"/>
          </p:cNvGraphicFramePr>
          <p:nvPr>
            <p:extLst>
              <p:ext uri="{D42A27DB-BD31-4B8C-83A1-F6EECF244321}">
                <p14:modId xmlns:p14="http://schemas.microsoft.com/office/powerpoint/2010/main" val="1195542073"/>
              </p:ext>
            </p:extLst>
          </p:nvPr>
        </p:nvGraphicFramePr>
        <p:xfrm>
          <a:off x="4572000" y="3741707"/>
          <a:ext cx="1725960" cy="2138734"/>
        </p:xfrm>
        <a:graphic>
          <a:graphicData uri="http://schemas.openxmlformats.org/presentationml/2006/ole">
            <mc:AlternateContent xmlns:mc="http://schemas.openxmlformats.org/markup-compatibility/2006">
              <mc:Choice xmlns:v="urn:schemas-microsoft-com:vml" Requires="v">
                <p:oleObj spid="_x0000_s1459" r:id="rId7" imgW="3731075" imgH="3584759" progId="Excel.Chart.8">
                  <p:embed/>
                </p:oleObj>
              </mc:Choice>
              <mc:Fallback>
                <p:oleObj r:id="rId7" imgW="3731075" imgH="3584759" progId="Excel.Chart.8">
                  <p:embed/>
                  <p:pic>
                    <p:nvPicPr>
                      <p:cNvPr id="0" name="Content Placeholder 4"/>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741707"/>
                        <a:ext cx="1725960" cy="2138734"/>
                      </a:xfrm>
                      <a:prstGeom prst="rect">
                        <a:avLst/>
                      </a:prstGeom>
                      <a:noFill/>
                      <a:ln>
                        <a:noFill/>
                      </a:ln>
                    </p:spPr>
                  </p:pic>
                </p:oleObj>
              </mc:Fallback>
            </mc:AlternateContent>
          </a:graphicData>
        </a:graphic>
      </p:graphicFrame>
      <p:sp>
        <p:nvSpPr>
          <p:cNvPr id="7" name="TextBox 5"/>
          <p:cNvSpPr txBox="1">
            <a:spLocks noChangeArrowheads="1"/>
          </p:cNvSpPr>
          <p:nvPr/>
        </p:nvSpPr>
        <p:spPr bwMode="auto">
          <a:xfrm>
            <a:off x="4595972" y="3449320"/>
            <a:ext cx="19442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900" b="1" dirty="0"/>
              <a:t>Average </a:t>
            </a:r>
            <a:r>
              <a:rPr lang="en-US" sz="900" b="1" dirty="0" err="1"/>
              <a:t>Oswestry</a:t>
            </a:r>
            <a:r>
              <a:rPr lang="en-US" sz="900" b="1" dirty="0"/>
              <a:t> Disability Index</a:t>
            </a:r>
          </a:p>
          <a:p>
            <a:pPr algn="ctr"/>
            <a:r>
              <a:rPr lang="en-US" sz="900" dirty="0"/>
              <a:t>(mean +/- SEM</a:t>
            </a:r>
            <a:r>
              <a:rPr lang="en-US" sz="1400" dirty="0"/>
              <a:t>)</a:t>
            </a:r>
          </a:p>
        </p:txBody>
      </p:sp>
      <p:graphicFrame>
        <p:nvGraphicFramePr>
          <p:cNvPr id="6" name="5 Objeto"/>
          <p:cNvGraphicFramePr>
            <a:graphicFrameLocks/>
          </p:cNvGraphicFramePr>
          <p:nvPr>
            <p:extLst>
              <p:ext uri="{D42A27DB-BD31-4B8C-83A1-F6EECF244321}">
                <p14:modId xmlns:p14="http://schemas.microsoft.com/office/powerpoint/2010/main" val="312369791"/>
              </p:ext>
            </p:extLst>
          </p:nvPr>
        </p:nvGraphicFramePr>
        <p:xfrm>
          <a:off x="6836060" y="3861048"/>
          <a:ext cx="1594520" cy="1914314"/>
        </p:xfrm>
        <a:graphic>
          <a:graphicData uri="http://schemas.openxmlformats.org/presentationml/2006/ole">
            <mc:AlternateContent xmlns:mc="http://schemas.openxmlformats.org/markup-compatibility/2006">
              <mc:Choice xmlns:v="urn:schemas-microsoft-com:vml" Requires="v">
                <p:oleObj spid="_x0000_s1460" r:id="rId9" imgW="3273836" imgH="3048264" progId="Excel.Chart.8">
                  <p:embed/>
                </p:oleObj>
              </mc:Choice>
              <mc:Fallback>
                <p:oleObj r:id="rId9" imgW="3273836" imgH="3048264" progId="Excel.Chart.8">
                  <p:embed/>
                  <p:pic>
                    <p:nvPicPr>
                      <p:cNvPr id="0" name="Chart 2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6060" y="3861048"/>
                        <a:ext cx="1594520" cy="1914314"/>
                      </a:xfrm>
                      <a:prstGeom prst="rect">
                        <a:avLst/>
                      </a:prstGeom>
                      <a:noFill/>
                      <a:ln>
                        <a:noFill/>
                      </a:ln>
                    </p:spPr>
                  </p:pic>
                </p:oleObj>
              </mc:Fallback>
            </mc:AlternateContent>
          </a:graphicData>
        </a:graphic>
      </p:graphicFrame>
      <p:sp>
        <p:nvSpPr>
          <p:cNvPr id="9" name="TextBox 30"/>
          <p:cNvSpPr txBox="1">
            <a:spLocks noChangeArrowheads="1"/>
          </p:cNvSpPr>
          <p:nvPr/>
        </p:nvSpPr>
        <p:spPr bwMode="auto">
          <a:xfrm>
            <a:off x="6876256" y="3449320"/>
            <a:ext cx="151412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900" b="1" dirty="0">
                <a:cs typeface="Arial" charset="0"/>
              </a:rPr>
              <a:t>Number of Sleep Disturbances per Night</a:t>
            </a:r>
          </a:p>
          <a:p>
            <a:pPr algn="ctr"/>
            <a:r>
              <a:rPr lang="en-US" sz="900" dirty="0">
                <a:cs typeface="Arial" charset="0"/>
              </a:rPr>
              <a:t>(mean +/- SEM)</a:t>
            </a:r>
          </a:p>
        </p:txBody>
      </p:sp>
      <p:pic>
        <p:nvPicPr>
          <p:cNvPr id="1035" name="Picture 11"/>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21" t="49057" r="52505"/>
          <a:stretch/>
        </p:blipFill>
        <p:spPr bwMode="auto">
          <a:xfrm>
            <a:off x="4162078" y="1409586"/>
            <a:ext cx="1791241" cy="158736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36" name="Picture 1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0000" t="1" b="54635"/>
          <a:stretch/>
        </p:blipFill>
        <p:spPr bwMode="auto">
          <a:xfrm>
            <a:off x="6516216" y="1409586"/>
            <a:ext cx="2068515" cy="158736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8" name="7 CuadroTexto"/>
          <p:cNvSpPr txBox="1"/>
          <p:nvPr/>
        </p:nvSpPr>
        <p:spPr>
          <a:xfrm>
            <a:off x="539551" y="6165304"/>
            <a:ext cx="8234839" cy="276999"/>
          </a:xfrm>
          <a:prstGeom prst="rect">
            <a:avLst/>
          </a:prstGeom>
          <a:noFill/>
          <a:ln>
            <a:noFill/>
          </a:ln>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fontAlgn="auto">
              <a:spcAft>
                <a:spcPts val="0"/>
              </a:spcAft>
              <a:buFont typeface="Arial" pitchFamily="34" charset="0"/>
              <a:buNone/>
              <a:defRPr/>
            </a:pPr>
            <a:r>
              <a:rPr lang="en-US" sz="1200" b="1" dirty="0" smtClean="0">
                <a:solidFill>
                  <a:schemeClr val="tx2">
                    <a:lumMod val="50000"/>
                  </a:schemeClr>
                </a:solidFill>
              </a:rPr>
              <a:t>Adapted from Iris </a:t>
            </a:r>
            <a:r>
              <a:rPr lang="en-US" sz="1200" b="1" dirty="0" err="1" smtClean="0">
                <a:solidFill>
                  <a:schemeClr val="tx2">
                    <a:lumMod val="50000"/>
                  </a:schemeClr>
                </a:solidFill>
              </a:rPr>
              <a:t>Smet</a:t>
            </a:r>
            <a:r>
              <a:rPr lang="en-US" sz="1200" b="1" dirty="0" smtClean="0">
                <a:solidFill>
                  <a:schemeClr val="tx2">
                    <a:lumMod val="50000"/>
                  </a:schemeClr>
                </a:solidFill>
              </a:rPr>
              <a:t>, Jean-Pierre Van </a:t>
            </a:r>
            <a:r>
              <a:rPr lang="en-US" sz="1200" b="1" dirty="0" err="1" smtClean="0">
                <a:solidFill>
                  <a:schemeClr val="tx2">
                    <a:lumMod val="50000"/>
                  </a:schemeClr>
                </a:solidFill>
              </a:rPr>
              <a:t>Buyten</a:t>
            </a:r>
            <a:r>
              <a:rPr lang="en-US" sz="1200" b="1" dirty="0" smtClean="0">
                <a:solidFill>
                  <a:schemeClr val="tx2">
                    <a:lumMod val="50000"/>
                  </a:schemeClr>
                </a:solidFill>
              </a:rPr>
              <a:t>,  Adnan Al-</a:t>
            </a:r>
            <a:r>
              <a:rPr lang="en-US" sz="1200" b="1" dirty="0" err="1" smtClean="0">
                <a:solidFill>
                  <a:schemeClr val="tx2">
                    <a:lumMod val="50000"/>
                  </a:schemeClr>
                </a:solidFill>
              </a:rPr>
              <a:t>Kaisy</a:t>
            </a:r>
            <a:r>
              <a:rPr lang="en-US" sz="1200" b="1" dirty="0" smtClean="0">
                <a:solidFill>
                  <a:schemeClr val="tx2">
                    <a:lumMod val="50000"/>
                  </a:schemeClr>
                </a:solidFill>
              </a:rPr>
              <a:t> . Nikolas Hospital , Belgium . St Thomas &amp; Guy´s, London UK      </a:t>
            </a:r>
            <a:endParaRPr lang="en-US" sz="1200" b="1" baseline="30000" dirty="0">
              <a:solidFill>
                <a:schemeClr val="tx2">
                  <a:lumMod val="50000"/>
                </a:schemeClr>
              </a:solidFill>
            </a:endParaRPr>
          </a:p>
        </p:txBody>
      </p:sp>
      <p:graphicFrame>
        <p:nvGraphicFramePr>
          <p:cNvPr id="10" name="9 Objeto"/>
          <p:cNvGraphicFramePr>
            <a:graphicFrameLocks/>
          </p:cNvGraphicFramePr>
          <p:nvPr>
            <p:extLst>
              <p:ext uri="{D42A27DB-BD31-4B8C-83A1-F6EECF244321}">
                <p14:modId xmlns:p14="http://schemas.microsoft.com/office/powerpoint/2010/main" val="2590228702"/>
              </p:ext>
            </p:extLst>
          </p:nvPr>
        </p:nvGraphicFramePr>
        <p:xfrm>
          <a:off x="2483768" y="4293096"/>
          <a:ext cx="1800200" cy="1728192"/>
        </p:xfrm>
        <a:graphic>
          <a:graphicData uri="http://schemas.openxmlformats.org/presentationml/2006/ole">
            <mc:AlternateContent xmlns:mc="http://schemas.openxmlformats.org/markup-compatibility/2006">
              <mc:Choice xmlns:v="urn:schemas-microsoft-com:vml" Requires="v">
                <p:oleObj spid="_x0000_s1461" r:id="rId13" imgW="8230313" imgH="4115157" progId="Excel.Chart.8">
                  <p:embed/>
                </p:oleObj>
              </mc:Choice>
              <mc:Fallback>
                <p:oleObj r:id="rId13" imgW="8230313" imgH="4115157" progId="Excel.Chart.8">
                  <p:embed/>
                  <p:pic>
                    <p:nvPicPr>
                      <p:cNvPr id="0" name="Content Placeholder 4"/>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83768" y="4293096"/>
                        <a:ext cx="1800200" cy="1728192"/>
                      </a:xfrm>
                      <a:prstGeom prst="rect">
                        <a:avLst/>
                      </a:prstGeom>
                      <a:noFill/>
                      <a:ln>
                        <a:noFill/>
                      </a:ln>
                    </p:spPr>
                  </p:pic>
                </p:oleObj>
              </mc:Fallback>
            </mc:AlternateContent>
          </a:graphicData>
        </a:graphic>
      </p:graphicFrame>
      <p:sp>
        <p:nvSpPr>
          <p:cNvPr id="14" name="TextBox 5"/>
          <p:cNvSpPr txBox="1">
            <a:spLocks noChangeArrowheads="1"/>
          </p:cNvSpPr>
          <p:nvPr/>
        </p:nvSpPr>
        <p:spPr bwMode="auto">
          <a:xfrm>
            <a:off x="2627784" y="3449320"/>
            <a:ext cx="153429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sz="900" b="1" dirty="0"/>
              <a:t>Average Visual Analog Scale (VAS) for Pain</a:t>
            </a:r>
          </a:p>
          <a:p>
            <a:pPr algn="ctr"/>
            <a:r>
              <a:rPr lang="en-US" sz="900" dirty="0"/>
              <a:t>(mean +/- SEM)</a:t>
            </a:r>
          </a:p>
        </p:txBody>
      </p:sp>
      <p:sp>
        <p:nvSpPr>
          <p:cNvPr id="4" name="3 Rectángulo"/>
          <p:cNvSpPr/>
          <p:nvPr/>
        </p:nvSpPr>
        <p:spPr>
          <a:xfrm>
            <a:off x="602468" y="923635"/>
            <a:ext cx="2665538" cy="307777"/>
          </a:xfrm>
          <a:prstGeom prst="rect">
            <a:avLst/>
          </a:prstGeom>
        </p:spPr>
        <p:txBody>
          <a:bodyPr wrap="none">
            <a:spAutoFit/>
          </a:bodyPr>
          <a:lstStyle/>
          <a:p>
            <a:r>
              <a:rPr lang="es-ES" sz="1400" b="1" dirty="0">
                <a:solidFill>
                  <a:srgbClr val="002060"/>
                </a:solidFill>
              </a:rPr>
              <a:t>Dorsal </a:t>
            </a:r>
            <a:r>
              <a:rPr lang="es-ES" sz="1400" b="1" dirty="0" err="1">
                <a:solidFill>
                  <a:srgbClr val="002060"/>
                </a:solidFill>
              </a:rPr>
              <a:t>Root</a:t>
            </a:r>
            <a:r>
              <a:rPr lang="es-ES" sz="1400" b="1" dirty="0">
                <a:solidFill>
                  <a:srgbClr val="002060"/>
                </a:solidFill>
              </a:rPr>
              <a:t> </a:t>
            </a:r>
            <a:r>
              <a:rPr lang="es-ES" sz="1400" b="1" dirty="0" err="1">
                <a:solidFill>
                  <a:srgbClr val="002060"/>
                </a:solidFill>
              </a:rPr>
              <a:t>Ganglion</a:t>
            </a:r>
            <a:r>
              <a:rPr lang="es-ES" sz="1400" b="1" dirty="0">
                <a:solidFill>
                  <a:srgbClr val="002060"/>
                </a:solidFill>
              </a:rPr>
              <a:t> </a:t>
            </a:r>
            <a:r>
              <a:rPr lang="es-ES" sz="1400" b="1" dirty="0" err="1">
                <a:solidFill>
                  <a:srgbClr val="002060"/>
                </a:solidFill>
              </a:rPr>
              <a:t>Stimulation</a:t>
            </a:r>
            <a:endParaRPr lang="es-ES" sz="1400" b="1" dirty="0">
              <a:solidFill>
                <a:srgbClr val="002060"/>
              </a:solidFill>
            </a:endParaRPr>
          </a:p>
        </p:txBody>
      </p:sp>
      <p:sp>
        <p:nvSpPr>
          <p:cNvPr id="11" name="10 Rectángulo"/>
          <p:cNvSpPr/>
          <p:nvPr/>
        </p:nvSpPr>
        <p:spPr>
          <a:xfrm>
            <a:off x="4162078" y="886366"/>
            <a:ext cx="4422654" cy="523220"/>
          </a:xfrm>
          <a:prstGeom prst="rect">
            <a:avLst/>
          </a:prstGeom>
        </p:spPr>
        <p:txBody>
          <a:bodyPr wrap="square">
            <a:spAutoFit/>
          </a:bodyPr>
          <a:lstStyle/>
          <a:p>
            <a:pPr algn="ctr"/>
            <a:r>
              <a:rPr lang="en-US" sz="1400" b="1" dirty="0" smtClean="0">
                <a:solidFill>
                  <a:srgbClr val="002060"/>
                </a:solidFill>
              </a:rPr>
              <a:t>Superior </a:t>
            </a:r>
            <a:r>
              <a:rPr lang="en-US" sz="1400" b="1" dirty="0">
                <a:solidFill>
                  <a:srgbClr val="002060"/>
                </a:solidFill>
              </a:rPr>
              <a:t>and </a:t>
            </a:r>
            <a:r>
              <a:rPr lang="en-US" sz="1400" b="1" dirty="0" smtClean="0">
                <a:solidFill>
                  <a:srgbClr val="002060"/>
                </a:solidFill>
              </a:rPr>
              <a:t>Middle </a:t>
            </a:r>
            <a:r>
              <a:rPr lang="en-US" sz="1400" b="1" dirty="0" err="1" smtClean="0">
                <a:solidFill>
                  <a:srgbClr val="002060"/>
                </a:solidFill>
              </a:rPr>
              <a:t>Cluneal</a:t>
            </a:r>
            <a:r>
              <a:rPr lang="en-US" sz="1400" b="1" dirty="0" smtClean="0">
                <a:solidFill>
                  <a:srgbClr val="002060"/>
                </a:solidFill>
              </a:rPr>
              <a:t> Nerve Stimulation </a:t>
            </a:r>
            <a:endParaRPr lang="en-US" sz="1400" b="1" dirty="0" smtClean="0">
              <a:solidFill>
                <a:srgbClr val="002060"/>
              </a:solidFill>
            </a:endParaRPr>
          </a:p>
          <a:p>
            <a:pPr algn="ctr"/>
            <a:r>
              <a:rPr lang="en-US" sz="1400" dirty="0" smtClean="0">
                <a:solidFill>
                  <a:srgbClr val="002060"/>
                </a:solidFill>
              </a:rPr>
              <a:t>with/without </a:t>
            </a:r>
            <a:r>
              <a:rPr lang="en-US" sz="1400" dirty="0" smtClean="0">
                <a:solidFill>
                  <a:srgbClr val="002060"/>
                </a:solidFill>
              </a:rPr>
              <a:t>Spinal Cord Stimulation</a:t>
            </a:r>
            <a:endParaRPr lang="es-ES" sz="1400" dirty="0">
              <a:solidFill>
                <a:srgbClr val="002060"/>
              </a:solidFill>
            </a:endParaRPr>
          </a:p>
        </p:txBody>
      </p:sp>
      <p:sp>
        <p:nvSpPr>
          <p:cNvPr id="16" name="15 CuadroTexto"/>
          <p:cNvSpPr txBox="1"/>
          <p:nvPr/>
        </p:nvSpPr>
        <p:spPr>
          <a:xfrm>
            <a:off x="539553" y="240281"/>
            <a:ext cx="8045178" cy="4001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000" b="1" dirty="0" smtClean="0">
                <a:effectLst>
                  <a:outerShdw blurRad="38100" dist="38100" dir="2700000" algn="tl">
                    <a:srgbClr val="000000">
                      <a:alpha val="43137"/>
                    </a:srgbClr>
                  </a:outerShdw>
                </a:effectLst>
              </a:rPr>
              <a:t>NEW APPROACHES  IN LBP WITH  NEUROMODULATION:  t DCS  &amp;  </a:t>
            </a:r>
            <a:r>
              <a:rPr lang="es-ES" sz="2000" b="1" dirty="0" err="1" smtClean="0">
                <a:effectLst>
                  <a:outerShdw blurRad="38100" dist="38100" dir="2700000" algn="tl">
                    <a:srgbClr val="000000">
                      <a:alpha val="43137"/>
                    </a:srgbClr>
                  </a:outerShdw>
                </a:effectLst>
              </a:rPr>
              <a:t>PeNS</a:t>
            </a:r>
            <a:endParaRPr lang="es-ES"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5994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43608" y="980728"/>
            <a:ext cx="7344816" cy="5078313"/>
          </a:xfrm>
          <a:prstGeom prst="rect">
            <a:avLst/>
          </a:prstGeom>
          <a:noFill/>
          <a:ln>
            <a:noFill/>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b="1" dirty="0" smtClean="0">
                <a:solidFill>
                  <a:schemeClr val="tx1"/>
                </a:solidFill>
              </a:rPr>
              <a:t>Planteamiento General</a:t>
            </a:r>
          </a:p>
          <a:p>
            <a:pPr algn="just"/>
            <a:r>
              <a:rPr lang="es-ES" b="1" dirty="0" err="1" smtClean="0">
                <a:solidFill>
                  <a:schemeClr val="tx1"/>
                </a:solidFill>
              </a:rPr>
              <a:t>Presentacion</a:t>
            </a:r>
            <a:r>
              <a:rPr lang="es-ES" b="1" dirty="0" smtClean="0">
                <a:solidFill>
                  <a:schemeClr val="tx1"/>
                </a:solidFill>
              </a:rPr>
              <a:t>: </a:t>
            </a:r>
          </a:p>
          <a:p>
            <a:pPr algn="just"/>
            <a:r>
              <a:rPr lang="es-ES" b="1" dirty="0" smtClean="0">
                <a:solidFill>
                  <a:schemeClr val="tx1"/>
                </a:solidFill>
              </a:rPr>
              <a:t>Concepto y </a:t>
            </a:r>
            <a:r>
              <a:rPr lang="es-ES" b="1" dirty="0" err="1" smtClean="0">
                <a:solidFill>
                  <a:schemeClr val="tx1"/>
                </a:solidFill>
              </a:rPr>
              <a:t>Clasificacion</a:t>
            </a:r>
            <a:r>
              <a:rPr lang="es-ES" b="1" dirty="0" smtClean="0">
                <a:solidFill>
                  <a:schemeClr val="tx1"/>
                </a:solidFill>
              </a:rPr>
              <a:t> LBP</a:t>
            </a:r>
          </a:p>
          <a:p>
            <a:pPr algn="just"/>
            <a:r>
              <a:rPr lang="es-ES" b="1" dirty="0" smtClean="0">
                <a:solidFill>
                  <a:schemeClr val="tx1"/>
                </a:solidFill>
              </a:rPr>
              <a:t>Prevalencia y Costes:</a:t>
            </a:r>
          </a:p>
          <a:p>
            <a:pPr algn="just"/>
            <a:r>
              <a:rPr lang="es-ES" b="1" dirty="0">
                <a:solidFill>
                  <a:schemeClr val="tx1"/>
                </a:solidFill>
              </a:rPr>
              <a:t>	</a:t>
            </a:r>
            <a:r>
              <a:rPr lang="es-ES" b="1" dirty="0" smtClean="0">
                <a:solidFill>
                  <a:schemeClr val="tx1"/>
                </a:solidFill>
              </a:rPr>
              <a:t>LBP por si mismo</a:t>
            </a:r>
          </a:p>
          <a:p>
            <a:pPr algn="just"/>
            <a:r>
              <a:rPr lang="es-ES" b="1" dirty="0">
                <a:solidFill>
                  <a:schemeClr val="tx1"/>
                </a:solidFill>
              </a:rPr>
              <a:t>	</a:t>
            </a:r>
            <a:r>
              <a:rPr lang="es-ES" b="1" dirty="0" smtClean="0">
                <a:solidFill>
                  <a:schemeClr val="tx1"/>
                </a:solidFill>
              </a:rPr>
              <a:t>LBP por el incremento de </a:t>
            </a:r>
            <a:r>
              <a:rPr lang="es-ES" b="1" dirty="0" err="1" smtClean="0">
                <a:solidFill>
                  <a:schemeClr val="tx1"/>
                </a:solidFill>
              </a:rPr>
              <a:t>tto</a:t>
            </a:r>
            <a:r>
              <a:rPr lang="es-ES" b="1" dirty="0" smtClean="0">
                <a:solidFill>
                  <a:schemeClr val="tx1"/>
                </a:solidFill>
              </a:rPr>
              <a:t> </a:t>
            </a:r>
            <a:r>
              <a:rPr lang="es-ES" b="1" dirty="0" err="1" smtClean="0">
                <a:solidFill>
                  <a:schemeClr val="tx1"/>
                </a:solidFill>
              </a:rPr>
              <a:t>quirurgico</a:t>
            </a:r>
            <a:endParaRPr lang="es-ES" b="1" dirty="0" smtClean="0">
              <a:solidFill>
                <a:schemeClr val="tx1"/>
              </a:solidFill>
            </a:endParaRPr>
          </a:p>
          <a:p>
            <a:pPr algn="just"/>
            <a:r>
              <a:rPr lang="es-ES" b="1" dirty="0">
                <a:solidFill>
                  <a:schemeClr val="tx1"/>
                </a:solidFill>
              </a:rPr>
              <a:t>	</a:t>
            </a:r>
            <a:r>
              <a:rPr lang="es-ES" b="1" dirty="0" smtClean="0">
                <a:solidFill>
                  <a:schemeClr val="tx1"/>
                </a:solidFill>
              </a:rPr>
              <a:t>LBP Beneficio-Costes de la </a:t>
            </a:r>
            <a:r>
              <a:rPr lang="es-ES" b="1" dirty="0" err="1" smtClean="0">
                <a:solidFill>
                  <a:schemeClr val="tx1"/>
                </a:solidFill>
              </a:rPr>
              <a:t>Neuromodulacion</a:t>
            </a:r>
            <a:endParaRPr lang="es-ES" b="1" dirty="0" smtClean="0">
              <a:solidFill>
                <a:schemeClr val="tx1"/>
              </a:solidFill>
            </a:endParaRPr>
          </a:p>
          <a:p>
            <a:pPr algn="just"/>
            <a:r>
              <a:rPr lang="es-ES" b="1" dirty="0" smtClean="0">
                <a:solidFill>
                  <a:schemeClr val="tx1"/>
                </a:solidFill>
              </a:rPr>
              <a:t>Proyecto COST B13</a:t>
            </a:r>
          </a:p>
          <a:p>
            <a:pPr algn="just"/>
            <a:r>
              <a:rPr lang="es-ES" b="1" dirty="0">
                <a:solidFill>
                  <a:schemeClr val="tx1"/>
                </a:solidFill>
              </a:rPr>
              <a:t>	</a:t>
            </a:r>
            <a:r>
              <a:rPr lang="es-ES" b="1" dirty="0" err="1" smtClean="0">
                <a:solidFill>
                  <a:schemeClr val="tx1"/>
                </a:solidFill>
              </a:rPr>
              <a:t>Intencion</a:t>
            </a:r>
            <a:r>
              <a:rPr lang="es-ES" b="1" dirty="0" smtClean="0">
                <a:solidFill>
                  <a:schemeClr val="tx1"/>
                </a:solidFill>
              </a:rPr>
              <a:t>: </a:t>
            </a:r>
            <a:r>
              <a:rPr lang="es-ES" b="1" dirty="0" err="1" smtClean="0">
                <a:solidFill>
                  <a:schemeClr val="tx1"/>
                </a:solidFill>
              </a:rPr>
              <a:t>disminucion</a:t>
            </a:r>
            <a:r>
              <a:rPr lang="es-ES" b="1" dirty="0" smtClean="0">
                <a:solidFill>
                  <a:schemeClr val="tx1"/>
                </a:solidFill>
              </a:rPr>
              <a:t> variabilidad y costes</a:t>
            </a:r>
          </a:p>
          <a:p>
            <a:pPr algn="just"/>
            <a:r>
              <a:rPr lang="es-ES" b="1" dirty="0">
                <a:solidFill>
                  <a:schemeClr val="tx1"/>
                </a:solidFill>
              </a:rPr>
              <a:t>	</a:t>
            </a:r>
            <a:r>
              <a:rPr lang="es-ES" b="1" dirty="0" err="1" smtClean="0">
                <a:solidFill>
                  <a:schemeClr val="tx1"/>
                </a:solidFill>
              </a:rPr>
              <a:t>Descripcion</a:t>
            </a:r>
            <a:r>
              <a:rPr lang="es-ES" b="1" dirty="0" smtClean="0">
                <a:solidFill>
                  <a:schemeClr val="tx1"/>
                </a:solidFill>
              </a:rPr>
              <a:t>: </a:t>
            </a:r>
            <a:r>
              <a:rPr lang="es-ES" b="1" dirty="0" err="1" smtClean="0">
                <a:solidFill>
                  <a:schemeClr val="tx1"/>
                </a:solidFill>
              </a:rPr>
              <a:t>bastract</a:t>
            </a:r>
            <a:r>
              <a:rPr lang="es-ES" b="1" dirty="0" smtClean="0">
                <a:solidFill>
                  <a:schemeClr val="tx1"/>
                </a:solidFill>
              </a:rPr>
              <a:t> trabajo dolor</a:t>
            </a:r>
          </a:p>
          <a:p>
            <a:pPr algn="just"/>
            <a:r>
              <a:rPr lang="es-ES" b="1" dirty="0">
                <a:solidFill>
                  <a:schemeClr val="tx1"/>
                </a:solidFill>
              </a:rPr>
              <a:t>	</a:t>
            </a:r>
            <a:r>
              <a:rPr lang="es-ES" b="1" dirty="0" err="1" smtClean="0">
                <a:solidFill>
                  <a:schemeClr val="tx1"/>
                </a:solidFill>
              </a:rPr>
              <a:t>Guia</a:t>
            </a:r>
            <a:r>
              <a:rPr lang="es-ES" b="1" dirty="0" smtClean="0">
                <a:solidFill>
                  <a:schemeClr val="tx1"/>
                </a:solidFill>
              </a:rPr>
              <a:t> de PC Europea basada en evidencias</a:t>
            </a:r>
          </a:p>
          <a:p>
            <a:pPr algn="just"/>
            <a:r>
              <a:rPr lang="es-ES" b="1" dirty="0">
                <a:solidFill>
                  <a:schemeClr val="tx1"/>
                </a:solidFill>
              </a:rPr>
              <a:t>	</a:t>
            </a:r>
            <a:r>
              <a:rPr lang="es-ES" b="1" dirty="0" smtClean="0">
                <a:solidFill>
                  <a:schemeClr val="tx1"/>
                </a:solidFill>
              </a:rPr>
              <a:t>La </a:t>
            </a:r>
            <a:r>
              <a:rPr lang="es-ES" b="1" dirty="0" err="1" smtClean="0">
                <a:solidFill>
                  <a:schemeClr val="tx1"/>
                </a:solidFill>
              </a:rPr>
              <a:t>guia</a:t>
            </a:r>
            <a:r>
              <a:rPr lang="es-ES" b="1" dirty="0" smtClean="0">
                <a:solidFill>
                  <a:schemeClr val="tx1"/>
                </a:solidFill>
              </a:rPr>
              <a:t>: papel de </a:t>
            </a:r>
            <a:r>
              <a:rPr lang="es-ES" b="1" dirty="0" err="1" smtClean="0">
                <a:solidFill>
                  <a:schemeClr val="tx1"/>
                </a:solidFill>
              </a:rPr>
              <a:t>Neuromodulación</a:t>
            </a:r>
            <a:r>
              <a:rPr lang="es-ES" b="1" dirty="0" smtClean="0">
                <a:solidFill>
                  <a:schemeClr val="tx1"/>
                </a:solidFill>
              </a:rPr>
              <a:t> y 	recomendaciones</a:t>
            </a:r>
          </a:p>
          <a:p>
            <a:pPr algn="just"/>
            <a:r>
              <a:rPr lang="es-ES" b="1" dirty="0" smtClean="0">
                <a:solidFill>
                  <a:schemeClr val="tx1"/>
                </a:solidFill>
              </a:rPr>
              <a:t>La IASP SIG </a:t>
            </a:r>
            <a:r>
              <a:rPr lang="es-ES" b="1" dirty="0" err="1" smtClean="0">
                <a:solidFill>
                  <a:schemeClr val="tx1"/>
                </a:solidFill>
              </a:rPr>
              <a:t>on</a:t>
            </a:r>
            <a:r>
              <a:rPr lang="es-ES" b="1" dirty="0" smtClean="0">
                <a:solidFill>
                  <a:schemeClr val="tx1"/>
                </a:solidFill>
              </a:rPr>
              <a:t> </a:t>
            </a:r>
            <a:r>
              <a:rPr lang="es-ES" b="1" dirty="0" err="1" smtClean="0">
                <a:solidFill>
                  <a:schemeClr val="tx1"/>
                </a:solidFill>
              </a:rPr>
              <a:t>Neuromodulation</a:t>
            </a:r>
            <a:r>
              <a:rPr lang="es-ES" b="1" dirty="0" smtClean="0">
                <a:solidFill>
                  <a:schemeClr val="tx1"/>
                </a:solidFill>
              </a:rPr>
              <a:t>:</a:t>
            </a:r>
          </a:p>
          <a:p>
            <a:pPr algn="just"/>
            <a:r>
              <a:rPr lang="es-ES" b="1" dirty="0">
                <a:solidFill>
                  <a:schemeClr val="tx1"/>
                </a:solidFill>
              </a:rPr>
              <a:t>	</a:t>
            </a:r>
            <a:r>
              <a:rPr lang="es-ES" b="1" dirty="0" err="1" smtClean="0">
                <a:solidFill>
                  <a:schemeClr val="tx1"/>
                </a:solidFill>
              </a:rPr>
              <a:t>Propositos</a:t>
            </a:r>
            <a:r>
              <a:rPr lang="es-ES" b="1" dirty="0" smtClean="0">
                <a:solidFill>
                  <a:schemeClr val="tx1"/>
                </a:solidFill>
              </a:rPr>
              <a:t>, </a:t>
            </a:r>
            <a:r>
              <a:rPr lang="es-ES" b="1" dirty="0" err="1" smtClean="0">
                <a:solidFill>
                  <a:schemeClr val="tx1"/>
                </a:solidFill>
              </a:rPr>
              <a:t>politica</a:t>
            </a:r>
            <a:r>
              <a:rPr lang="es-ES" b="1" dirty="0" smtClean="0">
                <a:solidFill>
                  <a:schemeClr val="tx1"/>
                </a:solidFill>
              </a:rPr>
              <a:t>, lugar de la evidencia</a:t>
            </a:r>
          </a:p>
          <a:p>
            <a:pPr algn="just"/>
            <a:r>
              <a:rPr lang="es-ES" b="1" dirty="0">
                <a:solidFill>
                  <a:schemeClr val="tx1"/>
                </a:solidFill>
              </a:rPr>
              <a:t>	</a:t>
            </a:r>
            <a:r>
              <a:rPr lang="es-ES" b="1" dirty="0" smtClean="0">
                <a:solidFill>
                  <a:schemeClr val="tx1"/>
                </a:solidFill>
              </a:rPr>
              <a:t>Proyectos para justificar técnicas</a:t>
            </a:r>
          </a:p>
          <a:p>
            <a:pPr algn="just"/>
            <a:r>
              <a:rPr lang="es-ES" b="1" dirty="0">
                <a:solidFill>
                  <a:schemeClr val="tx1"/>
                </a:solidFill>
              </a:rPr>
              <a:t>	</a:t>
            </a:r>
            <a:r>
              <a:rPr lang="es-ES" b="1" dirty="0" err="1" smtClean="0">
                <a:solidFill>
                  <a:schemeClr val="tx1"/>
                </a:solidFill>
              </a:rPr>
              <a:t>Tecnicas</a:t>
            </a:r>
            <a:r>
              <a:rPr lang="es-ES" b="1" dirty="0" smtClean="0">
                <a:solidFill>
                  <a:schemeClr val="tx1"/>
                </a:solidFill>
              </a:rPr>
              <a:t> y publicaciones en 4 años</a:t>
            </a:r>
          </a:p>
          <a:p>
            <a:pPr algn="just"/>
            <a:r>
              <a:rPr lang="es-ES" b="1" dirty="0" smtClean="0">
                <a:solidFill>
                  <a:schemeClr val="tx1"/>
                </a:solidFill>
              </a:rPr>
              <a:t>Futuro: </a:t>
            </a:r>
            <a:r>
              <a:rPr lang="es-ES" b="1" dirty="0" err="1" smtClean="0">
                <a:solidFill>
                  <a:schemeClr val="tx1"/>
                </a:solidFill>
              </a:rPr>
              <a:t>estimulacion</a:t>
            </a:r>
            <a:r>
              <a:rPr lang="es-ES" b="1" dirty="0" smtClean="0">
                <a:solidFill>
                  <a:schemeClr val="tx1"/>
                </a:solidFill>
              </a:rPr>
              <a:t> cerebral, local externa, 	</a:t>
            </a:r>
            <a:r>
              <a:rPr lang="es-ES" b="1" dirty="0" err="1" smtClean="0">
                <a:solidFill>
                  <a:schemeClr val="tx1"/>
                </a:solidFill>
              </a:rPr>
              <a:t>subcutanea</a:t>
            </a:r>
            <a:r>
              <a:rPr lang="es-ES" b="1" dirty="0" smtClean="0">
                <a:solidFill>
                  <a:schemeClr val="tx1"/>
                </a:solidFill>
              </a:rPr>
              <a:t>, de ganglio </a:t>
            </a:r>
            <a:r>
              <a:rPr lang="es-ES" b="1" dirty="0" err="1" smtClean="0">
                <a:solidFill>
                  <a:schemeClr val="tx1"/>
                </a:solidFill>
              </a:rPr>
              <a:t>raiz</a:t>
            </a:r>
            <a:r>
              <a:rPr lang="es-ES" b="1" dirty="0" smtClean="0">
                <a:solidFill>
                  <a:schemeClr val="tx1"/>
                </a:solidFill>
              </a:rPr>
              <a:t> dorsal…</a:t>
            </a:r>
          </a:p>
        </p:txBody>
      </p:sp>
    </p:spTree>
    <p:extLst>
      <p:ext uri="{BB962C8B-B14F-4D97-AF65-F5344CB8AC3E}">
        <p14:creationId xmlns:p14="http://schemas.microsoft.com/office/powerpoint/2010/main" val="2803549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16811" y="1448850"/>
            <a:ext cx="806489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b="1" dirty="0">
                <a:effectLst>
                  <a:outerShdw blurRad="38100" dist="38100" dir="2700000" algn="tl">
                    <a:srgbClr val="000000">
                      <a:alpha val="43137"/>
                    </a:srgbClr>
                  </a:outerShdw>
                </a:effectLst>
              </a:rPr>
              <a:t>Development </a:t>
            </a:r>
            <a:r>
              <a:rPr lang="en-US" b="1" dirty="0" smtClean="0">
                <a:effectLst>
                  <a:outerShdw blurRad="38100" dist="38100" dir="2700000" algn="tl">
                    <a:srgbClr val="000000">
                      <a:alpha val="43137"/>
                    </a:srgbClr>
                  </a:outerShdw>
                </a:effectLst>
              </a:rPr>
              <a:t> of   Evidence-Based   Practices   and   Policies</a:t>
            </a:r>
            <a:endParaRPr lang="en-US" b="1" dirty="0">
              <a:effectLst>
                <a:outerShdw blurRad="38100" dist="38100" dir="2700000" algn="tl">
                  <a:srgbClr val="000000">
                    <a:alpha val="43137"/>
                  </a:srgbClr>
                </a:outerShdw>
              </a:effectLst>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11" y="453192"/>
            <a:ext cx="8064896" cy="959584"/>
          </a:xfrm>
          <a:prstGeom prst="rect">
            <a:avLst/>
          </a:prstGeom>
          <a:ln>
            <a:solidFill>
              <a:schemeClr val="tx2"/>
            </a:solidFill>
          </a:ln>
          <a:effectLst/>
        </p:spPr>
      </p:pic>
      <p:sp>
        <p:nvSpPr>
          <p:cNvPr id="4" name="3 CuadroTexto"/>
          <p:cNvSpPr txBox="1"/>
          <p:nvPr/>
        </p:nvSpPr>
        <p:spPr>
          <a:xfrm>
            <a:off x="4716016" y="692696"/>
            <a:ext cx="3420380" cy="400110"/>
          </a:xfrm>
          <a:prstGeom prst="rect">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sz="2000" b="1" dirty="0" smtClean="0">
                <a:effectLst>
                  <a:outerShdw blurRad="38100" dist="38100" dir="2700000" algn="tl">
                    <a:srgbClr val="000000">
                      <a:alpha val="43137"/>
                    </a:srgbClr>
                  </a:outerShdw>
                </a:effectLst>
              </a:rPr>
              <a:t>SIG  </a:t>
            </a:r>
            <a:r>
              <a:rPr lang="es-ES" sz="2000" b="1" dirty="0" err="1" smtClean="0">
                <a:effectLst>
                  <a:outerShdw blurRad="38100" dist="38100" dir="2700000" algn="tl">
                    <a:srgbClr val="000000">
                      <a:alpha val="43137"/>
                    </a:srgbClr>
                  </a:outerShdw>
                </a:effectLst>
              </a:rPr>
              <a:t>on</a:t>
            </a:r>
            <a:r>
              <a:rPr lang="es-ES" sz="2000" b="1" dirty="0" smtClean="0">
                <a:effectLst>
                  <a:outerShdw blurRad="38100" dist="38100" dir="2700000" algn="tl">
                    <a:srgbClr val="000000">
                      <a:alpha val="43137"/>
                    </a:srgbClr>
                  </a:outerShdw>
                </a:effectLst>
              </a:rPr>
              <a:t>  </a:t>
            </a:r>
            <a:r>
              <a:rPr lang="es-ES" sz="2000" b="1" dirty="0" err="1" smtClean="0">
                <a:effectLst>
                  <a:outerShdw blurRad="38100" dist="38100" dir="2700000" algn="tl">
                    <a:srgbClr val="000000">
                      <a:alpha val="43137"/>
                    </a:srgbClr>
                  </a:outerShdw>
                </a:effectLst>
              </a:rPr>
              <a:t>Neuromodulation</a:t>
            </a:r>
            <a:endParaRPr lang="es-ES" sz="2000" b="1" dirty="0" smtClean="0">
              <a:effectLst>
                <a:outerShdw blurRad="38100" dist="38100" dir="2700000" algn="tl">
                  <a:srgbClr val="000000">
                    <a:alpha val="43137"/>
                  </a:srgbClr>
                </a:outerShdw>
              </a:effectLst>
            </a:endParaRPr>
          </a:p>
        </p:txBody>
      </p:sp>
      <p:graphicFrame>
        <p:nvGraphicFramePr>
          <p:cNvPr id="6" name="5 Diagrama"/>
          <p:cNvGraphicFramePr/>
          <p:nvPr>
            <p:extLst>
              <p:ext uri="{D42A27DB-BD31-4B8C-83A1-F6EECF244321}">
                <p14:modId xmlns:p14="http://schemas.microsoft.com/office/powerpoint/2010/main" val="1220271468"/>
              </p:ext>
            </p:extLst>
          </p:nvPr>
        </p:nvGraphicFramePr>
        <p:xfrm>
          <a:off x="1166585" y="2060848"/>
          <a:ext cx="6765348"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9981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5512" y="1628800"/>
            <a:ext cx="8417126" cy="4001095"/>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a:spAutoFit/>
          </a:bodyPr>
          <a:lstStyle/>
          <a:p>
            <a:pPr marL="285750" indent="-285750" algn="just">
              <a:buClr>
                <a:srgbClr val="C00000"/>
              </a:buClr>
              <a:buSzPct val="200000"/>
              <a:buFont typeface="Wingdings" pitchFamily="2" charset="2"/>
              <a:buChar char="ü"/>
            </a:pPr>
            <a:endParaRPr lang="en-US" b="1" dirty="0" smtClean="0"/>
          </a:p>
          <a:p>
            <a:pPr marL="285750" indent="-285750" algn="just">
              <a:buClr>
                <a:srgbClr val="C00000"/>
              </a:buClr>
              <a:buSzPct val="200000"/>
              <a:buFont typeface="Wingdings" pitchFamily="2" charset="2"/>
              <a:buChar char="ü"/>
            </a:pPr>
            <a:r>
              <a:rPr lang="en-US" b="1" dirty="0" smtClean="0"/>
              <a:t>Investigation of </a:t>
            </a:r>
            <a:r>
              <a:rPr lang="en-US" b="1" dirty="0" smtClean="0">
                <a:solidFill>
                  <a:schemeClr val="tx1"/>
                </a:solidFill>
              </a:rPr>
              <a:t>structural </a:t>
            </a:r>
            <a:r>
              <a:rPr lang="en-US" b="1" dirty="0">
                <a:solidFill>
                  <a:schemeClr val="tx1"/>
                </a:solidFill>
              </a:rPr>
              <a:t>etiology </a:t>
            </a:r>
            <a:r>
              <a:rPr lang="en-US" b="1" dirty="0" smtClean="0">
                <a:solidFill>
                  <a:schemeClr val="tx1"/>
                </a:solidFill>
              </a:rPr>
              <a:t> &amp; </a:t>
            </a:r>
            <a:r>
              <a:rPr lang="en-US" b="1" dirty="0" smtClean="0"/>
              <a:t>symptoms can indicate </a:t>
            </a:r>
            <a:r>
              <a:rPr lang="en-US" b="1" dirty="0"/>
              <a:t>a </a:t>
            </a:r>
            <a:r>
              <a:rPr lang="en-US" b="1" dirty="0" smtClean="0">
                <a:solidFill>
                  <a:srgbClr val="C00000"/>
                </a:solidFill>
              </a:rPr>
              <a:t>Systemic Process</a:t>
            </a:r>
            <a:r>
              <a:rPr lang="en-US" b="1" dirty="0" smtClean="0">
                <a:solidFill>
                  <a:schemeClr val="tx1"/>
                </a:solidFill>
              </a:rPr>
              <a:t>.</a:t>
            </a:r>
          </a:p>
          <a:p>
            <a:pPr marL="285750" indent="-285750" algn="just">
              <a:buClr>
                <a:srgbClr val="C00000"/>
              </a:buClr>
              <a:buSzPct val="200000"/>
              <a:buFont typeface="Wingdings" pitchFamily="2" charset="2"/>
              <a:buChar char="ü"/>
            </a:pPr>
            <a:endParaRPr lang="en-US" b="1" dirty="0"/>
          </a:p>
          <a:p>
            <a:pPr marL="285750" indent="-285750" algn="just">
              <a:buClr>
                <a:srgbClr val="C00000"/>
              </a:buClr>
              <a:buSzPct val="200000"/>
              <a:buFont typeface="Wingdings" pitchFamily="2" charset="2"/>
              <a:buChar char="ü"/>
            </a:pPr>
            <a:endParaRPr lang="en-US" b="1" dirty="0" smtClean="0"/>
          </a:p>
          <a:p>
            <a:pPr marL="285750" indent="-285750" algn="just">
              <a:buClr>
                <a:srgbClr val="C00000"/>
              </a:buClr>
              <a:buSzPct val="200000"/>
              <a:buFont typeface="Wingdings" pitchFamily="2" charset="2"/>
              <a:buChar char="ü"/>
            </a:pPr>
            <a:r>
              <a:rPr lang="en-US" b="1" dirty="0" smtClean="0"/>
              <a:t>CLBP </a:t>
            </a:r>
            <a:r>
              <a:rPr lang="en-US" b="1" dirty="0"/>
              <a:t>may originate in </a:t>
            </a:r>
            <a:r>
              <a:rPr lang="en-US" b="1" dirty="0" smtClean="0">
                <a:solidFill>
                  <a:srgbClr val="C00000"/>
                </a:solidFill>
              </a:rPr>
              <a:t>Dysfunctional Nociceptive Processing </a:t>
            </a:r>
            <a:r>
              <a:rPr lang="en-US" b="1" dirty="0"/>
              <a:t>within the central nervous </a:t>
            </a:r>
            <a:r>
              <a:rPr lang="en-US" b="1" dirty="0" smtClean="0"/>
              <a:t>system.</a:t>
            </a:r>
          </a:p>
          <a:p>
            <a:pPr marL="285750" indent="-285750" algn="just">
              <a:buClr>
                <a:srgbClr val="C00000"/>
              </a:buClr>
              <a:buSzPct val="200000"/>
              <a:buFont typeface="Wingdings" pitchFamily="2" charset="2"/>
              <a:buChar char="ü"/>
            </a:pPr>
            <a:endParaRPr lang="en-US" b="1" dirty="0"/>
          </a:p>
          <a:p>
            <a:pPr marL="285750" indent="-285750" algn="just">
              <a:buClr>
                <a:srgbClr val="C00000"/>
              </a:buClr>
              <a:buSzPct val="200000"/>
              <a:buFont typeface="Wingdings" pitchFamily="2" charset="2"/>
              <a:buChar char="ü"/>
            </a:pPr>
            <a:endParaRPr lang="en-US" b="1" dirty="0" smtClean="0"/>
          </a:p>
          <a:p>
            <a:pPr marL="285750" indent="-285750" algn="just">
              <a:buClr>
                <a:srgbClr val="C00000"/>
              </a:buClr>
              <a:buSzPct val="200000"/>
              <a:buFont typeface="Wingdings" pitchFamily="2" charset="2"/>
              <a:buChar char="ü"/>
            </a:pPr>
            <a:r>
              <a:rPr lang="en-US" b="1" dirty="0"/>
              <a:t>Misattribution of pain to direct </a:t>
            </a:r>
            <a:r>
              <a:rPr lang="en-US" b="1" dirty="0">
                <a:solidFill>
                  <a:srgbClr val="C00000"/>
                </a:solidFill>
              </a:rPr>
              <a:t>P</a:t>
            </a:r>
            <a:r>
              <a:rPr lang="en-US" b="1" dirty="0" smtClean="0">
                <a:solidFill>
                  <a:srgbClr val="C00000"/>
                </a:solidFill>
              </a:rPr>
              <a:t>eripheral Nerve </a:t>
            </a:r>
            <a:r>
              <a:rPr lang="en-US" b="1" dirty="0">
                <a:solidFill>
                  <a:srgbClr val="C00000"/>
                </a:solidFill>
              </a:rPr>
              <a:t>I</a:t>
            </a:r>
            <a:r>
              <a:rPr lang="en-US" b="1" dirty="0" smtClean="0">
                <a:solidFill>
                  <a:srgbClr val="C00000"/>
                </a:solidFill>
              </a:rPr>
              <a:t>njury </a:t>
            </a:r>
            <a:r>
              <a:rPr lang="en-US" b="1" dirty="0" smtClean="0"/>
              <a:t>may </a:t>
            </a:r>
            <a:r>
              <a:rPr lang="en-US" b="1" dirty="0"/>
              <a:t>lead to poor </a:t>
            </a:r>
            <a:r>
              <a:rPr lang="en-US" b="1" dirty="0" smtClean="0"/>
              <a:t> clinical </a:t>
            </a:r>
            <a:r>
              <a:rPr lang="en-US" b="1" dirty="0"/>
              <a:t>outcomes</a:t>
            </a:r>
            <a:r>
              <a:rPr lang="en-US" b="1" dirty="0" smtClean="0"/>
              <a:t>.</a:t>
            </a:r>
          </a:p>
          <a:p>
            <a:pPr marL="285750" indent="-285750" algn="just">
              <a:buClr>
                <a:srgbClr val="C00000"/>
              </a:buClr>
              <a:buSzPct val="200000"/>
              <a:buFont typeface="Wingdings" pitchFamily="2" charset="2"/>
              <a:buChar char="ü"/>
            </a:pPr>
            <a:endParaRPr lang="en-US" b="1" dirty="0"/>
          </a:p>
          <a:p>
            <a:pPr marL="285750" indent="-285750" algn="just">
              <a:buClr>
                <a:srgbClr val="C00000"/>
              </a:buClr>
              <a:buSzPct val="200000"/>
              <a:buFont typeface="Wingdings" pitchFamily="2" charset="2"/>
              <a:buChar char="ü"/>
            </a:pPr>
            <a:r>
              <a:rPr lang="en-US" sz="2000" b="1" dirty="0" err="1" smtClean="0">
                <a:solidFill>
                  <a:srgbClr val="C00000"/>
                </a:solidFill>
              </a:rPr>
              <a:t>Neuromodulation</a:t>
            </a:r>
            <a:r>
              <a:rPr lang="en-US" b="1" dirty="0" smtClean="0"/>
              <a:t> will be an important role in selected patients, avoiding surgery.</a:t>
            </a:r>
            <a:endParaRPr lang="es-ES" b="1" dirty="0"/>
          </a:p>
          <a:p>
            <a:endParaRPr lang="es-ES" b="1" dirty="0"/>
          </a:p>
        </p:txBody>
      </p:sp>
      <p:sp>
        <p:nvSpPr>
          <p:cNvPr id="4" name="3 CuadroTexto"/>
          <p:cNvSpPr txBox="1"/>
          <p:nvPr/>
        </p:nvSpPr>
        <p:spPr>
          <a:xfrm>
            <a:off x="331339" y="5589340"/>
            <a:ext cx="8411300" cy="707886"/>
          </a:xfrm>
          <a:prstGeom prst="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i="1" dirty="0" smtClean="0">
                <a:solidFill>
                  <a:schemeClr val="bg1"/>
                </a:solidFill>
                <a:effectLst>
                  <a:outerShdw blurRad="38100" dist="38100" dir="2700000" algn="tl">
                    <a:srgbClr val="000000">
                      <a:alpha val="43137"/>
                    </a:srgbClr>
                  </a:outerShdw>
                </a:effectLst>
              </a:rPr>
              <a:t>International   Conference   and   Exhibition on  Pain Medicine</a:t>
            </a:r>
            <a:br>
              <a:rPr lang="en-US" sz="2000" b="1" i="1" dirty="0" smtClean="0">
                <a:solidFill>
                  <a:schemeClr val="bg1"/>
                </a:solidFill>
                <a:effectLst>
                  <a:outerShdw blurRad="38100" dist="38100" dir="2700000" algn="tl">
                    <a:srgbClr val="000000">
                      <a:alpha val="43137"/>
                    </a:srgbClr>
                  </a:outerShdw>
                </a:effectLst>
              </a:rPr>
            </a:br>
            <a:r>
              <a:rPr lang="en-US" sz="2000" b="1" i="1" dirty="0" smtClean="0">
                <a:solidFill>
                  <a:schemeClr val="bg1"/>
                </a:solidFill>
                <a:effectLst>
                  <a:outerShdw blurRad="38100" dist="38100" dir="2700000" algn="tl">
                    <a:srgbClr val="000000">
                      <a:alpha val="43137"/>
                    </a:srgbClr>
                  </a:outerShdw>
                </a:effectLst>
              </a:rPr>
              <a:t>June 08-10, 2015 Chicago</a:t>
            </a:r>
            <a:endParaRPr lang="es-ES" sz="2000" b="1" i="1" dirty="0">
              <a:solidFill>
                <a:schemeClr val="bg1"/>
              </a:solidFill>
              <a:effectLst>
                <a:outerShdw blurRad="38100" dist="38100" dir="2700000" algn="tl">
                  <a:srgbClr val="000000">
                    <a:alpha val="43137"/>
                  </a:srgbClr>
                </a:outerShdw>
              </a:effectLst>
            </a:endParaRPr>
          </a:p>
        </p:txBody>
      </p:sp>
      <p:sp>
        <p:nvSpPr>
          <p:cNvPr id="5" name="4 Rectángulo"/>
          <p:cNvSpPr/>
          <p:nvPr/>
        </p:nvSpPr>
        <p:spPr>
          <a:xfrm>
            <a:off x="325511" y="332656"/>
            <a:ext cx="8417126"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b="1" dirty="0">
                <a:effectLst>
                  <a:outerShdw blurRad="38100" dist="38100" dir="2700000" algn="tl">
                    <a:srgbClr val="000000">
                      <a:alpha val="43137"/>
                    </a:srgbClr>
                  </a:outerShdw>
                </a:effectLst>
                <a:cs typeface="Estrangelo Edessa" pitchFamily="66" charset="0"/>
              </a:rPr>
              <a:t>The Management of Back Pain Based on Scientific Evidence:  </a:t>
            </a:r>
          </a:p>
          <a:p>
            <a:pPr algn="ctr"/>
            <a:r>
              <a:rPr lang="en-US" b="1" i="1" dirty="0" smtClean="0">
                <a:effectLst>
                  <a:outerShdw blurRad="38100" dist="38100" dir="2700000" algn="tl">
                    <a:srgbClr val="000000">
                      <a:alpha val="43137"/>
                    </a:srgbClr>
                  </a:outerShdw>
                </a:effectLst>
              </a:rPr>
              <a:t>The </a:t>
            </a:r>
            <a:r>
              <a:rPr lang="en-US" b="1" i="1" dirty="0">
                <a:effectLst>
                  <a:outerShdw blurRad="38100" dist="38100" dir="2700000" algn="tl">
                    <a:srgbClr val="000000">
                      <a:alpha val="43137"/>
                    </a:srgbClr>
                  </a:outerShdw>
                </a:effectLst>
              </a:rPr>
              <a:t>Role of </a:t>
            </a:r>
            <a:r>
              <a:rPr lang="en-US" b="1" i="1" dirty="0" err="1">
                <a:effectLst>
                  <a:outerShdw blurRad="38100" dist="38100" dir="2700000" algn="tl">
                    <a:srgbClr val="000000">
                      <a:alpha val="43137"/>
                    </a:srgbClr>
                  </a:outerShdw>
                </a:effectLst>
              </a:rPr>
              <a:t>Neuromodulation</a:t>
            </a:r>
            <a:r>
              <a:rPr lang="en-US" b="1" i="1" dirty="0">
                <a:effectLst>
                  <a:outerShdw blurRad="38100" dist="38100" dir="2700000" algn="tl">
                    <a:srgbClr val="000000">
                      <a:alpha val="43137"/>
                    </a:srgbClr>
                  </a:outerShdw>
                </a:effectLst>
              </a:rPr>
              <a:t> Techniques</a:t>
            </a:r>
          </a:p>
          <a:p>
            <a:pPr algn="ctr"/>
            <a:r>
              <a:rPr lang="en-US" b="1" i="1" dirty="0" smtClean="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Cost-</a:t>
            </a:r>
            <a:r>
              <a:rPr lang="en-US" b="1" i="1" dirty="0" err="1">
                <a:effectLst>
                  <a:outerShdw blurRad="38100" dist="38100" dir="2700000" algn="tl">
                    <a:srgbClr val="000000">
                      <a:alpha val="43137"/>
                    </a:srgbClr>
                  </a:outerShdw>
                </a:effectLst>
              </a:rPr>
              <a:t>Efectivity</a:t>
            </a:r>
            <a:r>
              <a:rPr lang="en-US" b="1" i="1" dirty="0">
                <a:effectLst>
                  <a:outerShdw blurRad="38100" dist="38100" dir="2700000" algn="tl">
                    <a:srgbClr val="000000">
                      <a:alpha val="43137"/>
                    </a:srgbClr>
                  </a:outerShdw>
                </a:effectLst>
              </a:rPr>
              <a:t>  and Outcomes</a:t>
            </a:r>
          </a:p>
        </p:txBody>
      </p:sp>
    </p:spTree>
    <p:extLst>
      <p:ext uri="{BB962C8B-B14F-4D97-AF65-F5344CB8AC3E}">
        <p14:creationId xmlns:p14="http://schemas.microsoft.com/office/powerpoint/2010/main" val="869035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OST | European Cooperation in Science and Technology"/>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8766" y="4623322"/>
            <a:ext cx="5715000" cy="83040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3 Marcador de contenido"/>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634794" y="4623321"/>
            <a:ext cx="1944216" cy="830407"/>
          </a:xfrm>
          <a:prstGeom prst="rect">
            <a:avLst/>
          </a:prstGeom>
          <a:ln>
            <a:solidFill>
              <a:schemeClr val="tx2"/>
            </a:solidFill>
          </a:ln>
          <a:effectLst>
            <a:outerShdw blurRad="292100" dist="139700" dir="2700000" algn="tl" rotWithShape="0">
              <a:srgbClr val="333333">
                <a:alpha val="65000"/>
              </a:srgbClr>
            </a:outerShdw>
          </a:effectLst>
        </p:spPr>
      </p:pic>
      <p:pic>
        <p:nvPicPr>
          <p:cNvPr id="2056" name="Picture 8" descr="Resultado de imagen de st jude neurostimulators"/>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87403" y="1742823"/>
            <a:ext cx="3991607" cy="2334248"/>
          </a:xfrm>
          <a:prstGeom prst="rect">
            <a:avLst/>
          </a:prstGeom>
          <a:ln>
            <a:solidFill>
              <a:srgbClr val="002060"/>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14114" y="588490"/>
            <a:ext cx="8064896" cy="523220"/>
          </a:xfrm>
          <a:prstGeom prst="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800" b="1" dirty="0" err="1" smtClean="0">
                <a:effectLst>
                  <a:outerShdw blurRad="38100" dist="38100" dir="2700000" algn="tl">
                    <a:srgbClr val="000000">
                      <a:alpha val="43137"/>
                    </a:srgbClr>
                  </a:outerShdw>
                </a:effectLst>
              </a:rPr>
              <a:t>Acknowledgements</a:t>
            </a:r>
            <a:endParaRPr lang="es-ES" sz="2800" b="1" dirty="0" smtClean="0">
              <a:effectLst>
                <a:outerShdw blurRad="38100" dist="38100" dir="2700000" algn="tl">
                  <a:srgbClr val="000000">
                    <a:alpha val="43137"/>
                  </a:srgbClr>
                </a:outerShdw>
              </a:effectLst>
            </a:endParaRPr>
          </a:p>
        </p:txBody>
      </p:sp>
      <p:pic>
        <p:nvPicPr>
          <p:cNvPr id="8" name="7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114" y="5733256"/>
            <a:ext cx="8064896" cy="648072"/>
          </a:xfrm>
          <a:prstGeom prst="rect">
            <a:avLst/>
          </a:prstGeom>
          <a:ln>
            <a:solidFill>
              <a:schemeClr val="tx2"/>
            </a:solidFill>
          </a:ln>
          <a:effectLst/>
        </p:spPr>
      </p:pic>
      <p:pic>
        <p:nvPicPr>
          <p:cNvPr id="2057" name="Picture 9"/>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14114" y="1742822"/>
            <a:ext cx="3625837" cy="233424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405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69383" y="2492896"/>
            <a:ext cx="8568952" cy="286232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sz="2600" b="1" dirty="0" smtClean="0">
              <a:solidFill>
                <a:srgbClr val="002060"/>
              </a:solidFill>
            </a:endParaRPr>
          </a:p>
          <a:p>
            <a:pPr algn="ctr"/>
            <a:r>
              <a:rPr lang="en-US" sz="2600" b="1" dirty="0" smtClean="0">
                <a:solidFill>
                  <a:schemeClr val="tx1"/>
                </a:solidFill>
                <a:latin typeface="+mj-lt"/>
                <a:cs typeface="Estrangelo Edessa" pitchFamily="66" charset="0"/>
              </a:rPr>
              <a:t>The Management </a:t>
            </a:r>
            <a:r>
              <a:rPr lang="en-US" sz="2600" b="1" dirty="0">
                <a:solidFill>
                  <a:schemeClr val="tx1"/>
                </a:solidFill>
                <a:latin typeface="+mj-lt"/>
                <a:cs typeface="Estrangelo Edessa" pitchFamily="66" charset="0"/>
              </a:rPr>
              <a:t>of </a:t>
            </a:r>
            <a:r>
              <a:rPr lang="en-US" sz="2600" b="1" dirty="0" smtClean="0">
                <a:solidFill>
                  <a:schemeClr val="tx1"/>
                </a:solidFill>
                <a:latin typeface="+mj-lt"/>
                <a:cs typeface="Estrangelo Edessa" pitchFamily="66" charset="0"/>
              </a:rPr>
              <a:t>Back Pain Based </a:t>
            </a:r>
            <a:r>
              <a:rPr lang="en-US" sz="2600" b="1" dirty="0">
                <a:solidFill>
                  <a:schemeClr val="tx1"/>
                </a:solidFill>
                <a:latin typeface="+mj-lt"/>
                <a:cs typeface="Estrangelo Edessa" pitchFamily="66" charset="0"/>
              </a:rPr>
              <a:t>on </a:t>
            </a:r>
            <a:r>
              <a:rPr lang="en-US" sz="2600" b="1" dirty="0" smtClean="0">
                <a:solidFill>
                  <a:schemeClr val="tx1"/>
                </a:solidFill>
                <a:latin typeface="+mj-lt"/>
                <a:cs typeface="Estrangelo Edessa" pitchFamily="66" charset="0"/>
              </a:rPr>
              <a:t>Scientific Evidence</a:t>
            </a:r>
            <a:r>
              <a:rPr lang="en-US" sz="2600" b="1" dirty="0">
                <a:solidFill>
                  <a:schemeClr val="tx1"/>
                </a:solidFill>
                <a:latin typeface="+mj-lt"/>
                <a:cs typeface="Estrangelo Edessa" pitchFamily="66" charset="0"/>
              </a:rPr>
              <a:t>:  </a:t>
            </a:r>
            <a:endParaRPr lang="en-US" sz="2600" b="1" dirty="0" smtClean="0">
              <a:solidFill>
                <a:schemeClr val="tx1"/>
              </a:solidFill>
              <a:latin typeface="+mj-lt"/>
              <a:cs typeface="Estrangelo Edessa" pitchFamily="66" charset="0"/>
            </a:endParaRPr>
          </a:p>
          <a:p>
            <a:pPr algn="ctr"/>
            <a:endParaRPr lang="en-US" sz="2800" b="1" dirty="0">
              <a:solidFill>
                <a:schemeClr val="tx1"/>
              </a:solidFill>
            </a:endParaRPr>
          </a:p>
          <a:p>
            <a:pPr algn="ctr"/>
            <a:r>
              <a:rPr lang="en-US" sz="2400" b="1" i="1" dirty="0" smtClean="0">
                <a:solidFill>
                  <a:schemeClr val="tx1"/>
                </a:solidFill>
              </a:rPr>
              <a:t>The Role </a:t>
            </a:r>
            <a:r>
              <a:rPr lang="en-US" sz="2400" b="1" i="1" dirty="0">
                <a:solidFill>
                  <a:schemeClr val="tx1"/>
                </a:solidFill>
              </a:rPr>
              <a:t>of </a:t>
            </a:r>
            <a:r>
              <a:rPr lang="en-US" sz="2400" b="1" i="1" dirty="0" err="1">
                <a:solidFill>
                  <a:schemeClr val="tx1"/>
                </a:solidFill>
              </a:rPr>
              <a:t>Neuromodulation</a:t>
            </a:r>
            <a:r>
              <a:rPr lang="en-US" sz="2400" b="1" i="1" dirty="0">
                <a:solidFill>
                  <a:schemeClr val="tx1"/>
                </a:solidFill>
              </a:rPr>
              <a:t> </a:t>
            </a:r>
            <a:r>
              <a:rPr lang="en-US" sz="2400" b="1" i="1" dirty="0" smtClean="0">
                <a:solidFill>
                  <a:schemeClr val="tx1"/>
                </a:solidFill>
              </a:rPr>
              <a:t>Techniques</a:t>
            </a:r>
          </a:p>
          <a:p>
            <a:pPr algn="ctr"/>
            <a:endParaRPr lang="en-US" sz="2400" b="1" i="1" dirty="0">
              <a:solidFill>
                <a:schemeClr val="tx1"/>
              </a:solidFill>
            </a:endParaRPr>
          </a:p>
          <a:p>
            <a:pPr algn="ctr"/>
            <a:r>
              <a:rPr lang="en-US" sz="2400" b="1" i="1" dirty="0" smtClean="0">
                <a:solidFill>
                  <a:schemeClr val="tx1"/>
                </a:solidFill>
              </a:rPr>
              <a:t> Cost-</a:t>
            </a:r>
            <a:r>
              <a:rPr lang="en-US" sz="2400" b="1" i="1" dirty="0" err="1" smtClean="0">
                <a:solidFill>
                  <a:schemeClr val="tx1"/>
                </a:solidFill>
              </a:rPr>
              <a:t>Efectivity</a:t>
            </a:r>
            <a:r>
              <a:rPr lang="en-US" sz="2400" b="1" i="1" dirty="0" smtClean="0">
                <a:solidFill>
                  <a:schemeClr val="tx1"/>
                </a:solidFill>
              </a:rPr>
              <a:t>  </a:t>
            </a:r>
            <a:r>
              <a:rPr lang="en-US" sz="2400" b="1" i="1" dirty="0">
                <a:solidFill>
                  <a:schemeClr val="tx1"/>
                </a:solidFill>
              </a:rPr>
              <a:t>and </a:t>
            </a:r>
            <a:r>
              <a:rPr lang="en-US" sz="2400" b="1" i="1" dirty="0" smtClean="0">
                <a:solidFill>
                  <a:schemeClr val="tx1"/>
                </a:solidFill>
              </a:rPr>
              <a:t>Outcomes</a:t>
            </a:r>
          </a:p>
          <a:p>
            <a:pPr algn="ctr"/>
            <a:endParaRPr lang="es-ES" sz="2800" dirty="0"/>
          </a:p>
        </p:txBody>
      </p:sp>
      <p:sp>
        <p:nvSpPr>
          <p:cNvPr id="7" name="6 CuadroTexto"/>
          <p:cNvSpPr txBox="1"/>
          <p:nvPr/>
        </p:nvSpPr>
        <p:spPr>
          <a:xfrm>
            <a:off x="331338" y="5589340"/>
            <a:ext cx="8568951" cy="707886"/>
          </a:xfrm>
          <a:prstGeom prst="rect">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b="1" i="1" dirty="0" smtClean="0">
                <a:solidFill>
                  <a:schemeClr val="bg1"/>
                </a:solidFill>
                <a:effectLst>
                  <a:outerShdw blurRad="38100" dist="38100" dir="2700000" algn="tl">
                    <a:srgbClr val="000000">
                      <a:alpha val="43137"/>
                    </a:srgbClr>
                  </a:outerShdw>
                </a:effectLst>
              </a:rPr>
              <a:t>International   Conference   and   Exhibition on  Pain Medicine</a:t>
            </a:r>
            <a:br>
              <a:rPr lang="en-US" sz="2000" b="1" i="1" dirty="0" smtClean="0">
                <a:solidFill>
                  <a:schemeClr val="bg1"/>
                </a:solidFill>
                <a:effectLst>
                  <a:outerShdw blurRad="38100" dist="38100" dir="2700000" algn="tl">
                    <a:srgbClr val="000000">
                      <a:alpha val="43137"/>
                    </a:srgbClr>
                  </a:outerShdw>
                </a:effectLst>
              </a:rPr>
            </a:br>
            <a:r>
              <a:rPr lang="en-US" sz="2000" b="1" i="1" dirty="0" smtClean="0">
                <a:solidFill>
                  <a:schemeClr val="bg1"/>
                </a:solidFill>
                <a:effectLst>
                  <a:outerShdw blurRad="38100" dist="38100" dir="2700000" algn="tl">
                    <a:srgbClr val="000000">
                      <a:alpha val="43137"/>
                    </a:srgbClr>
                  </a:outerShdw>
                </a:effectLst>
              </a:rPr>
              <a:t>June 08-10, 2015 Chicago</a:t>
            </a:r>
            <a:endParaRPr lang="es-ES" sz="2000" b="1" i="1" dirty="0">
              <a:solidFill>
                <a:schemeClr val="bg1"/>
              </a:solidFill>
              <a:effectLst>
                <a:outerShdw blurRad="38100" dist="38100" dir="2700000" algn="tl">
                  <a:srgbClr val="000000">
                    <a:alpha val="43137"/>
                  </a:srgbClr>
                </a:outerShdw>
              </a:effectLst>
            </a:endParaRPr>
          </a:p>
        </p:txBody>
      </p:sp>
      <p:pic>
        <p:nvPicPr>
          <p:cNvPr id="8" name="7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38" y="670924"/>
            <a:ext cx="8464079" cy="1384872"/>
          </a:xfrm>
          <a:prstGeom prst="rect">
            <a:avLst/>
          </a:prstGeom>
          <a:ln>
            <a:solidFill>
              <a:schemeClr val="tx2"/>
            </a:solidFill>
          </a:ln>
          <a:effectLst>
            <a:outerShdw blurRad="292100" dist="139700" dir="2700000" algn="tl" rotWithShape="0">
              <a:srgbClr val="333333">
                <a:alpha val="65000"/>
              </a:srgbClr>
            </a:outerShdw>
          </a:effectLst>
        </p:spPr>
      </p:pic>
      <p:sp>
        <p:nvSpPr>
          <p:cNvPr id="9" name="8 CuadroTexto"/>
          <p:cNvSpPr txBox="1"/>
          <p:nvPr/>
        </p:nvSpPr>
        <p:spPr>
          <a:xfrm>
            <a:off x="4351621" y="850519"/>
            <a:ext cx="4270580" cy="80021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algn="ctr"/>
            <a:r>
              <a:rPr lang="es-ES" sz="1600" b="1" i="1" dirty="0" smtClean="0">
                <a:solidFill>
                  <a:schemeClr val="bg1"/>
                </a:solidFill>
                <a:effectLst>
                  <a:outerShdw blurRad="38100" dist="38100" dir="2700000" algn="tl">
                    <a:srgbClr val="000000">
                      <a:alpha val="43137"/>
                    </a:srgbClr>
                  </a:outerShdw>
                </a:effectLst>
                <a:latin typeface="Aharoni" pitchFamily="2" charset="-79"/>
                <a:cs typeface="Aharoni" pitchFamily="2" charset="-79"/>
              </a:rPr>
              <a:t>E  Latorre  Marques</a:t>
            </a:r>
            <a:r>
              <a:rPr lang="es-ES" sz="1600" b="1" i="1" dirty="0" smtClean="0">
                <a:solidFill>
                  <a:schemeClr val="bg1"/>
                </a:solidFill>
                <a:effectLst>
                  <a:outerShdw blurRad="38100" dist="38100" dir="2700000" algn="tl">
                    <a:srgbClr val="000000">
                      <a:alpha val="43137"/>
                    </a:srgbClr>
                  </a:outerShdw>
                </a:effectLst>
                <a:latin typeface="Arial Narrow" pitchFamily="34" charset="0"/>
              </a:rPr>
              <a:t>,  MD</a:t>
            </a:r>
          </a:p>
          <a:p>
            <a:pPr algn="ctr"/>
            <a:endParaRPr lang="es-ES" sz="1600" b="1" i="1" dirty="0" smtClean="0">
              <a:solidFill>
                <a:schemeClr val="bg1"/>
              </a:solidFill>
              <a:effectLst>
                <a:outerShdw blurRad="38100" dist="38100" dir="2700000" algn="tl">
                  <a:srgbClr val="000000">
                    <a:alpha val="43137"/>
                  </a:srgbClr>
                </a:outerShdw>
              </a:effectLst>
              <a:latin typeface="Arial Narrow" pitchFamily="34" charset="0"/>
            </a:endParaRPr>
          </a:p>
          <a:p>
            <a:pPr algn="ctr"/>
            <a:r>
              <a:rPr lang="es-ES" sz="1400" b="1" i="1" dirty="0" smtClean="0">
                <a:solidFill>
                  <a:schemeClr val="bg1"/>
                </a:solidFill>
                <a:effectLst>
                  <a:outerShdw blurRad="38100" dist="38100" dir="2700000" algn="tl">
                    <a:srgbClr val="000000">
                      <a:alpha val="43137"/>
                    </a:srgbClr>
                  </a:outerShdw>
                </a:effectLst>
              </a:rPr>
              <a:t>SIG </a:t>
            </a:r>
            <a:r>
              <a:rPr lang="es-ES" sz="1400" b="1" i="1" dirty="0" err="1" smtClean="0">
                <a:solidFill>
                  <a:schemeClr val="bg1"/>
                </a:solidFill>
                <a:effectLst>
                  <a:outerShdw blurRad="38100" dist="38100" dir="2700000" algn="tl">
                    <a:srgbClr val="000000">
                      <a:alpha val="43137"/>
                    </a:srgbClr>
                  </a:outerShdw>
                </a:effectLst>
              </a:rPr>
              <a:t>on</a:t>
            </a:r>
            <a:r>
              <a:rPr lang="es-ES" sz="1400" b="1" i="1" dirty="0" smtClean="0">
                <a:solidFill>
                  <a:schemeClr val="bg1"/>
                </a:solidFill>
                <a:effectLst>
                  <a:outerShdw blurRad="38100" dist="38100" dir="2700000" algn="tl">
                    <a:srgbClr val="000000">
                      <a:alpha val="43137"/>
                    </a:srgbClr>
                  </a:outerShdw>
                </a:effectLst>
              </a:rPr>
              <a:t> </a:t>
            </a:r>
            <a:r>
              <a:rPr lang="es-ES" sz="1400" b="1" i="1" dirty="0" err="1" smtClean="0">
                <a:solidFill>
                  <a:schemeClr val="bg1"/>
                </a:solidFill>
                <a:effectLst>
                  <a:outerShdw blurRad="38100" dist="38100" dir="2700000" algn="tl">
                    <a:srgbClr val="000000">
                      <a:alpha val="43137"/>
                    </a:srgbClr>
                  </a:outerShdw>
                </a:effectLst>
              </a:rPr>
              <a:t>Neuromodulation</a:t>
            </a:r>
            <a:r>
              <a:rPr lang="es-ES" sz="1400" b="1" i="1" dirty="0" smtClean="0">
                <a:solidFill>
                  <a:schemeClr val="bg1"/>
                </a:solidFill>
                <a:effectLst>
                  <a:outerShdw blurRad="38100" dist="38100" dir="2700000" algn="tl">
                    <a:srgbClr val="000000">
                      <a:alpha val="43137"/>
                    </a:srgbClr>
                  </a:outerShdw>
                </a:effectLst>
              </a:rPr>
              <a:t>, </a:t>
            </a:r>
            <a:r>
              <a:rPr lang="es-ES" sz="1400" b="1" i="1" dirty="0" err="1" smtClean="0">
                <a:solidFill>
                  <a:schemeClr val="bg1"/>
                </a:solidFill>
                <a:effectLst>
                  <a:outerShdw blurRad="38100" dist="38100" dir="2700000" algn="tl">
                    <a:srgbClr val="000000">
                      <a:alpha val="43137"/>
                    </a:srgbClr>
                  </a:outerShdw>
                </a:effectLst>
              </a:rPr>
              <a:t>Chair</a:t>
            </a:r>
            <a:r>
              <a:rPr lang="es-ES" sz="1400" b="1" i="1" dirty="0" smtClean="0">
                <a:solidFill>
                  <a:schemeClr val="bg1"/>
                </a:solidFill>
                <a:effectLst>
                  <a:outerShdw blurRad="38100" dist="38100" dir="2700000" algn="tl">
                    <a:srgbClr val="000000">
                      <a:alpha val="43137"/>
                    </a:srgbClr>
                  </a:outerShdw>
                </a:effectLst>
              </a:rPr>
              <a:t> of NL </a:t>
            </a:r>
            <a:r>
              <a:rPr lang="es-ES" sz="1400" b="1" i="1" dirty="0" err="1" smtClean="0">
                <a:solidFill>
                  <a:schemeClr val="bg1"/>
                </a:solidFill>
                <a:effectLst>
                  <a:outerShdw blurRad="38100" dist="38100" dir="2700000" algn="tl">
                    <a:srgbClr val="000000">
                      <a:alpha val="43137"/>
                    </a:srgbClr>
                  </a:outerShdw>
                </a:effectLst>
              </a:rPr>
              <a:t>Committee</a:t>
            </a:r>
            <a:endParaRPr lang="es-ES" sz="1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5730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539552" y="476672"/>
            <a:ext cx="799288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400" b="1" dirty="0">
                <a:effectLst>
                  <a:outerShdw blurRad="38100" dist="38100" dir="2700000" algn="tl">
                    <a:srgbClr val="000000">
                      <a:alpha val="43137"/>
                    </a:srgbClr>
                  </a:outerShdw>
                </a:effectLst>
              </a:rPr>
              <a:t>THE </a:t>
            </a:r>
            <a:r>
              <a:rPr lang="en-US" sz="2400" b="1" dirty="0" smtClean="0">
                <a:effectLst>
                  <a:outerShdw blurRad="38100" dist="38100" dir="2700000" algn="tl">
                    <a:srgbClr val="000000">
                      <a:alpha val="43137"/>
                    </a:srgbClr>
                  </a:outerShdw>
                </a:effectLst>
              </a:rPr>
              <a:t>  PREVALENCE    OF    LOW    BACK    PAIN    (</a:t>
            </a:r>
            <a:r>
              <a:rPr lang="en-US" sz="2400" b="1" dirty="0">
                <a:effectLst>
                  <a:outerShdw blurRad="38100" dist="38100" dir="2700000" algn="tl">
                    <a:srgbClr val="000000">
                      <a:alpha val="43137"/>
                    </a:srgbClr>
                  </a:outerShdw>
                </a:effectLst>
              </a:rPr>
              <a:t>LBP)</a:t>
            </a:r>
            <a:endParaRPr lang="es-ES" sz="2400" dirty="0">
              <a:effectLst>
                <a:outerShdw blurRad="38100" dist="38100" dir="2700000" algn="tl">
                  <a:srgbClr val="000000">
                    <a:alpha val="43137"/>
                  </a:srgbClr>
                </a:outerShdw>
              </a:effectLst>
            </a:endParaRPr>
          </a:p>
        </p:txBody>
      </p:sp>
      <p:graphicFrame>
        <p:nvGraphicFramePr>
          <p:cNvPr id="12" name="11 Gráfico"/>
          <p:cNvGraphicFramePr/>
          <p:nvPr>
            <p:extLst>
              <p:ext uri="{D42A27DB-BD31-4B8C-83A1-F6EECF244321}">
                <p14:modId xmlns:p14="http://schemas.microsoft.com/office/powerpoint/2010/main" val="279262817"/>
              </p:ext>
            </p:extLst>
          </p:nvPr>
        </p:nvGraphicFramePr>
        <p:xfrm>
          <a:off x="431540" y="1340768"/>
          <a:ext cx="8136904"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CuadroTexto"/>
          <p:cNvSpPr txBox="1"/>
          <p:nvPr/>
        </p:nvSpPr>
        <p:spPr>
          <a:xfrm>
            <a:off x="1259632" y="5661248"/>
            <a:ext cx="6480720" cy="523220"/>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a:solidFill>
                  <a:schemeClr val="tx2">
                    <a:lumMod val="75000"/>
                  </a:schemeClr>
                </a:solidFill>
              </a:rPr>
              <a:t>Special </a:t>
            </a:r>
            <a:r>
              <a:rPr lang="en-US" sz="1400" b="1" dirty="0" err="1">
                <a:solidFill>
                  <a:schemeClr val="tx2">
                    <a:lumMod val="75000"/>
                  </a:schemeClr>
                </a:solidFill>
              </a:rPr>
              <a:t>Eurobarometer</a:t>
            </a:r>
            <a:r>
              <a:rPr lang="en-US" sz="1400" b="1" dirty="0">
                <a:solidFill>
                  <a:schemeClr val="tx2">
                    <a:lumMod val="75000"/>
                  </a:schemeClr>
                </a:solidFill>
              </a:rPr>
              <a:t> 272e/Wave 66.2 requested by Directorate General SANCO </a:t>
            </a:r>
            <a:r>
              <a:rPr lang="en-US" sz="1400" b="1" dirty="0" smtClean="0">
                <a:solidFill>
                  <a:schemeClr val="tx2">
                    <a:lumMod val="75000"/>
                  </a:schemeClr>
                </a:solidFill>
              </a:rPr>
              <a:t> </a:t>
            </a:r>
            <a:r>
              <a:rPr lang="es-ES" sz="1400" b="1" dirty="0" err="1" smtClean="0">
                <a:solidFill>
                  <a:schemeClr val="tx2">
                    <a:lumMod val="75000"/>
                  </a:schemeClr>
                </a:solidFill>
              </a:rPr>
              <a:t>European</a:t>
            </a:r>
            <a:r>
              <a:rPr lang="es-ES" sz="1400" b="1" dirty="0" smtClean="0">
                <a:solidFill>
                  <a:schemeClr val="tx2">
                    <a:lumMod val="75000"/>
                  </a:schemeClr>
                </a:solidFill>
              </a:rPr>
              <a:t> </a:t>
            </a:r>
            <a:r>
              <a:rPr lang="es-ES" sz="1400" b="1" dirty="0" err="1" smtClean="0">
                <a:solidFill>
                  <a:schemeClr val="tx2">
                    <a:lumMod val="75000"/>
                  </a:schemeClr>
                </a:solidFill>
              </a:rPr>
              <a:t>Commission</a:t>
            </a:r>
            <a:endParaRPr lang="es-ES" sz="1400" b="1" dirty="0" smtClean="0">
              <a:solidFill>
                <a:schemeClr val="tx2">
                  <a:lumMod val="75000"/>
                </a:schemeClr>
              </a:solidFill>
            </a:endParaRPr>
          </a:p>
        </p:txBody>
      </p:sp>
    </p:spTree>
    <p:extLst>
      <p:ext uri="{BB962C8B-B14F-4D97-AF65-F5344CB8AC3E}">
        <p14:creationId xmlns:p14="http://schemas.microsoft.com/office/powerpoint/2010/main" val="377486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68334" y="626521"/>
            <a:ext cx="777686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2400" b="1" dirty="0" smtClean="0">
                <a:effectLst>
                  <a:outerShdw blurRad="38100" dist="38100" dir="2700000" algn="tl">
                    <a:srgbClr val="000000">
                      <a:alpha val="43137"/>
                    </a:srgbClr>
                  </a:outerShdw>
                </a:effectLst>
              </a:rPr>
              <a:t>PAIN IN EUROPE:  </a:t>
            </a:r>
            <a:r>
              <a:rPr lang="es-ES" sz="2400" b="1" dirty="0" err="1" smtClean="0">
                <a:effectLst>
                  <a:outerShdw blurRad="38100" dist="38100" dir="2700000" algn="tl">
                    <a:srgbClr val="000000">
                      <a:alpha val="43137"/>
                    </a:srgbClr>
                  </a:outerShdw>
                </a:effectLst>
              </a:rPr>
              <a:t>Eurobarometer</a:t>
            </a:r>
            <a:r>
              <a:rPr lang="es-ES" sz="2400" b="1" dirty="0" smtClean="0">
                <a:effectLst>
                  <a:outerShdw blurRad="38100" dist="38100" dir="2700000" algn="tl">
                    <a:srgbClr val="000000">
                      <a:alpha val="43137"/>
                    </a:srgbClr>
                  </a:outerShdw>
                </a:effectLst>
              </a:rPr>
              <a:t>  2007 &amp; </a:t>
            </a:r>
            <a:r>
              <a:rPr lang="es-ES" sz="2400" b="1" dirty="0" err="1" smtClean="0">
                <a:effectLst>
                  <a:outerShdw blurRad="38100" dist="38100" dir="2700000" algn="tl">
                    <a:srgbClr val="000000">
                      <a:alpha val="43137"/>
                    </a:srgbClr>
                  </a:outerShdw>
                </a:effectLst>
              </a:rPr>
              <a:t>Low</a:t>
            </a:r>
            <a:r>
              <a:rPr lang="es-ES" sz="2400" b="1" dirty="0" smtClean="0">
                <a:effectLst>
                  <a:outerShdw blurRad="38100" dist="38100" dir="2700000" algn="tl">
                    <a:srgbClr val="000000">
                      <a:alpha val="43137"/>
                    </a:srgbClr>
                  </a:outerShdw>
                </a:effectLst>
              </a:rPr>
              <a:t> Back </a:t>
            </a:r>
            <a:r>
              <a:rPr lang="es-ES" sz="2400" b="1" dirty="0" err="1" smtClean="0">
                <a:effectLst>
                  <a:outerShdw blurRad="38100" dist="38100" dir="2700000" algn="tl">
                    <a:srgbClr val="000000">
                      <a:alpha val="43137"/>
                    </a:srgbClr>
                  </a:outerShdw>
                </a:effectLst>
              </a:rPr>
              <a:t>Pain</a:t>
            </a:r>
            <a:r>
              <a:rPr lang="es-ES" sz="2400" b="1" dirty="0" smtClean="0">
                <a:effectLst>
                  <a:outerShdw blurRad="38100" dist="38100" dir="2700000" algn="tl">
                    <a:srgbClr val="000000">
                      <a:alpha val="43137"/>
                    </a:srgbClr>
                  </a:outerShdw>
                </a:effectLst>
              </a:rPr>
              <a:t> </a:t>
            </a:r>
            <a:endParaRPr lang="es-ES" sz="2400" b="1" dirty="0">
              <a:effectLst>
                <a:outerShdw blurRad="38100" dist="38100" dir="2700000" algn="tl">
                  <a:srgbClr val="000000">
                    <a:alpha val="43137"/>
                  </a:srgbClr>
                </a:outerShdw>
              </a:effectLst>
            </a:endParaRPr>
          </a:p>
        </p:txBody>
      </p:sp>
      <p:sp>
        <p:nvSpPr>
          <p:cNvPr id="3" name="2 Rectángulo"/>
          <p:cNvSpPr/>
          <p:nvPr/>
        </p:nvSpPr>
        <p:spPr>
          <a:xfrm>
            <a:off x="768334" y="1665283"/>
            <a:ext cx="7776864" cy="3970318"/>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t>One-Quarter </a:t>
            </a:r>
            <a:r>
              <a:rPr lang="en-US" b="1" dirty="0"/>
              <a:t>of </a:t>
            </a:r>
            <a:r>
              <a:rPr lang="en-US" b="1" dirty="0" smtClean="0"/>
              <a:t>adults </a:t>
            </a:r>
          </a:p>
          <a:p>
            <a:pPr algn="ctr"/>
            <a:endParaRPr lang="en-US" b="1" dirty="0" smtClean="0"/>
          </a:p>
          <a:p>
            <a:pPr algn="ctr"/>
            <a:r>
              <a:rPr lang="en-US" b="1" dirty="0" smtClean="0"/>
              <a:t>One Day </a:t>
            </a:r>
            <a:r>
              <a:rPr lang="en-US" b="1" dirty="0"/>
              <a:t>of </a:t>
            </a:r>
            <a:r>
              <a:rPr lang="en-US" b="1" dirty="0" smtClean="0"/>
              <a:t>Acute </a:t>
            </a:r>
            <a:r>
              <a:rPr lang="en-US" b="1" dirty="0"/>
              <a:t>LBP </a:t>
            </a:r>
            <a:endParaRPr lang="en-US" b="1" dirty="0" smtClean="0"/>
          </a:p>
          <a:p>
            <a:pPr algn="ctr"/>
            <a:endParaRPr lang="en-US" b="1" dirty="0" smtClean="0"/>
          </a:p>
          <a:p>
            <a:pPr algn="ctr"/>
            <a:r>
              <a:rPr lang="en-US" b="1" dirty="0" smtClean="0"/>
              <a:t> Three-Month period</a:t>
            </a:r>
          </a:p>
          <a:p>
            <a:pPr algn="ctr"/>
            <a:endParaRPr lang="en-US" b="1" dirty="0"/>
          </a:p>
          <a:p>
            <a:pPr algn="ctr"/>
            <a:r>
              <a:rPr lang="en-US" b="1" dirty="0" smtClean="0"/>
              <a:t>10</a:t>
            </a:r>
            <a:r>
              <a:rPr lang="en-US" b="1" dirty="0"/>
              <a:t>% </a:t>
            </a:r>
            <a:r>
              <a:rPr lang="en-US" b="1" dirty="0" smtClean="0"/>
              <a:t>will </a:t>
            </a:r>
            <a:r>
              <a:rPr lang="en-US" b="1" dirty="0"/>
              <a:t>develop </a:t>
            </a:r>
            <a:r>
              <a:rPr lang="en-US" b="1" dirty="0" smtClean="0"/>
              <a:t>Chronic </a:t>
            </a:r>
            <a:r>
              <a:rPr lang="en-US" b="1" dirty="0"/>
              <a:t>L</a:t>
            </a:r>
            <a:r>
              <a:rPr lang="en-US" b="1" dirty="0" smtClean="0"/>
              <a:t>ow Back Pain </a:t>
            </a:r>
            <a:r>
              <a:rPr lang="es-ES" b="1" dirty="0" smtClean="0"/>
              <a:t>(</a:t>
            </a:r>
            <a:r>
              <a:rPr lang="es-ES" b="1" dirty="0"/>
              <a:t>CLBP</a:t>
            </a:r>
            <a:r>
              <a:rPr lang="es-ES" dirty="0" smtClean="0"/>
              <a:t>)</a:t>
            </a:r>
          </a:p>
          <a:p>
            <a:pPr algn="ctr"/>
            <a:endParaRPr lang="es-ES" dirty="0"/>
          </a:p>
          <a:p>
            <a:pPr algn="ctr"/>
            <a:r>
              <a:rPr lang="es-ES" b="1" dirty="0" err="1" smtClean="0"/>
              <a:t>Expensive</a:t>
            </a:r>
            <a:r>
              <a:rPr lang="es-ES" b="1" dirty="0" smtClean="0"/>
              <a:t>  </a:t>
            </a:r>
            <a:r>
              <a:rPr lang="es-ES" b="1" dirty="0" err="1" smtClean="0"/>
              <a:t>Health</a:t>
            </a:r>
            <a:r>
              <a:rPr lang="es-ES" b="1" dirty="0" smtClean="0"/>
              <a:t>  </a:t>
            </a:r>
            <a:r>
              <a:rPr lang="es-ES" b="1" dirty="0" err="1" smtClean="0"/>
              <a:t>Cost</a:t>
            </a:r>
            <a:endParaRPr lang="es-ES" b="1" dirty="0" smtClean="0"/>
          </a:p>
          <a:p>
            <a:pPr algn="ctr"/>
            <a:endParaRPr lang="es-ES" b="1" dirty="0"/>
          </a:p>
          <a:p>
            <a:pPr algn="ctr"/>
            <a:r>
              <a:rPr lang="es-ES" b="1" dirty="0"/>
              <a:t>5% </a:t>
            </a:r>
            <a:r>
              <a:rPr lang="es-ES" b="1" dirty="0" smtClean="0"/>
              <a:t>of </a:t>
            </a:r>
            <a:r>
              <a:rPr lang="en-US" b="1" dirty="0" smtClean="0"/>
              <a:t> patients with </a:t>
            </a:r>
            <a:r>
              <a:rPr lang="en-US" b="1" dirty="0"/>
              <a:t>disability, generates 75% of healthcare </a:t>
            </a:r>
            <a:r>
              <a:rPr lang="en-US" b="1" dirty="0" smtClean="0"/>
              <a:t>costs</a:t>
            </a:r>
          </a:p>
          <a:p>
            <a:pPr algn="ctr"/>
            <a:endParaRPr lang="en-US" b="1" dirty="0"/>
          </a:p>
          <a:p>
            <a:pPr algn="ctr"/>
            <a:r>
              <a:rPr lang="en-US" b="1" dirty="0" smtClean="0"/>
              <a:t>Findings Neuroimaging </a:t>
            </a:r>
            <a:r>
              <a:rPr lang="en-US" b="1" dirty="0"/>
              <a:t>S</a:t>
            </a:r>
            <a:r>
              <a:rPr lang="en-US" b="1" dirty="0" smtClean="0"/>
              <a:t>tudies lack sensitivity and specificity for acute </a:t>
            </a:r>
            <a:r>
              <a:rPr lang="en-US" b="1" dirty="0"/>
              <a:t>or chronic LBP</a:t>
            </a:r>
            <a:endParaRPr lang="es-ES" b="1" dirty="0"/>
          </a:p>
        </p:txBody>
      </p:sp>
      <p:sp>
        <p:nvSpPr>
          <p:cNvPr id="4" name="3 CuadroTexto"/>
          <p:cNvSpPr txBox="1"/>
          <p:nvPr/>
        </p:nvSpPr>
        <p:spPr>
          <a:xfrm>
            <a:off x="1416406" y="5796582"/>
            <a:ext cx="6480720" cy="523220"/>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a:solidFill>
                  <a:schemeClr val="tx2">
                    <a:lumMod val="75000"/>
                  </a:schemeClr>
                </a:solidFill>
              </a:rPr>
              <a:t>Special </a:t>
            </a:r>
            <a:r>
              <a:rPr lang="en-US" sz="1400" b="1" dirty="0" err="1">
                <a:solidFill>
                  <a:schemeClr val="tx2">
                    <a:lumMod val="75000"/>
                  </a:schemeClr>
                </a:solidFill>
              </a:rPr>
              <a:t>Eurobarometer</a:t>
            </a:r>
            <a:r>
              <a:rPr lang="en-US" sz="1400" b="1" dirty="0">
                <a:solidFill>
                  <a:schemeClr val="tx2">
                    <a:lumMod val="75000"/>
                  </a:schemeClr>
                </a:solidFill>
              </a:rPr>
              <a:t> 272e/Wave 66.2 requested by Directorate General SANCO </a:t>
            </a:r>
            <a:r>
              <a:rPr lang="en-US" sz="1400" b="1" dirty="0" smtClean="0">
                <a:solidFill>
                  <a:schemeClr val="tx2">
                    <a:lumMod val="75000"/>
                  </a:schemeClr>
                </a:solidFill>
              </a:rPr>
              <a:t> </a:t>
            </a:r>
            <a:r>
              <a:rPr lang="es-ES" sz="1400" b="1" dirty="0" err="1" smtClean="0">
                <a:solidFill>
                  <a:schemeClr val="tx2">
                    <a:lumMod val="75000"/>
                  </a:schemeClr>
                </a:solidFill>
              </a:rPr>
              <a:t>European</a:t>
            </a:r>
            <a:r>
              <a:rPr lang="es-ES" sz="1400" b="1" dirty="0" smtClean="0">
                <a:solidFill>
                  <a:schemeClr val="tx2">
                    <a:lumMod val="75000"/>
                  </a:schemeClr>
                </a:solidFill>
              </a:rPr>
              <a:t> </a:t>
            </a:r>
            <a:r>
              <a:rPr lang="es-ES" sz="1400" b="1" dirty="0" err="1" smtClean="0">
                <a:solidFill>
                  <a:schemeClr val="tx2">
                    <a:lumMod val="75000"/>
                  </a:schemeClr>
                </a:solidFill>
              </a:rPr>
              <a:t>Commission</a:t>
            </a:r>
            <a:endParaRPr lang="es-ES" sz="1400" b="1" dirty="0" smtClean="0">
              <a:solidFill>
                <a:schemeClr val="tx2">
                  <a:lumMod val="75000"/>
                </a:schemeClr>
              </a:solidFill>
            </a:endParaRPr>
          </a:p>
        </p:txBody>
      </p:sp>
    </p:spTree>
    <p:extLst>
      <p:ext uri="{BB962C8B-B14F-4D97-AF65-F5344CB8AC3E}">
        <p14:creationId xmlns:p14="http://schemas.microsoft.com/office/powerpoint/2010/main" val="3190038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92696"/>
            <a:ext cx="777686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b="1" dirty="0" smtClean="0">
                <a:effectLst>
                  <a:outerShdw blurRad="38100" dist="38100" dir="2700000" algn="tl">
                    <a:srgbClr val="000000">
                      <a:alpha val="43137"/>
                    </a:srgbClr>
                  </a:outerShdw>
                </a:effectLst>
              </a:rPr>
              <a:t>PHYSIC    &amp;    PSYCHIC     DISABITLITY</a:t>
            </a:r>
            <a:endParaRPr lang="es-ES" sz="2400" b="1" dirty="0">
              <a:effectLst>
                <a:outerShdw blurRad="38100" dist="38100" dir="2700000" algn="tl">
                  <a:srgbClr val="000000">
                    <a:alpha val="43137"/>
                  </a:srgbClr>
                </a:outerShdw>
              </a:effectLst>
            </a:endParaRPr>
          </a:p>
        </p:txBody>
      </p:sp>
      <p:sp>
        <p:nvSpPr>
          <p:cNvPr id="3" name="2 Rectángulo"/>
          <p:cNvSpPr/>
          <p:nvPr/>
        </p:nvSpPr>
        <p:spPr>
          <a:xfrm>
            <a:off x="755576" y="2204864"/>
            <a:ext cx="7776864" cy="3693319"/>
          </a:xfrm>
          <a:prstGeom prst="rect">
            <a:avLst/>
          </a:prstGeom>
        </p:spPr>
        <p:txBody>
          <a:bodyPr wrap="square">
            <a:spAutoFit/>
          </a:bodyPr>
          <a:lstStyle/>
          <a:p>
            <a:pPr algn="ctr"/>
            <a:r>
              <a:rPr lang="en-US" b="1" dirty="0"/>
              <a:t>Patients </a:t>
            </a:r>
            <a:r>
              <a:rPr lang="en-US" b="1" dirty="0" smtClean="0"/>
              <a:t>remain </a:t>
            </a:r>
            <a:r>
              <a:rPr lang="en-US" b="1" dirty="0"/>
              <a:t>active </a:t>
            </a:r>
            <a:r>
              <a:rPr lang="en-US" dirty="0" smtClean="0"/>
              <a:t>demonstrated an </a:t>
            </a:r>
            <a:r>
              <a:rPr lang="en-US" dirty="0"/>
              <a:t>increased </a:t>
            </a:r>
            <a:r>
              <a:rPr lang="en-US" dirty="0" smtClean="0"/>
              <a:t> Recovery </a:t>
            </a:r>
            <a:r>
              <a:rPr lang="en-US" dirty="0"/>
              <a:t>at one year</a:t>
            </a:r>
            <a:endParaRPr lang="es-ES" b="1" dirty="0" smtClean="0"/>
          </a:p>
          <a:p>
            <a:pPr algn="ctr"/>
            <a:endParaRPr lang="es-ES" b="1" dirty="0"/>
          </a:p>
          <a:p>
            <a:pPr algn="ctr"/>
            <a:endParaRPr lang="es-ES" b="1" dirty="0" smtClean="0"/>
          </a:p>
          <a:p>
            <a:pPr algn="ctr"/>
            <a:r>
              <a:rPr lang="es-ES" b="1" dirty="0" err="1" smtClean="0"/>
              <a:t>Psychologic</a:t>
            </a:r>
            <a:r>
              <a:rPr lang="es-ES" b="1" dirty="0" smtClean="0"/>
              <a:t> </a:t>
            </a:r>
            <a:r>
              <a:rPr lang="es-ES" b="1" dirty="0" err="1"/>
              <a:t>distress</a:t>
            </a:r>
            <a:r>
              <a:rPr lang="es-ES" b="1" dirty="0"/>
              <a:t> </a:t>
            </a:r>
            <a:r>
              <a:rPr lang="es-ES" b="1" dirty="0" smtClean="0"/>
              <a:t> </a:t>
            </a:r>
            <a:r>
              <a:rPr lang="en-US" dirty="0" smtClean="0"/>
              <a:t>mediates </a:t>
            </a:r>
            <a:r>
              <a:rPr lang="en-US" b="1" dirty="0"/>
              <a:t>30%</a:t>
            </a:r>
            <a:r>
              <a:rPr lang="en-US" dirty="0"/>
              <a:t> of the relationship between LBP and </a:t>
            </a:r>
            <a:r>
              <a:rPr lang="en-US" dirty="0" smtClean="0"/>
              <a:t>disability</a:t>
            </a:r>
          </a:p>
          <a:p>
            <a:pPr algn="ctr"/>
            <a:endParaRPr lang="en-US" dirty="0"/>
          </a:p>
          <a:p>
            <a:pPr algn="ctr"/>
            <a:r>
              <a:rPr lang="es-ES" b="1" dirty="0" smtClean="0"/>
              <a:t>Stress </a:t>
            </a:r>
            <a:r>
              <a:rPr lang="en-US" b="1" dirty="0" smtClean="0"/>
              <a:t>and Depression </a:t>
            </a:r>
            <a:r>
              <a:rPr lang="en-US" dirty="0"/>
              <a:t>at </a:t>
            </a:r>
            <a:r>
              <a:rPr lang="en-US" b="1" dirty="0"/>
              <a:t>six weeks </a:t>
            </a:r>
            <a:r>
              <a:rPr lang="en-US" dirty="0"/>
              <a:t>after baseline influenced future </a:t>
            </a:r>
            <a:r>
              <a:rPr lang="en-US" dirty="0" smtClean="0"/>
              <a:t>disability</a:t>
            </a:r>
          </a:p>
          <a:p>
            <a:pPr algn="ctr"/>
            <a:endParaRPr lang="en-US" dirty="0"/>
          </a:p>
          <a:p>
            <a:pPr algn="ctr"/>
            <a:endParaRPr lang="en-US" dirty="0" smtClean="0"/>
          </a:p>
          <a:p>
            <a:pPr algn="ctr"/>
            <a:r>
              <a:rPr lang="en-US" dirty="0" smtClean="0"/>
              <a:t>High </a:t>
            </a:r>
            <a:r>
              <a:rPr lang="en-US" dirty="0"/>
              <a:t>degree of </a:t>
            </a:r>
            <a:r>
              <a:rPr lang="en-US" b="1" dirty="0"/>
              <a:t>functional impairment </a:t>
            </a:r>
            <a:r>
              <a:rPr lang="en-US" dirty="0"/>
              <a:t>at baseline </a:t>
            </a:r>
            <a:r>
              <a:rPr lang="en-US" dirty="0" smtClean="0"/>
              <a:t>predicts </a:t>
            </a:r>
            <a:r>
              <a:rPr lang="en-US" dirty="0"/>
              <a:t>ongoing </a:t>
            </a:r>
            <a:r>
              <a:rPr lang="en-US" dirty="0" smtClean="0"/>
              <a:t>pain</a:t>
            </a:r>
          </a:p>
          <a:p>
            <a:pPr algn="ctr"/>
            <a:endParaRPr lang="en-US" dirty="0"/>
          </a:p>
          <a:p>
            <a:endParaRPr lang="en-US" b="1" dirty="0" smtClean="0"/>
          </a:p>
          <a:p>
            <a:pPr algn="ctr"/>
            <a:r>
              <a:rPr lang="en-US" b="1" dirty="0" smtClean="0"/>
              <a:t>Genetic factors:  </a:t>
            </a:r>
            <a:r>
              <a:rPr lang="en-US" dirty="0" smtClean="0"/>
              <a:t>important  role </a:t>
            </a:r>
            <a:r>
              <a:rPr lang="en-US" dirty="0"/>
              <a:t>in the development of chronic </a:t>
            </a:r>
            <a:r>
              <a:rPr lang="en-US" dirty="0" smtClean="0"/>
              <a:t>pain</a:t>
            </a:r>
          </a:p>
          <a:p>
            <a:endParaRPr lang="es-ES" dirty="0"/>
          </a:p>
        </p:txBody>
      </p:sp>
    </p:spTree>
    <p:extLst>
      <p:ext uri="{BB962C8B-B14F-4D97-AF65-F5344CB8AC3E}">
        <p14:creationId xmlns:p14="http://schemas.microsoft.com/office/powerpoint/2010/main" val="2477380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747332307"/>
              </p:ext>
            </p:extLst>
          </p:nvPr>
        </p:nvGraphicFramePr>
        <p:xfrm>
          <a:off x="386658" y="90872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Título"/>
          <p:cNvSpPr txBox="1">
            <a:spLocks noGrp="1"/>
          </p:cNvSpPr>
          <p:nvPr>
            <p:ph type="title"/>
          </p:nvPr>
        </p:nvSpPr>
        <p:spPr>
          <a:xfrm>
            <a:off x="395536" y="404664"/>
            <a:ext cx="828092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b="1" dirty="0" smtClean="0">
                <a:effectLst>
                  <a:outerShdw blurRad="38100" dist="38100" dir="2700000" algn="tl">
                    <a:srgbClr val="000000">
                      <a:alpha val="43137"/>
                    </a:srgbClr>
                  </a:outerShdw>
                </a:effectLst>
              </a:rPr>
              <a:t>EVOLUTION OF  HEALTHCARE  COST  IN   LBP  </a:t>
            </a:r>
            <a:endParaRPr lang="es-ES" sz="2400" b="1" dirty="0">
              <a:effectLst>
                <a:outerShdw blurRad="38100" dist="38100" dir="2700000" algn="tl">
                  <a:srgbClr val="000000">
                    <a:alpha val="43137"/>
                  </a:srgbClr>
                </a:outerShdw>
              </a:effectLst>
            </a:endParaRPr>
          </a:p>
        </p:txBody>
      </p:sp>
      <p:sp>
        <p:nvSpPr>
          <p:cNvPr id="6" name="5 CuadroTexto"/>
          <p:cNvSpPr txBox="1"/>
          <p:nvPr/>
        </p:nvSpPr>
        <p:spPr>
          <a:xfrm>
            <a:off x="505014" y="5293931"/>
            <a:ext cx="7992888" cy="1138773"/>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400" b="1" dirty="0">
                <a:solidFill>
                  <a:schemeClr val="tx2">
                    <a:lumMod val="75000"/>
                  </a:schemeClr>
                </a:solidFill>
                <a:latin typeface="MetaPlusNormal-Roman"/>
              </a:rPr>
              <a:t>Wenger DR. </a:t>
            </a:r>
            <a:r>
              <a:rPr lang="es-ES" sz="1400" b="1" i="1" dirty="0" err="1" smtClean="0">
                <a:solidFill>
                  <a:schemeClr val="tx2">
                    <a:lumMod val="75000"/>
                  </a:schemeClr>
                </a:solidFill>
                <a:latin typeface="MetaPlusNormal-Italic"/>
              </a:rPr>
              <a:t>Spine</a:t>
            </a:r>
            <a:r>
              <a:rPr lang="es-ES" sz="1400" b="1" i="1" dirty="0" smtClean="0">
                <a:solidFill>
                  <a:schemeClr val="tx2">
                    <a:lumMod val="75000"/>
                  </a:schemeClr>
                </a:solidFill>
                <a:latin typeface="MetaPlusNormal-Italic"/>
              </a:rPr>
              <a:t> </a:t>
            </a:r>
            <a:r>
              <a:rPr lang="es-ES" sz="1400" b="1" dirty="0">
                <a:solidFill>
                  <a:schemeClr val="tx2">
                    <a:lumMod val="75000"/>
                  </a:schemeClr>
                </a:solidFill>
                <a:latin typeface="MetaPlusNormal-Roman"/>
              </a:rPr>
              <a:t>2007</a:t>
            </a:r>
            <a:r>
              <a:rPr lang="es-ES" sz="1400" b="1" dirty="0" smtClean="0">
                <a:solidFill>
                  <a:schemeClr val="tx2">
                    <a:lumMod val="75000"/>
                  </a:schemeClr>
                </a:solidFill>
                <a:latin typeface="MetaPlusNormal-Roman"/>
              </a:rPr>
              <a:t>; 32:2158-2165.</a:t>
            </a:r>
          </a:p>
          <a:p>
            <a:pPr algn="ctr"/>
            <a:r>
              <a:rPr lang="es-ES" sz="1400" b="1" dirty="0" smtClean="0">
                <a:solidFill>
                  <a:schemeClr val="tx2">
                    <a:lumMod val="75000"/>
                  </a:schemeClr>
                </a:solidFill>
                <a:latin typeface="MetaPlusNormal-Roman"/>
              </a:rPr>
              <a:t> </a:t>
            </a:r>
            <a:r>
              <a:rPr lang="en-US" sz="1400" b="1" dirty="0" err="1">
                <a:solidFill>
                  <a:schemeClr val="tx2">
                    <a:lumMod val="75000"/>
                  </a:schemeClr>
                </a:solidFill>
                <a:latin typeface="MetaPlusNormal-Roman"/>
              </a:rPr>
              <a:t>Deyo</a:t>
            </a:r>
            <a:r>
              <a:rPr lang="en-US" sz="1400" b="1" dirty="0">
                <a:solidFill>
                  <a:schemeClr val="tx2">
                    <a:lumMod val="75000"/>
                  </a:schemeClr>
                </a:solidFill>
                <a:latin typeface="MetaPlusNormal-Roman"/>
              </a:rPr>
              <a:t> RA, </a:t>
            </a:r>
            <a:r>
              <a:rPr lang="en-US" sz="1400" b="1" dirty="0" err="1">
                <a:solidFill>
                  <a:schemeClr val="tx2">
                    <a:lumMod val="75000"/>
                  </a:schemeClr>
                </a:solidFill>
                <a:latin typeface="MetaPlusNormal-Roman"/>
              </a:rPr>
              <a:t>Mirza</a:t>
            </a:r>
            <a:r>
              <a:rPr lang="en-US" sz="1400" b="1" dirty="0">
                <a:solidFill>
                  <a:schemeClr val="tx2">
                    <a:lumMod val="75000"/>
                  </a:schemeClr>
                </a:solidFill>
                <a:latin typeface="MetaPlusNormal-Roman"/>
              </a:rPr>
              <a:t> SK</a:t>
            </a:r>
            <a:r>
              <a:rPr lang="en-US" sz="1400" b="1" dirty="0" smtClean="0">
                <a:solidFill>
                  <a:schemeClr val="tx2">
                    <a:lumMod val="75000"/>
                  </a:schemeClr>
                </a:solidFill>
                <a:latin typeface="MetaPlusNormal-Roman"/>
              </a:rPr>
              <a:t>. </a:t>
            </a:r>
            <a:r>
              <a:rPr lang="en-US" sz="1400" b="1" dirty="0" err="1" smtClean="0">
                <a:solidFill>
                  <a:schemeClr val="tx2">
                    <a:lumMod val="75000"/>
                  </a:schemeClr>
                </a:solidFill>
                <a:latin typeface="MetaPlusNormal-Roman"/>
              </a:rPr>
              <a:t>Clin</a:t>
            </a:r>
            <a:r>
              <a:rPr lang="en-US" sz="1400" b="1" dirty="0" smtClean="0">
                <a:solidFill>
                  <a:schemeClr val="tx2">
                    <a:lumMod val="75000"/>
                  </a:schemeClr>
                </a:solidFill>
                <a:latin typeface="MetaPlusNormal-Roman"/>
              </a:rPr>
              <a:t> </a:t>
            </a:r>
            <a:r>
              <a:rPr lang="en-US" sz="1400" b="1" dirty="0" err="1" smtClean="0">
                <a:solidFill>
                  <a:schemeClr val="tx2">
                    <a:lumMod val="75000"/>
                  </a:schemeClr>
                </a:solidFill>
                <a:latin typeface="MetaPlusNormal-Roman"/>
              </a:rPr>
              <a:t>Orthop</a:t>
            </a:r>
            <a:r>
              <a:rPr lang="en-US" sz="1400" b="1" dirty="0" smtClean="0">
                <a:solidFill>
                  <a:schemeClr val="tx2">
                    <a:lumMod val="75000"/>
                  </a:schemeClr>
                </a:solidFill>
                <a:latin typeface="MetaPlusNormal-Roman"/>
              </a:rPr>
              <a:t> </a:t>
            </a:r>
            <a:r>
              <a:rPr lang="en-US" sz="1400" b="1" dirty="0" err="1">
                <a:solidFill>
                  <a:schemeClr val="tx2">
                    <a:lumMod val="75000"/>
                  </a:schemeClr>
                </a:solidFill>
                <a:latin typeface="MetaPlusNormal-Roman"/>
              </a:rPr>
              <a:t>Relat</a:t>
            </a:r>
            <a:r>
              <a:rPr lang="en-US" sz="1400" b="1" dirty="0">
                <a:solidFill>
                  <a:schemeClr val="tx2">
                    <a:lumMod val="75000"/>
                  </a:schemeClr>
                </a:solidFill>
                <a:latin typeface="MetaPlusNormal-Roman"/>
              </a:rPr>
              <a:t> Res 2006; 443:139-146</a:t>
            </a:r>
            <a:r>
              <a:rPr lang="en-US" sz="1600" b="1" dirty="0">
                <a:solidFill>
                  <a:schemeClr val="tx2">
                    <a:lumMod val="75000"/>
                  </a:schemeClr>
                </a:solidFill>
                <a:latin typeface="MetaPlusNormal-Roman"/>
              </a:rPr>
              <a:t>.</a:t>
            </a:r>
            <a:endParaRPr lang="es-ES" sz="1600" b="1" dirty="0" smtClean="0">
              <a:solidFill>
                <a:schemeClr val="tx2">
                  <a:lumMod val="75000"/>
                </a:schemeClr>
              </a:solidFill>
              <a:latin typeface="MetaPlusNormal-Roman"/>
            </a:endParaRPr>
          </a:p>
          <a:p>
            <a:pPr algn="ctr"/>
            <a:endParaRPr lang="es-ES" dirty="0" smtClean="0">
              <a:solidFill>
                <a:srgbClr val="231F20"/>
              </a:solidFill>
              <a:latin typeface="MetaPlusNormal-Roman"/>
            </a:endParaRPr>
          </a:p>
          <a:p>
            <a:pPr algn="ctr"/>
            <a:endParaRPr lang="es-ES"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3416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75556" y="548680"/>
            <a:ext cx="7776864"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2400" b="1" dirty="0" smtClean="0">
                <a:effectLst>
                  <a:outerShdw blurRad="38100" dist="38100" dir="2700000" algn="tl">
                    <a:srgbClr val="000000">
                      <a:alpha val="43137"/>
                    </a:srgbClr>
                  </a:outerShdw>
                </a:effectLst>
              </a:rPr>
              <a:t>EVOLUTION    OF   HEALTHCARE    COST    IN   LBP * </a:t>
            </a:r>
            <a:endParaRPr lang="es-ES" sz="2400" b="1" dirty="0">
              <a:effectLst>
                <a:outerShdw blurRad="38100" dist="38100" dir="2700000" algn="tl">
                  <a:srgbClr val="000000">
                    <a:alpha val="43137"/>
                  </a:srgbClr>
                </a:outerShdw>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588195143"/>
              </p:ext>
            </p:extLst>
          </p:nvPr>
        </p:nvGraphicFramePr>
        <p:xfrm>
          <a:off x="899592" y="1484785"/>
          <a:ext cx="3816424" cy="4248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2150068719"/>
              </p:ext>
            </p:extLst>
          </p:nvPr>
        </p:nvGraphicFramePr>
        <p:xfrm>
          <a:off x="4788024" y="1340768"/>
          <a:ext cx="3528392"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7" name="6 CuadroTexto"/>
          <p:cNvSpPr txBox="1"/>
          <p:nvPr/>
        </p:nvSpPr>
        <p:spPr>
          <a:xfrm>
            <a:off x="575556" y="5733256"/>
            <a:ext cx="7776864" cy="1908215"/>
          </a:xfrm>
          <a:prstGeom prst="rect">
            <a:avLst/>
          </a:prstGeom>
          <a:noFill/>
          <a:ln>
            <a:no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 sz="1400" b="1" dirty="0" err="1" smtClean="0">
                <a:solidFill>
                  <a:srgbClr val="002060"/>
                </a:solidFill>
              </a:rPr>
              <a:t>Manchikanti</a:t>
            </a:r>
            <a:r>
              <a:rPr lang="es-ES" sz="1400" b="1" dirty="0" smtClean="0">
                <a:solidFill>
                  <a:srgbClr val="002060"/>
                </a:solidFill>
              </a:rPr>
              <a:t> L . </a:t>
            </a:r>
            <a:r>
              <a:rPr lang="es-ES" sz="1400" b="1" dirty="0" err="1" smtClean="0">
                <a:solidFill>
                  <a:srgbClr val="002060"/>
                </a:solidFill>
              </a:rPr>
              <a:t>Pain</a:t>
            </a:r>
            <a:r>
              <a:rPr lang="es-ES" sz="1400" b="1" dirty="0" smtClean="0">
                <a:solidFill>
                  <a:srgbClr val="002060"/>
                </a:solidFill>
              </a:rPr>
              <a:t> </a:t>
            </a:r>
            <a:r>
              <a:rPr lang="es-ES" sz="1400" b="1" dirty="0" err="1" smtClean="0">
                <a:solidFill>
                  <a:srgbClr val="002060"/>
                </a:solidFill>
              </a:rPr>
              <a:t>Physician</a:t>
            </a:r>
            <a:r>
              <a:rPr lang="es-ES" sz="1400" b="1" dirty="0" smtClean="0">
                <a:solidFill>
                  <a:srgbClr val="002060"/>
                </a:solidFill>
              </a:rPr>
              <a:t> 2010; 13(4): E215-64</a:t>
            </a:r>
          </a:p>
          <a:p>
            <a:pPr algn="ctr"/>
            <a:r>
              <a:rPr lang="es-ES" sz="1400" b="1" dirty="0" smtClean="0">
                <a:solidFill>
                  <a:srgbClr val="002060"/>
                </a:solidFill>
              </a:rPr>
              <a:t> </a:t>
            </a:r>
            <a:r>
              <a:rPr lang="en-US" sz="1400" b="1" dirty="0">
                <a:solidFill>
                  <a:srgbClr val="002060"/>
                </a:solidFill>
              </a:rPr>
              <a:t>Straus BN. Chronic pain of </a:t>
            </a:r>
            <a:r>
              <a:rPr lang="en-US" sz="1400" b="1" dirty="0" smtClean="0">
                <a:solidFill>
                  <a:srgbClr val="002060"/>
                </a:solidFill>
              </a:rPr>
              <a:t>spinal </a:t>
            </a:r>
            <a:r>
              <a:rPr lang="en-US" sz="1400" b="1" dirty="0">
                <a:solidFill>
                  <a:srgbClr val="002060"/>
                </a:solidFill>
              </a:rPr>
              <a:t>origin: The costs of intervention. Spine 2002;27:2614-2619.</a:t>
            </a:r>
            <a:r>
              <a:rPr lang="es-ES" sz="1400" b="1" dirty="0" smtClean="0">
                <a:solidFill>
                  <a:srgbClr val="002060"/>
                </a:solidFill>
              </a:rPr>
              <a:t> </a:t>
            </a:r>
          </a:p>
          <a:p>
            <a:pPr algn="ctr"/>
            <a:endParaRPr lang="es-ES" dirty="0" smtClean="0">
              <a:solidFill>
                <a:srgbClr val="002060"/>
              </a:solidFill>
            </a:endParaRPr>
          </a:p>
          <a:p>
            <a:pPr algn="ctr"/>
            <a:endParaRPr lang="es-ES" dirty="0" smtClean="0">
              <a:solidFill>
                <a:srgbClr val="002060"/>
              </a:solidFill>
            </a:endParaRPr>
          </a:p>
          <a:p>
            <a:pPr algn="ctr"/>
            <a:endParaRPr lang="es-ES" dirty="0" smtClean="0">
              <a:solidFill>
                <a:srgbClr val="002060"/>
              </a:solidFill>
            </a:endParaRPr>
          </a:p>
          <a:p>
            <a:pPr algn="ctr"/>
            <a:endParaRPr lang="es-ES" dirty="0" smtClean="0">
              <a:solidFill>
                <a:srgbClr val="002060"/>
              </a:solidFill>
            </a:endParaRPr>
          </a:p>
          <a:p>
            <a:pPr algn="ctr"/>
            <a:r>
              <a:rPr lang="es-ES" dirty="0" smtClean="0">
                <a:solidFill>
                  <a:srgbClr val="002060"/>
                </a:solidFill>
              </a:rPr>
              <a:t>  </a:t>
            </a:r>
            <a:endParaRPr lang="es-ES" b="1" dirty="0" smtClean="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1174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80920" cy="576064"/>
          </a:xfrm>
        </p:spPr>
        <p:style>
          <a:lnRef idx="0">
            <a:schemeClr val="accent1"/>
          </a:lnRef>
          <a:fillRef idx="3">
            <a:schemeClr val="accent1"/>
          </a:fillRef>
          <a:effectRef idx="3">
            <a:schemeClr val="accent1"/>
          </a:effectRef>
          <a:fontRef idx="minor">
            <a:schemeClr val="lt1"/>
          </a:fontRef>
        </p:style>
        <p:txBody>
          <a:bodyPr>
            <a:normAutofit/>
          </a:bodyPr>
          <a:lstStyle/>
          <a:p>
            <a:r>
              <a:rPr lang="es-ES" sz="2600" b="1" dirty="0" smtClean="0">
                <a:effectLst>
                  <a:outerShdw blurRad="38100" dist="38100" dir="2700000" algn="tl">
                    <a:srgbClr val="000000">
                      <a:alpha val="43137"/>
                    </a:srgbClr>
                  </a:outerShdw>
                </a:effectLst>
              </a:rPr>
              <a:t>CLINICAL PRACTICE GUIDELINES &amp; MANAGEMENT OF  LBP</a:t>
            </a:r>
            <a:endParaRPr lang="es-ES" sz="26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7544" y="1700808"/>
            <a:ext cx="8280920" cy="4525963"/>
          </a:xfrm>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a:normAutofit fontScale="85000" lnSpcReduction="10000"/>
          </a:bodyPr>
          <a:lstStyle/>
          <a:p>
            <a:pPr marL="0" indent="0" algn="just">
              <a:buClr>
                <a:schemeClr val="accent1">
                  <a:lumMod val="75000"/>
                </a:schemeClr>
              </a:buClr>
              <a:buSzPct val="92000"/>
              <a:buNone/>
            </a:pPr>
            <a:endParaRPr lang="en-US" sz="2100" b="1" dirty="0" smtClean="0"/>
          </a:p>
          <a:p>
            <a:pPr marL="0" indent="0" algn="just">
              <a:buClr>
                <a:schemeClr val="accent1">
                  <a:lumMod val="75000"/>
                </a:schemeClr>
              </a:buClr>
              <a:buSzPct val="92000"/>
              <a:buNone/>
            </a:pPr>
            <a:r>
              <a:rPr lang="en-US" sz="2100" b="1" dirty="0" smtClean="0">
                <a:effectLst>
                  <a:outerShdw blurRad="38100" dist="38100" dir="2700000" algn="tl">
                    <a:srgbClr val="000000">
                      <a:alpha val="43137"/>
                    </a:srgbClr>
                  </a:outerShdw>
                </a:effectLst>
              </a:rPr>
              <a:t>1987  </a:t>
            </a:r>
            <a:r>
              <a:rPr lang="en-US" sz="2100" b="1" dirty="0" smtClean="0"/>
              <a:t> </a:t>
            </a:r>
            <a:r>
              <a:rPr lang="en-US" sz="2000" b="1" dirty="0" smtClean="0">
                <a:solidFill>
                  <a:schemeClr val="tx1"/>
                </a:solidFill>
              </a:rPr>
              <a:t>The </a:t>
            </a:r>
            <a:r>
              <a:rPr lang="en-US" sz="2000" b="1" dirty="0">
                <a:solidFill>
                  <a:schemeClr val="tx1"/>
                </a:solidFill>
              </a:rPr>
              <a:t>Quebec Task force on </a:t>
            </a:r>
            <a:r>
              <a:rPr lang="en-US" sz="2000" b="1" dirty="0" smtClean="0">
                <a:solidFill>
                  <a:schemeClr val="tx1"/>
                </a:solidFill>
              </a:rPr>
              <a:t>Spinal Disorders </a:t>
            </a:r>
          </a:p>
          <a:p>
            <a:pPr marL="0" indent="0" algn="just">
              <a:buClr>
                <a:schemeClr val="accent1">
                  <a:lumMod val="75000"/>
                </a:schemeClr>
              </a:buClr>
              <a:buSzPct val="92000"/>
              <a:buNone/>
            </a:pPr>
            <a:endParaRPr lang="en-US" sz="2000" b="1" dirty="0" smtClean="0"/>
          </a:p>
          <a:p>
            <a:pPr marL="0" indent="0" algn="just">
              <a:buClr>
                <a:schemeClr val="accent1">
                  <a:lumMod val="75000"/>
                </a:schemeClr>
              </a:buClr>
              <a:buSzPct val="92000"/>
              <a:buNone/>
            </a:pPr>
            <a:r>
              <a:rPr lang="en-US" sz="2100" b="1" dirty="0" smtClean="0">
                <a:effectLst>
                  <a:outerShdw blurRad="38100" dist="38100" dir="2700000" algn="tl">
                    <a:srgbClr val="000000">
                      <a:alpha val="43137"/>
                    </a:srgbClr>
                  </a:outerShdw>
                </a:effectLst>
              </a:rPr>
              <a:t>1994 </a:t>
            </a:r>
            <a:r>
              <a:rPr lang="en-US" sz="2000" b="1" dirty="0" smtClean="0">
                <a:effectLst>
                  <a:outerShdw blurRad="38100" dist="38100" dir="2700000" algn="tl">
                    <a:srgbClr val="000000">
                      <a:alpha val="43137"/>
                    </a:srgbClr>
                  </a:outerShdw>
                </a:effectLst>
              </a:rPr>
              <a:t> </a:t>
            </a:r>
            <a:r>
              <a:rPr lang="en-US" sz="2000" b="1" dirty="0" smtClean="0"/>
              <a:t>  </a:t>
            </a:r>
            <a:r>
              <a:rPr lang="en-US" sz="2000" b="1" dirty="0" smtClean="0">
                <a:solidFill>
                  <a:schemeClr val="tx1"/>
                </a:solidFill>
              </a:rPr>
              <a:t>U.S</a:t>
            </a:r>
            <a:r>
              <a:rPr lang="en-US" sz="2000" b="1" dirty="0">
                <a:solidFill>
                  <a:schemeClr val="tx1"/>
                </a:solidFill>
              </a:rPr>
              <a:t>. Agency for Health Care and Policy Research (</a:t>
            </a:r>
            <a:r>
              <a:rPr lang="en-US" sz="2000" b="1" dirty="0" smtClean="0">
                <a:solidFill>
                  <a:schemeClr val="tx1"/>
                </a:solidFill>
              </a:rPr>
              <a:t>AHCPR)  m</a:t>
            </a:r>
            <a:r>
              <a:rPr lang="es-ES" sz="2000" b="1" dirty="0" err="1" smtClean="0">
                <a:solidFill>
                  <a:schemeClr val="tx1"/>
                </a:solidFill>
              </a:rPr>
              <a:t>anagement</a:t>
            </a:r>
            <a:r>
              <a:rPr lang="es-ES" sz="2000" b="1" dirty="0" smtClean="0">
                <a:solidFill>
                  <a:schemeClr val="tx1"/>
                </a:solidFill>
              </a:rPr>
              <a:t> </a:t>
            </a:r>
            <a:r>
              <a:rPr lang="es-ES" sz="2000" b="1" dirty="0">
                <a:solidFill>
                  <a:schemeClr val="tx1"/>
                </a:solidFill>
              </a:rPr>
              <a:t>of </a:t>
            </a:r>
            <a:r>
              <a:rPr lang="es-ES" sz="2000" b="1" dirty="0" smtClean="0">
                <a:solidFill>
                  <a:schemeClr val="tx1"/>
                </a:solidFill>
              </a:rPr>
              <a:t>	</a:t>
            </a:r>
            <a:r>
              <a:rPr lang="es-ES" sz="2000" b="1" dirty="0" err="1" smtClean="0">
                <a:solidFill>
                  <a:schemeClr val="tx1"/>
                </a:solidFill>
              </a:rPr>
              <a:t>Acute</a:t>
            </a:r>
            <a:r>
              <a:rPr lang="es-ES" sz="2000" b="1" dirty="0" smtClean="0">
                <a:solidFill>
                  <a:schemeClr val="tx1"/>
                </a:solidFill>
              </a:rPr>
              <a:t>    	</a:t>
            </a:r>
            <a:r>
              <a:rPr lang="es-ES" sz="2000" b="1" dirty="0" err="1" smtClean="0">
                <a:solidFill>
                  <a:schemeClr val="tx1"/>
                </a:solidFill>
              </a:rPr>
              <a:t>Low</a:t>
            </a:r>
            <a:r>
              <a:rPr lang="es-ES" sz="2000" b="1" dirty="0" smtClean="0">
                <a:solidFill>
                  <a:schemeClr val="tx1"/>
                </a:solidFill>
              </a:rPr>
              <a:t> </a:t>
            </a:r>
            <a:r>
              <a:rPr lang="en-US" sz="2000" b="1" dirty="0" smtClean="0">
                <a:solidFill>
                  <a:schemeClr val="tx1"/>
                </a:solidFill>
              </a:rPr>
              <a:t> </a:t>
            </a:r>
            <a:r>
              <a:rPr lang="en-US" sz="2000" b="1" dirty="0">
                <a:solidFill>
                  <a:schemeClr val="tx1"/>
                </a:solidFill>
              </a:rPr>
              <a:t>Back </a:t>
            </a:r>
            <a:r>
              <a:rPr lang="en-US" sz="2000" b="1" dirty="0" smtClean="0">
                <a:solidFill>
                  <a:schemeClr val="tx1"/>
                </a:solidFill>
              </a:rPr>
              <a:t>Pain</a:t>
            </a:r>
          </a:p>
          <a:p>
            <a:pPr marL="0" indent="0" algn="just">
              <a:buClr>
                <a:schemeClr val="accent1">
                  <a:lumMod val="75000"/>
                </a:schemeClr>
              </a:buClr>
              <a:buSzPct val="92000"/>
              <a:buNone/>
            </a:pPr>
            <a:endParaRPr lang="en-US" sz="2000" b="1" dirty="0" smtClean="0"/>
          </a:p>
          <a:p>
            <a:pPr marL="0" indent="0" algn="just">
              <a:buClr>
                <a:schemeClr val="accent1">
                  <a:lumMod val="75000"/>
                </a:schemeClr>
              </a:buClr>
              <a:buSzPct val="92000"/>
              <a:buNone/>
            </a:pPr>
            <a:r>
              <a:rPr lang="en-US" sz="2100" b="1" dirty="0" smtClean="0">
                <a:effectLst>
                  <a:outerShdw blurRad="38100" dist="38100" dir="2700000" algn="tl">
                    <a:srgbClr val="000000">
                      <a:alpha val="43137"/>
                    </a:srgbClr>
                  </a:outerShdw>
                </a:effectLst>
              </a:rPr>
              <a:t>1999  </a:t>
            </a:r>
            <a:r>
              <a:rPr lang="en-US" sz="2000" b="1" dirty="0" smtClean="0">
                <a:effectLst>
                  <a:outerShdw blurRad="38100" dist="38100" dir="2700000" algn="tl">
                    <a:srgbClr val="000000">
                      <a:alpha val="43137"/>
                    </a:srgbClr>
                  </a:outerShdw>
                </a:effectLst>
              </a:rPr>
              <a:t> </a:t>
            </a:r>
            <a:r>
              <a:rPr lang="en-US" sz="2000" b="1" dirty="0" smtClean="0"/>
              <a:t> </a:t>
            </a:r>
            <a:r>
              <a:rPr lang="en-US" sz="2000" b="1" dirty="0" smtClean="0">
                <a:solidFill>
                  <a:schemeClr val="tx1"/>
                </a:solidFill>
              </a:rPr>
              <a:t>U.S</a:t>
            </a:r>
            <a:r>
              <a:rPr lang="en-US" sz="2000" b="1" dirty="0">
                <a:solidFill>
                  <a:schemeClr val="tx1"/>
                </a:solidFill>
              </a:rPr>
              <a:t>. Guideline </a:t>
            </a:r>
            <a:r>
              <a:rPr lang="en-US" sz="2000" b="1" dirty="0" smtClean="0">
                <a:solidFill>
                  <a:schemeClr val="tx1"/>
                </a:solidFill>
              </a:rPr>
              <a:t>by the Veterans </a:t>
            </a:r>
            <a:r>
              <a:rPr lang="en-US" sz="2000" b="1" dirty="0">
                <a:solidFill>
                  <a:schemeClr val="tx1"/>
                </a:solidFill>
              </a:rPr>
              <a:t>Affairs/Department of </a:t>
            </a:r>
            <a:r>
              <a:rPr lang="en-US" sz="2000" b="1" dirty="0" smtClean="0">
                <a:solidFill>
                  <a:schemeClr val="tx1"/>
                </a:solidFill>
              </a:rPr>
              <a:t> Defense 	(</a:t>
            </a:r>
            <a:r>
              <a:rPr lang="en-US" sz="2000" b="1" dirty="0">
                <a:solidFill>
                  <a:schemeClr val="tx1"/>
                </a:solidFill>
              </a:rPr>
              <a:t>VA/</a:t>
            </a:r>
            <a:r>
              <a:rPr lang="en-US" sz="2000" b="1" dirty="0" err="1">
                <a:solidFill>
                  <a:schemeClr val="tx1"/>
                </a:solidFill>
              </a:rPr>
              <a:t>DoD</a:t>
            </a:r>
            <a:r>
              <a:rPr lang="en-US" sz="2000" b="1" dirty="0">
                <a:solidFill>
                  <a:schemeClr val="tx1"/>
                </a:solidFill>
              </a:rPr>
              <a:t>) </a:t>
            </a:r>
            <a:endParaRPr lang="en-US" sz="2000" b="1" dirty="0" smtClean="0">
              <a:solidFill>
                <a:schemeClr val="tx1"/>
              </a:solidFill>
            </a:endParaRPr>
          </a:p>
          <a:p>
            <a:pPr marL="0" indent="0" algn="just">
              <a:buClr>
                <a:schemeClr val="accent1">
                  <a:lumMod val="75000"/>
                </a:schemeClr>
              </a:buClr>
              <a:buSzPct val="92000"/>
              <a:buNone/>
            </a:pPr>
            <a:endParaRPr lang="en-US" sz="2000" b="1" dirty="0" smtClean="0"/>
          </a:p>
          <a:p>
            <a:pPr marL="0" indent="0" algn="just">
              <a:buClr>
                <a:schemeClr val="accent1">
                  <a:lumMod val="75000"/>
                </a:schemeClr>
              </a:buClr>
              <a:buSzPct val="92000"/>
              <a:buNone/>
            </a:pPr>
            <a:r>
              <a:rPr lang="en-US" sz="2100" b="1" dirty="0" smtClean="0">
                <a:effectLst>
                  <a:outerShdw blurRad="38100" dist="38100" dir="2700000" algn="tl">
                    <a:srgbClr val="000000">
                      <a:alpha val="43137"/>
                    </a:srgbClr>
                  </a:outerShdw>
                </a:effectLst>
              </a:rPr>
              <a:t>1999 </a:t>
            </a:r>
            <a:r>
              <a:rPr lang="en-US" sz="2100" b="1" dirty="0" smtClean="0"/>
              <a:t> </a:t>
            </a:r>
            <a:r>
              <a:rPr lang="en-US" sz="2000" b="1" dirty="0" smtClean="0"/>
              <a:t>  </a:t>
            </a:r>
            <a:r>
              <a:rPr lang="en-US" sz="2000" b="1" dirty="0" smtClean="0">
                <a:solidFill>
                  <a:schemeClr val="tx1"/>
                </a:solidFill>
              </a:rPr>
              <a:t>Guideline </a:t>
            </a:r>
            <a:r>
              <a:rPr lang="en-US" sz="2000" b="1" dirty="0">
                <a:solidFill>
                  <a:schemeClr val="tx1"/>
                </a:solidFill>
              </a:rPr>
              <a:t>of Royal </a:t>
            </a:r>
            <a:r>
              <a:rPr lang="en-US" sz="2000" b="1" dirty="0" smtClean="0">
                <a:solidFill>
                  <a:schemeClr val="tx1"/>
                </a:solidFill>
              </a:rPr>
              <a:t>College of </a:t>
            </a:r>
            <a:r>
              <a:rPr lang="en-US" sz="2000" b="1" dirty="0">
                <a:solidFill>
                  <a:schemeClr val="tx1"/>
                </a:solidFill>
              </a:rPr>
              <a:t>General </a:t>
            </a:r>
            <a:r>
              <a:rPr lang="en-US" sz="2000" b="1" dirty="0" err="1">
                <a:solidFill>
                  <a:schemeClr val="tx1"/>
                </a:solidFill>
              </a:rPr>
              <a:t>Practicioners</a:t>
            </a:r>
            <a:r>
              <a:rPr lang="en-US" sz="2000" b="1" dirty="0">
                <a:solidFill>
                  <a:schemeClr val="tx1"/>
                </a:solidFill>
              </a:rPr>
              <a:t> (RCGP</a:t>
            </a:r>
            <a:r>
              <a:rPr lang="en-US" sz="2000" b="1" dirty="0" smtClean="0">
                <a:solidFill>
                  <a:schemeClr val="tx1"/>
                </a:solidFill>
              </a:rPr>
              <a:t>)</a:t>
            </a:r>
          </a:p>
          <a:p>
            <a:pPr marL="0" indent="0" algn="just">
              <a:buClr>
                <a:schemeClr val="accent1">
                  <a:lumMod val="75000"/>
                </a:schemeClr>
              </a:buClr>
              <a:buSzPct val="92000"/>
              <a:buNone/>
            </a:pPr>
            <a:endParaRPr lang="en-US" sz="2000" b="1" dirty="0" smtClean="0"/>
          </a:p>
          <a:p>
            <a:pPr marL="0" indent="0" algn="just">
              <a:buClr>
                <a:schemeClr val="accent1">
                  <a:lumMod val="75000"/>
                </a:schemeClr>
              </a:buClr>
              <a:buSzPct val="92000"/>
              <a:buNone/>
            </a:pPr>
            <a:r>
              <a:rPr lang="en-US" sz="2800" b="1" dirty="0" smtClean="0">
                <a:effectLst>
                  <a:outerShdw blurRad="38100" dist="38100" dir="2700000" algn="tl">
                    <a:srgbClr val="000000">
                      <a:alpha val="43137"/>
                    </a:srgbClr>
                  </a:outerShdw>
                </a:effectLst>
              </a:rPr>
              <a:t>2005</a:t>
            </a:r>
            <a:r>
              <a:rPr lang="en-US" sz="2800" b="1" dirty="0" smtClean="0"/>
              <a:t>  </a:t>
            </a:r>
            <a:r>
              <a:rPr lang="en-US" sz="2000" b="1" dirty="0" smtClean="0"/>
              <a:t>  </a:t>
            </a:r>
            <a:r>
              <a:rPr lang="en-US" sz="2400" b="1" dirty="0" smtClean="0">
                <a:solidFill>
                  <a:schemeClr val="tx1"/>
                </a:solidFill>
              </a:rPr>
              <a:t>The </a:t>
            </a:r>
            <a:r>
              <a:rPr lang="en-US" sz="2400" b="1" dirty="0">
                <a:solidFill>
                  <a:schemeClr val="tx1"/>
                </a:solidFill>
              </a:rPr>
              <a:t>European Multinational COST b 13 </a:t>
            </a:r>
            <a:r>
              <a:rPr lang="en-US" sz="2400" b="1" dirty="0" smtClean="0">
                <a:solidFill>
                  <a:schemeClr val="tx1"/>
                </a:solidFill>
              </a:rPr>
              <a:t>program (Revised).</a:t>
            </a:r>
          </a:p>
          <a:p>
            <a:pPr marL="0" indent="0" algn="just">
              <a:buClr>
                <a:schemeClr val="accent1">
                  <a:lumMod val="75000"/>
                </a:schemeClr>
              </a:buClr>
              <a:buSzPct val="92000"/>
              <a:buNone/>
            </a:pPr>
            <a:endParaRPr lang="en-US" sz="2000" b="1" dirty="0" smtClean="0"/>
          </a:p>
          <a:p>
            <a:pPr marL="0" indent="0" algn="just">
              <a:buClr>
                <a:schemeClr val="accent1">
                  <a:lumMod val="75000"/>
                </a:schemeClr>
              </a:buClr>
              <a:buSzPct val="92000"/>
              <a:buNone/>
            </a:pPr>
            <a:r>
              <a:rPr lang="en-US" sz="2100" b="1" dirty="0" smtClean="0">
                <a:effectLst>
                  <a:outerShdw blurRad="38100" dist="38100" dir="2700000" algn="tl">
                    <a:srgbClr val="000000">
                      <a:alpha val="43137"/>
                    </a:srgbClr>
                  </a:outerShdw>
                </a:effectLst>
              </a:rPr>
              <a:t>2009</a:t>
            </a:r>
            <a:r>
              <a:rPr lang="en-US" sz="2100" dirty="0" smtClean="0"/>
              <a:t> </a:t>
            </a:r>
            <a:r>
              <a:rPr lang="en-US" sz="2000" dirty="0" smtClean="0"/>
              <a:t>   </a:t>
            </a:r>
            <a:r>
              <a:rPr lang="en-US" sz="2000" b="1" dirty="0" smtClean="0">
                <a:solidFill>
                  <a:schemeClr val="tx1"/>
                </a:solidFill>
              </a:rPr>
              <a:t>American </a:t>
            </a:r>
            <a:r>
              <a:rPr lang="en-US" sz="2000" b="1" dirty="0">
                <a:solidFill>
                  <a:schemeClr val="tx1"/>
                </a:solidFill>
              </a:rPr>
              <a:t>Pain </a:t>
            </a:r>
            <a:r>
              <a:rPr lang="en-US" sz="2000" b="1" dirty="0" smtClean="0">
                <a:solidFill>
                  <a:schemeClr val="tx1"/>
                </a:solidFill>
              </a:rPr>
              <a:t>Society </a:t>
            </a:r>
            <a:r>
              <a:rPr lang="en-US" sz="2000" b="1" dirty="0">
                <a:solidFill>
                  <a:schemeClr val="tx1"/>
                </a:solidFill>
              </a:rPr>
              <a:t>(APS) </a:t>
            </a:r>
            <a:endParaRPr lang="en-US" sz="2000" b="1" dirty="0" smtClean="0">
              <a:solidFill>
                <a:schemeClr val="tx1"/>
              </a:solidFill>
            </a:endParaRPr>
          </a:p>
          <a:p>
            <a:pPr marL="0" indent="0" algn="just">
              <a:buClr>
                <a:schemeClr val="accent1">
                  <a:lumMod val="75000"/>
                </a:schemeClr>
              </a:buClr>
              <a:buSzPct val="92000"/>
              <a:buNone/>
            </a:pPr>
            <a:endParaRPr lang="en-US" sz="2000" b="1" dirty="0" smtClean="0"/>
          </a:p>
          <a:p>
            <a:pPr marL="0" indent="0" algn="just">
              <a:buClr>
                <a:schemeClr val="accent1">
                  <a:lumMod val="75000"/>
                </a:schemeClr>
              </a:buClr>
              <a:buSzPct val="92000"/>
              <a:buNone/>
            </a:pPr>
            <a:r>
              <a:rPr lang="en-US" sz="2100" b="1" dirty="0" smtClean="0">
                <a:effectLst>
                  <a:outerShdw blurRad="38100" dist="38100" dir="2700000" algn="tl">
                    <a:srgbClr val="000000">
                      <a:alpha val="43137"/>
                    </a:srgbClr>
                  </a:outerShdw>
                </a:effectLst>
              </a:rPr>
              <a:t>2010 </a:t>
            </a:r>
            <a:r>
              <a:rPr lang="en-US" sz="2000" b="1" dirty="0" smtClean="0"/>
              <a:t>   </a:t>
            </a:r>
            <a:r>
              <a:rPr lang="en-US" sz="2000" b="1" dirty="0" smtClean="0">
                <a:solidFill>
                  <a:schemeClr val="tx1"/>
                </a:solidFill>
              </a:rPr>
              <a:t>A</a:t>
            </a:r>
            <a:r>
              <a:rPr lang="es-ES" sz="2000" b="1" dirty="0" err="1" smtClean="0">
                <a:solidFill>
                  <a:schemeClr val="tx1"/>
                </a:solidFill>
              </a:rPr>
              <a:t>merican</a:t>
            </a:r>
            <a:r>
              <a:rPr lang="es-ES" sz="2000" b="1" dirty="0" smtClean="0">
                <a:solidFill>
                  <a:schemeClr val="tx1"/>
                </a:solidFill>
              </a:rPr>
              <a:t> </a:t>
            </a:r>
            <a:r>
              <a:rPr lang="en-US" sz="2000" b="1" dirty="0" smtClean="0">
                <a:solidFill>
                  <a:schemeClr val="tx1"/>
                </a:solidFill>
              </a:rPr>
              <a:t>Society </a:t>
            </a:r>
            <a:r>
              <a:rPr lang="en-US" sz="2000" b="1" dirty="0">
                <a:solidFill>
                  <a:schemeClr val="tx1"/>
                </a:solidFill>
              </a:rPr>
              <a:t>of Interventional Pain </a:t>
            </a:r>
            <a:r>
              <a:rPr lang="en-US" sz="2000" b="1" dirty="0" smtClean="0">
                <a:solidFill>
                  <a:schemeClr val="tx1"/>
                </a:solidFill>
              </a:rPr>
              <a:t>Physicians</a:t>
            </a:r>
            <a:endParaRPr lang="es-ES" sz="2000" b="1" dirty="0">
              <a:solidFill>
                <a:schemeClr val="tx1"/>
              </a:solidFill>
            </a:endParaRPr>
          </a:p>
        </p:txBody>
      </p:sp>
    </p:spTree>
    <p:extLst>
      <p:ext uri="{BB962C8B-B14F-4D97-AF65-F5344CB8AC3E}">
        <p14:creationId xmlns:p14="http://schemas.microsoft.com/office/powerpoint/2010/main" val="748163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rtlCol="0">
        <a:spAutoFit/>
      </a:bodyPr>
      <a:lstStyle>
        <a:defPPr algn="ctr">
          <a:defRPr b="1" dirty="0" smtClean="0">
            <a:effectLst>
              <a:outerShdw blurRad="38100" dist="38100" dir="2700000" algn="tl">
                <a:srgbClr val="000000">
                  <a:alpha val="43137"/>
                </a:srgbClr>
              </a:outerShdw>
            </a:effectLst>
          </a:defRPr>
        </a:defPPr>
      </a:lstStyle>
      <a:style>
        <a:lnRef idx="0">
          <a:schemeClr val="accent1"/>
        </a:lnRef>
        <a:fillRef idx="3">
          <a:schemeClr val="accent1"/>
        </a:fillRef>
        <a:effectRef idx="3">
          <a:schemeClr val="accent1"/>
        </a:effectRef>
        <a:fontRef idx="minor">
          <a:schemeClr val="lt1"/>
        </a:fontRef>
      </a: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5228</TotalTime>
  <Words>5253</Words>
  <Application>Microsoft Office PowerPoint</Application>
  <PresentationFormat>Presentación en pantalla (4:3)</PresentationFormat>
  <Paragraphs>469</Paragraphs>
  <Slides>22</Slides>
  <Notes>21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4" baseType="lpstr">
      <vt:lpstr>Tema de Office</vt:lpstr>
      <vt:lpstr>Gráfico de Microsoft Excel</vt:lpstr>
      <vt:lpstr>DEFINITION  &amp; CLASSIFICATION  OF  LBP</vt:lpstr>
      <vt:lpstr>Presentación de PowerPoint</vt:lpstr>
      <vt:lpstr>Presentación de PowerPoint</vt:lpstr>
      <vt:lpstr>THE   PREVALENCE    OF    LOW    BACK    PAIN    (LBP)</vt:lpstr>
      <vt:lpstr>Presentación de PowerPoint</vt:lpstr>
      <vt:lpstr>Presentación de PowerPoint</vt:lpstr>
      <vt:lpstr>EVOLUTION OF  HEALTHCARE  COST  IN   LBP  </vt:lpstr>
      <vt:lpstr>Presentación de PowerPoint</vt:lpstr>
      <vt:lpstr>CLINICAL PRACTICE GUIDELINES &amp; MANAGEMENT OF  LBP</vt:lpstr>
      <vt:lpstr>COST B13 Project:  The Management of LBP Based on Scientific Evidence</vt:lpstr>
      <vt:lpstr>Presentación de PowerPoint</vt:lpstr>
      <vt:lpstr>EUROPEAN CLINICAL GUIDELINE EVIDENCE BASED OF LBP MANAGEMENT  (COST B13)</vt:lpstr>
      <vt:lpstr>Presentación de PowerPoint</vt:lpstr>
      <vt:lpstr>NEUROMODULATION   AND   EUROPEAN CPG COST  B  13</vt:lpstr>
      <vt:lpstr>Presentación de PowerPoint</vt:lpstr>
      <vt:lpstr> Systematic  Reviews   of  the   long-term    benefits   of  Neuro-Stimulation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elatorremarques</dc:creator>
  <cp:lastModifiedBy>elatorremarques</cp:lastModifiedBy>
  <cp:revision>287</cp:revision>
  <dcterms:created xsi:type="dcterms:W3CDTF">2015-05-03T19:39:42Z</dcterms:created>
  <dcterms:modified xsi:type="dcterms:W3CDTF">2015-06-03T09:46:23Z</dcterms:modified>
</cp:coreProperties>
</file>