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Default Extension="tiff" ContentType="image/tiff"/>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Default Extension="jpg" ContentType="image/jpeg"/>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426" r:id="rId2"/>
    <p:sldId id="427" r:id="rId3"/>
    <p:sldId id="256" r:id="rId4"/>
    <p:sldId id="333" r:id="rId5"/>
    <p:sldId id="338" r:id="rId6"/>
    <p:sldId id="302" r:id="rId7"/>
    <p:sldId id="321" r:id="rId8"/>
    <p:sldId id="320" r:id="rId9"/>
    <p:sldId id="419" r:id="rId10"/>
    <p:sldId id="325" r:id="rId11"/>
    <p:sldId id="372" r:id="rId12"/>
    <p:sldId id="351" r:id="rId13"/>
    <p:sldId id="390" r:id="rId14"/>
    <p:sldId id="392" r:id="rId15"/>
    <p:sldId id="395" r:id="rId16"/>
    <p:sldId id="352" r:id="rId17"/>
    <p:sldId id="375" r:id="rId18"/>
    <p:sldId id="393" r:id="rId19"/>
    <p:sldId id="394" r:id="rId20"/>
    <p:sldId id="421" r:id="rId21"/>
    <p:sldId id="425" r:id="rId22"/>
    <p:sldId id="422" r:id="rId23"/>
    <p:sldId id="428"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4E8DA"/>
    <a:srgbClr val="CDE5D4"/>
    <a:srgbClr val="C3DFCC"/>
    <a:srgbClr val="CBE3D3"/>
    <a:srgbClr val="D7E5DF"/>
    <a:srgbClr val="D7D7E5"/>
    <a:srgbClr val="C1FFC1"/>
    <a:srgbClr val="B7FFB7"/>
    <a:srgbClr val="FF9900"/>
    <a:srgbClr val="DEDEE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91" autoAdjust="0"/>
    <p:restoredTop sz="94683" autoAdjust="0"/>
  </p:normalViewPr>
  <p:slideViewPr>
    <p:cSldViewPr>
      <p:cViewPr>
        <p:scale>
          <a:sx n="80" d="100"/>
          <a:sy n="80" d="100"/>
        </p:scale>
        <p:origin x="-1074" y="17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image" Target="../media/image30.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321.jpeg"/><Relationship Id="rId2" Type="http://schemas.openxmlformats.org/officeDocument/2006/relationships/image" Target="../media/image311.png"/><Relationship Id="rId1" Type="http://schemas.openxmlformats.org/officeDocument/2006/relationships/image" Target="../media/image30.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84C70B-F0E2-419C-95D3-F5492F51D464}" type="doc">
      <dgm:prSet loTypeId="urn:microsoft.com/office/officeart/2005/8/layout/hList7#1" loCatId="list" qsTypeId="urn:microsoft.com/office/officeart/2005/8/quickstyle/simple1" qsCatId="simple" csTypeId="urn:microsoft.com/office/officeart/2005/8/colors/accent1_2" csCatId="accent1" phldr="1"/>
      <dgm:spPr/>
    </dgm:pt>
    <dgm:pt modelId="{FBEF6CC9-E733-4E20-BE56-C698ADFC0CB1}">
      <dgm:prSet phldrT="[Text]">
        <dgm:style>
          <a:lnRef idx="3">
            <a:schemeClr val="lt1"/>
          </a:lnRef>
          <a:fillRef idx="1">
            <a:schemeClr val="accent2"/>
          </a:fillRef>
          <a:effectRef idx="1">
            <a:schemeClr val="accent2"/>
          </a:effectRef>
          <a:fontRef idx="minor">
            <a:schemeClr val="lt1"/>
          </a:fontRef>
        </dgm:style>
      </dgm:prSet>
      <dgm:spPr/>
      <dgm:t>
        <a:bodyPr/>
        <a:lstStyle/>
        <a:p>
          <a:r>
            <a:rPr lang="en-US" dirty="0" smtClean="0"/>
            <a:t>Controlled placement of NPs on DNA-Origami</a:t>
          </a:r>
          <a:endParaRPr lang="en-US" dirty="0"/>
        </a:p>
      </dgm:t>
    </dgm:pt>
    <dgm:pt modelId="{197C06A6-8645-4BAD-A504-8A7CD8EAD26A}" type="parTrans" cxnId="{7E3DAA8D-C7AB-4AD2-BAF4-FE526A282F9D}">
      <dgm:prSet/>
      <dgm:spPr/>
      <dgm:t>
        <a:bodyPr/>
        <a:lstStyle/>
        <a:p>
          <a:endParaRPr lang="en-US"/>
        </a:p>
      </dgm:t>
    </dgm:pt>
    <dgm:pt modelId="{AE2AF8D5-AF0A-4737-A045-861F3B27C4D0}" type="sibTrans" cxnId="{7E3DAA8D-C7AB-4AD2-BAF4-FE526A282F9D}">
      <dgm:prSet/>
      <dgm:spPr/>
      <dgm:t>
        <a:bodyPr/>
        <a:lstStyle/>
        <a:p>
          <a:endParaRPr lang="en-US"/>
        </a:p>
      </dgm:t>
    </dgm:pt>
    <dgm:pt modelId="{6E46BA2D-19E1-49F8-8A1E-F990127BA62E}">
      <dgm:prSet phldrT="[Text]">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US" dirty="0" smtClean="0"/>
            <a:t>Controlled Ag metallization of NPs placed on DNA-Origami</a:t>
          </a:r>
          <a:endParaRPr lang="en-US" dirty="0"/>
        </a:p>
      </dgm:t>
    </dgm:pt>
    <dgm:pt modelId="{2FC6EAA3-645E-4FE9-94E7-C45E947543F6}" type="parTrans" cxnId="{9DE2B89E-E094-49E5-8685-DD6AAF46B995}">
      <dgm:prSet/>
      <dgm:spPr/>
      <dgm:t>
        <a:bodyPr/>
        <a:lstStyle/>
        <a:p>
          <a:endParaRPr lang="en-US"/>
        </a:p>
      </dgm:t>
    </dgm:pt>
    <dgm:pt modelId="{D0D1C1B1-2D17-4B6D-A290-3ECAF992AD80}" type="sibTrans" cxnId="{9DE2B89E-E094-49E5-8685-DD6AAF46B995}">
      <dgm:prSet/>
      <dgm:spPr/>
      <dgm:t>
        <a:bodyPr/>
        <a:lstStyle/>
        <a:p>
          <a:endParaRPr lang="en-US"/>
        </a:p>
      </dgm:t>
    </dgm:pt>
    <dgm:pt modelId="{7FC86A2C-201E-43E6-B789-E609A7E7C813}">
      <dgm:prSet phldrT="[Text]">
        <dgm:style>
          <a:lnRef idx="1">
            <a:schemeClr val="accent4"/>
          </a:lnRef>
          <a:fillRef idx="3">
            <a:schemeClr val="accent4"/>
          </a:fillRef>
          <a:effectRef idx="2">
            <a:schemeClr val="accent4"/>
          </a:effectRef>
          <a:fontRef idx="minor">
            <a:schemeClr val="lt1"/>
          </a:fontRef>
        </dgm:style>
      </dgm:prSet>
      <dgm:spPr/>
      <dgm:t>
        <a:bodyPr/>
        <a:lstStyle/>
        <a:p>
          <a:r>
            <a:rPr lang="en-US" dirty="0" smtClean="0"/>
            <a:t>Plasmon coupling for two Ag metallized NPs on DNA-Origami</a:t>
          </a:r>
          <a:endParaRPr lang="en-US" dirty="0"/>
        </a:p>
      </dgm:t>
    </dgm:pt>
    <dgm:pt modelId="{6BA28D43-FF3D-47CB-8A13-BE1D6DD7CCD0}" type="parTrans" cxnId="{50CEB567-EB67-46CB-ABD7-3633B9E591D3}">
      <dgm:prSet/>
      <dgm:spPr/>
      <dgm:t>
        <a:bodyPr/>
        <a:lstStyle/>
        <a:p>
          <a:endParaRPr lang="en-US"/>
        </a:p>
      </dgm:t>
    </dgm:pt>
    <dgm:pt modelId="{F43FD4F5-A783-45B7-BEA3-6C078B6017AB}" type="sibTrans" cxnId="{50CEB567-EB67-46CB-ABD7-3633B9E591D3}">
      <dgm:prSet/>
      <dgm:spPr/>
      <dgm:t>
        <a:bodyPr/>
        <a:lstStyle/>
        <a:p>
          <a:endParaRPr lang="en-US"/>
        </a:p>
      </dgm:t>
    </dgm:pt>
    <dgm:pt modelId="{45990E4C-3163-4945-979F-9B528FC658B1}" type="pres">
      <dgm:prSet presAssocID="{6E84C70B-F0E2-419C-95D3-F5492F51D464}" presName="Name0" presStyleCnt="0">
        <dgm:presLayoutVars>
          <dgm:dir/>
          <dgm:resizeHandles val="exact"/>
        </dgm:presLayoutVars>
      </dgm:prSet>
      <dgm:spPr/>
    </dgm:pt>
    <dgm:pt modelId="{B6ABD7D6-082C-4218-B9BD-74CCCA0EE062}" type="pres">
      <dgm:prSet presAssocID="{6E84C70B-F0E2-419C-95D3-F5492F51D464}" presName="fgShape" presStyleLbl="fgShp" presStyleIdx="0" presStyleCnt="1"/>
      <dgm:spPr/>
    </dgm:pt>
    <dgm:pt modelId="{41DCFBA0-0CF5-460D-A83E-7DDE657E7A8B}" type="pres">
      <dgm:prSet presAssocID="{6E84C70B-F0E2-419C-95D3-F5492F51D464}" presName="linComp" presStyleCnt="0"/>
      <dgm:spPr/>
    </dgm:pt>
    <dgm:pt modelId="{C3E9344B-3667-440B-8CA7-4A730AB97459}" type="pres">
      <dgm:prSet presAssocID="{FBEF6CC9-E733-4E20-BE56-C698ADFC0CB1}" presName="compNode" presStyleCnt="0"/>
      <dgm:spPr/>
    </dgm:pt>
    <dgm:pt modelId="{94623BB9-6BAE-4B3D-AD4E-5BE74A6721A4}" type="pres">
      <dgm:prSet presAssocID="{FBEF6CC9-E733-4E20-BE56-C698ADFC0CB1}" presName="bkgdShape" presStyleLbl="node1" presStyleIdx="0" presStyleCnt="3"/>
      <dgm:spPr/>
      <dgm:t>
        <a:bodyPr/>
        <a:lstStyle/>
        <a:p>
          <a:endParaRPr lang="en-US"/>
        </a:p>
      </dgm:t>
    </dgm:pt>
    <dgm:pt modelId="{CAAB31C4-D55A-4B00-AF3F-72194E22752D}" type="pres">
      <dgm:prSet presAssocID="{FBEF6CC9-E733-4E20-BE56-C698ADFC0CB1}" presName="nodeTx" presStyleLbl="node1" presStyleIdx="0" presStyleCnt="3">
        <dgm:presLayoutVars>
          <dgm:bulletEnabled val="1"/>
        </dgm:presLayoutVars>
      </dgm:prSet>
      <dgm:spPr/>
      <dgm:t>
        <a:bodyPr/>
        <a:lstStyle/>
        <a:p>
          <a:endParaRPr lang="en-US"/>
        </a:p>
      </dgm:t>
    </dgm:pt>
    <dgm:pt modelId="{C94B8CF0-4D0D-435B-8406-AFD277FC6650}" type="pres">
      <dgm:prSet presAssocID="{FBEF6CC9-E733-4E20-BE56-C698ADFC0CB1}" presName="invisiNode" presStyleLbl="node1" presStyleIdx="0" presStyleCnt="3"/>
      <dgm:spPr/>
    </dgm:pt>
    <dgm:pt modelId="{5CA3929E-184D-41FD-830B-AF6A74A6BB93}" type="pres">
      <dgm:prSet presAssocID="{FBEF6CC9-E733-4E20-BE56-C698ADFC0CB1}"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xmlns="" val="0"/>
              </a:ext>
            </a:extLst>
          </a:blip>
          <a:srcRect/>
          <a:stretch>
            <a:fillRect l="-4000" r="-4000"/>
          </a:stretch>
        </a:blipFill>
      </dgm:spPr>
      <dgm:t>
        <a:bodyPr/>
        <a:lstStyle/>
        <a:p>
          <a:endParaRPr lang="es-MX"/>
        </a:p>
      </dgm:t>
    </dgm:pt>
    <dgm:pt modelId="{B8F01357-4F36-4470-99B4-34464E361E30}" type="pres">
      <dgm:prSet presAssocID="{AE2AF8D5-AF0A-4737-A045-861F3B27C4D0}" presName="sibTrans" presStyleLbl="sibTrans2D1" presStyleIdx="0" presStyleCnt="0"/>
      <dgm:spPr/>
      <dgm:t>
        <a:bodyPr/>
        <a:lstStyle/>
        <a:p>
          <a:endParaRPr lang="en-US"/>
        </a:p>
      </dgm:t>
    </dgm:pt>
    <dgm:pt modelId="{B65CFFDE-8542-4326-B79A-23DCE0864A77}" type="pres">
      <dgm:prSet presAssocID="{6E46BA2D-19E1-49F8-8A1E-F990127BA62E}" presName="compNode" presStyleCnt="0"/>
      <dgm:spPr/>
    </dgm:pt>
    <dgm:pt modelId="{9CF9EE78-CC50-44A7-823F-05FFAF62152F}" type="pres">
      <dgm:prSet presAssocID="{6E46BA2D-19E1-49F8-8A1E-F990127BA62E}" presName="bkgdShape" presStyleLbl="node1" presStyleIdx="1" presStyleCnt="3"/>
      <dgm:spPr/>
      <dgm:t>
        <a:bodyPr/>
        <a:lstStyle/>
        <a:p>
          <a:endParaRPr lang="en-US"/>
        </a:p>
      </dgm:t>
    </dgm:pt>
    <dgm:pt modelId="{9B50D0D7-ED39-4FE7-BF12-8F3BAC4A2E6F}" type="pres">
      <dgm:prSet presAssocID="{6E46BA2D-19E1-49F8-8A1E-F990127BA62E}" presName="nodeTx" presStyleLbl="node1" presStyleIdx="1" presStyleCnt="3">
        <dgm:presLayoutVars>
          <dgm:bulletEnabled val="1"/>
        </dgm:presLayoutVars>
      </dgm:prSet>
      <dgm:spPr/>
      <dgm:t>
        <a:bodyPr/>
        <a:lstStyle/>
        <a:p>
          <a:endParaRPr lang="en-US"/>
        </a:p>
      </dgm:t>
    </dgm:pt>
    <dgm:pt modelId="{CB5844D8-B594-4873-8F1D-3B22574D6D1E}" type="pres">
      <dgm:prSet presAssocID="{6E46BA2D-19E1-49F8-8A1E-F990127BA62E}" presName="invisiNode" presStyleLbl="node1" presStyleIdx="1" presStyleCnt="3"/>
      <dgm:spPr/>
    </dgm:pt>
    <dgm:pt modelId="{5CBA7D71-E9A0-479E-B0CD-0199B1D6EB05}" type="pres">
      <dgm:prSet presAssocID="{6E46BA2D-19E1-49F8-8A1E-F990127BA62E}" presName="imagNode" presStyleLbl="fgImgPlace1" presStyleIdx="1" presStyleCnt="3"/>
      <dgm:spPr>
        <a:blipFill rotWithShape="1">
          <a:blip xmlns:r="http://schemas.openxmlformats.org/officeDocument/2006/relationships" r:embed="rId2"/>
          <a:stretch>
            <a:fillRect/>
          </a:stretch>
        </a:blipFill>
      </dgm:spPr>
    </dgm:pt>
    <dgm:pt modelId="{4CA0AC2C-0AD3-4574-A63D-39FA31D94289}" type="pres">
      <dgm:prSet presAssocID="{D0D1C1B1-2D17-4B6D-A290-3ECAF992AD80}" presName="sibTrans" presStyleLbl="sibTrans2D1" presStyleIdx="0" presStyleCnt="0"/>
      <dgm:spPr/>
      <dgm:t>
        <a:bodyPr/>
        <a:lstStyle/>
        <a:p>
          <a:endParaRPr lang="en-US"/>
        </a:p>
      </dgm:t>
    </dgm:pt>
    <dgm:pt modelId="{4395BAD6-E873-44C3-B725-1A58B5285946}" type="pres">
      <dgm:prSet presAssocID="{7FC86A2C-201E-43E6-B789-E609A7E7C813}" presName="compNode" presStyleCnt="0"/>
      <dgm:spPr/>
    </dgm:pt>
    <dgm:pt modelId="{49185EAF-D4EE-42EC-89A3-1DAF734249FF}" type="pres">
      <dgm:prSet presAssocID="{7FC86A2C-201E-43E6-B789-E609A7E7C813}" presName="bkgdShape" presStyleLbl="node1" presStyleIdx="2" presStyleCnt="3"/>
      <dgm:spPr/>
      <dgm:t>
        <a:bodyPr/>
        <a:lstStyle/>
        <a:p>
          <a:endParaRPr lang="en-US"/>
        </a:p>
      </dgm:t>
    </dgm:pt>
    <dgm:pt modelId="{E618400E-291D-4B49-8F7D-E261F89EC103}" type="pres">
      <dgm:prSet presAssocID="{7FC86A2C-201E-43E6-B789-E609A7E7C813}" presName="nodeTx" presStyleLbl="node1" presStyleIdx="2" presStyleCnt="3">
        <dgm:presLayoutVars>
          <dgm:bulletEnabled val="1"/>
        </dgm:presLayoutVars>
      </dgm:prSet>
      <dgm:spPr/>
      <dgm:t>
        <a:bodyPr/>
        <a:lstStyle/>
        <a:p>
          <a:endParaRPr lang="en-US"/>
        </a:p>
      </dgm:t>
    </dgm:pt>
    <dgm:pt modelId="{4EEBF702-E1FD-4AFA-AC22-82358760D91B}" type="pres">
      <dgm:prSet presAssocID="{7FC86A2C-201E-43E6-B789-E609A7E7C813}" presName="invisiNode" presStyleLbl="node1" presStyleIdx="2" presStyleCnt="3"/>
      <dgm:spPr/>
    </dgm:pt>
    <dgm:pt modelId="{B90D8BAE-BA85-4362-93F5-88D1443AA5D9}" type="pres">
      <dgm:prSet presAssocID="{7FC86A2C-201E-43E6-B789-E609A7E7C813}" presName="imagNode" presStyleLbl="fgImgPlace1" presStyleIdx="2" presStyleCnt="3" custLinFactNeighborX="-2266" custLinFactNeighborY="-2062"/>
      <dgm:spPr>
        <a:blipFill>
          <a:blip xmlns:r="http://schemas.openxmlformats.org/officeDocument/2006/relationships" r:embed="rId3" cstate="print">
            <a:extLst>
              <a:ext uri="{28A0092B-C50C-407E-A947-70E740481C1C}">
                <a14:useLocalDpi xmlns:a14="http://schemas.microsoft.com/office/drawing/2010/main" xmlns="" val="0"/>
              </a:ext>
            </a:extLst>
          </a:blip>
          <a:srcRect/>
          <a:stretch>
            <a:fillRect l="-15000" r="-15000"/>
          </a:stretch>
        </a:blipFill>
      </dgm:spPr>
      <dgm:t>
        <a:bodyPr/>
        <a:lstStyle/>
        <a:p>
          <a:endParaRPr lang="es-MX"/>
        </a:p>
      </dgm:t>
    </dgm:pt>
  </dgm:ptLst>
  <dgm:cxnLst>
    <dgm:cxn modelId="{CE32D331-56E4-440B-83DC-AC5ECB218F77}" type="presOf" srcId="{D0D1C1B1-2D17-4B6D-A290-3ECAF992AD80}" destId="{4CA0AC2C-0AD3-4574-A63D-39FA31D94289}" srcOrd="0" destOrd="0" presId="urn:microsoft.com/office/officeart/2005/8/layout/hList7#1"/>
    <dgm:cxn modelId="{D6FB5E10-1FF5-4857-8724-E174D7DD2D13}" type="presOf" srcId="{FBEF6CC9-E733-4E20-BE56-C698ADFC0CB1}" destId="{CAAB31C4-D55A-4B00-AF3F-72194E22752D}" srcOrd="1" destOrd="0" presId="urn:microsoft.com/office/officeart/2005/8/layout/hList7#1"/>
    <dgm:cxn modelId="{9DE2B89E-E094-49E5-8685-DD6AAF46B995}" srcId="{6E84C70B-F0E2-419C-95D3-F5492F51D464}" destId="{6E46BA2D-19E1-49F8-8A1E-F990127BA62E}" srcOrd="1" destOrd="0" parTransId="{2FC6EAA3-645E-4FE9-94E7-C45E947543F6}" sibTransId="{D0D1C1B1-2D17-4B6D-A290-3ECAF992AD80}"/>
    <dgm:cxn modelId="{B6E2904E-C42E-4DAC-A308-52462E65B46B}" type="presOf" srcId="{AE2AF8D5-AF0A-4737-A045-861F3B27C4D0}" destId="{B8F01357-4F36-4470-99B4-34464E361E30}" srcOrd="0" destOrd="0" presId="urn:microsoft.com/office/officeart/2005/8/layout/hList7#1"/>
    <dgm:cxn modelId="{50CEB567-EB67-46CB-ABD7-3633B9E591D3}" srcId="{6E84C70B-F0E2-419C-95D3-F5492F51D464}" destId="{7FC86A2C-201E-43E6-B789-E609A7E7C813}" srcOrd="2" destOrd="0" parTransId="{6BA28D43-FF3D-47CB-8A13-BE1D6DD7CCD0}" sibTransId="{F43FD4F5-A783-45B7-BEA3-6C078B6017AB}"/>
    <dgm:cxn modelId="{96980DC9-54B7-4B70-8C60-461371351D28}" type="presOf" srcId="{6E84C70B-F0E2-419C-95D3-F5492F51D464}" destId="{45990E4C-3163-4945-979F-9B528FC658B1}" srcOrd="0" destOrd="0" presId="urn:microsoft.com/office/officeart/2005/8/layout/hList7#1"/>
    <dgm:cxn modelId="{F9CB7449-78F9-47BC-9E65-BECA3D80E7C4}" type="presOf" srcId="{7FC86A2C-201E-43E6-B789-E609A7E7C813}" destId="{E618400E-291D-4B49-8F7D-E261F89EC103}" srcOrd="1" destOrd="0" presId="urn:microsoft.com/office/officeart/2005/8/layout/hList7#1"/>
    <dgm:cxn modelId="{CAF064C6-B904-4D45-AE1B-E5F9EC953033}" type="presOf" srcId="{FBEF6CC9-E733-4E20-BE56-C698ADFC0CB1}" destId="{94623BB9-6BAE-4B3D-AD4E-5BE74A6721A4}" srcOrd="0" destOrd="0" presId="urn:microsoft.com/office/officeart/2005/8/layout/hList7#1"/>
    <dgm:cxn modelId="{33452777-A876-4085-8AB8-4176482EC37F}" type="presOf" srcId="{6E46BA2D-19E1-49F8-8A1E-F990127BA62E}" destId="{9CF9EE78-CC50-44A7-823F-05FFAF62152F}" srcOrd="0" destOrd="0" presId="urn:microsoft.com/office/officeart/2005/8/layout/hList7#1"/>
    <dgm:cxn modelId="{982172D0-C028-4560-9C8C-FD0914279535}" type="presOf" srcId="{7FC86A2C-201E-43E6-B789-E609A7E7C813}" destId="{49185EAF-D4EE-42EC-89A3-1DAF734249FF}" srcOrd="0" destOrd="0" presId="urn:microsoft.com/office/officeart/2005/8/layout/hList7#1"/>
    <dgm:cxn modelId="{7E3DAA8D-C7AB-4AD2-BAF4-FE526A282F9D}" srcId="{6E84C70B-F0E2-419C-95D3-F5492F51D464}" destId="{FBEF6CC9-E733-4E20-BE56-C698ADFC0CB1}" srcOrd="0" destOrd="0" parTransId="{197C06A6-8645-4BAD-A504-8A7CD8EAD26A}" sibTransId="{AE2AF8D5-AF0A-4737-A045-861F3B27C4D0}"/>
    <dgm:cxn modelId="{2216E8B3-6952-4EA9-A91D-9941226FE6BE}" type="presOf" srcId="{6E46BA2D-19E1-49F8-8A1E-F990127BA62E}" destId="{9B50D0D7-ED39-4FE7-BF12-8F3BAC4A2E6F}" srcOrd="1" destOrd="0" presId="urn:microsoft.com/office/officeart/2005/8/layout/hList7#1"/>
    <dgm:cxn modelId="{CC048AF3-5B3D-4D80-B795-598A40065AD8}" type="presParOf" srcId="{45990E4C-3163-4945-979F-9B528FC658B1}" destId="{B6ABD7D6-082C-4218-B9BD-74CCCA0EE062}" srcOrd="0" destOrd="0" presId="urn:microsoft.com/office/officeart/2005/8/layout/hList7#1"/>
    <dgm:cxn modelId="{1BBD68BF-BD16-42D3-8E49-9CAF832A10B6}" type="presParOf" srcId="{45990E4C-3163-4945-979F-9B528FC658B1}" destId="{41DCFBA0-0CF5-460D-A83E-7DDE657E7A8B}" srcOrd="1" destOrd="0" presId="urn:microsoft.com/office/officeart/2005/8/layout/hList7#1"/>
    <dgm:cxn modelId="{754969AD-337C-4569-8724-18BB4719599D}" type="presParOf" srcId="{41DCFBA0-0CF5-460D-A83E-7DDE657E7A8B}" destId="{C3E9344B-3667-440B-8CA7-4A730AB97459}" srcOrd="0" destOrd="0" presId="urn:microsoft.com/office/officeart/2005/8/layout/hList7#1"/>
    <dgm:cxn modelId="{13E3E54C-69D7-4439-A6DF-4AAF6EA48057}" type="presParOf" srcId="{C3E9344B-3667-440B-8CA7-4A730AB97459}" destId="{94623BB9-6BAE-4B3D-AD4E-5BE74A6721A4}" srcOrd="0" destOrd="0" presId="urn:microsoft.com/office/officeart/2005/8/layout/hList7#1"/>
    <dgm:cxn modelId="{F3C380C7-AA7B-47BC-9C59-06929719208E}" type="presParOf" srcId="{C3E9344B-3667-440B-8CA7-4A730AB97459}" destId="{CAAB31C4-D55A-4B00-AF3F-72194E22752D}" srcOrd="1" destOrd="0" presId="urn:microsoft.com/office/officeart/2005/8/layout/hList7#1"/>
    <dgm:cxn modelId="{F6AC2A5C-6673-4A89-A6BB-670CB0D42265}" type="presParOf" srcId="{C3E9344B-3667-440B-8CA7-4A730AB97459}" destId="{C94B8CF0-4D0D-435B-8406-AFD277FC6650}" srcOrd="2" destOrd="0" presId="urn:microsoft.com/office/officeart/2005/8/layout/hList7#1"/>
    <dgm:cxn modelId="{BF51F671-F1B3-4477-B54E-B21749181717}" type="presParOf" srcId="{C3E9344B-3667-440B-8CA7-4A730AB97459}" destId="{5CA3929E-184D-41FD-830B-AF6A74A6BB93}" srcOrd="3" destOrd="0" presId="urn:microsoft.com/office/officeart/2005/8/layout/hList7#1"/>
    <dgm:cxn modelId="{5546CD25-F421-45B9-A583-8E04E11D6643}" type="presParOf" srcId="{41DCFBA0-0CF5-460D-A83E-7DDE657E7A8B}" destId="{B8F01357-4F36-4470-99B4-34464E361E30}" srcOrd="1" destOrd="0" presId="urn:microsoft.com/office/officeart/2005/8/layout/hList7#1"/>
    <dgm:cxn modelId="{A8F08523-8C12-4B65-9D53-6C7F5E32E99C}" type="presParOf" srcId="{41DCFBA0-0CF5-460D-A83E-7DDE657E7A8B}" destId="{B65CFFDE-8542-4326-B79A-23DCE0864A77}" srcOrd="2" destOrd="0" presId="urn:microsoft.com/office/officeart/2005/8/layout/hList7#1"/>
    <dgm:cxn modelId="{9085EC1E-759D-4EFB-8BCF-9E9BD5FFFE7F}" type="presParOf" srcId="{B65CFFDE-8542-4326-B79A-23DCE0864A77}" destId="{9CF9EE78-CC50-44A7-823F-05FFAF62152F}" srcOrd="0" destOrd="0" presId="urn:microsoft.com/office/officeart/2005/8/layout/hList7#1"/>
    <dgm:cxn modelId="{375BFE10-E883-4152-A7E4-088468D2DF98}" type="presParOf" srcId="{B65CFFDE-8542-4326-B79A-23DCE0864A77}" destId="{9B50D0D7-ED39-4FE7-BF12-8F3BAC4A2E6F}" srcOrd="1" destOrd="0" presId="urn:microsoft.com/office/officeart/2005/8/layout/hList7#1"/>
    <dgm:cxn modelId="{DC9AE68E-5BA7-4AE2-A410-2CDE1F121D7D}" type="presParOf" srcId="{B65CFFDE-8542-4326-B79A-23DCE0864A77}" destId="{CB5844D8-B594-4873-8F1D-3B22574D6D1E}" srcOrd="2" destOrd="0" presId="urn:microsoft.com/office/officeart/2005/8/layout/hList7#1"/>
    <dgm:cxn modelId="{10A57465-9D4E-4116-889D-BABA097AF3A1}" type="presParOf" srcId="{B65CFFDE-8542-4326-B79A-23DCE0864A77}" destId="{5CBA7D71-E9A0-479E-B0CD-0199B1D6EB05}" srcOrd="3" destOrd="0" presId="urn:microsoft.com/office/officeart/2005/8/layout/hList7#1"/>
    <dgm:cxn modelId="{B03198B5-0822-4356-93A8-8883848F7791}" type="presParOf" srcId="{41DCFBA0-0CF5-460D-A83E-7DDE657E7A8B}" destId="{4CA0AC2C-0AD3-4574-A63D-39FA31D94289}" srcOrd="3" destOrd="0" presId="urn:microsoft.com/office/officeart/2005/8/layout/hList7#1"/>
    <dgm:cxn modelId="{362F63C5-DE38-48E7-907C-A2607A9B37AC}" type="presParOf" srcId="{41DCFBA0-0CF5-460D-A83E-7DDE657E7A8B}" destId="{4395BAD6-E873-44C3-B725-1A58B5285946}" srcOrd="4" destOrd="0" presId="urn:microsoft.com/office/officeart/2005/8/layout/hList7#1"/>
    <dgm:cxn modelId="{42E678E9-0397-4ED0-96CC-9C206F615477}" type="presParOf" srcId="{4395BAD6-E873-44C3-B725-1A58B5285946}" destId="{49185EAF-D4EE-42EC-89A3-1DAF734249FF}" srcOrd="0" destOrd="0" presId="urn:microsoft.com/office/officeart/2005/8/layout/hList7#1"/>
    <dgm:cxn modelId="{647B4E61-288B-4E59-A4EF-F057D254717E}" type="presParOf" srcId="{4395BAD6-E873-44C3-B725-1A58B5285946}" destId="{E618400E-291D-4B49-8F7D-E261F89EC103}" srcOrd="1" destOrd="0" presId="urn:microsoft.com/office/officeart/2005/8/layout/hList7#1"/>
    <dgm:cxn modelId="{F674DAD0-FA67-42FB-A3E1-02DF92794709}" type="presParOf" srcId="{4395BAD6-E873-44C3-B725-1A58B5285946}" destId="{4EEBF702-E1FD-4AFA-AC22-82358760D91B}" srcOrd="2" destOrd="0" presId="urn:microsoft.com/office/officeart/2005/8/layout/hList7#1"/>
    <dgm:cxn modelId="{08FFBA45-A34C-4DD0-A160-3C9E0E13A948}" type="presParOf" srcId="{4395BAD6-E873-44C3-B725-1A58B5285946}" destId="{B90D8BAE-BA85-4362-93F5-88D1443AA5D9}" srcOrd="3" destOrd="0" presId="urn:microsoft.com/office/officeart/2005/8/layout/hList7#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623BB9-6BAE-4B3D-AD4E-5BE74A6721A4}">
      <dsp:nvSpPr>
        <dsp:cNvPr id="0" name=""/>
        <dsp:cNvSpPr/>
      </dsp:nvSpPr>
      <dsp:spPr>
        <a:xfrm>
          <a:off x="1727" y="0"/>
          <a:ext cx="2688282" cy="4525963"/>
        </a:xfrm>
        <a:prstGeom prst="roundRect">
          <a:avLst>
            <a:gd name="adj" fmla="val 10000"/>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US" sz="2500" kern="1200" dirty="0" smtClean="0"/>
            <a:t>Controlled placement of NPs on DNA-Origami</a:t>
          </a:r>
          <a:endParaRPr lang="en-US" sz="2500" kern="1200" dirty="0"/>
        </a:p>
      </dsp:txBody>
      <dsp:txXfrm>
        <a:off x="1727" y="1810385"/>
        <a:ext cx="2688282" cy="1810385"/>
      </dsp:txXfrm>
    </dsp:sp>
    <dsp:sp modelId="{5CA3929E-184D-41FD-830B-AF6A74A6BB93}">
      <dsp:nvSpPr>
        <dsp:cNvPr id="0" name=""/>
        <dsp:cNvSpPr/>
      </dsp:nvSpPr>
      <dsp:spPr>
        <a:xfrm>
          <a:off x="592296" y="271557"/>
          <a:ext cx="1507145" cy="150714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4000" r="-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F9EE78-CC50-44A7-823F-05FFAF62152F}">
      <dsp:nvSpPr>
        <dsp:cNvPr id="0" name=""/>
        <dsp:cNvSpPr/>
      </dsp:nvSpPr>
      <dsp:spPr>
        <a:xfrm>
          <a:off x="2770658" y="0"/>
          <a:ext cx="2688282" cy="4525963"/>
        </a:xfrm>
        <a:prstGeom prst="roundRect">
          <a:avLst>
            <a:gd name="adj" fmla="val 10000"/>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US" sz="2500" kern="1200" dirty="0" smtClean="0"/>
            <a:t>Controlled Ag metallization of NPs placed on DNA-Origami</a:t>
          </a:r>
          <a:endParaRPr lang="en-US" sz="2500" kern="1200" dirty="0"/>
        </a:p>
      </dsp:txBody>
      <dsp:txXfrm>
        <a:off x="2770658" y="1810385"/>
        <a:ext cx="2688282" cy="1810385"/>
      </dsp:txXfrm>
    </dsp:sp>
    <dsp:sp modelId="{5CBA7D71-E9A0-479E-B0CD-0199B1D6EB05}">
      <dsp:nvSpPr>
        <dsp:cNvPr id="0" name=""/>
        <dsp:cNvSpPr/>
      </dsp:nvSpPr>
      <dsp:spPr>
        <a:xfrm>
          <a:off x="3361227" y="271557"/>
          <a:ext cx="1507145" cy="1507145"/>
        </a:xfrm>
        <a:prstGeom prst="ellipse">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9185EAF-D4EE-42EC-89A3-1DAF734249FF}">
      <dsp:nvSpPr>
        <dsp:cNvPr id="0" name=""/>
        <dsp:cNvSpPr/>
      </dsp:nvSpPr>
      <dsp:spPr>
        <a:xfrm>
          <a:off x="5539589" y="0"/>
          <a:ext cx="2688282" cy="4525963"/>
        </a:xfrm>
        <a:prstGeom prst="roundRect">
          <a:avLst>
            <a:gd name="adj" fmla="val 10000"/>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9525" cap="flat" cmpd="sng" algn="ctr">
          <a:solidFill>
            <a:schemeClr val="accent4">
              <a:shade val="95000"/>
              <a:satMod val="105000"/>
            </a:schemeClr>
          </a:solidFill>
          <a:prstDash val="solid"/>
        </a:ln>
        <a:effectLst>
          <a:outerShdw blurRad="40000" dist="23000" dir="5400000" rotWithShape="0">
            <a:srgbClr val="000000">
              <a:alpha val="35000"/>
            </a:srgbClr>
          </a:outerShdw>
        </a:effectLst>
      </dsp:spPr>
      <dsp:style>
        <a:lnRef idx="1">
          <a:schemeClr val="accent4"/>
        </a:lnRef>
        <a:fillRef idx="3">
          <a:schemeClr val="accent4"/>
        </a:fillRef>
        <a:effectRef idx="2">
          <a:schemeClr val="accent4"/>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US" sz="2500" kern="1200" dirty="0" smtClean="0"/>
            <a:t>Plasmon coupling for two Ag metallized NPs on DNA-Origami</a:t>
          </a:r>
          <a:endParaRPr lang="en-US" sz="2500" kern="1200" dirty="0"/>
        </a:p>
      </dsp:txBody>
      <dsp:txXfrm>
        <a:off x="5539589" y="1810385"/>
        <a:ext cx="2688282" cy="1810385"/>
      </dsp:txXfrm>
    </dsp:sp>
    <dsp:sp modelId="{B90D8BAE-BA85-4362-93F5-88D1443AA5D9}">
      <dsp:nvSpPr>
        <dsp:cNvPr id="0" name=""/>
        <dsp:cNvSpPr/>
      </dsp:nvSpPr>
      <dsp:spPr>
        <a:xfrm>
          <a:off x="6096006" y="240480"/>
          <a:ext cx="1507145" cy="1507145"/>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5000" r="-1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6ABD7D6-082C-4218-B9BD-74CCCA0EE062}">
      <dsp:nvSpPr>
        <dsp:cNvPr id="0" name=""/>
        <dsp:cNvSpPr/>
      </dsp:nvSpPr>
      <dsp:spPr>
        <a:xfrm>
          <a:off x="329183" y="3620770"/>
          <a:ext cx="7571232" cy="678894"/>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53164C84-5B60-4FFF-AC7A-578023EBB78D}" type="datetimeFigureOut">
              <a:rPr lang="en-US"/>
              <a:pPr>
                <a:defRPr/>
              </a:pPr>
              <a:t>11/7/2014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ED9F878E-6BCB-4D3E-85BA-EF6221340A6E}" type="slidenum">
              <a:rPr lang="en-US"/>
              <a:pPr>
                <a:defRPr/>
              </a:pPr>
              <a:t>‹#›</a:t>
            </a:fld>
            <a:endParaRPr lang="en-US"/>
          </a:p>
        </p:txBody>
      </p:sp>
    </p:spTree>
    <p:extLst>
      <p:ext uri="{BB962C8B-B14F-4D97-AF65-F5344CB8AC3E}">
        <p14:creationId xmlns:p14="http://schemas.microsoft.com/office/powerpoint/2010/main" xmlns="" val="2159195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9422A8-64D2-4B02-99E3-46AD206E4D19}" type="slidenum">
              <a:rPr lang="en-US" smtClean="0"/>
              <a:pPr fontAlgn="base">
                <a:spcBef>
                  <a:spcPct val="0"/>
                </a:spcBef>
                <a:spcAft>
                  <a:spcPct val="0"/>
                </a:spcAft>
                <a:defRPr/>
              </a:pPr>
              <a:t>3</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63DA1250-2721-4AF0-A86F-8016CC78D5F5}" type="slidenum">
              <a:rPr lang="en-US" smtClean="0"/>
              <a:pPr>
                <a:defRPr/>
              </a:pPr>
              <a:t>16</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D9F878E-6BCB-4D3E-85BA-EF6221340A6E}" type="slidenum">
              <a:rPr lang="en-US" smtClean="0"/>
              <a:pPr>
                <a:defRPr/>
              </a:pPr>
              <a:t>17</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D9F878E-6BCB-4D3E-85BA-EF6221340A6E}" type="slidenum">
              <a:rPr lang="en-US" smtClean="0"/>
              <a:pPr>
                <a:defRPr/>
              </a:pPr>
              <a:t>18</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D9F878E-6BCB-4D3E-85BA-EF6221340A6E}"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78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4A7EB70-1793-4783-A098-FF394BF7BE4C}" type="slidenum">
              <a:rPr lang="en-US" smtClean="0"/>
              <a:pPr fontAlgn="base">
                <a:spcBef>
                  <a:spcPct val="0"/>
                </a:spcBef>
                <a:spcAft>
                  <a:spcPct val="0"/>
                </a:spcAft>
                <a:defRPr/>
              </a:pPr>
              <a:t>4</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3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959BBF7-57D0-4A81-9E62-227081204885}" type="slidenum">
              <a:rPr lang="en-US" smtClean="0"/>
              <a:pPr fontAlgn="base">
                <a:spcBef>
                  <a:spcPct val="0"/>
                </a:spcBef>
                <a:spcAft>
                  <a:spcPct val="0"/>
                </a:spcAft>
                <a:defRPr/>
              </a:pPr>
              <a:t>5</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50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AB59A01-3489-408F-80EA-A29097AD5D26}" type="slidenum">
              <a:rPr lang="en-US" smtClean="0"/>
              <a:pPr fontAlgn="base">
                <a:spcBef>
                  <a:spcPct val="0"/>
                </a:spcBef>
                <a:spcAft>
                  <a:spcPct val="0"/>
                </a:spcAft>
                <a:defRPr/>
              </a:pPr>
              <a:t>6</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4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8E009ED-17B5-4862-854B-D65CE481CAD0}" type="slidenum">
              <a:rPr lang="en-US" smtClean="0"/>
              <a:pPr fontAlgn="base">
                <a:spcBef>
                  <a:spcPct val="0"/>
                </a:spcBef>
                <a:spcAft>
                  <a:spcPct val="0"/>
                </a:spcAft>
                <a:defRPr/>
              </a:pPr>
              <a:t>7</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73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CA96971-C342-4720-96CB-93502FAF9B46}" type="slidenum">
              <a:rPr lang="en-US" smtClean="0"/>
              <a:pPr fontAlgn="base">
                <a:spcBef>
                  <a:spcPct val="0"/>
                </a:spcBef>
                <a:spcAft>
                  <a:spcPct val="0"/>
                </a:spcAft>
                <a:defRPr/>
              </a:pPr>
              <a:t>8</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93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26898F3-495B-4D2A-A7DA-3AAA15573B49}" type="slidenum">
              <a:rPr lang="en-US" smtClean="0"/>
              <a:pPr fontAlgn="base">
                <a:spcBef>
                  <a:spcPct val="0"/>
                </a:spcBef>
                <a:spcAft>
                  <a:spcPct val="0"/>
                </a:spcAft>
                <a:defRPr/>
              </a:pPr>
              <a:t>10</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D9F878E-6BCB-4D3E-85BA-EF6221340A6E}" type="slidenum">
              <a:rPr lang="en-US" smtClean="0"/>
              <a:pPr>
                <a:defRPr/>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A69DF9C4-2679-40EF-B403-DD7C79008DE5}" type="slidenum">
              <a:rPr lang="en-US" smtClean="0"/>
              <a:pPr>
                <a:defRPr/>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71E46B7-F04F-421B-B20C-F0885C6BA3F5}" type="datetimeFigureOut">
              <a:rPr lang="en-US"/>
              <a:pPr>
                <a:defRPr/>
              </a:pPr>
              <a:t>11/7/2014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6D26CA8-FA7B-49F2-97CC-22FA32996BB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A8FBBF7-C314-40ED-ADDC-B32CA822AC12}" type="datetimeFigureOut">
              <a:rPr lang="en-US"/>
              <a:pPr>
                <a:defRPr/>
              </a:pPr>
              <a:t>11/7/2014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5636797-25ED-48BB-9F82-ADB6A35E12F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0389BCA-0D56-4455-8A14-CC52154BDB6F}" type="datetimeFigureOut">
              <a:rPr lang="en-US"/>
              <a:pPr>
                <a:defRPr/>
              </a:pPr>
              <a:t>11/7/2014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A06F7D2-353E-4B9C-8E9B-DA7A893927B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8211C9F-F497-4BE8-B15E-5187208B6AC0}" type="datetimeFigureOut">
              <a:rPr lang="en-US"/>
              <a:pPr>
                <a:defRPr/>
              </a:pPr>
              <a:t>11/7/2014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1027E80-4C41-468F-83BA-C4BDACB02D6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C8648D4-C781-4754-8B5C-CBB7B11F33C1}" type="datetimeFigureOut">
              <a:rPr lang="en-US"/>
              <a:pPr>
                <a:defRPr/>
              </a:pPr>
              <a:t>11/7/2014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39B2657-3766-4F75-A8F3-75E1741CA5A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DE7D0F3-5238-4F65-A6EA-459BE9AE8A1E}" type="datetimeFigureOut">
              <a:rPr lang="en-US"/>
              <a:pPr>
                <a:defRPr/>
              </a:pPr>
              <a:t>11/7/2014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3255367-49CE-4ED0-B3D2-04187BEB645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65D0213-751E-42E4-95B3-39D49720D8DE}" type="datetimeFigureOut">
              <a:rPr lang="en-US"/>
              <a:pPr>
                <a:defRPr/>
              </a:pPr>
              <a:t>11/7/2014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1BECBE2-2077-4D85-B51D-975C41DAC63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670DDFA-43F2-499B-9079-F55C9709211F}" type="datetimeFigureOut">
              <a:rPr lang="en-US"/>
              <a:pPr>
                <a:defRPr/>
              </a:pPr>
              <a:t>11/7/2014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0C72A1B-FB2D-4F48-AC16-38F5443D2EE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FE82FE8-1610-4E11-9CF0-35C347F40C37}" type="datetimeFigureOut">
              <a:rPr lang="en-US"/>
              <a:pPr>
                <a:defRPr/>
              </a:pPr>
              <a:t>11/7/2014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3CF19C8-0854-448C-8F46-0DA94553AD4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0ABDC14-FBBE-4D53-B388-C9279FB125D3}" type="datetimeFigureOut">
              <a:rPr lang="en-US"/>
              <a:pPr>
                <a:defRPr/>
              </a:pPr>
              <a:t>11/7/2014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76F374A-8BD4-4F0E-8E1B-2A3D370B948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AC56FF2-7A06-4E71-8087-634D6652B8CD}" type="datetimeFigureOut">
              <a:rPr lang="en-US"/>
              <a:pPr>
                <a:defRPr/>
              </a:pPr>
              <a:t>11/7/2014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BD7F4AA-D021-4E94-9E49-E5B76F47E92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AD3BB821-CD40-4C8E-BA03-FBD3BF80AE5D}" type="datetimeFigureOut">
              <a:rPr lang="en-US"/>
              <a:pPr>
                <a:defRPr/>
              </a:pPr>
              <a:t>11/7/2014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766ADBB-A0EF-4F44-99FA-B18357062B9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tiff"/></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4.tiff"/></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3" Type="http://schemas.openxmlformats.org/officeDocument/2006/relationships/hyperlink" Target="mailto:materialsscience.conference@omicsgroup.us" TargetMode="External"/><Relationship Id="rId2" Type="http://schemas.openxmlformats.org/officeDocument/2006/relationships/hyperlink" Target="http://materialsscience.conferenceseries.com/" TargetMode="External"/><Relationship Id="rId1" Type="http://schemas.openxmlformats.org/officeDocument/2006/relationships/slideLayout" Target="../slideLayouts/slideLayout2.xml"/><Relationship Id="rId4" Type="http://schemas.openxmlformats.org/officeDocument/2006/relationships/hyperlink" Target="mailto:materialsscience@omicsgroup.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63" y="428625"/>
            <a:ext cx="8186737" cy="1143000"/>
          </a:xfrm>
          <a:ln w="3175"/>
        </p:spPr>
        <p:txBody>
          <a:bodyPr/>
          <a:lstStyle/>
          <a:p>
            <a:pPr>
              <a:defRPr/>
            </a:pPr>
            <a:r>
              <a:rPr lang="en-US" sz="3600" dirty="0" smtClean="0">
                <a:solidFill>
                  <a:srgbClr val="FF6600"/>
                </a:solidFill>
                <a:effectLst>
                  <a:outerShdw blurRad="38100" dist="38100" dir="2700000" algn="tl">
                    <a:srgbClr val="000000">
                      <a:alpha val="43137"/>
                    </a:srgbClr>
                  </a:outerShdw>
                </a:effectLst>
                <a:latin typeface="Baskerville Old Face" pitchFamily="18" charset="0"/>
              </a:rPr>
              <a:t>About OMICS Group</a:t>
            </a:r>
            <a:endParaRPr lang="en-US" sz="3600" dirty="0">
              <a:solidFill>
                <a:srgbClr val="FF6600"/>
              </a:solidFill>
              <a:effectLst>
                <a:outerShdw blurRad="38100" dist="38100" dir="2700000" algn="tl">
                  <a:srgbClr val="000000">
                    <a:alpha val="43137"/>
                  </a:srgbClr>
                </a:outerShdw>
              </a:effectLst>
              <a:latin typeface="Baskerville Old Face" pitchFamily="18" charset="0"/>
            </a:endParaRPr>
          </a:p>
        </p:txBody>
      </p:sp>
      <p:sp>
        <p:nvSpPr>
          <p:cNvPr id="4" name="Content Placeholder 3"/>
          <p:cNvSpPr>
            <a:spLocks noGrp="1"/>
          </p:cNvSpPr>
          <p:nvPr>
            <p:ph idx="1"/>
          </p:nvPr>
        </p:nvSpPr>
        <p: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pPr algn="just">
              <a:buFont typeface="Arial" charset="0"/>
              <a:buNone/>
              <a:defRPr/>
            </a:pPr>
            <a:r>
              <a:rPr lang="en-US" sz="2000" dirty="0" smtClean="0">
                <a:latin typeface="+mj-lt"/>
              </a:rPr>
              <a:t>      OMICS Group International is an amalgamation of Open Access publications and worldwide international science conferences and events. Established in the year 2007 with the sole aim of making the information on Sciences and technology ‘Open Access’, OMICS Group publishes 400 online open access scholarly journals in all aspects of Science, Engineering, Management and Technology journals. OMICS Group has been instrumental in taking the knowledge on Science &amp; technology to the doorsteps of ordinary men and women. Research Scholars, Students, Libraries, Educational Institutions, Research centers and the industry are main stakeholders that benefitted greatly from this knowledge dissemination. OMICS Group also organizes 300 International conferences annually across the globe, where knowledge transfer takes place through debates, round table discussions, poster presentations, workshops, symposia and exhibitions</a:t>
            </a:r>
            <a:r>
              <a:rPr lang="en-US" sz="1800" dirty="0" smtClean="0">
                <a:latin typeface="+mj-lt"/>
              </a:rPr>
              <a:t>.</a:t>
            </a:r>
            <a:endParaRPr lang="en-US" sz="1800" dirty="0">
              <a:latin typeface="+mj-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6"/>
          <p:cNvSpPr>
            <a:spLocks noChangeArrowheads="1"/>
          </p:cNvSpPr>
          <p:nvPr/>
        </p:nvSpPr>
        <p:spPr bwMode="auto">
          <a:xfrm>
            <a:off x="1143000" y="5830888"/>
            <a:ext cx="6934200" cy="646331"/>
          </a:xfrm>
          <a:prstGeom prst="rect">
            <a:avLst/>
          </a:prstGeom>
          <a:noFill/>
          <a:ln w="9525">
            <a:noFill/>
            <a:miter lim="800000"/>
            <a:headEnd/>
            <a:tailEnd/>
          </a:ln>
        </p:spPr>
        <p:txBody>
          <a:bodyPr>
            <a:spAutoFit/>
          </a:bodyPr>
          <a:lstStyle/>
          <a:p>
            <a:r>
              <a:rPr lang="en-US" b="1" dirty="0"/>
              <a:t>AFM image of </a:t>
            </a:r>
            <a:r>
              <a:rPr lang="en-US" b="1" dirty="0" err="1"/>
              <a:t>AuNP</a:t>
            </a:r>
            <a:r>
              <a:rPr lang="en-US" b="1" dirty="0"/>
              <a:t> + DNA (1.4:1) on </a:t>
            </a:r>
            <a:r>
              <a:rPr lang="en-US" b="1" dirty="0" smtClean="0"/>
              <a:t>SiO</a:t>
            </a:r>
            <a:r>
              <a:rPr lang="en-US" b="1" baseline="-25000" dirty="0" smtClean="0"/>
              <a:t>2</a:t>
            </a:r>
            <a:r>
              <a:rPr lang="en-US" b="1" dirty="0" smtClean="0"/>
              <a:t> </a:t>
            </a:r>
            <a:r>
              <a:rPr lang="en-US" b="1" dirty="0"/>
              <a:t>in air. Each particle is attached to origami </a:t>
            </a:r>
            <a:r>
              <a:rPr lang="en-US" b="1" dirty="0" smtClean="0"/>
              <a:t>by </a:t>
            </a:r>
            <a:r>
              <a:rPr lang="en-US" b="1" dirty="0"/>
              <a:t>two binding sites. </a:t>
            </a:r>
            <a:r>
              <a:rPr lang="en-US" b="1" dirty="0" smtClean="0"/>
              <a:t>Scale bar, 250 nm.</a:t>
            </a:r>
            <a:endParaRPr lang="en-US" b="1" dirty="0"/>
          </a:p>
        </p:txBody>
      </p:sp>
      <p:sp>
        <p:nvSpPr>
          <p:cNvPr id="20483" name="Rectangle 3"/>
          <p:cNvSpPr>
            <a:spLocks noChangeArrowheads="1"/>
          </p:cNvSpPr>
          <p:nvPr/>
        </p:nvSpPr>
        <p:spPr bwMode="auto">
          <a:xfrm>
            <a:off x="0" y="230188"/>
            <a:ext cx="9144000" cy="704850"/>
          </a:xfrm>
          <a:prstGeom prst="rect">
            <a:avLst/>
          </a:prstGeom>
          <a:noFill/>
          <a:ln w="12700">
            <a:noFill/>
            <a:miter lim="800000"/>
            <a:headEnd/>
            <a:tailEnd/>
          </a:ln>
        </p:spPr>
        <p:txBody>
          <a:bodyPr lIns="90488" tIns="44450" rIns="90488" bIns="44450">
            <a:spAutoFit/>
          </a:bodyPr>
          <a:lstStyle/>
          <a:p>
            <a:pPr algn="ctr" defTabSz="1033463"/>
            <a:r>
              <a:rPr lang="en-US" altLang="en-US" sz="4000" b="1" dirty="0">
                <a:solidFill>
                  <a:srgbClr val="FF9933"/>
                </a:solidFill>
                <a:sym typeface="Symbol" pitchFamily="18" charset="2"/>
              </a:rPr>
              <a:t>ORIGAMI</a:t>
            </a:r>
            <a:r>
              <a:rPr lang="en-US" altLang="en-US" sz="3200" b="1" dirty="0">
                <a:solidFill>
                  <a:srgbClr val="FF9933"/>
                </a:solidFill>
                <a:sym typeface="Symbol" pitchFamily="18" charset="2"/>
              </a:rPr>
              <a:t> </a:t>
            </a:r>
            <a:r>
              <a:rPr lang="en-US" altLang="en-US" sz="4000" b="1" dirty="0">
                <a:solidFill>
                  <a:srgbClr val="FF9933"/>
                </a:solidFill>
                <a:sym typeface="Symbol" pitchFamily="18" charset="2"/>
              </a:rPr>
              <a:t>+</a:t>
            </a:r>
            <a:r>
              <a:rPr lang="en-US" altLang="en-US" sz="3200" b="1" dirty="0">
                <a:solidFill>
                  <a:srgbClr val="FF9933"/>
                </a:solidFill>
                <a:sym typeface="Symbol" pitchFamily="18" charset="2"/>
              </a:rPr>
              <a:t> </a:t>
            </a:r>
            <a:r>
              <a:rPr lang="en-US" altLang="en-US" sz="4000" b="1" dirty="0" err="1">
                <a:solidFill>
                  <a:srgbClr val="FF9933"/>
                </a:solidFill>
                <a:sym typeface="Symbol" pitchFamily="18" charset="2"/>
              </a:rPr>
              <a:t>AuNP</a:t>
            </a:r>
            <a:r>
              <a:rPr lang="en-US" altLang="en-US" sz="4000" b="1" dirty="0">
                <a:solidFill>
                  <a:srgbClr val="FF9933"/>
                </a:solidFill>
                <a:sym typeface="Symbol" pitchFamily="18" charset="2"/>
              </a:rPr>
              <a:t> ON EACH CORNER</a:t>
            </a:r>
            <a:endParaRPr lang="en-US" sz="4000" b="1" dirty="0">
              <a:solidFill>
                <a:srgbClr val="FF9933"/>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57200" y="2286000"/>
            <a:ext cx="1661020" cy="2057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216957" y="1063832"/>
            <a:ext cx="4717243" cy="46912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0" y="230188"/>
            <a:ext cx="9144000" cy="705321"/>
          </a:xfrm>
          <a:prstGeom prst="rect">
            <a:avLst/>
          </a:prstGeom>
          <a:noFill/>
          <a:ln w="12700">
            <a:noFill/>
            <a:miter lim="800000"/>
            <a:headEnd/>
            <a:tailEnd/>
          </a:ln>
        </p:spPr>
        <p:txBody>
          <a:bodyPr lIns="90488" tIns="44450" rIns="90488" bIns="44450">
            <a:spAutoFit/>
          </a:bodyPr>
          <a:lstStyle/>
          <a:p>
            <a:pPr algn="ctr" defTabSz="1033463"/>
            <a:r>
              <a:rPr lang="en-US" altLang="en-US" sz="4000" b="1" dirty="0" smtClean="0">
                <a:solidFill>
                  <a:srgbClr val="FF9933"/>
                </a:solidFill>
                <a:sym typeface="Symbol" pitchFamily="18" charset="2"/>
              </a:rPr>
              <a:t>PATTERN GENERATION BY e-BEAM</a:t>
            </a:r>
            <a:endParaRPr lang="en-US" sz="4000" b="1" dirty="0">
              <a:solidFill>
                <a:srgbClr val="FF9933"/>
              </a:solidFill>
            </a:endParaRPr>
          </a:p>
        </p:txBody>
      </p:sp>
      <p:sp>
        <p:nvSpPr>
          <p:cNvPr id="3" name="Rectangle 9"/>
          <p:cNvSpPr>
            <a:spLocks noChangeArrowheads="1"/>
          </p:cNvSpPr>
          <p:nvPr/>
        </p:nvSpPr>
        <p:spPr bwMode="auto">
          <a:xfrm>
            <a:off x="304800" y="1060450"/>
            <a:ext cx="8534400" cy="1277273"/>
          </a:xfrm>
          <a:prstGeom prst="rect">
            <a:avLst/>
          </a:prstGeom>
          <a:noFill/>
          <a:ln w="9525">
            <a:noFill/>
            <a:miter lim="800000"/>
            <a:headEnd/>
            <a:tailEnd/>
          </a:ln>
        </p:spPr>
        <p:txBody>
          <a:bodyPr wrap="square">
            <a:spAutoFit/>
          </a:bodyPr>
          <a:lstStyle/>
          <a:p>
            <a:pPr marL="282575" indent="-282575" algn="just">
              <a:spcBef>
                <a:spcPts val="300"/>
              </a:spcBef>
              <a:buFont typeface="Arial" charset="0"/>
              <a:buChar char="•"/>
            </a:pPr>
            <a:r>
              <a:rPr lang="en-US" b="1" dirty="0" smtClean="0"/>
              <a:t>The Nanometer Pattern Generation System (NPGS) has been designed to delineate complex structures with sizes from nanometers up to microns. </a:t>
            </a:r>
          </a:p>
          <a:p>
            <a:pPr marL="282575" indent="-282575" algn="just">
              <a:spcBef>
                <a:spcPts val="300"/>
              </a:spcBef>
              <a:buFont typeface="Arial" charset="0"/>
              <a:buChar char="•"/>
            </a:pPr>
            <a:r>
              <a:rPr lang="en-US" b="1" dirty="0" smtClean="0"/>
              <a:t>There are three basic steps to generate a pattern by e-beam lithography:</a:t>
            </a:r>
          </a:p>
          <a:p>
            <a:pPr marL="342900" indent="-342900" algn="just">
              <a:spcBef>
                <a:spcPts val="300"/>
              </a:spcBef>
              <a:buFont typeface="+mj-lt"/>
              <a:buAutoNum type="romanLcPeriod"/>
            </a:pPr>
            <a:r>
              <a:rPr lang="en-US" b="1" dirty="0" smtClean="0"/>
              <a:t>Pattern design,  ii.   </a:t>
            </a:r>
            <a:r>
              <a:rPr lang="en-US" b="1" dirty="0" smtClean="0">
                <a:sym typeface="Symbol" pitchFamily="18" charset="2"/>
              </a:rPr>
              <a:t>Parameter run file creation,  </a:t>
            </a:r>
            <a:r>
              <a:rPr lang="en-US" b="1" dirty="0">
                <a:sym typeface="Symbol" pitchFamily="18" charset="2"/>
              </a:rPr>
              <a:t>i</a:t>
            </a:r>
            <a:r>
              <a:rPr lang="en-US" b="1" dirty="0" smtClean="0">
                <a:sym typeface="Symbol" pitchFamily="18" charset="2"/>
              </a:rPr>
              <a:t>ii.   Pattern writing.</a:t>
            </a:r>
            <a:endParaRPr lang="en-US" b="1" dirty="0">
              <a:sym typeface="Symbol" pitchFamily="18" charset="2"/>
            </a:endParaRPr>
          </a:p>
        </p:txBody>
      </p:sp>
      <p:sp>
        <p:nvSpPr>
          <p:cNvPr id="13" name="Rectangle 6"/>
          <p:cNvSpPr>
            <a:spLocks noChangeArrowheads="1"/>
          </p:cNvSpPr>
          <p:nvPr/>
        </p:nvSpPr>
        <p:spPr bwMode="auto">
          <a:xfrm>
            <a:off x="609600" y="6260068"/>
            <a:ext cx="7924800" cy="369332"/>
          </a:xfrm>
          <a:prstGeom prst="rect">
            <a:avLst/>
          </a:prstGeom>
          <a:noFill/>
          <a:ln w="9525">
            <a:noFill/>
            <a:miter lim="800000"/>
            <a:headEnd/>
            <a:tailEnd/>
          </a:ln>
        </p:spPr>
        <p:txBody>
          <a:bodyPr wrap="square">
            <a:spAutoFit/>
          </a:bodyPr>
          <a:lstStyle/>
          <a:p>
            <a:r>
              <a:rPr lang="en-US" b="1" dirty="0" smtClean="0"/>
              <a:t>Scheme to generate the alignment marks and electrical leads by NPGS </a:t>
            </a:r>
            <a:endParaRPr lang="en-US" b="1" dirty="0"/>
          </a:p>
        </p:txBody>
      </p:sp>
      <p:grpSp>
        <p:nvGrpSpPr>
          <p:cNvPr id="14" name="Group 13"/>
          <p:cNvGrpSpPr/>
          <p:nvPr/>
        </p:nvGrpSpPr>
        <p:grpSpPr>
          <a:xfrm>
            <a:off x="1981200" y="2438400"/>
            <a:ext cx="5181600" cy="3729991"/>
            <a:chOff x="1981200" y="2438400"/>
            <a:chExt cx="5181600" cy="3729991"/>
          </a:xfrm>
        </p:grpSpPr>
        <p:grpSp>
          <p:nvGrpSpPr>
            <p:cNvPr id="10" name="Group 9"/>
            <p:cNvGrpSpPr/>
            <p:nvPr/>
          </p:nvGrpSpPr>
          <p:grpSpPr>
            <a:xfrm>
              <a:off x="1981200" y="2438400"/>
              <a:ext cx="5181600" cy="3729991"/>
              <a:chOff x="1447800" y="1498855"/>
              <a:chExt cx="6477000" cy="4520945"/>
            </a:xfrm>
          </p:grpSpPr>
          <p:pic>
            <p:nvPicPr>
              <p:cNvPr id="11" name="Picture 10"/>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447800" y="1498855"/>
                <a:ext cx="6477000" cy="4520945"/>
              </a:xfrm>
              <a:prstGeom prst="rect">
                <a:avLst/>
              </a:prstGeom>
            </p:spPr>
          </p:pic>
          <p:sp>
            <p:nvSpPr>
              <p:cNvPr id="12" name="TextBox 11"/>
              <p:cNvSpPr txBox="1"/>
              <p:nvPr/>
            </p:nvSpPr>
            <p:spPr>
              <a:xfrm>
                <a:off x="1981200" y="2057399"/>
                <a:ext cx="551754" cy="307777"/>
              </a:xfrm>
              <a:prstGeom prst="rect">
                <a:avLst/>
              </a:prstGeom>
              <a:solidFill>
                <a:srgbClr val="C1FFC1"/>
              </a:solidFill>
            </p:spPr>
            <p:txBody>
              <a:bodyPr wrap="none" rtlCol="0">
                <a:spAutoFit/>
              </a:bodyPr>
              <a:lstStyle/>
              <a:p>
                <a:r>
                  <a:rPr lang="en-US" sz="1400" dirty="0" smtClean="0"/>
                  <a:t>SiO</a:t>
                </a:r>
                <a:r>
                  <a:rPr lang="en-US" sz="1400" baseline="-25000" dirty="0" smtClean="0"/>
                  <a:t>2</a:t>
                </a:r>
                <a:endParaRPr lang="es-MX" sz="1400" baseline="-25000" dirty="0"/>
              </a:p>
            </p:txBody>
          </p:sp>
        </p:grpSp>
        <p:sp>
          <p:nvSpPr>
            <p:cNvPr id="7" name="TextBox 6"/>
            <p:cNvSpPr txBox="1"/>
            <p:nvPr/>
          </p:nvSpPr>
          <p:spPr>
            <a:xfrm>
              <a:off x="2209801" y="3365932"/>
              <a:ext cx="418820" cy="307777"/>
            </a:xfrm>
            <a:prstGeom prst="rect">
              <a:avLst/>
            </a:prstGeom>
            <a:solidFill>
              <a:srgbClr val="DEDEEA"/>
            </a:solidFill>
          </p:spPr>
          <p:txBody>
            <a:bodyPr wrap="square" rtlCol="0">
              <a:spAutoFit/>
            </a:bodyPr>
            <a:lstStyle/>
            <a:p>
              <a:r>
                <a:rPr lang="en-US" sz="1400" dirty="0" smtClean="0"/>
                <a:t>Si</a:t>
              </a:r>
              <a:endParaRPr lang="es-MX" sz="1400" dirty="0"/>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230188"/>
            <a:ext cx="9144000" cy="705321"/>
          </a:xfrm>
          <a:prstGeom prst="rect">
            <a:avLst/>
          </a:prstGeom>
          <a:noFill/>
          <a:ln w="12700">
            <a:noFill/>
            <a:miter lim="800000"/>
            <a:headEnd/>
            <a:tailEnd/>
          </a:ln>
        </p:spPr>
        <p:txBody>
          <a:bodyPr lIns="90488" tIns="44450" rIns="90488" bIns="44450">
            <a:spAutoFit/>
          </a:bodyPr>
          <a:lstStyle/>
          <a:p>
            <a:pPr algn="ctr" defTabSz="1033463"/>
            <a:r>
              <a:rPr lang="en-US" altLang="en-US" sz="4000" b="1" dirty="0" smtClean="0">
                <a:solidFill>
                  <a:srgbClr val="FF9933"/>
                </a:solidFill>
                <a:sym typeface="Symbol" pitchFamily="18" charset="2"/>
              </a:rPr>
              <a:t>PATTERN GENERATION BY e-BEAM</a:t>
            </a:r>
            <a:endParaRPr lang="en-US" sz="4000" b="1" dirty="0">
              <a:solidFill>
                <a:srgbClr val="FF9933"/>
              </a:solidFill>
            </a:endParaRPr>
          </a:p>
        </p:txBody>
      </p:sp>
      <p:pic>
        <p:nvPicPr>
          <p:cNvPr id="5" name="Picture 4" descr="sarah5.JPG"/>
          <p:cNvPicPr>
            <a:picLocks noChangeAspect="1"/>
          </p:cNvPicPr>
          <p:nvPr/>
        </p:nvPicPr>
        <p:blipFill>
          <a:blip r:embed="rId3" cstate="print"/>
          <a:stretch>
            <a:fillRect/>
          </a:stretch>
        </p:blipFill>
        <p:spPr>
          <a:xfrm>
            <a:off x="1219200" y="1066800"/>
            <a:ext cx="6743700" cy="5001081"/>
          </a:xfrm>
          <a:prstGeom prst="rect">
            <a:avLst/>
          </a:prstGeom>
        </p:spPr>
      </p:pic>
      <p:sp>
        <p:nvSpPr>
          <p:cNvPr id="6" name="Rectangle 6"/>
          <p:cNvSpPr>
            <a:spLocks noChangeArrowheads="1"/>
          </p:cNvSpPr>
          <p:nvPr/>
        </p:nvSpPr>
        <p:spPr bwMode="auto">
          <a:xfrm>
            <a:off x="474025" y="6172200"/>
            <a:ext cx="8277100" cy="646331"/>
          </a:xfrm>
          <a:prstGeom prst="rect">
            <a:avLst/>
          </a:prstGeom>
          <a:noFill/>
          <a:ln w="9525">
            <a:noFill/>
            <a:miter lim="800000"/>
            <a:headEnd/>
            <a:tailEnd/>
          </a:ln>
        </p:spPr>
        <p:txBody>
          <a:bodyPr wrap="square">
            <a:spAutoFit/>
          </a:bodyPr>
          <a:lstStyle/>
          <a:p>
            <a:r>
              <a:rPr lang="en-US" b="1" dirty="0" smtClean="0">
                <a:latin typeface="Arial" pitchFamily="34" charset="0"/>
                <a:cs typeface="Arial" pitchFamily="34" charset="0"/>
              </a:rPr>
              <a:t>Design of a 100 µm x 100 µm pattern to write 100 nm x 80 nm rectangles, 5 </a:t>
            </a:r>
            <a:r>
              <a:rPr lang="en-US" b="1" dirty="0">
                <a:latin typeface="Arial" pitchFamily="34" charset="0"/>
                <a:cs typeface="Arial" pitchFamily="34" charset="0"/>
              </a:rPr>
              <a:t>µm </a:t>
            </a:r>
            <a:r>
              <a:rPr lang="en-US" b="1" dirty="0" smtClean="0">
                <a:latin typeface="Arial" pitchFamily="34" charset="0"/>
                <a:cs typeface="Arial" pitchFamily="34" charset="0"/>
              </a:rPr>
              <a:t>apart, by </a:t>
            </a:r>
            <a:r>
              <a:rPr lang="en-US" b="1" dirty="0">
                <a:latin typeface="Arial" pitchFamily="34" charset="0"/>
                <a:cs typeface="Arial" pitchFamily="34" charset="0"/>
              </a:rPr>
              <a:t>e-beam lithography </a:t>
            </a:r>
            <a:r>
              <a:rPr lang="en-US" b="1" dirty="0" smtClean="0">
                <a:latin typeface="Arial" pitchFamily="34" charset="0"/>
                <a:cs typeface="Arial" pitchFamily="34" charset="0"/>
              </a:rPr>
              <a:t>to place metallized DNA origami in each.</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0" y="230188"/>
            <a:ext cx="9144000" cy="705321"/>
          </a:xfrm>
          <a:prstGeom prst="rect">
            <a:avLst/>
          </a:prstGeom>
          <a:noFill/>
          <a:ln w="12700">
            <a:noFill/>
            <a:miter lim="800000"/>
            <a:headEnd/>
            <a:tailEnd/>
          </a:ln>
        </p:spPr>
        <p:txBody>
          <a:bodyPr lIns="90488" tIns="44450" rIns="90488" bIns="44450">
            <a:spAutoFit/>
          </a:bodyPr>
          <a:lstStyle/>
          <a:p>
            <a:pPr algn="ctr" defTabSz="1033463"/>
            <a:r>
              <a:rPr lang="en-US" altLang="en-US" sz="4000" b="1" dirty="0">
                <a:solidFill>
                  <a:srgbClr val="FF9933"/>
                </a:solidFill>
                <a:sym typeface="Symbol" pitchFamily="18" charset="2"/>
              </a:rPr>
              <a:t>ORIGAMI</a:t>
            </a:r>
            <a:r>
              <a:rPr lang="en-US" altLang="en-US" sz="3200" b="1" dirty="0">
                <a:solidFill>
                  <a:srgbClr val="FF9933"/>
                </a:solidFill>
                <a:sym typeface="Symbol" pitchFamily="18" charset="2"/>
              </a:rPr>
              <a:t> </a:t>
            </a:r>
            <a:r>
              <a:rPr lang="en-US" altLang="en-US" sz="4000" b="1" dirty="0">
                <a:solidFill>
                  <a:srgbClr val="FF9933"/>
                </a:solidFill>
                <a:sym typeface="Symbol" pitchFamily="18" charset="2"/>
              </a:rPr>
              <a:t>+</a:t>
            </a:r>
            <a:r>
              <a:rPr lang="en-US" altLang="en-US" sz="3200" b="1" dirty="0">
                <a:solidFill>
                  <a:srgbClr val="FF9933"/>
                </a:solidFill>
                <a:sym typeface="Symbol" pitchFamily="18" charset="2"/>
              </a:rPr>
              <a:t> </a:t>
            </a:r>
            <a:r>
              <a:rPr lang="en-US" altLang="en-US" sz="4000" b="1" dirty="0" smtClean="0">
                <a:solidFill>
                  <a:srgbClr val="FF9933"/>
                </a:solidFill>
                <a:sym typeface="Symbol" pitchFamily="18" charset="2"/>
              </a:rPr>
              <a:t>2 </a:t>
            </a:r>
            <a:r>
              <a:rPr lang="en-US" altLang="en-US" sz="4000" b="1" dirty="0" err="1" smtClean="0">
                <a:solidFill>
                  <a:srgbClr val="FF9933"/>
                </a:solidFill>
                <a:sym typeface="Symbol" pitchFamily="18" charset="2"/>
              </a:rPr>
              <a:t>AuNP</a:t>
            </a:r>
            <a:r>
              <a:rPr lang="en-US" altLang="en-US" sz="4000" b="1" dirty="0" smtClean="0">
                <a:solidFill>
                  <a:srgbClr val="FF9933"/>
                </a:solidFill>
                <a:sym typeface="Symbol" pitchFamily="18" charset="2"/>
              </a:rPr>
              <a:t> </a:t>
            </a:r>
            <a:r>
              <a:rPr lang="en-US" altLang="en-US" sz="4000" b="1" dirty="0">
                <a:solidFill>
                  <a:srgbClr val="FF9933"/>
                </a:solidFill>
                <a:sym typeface="Symbol" pitchFamily="18" charset="2"/>
              </a:rPr>
              <a:t>ON </a:t>
            </a:r>
            <a:r>
              <a:rPr lang="en-US" altLang="en-US" sz="4000" b="1" dirty="0" smtClean="0">
                <a:solidFill>
                  <a:srgbClr val="FF9933"/>
                </a:solidFill>
                <a:sym typeface="Symbol" pitchFamily="18" charset="2"/>
              </a:rPr>
              <a:t>2 CORNERS</a:t>
            </a:r>
            <a:endParaRPr lang="en-US" sz="4000" b="1" dirty="0">
              <a:solidFill>
                <a:srgbClr val="FF9933"/>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47700" y="1143000"/>
            <a:ext cx="7848600" cy="4919653"/>
          </a:xfrm>
          <a:prstGeom prst="rect">
            <a:avLst/>
          </a:prstGeom>
        </p:spPr>
      </p:pic>
      <p:sp>
        <p:nvSpPr>
          <p:cNvPr id="7" name="Rectangle 6"/>
          <p:cNvSpPr>
            <a:spLocks noChangeArrowheads="1"/>
          </p:cNvSpPr>
          <p:nvPr/>
        </p:nvSpPr>
        <p:spPr bwMode="auto">
          <a:xfrm>
            <a:off x="1038100" y="5906869"/>
            <a:ext cx="7086600" cy="646331"/>
          </a:xfrm>
          <a:prstGeom prst="rect">
            <a:avLst/>
          </a:prstGeom>
          <a:noFill/>
          <a:ln w="9525">
            <a:noFill/>
            <a:miter lim="800000"/>
            <a:headEnd/>
            <a:tailEnd/>
          </a:ln>
        </p:spPr>
        <p:txBody>
          <a:bodyPr wrap="square">
            <a:spAutoFit/>
          </a:bodyPr>
          <a:lstStyle/>
          <a:p>
            <a:r>
              <a:rPr lang="en-US" b="1" dirty="0"/>
              <a:t>AFM image of </a:t>
            </a:r>
            <a:r>
              <a:rPr lang="en-US" b="1" dirty="0" err="1"/>
              <a:t>AuNP</a:t>
            </a:r>
            <a:r>
              <a:rPr lang="en-US" b="1" dirty="0"/>
              <a:t> + DNA </a:t>
            </a:r>
            <a:r>
              <a:rPr lang="en-US" b="1" dirty="0" smtClean="0"/>
              <a:t>(1.5:1</a:t>
            </a:r>
            <a:r>
              <a:rPr lang="en-US" b="1" dirty="0"/>
              <a:t>) on </a:t>
            </a:r>
            <a:r>
              <a:rPr lang="en-US" b="1" dirty="0" smtClean="0"/>
              <a:t>SiO</a:t>
            </a:r>
            <a:r>
              <a:rPr lang="en-US" b="1" baseline="-25000" dirty="0" smtClean="0"/>
              <a:t>2</a:t>
            </a:r>
            <a:r>
              <a:rPr lang="en-US" b="1" dirty="0" smtClean="0"/>
              <a:t> </a:t>
            </a:r>
            <a:r>
              <a:rPr lang="en-US" b="1" dirty="0"/>
              <a:t>in </a:t>
            </a:r>
            <a:r>
              <a:rPr lang="en-US" b="1" dirty="0" smtClean="0"/>
              <a:t>air for </a:t>
            </a:r>
            <a:r>
              <a:rPr lang="en-US" b="1" dirty="0" err="1" smtClean="0"/>
              <a:t>plasmonics</a:t>
            </a:r>
            <a:r>
              <a:rPr lang="en-US" b="1" dirty="0" smtClean="0"/>
              <a:t> </a:t>
            </a:r>
            <a:r>
              <a:rPr lang="en-US" b="1" dirty="0" err="1" smtClean="0"/>
              <a:t>exper</a:t>
            </a:r>
            <a:r>
              <a:rPr lang="en-US" b="1" dirty="0" smtClean="0"/>
              <a:t>. </a:t>
            </a:r>
            <a:r>
              <a:rPr lang="en-US" b="1" dirty="0"/>
              <a:t>Each particle is attached to origami </a:t>
            </a:r>
            <a:r>
              <a:rPr lang="en-US" b="1" dirty="0" smtClean="0"/>
              <a:t>by </a:t>
            </a:r>
            <a:r>
              <a:rPr lang="en-US" b="1" dirty="0"/>
              <a:t>two binding sites</a:t>
            </a:r>
            <a:r>
              <a:rPr lang="en-US" b="1" dirty="0" smtClean="0"/>
              <a:t>. </a:t>
            </a:r>
            <a:endParaRPr lang="en-US" b="1" dirty="0"/>
          </a:p>
        </p:txBody>
      </p:sp>
    </p:spTree>
    <p:extLst>
      <p:ext uri="{BB962C8B-B14F-4D97-AF65-F5344CB8AC3E}">
        <p14:creationId xmlns:p14="http://schemas.microsoft.com/office/powerpoint/2010/main" xmlns="" val="25607796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0" y="230188"/>
            <a:ext cx="9144000" cy="705321"/>
          </a:xfrm>
          <a:prstGeom prst="rect">
            <a:avLst/>
          </a:prstGeom>
          <a:noFill/>
          <a:ln w="12700">
            <a:noFill/>
            <a:miter lim="800000"/>
            <a:headEnd/>
            <a:tailEnd/>
          </a:ln>
        </p:spPr>
        <p:txBody>
          <a:bodyPr lIns="90488" tIns="44450" rIns="90488" bIns="44450">
            <a:spAutoFit/>
          </a:bodyPr>
          <a:lstStyle/>
          <a:p>
            <a:pPr algn="ctr" defTabSz="1033463"/>
            <a:r>
              <a:rPr lang="en-US" altLang="en-US" sz="4000" b="1" dirty="0">
                <a:solidFill>
                  <a:srgbClr val="FF9933"/>
                </a:solidFill>
                <a:sym typeface="Symbol" pitchFamily="18" charset="2"/>
              </a:rPr>
              <a:t>ORIGAMI</a:t>
            </a:r>
            <a:r>
              <a:rPr lang="en-US" altLang="en-US" sz="3200" b="1" dirty="0">
                <a:solidFill>
                  <a:srgbClr val="FF9933"/>
                </a:solidFill>
                <a:sym typeface="Symbol" pitchFamily="18" charset="2"/>
              </a:rPr>
              <a:t> </a:t>
            </a:r>
            <a:r>
              <a:rPr lang="en-US" altLang="en-US" sz="4000" b="1" dirty="0">
                <a:solidFill>
                  <a:srgbClr val="FF9933"/>
                </a:solidFill>
                <a:sym typeface="Symbol" pitchFamily="18" charset="2"/>
              </a:rPr>
              <a:t>+</a:t>
            </a:r>
            <a:r>
              <a:rPr lang="en-US" altLang="en-US" sz="3200" b="1" dirty="0">
                <a:solidFill>
                  <a:srgbClr val="FF9933"/>
                </a:solidFill>
                <a:sym typeface="Symbol" pitchFamily="18" charset="2"/>
              </a:rPr>
              <a:t> </a:t>
            </a:r>
            <a:r>
              <a:rPr lang="en-US" altLang="en-US" sz="4000" b="1" dirty="0" smtClean="0">
                <a:solidFill>
                  <a:srgbClr val="FF9933"/>
                </a:solidFill>
                <a:sym typeface="Symbol" pitchFamily="18" charset="2"/>
              </a:rPr>
              <a:t>2 </a:t>
            </a:r>
            <a:r>
              <a:rPr lang="en-US" altLang="en-US" sz="4000" b="1" dirty="0" err="1" smtClean="0">
                <a:solidFill>
                  <a:srgbClr val="FF9933"/>
                </a:solidFill>
                <a:sym typeface="Symbol" pitchFamily="18" charset="2"/>
              </a:rPr>
              <a:t>AuNP</a:t>
            </a:r>
            <a:r>
              <a:rPr lang="en-US" altLang="en-US" sz="4000" b="1" dirty="0" smtClean="0">
                <a:solidFill>
                  <a:srgbClr val="FF9933"/>
                </a:solidFill>
                <a:sym typeface="Symbol" pitchFamily="18" charset="2"/>
              </a:rPr>
              <a:t> </a:t>
            </a:r>
            <a:r>
              <a:rPr lang="en-US" altLang="en-US" sz="4000" b="1" dirty="0">
                <a:solidFill>
                  <a:srgbClr val="FF9933"/>
                </a:solidFill>
                <a:sym typeface="Symbol" pitchFamily="18" charset="2"/>
              </a:rPr>
              <a:t>ON </a:t>
            </a:r>
            <a:r>
              <a:rPr lang="en-US" altLang="en-US" sz="4000" b="1" dirty="0" smtClean="0">
                <a:solidFill>
                  <a:srgbClr val="FF9933"/>
                </a:solidFill>
                <a:sym typeface="Symbol" pitchFamily="18" charset="2"/>
              </a:rPr>
              <a:t>2 CORNERS</a:t>
            </a:r>
            <a:endParaRPr lang="en-US" sz="4000" b="1" dirty="0">
              <a:solidFill>
                <a:srgbClr val="FF9933"/>
              </a:solidFill>
            </a:endParaRPr>
          </a:p>
        </p:txBody>
      </p:sp>
      <p:pic>
        <p:nvPicPr>
          <p:cNvPr id="5" name="Picture 4" descr="square_27.tif"/>
          <p:cNvPicPr>
            <a:picLocks noChangeAspect="1"/>
          </p:cNvPicPr>
          <p:nvPr/>
        </p:nvPicPr>
        <p:blipFill>
          <a:blip r:embed="rId2" cstate="print"/>
          <a:stretch>
            <a:fillRect/>
          </a:stretch>
        </p:blipFill>
        <p:spPr>
          <a:xfrm>
            <a:off x="1472184" y="1024128"/>
            <a:ext cx="6078656" cy="4919472"/>
          </a:xfrm>
          <a:prstGeom prst="rect">
            <a:avLst/>
          </a:prstGeom>
        </p:spPr>
      </p:pic>
      <p:sp>
        <p:nvSpPr>
          <p:cNvPr id="6" name="Rectangle 6"/>
          <p:cNvSpPr>
            <a:spLocks noChangeArrowheads="1"/>
          </p:cNvSpPr>
          <p:nvPr/>
        </p:nvSpPr>
        <p:spPr bwMode="auto">
          <a:xfrm>
            <a:off x="176150" y="6098486"/>
            <a:ext cx="8763000" cy="646331"/>
          </a:xfrm>
          <a:prstGeom prst="rect">
            <a:avLst/>
          </a:prstGeom>
          <a:noFill/>
          <a:ln w="9525">
            <a:noFill/>
            <a:miter lim="800000"/>
            <a:headEnd/>
            <a:tailEnd/>
          </a:ln>
        </p:spPr>
        <p:txBody>
          <a:bodyPr wrap="square">
            <a:spAutoFit/>
          </a:bodyPr>
          <a:lstStyle/>
          <a:p>
            <a:r>
              <a:rPr lang="en-US" b="1" dirty="0" smtClean="0"/>
              <a:t>SEM </a:t>
            </a:r>
            <a:r>
              <a:rPr lang="en-US" b="1" dirty="0"/>
              <a:t>image </a:t>
            </a:r>
            <a:r>
              <a:rPr lang="en-US" b="1" dirty="0" smtClean="0"/>
              <a:t>showing</a:t>
            </a:r>
            <a:r>
              <a:rPr lang="en-US" b="1" dirty="0" smtClean="0">
                <a:latin typeface="Arial" pitchFamily="34" charset="0"/>
                <a:cs typeface="Arial" pitchFamily="34" charset="0"/>
              </a:rPr>
              <a:t> </a:t>
            </a:r>
            <a:r>
              <a:rPr lang="en-US" b="1" dirty="0">
                <a:latin typeface="Arial" pitchFamily="34" charset="0"/>
                <a:cs typeface="Arial" pitchFamily="34" charset="0"/>
              </a:rPr>
              <a:t>the 100 nm x 80 nm rectangles, </a:t>
            </a:r>
            <a:r>
              <a:rPr lang="en-US" b="1" dirty="0" smtClean="0">
                <a:latin typeface="Arial" pitchFamily="34" charset="0"/>
                <a:cs typeface="Arial" pitchFamily="34" charset="0"/>
              </a:rPr>
              <a:t>5 </a:t>
            </a:r>
            <a:r>
              <a:rPr lang="en-US" b="1" dirty="0">
                <a:latin typeface="Arial" pitchFamily="34" charset="0"/>
                <a:cs typeface="Arial" pitchFamily="34" charset="0"/>
              </a:rPr>
              <a:t>µm apart, </a:t>
            </a:r>
            <a:r>
              <a:rPr lang="en-US" b="1" dirty="0" smtClean="0">
                <a:latin typeface="Arial" pitchFamily="34" charset="0"/>
                <a:cs typeface="Arial" pitchFamily="34" charset="0"/>
              </a:rPr>
              <a:t>carved on SiO</a:t>
            </a:r>
            <a:r>
              <a:rPr lang="en-US" b="1" baseline="-25000" dirty="0" smtClean="0">
                <a:latin typeface="Arial" pitchFamily="34" charset="0"/>
                <a:cs typeface="Arial" pitchFamily="34" charset="0"/>
              </a:rPr>
              <a:t>2</a:t>
            </a:r>
            <a:r>
              <a:rPr lang="en-US" b="1" dirty="0" smtClean="0">
                <a:latin typeface="Arial" pitchFamily="34" charset="0"/>
                <a:cs typeface="Arial" pitchFamily="34" charset="0"/>
              </a:rPr>
              <a:t> in order to immobilize Au NPs after </a:t>
            </a:r>
            <a:r>
              <a:rPr lang="en-US" b="1" dirty="0" smtClean="0"/>
              <a:t>10 min. </a:t>
            </a:r>
            <a:r>
              <a:rPr lang="en-US" b="1" dirty="0"/>
              <a:t>of </a:t>
            </a:r>
            <a:r>
              <a:rPr lang="en-US" b="1" dirty="0" smtClean="0"/>
              <a:t>metallization (~ 40 nm size).</a:t>
            </a:r>
            <a:endParaRPr lang="en-US" b="1" dirty="0"/>
          </a:p>
        </p:txBody>
      </p:sp>
    </p:spTree>
    <p:extLst>
      <p:ext uri="{BB962C8B-B14F-4D97-AF65-F5344CB8AC3E}">
        <p14:creationId xmlns:p14="http://schemas.microsoft.com/office/powerpoint/2010/main" xmlns="" val="30721365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006600" y="230188"/>
            <a:ext cx="5130800" cy="698500"/>
          </a:xfrm>
          <a:prstGeom prst="rect">
            <a:avLst/>
          </a:prstGeom>
          <a:noFill/>
          <a:ln w="12700">
            <a:noFill/>
            <a:miter lim="800000"/>
            <a:headEnd/>
            <a:tailEnd/>
          </a:ln>
        </p:spPr>
        <p:txBody>
          <a:bodyPr lIns="90488" tIns="44450" rIns="90488" bIns="44450">
            <a:spAutoFit/>
          </a:bodyPr>
          <a:lstStyle/>
          <a:p>
            <a:pPr algn="ctr" defTabSz="1033463"/>
            <a:r>
              <a:rPr lang="en-US" altLang="en-US" sz="4000" b="1" dirty="0" smtClean="0">
                <a:solidFill>
                  <a:srgbClr val="FF9933"/>
                </a:solidFill>
                <a:sym typeface="Symbol" pitchFamily="18" charset="2"/>
              </a:rPr>
              <a:t>PLASMONICS</a:t>
            </a:r>
            <a:endParaRPr lang="en-US" sz="4000" b="1" dirty="0">
              <a:solidFill>
                <a:srgbClr val="FF9933"/>
              </a:solidFill>
            </a:endParaRPr>
          </a:p>
        </p:txBody>
      </p:sp>
      <p:sp>
        <p:nvSpPr>
          <p:cNvPr id="3" name="Rectangle 9"/>
          <p:cNvSpPr>
            <a:spLocks noChangeArrowheads="1"/>
          </p:cNvSpPr>
          <p:nvPr/>
        </p:nvSpPr>
        <p:spPr bwMode="auto">
          <a:xfrm>
            <a:off x="401638" y="1060450"/>
            <a:ext cx="8377237" cy="5663089"/>
          </a:xfrm>
          <a:prstGeom prst="rect">
            <a:avLst/>
          </a:prstGeom>
          <a:noFill/>
          <a:ln w="9525">
            <a:noFill/>
            <a:miter lim="800000"/>
            <a:headEnd/>
            <a:tailEnd/>
          </a:ln>
        </p:spPr>
        <p:txBody>
          <a:bodyPr>
            <a:spAutoFit/>
          </a:bodyPr>
          <a:lstStyle/>
          <a:p>
            <a:pPr marL="282575" indent="-282575" algn="just">
              <a:spcBef>
                <a:spcPts val="300"/>
              </a:spcBef>
              <a:buFont typeface="Arial" charset="0"/>
              <a:buChar char="•"/>
            </a:pPr>
            <a:r>
              <a:rPr lang="en-US" b="1" dirty="0" smtClean="0"/>
              <a:t>There is a great interest in the study of the optical properties of metallic nanoparticles and their aggregates in the </a:t>
            </a:r>
            <a:r>
              <a:rPr lang="en-US" b="1" dirty="0" err="1" smtClean="0"/>
              <a:t>nanoscale</a:t>
            </a:r>
            <a:r>
              <a:rPr lang="en-US" b="1" dirty="0" smtClean="0"/>
              <a:t> vicinity</a:t>
            </a:r>
            <a:r>
              <a:rPr lang="en-US" b="1" dirty="0" smtClean="0">
                <a:sym typeface="Symbol" pitchFamily="18" charset="2"/>
              </a:rPr>
              <a:t>. </a:t>
            </a:r>
            <a:endParaRPr lang="en-US" b="1" dirty="0">
              <a:sym typeface="Symbol" pitchFamily="18" charset="2"/>
            </a:endParaRPr>
          </a:p>
          <a:p>
            <a:pPr marL="282575" indent="-282575" algn="just">
              <a:spcBef>
                <a:spcPts val="300"/>
              </a:spcBef>
              <a:buFont typeface="Arial" charset="0"/>
              <a:buChar char="•"/>
            </a:pPr>
            <a:endParaRPr lang="en-US" b="1" dirty="0">
              <a:sym typeface="Symbol" pitchFamily="18" charset="2"/>
            </a:endParaRPr>
          </a:p>
          <a:p>
            <a:pPr marL="282575" indent="-282575" algn="just">
              <a:spcBef>
                <a:spcPts val="300"/>
              </a:spcBef>
              <a:buFont typeface="Arial" charset="0"/>
              <a:buChar char="•"/>
            </a:pPr>
            <a:r>
              <a:rPr lang="en-US" b="1" dirty="0" smtClean="0"/>
              <a:t>Plasmon is a collective oscillation of the valence electrons in a metallic particle. The resonance frequency depends on the material composition (mainly electron density) and the surrounding dielectric medium.</a:t>
            </a:r>
            <a:endParaRPr lang="en-US" b="1" dirty="0"/>
          </a:p>
          <a:p>
            <a:pPr marL="282575" indent="-282575" algn="just">
              <a:spcBef>
                <a:spcPts val="300"/>
              </a:spcBef>
              <a:buFont typeface="Arial" charset="0"/>
              <a:buChar char="•"/>
            </a:pPr>
            <a:endParaRPr lang="en-US" b="1" dirty="0"/>
          </a:p>
          <a:p>
            <a:pPr marL="282575" indent="-282575" algn="just">
              <a:spcBef>
                <a:spcPts val="300"/>
              </a:spcBef>
              <a:buFont typeface="Arial" charset="0"/>
              <a:buChar char="•"/>
            </a:pPr>
            <a:r>
              <a:rPr lang="en-US" b="1" dirty="0" smtClean="0"/>
              <a:t>In particular, Ag and Au exhibit d → s </a:t>
            </a:r>
            <a:r>
              <a:rPr lang="en-US" b="1" dirty="0" err="1" smtClean="0"/>
              <a:t>interband</a:t>
            </a:r>
            <a:r>
              <a:rPr lang="en-US" b="1" dirty="0" smtClean="0"/>
              <a:t> transition in the UV region that mixes with the </a:t>
            </a:r>
            <a:r>
              <a:rPr lang="en-US" b="1" dirty="0" err="1" smtClean="0"/>
              <a:t>plasmon</a:t>
            </a:r>
            <a:r>
              <a:rPr lang="en-US" b="1" dirty="0" smtClean="0"/>
              <a:t> resonance and shifts it to the visible. </a:t>
            </a:r>
            <a:endParaRPr lang="en-US" b="1" dirty="0"/>
          </a:p>
          <a:p>
            <a:pPr marL="282575" indent="-282575" algn="just">
              <a:spcBef>
                <a:spcPts val="300"/>
              </a:spcBef>
              <a:buFont typeface="Arial" charset="0"/>
              <a:buChar char="•"/>
            </a:pPr>
            <a:endParaRPr lang="en-US" b="1" dirty="0"/>
          </a:p>
          <a:p>
            <a:pPr marL="282575" indent="-282575" algn="just">
              <a:spcBef>
                <a:spcPts val="300"/>
              </a:spcBef>
              <a:buFont typeface="Arial" charset="0"/>
              <a:buChar char="•"/>
            </a:pPr>
            <a:r>
              <a:rPr lang="en-US" b="1" dirty="0" smtClean="0"/>
              <a:t>In nanoparticles (NPs), the </a:t>
            </a:r>
            <a:r>
              <a:rPr lang="en-US" b="1" dirty="0" err="1" smtClean="0"/>
              <a:t>plasmons</a:t>
            </a:r>
            <a:r>
              <a:rPr lang="en-US" b="1" dirty="0" smtClean="0"/>
              <a:t> strongly couple to optical fields, producing intense light-scattering spectra.  The intensity of the spectra from noble-metal NPs is highly dependent  to particle size and shape.</a:t>
            </a:r>
            <a:endParaRPr lang="en-US" b="1" dirty="0"/>
          </a:p>
          <a:p>
            <a:pPr marL="282575" indent="-282575" algn="just">
              <a:spcBef>
                <a:spcPts val="300"/>
              </a:spcBef>
              <a:buFont typeface="Arial" charset="0"/>
              <a:buChar char="•"/>
            </a:pPr>
            <a:endParaRPr lang="en-US" b="1" dirty="0"/>
          </a:p>
          <a:p>
            <a:pPr marL="282575" indent="-282575" algn="just">
              <a:spcBef>
                <a:spcPts val="300"/>
              </a:spcBef>
              <a:buFont typeface="Arial" charset="0"/>
              <a:buChar char="•"/>
            </a:pPr>
            <a:r>
              <a:rPr lang="en-GB" b="1" dirty="0" smtClean="0"/>
              <a:t>The light-scattering spectrum from a single noble-metal NP </a:t>
            </a:r>
            <a:r>
              <a:rPr lang="en-GB" b="1" dirty="0"/>
              <a:t>o</a:t>
            </a:r>
            <a:r>
              <a:rPr lang="en-GB" b="1" dirty="0" smtClean="0"/>
              <a:t>f 20 nm or larger can be readily observed by dark-filed microscopy</a:t>
            </a:r>
            <a:r>
              <a:rPr lang="en-US" b="1" dirty="0" smtClean="0"/>
              <a:t>. As two metal NPs are brought together, their</a:t>
            </a:r>
            <a:r>
              <a:rPr lang="en-US" sz="1600" b="1" dirty="0" smtClean="0"/>
              <a:t> </a:t>
            </a:r>
            <a:r>
              <a:rPr lang="en-US" b="1" dirty="0" err="1" smtClean="0"/>
              <a:t>plasmons</a:t>
            </a:r>
            <a:r>
              <a:rPr lang="en-US" sz="1600" b="1" dirty="0" smtClean="0"/>
              <a:t> </a:t>
            </a:r>
            <a:r>
              <a:rPr lang="en-US" b="1" dirty="0" smtClean="0"/>
              <a:t>couple</a:t>
            </a:r>
            <a:r>
              <a:rPr lang="en-US" sz="1600" b="1" dirty="0" smtClean="0"/>
              <a:t> </a:t>
            </a:r>
            <a:r>
              <a:rPr lang="en-US" b="1" dirty="0"/>
              <a:t>and</a:t>
            </a:r>
            <a:r>
              <a:rPr lang="en-US" sz="1600" b="1" dirty="0"/>
              <a:t> </a:t>
            </a:r>
            <a:r>
              <a:rPr lang="en-US" b="1" dirty="0" smtClean="0"/>
              <a:t>the</a:t>
            </a:r>
            <a:r>
              <a:rPr lang="en-US" sz="1600" b="1" dirty="0" smtClean="0"/>
              <a:t> </a:t>
            </a:r>
            <a:r>
              <a:rPr lang="en-US" b="1" dirty="0"/>
              <a:t>resonance </a:t>
            </a:r>
            <a:r>
              <a:rPr lang="en-US" b="1" dirty="0" smtClean="0"/>
              <a:t>freq. changes </a:t>
            </a:r>
            <a:r>
              <a:rPr lang="en-US" b="1" dirty="0"/>
              <a:t>as </a:t>
            </a:r>
            <a:r>
              <a:rPr lang="en-US" b="1" dirty="0" smtClean="0"/>
              <a:t>a function of particle separation. A red shift will occur due to constructive interference between the enhanced fields of each NP.</a:t>
            </a:r>
            <a:endParaRPr lang="en-US" b="1" dirty="0"/>
          </a:p>
        </p:txBody>
      </p:sp>
    </p:spTree>
    <p:extLst>
      <p:ext uri="{BB962C8B-B14F-4D97-AF65-F5344CB8AC3E}">
        <p14:creationId xmlns:p14="http://schemas.microsoft.com/office/powerpoint/2010/main" xmlns="" val="7686134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6"/>
          <p:cNvSpPr>
            <a:spLocks noChangeArrowheads="1"/>
          </p:cNvSpPr>
          <p:nvPr/>
        </p:nvSpPr>
        <p:spPr bwMode="auto">
          <a:xfrm>
            <a:off x="914399" y="5410200"/>
            <a:ext cx="7391401" cy="1200329"/>
          </a:xfrm>
          <a:prstGeom prst="rect">
            <a:avLst/>
          </a:prstGeom>
          <a:noFill/>
          <a:ln w="9525">
            <a:noFill/>
            <a:miter lim="800000"/>
            <a:headEnd/>
            <a:tailEnd/>
          </a:ln>
        </p:spPr>
        <p:txBody>
          <a:bodyPr wrap="square">
            <a:spAutoFit/>
          </a:bodyPr>
          <a:lstStyle/>
          <a:p>
            <a:r>
              <a:rPr lang="en-US" b="1" dirty="0" smtClean="0">
                <a:latin typeface="Arial" pitchFamily="34" charset="0"/>
                <a:cs typeface="Arial" pitchFamily="34" charset="0"/>
              </a:rPr>
              <a:t>Experimental conditions:</a:t>
            </a:r>
          </a:p>
          <a:p>
            <a:pPr marL="400050" indent="-400050">
              <a:buAutoNum type="romanLcParenR"/>
            </a:pPr>
            <a:r>
              <a:rPr lang="en-US" b="1" dirty="0" err="1" smtClean="0">
                <a:latin typeface="Arial" pitchFamily="34" charset="0"/>
                <a:cs typeface="Arial" pitchFamily="34" charset="0"/>
              </a:rPr>
              <a:t>Unpolarized</a:t>
            </a:r>
            <a:r>
              <a:rPr lang="en-US" b="1" dirty="0" smtClean="0">
                <a:latin typeface="Arial" pitchFamily="34" charset="0"/>
                <a:cs typeface="Arial" pitchFamily="34" charset="0"/>
              </a:rPr>
              <a:t> white light from a tungsten lamp.</a:t>
            </a:r>
          </a:p>
          <a:p>
            <a:pPr marL="400050" indent="-400050">
              <a:buAutoNum type="romanLcParenR"/>
            </a:pPr>
            <a:r>
              <a:rPr lang="en-US" b="1" dirty="0" smtClean="0">
                <a:latin typeface="Arial" pitchFamily="34" charset="0"/>
                <a:cs typeface="Arial" pitchFamily="34" charset="0"/>
              </a:rPr>
              <a:t>The sample is placed on a glass slide.</a:t>
            </a:r>
          </a:p>
          <a:p>
            <a:pPr marL="400050" indent="-400050">
              <a:buAutoNum type="romanLcParenR"/>
            </a:pPr>
            <a:r>
              <a:rPr lang="en-US" b="1" dirty="0" smtClean="0">
                <a:latin typeface="Arial" pitchFamily="34" charset="0"/>
                <a:cs typeface="Arial" pitchFamily="34" charset="0"/>
              </a:rPr>
              <a:t>A 5 µm size aperture is used to collimate the transmitted light.</a:t>
            </a:r>
            <a:r>
              <a:rPr lang="en-US" b="1" dirty="0" smtClean="0">
                <a:latin typeface="Calibri" pitchFamily="34" charset="0"/>
              </a:rPr>
              <a:t> </a:t>
            </a:r>
            <a:endParaRPr lang="en-US" dirty="0">
              <a:latin typeface="Calibri" pitchFamily="34" charset="0"/>
            </a:endParaRPr>
          </a:p>
        </p:txBody>
      </p:sp>
      <p:sp>
        <p:nvSpPr>
          <p:cNvPr id="6" name="Rectangle 2"/>
          <p:cNvSpPr>
            <a:spLocks noChangeArrowheads="1"/>
          </p:cNvSpPr>
          <p:nvPr/>
        </p:nvSpPr>
        <p:spPr bwMode="auto">
          <a:xfrm>
            <a:off x="1143000" y="230188"/>
            <a:ext cx="7010400" cy="705321"/>
          </a:xfrm>
          <a:prstGeom prst="rect">
            <a:avLst/>
          </a:prstGeom>
          <a:noFill/>
          <a:ln w="12700">
            <a:noFill/>
            <a:miter lim="800000"/>
            <a:headEnd/>
            <a:tailEnd/>
          </a:ln>
        </p:spPr>
        <p:txBody>
          <a:bodyPr wrap="square" lIns="90488" tIns="44450" rIns="90488" bIns="44450">
            <a:spAutoFit/>
          </a:bodyPr>
          <a:lstStyle/>
          <a:p>
            <a:pPr algn="ctr" defTabSz="1033463"/>
            <a:r>
              <a:rPr lang="en-US" altLang="en-US" sz="4000" b="1" dirty="0" smtClean="0">
                <a:solidFill>
                  <a:srgbClr val="FF9933"/>
                </a:solidFill>
                <a:sym typeface="Symbol" pitchFamily="18" charset="2"/>
              </a:rPr>
              <a:t>DARK FIELD MICROSCOPY</a:t>
            </a:r>
            <a:endParaRPr lang="en-US" sz="4000" b="1" dirty="0">
              <a:solidFill>
                <a:srgbClr val="FF9933"/>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14325" y="1143000"/>
            <a:ext cx="6162675" cy="4020070"/>
          </a:xfrm>
          <a:prstGeom prst="rect">
            <a:avLst/>
          </a:prstGeom>
        </p:spPr>
      </p:pic>
      <p:pic>
        <p:nvPicPr>
          <p:cNvPr id="1027"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517575" y="1371600"/>
            <a:ext cx="2279495" cy="1676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230188"/>
            <a:ext cx="9144000" cy="705321"/>
          </a:xfrm>
          <a:prstGeom prst="rect">
            <a:avLst/>
          </a:prstGeom>
          <a:noFill/>
          <a:ln w="12700">
            <a:noFill/>
            <a:miter lim="800000"/>
            <a:headEnd/>
            <a:tailEnd/>
          </a:ln>
        </p:spPr>
        <p:txBody>
          <a:bodyPr lIns="90488" tIns="44450" rIns="90488" bIns="44450">
            <a:spAutoFit/>
          </a:bodyPr>
          <a:lstStyle/>
          <a:p>
            <a:pPr algn="ctr" defTabSz="1033463"/>
            <a:r>
              <a:rPr lang="en-US" altLang="en-US" sz="4000" b="1" dirty="0" smtClean="0">
                <a:solidFill>
                  <a:srgbClr val="FF9933"/>
                </a:solidFill>
                <a:sym typeface="Symbol" pitchFamily="18" charset="2"/>
              </a:rPr>
              <a:t>2 METALLIZED </a:t>
            </a:r>
            <a:r>
              <a:rPr lang="en-US" altLang="en-US" sz="4000" b="1" dirty="0" err="1" smtClean="0">
                <a:solidFill>
                  <a:srgbClr val="FF9933"/>
                </a:solidFill>
                <a:sym typeface="Symbol" pitchFamily="18" charset="2"/>
              </a:rPr>
              <a:t>AuNP</a:t>
            </a:r>
            <a:r>
              <a:rPr lang="en-US" altLang="en-US" sz="4000" b="1" dirty="0" smtClean="0">
                <a:solidFill>
                  <a:srgbClr val="FF9933"/>
                </a:solidFill>
                <a:sym typeface="Symbol" pitchFamily="18" charset="2"/>
              </a:rPr>
              <a:t> </a:t>
            </a:r>
            <a:r>
              <a:rPr lang="en-US" altLang="en-US" sz="4000" b="1" dirty="0">
                <a:solidFill>
                  <a:srgbClr val="FF9933"/>
                </a:solidFill>
                <a:sym typeface="Symbol" pitchFamily="18" charset="2"/>
              </a:rPr>
              <a:t>ON </a:t>
            </a:r>
            <a:r>
              <a:rPr lang="en-US" altLang="en-US" sz="4000" b="1" dirty="0" smtClean="0">
                <a:solidFill>
                  <a:srgbClr val="FF9933"/>
                </a:solidFill>
                <a:sym typeface="Symbol" pitchFamily="18" charset="2"/>
              </a:rPr>
              <a:t>CORNERS</a:t>
            </a:r>
            <a:endParaRPr lang="en-US" sz="4000" b="1" dirty="0">
              <a:solidFill>
                <a:srgbClr val="FF9933"/>
              </a:solidFill>
            </a:endParaRPr>
          </a:p>
        </p:txBody>
      </p:sp>
      <p:pic>
        <p:nvPicPr>
          <p:cNvPr id="5" name="Picture 4" descr="No1noscale.tif"/>
          <p:cNvPicPr>
            <a:picLocks noChangeAspect="1"/>
          </p:cNvPicPr>
          <p:nvPr/>
        </p:nvPicPr>
        <p:blipFill>
          <a:blip r:embed="rId3" cstate="print"/>
          <a:stretch>
            <a:fillRect/>
          </a:stretch>
        </p:blipFill>
        <p:spPr>
          <a:xfrm>
            <a:off x="289149" y="3124200"/>
            <a:ext cx="4092027" cy="3311687"/>
          </a:xfrm>
          <a:prstGeom prst="rect">
            <a:avLst/>
          </a:prstGeom>
        </p:spPr>
      </p:pic>
      <p:pic>
        <p:nvPicPr>
          <p:cNvPr id="6" name="Picture 5" descr="No1zoomin.tif"/>
          <p:cNvPicPr>
            <a:picLocks noChangeAspect="1"/>
          </p:cNvPicPr>
          <p:nvPr/>
        </p:nvPicPr>
        <p:blipFill>
          <a:blip r:embed="rId4" cstate="print"/>
          <a:stretch>
            <a:fillRect/>
          </a:stretch>
        </p:blipFill>
        <p:spPr>
          <a:xfrm>
            <a:off x="533400" y="1270498"/>
            <a:ext cx="3608666" cy="292050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417792" y="1524000"/>
            <a:ext cx="4675238" cy="3601991"/>
          </a:xfrm>
          <a:prstGeom prst="rect">
            <a:avLst/>
          </a:prstGeom>
        </p:spPr>
      </p:pic>
      <p:cxnSp>
        <p:nvCxnSpPr>
          <p:cNvPr id="9" name="Straight Connector 8"/>
          <p:cNvCxnSpPr/>
          <p:nvPr/>
        </p:nvCxnSpPr>
        <p:spPr>
          <a:xfrm>
            <a:off x="1524000" y="2133600"/>
            <a:ext cx="685800" cy="25146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2335162" y="2133600"/>
            <a:ext cx="2571" cy="25146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337733" y="2145475"/>
            <a:ext cx="3141047" cy="1600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230188"/>
            <a:ext cx="9144000" cy="705321"/>
          </a:xfrm>
          <a:prstGeom prst="rect">
            <a:avLst/>
          </a:prstGeom>
          <a:noFill/>
          <a:ln w="12700">
            <a:noFill/>
            <a:miter lim="800000"/>
            <a:headEnd/>
            <a:tailEnd/>
          </a:ln>
        </p:spPr>
        <p:txBody>
          <a:bodyPr lIns="90488" tIns="44450" rIns="90488" bIns="44450">
            <a:spAutoFit/>
          </a:bodyPr>
          <a:lstStyle/>
          <a:p>
            <a:pPr algn="ctr" defTabSz="1033463"/>
            <a:r>
              <a:rPr lang="en-US" altLang="en-US" sz="4000" b="1" dirty="0" smtClean="0">
                <a:solidFill>
                  <a:srgbClr val="FF9933"/>
                </a:solidFill>
                <a:sym typeface="Symbol" pitchFamily="18" charset="2"/>
              </a:rPr>
              <a:t>METALLIZED </a:t>
            </a:r>
            <a:r>
              <a:rPr lang="en-US" altLang="en-US" sz="4000" b="1" dirty="0" err="1" smtClean="0">
                <a:solidFill>
                  <a:srgbClr val="FF9933"/>
                </a:solidFill>
                <a:sym typeface="Symbol" pitchFamily="18" charset="2"/>
              </a:rPr>
              <a:t>AuNP</a:t>
            </a:r>
            <a:r>
              <a:rPr lang="en-US" altLang="en-US" sz="4000" b="1" dirty="0" smtClean="0">
                <a:solidFill>
                  <a:srgbClr val="FF9933"/>
                </a:solidFill>
                <a:sym typeface="Symbol" pitchFamily="18" charset="2"/>
              </a:rPr>
              <a:t> </a:t>
            </a:r>
            <a:endParaRPr lang="en-US" sz="4000" b="1" dirty="0">
              <a:solidFill>
                <a:srgbClr val="FF9933"/>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417792" y="1524000"/>
            <a:ext cx="4675238" cy="3601991"/>
          </a:xfrm>
          <a:prstGeom prst="rect">
            <a:avLst/>
          </a:prstGeom>
        </p:spPr>
      </p:pic>
      <p:pic>
        <p:nvPicPr>
          <p:cNvPr id="8" name="Content Placeholder 3" descr="No5.tif"/>
          <p:cNvPicPr>
            <a:picLocks noChangeAspect="1"/>
          </p:cNvPicPr>
          <p:nvPr/>
        </p:nvPicPr>
        <p:blipFill>
          <a:blip r:embed="rId4" cstate="print"/>
          <a:stretch>
            <a:fillRect/>
          </a:stretch>
        </p:blipFill>
        <p:spPr>
          <a:xfrm>
            <a:off x="344384" y="1809997"/>
            <a:ext cx="4227616" cy="3421419"/>
          </a:xfrm>
          <a:prstGeom prst="rect">
            <a:avLst/>
          </a:prstGeom>
        </p:spPr>
      </p:pic>
      <p:cxnSp>
        <p:nvCxnSpPr>
          <p:cNvPr id="3" name="Straight Arrow Connector 2"/>
          <p:cNvCxnSpPr/>
          <p:nvPr/>
        </p:nvCxnSpPr>
        <p:spPr>
          <a:xfrm flipV="1">
            <a:off x="2895600" y="2880426"/>
            <a:ext cx="2514600" cy="2134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3250852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230188"/>
            <a:ext cx="9144000" cy="705321"/>
          </a:xfrm>
          <a:prstGeom prst="rect">
            <a:avLst/>
          </a:prstGeom>
          <a:noFill/>
          <a:ln w="12700">
            <a:noFill/>
            <a:miter lim="800000"/>
            <a:headEnd/>
            <a:tailEnd/>
          </a:ln>
        </p:spPr>
        <p:txBody>
          <a:bodyPr lIns="90488" tIns="44450" rIns="90488" bIns="44450">
            <a:spAutoFit/>
          </a:bodyPr>
          <a:lstStyle/>
          <a:p>
            <a:pPr algn="ctr" defTabSz="1033463"/>
            <a:r>
              <a:rPr lang="en-US" altLang="en-US" sz="4000" b="1" dirty="0" smtClean="0">
                <a:solidFill>
                  <a:srgbClr val="FF9933"/>
                </a:solidFill>
                <a:sym typeface="Symbol" pitchFamily="18" charset="2"/>
              </a:rPr>
              <a:t>PLASMONICS RESULTS </a:t>
            </a:r>
            <a:endParaRPr lang="en-US" sz="4000" b="1" dirty="0">
              <a:solidFill>
                <a:srgbClr val="FF9933"/>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416552" y="1527048"/>
            <a:ext cx="4676205" cy="3602736"/>
          </a:xfrm>
          <a:prstGeom prst="rect">
            <a:avLst/>
          </a:prstGeom>
        </p:spPr>
      </p:pic>
      <p:sp>
        <p:nvSpPr>
          <p:cNvPr id="12" name="Rectangle 6"/>
          <p:cNvSpPr>
            <a:spLocks noChangeArrowheads="1"/>
          </p:cNvSpPr>
          <p:nvPr/>
        </p:nvSpPr>
        <p:spPr bwMode="auto">
          <a:xfrm>
            <a:off x="381000" y="6448301"/>
            <a:ext cx="4876800" cy="307777"/>
          </a:xfrm>
          <a:prstGeom prst="rect">
            <a:avLst/>
          </a:prstGeom>
          <a:noFill/>
          <a:ln w="9525">
            <a:noFill/>
            <a:miter lim="800000"/>
            <a:headEnd/>
            <a:tailEnd/>
          </a:ln>
        </p:spPr>
        <p:txBody>
          <a:bodyPr wrap="square">
            <a:spAutoFit/>
          </a:bodyPr>
          <a:lstStyle/>
          <a:p>
            <a:r>
              <a:rPr lang="en-US" sz="1400" b="1" dirty="0" smtClean="0">
                <a:latin typeface="Arial" pitchFamily="34" charset="0"/>
                <a:cs typeface="Arial" pitchFamily="34" charset="0"/>
              </a:rPr>
              <a:t>P. A. </a:t>
            </a:r>
            <a:r>
              <a:rPr lang="en-US" sz="1400" b="1" dirty="0" err="1" smtClean="0">
                <a:latin typeface="Arial" pitchFamily="34" charset="0"/>
                <a:cs typeface="Arial" pitchFamily="34" charset="0"/>
              </a:rPr>
              <a:t>Alivisatos</a:t>
            </a:r>
            <a:r>
              <a:rPr lang="en-US" sz="1400" b="1" dirty="0" smtClean="0">
                <a:latin typeface="Arial" pitchFamily="34" charset="0"/>
                <a:cs typeface="Arial" pitchFamily="34" charset="0"/>
              </a:rPr>
              <a:t> et al.,</a:t>
            </a:r>
            <a:r>
              <a:rPr lang="en-US" sz="1400" b="1" i="1" dirty="0" smtClean="0">
                <a:latin typeface="Arial" pitchFamily="34" charset="0"/>
                <a:cs typeface="Arial" pitchFamily="34" charset="0"/>
              </a:rPr>
              <a:t> Nature Biotech</a:t>
            </a:r>
            <a:r>
              <a:rPr lang="en-US" sz="1400" b="1" dirty="0" smtClean="0">
                <a:latin typeface="Arial" pitchFamily="34" charset="0"/>
                <a:cs typeface="Arial" pitchFamily="34" charset="0"/>
              </a:rPr>
              <a:t> 23, 741-745  </a:t>
            </a:r>
            <a:r>
              <a:rPr lang="en-US" sz="1400" b="1" dirty="0">
                <a:latin typeface="Arial" pitchFamily="34" charset="0"/>
                <a:cs typeface="Arial" pitchFamily="34" charset="0"/>
              </a:rPr>
              <a:t>(</a:t>
            </a:r>
            <a:r>
              <a:rPr lang="en-US" sz="1400" b="1" dirty="0" smtClean="0">
                <a:latin typeface="Arial" pitchFamily="34" charset="0"/>
                <a:cs typeface="Arial" pitchFamily="34" charset="0"/>
              </a:rPr>
              <a:t>2005)  </a:t>
            </a:r>
            <a:endParaRPr lang="en-US" sz="1400" dirty="0">
              <a:latin typeface="Arial" pitchFamily="34" charset="0"/>
              <a:cs typeface="Arial" pitchFamily="34" charset="0"/>
            </a:endParaRPr>
          </a:p>
        </p:txBody>
      </p:sp>
      <p:grpSp>
        <p:nvGrpSpPr>
          <p:cNvPr id="15" name="Group 14"/>
          <p:cNvGrpSpPr/>
          <p:nvPr/>
        </p:nvGrpSpPr>
        <p:grpSpPr>
          <a:xfrm>
            <a:off x="914400" y="1188720"/>
            <a:ext cx="3400281" cy="4572000"/>
            <a:chOff x="914400" y="1188720"/>
            <a:chExt cx="3400281" cy="4572000"/>
          </a:xfrm>
        </p:grpSpPr>
        <p:pic>
          <p:nvPicPr>
            <p:cNvPr id="1026"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914400" y="1188720"/>
              <a:ext cx="3400281" cy="457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Oval 7"/>
            <p:cNvSpPr/>
            <p:nvPr/>
          </p:nvSpPr>
          <p:spPr>
            <a:xfrm>
              <a:off x="943100" y="1232741"/>
              <a:ext cx="264225" cy="2824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Tree>
    <p:extLst>
      <p:ext uri="{BB962C8B-B14F-4D97-AF65-F5344CB8AC3E}">
        <p14:creationId xmlns:p14="http://schemas.microsoft.com/office/powerpoint/2010/main" xmlns="" val="3778215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285750"/>
            <a:ext cx="8229600" cy="1143000"/>
          </a:xfrm>
        </p:spPr>
        <p:txBody>
          <a:bodyPr/>
          <a:lstStyle/>
          <a:p>
            <a:pPr>
              <a:defRPr/>
            </a:pPr>
            <a:r>
              <a:rPr lang="en-US" sz="3600" dirty="0" smtClean="0">
                <a:solidFill>
                  <a:srgbClr val="FF6600"/>
                </a:solidFill>
                <a:effectLst>
                  <a:outerShdw blurRad="38100" dist="38100" dir="2700000" algn="tl">
                    <a:srgbClr val="000000">
                      <a:alpha val="43137"/>
                    </a:srgbClr>
                  </a:outerShdw>
                </a:effectLst>
                <a:latin typeface="Baskerville Old Face" pitchFamily="18" charset="0"/>
              </a:rPr>
              <a:t>About OMICS Group Conferences</a:t>
            </a:r>
          </a:p>
        </p:txBody>
      </p:sp>
      <p:sp>
        <p:nvSpPr>
          <p:cNvPr id="3" name="Content Placeholder 2"/>
          <p:cNvSpPr>
            <a:spLocks noGrp="1"/>
          </p:cNvSpPr>
          <p:nvPr>
            <p:ph idx="1"/>
          </p:nvPr>
        </p:nvSpPr>
        <p:spPr>
          <a:xfrm>
            <a:off x="571500" y="1571625"/>
            <a:ext cx="7972425" cy="44831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pPr algn="just">
              <a:buFont typeface="Arial" charset="0"/>
              <a:buNone/>
              <a:defRPr/>
            </a:pPr>
            <a:r>
              <a:rPr lang="en-US" sz="2000" dirty="0" smtClean="0">
                <a:latin typeface="+mj-lt"/>
              </a:rPr>
              <a:t>      OMICS Group International is a pioneer and leading science event organizer, which publishes around 400 open access journals and conducts over 300 Medical, Clinical, Engineering, Life Sciences, </a:t>
            </a:r>
            <a:r>
              <a:rPr lang="en-US" sz="2000" dirty="0" err="1" smtClean="0">
                <a:latin typeface="+mj-lt"/>
              </a:rPr>
              <a:t>Phrama</a:t>
            </a:r>
            <a:r>
              <a:rPr lang="en-US" sz="2000" dirty="0" smtClean="0">
                <a:latin typeface="+mj-lt"/>
              </a:rPr>
              <a:t> scientific conferences all over the globe annually with the support of more than 1000 scientific associations and 30,000 editorial board members and 3.5 million followers to its credit.</a:t>
            </a:r>
            <a:br>
              <a:rPr lang="en-US" sz="2000" dirty="0" smtClean="0">
                <a:latin typeface="+mj-lt"/>
              </a:rPr>
            </a:br>
            <a:endParaRPr lang="en-US" sz="2000" dirty="0" smtClean="0">
              <a:latin typeface="+mj-lt"/>
            </a:endParaRPr>
          </a:p>
          <a:p>
            <a:pPr algn="just">
              <a:buFont typeface="Arial" charset="0"/>
              <a:buNone/>
              <a:defRPr/>
            </a:pPr>
            <a:r>
              <a:rPr lang="en-US" sz="2000" dirty="0" smtClean="0">
                <a:latin typeface="+mj-lt"/>
              </a:rPr>
              <a:t>      OMICS Group has organized 500 conferences, workshops and national symposiums across the major cities including San Francisco, Las Vegas, San Antonio, Omaha, Orlando, Raleigh, Santa Clara, Chicago, Philadelphia, Baltimore, United Kingdom, Valencia, Dubai, Beijing, Hyderabad, </a:t>
            </a:r>
            <a:r>
              <a:rPr lang="en-US" sz="2000" dirty="0" err="1" smtClean="0">
                <a:latin typeface="+mj-lt"/>
              </a:rPr>
              <a:t>Bengaluru</a:t>
            </a:r>
            <a:r>
              <a:rPr lang="en-US" sz="2000" dirty="0" smtClean="0">
                <a:latin typeface="+mj-lt"/>
              </a:rPr>
              <a:t> and Mumbai.</a:t>
            </a:r>
          </a:p>
          <a:p>
            <a:pPr>
              <a:defRPr/>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230188"/>
            <a:ext cx="9144000" cy="705321"/>
          </a:xfrm>
          <a:prstGeom prst="rect">
            <a:avLst/>
          </a:prstGeom>
          <a:noFill/>
          <a:ln w="12700">
            <a:noFill/>
            <a:miter lim="800000"/>
            <a:headEnd/>
            <a:tailEnd/>
          </a:ln>
        </p:spPr>
        <p:txBody>
          <a:bodyPr lIns="90488" tIns="44450" rIns="90488" bIns="44450">
            <a:spAutoFit/>
          </a:bodyPr>
          <a:lstStyle/>
          <a:p>
            <a:pPr algn="ctr" defTabSz="1033463"/>
            <a:r>
              <a:rPr lang="en-US" altLang="en-US" sz="4000" b="1" dirty="0" smtClean="0">
                <a:solidFill>
                  <a:srgbClr val="FF9933"/>
                </a:solidFill>
                <a:sym typeface="Symbol" pitchFamily="18" charset="2"/>
              </a:rPr>
              <a:t>PLASMONICS APPLICATIONS </a:t>
            </a:r>
            <a:endParaRPr lang="en-US" sz="4000" b="1" dirty="0">
              <a:solidFill>
                <a:srgbClr val="FF9933"/>
              </a:solidFill>
            </a:endParaRPr>
          </a:p>
        </p:txBody>
      </p:sp>
      <p:grpSp>
        <p:nvGrpSpPr>
          <p:cNvPr id="9" name="Group 8"/>
          <p:cNvGrpSpPr/>
          <p:nvPr/>
        </p:nvGrpSpPr>
        <p:grpSpPr>
          <a:xfrm>
            <a:off x="812475" y="1621000"/>
            <a:ext cx="4140525" cy="2133349"/>
            <a:chOff x="812475" y="2191000"/>
            <a:chExt cx="4140525" cy="2133349"/>
          </a:xfrm>
        </p:grpSpPr>
        <p:pic>
          <p:nvPicPr>
            <p:cNvPr id="7" name="Picture 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56717" y="2230877"/>
              <a:ext cx="4096283" cy="2093472"/>
            </a:xfrm>
            <a:prstGeom prst="rect">
              <a:avLst/>
            </a:prstGeom>
          </p:spPr>
        </p:pic>
        <p:sp>
          <p:nvSpPr>
            <p:cNvPr id="8" name="Oval 7"/>
            <p:cNvSpPr/>
            <p:nvPr/>
          </p:nvSpPr>
          <p:spPr>
            <a:xfrm>
              <a:off x="812475" y="2191000"/>
              <a:ext cx="304800" cy="304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Rectangle 6"/>
          <p:cNvSpPr>
            <a:spLocks noChangeArrowheads="1"/>
          </p:cNvSpPr>
          <p:nvPr/>
        </p:nvSpPr>
        <p:spPr bwMode="auto">
          <a:xfrm>
            <a:off x="381000" y="6448301"/>
            <a:ext cx="4191000" cy="307777"/>
          </a:xfrm>
          <a:prstGeom prst="rect">
            <a:avLst/>
          </a:prstGeom>
          <a:noFill/>
          <a:ln w="9525">
            <a:noFill/>
            <a:miter lim="800000"/>
            <a:headEnd/>
            <a:tailEnd/>
          </a:ln>
        </p:spPr>
        <p:txBody>
          <a:bodyPr wrap="square">
            <a:spAutoFit/>
          </a:bodyPr>
          <a:lstStyle/>
          <a:p>
            <a:r>
              <a:rPr lang="en-US" sz="1400" b="1" dirty="0">
                <a:latin typeface="Arial" pitchFamily="34" charset="0"/>
                <a:cs typeface="Arial" pitchFamily="34" charset="0"/>
              </a:rPr>
              <a:t>M</a:t>
            </a:r>
            <a:r>
              <a:rPr lang="en-US" sz="1400" b="1" dirty="0" smtClean="0">
                <a:latin typeface="Arial" pitchFamily="34" charset="0"/>
                <a:cs typeface="Arial" pitchFamily="34" charset="0"/>
              </a:rPr>
              <a:t>. </a:t>
            </a:r>
            <a:r>
              <a:rPr lang="en-US" sz="1400" b="1" dirty="0">
                <a:latin typeface="Arial" pitchFamily="34" charset="0"/>
                <a:cs typeface="Arial" pitchFamily="34" charset="0"/>
              </a:rPr>
              <a:t>I</a:t>
            </a:r>
            <a:r>
              <a:rPr lang="en-US" sz="1400" b="1" dirty="0" smtClean="0">
                <a:latin typeface="Arial" pitchFamily="34" charset="0"/>
                <a:cs typeface="Arial" pitchFamily="34" charset="0"/>
              </a:rPr>
              <a:t>. Stockman,</a:t>
            </a:r>
            <a:r>
              <a:rPr lang="en-US" sz="1400" b="1" i="1" dirty="0" smtClean="0">
                <a:latin typeface="Arial" pitchFamily="34" charset="0"/>
                <a:cs typeface="Arial" pitchFamily="34" charset="0"/>
              </a:rPr>
              <a:t> </a:t>
            </a:r>
            <a:r>
              <a:rPr lang="en-US" sz="1400" b="1" i="1" dirty="0" err="1" smtClean="0">
                <a:latin typeface="Arial" pitchFamily="34" charset="0"/>
                <a:cs typeface="Arial" pitchFamily="34" charset="0"/>
              </a:rPr>
              <a:t>Phys</a:t>
            </a:r>
            <a:r>
              <a:rPr lang="en-US" sz="1400" b="1" i="1" dirty="0" smtClean="0">
                <a:latin typeface="Arial" pitchFamily="34" charset="0"/>
                <a:cs typeface="Arial" pitchFamily="34" charset="0"/>
              </a:rPr>
              <a:t> Today </a:t>
            </a:r>
            <a:r>
              <a:rPr lang="en-US" sz="1400" b="1" dirty="0" smtClean="0">
                <a:latin typeface="Arial" pitchFamily="34" charset="0"/>
                <a:cs typeface="Arial" pitchFamily="34" charset="0"/>
              </a:rPr>
              <a:t>(Feb), 39-44 (2011)  </a:t>
            </a:r>
            <a:endParaRPr lang="en-US" sz="1400" dirty="0">
              <a:latin typeface="Arial" pitchFamily="34" charset="0"/>
              <a:cs typeface="Arial" pitchFamily="34" charset="0"/>
            </a:endParaRPr>
          </a:p>
        </p:txBody>
      </p:sp>
      <p:sp>
        <p:nvSpPr>
          <p:cNvPr id="12" name="Rectangle 6"/>
          <p:cNvSpPr>
            <a:spLocks noChangeArrowheads="1"/>
          </p:cNvSpPr>
          <p:nvPr/>
        </p:nvSpPr>
        <p:spPr bwMode="auto">
          <a:xfrm>
            <a:off x="381000" y="4038600"/>
            <a:ext cx="4648200" cy="830997"/>
          </a:xfrm>
          <a:prstGeom prst="rect">
            <a:avLst/>
          </a:prstGeom>
          <a:noFill/>
          <a:ln w="9525">
            <a:noFill/>
            <a:miter lim="800000"/>
            <a:headEnd/>
            <a:tailEnd/>
          </a:ln>
        </p:spPr>
        <p:txBody>
          <a:bodyPr wrap="square">
            <a:spAutoFit/>
          </a:bodyPr>
          <a:lstStyle/>
          <a:p>
            <a:r>
              <a:rPr lang="en-US" sz="1600" b="1" u="sng" dirty="0" smtClean="0">
                <a:latin typeface="Arial" pitchFamily="34" charset="0"/>
                <a:cs typeface="Arial" pitchFamily="34" charset="0"/>
              </a:rPr>
              <a:t>Sensing</a:t>
            </a:r>
            <a:r>
              <a:rPr lang="en-US" sz="1600" b="1" dirty="0" smtClean="0">
                <a:latin typeface="Arial" pitchFamily="34" charset="0"/>
                <a:cs typeface="Arial" pitchFamily="34" charset="0"/>
              </a:rPr>
              <a:t>. The spectral red shift of localized </a:t>
            </a:r>
            <a:r>
              <a:rPr lang="en-US" sz="1600" b="1" dirty="0" err="1" smtClean="0">
                <a:latin typeface="Arial" pitchFamily="34" charset="0"/>
                <a:cs typeface="Arial" pitchFamily="34" charset="0"/>
              </a:rPr>
              <a:t>plasmonic</a:t>
            </a:r>
            <a:r>
              <a:rPr lang="en-US" sz="1600" b="1" dirty="0" smtClean="0">
                <a:latin typeface="Arial" pitchFamily="34" charset="0"/>
                <a:cs typeface="Arial" pitchFamily="34" charset="0"/>
              </a:rPr>
              <a:t> resonances due to the aggregation of metal NPs can be applied in sensing</a:t>
            </a:r>
            <a:r>
              <a:rPr lang="en-US" sz="1600" b="1" dirty="0">
                <a:latin typeface="Arial" pitchFamily="34" charset="0"/>
                <a:cs typeface="Arial" pitchFamily="34" charset="0"/>
              </a:rPr>
              <a:t>,</a:t>
            </a:r>
            <a:r>
              <a:rPr lang="en-US" sz="1600" b="1" dirty="0" smtClean="0">
                <a:latin typeface="Arial" pitchFamily="34" charset="0"/>
                <a:cs typeface="Arial" pitchFamily="34" charset="0"/>
              </a:rPr>
              <a:t> HPT.</a:t>
            </a:r>
          </a:p>
        </p:txBody>
      </p:sp>
      <p:grpSp>
        <p:nvGrpSpPr>
          <p:cNvPr id="19" name="Group 18"/>
          <p:cNvGrpSpPr/>
          <p:nvPr/>
        </p:nvGrpSpPr>
        <p:grpSpPr>
          <a:xfrm>
            <a:off x="428655" y="4869597"/>
            <a:ext cx="5438745" cy="1302603"/>
            <a:chOff x="428655" y="4869597"/>
            <a:chExt cx="4552889" cy="986561"/>
          </a:xfrm>
        </p:grpSpPr>
        <p:pic>
          <p:nvPicPr>
            <p:cNvPr id="13" name="Picture 1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28655" y="4869597"/>
              <a:ext cx="4552889" cy="986561"/>
            </a:xfrm>
            <a:prstGeom prst="rect">
              <a:avLst/>
            </a:prstGeom>
          </p:spPr>
        </p:pic>
        <p:sp>
          <p:nvSpPr>
            <p:cNvPr id="15" name="Rectangle 14"/>
            <p:cNvSpPr/>
            <p:nvPr/>
          </p:nvSpPr>
          <p:spPr>
            <a:xfrm>
              <a:off x="3943348" y="5734052"/>
              <a:ext cx="1005840" cy="104239"/>
            </a:xfrm>
            <a:prstGeom prst="rect">
              <a:avLst/>
            </a:prstGeom>
            <a:solidFill>
              <a:srgbClr val="D4E8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Rectangle 15"/>
            <p:cNvSpPr/>
            <p:nvPr/>
          </p:nvSpPr>
          <p:spPr>
            <a:xfrm>
              <a:off x="457200" y="4914903"/>
              <a:ext cx="457200" cy="109728"/>
            </a:xfrm>
            <a:prstGeom prst="rect">
              <a:avLst/>
            </a:prstGeom>
            <a:solidFill>
              <a:srgbClr val="D4E8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Tree>
    <p:extLst>
      <p:ext uri="{BB962C8B-B14F-4D97-AF65-F5344CB8AC3E}">
        <p14:creationId xmlns:p14="http://schemas.microsoft.com/office/powerpoint/2010/main" xmlns="" val="2614816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230188"/>
            <a:ext cx="9144000" cy="705321"/>
          </a:xfrm>
          <a:prstGeom prst="rect">
            <a:avLst/>
          </a:prstGeom>
          <a:noFill/>
          <a:ln w="12700">
            <a:noFill/>
            <a:miter lim="800000"/>
            <a:headEnd/>
            <a:tailEnd/>
          </a:ln>
        </p:spPr>
        <p:txBody>
          <a:bodyPr lIns="90488" tIns="44450" rIns="90488" bIns="44450">
            <a:spAutoFit/>
          </a:bodyPr>
          <a:lstStyle/>
          <a:p>
            <a:pPr algn="ctr" defTabSz="1033463"/>
            <a:r>
              <a:rPr lang="en-US" altLang="en-US" sz="4000" b="1" dirty="0" smtClean="0">
                <a:solidFill>
                  <a:srgbClr val="FF9933"/>
                </a:solidFill>
                <a:sym typeface="Symbol" pitchFamily="18" charset="2"/>
              </a:rPr>
              <a:t>PLASMONICS APPLICATIONS </a:t>
            </a:r>
            <a:endParaRPr lang="en-US" sz="4000" b="1" dirty="0">
              <a:solidFill>
                <a:srgbClr val="FF9933"/>
              </a:solidFill>
            </a:endParaRPr>
          </a:p>
        </p:txBody>
      </p:sp>
      <p:grpSp>
        <p:nvGrpSpPr>
          <p:cNvPr id="6" name="Group 5"/>
          <p:cNvGrpSpPr/>
          <p:nvPr/>
        </p:nvGrpSpPr>
        <p:grpSpPr>
          <a:xfrm>
            <a:off x="5586351" y="1143001"/>
            <a:ext cx="2414649" cy="3237312"/>
            <a:chOff x="5586350" y="2478975"/>
            <a:chExt cx="2999819" cy="4028346"/>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647706" y="2514600"/>
              <a:ext cx="2938463" cy="3992721"/>
            </a:xfrm>
            <a:prstGeom prst="rect">
              <a:avLst/>
            </a:prstGeom>
          </p:spPr>
        </p:pic>
        <p:sp>
          <p:nvSpPr>
            <p:cNvPr id="5" name="Oval 4"/>
            <p:cNvSpPr/>
            <p:nvPr/>
          </p:nvSpPr>
          <p:spPr>
            <a:xfrm>
              <a:off x="5586350" y="2478975"/>
              <a:ext cx="372094" cy="3335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9" name="Group 8"/>
          <p:cNvGrpSpPr/>
          <p:nvPr/>
        </p:nvGrpSpPr>
        <p:grpSpPr>
          <a:xfrm>
            <a:off x="812475" y="1621000"/>
            <a:ext cx="4140525" cy="2133349"/>
            <a:chOff x="812475" y="2191000"/>
            <a:chExt cx="4140525" cy="2133349"/>
          </a:xfrm>
        </p:grpSpPr>
        <p:pic>
          <p:nvPicPr>
            <p:cNvPr id="7" name="Picture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56717" y="2230877"/>
              <a:ext cx="4096283" cy="2093472"/>
            </a:xfrm>
            <a:prstGeom prst="rect">
              <a:avLst/>
            </a:prstGeom>
          </p:spPr>
        </p:pic>
        <p:sp>
          <p:nvSpPr>
            <p:cNvPr id="8" name="Oval 7"/>
            <p:cNvSpPr/>
            <p:nvPr/>
          </p:nvSpPr>
          <p:spPr>
            <a:xfrm>
              <a:off x="812475" y="2191000"/>
              <a:ext cx="304800" cy="304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0" name="Rectangle 6"/>
          <p:cNvSpPr>
            <a:spLocks noChangeArrowheads="1"/>
          </p:cNvSpPr>
          <p:nvPr/>
        </p:nvSpPr>
        <p:spPr bwMode="auto">
          <a:xfrm>
            <a:off x="5257800" y="4495800"/>
            <a:ext cx="3657601" cy="1323439"/>
          </a:xfrm>
          <a:prstGeom prst="rect">
            <a:avLst/>
          </a:prstGeom>
          <a:noFill/>
          <a:ln w="9525">
            <a:noFill/>
            <a:miter lim="800000"/>
            <a:headEnd/>
            <a:tailEnd/>
          </a:ln>
        </p:spPr>
        <p:txBody>
          <a:bodyPr wrap="square">
            <a:spAutoFit/>
          </a:bodyPr>
          <a:lstStyle/>
          <a:p>
            <a:r>
              <a:rPr lang="en-US" sz="1600" b="1" u="sng" dirty="0" err="1" smtClean="0">
                <a:latin typeface="Arial" pitchFamily="34" charset="0"/>
                <a:cs typeface="Arial" pitchFamily="34" charset="0"/>
              </a:rPr>
              <a:t>Nanolens</a:t>
            </a:r>
            <a:r>
              <a:rPr lang="en-US" sz="1600" b="1" dirty="0" smtClean="0">
                <a:latin typeface="Arial" pitchFamily="34" charset="0"/>
                <a:cs typeface="Arial" pitchFamily="34" charset="0"/>
              </a:rPr>
              <a:t>. “Hot spots” in a system composed</a:t>
            </a:r>
            <a:r>
              <a:rPr lang="en-US" sz="1600" b="1" dirty="0">
                <a:latin typeface="Arial" pitchFamily="34" charset="0"/>
                <a:cs typeface="Arial" pitchFamily="34" charset="0"/>
              </a:rPr>
              <a:t> </a:t>
            </a:r>
            <a:r>
              <a:rPr lang="en-US" sz="1600" b="1" dirty="0" smtClean="0">
                <a:latin typeface="Arial" pitchFamily="34" charset="0"/>
                <a:cs typeface="Arial" pitchFamily="34" charset="0"/>
              </a:rPr>
              <a:t>of 3 Ag NPs in a row whose sizes form a </a:t>
            </a:r>
            <a:r>
              <a:rPr lang="en-US" sz="1600" b="1" dirty="0" err="1" smtClean="0">
                <a:latin typeface="Arial" pitchFamily="34" charset="0"/>
                <a:cs typeface="Arial" pitchFamily="34" charset="0"/>
              </a:rPr>
              <a:t>decr</a:t>
            </a:r>
            <a:r>
              <a:rPr lang="en-US" sz="1600" b="1" dirty="0" smtClean="0">
                <a:latin typeface="Arial" pitchFamily="34" charset="0"/>
                <a:cs typeface="Arial" pitchFamily="34" charset="0"/>
              </a:rPr>
              <a:t>. geometric series. “Hot spots” are spikes of intense and highly localized fields.</a:t>
            </a:r>
          </a:p>
        </p:txBody>
      </p:sp>
      <p:sp>
        <p:nvSpPr>
          <p:cNvPr id="11" name="Rectangle 6"/>
          <p:cNvSpPr>
            <a:spLocks noChangeArrowheads="1"/>
          </p:cNvSpPr>
          <p:nvPr/>
        </p:nvSpPr>
        <p:spPr bwMode="auto">
          <a:xfrm>
            <a:off x="381000" y="6448301"/>
            <a:ext cx="4191000" cy="307777"/>
          </a:xfrm>
          <a:prstGeom prst="rect">
            <a:avLst/>
          </a:prstGeom>
          <a:noFill/>
          <a:ln w="9525">
            <a:noFill/>
            <a:miter lim="800000"/>
            <a:headEnd/>
            <a:tailEnd/>
          </a:ln>
        </p:spPr>
        <p:txBody>
          <a:bodyPr wrap="square">
            <a:spAutoFit/>
          </a:bodyPr>
          <a:lstStyle/>
          <a:p>
            <a:r>
              <a:rPr lang="en-US" sz="1400" b="1" dirty="0">
                <a:latin typeface="Arial" pitchFamily="34" charset="0"/>
                <a:cs typeface="Arial" pitchFamily="34" charset="0"/>
              </a:rPr>
              <a:t>M</a:t>
            </a:r>
            <a:r>
              <a:rPr lang="en-US" sz="1400" b="1" dirty="0" smtClean="0">
                <a:latin typeface="Arial" pitchFamily="34" charset="0"/>
                <a:cs typeface="Arial" pitchFamily="34" charset="0"/>
              </a:rPr>
              <a:t>. </a:t>
            </a:r>
            <a:r>
              <a:rPr lang="en-US" sz="1400" b="1" dirty="0">
                <a:latin typeface="Arial" pitchFamily="34" charset="0"/>
                <a:cs typeface="Arial" pitchFamily="34" charset="0"/>
              </a:rPr>
              <a:t>I</a:t>
            </a:r>
            <a:r>
              <a:rPr lang="en-US" sz="1400" b="1" dirty="0" smtClean="0">
                <a:latin typeface="Arial" pitchFamily="34" charset="0"/>
                <a:cs typeface="Arial" pitchFamily="34" charset="0"/>
              </a:rPr>
              <a:t>. Stockman,</a:t>
            </a:r>
            <a:r>
              <a:rPr lang="en-US" sz="1400" b="1" i="1" dirty="0" smtClean="0">
                <a:latin typeface="Arial" pitchFamily="34" charset="0"/>
                <a:cs typeface="Arial" pitchFamily="34" charset="0"/>
              </a:rPr>
              <a:t> </a:t>
            </a:r>
            <a:r>
              <a:rPr lang="en-US" sz="1400" b="1" i="1" dirty="0" err="1" smtClean="0">
                <a:latin typeface="Arial" pitchFamily="34" charset="0"/>
                <a:cs typeface="Arial" pitchFamily="34" charset="0"/>
              </a:rPr>
              <a:t>Phys</a:t>
            </a:r>
            <a:r>
              <a:rPr lang="en-US" sz="1400" b="1" i="1" dirty="0" smtClean="0">
                <a:latin typeface="Arial" pitchFamily="34" charset="0"/>
                <a:cs typeface="Arial" pitchFamily="34" charset="0"/>
              </a:rPr>
              <a:t> Today </a:t>
            </a:r>
            <a:r>
              <a:rPr lang="en-US" sz="1400" b="1" dirty="0" smtClean="0">
                <a:latin typeface="Arial" pitchFamily="34" charset="0"/>
                <a:cs typeface="Arial" pitchFamily="34" charset="0"/>
              </a:rPr>
              <a:t>(Feb), 39-44 (2011)  </a:t>
            </a:r>
            <a:endParaRPr lang="en-US" sz="1400" dirty="0">
              <a:latin typeface="Arial" pitchFamily="34" charset="0"/>
              <a:cs typeface="Arial" pitchFamily="34" charset="0"/>
            </a:endParaRPr>
          </a:p>
        </p:txBody>
      </p:sp>
      <p:sp>
        <p:nvSpPr>
          <p:cNvPr id="12" name="Rectangle 6"/>
          <p:cNvSpPr>
            <a:spLocks noChangeArrowheads="1"/>
          </p:cNvSpPr>
          <p:nvPr/>
        </p:nvSpPr>
        <p:spPr bwMode="auto">
          <a:xfrm>
            <a:off x="381000" y="4038600"/>
            <a:ext cx="4648200" cy="830997"/>
          </a:xfrm>
          <a:prstGeom prst="rect">
            <a:avLst/>
          </a:prstGeom>
          <a:noFill/>
          <a:ln w="9525">
            <a:noFill/>
            <a:miter lim="800000"/>
            <a:headEnd/>
            <a:tailEnd/>
          </a:ln>
        </p:spPr>
        <p:txBody>
          <a:bodyPr wrap="square">
            <a:spAutoFit/>
          </a:bodyPr>
          <a:lstStyle/>
          <a:p>
            <a:r>
              <a:rPr lang="en-US" sz="1600" b="1" u="sng" dirty="0" smtClean="0">
                <a:latin typeface="Arial" pitchFamily="34" charset="0"/>
                <a:cs typeface="Arial" pitchFamily="34" charset="0"/>
              </a:rPr>
              <a:t>Sensing</a:t>
            </a:r>
            <a:r>
              <a:rPr lang="en-US" sz="1600" b="1" dirty="0" smtClean="0">
                <a:latin typeface="Arial" pitchFamily="34" charset="0"/>
                <a:cs typeface="Arial" pitchFamily="34" charset="0"/>
              </a:rPr>
              <a:t>. The spectral red shift of localized </a:t>
            </a:r>
            <a:r>
              <a:rPr lang="en-US" sz="1600" b="1" dirty="0" err="1" smtClean="0">
                <a:latin typeface="Arial" pitchFamily="34" charset="0"/>
                <a:cs typeface="Arial" pitchFamily="34" charset="0"/>
              </a:rPr>
              <a:t>plasmonic</a:t>
            </a:r>
            <a:r>
              <a:rPr lang="en-US" sz="1600" b="1" dirty="0" smtClean="0">
                <a:latin typeface="Arial" pitchFamily="34" charset="0"/>
                <a:cs typeface="Arial" pitchFamily="34" charset="0"/>
              </a:rPr>
              <a:t> resonances due to the aggregation of metal NPs can be applied in sensing</a:t>
            </a:r>
            <a:r>
              <a:rPr lang="en-US" sz="1600" b="1" dirty="0">
                <a:latin typeface="Arial" pitchFamily="34" charset="0"/>
                <a:cs typeface="Arial" pitchFamily="34" charset="0"/>
              </a:rPr>
              <a:t>,</a:t>
            </a:r>
            <a:r>
              <a:rPr lang="en-US" sz="1600" b="1" dirty="0" smtClean="0">
                <a:latin typeface="Arial" pitchFamily="34" charset="0"/>
                <a:cs typeface="Arial" pitchFamily="34" charset="0"/>
              </a:rPr>
              <a:t> HPT.</a:t>
            </a:r>
          </a:p>
        </p:txBody>
      </p:sp>
    </p:spTree>
    <p:extLst>
      <p:ext uri="{BB962C8B-B14F-4D97-AF65-F5344CB8AC3E}">
        <p14:creationId xmlns:p14="http://schemas.microsoft.com/office/powerpoint/2010/main" xmlns="" val="13626716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006600" y="230188"/>
            <a:ext cx="5130800" cy="698500"/>
          </a:xfrm>
          <a:prstGeom prst="rect">
            <a:avLst/>
          </a:prstGeom>
          <a:noFill/>
          <a:ln w="12700">
            <a:noFill/>
            <a:miter lim="800000"/>
            <a:headEnd/>
            <a:tailEnd/>
          </a:ln>
        </p:spPr>
        <p:txBody>
          <a:bodyPr lIns="90488" tIns="44450" rIns="90488" bIns="44450">
            <a:spAutoFit/>
          </a:bodyPr>
          <a:lstStyle/>
          <a:p>
            <a:pPr algn="ctr" defTabSz="1033463"/>
            <a:r>
              <a:rPr lang="en-US" altLang="en-US" sz="4000" b="1" dirty="0">
                <a:solidFill>
                  <a:srgbClr val="FF9933"/>
                </a:solidFill>
                <a:sym typeface="Symbol" pitchFamily="18" charset="2"/>
              </a:rPr>
              <a:t>SUMMARY</a:t>
            </a:r>
            <a:endParaRPr lang="en-US" sz="4000" b="1" dirty="0">
              <a:solidFill>
                <a:srgbClr val="FF9933"/>
              </a:solidFill>
            </a:endParaRPr>
          </a:p>
        </p:txBody>
      </p:sp>
      <p:graphicFrame>
        <p:nvGraphicFramePr>
          <p:cNvPr id="3" name="Content Placeholder 3"/>
          <p:cNvGraphicFramePr>
            <a:graphicFrameLocks/>
          </p:cNvGraphicFramePr>
          <p:nvPr>
            <p:extLst>
              <p:ext uri="{D42A27DB-BD31-4B8C-83A1-F6EECF244321}">
                <p14:modId xmlns:p14="http://schemas.microsoft.com/office/powerpoint/2010/main" xmlns="" val="119268509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41775652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500063" y="428625"/>
            <a:ext cx="8186737" cy="1143000"/>
          </a:xfrm>
        </p:spPr>
        <p:txBody>
          <a:bodyPr/>
          <a:lstStyle/>
          <a:p>
            <a:r>
              <a:rPr lang="en-US" sz="3600" dirty="0" smtClean="0">
                <a:solidFill>
                  <a:srgbClr val="FF6600"/>
                </a:solidFill>
                <a:latin typeface="Baskerville Old Face" pitchFamily="18" charset="0"/>
                <a:ea typeface="ＭＳ Ｐゴシック" pitchFamily="50" charset="-128"/>
              </a:rPr>
              <a:t>Let Us Meet Again</a:t>
            </a:r>
          </a:p>
        </p:txBody>
      </p:sp>
      <p:sp>
        <p:nvSpPr>
          <p:cNvPr id="3" name="Content Placeholder 2"/>
          <p:cNvSpPr>
            <a:spLocks noGrp="1"/>
          </p:cNvSpPr>
          <p:nvPr>
            <p:ph idx="1"/>
          </p:nvPr>
        </p:nvSpPr>
        <p:spPr>
          <a:xfrm>
            <a:off x="228600" y="1714500"/>
            <a:ext cx="8763000" cy="43815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9050">
            <a:solidFill>
              <a:srgbClr val="002060"/>
            </a:solidFill>
          </a:ln>
        </p:spPr>
        <p:txBody>
          <a:bodyPr>
            <a:normAutofit/>
          </a:bodyPr>
          <a:lstStyle/>
          <a:p>
            <a:pPr algn="ctr">
              <a:buFont typeface="Arial" charset="0"/>
              <a:buNone/>
              <a:defRPr/>
            </a:pPr>
            <a:r>
              <a:rPr lang="en-US" dirty="0" smtClean="0">
                <a:effectLst>
                  <a:outerShdw blurRad="38100" dist="38100" dir="2700000" algn="tl">
                    <a:srgbClr val="000000">
                      <a:alpha val="43137"/>
                    </a:srgbClr>
                  </a:outerShdw>
                </a:effectLst>
                <a:latin typeface="Georgia" pitchFamily="18" charset="0"/>
              </a:rPr>
              <a:t>We welcome you all to our future conferences of OMICS Group International  </a:t>
            </a:r>
          </a:p>
          <a:p>
            <a:pPr algn="ctr">
              <a:buFont typeface="Arial" charset="0"/>
              <a:buNone/>
              <a:defRPr/>
            </a:pPr>
            <a:endParaRPr lang="en-US" sz="1800" dirty="0" smtClean="0">
              <a:effectLst>
                <a:outerShdw blurRad="38100" dist="38100" dir="2700000" algn="tl">
                  <a:srgbClr val="000000">
                    <a:alpha val="43137"/>
                  </a:srgbClr>
                </a:outerShdw>
              </a:effectLst>
              <a:latin typeface="Georgia" pitchFamily="18" charset="0"/>
            </a:endParaRPr>
          </a:p>
          <a:p>
            <a:pPr algn="ctr">
              <a:buFont typeface="Arial" charset="0"/>
              <a:buNone/>
              <a:defRPr/>
            </a:pPr>
            <a:endParaRPr lang="en-US" sz="1800" dirty="0">
              <a:effectLst>
                <a:outerShdw blurRad="38100" dist="38100" dir="2700000" algn="tl">
                  <a:srgbClr val="000000">
                    <a:alpha val="43137"/>
                  </a:srgbClr>
                </a:outerShdw>
              </a:effectLst>
              <a:latin typeface="Georgia" pitchFamily="18" charset="0"/>
            </a:endParaRPr>
          </a:p>
          <a:p>
            <a:pPr algn="ctr">
              <a:buFont typeface="Arial" charset="0"/>
              <a:buNone/>
              <a:defRPr/>
            </a:pPr>
            <a:r>
              <a:rPr lang="en-US" sz="1800" dirty="0" smtClean="0">
                <a:effectLst>
                  <a:outerShdw blurRad="38100" dist="38100" dir="2700000" algn="tl">
                    <a:srgbClr val="000000">
                      <a:alpha val="43137"/>
                    </a:srgbClr>
                  </a:outerShdw>
                </a:effectLst>
                <a:latin typeface="Georgia" pitchFamily="18" charset="0"/>
              </a:rPr>
              <a:t>Please Visit:</a:t>
            </a:r>
            <a:r>
              <a:rPr lang="en-US" dirty="0" smtClean="0">
                <a:effectLst>
                  <a:outerShdw blurRad="38100" dist="38100" dir="2700000" algn="tl">
                    <a:srgbClr val="000000">
                      <a:alpha val="43137"/>
                    </a:srgbClr>
                  </a:outerShdw>
                </a:effectLst>
                <a:latin typeface="Georgia" pitchFamily="18" charset="0"/>
              </a:rPr>
              <a:t/>
            </a:r>
            <a:br>
              <a:rPr lang="en-US" dirty="0" smtClean="0">
                <a:effectLst>
                  <a:outerShdw blurRad="38100" dist="38100" dir="2700000" algn="tl">
                    <a:srgbClr val="000000">
                      <a:alpha val="43137"/>
                    </a:srgbClr>
                  </a:outerShdw>
                </a:effectLst>
                <a:latin typeface="Georgia" pitchFamily="18" charset="0"/>
              </a:rPr>
            </a:br>
            <a:r>
              <a:rPr lang="en-US" sz="2800" dirty="0" smtClean="0">
                <a:effectLst>
                  <a:outerShdw blurRad="38100" dist="38100" dir="2700000" algn="tl">
                    <a:srgbClr val="000000">
                      <a:alpha val="43137"/>
                    </a:srgbClr>
                  </a:outerShdw>
                </a:effectLst>
                <a:latin typeface="Georgia" pitchFamily="18" charset="0"/>
                <a:hlinkClick r:id="rId2"/>
              </a:rPr>
              <a:t>http</a:t>
            </a:r>
            <a:r>
              <a:rPr lang="en-US" sz="2800" dirty="0">
                <a:effectLst>
                  <a:outerShdw blurRad="38100" dist="38100" dir="2700000" algn="tl">
                    <a:srgbClr val="000000">
                      <a:alpha val="43137"/>
                    </a:srgbClr>
                  </a:outerShdw>
                </a:effectLst>
                <a:latin typeface="Georgia" pitchFamily="18" charset="0"/>
                <a:hlinkClick r:id="rId2"/>
              </a:rPr>
              <a:t>://materialsscience.conferenceseries.com</a:t>
            </a:r>
            <a:r>
              <a:rPr lang="en-US" sz="2800" dirty="0" smtClean="0">
                <a:effectLst>
                  <a:outerShdw blurRad="38100" dist="38100" dir="2700000" algn="tl">
                    <a:srgbClr val="000000">
                      <a:alpha val="43137"/>
                    </a:srgbClr>
                  </a:outerShdw>
                </a:effectLst>
                <a:latin typeface="Georgia" pitchFamily="18" charset="0"/>
                <a:hlinkClick r:id="rId2"/>
              </a:rPr>
              <a:t>/</a:t>
            </a:r>
            <a:endParaRPr lang="en-US" sz="2800" dirty="0" smtClean="0">
              <a:effectLst>
                <a:outerShdw blurRad="38100" dist="38100" dir="2700000" algn="tl">
                  <a:srgbClr val="000000">
                    <a:alpha val="43137"/>
                  </a:srgbClr>
                </a:outerShdw>
              </a:effectLst>
              <a:latin typeface="Georgia" pitchFamily="18" charset="0"/>
            </a:endParaRPr>
          </a:p>
          <a:p>
            <a:pPr algn="ctr">
              <a:buFont typeface="Arial" charset="0"/>
              <a:buNone/>
              <a:defRPr/>
            </a:pPr>
            <a:endParaRPr lang="en-US" sz="1800" dirty="0" smtClean="0">
              <a:effectLst>
                <a:outerShdw blurRad="38100" dist="38100" dir="2700000" algn="tl">
                  <a:srgbClr val="000000">
                    <a:alpha val="43137"/>
                  </a:srgbClr>
                </a:outerShdw>
              </a:effectLst>
              <a:latin typeface="Georgia" pitchFamily="18" charset="0"/>
            </a:endParaRPr>
          </a:p>
          <a:p>
            <a:pPr algn="ctr">
              <a:buFont typeface="Arial" charset="0"/>
              <a:buNone/>
              <a:defRPr/>
            </a:pPr>
            <a:r>
              <a:rPr lang="en-US" sz="1800" dirty="0" smtClean="0">
                <a:effectLst>
                  <a:outerShdw blurRad="38100" dist="38100" dir="2700000" algn="tl">
                    <a:srgbClr val="000000">
                      <a:alpha val="43137"/>
                    </a:srgbClr>
                  </a:outerShdw>
                </a:effectLst>
                <a:latin typeface="Georgia" pitchFamily="18" charset="0"/>
              </a:rPr>
              <a:t>Contact </a:t>
            </a:r>
            <a:r>
              <a:rPr lang="en-US" sz="1800" dirty="0">
                <a:effectLst>
                  <a:outerShdw blurRad="38100" dist="38100" dir="2700000" algn="tl">
                    <a:srgbClr val="000000">
                      <a:alpha val="43137"/>
                    </a:srgbClr>
                  </a:outerShdw>
                </a:effectLst>
                <a:latin typeface="Georgia" pitchFamily="18" charset="0"/>
              </a:rPr>
              <a:t>us at</a:t>
            </a:r>
          </a:p>
          <a:p>
            <a:pPr algn="ctr">
              <a:buFont typeface="Arial" charset="0"/>
              <a:buNone/>
              <a:defRPr/>
            </a:pPr>
            <a:r>
              <a:rPr lang="en-US" sz="2800" dirty="0">
                <a:effectLst>
                  <a:outerShdw blurRad="38100" dist="38100" dir="2700000" algn="tl">
                    <a:srgbClr val="000000">
                      <a:alpha val="43137"/>
                    </a:srgbClr>
                  </a:outerShdw>
                </a:effectLst>
                <a:latin typeface="Georgia" pitchFamily="18" charset="0"/>
                <a:hlinkClick r:id="rId3"/>
              </a:rPr>
              <a:t>materialsscience.conference@omicsgroup.us</a:t>
            </a:r>
            <a:endParaRPr lang="en-US" sz="2800" dirty="0">
              <a:effectLst>
                <a:outerShdw blurRad="38100" dist="38100" dir="2700000" algn="tl">
                  <a:srgbClr val="000000">
                    <a:alpha val="43137"/>
                  </a:srgbClr>
                </a:outerShdw>
              </a:effectLst>
              <a:latin typeface="Georgia" pitchFamily="18" charset="0"/>
            </a:endParaRPr>
          </a:p>
          <a:p>
            <a:pPr algn="ctr">
              <a:buFont typeface="Arial" charset="0"/>
              <a:buNone/>
              <a:defRPr/>
            </a:pPr>
            <a:r>
              <a:rPr lang="en-US" sz="2800" dirty="0">
                <a:effectLst>
                  <a:outerShdw blurRad="38100" dist="38100" dir="2700000" algn="tl">
                    <a:srgbClr val="000000">
                      <a:alpha val="43137"/>
                    </a:srgbClr>
                  </a:outerShdw>
                </a:effectLst>
                <a:latin typeface="Georgia" pitchFamily="18" charset="0"/>
                <a:hlinkClick r:id="rId4"/>
              </a:rPr>
              <a:t>materialsscience@omicsgroup.com</a:t>
            </a:r>
            <a:endParaRPr lang="en-US" sz="2800" dirty="0">
              <a:effectLst>
                <a:outerShdw blurRad="38100" dist="38100" dir="2700000" algn="tl">
                  <a:srgbClr val="000000">
                    <a:alpha val="43137"/>
                  </a:srgbClr>
                </a:outerShdw>
              </a:effectLst>
              <a:latin typeface="Georgia" pitchFamily="18" charset="0"/>
            </a:endParaRPr>
          </a:p>
          <a:p>
            <a:pPr algn="just">
              <a:buFont typeface="Arial" charset="0"/>
              <a:buNone/>
              <a:defRPr/>
            </a:pPr>
            <a:endParaRPr lang="en-US" dirty="0" smtClean="0">
              <a:effectLst>
                <a:outerShdw blurRad="38100" dist="38100" dir="2700000" algn="tl">
                  <a:srgbClr val="000000">
                    <a:alpha val="43137"/>
                  </a:srgbClr>
                </a:outerShdw>
              </a:effectLst>
            </a:endParaRPr>
          </a:p>
          <a:p>
            <a:pPr algn="just">
              <a:buFont typeface="Arial" charset="0"/>
              <a:buNone/>
              <a:defRPr/>
            </a:pPr>
            <a:endParaRPr lang="en-US" dirty="0">
              <a:effectLst>
                <a:outerShdw blurRad="38100" dist="38100" dir="2700000" algn="tl">
                  <a:srgbClr val="000000">
                    <a:alpha val="43137"/>
                  </a:srgbClr>
                </a:outerShd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991582" y="457200"/>
            <a:ext cx="7065818" cy="1524000"/>
          </a:xfrm>
        </p:spPr>
        <p:txBody>
          <a:bodyPr/>
          <a:lstStyle/>
          <a:p>
            <a:pPr eaLnBrk="1" hangingPunct="1"/>
            <a:r>
              <a:rPr lang="en-US" sz="3600" b="1" i="1" dirty="0" smtClean="0">
                <a:solidFill>
                  <a:srgbClr val="FF0000"/>
                </a:solidFill>
              </a:rPr>
              <a:t>An application of electron beam lithography: location of metallic  nanostructures based on         . </a:t>
            </a:r>
          </a:p>
        </p:txBody>
      </p:sp>
      <p:pic>
        <p:nvPicPr>
          <p:cNvPr id="2051" name="Picture 6" descr="Letrero 3"/>
          <p:cNvPicPr>
            <a:picLocks noChangeAspect="1" noChangeArrowheads="1"/>
          </p:cNvPicPr>
          <p:nvPr/>
        </p:nvPicPr>
        <p:blipFill>
          <a:blip r:embed="rId3" cstate="print"/>
          <a:srcRect/>
          <a:stretch>
            <a:fillRect/>
          </a:stretch>
        </p:blipFill>
        <p:spPr bwMode="auto">
          <a:xfrm>
            <a:off x="6372100" y="1524000"/>
            <a:ext cx="1108162" cy="429768"/>
          </a:xfrm>
          <a:prstGeom prst="rect">
            <a:avLst/>
          </a:prstGeom>
          <a:noFill/>
          <a:ln w="9525">
            <a:noFill/>
            <a:miter lim="800000"/>
            <a:headEnd/>
            <a:tailEnd/>
          </a:ln>
        </p:spPr>
      </p:pic>
      <p:sp>
        <p:nvSpPr>
          <p:cNvPr id="2052" name="TextBox 3"/>
          <p:cNvSpPr txBox="1">
            <a:spLocks noChangeArrowheads="1"/>
          </p:cNvSpPr>
          <p:nvPr/>
        </p:nvSpPr>
        <p:spPr bwMode="auto">
          <a:xfrm>
            <a:off x="2341418" y="2453244"/>
            <a:ext cx="4267199" cy="646331"/>
          </a:xfrm>
          <a:prstGeom prst="rect">
            <a:avLst/>
          </a:prstGeom>
          <a:noFill/>
          <a:ln w="9525">
            <a:noFill/>
            <a:miter lim="800000"/>
            <a:headEnd/>
            <a:tailEnd/>
          </a:ln>
        </p:spPr>
        <p:txBody>
          <a:bodyPr wrap="square">
            <a:spAutoFit/>
          </a:bodyPr>
          <a:lstStyle/>
          <a:p>
            <a:pPr algn="ctr"/>
            <a:r>
              <a:rPr lang="en-US" b="1" dirty="0">
                <a:solidFill>
                  <a:srgbClr val="002060"/>
                </a:solidFill>
              </a:rPr>
              <a:t>Enrique </a:t>
            </a:r>
            <a:r>
              <a:rPr lang="en-US" b="1" dirty="0" err="1" smtClean="0">
                <a:solidFill>
                  <a:srgbClr val="002060"/>
                </a:solidFill>
              </a:rPr>
              <a:t>Samano</a:t>
            </a:r>
            <a:endParaRPr lang="en-US" b="1" dirty="0" smtClean="0">
              <a:solidFill>
                <a:srgbClr val="002060"/>
              </a:solidFill>
            </a:endParaRPr>
          </a:p>
          <a:p>
            <a:pPr algn="ctr"/>
            <a:r>
              <a:rPr lang="en-US" b="1" dirty="0" err="1" smtClean="0">
                <a:solidFill>
                  <a:srgbClr val="002060"/>
                </a:solidFill>
              </a:rPr>
              <a:t>CNyN</a:t>
            </a:r>
            <a:r>
              <a:rPr lang="en-US" b="1" dirty="0" smtClean="0">
                <a:solidFill>
                  <a:srgbClr val="002060"/>
                </a:solidFill>
              </a:rPr>
              <a:t>-UNAM</a:t>
            </a:r>
            <a:r>
              <a:rPr lang="en-US" b="1" dirty="0">
                <a:solidFill>
                  <a:srgbClr val="002060"/>
                </a:solidFill>
              </a:rPr>
              <a:t>, Ensenada, B.C., México </a:t>
            </a:r>
          </a:p>
        </p:txBody>
      </p:sp>
      <p:pic>
        <p:nvPicPr>
          <p:cNvPr id="2054" name="Picture 4" descr="dna_walking_lg_nwm"/>
          <p:cNvPicPr>
            <a:picLocks noChangeAspect="1" noChangeArrowheads="1" noCrop="1"/>
          </p:cNvPicPr>
          <p:nvPr/>
        </p:nvPicPr>
        <p:blipFill>
          <a:blip r:embed="rId4" cstate="print"/>
          <a:srcRect/>
          <a:stretch>
            <a:fillRect/>
          </a:stretch>
        </p:blipFill>
        <p:spPr bwMode="auto">
          <a:xfrm>
            <a:off x="3041075" y="3124200"/>
            <a:ext cx="3200400" cy="3200400"/>
          </a:xfrm>
          <a:prstGeom prst="rect">
            <a:avLst/>
          </a:prstGeom>
          <a:noFill/>
          <a:ln w="9525">
            <a:noFill/>
            <a:miter lim="800000"/>
            <a:headEnd/>
            <a:tailEnd/>
          </a:ln>
        </p:spPr>
      </p:pic>
      <p:sp>
        <p:nvSpPr>
          <p:cNvPr id="6" name="TextBox 5"/>
          <p:cNvSpPr txBox="1">
            <a:spLocks noChangeArrowheads="1"/>
          </p:cNvSpPr>
          <p:nvPr/>
        </p:nvSpPr>
        <p:spPr bwMode="auto">
          <a:xfrm>
            <a:off x="3445825" y="6470510"/>
            <a:ext cx="5638800" cy="323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500" dirty="0" smtClean="0">
                <a:solidFill>
                  <a:srgbClr val="7030A0"/>
                </a:solidFill>
                <a:latin typeface="Calibri" pitchFamily="34" charset="0"/>
              </a:rPr>
              <a:t>3</a:t>
            </a:r>
            <a:r>
              <a:rPr lang="en-US" sz="1500" baseline="30000" dirty="0" smtClean="0">
                <a:solidFill>
                  <a:srgbClr val="7030A0"/>
                </a:solidFill>
                <a:latin typeface="Calibri" pitchFamily="34" charset="0"/>
              </a:rPr>
              <a:t>rd</a:t>
            </a:r>
            <a:r>
              <a:rPr lang="en-US" sz="1500" dirty="0" smtClean="0">
                <a:solidFill>
                  <a:srgbClr val="7030A0"/>
                </a:solidFill>
                <a:latin typeface="Calibri" pitchFamily="34" charset="0"/>
              </a:rPr>
              <a:t> International Conference on Materials Science &amp; Engineering-2014</a:t>
            </a:r>
            <a:endParaRPr lang="en-US" sz="1500" dirty="0">
              <a:solidFill>
                <a:srgbClr val="7030A0"/>
              </a:solidFill>
              <a:latin typeface="Calibri"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2006600" y="230188"/>
            <a:ext cx="5130800" cy="698500"/>
          </a:xfrm>
          <a:prstGeom prst="rect">
            <a:avLst/>
          </a:prstGeom>
          <a:noFill/>
          <a:ln w="12700">
            <a:noFill/>
            <a:miter lim="800000"/>
            <a:headEnd/>
            <a:tailEnd/>
          </a:ln>
        </p:spPr>
        <p:txBody>
          <a:bodyPr lIns="90488" tIns="44450" rIns="90488" bIns="44450">
            <a:spAutoFit/>
          </a:bodyPr>
          <a:lstStyle/>
          <a:p>
            <a:pPr algn="ctr" defTabSz="1033463"/>
            <a:r>
              <a:rPr lang="en-US" altLang="en-US" sz="4000" b="1" dirty="0">
                <a:solidFill>
                  <a:srgbClr val="FF9933"/>
                </a:solidFill>
                <a:sym typeface="Symbol" pitchFamily="18" charset="2"/>
              </a:rPr>
              <a:t>OUTLINE</a:t>
            </a:r>
            <a:endParaRPr lang="en-US" sz="4000" b="1" dirty="0">
              <a:solidFill>
                <a:srgbClr val="FF9933"/>
              </a:solidFill>
            </a:endParaRPr>
          </a:p>
        </p:txBody>
      </p:sp>
      <p:sp>
        <p:nvSpPr>
          <p:cNvPr id="3075" name="Rectangle 9"/>
          <p:cNvSpPr>
            <a:spLocks noChangeArrowheads="1"/>
          </p:cNvSpPr>
          <p:nvPr/>
        </p:nvSpPr>
        <p:spPr bwMode="auto">
          <a:xfrm>
            <a:off x="401638" y="1060450"/>
            <a:ext cx="8377237" cy="5663089"/>
          </a:xfrm>
          <a:prstGeom prst="rect">
            <a:avLst/>
          </a:prstGeom>
          <a:noFill/>
          <a:ln w="9525">
            <a:noFill/>
            <a:miter lim="800000"/>
            <a:headEnd/>
            <a:tailEnd/>
          </a:ln>
        </p:spPr>
        <p:txBody>
          <a:bodyPr>
            <a:spAutoFit/>
          </a:bodyPr>
          <a:lstStyle/>
          <a:p>
            <a:pPr marL="282575" indent="-282575" algn="just">
              <a:spcBef>
                <a:spcPts val="300"/>
              </a:spcBef>
              <a:buFont typeface="Arial" charset="0"/>
              <a:buChar char="•"/>
            </a:pPr>
            <a:r>
              <a:rPr lang="en-US" b="1" dirty="0"/>
              <a:t>          is the carrier of genetic information. It is also “brick and mortar” for building at the </a:t>
            </a:r>
            <a:r>
              <a:rPr lang="en-US" b="1" dirty="0" err="1"/>
              <a:t>nanoscale</a:t>
            </a:r>
            <a:r>
              <a:rPr lang="en-US" b="1" dirty="0"/>
              <a:t> </a:t>
            </a:r>
            <a:r>
              <a:rPr lang="en-US" b="1" dirty="0" smtClean="0"/>
              <a:t>(N. </a:t>
            </a:r>
            <a:r>
              <a:rPr lang="en-US" b="1" dirty="0" err="1" smtClean="0"/>
              <a:t>Seeman</a:t>
            </a:r>
            <a:r>
              <a:rPr lang="en-US" b="1" dirty="0"/>
              <a:t>, </a:t>
            </a:r>
            <a:r>
              <a:rPr lang="en-US" b="1" i="1" dirty="0"/>
              <a:t>Nature</a:t>
            </a:r>
            <a:r>
              <a:rPr lang="en-US" b="1" dirty="0"/>
              <a:t> 421, </a:t>
            </a:r>
            <a:r>
              <a:rPr lang="en-US" b="1" dirty="0" smtClean="0"/>
              <a:t>427- 431 </a:t>
            </a:r>
            <a:r>
              <a:rPr lang="en-US" b="1" dirty="0"/>
              <a:t>(2003))</a:t>
            </a:r>
            <a:r>
              <a:rPr lang="en-US" b="1" dirty="0">
                <a:sym typeface="Symbol" pitchFamily="18" charset="2"/>
              </a:rPr>
              <a:t>. </a:t>
            </a:r>
          </a:p>
          <a:p>
            <a:pPr marL="282575" indent="-282575" algn="just">
              <a:spcBef>
                <a:spcPts val="300"/>
              </a:spcBef>
              <a:buFont typeface="Arial" charset="0"/>
              <a:buChar char="•"/>
            </a:pPr>
            <a:endParaRPr lang="en-US" b="1" dirty="0">
              <a:sym typeface="Symbol" pitchFamily="18" charset="2"/>
            </a:endParaRPr>
          </a:p>
          <a:p>
            <a:pPr marL="282575" indent="-282575" algn="just">
              <a:spcBef>
                <a:spcPts val="300"/>
              </a:spcBef>
              <a:buFont typeface="Arial" charset="0"/>
              <a:buChar char="•"/>
            </a:pPr>
            <a:r>
              <a:rPr lang="en-US" b="1" dirty="0"/>
              <a:t>DNA belongs to the nanometer scale, </a:t>
            </a:r>
            <a:r>
              <a:rPr lang="en-US" b="1" dirty="0" smtClean="0"/>
              <a:t>its </a:t>
            </a:r>
            <a:r>
              <a:rPr lang="en-US" b="1" dirty="0"/>
              <a:t>diameter is approximately 2 nm and one full turn of the helix is about </a:t>
            </a:r>
            <a:r>
              <a:rPr lang="en-US" b="1" dirty="0" smtClean="0"/>
              <a:t>3.5 </a:t>
            </a:r>
            <a:r>
              <a:rPr lang="en-US" b="1" dirty="0"/>
              <a:t>nm (~ 10.5 </a:t>
            </a:r>
            <a:r>
              <a:rPr lang="en-US" b="1" dirty="0" err="1"/>
              <a:t>bp</a:t>
            </a:r>
            <a:r>
              <a:rPr lang="en-US" b="1" dirty="0"/>
              <a:t> long</a:t>
            </a:r>
            <a:r>
              <a:rPr lang="en-US" b="1" dirty="0" smtClean="0"/>
              <a:t>). Complex </a:t>
            </a:r>
            <a:r>
              <a:rPr lang="en-US" b="1" dirty="0"/>
              <a:t>materials with micron-scale dimensions and nanometer-scale feature resolution </a:t>
            </a:r>
            <a:r>
              <a:rPr lang="en-US" b="1" dirty="0" smtClean="0"/>
              <a:t>can be created </a:t>
            </a:r>
            <a:r>
              <a:rPr lang="en-US" b="1" dirty="0"/>
              <a:t>via engineered DNA </a:t>
            </a:r>
            <a:r>
              <a:rPr lang="en-US" b="1" dirty="0" smtClean="0"/>
              <a:t>self-assembly. </a:t>
            </a:r>
            <a:endParaRPr lang="en-US" b="1" dirty="0"/>
          </a:p>
          <a:p>
            <a:pPr marL="282575" indent="-282575" algn="just">
              <a:spcBef>
                <a:spcPts val="300"/>
              </a:spcBef>
              <a:buFont typeface="Arial" charset="0"/>
              <a:buChar char="•"/>
            </a:pPr>
            <a:endParaRPr lang="en-US" b="1" dirty="0"/>
          </a:p>
          <a:p>
            <a:pPr marL="282575" indent="-282575" algn="just">
              <a:spcBef>
                <a:spcPts val="300"/>
              </a:spcBef>
              <a:buFont typeface="Arial" charset="0"/>
              <a:buChar char="•"/>
            </a:pPr>
            <a:r>
              <a:rPr lang="en-US" b="1" dirty="0" smtClean="0"/>
              <a:t>These </a:t>
            </a:r>
            <a:r>
              <a:rPr lang="en-US" b="1" dirty="0"/>
              <a:t>assemblies are increasingly being exploited as templates for the programmed assembly of functional inorganic </a:t>
            </a:r>
            <a:r>
              <a:rPr lang="en-US" b="1" dirty="0" smtClean="0"/>
              <a:t>materials. </a:t>
            </a:r>
            <a:endParaRPr lang="en-US" b="1" dirty="0"/>
          </a:p>
          <a:p>
            <a:pPr marL="282575" indent="-282575" algn="just">
              <a:spcBef>
                <a:spcPts val="300"/>
              </a:spcBef>
              <a:buFont typeface="Arial" charset="0"/>
              <a:buChar char="•"/>
            </a:pPr>
            <a:endParaRPr lang="en-US" b="1" dirty="0"/>
          </a:p>
          <a:p>
            <a:pPr marL="282575" indent="-282575" algn="just">
              <a:spcBef>
                <a:spcPts val="300"/>
              </a:spcBef>
              <a:buFont typeface="Arial" charset="0"/>
              <a:buChar char="•"/>
            </a:pPr>
            <a:r>
              <a:rPr lang="en-US" b="1" dirty="0" smtClean="0"/>
              <a:t>A </a:t>
            </a:r>
            <a:r>
              <a:rPr lang="en-US" b="1" dirty="0"/>
              <a:t>scheme has been recently proposed to apply these </a:t>
            </a:r>
            <a:r>
              <a:rPr lang="en-US" b="1" dirty="0" err="1"/>
              <a:t>bioinspired</a:t>
            </a:r>
            <a:r>
              <a:rPr lang="en-US" b="1" dirty="0"/>
              <a:t> DNA templates </a:t>
            </a:r>
            <a:r>
              <a:rPr lang="en-US" b="1" dirty="0" smtClean="0"/>
              <a:t>towards </a:t>
            </a:r>
            <a:r>
              <a:rPr lang="en-US" b="1" dirty="0"/>
              <a:t>the fabrication of composite materials for use in </a:t>
            </a:r>
            <a:r>
              <a:rPr lang="en-US" b="1" dirty="0" smtClean="0"/>
              <a:t> </a:t>
            </a:r>
            <a:r>
              <a:rPr lang="en-US" b="1" dirty="0"/>
              <a:t>photonics, </a:t>
            </a:r>
            <a:r>
              <a:rPr lang="en-US" b="1" dirty="0" smtClean="0"/>
              <a:t>medicine, etc. </a:t>
            </a:r>
            <a:r>
              <a:rPr lang="en-US" b="1" dirty="0"/>
              <a:t>(E. </a:t>
            </a:r>
            <a:r>
              <a:rPr lang="en-US" b="1" dirty="0" err="1"/>
              <a:t>Samano</a:t>
            </a:r>
            <a:r>
              <a:rPr lang="en-US" b="1" dirty="0"/>
              <a:t> </a:t>
            </a:r>
            <a:r>
              <a:rPr lang="en-US" b="1" i="1" dirty="0"/>
              <a:t>et al.</a:t>
            </a:r>
            <a:r>
              <a:rPr lang="en-US" b="1" dirty="0"/>
              <a:t>, </a:t>
            </a:r>
            <a:r>
              <a:rPr lang="en-US" b="1" i="1" dirty="0"/>
              <a:t>Soft Matter</a:t>
            </a:r>
            <a:r>
              <a:rPr lang="en-US" b="1" dirty="0"/>
              <a:t> </a:t>
            </a:r>
            <a:r>
              <a:rPr lang="en-US" b="1" dirty="0" smtClean="0"/>
              <a:t> </a:t>
            </a:r>
            <a:r>
              <a:rPr lang="en-US" b="1" dirty="0"/>
              <a:t>(2011)). </a:t>
            </a:r>
          </a:p>
          <a:p>
            <a:pPr marL="282575" indent="-282575" algn="just">
              <a:spcBef>
                <a:spcPts val="300"/>
              </a:spcBef>
              <a:buFont typeface="Arial" charset="0"/>
              <a:buChar char="•"/>
            </a:pPr>
            <a:endParaRPr lang="en-US" b="1" dirty="0"/>
          </a:p>
          <a:p>
            <a:pPr marL="282575" indent="-282575" algn="just">
              <a:spcBef>
                <a:spcPts val="300"/>
              </a:spcBef>
              <a:buFont typeface="Arial" charset="0"/>
              <a:buChar char="•"/>
            </a:pPr>
            <a:r>
              <a:rPr lang="en-GB" b="1" dirty="0" smtClean="0"/>
              <a:t>A </a:t>
            </a:r>
            <a:r>
              <a:rPr lang="en-GB" b="1" dirty="0"/>
              <a:t>method for producing metallic </a:t>
            </a:r>
            <a:r>
              <a:rPr lang="en-GB" b="1" dirty="0" smtClean="0"/>
              <a:t>nanostructures with </a:t>
            </a:r>
            <a:r>
              <a:rPr lang="en-GB" b="1" dirty="0"/>
              <a:t>a programmable design based on </a:t>
            </a:r>
            <a:r>
              <a:rPr lang="en-GB" b="1" dirty="0" smtClean="0"/>
              <a:t>the </a:t>
            </a:r>
            <a:r>
              <a:rPr lang="en-US" b="1" dirty="0"/>
              <a:t>specific positioning of </a:t>
            </a:r>
            <a:r>
              <a:rPr lang="en-US" b="1" dirty="0" err="1"/>
              <a:t>AuNPs</a:t>
            </a:r>
            <a:r>
              <a:rPr lang="en-US" b="1" dirty="0"/>
              <a:t> (5 </a:t>
            </a:r>
            <a:r>
              <a:rPr lang="en-US" b="1" dirty="0" smtClean="0"/>
              <a:t>nm  size) on DNA origami is shown. </a:t>
            </a:r>
            <a:r>
              <a:rPr lang="en-US" b="1" dirty="0"/>
              <a:t>The </a:t>
            </a:r>
            <a:r>
              <a:rPr lang="en-US" b="1" dirty="0" err="1"/>
              <a:t>AuNPs</a:t>
            </a:r>
            <a:r>
              <a:rPr lang="en-US" b="1" dirty="0"/>
              <a:t> </a:t>
            </a:r>
            <a:r>
              <a:rPr lang="en-GB" b="1" dirty="0" smtClean="0"/>
              <a:t>can </a:t>
            </a:r>
            <a:r>
              <a:rPr lang="en-GB" b="1" dirty="0"/>
              <a:t>be enlarged by coalescence of </a:t>
            </a:r>
            <a:r>
              <a:rPr lang="en-GB" b="1" dirty="0" smtClean="0"/>
              <a:t>Ag </a:t>
            </a:r>
            <a:r>
              <a:rPr lang="en-GB" b="1" dirty="0"/>
              <a:t>in a controlled manner </a:t>
            </a:r>
            <a:r>
              <a:rPr lang="en-GB" b="1" dirty="0" smtClean="0"/>
              <a:t>by metallization </a:t>
            </a:r>
            <a:r>
              <a:rPr lang="en-US" b="1" dirty="0" smtClean="0"/>
              <a:t>(E</a:t>
            </a:r>
            <a:r>
              <a:rPr lang="en-US" b="1" dirty="0"/>
              <a:t>. </a:t>
            </a:r>
            <a:r>
              <a:rPr lang="en-US" b="1" dirty="0" err="1"/>
              <a:t>Samano</a:t>
            </a:r>
            <a:r>
              <a:rPr lang="en-US" b="1" dirty="0"/>
              <a:t> </a:t>
            </a:r>
            <a:r>
              <a:rPr lang="en-US" b="1" i="1" dirty="0"/>
              <a:t>et al.</a:t>
            </a:r>
            <a:r>
              <a:rPr lang="en-US" b="1" dirty="0"/>
              <a:t>, </a:t>
            </a:r>
            <a:r>
              <a:rPr lang="en-US" b="1" i="1" dirty="0" smtClean="0"/>
              <a:t>Nano </a:t>
            </a:r>
            <a:r>
              <a:rPr lang="en-US" b="1" i="1" dirty="0" err="1" smtClean="0"/>
              <a:t>Lett</a:t>
            </a:r>
            <a:r>
              <a:rPr lang="en-US" b="1" i="1" dirty="0" smtClean="0"/>
              <a:t>.</a:t>
            </a:r>
            <a:r>
              <a:rPr lang="en-US" b="1" dirty="0" smtClean="0"/>
              <a:t>  </a:t>
            </a:r>
            <a:r>
              <a:rPr lang="en-US" b="1" dirty="0"/>
              <a:t>(</a:t>
            </a:r>
            <a:r>
              <a:rPr lang="en-US" b="1" dirty="0" smtClean="0"/>
              <a:t>2011)).</a:t>
            </a:r>
            <a:endParaRPr lang="en-US" b="1" dirty="0"/>
          </a:p>
        </p:txBody>
      </p:sp>
      <p:pic>
        <p:nvPicPr>
          <p:cNvPr id="3076" name="Picture 6" descr="Letrero 3"/>
          <p:cNvPicPr>
            <a:picLocks noChangeAspect="1" noChangeArrowheads="1"/>
          </p:cNvPicPr>
          <p:nvPr/>
        </p:nvPicPr>
        <p:blipFill>
          <a:blip r:embed="rId3" cstate="print"/>
          <a:srcRect/>
          <a:stretch>
            <a:fillRect/>
          </a:stretch>
        </p:blipFill>
        <p:spPr bwMode="auto">
          <a:xfrm>
            <a:off x="806450" y="1116013"/>
            <a:ext cx="588963" cy="22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2006600" y="230188"/>
            <a:ext cx="5130800" cy="704850"/>
          </a:xfrm>
          <a:prstGeom prst="rect">
            <a:avLst/>
          </a:prstGeom>
          <a:noFill/>
          <a:ln w="12700">
            <a:noFill/>
            <a:miter lim="800000"/>
            <a:headEnd/>
            <a:tailEnd/>
          </a:ln>
        </p:spPr>
        <p:txBody>
          <a:bodyPr lIns="90488" tIns="44450" rIns="90488" bIns="44450">
            <a:spAutoFit/>
          </a:bodyPr>
          <a:lstStyle/>
          <a:p>
            <a:pPr algn="ctr" defTabSz="1033463"/>
            <a:r>
              <a:rPr lang="en-US" altLang="en-US" sz="4000" b="1">
                <a:solidFill>
                  <a:srgbClr val="FF9933"/>
                </a:solidFill>
                <a:sym typeface="Symbol" pitchFamily="18" charset="2"/>
              </a:rPr>
              <a:t>DNA ORIGAMI</a:t>
            </a:r>
            <a:endParaRPr lang="en-US" sz="4000" b="1">
              <a:solidFill>
                <a:srgbClr val="FF9933"/>
              </a:solidFill>
            </a:endParaRPr>
          </a:p>
        </p:txBody>
      </p:sp>
      <p:pic>
        <p:nvPicPr>
          <p:cNvPr id="7172" name="Picture 5" descr="Origami_shapes"/>
          <p:cNvPicPr>
            <a:picLocks noChangeAspect="1" noChangeArrowheads="1"/>
          </p:cNvPicPr>
          <p:nvPr/>
        </p:nvPicPr>
        <p:blipFill>
          <a:blip r:embed="rId3" cstate="print"/>
          <a:srcRect l="34235" t="23639" r="34235" b="26054"/>
          <a:stretch>
            <a:fillRect/>
          </a:stretch>
        </p:blipFill>
        <p:spPr bwMode="auto">
          <a:xfrm>
            <a:off x="939800" y="1905000"/>
            <a:ext cx="3556000" cy="3657600"/>
          </a:xfrm>
          <a:prstGeom prst="rect">
            <a:avLst/>
          </a:prstGeom>
          <a:noFill/>
          <a:ln w="9525">
            <a:noFill/>
            <a:miter lim="800000"/>
            <a:headEnd/>
            <a:tailEnd/>
          </a:ln>
        </p:spPr>
      </p:pic>
      <p:pic>
        <p:nvPicPr>
          <p:cNvPr id="7173" name="Picture 2"/>
          <p:cNvPicPr>
            <a:picLocks noChangeAspect="1" noChangeArrowheads="1"/>
          </p:cNvPicPr>
          <p:nvPr/>
        </p:nvPicPr>
        <p:blipFill>
          <a:blip r:embed="rId4" cstate="print"/>
          <a:srcRect/>
          <a:stretch>
            <a:fillRect/>
          </a:stretch>
        </p:blipFill>
        <p:spPr bwMode="auto">
          <a:xfrm>
            <a:off x="3044825" y="5695950"/>
            <a:ext cx="1143000" cy="142875"/>
          </a:xfrm>
          <a:prstGeom prst="rect">
            <a:avLst/>
          </a:prstGeom>
          <a:noFill/>
          <a:ln w="9525">
            <a:noFill/>
            <a:miter lim="800000"/>
            <a:headEnd/>
            <a:tailEnd/>
          </a:ln>
        </p:spPr>
      </p:pic>
      <p:grpSp>
        <p:nvGrpSpPr>
          <p:cNvPr id="7174" name="Group 8"/>
          <p:cNvGrpSpPr>
            <a:grpSpLocks/>
          </p:cNvGrpSpPr>
          <p:nvPr/>
        </p:nvGrpSpPr>
        <p:grpSpPr bwMode="auto">
          <a:xfrm>
            <a:off x="914400" y="381000"/>
            <a:ext cx="1752600" cy="1290638"/>
            <a:chOff x="914400" y="381000"/>
            <a:chExt cx="1752600" cy="1290674"/>
          </a:xfrm>
        </p:grpSpPr>
        <p:pic>
          <p:nvPicPr>
            <p:cNvPr id="7178" name="Picture 2"/>
            <p:cNvPicPr>
              <a:picLocks noChangeAspect="1" noChangeArrowheads="1"/>
            </p:cNvPicPr>
            <p:nvPr/>
          </p:nvPicPr>
          <p:blipFill>
            <a:blip r:embed="rId5" cstate="print"/>
            <a:srcRect/>
            <a:stretch>
              <a:fillRect/>
            </a:stretch>
          </p:blipFill>
          <p:spPr bwMode="auto">
            <a:xfrm>
              <a:off x="914400" y="381000"/>
              <a:ext cx="1752600" cy="1290674"/>
            </a:xfrm>
            <a:prstGeom prst="rect">
              <a:avLst/>
            </a:prstGeom>
            <a:noFill/>
            <a:ln w="9525">
              <a:noFill/>
              <a:miter lim="800000"/>
              <a:headEnd/>
              <a:tailEnd/>
            </a:ln>
          </p:spPr>
        </p:pic>
        <p:sp>
          <p:nvSpPr>
            <p:cNvPr id="7" name="Rectangle 6"/>
            <p:cNvSpPr/>
            <p:nvPr/>
          </p:nvSpPr>
          <p:spPr>
            <a:xfrm>
              <a:off x="2438400" y="381000"/>
              <a:ext cx="228600" cy="712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0" name="Oval 9"/>
          <p:cNvSpPr/>
          <p:nvPr/>
        </p:nvSpPr>
        <p:spPr>
          <a:xfrm>
            <a:off x="1676400" y="2057400"/>
            <a:ext cx="304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4" name="Straight Arrow Connector 13"/>
          <p:cNvCxnSpPr/>
          <p:nvPr/>
        </p:nvCxnSpPr>
        <p:spPr>
          <a:xfrm rot="10800000">
            <a:off x="990600" y="1676400"/>
            <a:ext cx="685800" cy="457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1981200" y="1676400"/>
            <a:ext cx="609600" cy="457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6"/>
          <p:cNvSpPr>
            <a:spLocks noRot="1" noChangeArrowheads="1"/>
          </p:cNvSpPr>
          <p:nvPr/>
        </p:nvSpPr>
        <p:spPr bwMode="auto">
          <a:xfrm>
            <a:off x="5105400" y="1642753"/>
            <a:ext cx="3810000" cy="4114800"/>
          </a:xfrm>
          <a:prstGeom prst="rect">
            <a:avLst/>
          </a:prstGeom>
          <a:noFill/>
          <a:ln w="9525">
            <a:noFill/>
            <a:miter lim="800000"/>
            <a:headEnd/>
            <a:tailEnd/>
          </a:ln>
        </p:spPr>
        <p:txBody>
          <a:bodyPr/>
          <a:lstStyle/>
          <a:p>
            <a:pPr marL="282575" indent="-282575" algn="just">
              <a:spcBef>
                <a:spcPts val="300"/>
              </a:spcBef>
              <a:buFontTx/>
              <a:buChar char="•"/>
            </a:pPr>
            <a:r>
              <a:rPr lang="en-US" b="1" dirty="0"/>
              <a:t>Origami is the Japanese art of paper folding. Flat sheets can be folded into 3d-shapes. </a:t>
            </a:r>
          </a:p>
          <a:p>
            <a:pPr marL="282575" indent="-282575" algn="just">
              <a:spcBef>
                <a:spcPts val="300"/>
              </a:spcBef>
              <a:buFontTx/>
              <a:buChar char="•"/>
            </a:pPr>
            <a:endParaRPr lang="en-US" b="1" dirty="0"/>
          </a:p>
          <a:p>
            <a:pPr marL="282575" indent="-282575" algn="just">
              <a:spcBef>
                <a:spcPts val="300"/>
              </a:spcBef>
              <a:buFontTx/>
              <a:buChar char="•"/>
            </a:pPr>
            <a:r>
              <a:rPr lang="en-US" b="1" dirty="0"/>
              <a:t>DNA origami is a 2d-nanostr. based on the s</a:t>
            </a:r>
            <a:r>
              <a:rPr lang="en-US" b="1" dirty="0" smtClean="0"/>
              <a:t>s-M13mp18 </a:t>
            </a:r>
            <a:r>
              <a:rPr lang="en-US" b="1" dirty="0"/>
              <a:t>viral genome with 7 249 bases.</a:t>
            </a:r>
          </a:p>
          <a:p>
            <a:pPr marL="282575" indent="-282575" algn="just">
              <a:spcBef>
                <a:spcPts val="300"/>
              </a:spcBef>
              <a:buFontTx/>
              <a:buChar char="•"/>
            </a:pPr>
            <a:endParaRPr lang="en-US" b="1" dirty="0"/>
          </a:p>
          <a:p>
            <a:pPr marL="282575" indent="-282575" algn="just">
              <a:spcBef>
                <a:spcPts val="300"/>
              </a:spcBef>
              <a:buFontTx/>
              <a:buChar char="•"/>
            </a:pPr>
            <a:r>
              <a:rPr lang="en-US" b="1" dirty="0"/>
              <a:t>This plasmid is folded in a </a:t>
            </a:r>
            <a:r>
              <a:rPr lang="en-US" b="1" dirty="0" smtClean="0"/>
              <a:t>planned </a:t>
            </a:r>
            <a:r>
              <a:rPr lang="en-US" b="1" dirty="0"/>
              <a:t>and </a:t>
            </a:r>
            <a:r>
              <a:rPr lang="en-US" b="1" dirty="0" smtClean="0"/>
              <a:t>accurate </a:t>
            </a:r>
            <a:r>
              <a:rPr lang="en-US" b="1" dirty="0"/>
              <a:t>manner </a:t>
            </a:r>
            <a:r>
              <a:rPr lang="en-US" b="1" dirty="0" smtClean="0"/>
              <a:t>by ~200  </a:t>
            </a:r>
            <a:r>
              <a:rPr lang="en-US" b="1" dirty="0"/>
              <a:t>specific </a:t>
            </a:r>
            <a:r>
              <a:rPr lang="en-US" b="1" dirty="0" smtClean="0"/>
              <a:t>complement. </a:t>
            </a:r>
            <a:r>
              <a:rPr lang="en-US" b="1" dirty="0"/>
              <a:t>“staple” strands of DNA</a:t>
            </a:r>
            <a:r>
              <a:rPr lang="en-US" dirty="0">
                <a:latin typeface="Calibri" pitchFamily="34" charset="0"/>
              </a:rPr>
              <a:t> </a:t>
            </a:r>
            <a:r>
              <a:rPr lang="en-US" b="1" dirty="0" smtClean="0"/>
              <a:t>(P. </a:t>
            </a:r>
            <a:r>
              <a:rPr lang="en-US" b="1" dirty="0" err="1"/>
              <a:t>Rothemund</a:t>
            </a:r>
            <a:r>
              <a:rPr lang="en-US" b="1" dirty="0"/>
              <a:t>, </a:t>
            </a:r>
            <a:r>
              <a:rPr lang="en-US" b="1" i="1" dirty="0"/>
              <a:t>Nature</a:t>
            </a:r>
            <a:r>
              <a:rPr lang="en-US" b="1" dirty="0"/>
              <a:t> 440, 297-302  (2006)).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09800" y="6172200"/>
            <a:ext cx="5410200" cy="457200"/>
          </a:xfrm>
          <a:prstGeom prst="rect">
            <a:avLst/>
          </a:prstGeom>
        </p:spPr>
        <p:txBody>
          <a:bodyPr>
            <a:normAutofit/>
          </a:bodyPr>
          <a:lstStyle/>
          <a:p>
            <a:pPr algn="ctr" fontAlgn="auto">
              <a:spcAft>
                <a:spcPts val="0"/>
              </a:spcAft>
              <a:defRPr/>
            </a:pPr>
            <a:r>
              <a:rPr lang="en-US" b="1" dirty="0">
                <a:latin typeface="Arial" pitchFamily="34" charset="0"/>
                <a:ea typeface="+mj-ea"/>
                <a:cs typeface="Arial" pitchFamily="34" charset="0"/>
              </a:rPr>
              <a:t>Self-assembly of Rectangular DNA Origami</a:t>
            </a:r>
          </a:p>
        </p:txBody>
      </p:sp>
      <p:grpSp>
        <p:nvGrpSpPr>
          <p:cNvPr id="8195" name="Group 2"/>
          <p:cNvGrpSpPr>
            <a:grpSpLocks/>
          </p:cNvGrpSpPr>
          <p:nvPr/>
        </p:nvGrpSpPr>
        <p:grpSpPr bwMode="auto">
          <a:xfrm>
            <a:off x="1295400" y="4038600"/>
            <a:ext cx="3200400" cy="1828800"/>
            <a:chOff x="228600" y="3200400"/>
            <a:chExt cx="5365423" cy="3347770"/>
          </a:xfrm>
        </p:grpSpPr>
        <p:grpSp>
          <p:nvGrpSpPr>
            <p:cNvPr id="8218" name="Group 177"/>
            <p:cNvGrpSpPr>
              <a:grpSpLocks/>
            </p:cNvGrpSpPr>
            <p:nvPr/>
          </p:nvGrpSpPr>
          <p:grpSpPr bwMode="auto">
            <a:xfrm>
              <a:off x="239179" y="3268491"/>
              <a:ext cx="5338603" cy="3281283"/>
              <a:chOff x="1980406" y="1828800"/>
              <a:chExt cx="6096794" cy="4026795"/>
            </a:xfrm>
          </p:grpSpPr>
          <p:cxnSp>
            <p:nvCxnSpPr>
              <p:cNvPr id="1657" name="Straight Connector 6"/>
              <p:cNvCxnSpPr/>
              <p:nvPr/>
            </p:nvCxnSpPr>
            <p:spPr>
              <a:xfrm>
                <a:off x="1980483" y="1827266"/>
                <a:ext cx="609702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8" name="Straight Connector 9"/>
              <p:cNvCxnSpPr/>
              <p:nvPr/>
            </p:nvCxnSpPr>
            <p:spPr>
              <a:xfrm>
                <a:off x="1980483" y="1980616"/>
                <a:ext cx="297253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9" name="Straight Connector 20"/>
              <p:cNvCxnSpPr/>
              <p:nvPr/>
            </p:nvCxnSpPr>
            <p:spPr>
              <a:xfrm>
                <a:off x="1980483" y="2133968"/>
                <a:ext cx="297253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0" name="Straight Connector 22"/>
              <p:cNvCxnSpPr/>
              <p:nvPr/>
            </p:nvCxnSpPr>
            <p:spPr>
              <a:xfrm>
                <a:off x="1980483" y="2283753"/>
                <a:ext cx="2972530" cy="356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1" name="Straight Connector 24"/>
              <p:cNvCxnSpPr/>
              <p:nvPr/>
            </p:nvCxnSpPr>
            <p:spPr>
              <a:xfrm>
                <a:off x="1980483" y="2437103"/>
                <a:ext cx="2972530" cy="356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2" name="Straight Connector 26"/>
              <p:cNvCxnSpPr/>
              <p:nvPr/>
            </p:nvCxnSpPr>
            <p:spPr>
              <a:xfrm>
                <a:off x="1980483" y="2590456"/>
                <a:ext cx="297253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3" name="Straight Connector 28"/>
              <p:cNvCxnSpPr/>
              <p:nvPr/>
            </p:nvCxnSpPr>
            <p:spPr>
              <a:xfrm>
                <a:off x="1980483" y="2743806"/>
                <a:ext cx="297253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4" name="Straight Connector 30"/>
              <p:cNvCxnSpPr/>
              <p:nvPr/>
            </p:nvCxnSpPr>
            <p:spPr>
              <a:xfrm>
                <a:off x="1980483" y="2893591"/>
                <a:ext cx="297253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5" name="Straight Connector 32"/>
              <p:cNvCxnSpPr/>
              <p:nvPr/>
            </p:nvCxnSpPr>
            <p:spPr>
              <a:xfrm>
                <a:off x="1980483" y="3032678"/>
                <a:ext cx="2972530" cy="1426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6" name="Straight Connector 34"/>
              <p:cNvCxnSpPr/>
              <p:nvPr/>
            </p:nvCxnSpPr>
            <p:spPr>
              <a:xfrm>
                <a:off x="1980483" y="3196728"/>
                <a:ext cx="2972530" cy="356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7" name="Straight Connector 36"/>
              <p:cNvCxnSpPr/>
              <p:nvPr/>
            </p:nvCxnSpPr>
            <p:spPr>
              <a:xfrm>
                <a:off x="1980483" y="3339381"/>
                <a:ext cx="2972530" cy="1426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8" name="Straight Connector 38"/>
              <p:cNvCxnSpPr/>
              <p:nvPr/>
            </p:nvCxnSpPr>
            <p:spPr>
              <a:xfrm>
                <a:off x="1980483" y="3503431"/>
                <a:ext cx="297253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9" name="Straight Connector 40"/>
              <p:cNvCxnSpPr/>
              <p:nvPr/>
            </p:nvCxnSpPr>
            <p:spPr>
              <a:xfrm>
                <a:off x="1980483" y="3642516"/>
                <a:ext cx="2972530" cy="1426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0" name="Straight Connector 43"/>
              <p:cNvCxnSpPr/>
              <p:nvPr/>
            </p:nvCxnSpPr>
            <p:spPr>
              <a:xfrm rot="5400000">
                <a:off x="1905328" y="1902421"/>
                <a:ext cx="153350" cy="30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1" name="Straight Connector 44"/>
              <p:cNvCxnSpPr/>
              <p:nvPr/>
            </p:nvCxnSpPr>
            <p:spPr>
              <a:xfrm rot="5400000">
                <a:off x="1907109" y="2207342"/>
                <a:ext cx="149785" cy="30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2" name="Straight Connector 45"/>
              <p:cNvCxnSpPr/>
              <p:nvPr/>
            </p:nvCxnSpPr>
            <p:spPr>
              <a:xfrm rot="5400000">
                <a:off x="1905326" y="2512260"/>
                <a:ext cx="153352" cy="30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3" name="Straight Connector 46"/>
              <p:cNvCxnSpPr/>
              <p:nvPr/>
            </p:nvCxnSpPr>
            <p:spPr>
              <a:xfrm rot="5400000">
                <a:off x="1907109" y="2817179"/>
                <a:ext cx="149785" cy="30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4" name="Straight Connector 47"/>
              <p:cNvCxnSpPr/>
              <p:nvPr/>
            </p:nvCxnSpPr>
            <p:spPr>
              <a:xfrm rot="5400000">
                <a:off x="1905328" y="3122098"/>
                <a:ext cx="153350" cy="30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5" name="Straight Connector 48"/>
              <p:cNvCxnSpPr/>
              <p:nvPr/>
            </p:nvCxnSpPr>
            <p:spPr>
              <a:xfrm rot="5400000">
                <a:off x="1905328" y="3414535"/>
                <a:ext cx="153350" cy="30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6" name="Straight Connector 49"/>
              <p:cNvCxnSpPr/>
              <p:nvPr/>
            </p:nvCxnSpPr>
            <p:spPr>
              <a:xfrm rot="5400000">
                <a:off x="1905326" y="3731938"/>
                <a:ext cx="153352" cy="30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7" name="Straight Connector 50"/>
              <p:cNvCxnSpPr/>
              <p:nvPr/>
            </p:nvCxnSpPr>
            <p:spPr>
              <a:xfrm>
                <a:off x="1980483" y="3810133"/>
                <a:ext cx="297253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8" name="Straight Connector 51"/>
              <p:cNvCxnSpPr/>
              <p:nvPr/>
            </p:nvCxnSpPr>
            <p:spPr>
              <a:xfrm>
                <a:off x="1980483" y="3945653"/>
                <a:ext cx="2972530" cy="178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9" name="Straight Connector 52"/>
              <p:cNvCxnSpPr/>
              <p:nvPr/>
            </p:nvCxnSpPr>
            <p:spPr>
              <a:xfrm rot="5400000">
                <a:off x="1907109" y="4022592"/>
                <a:ext cx="149785" cy="30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0" name="Straight Connector 53"/>
              <p:cNvCxnSpPr/>
              <p:nvPr/>
            </p:nvCxnSpPr>
            <p:spPr>
              <a:xfrm>
                <a:off x="1980483" y="4113268"/>
                <a:ext cx="297253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1" name="Straight Connector 54"/>
              <p:cNvCxnSpPr/>
              <p:nvPr/>
            </p:nvCxnSpPr>
            <p:spPr>
              <a:xfrm>
                <a:off x="1980483" y="4252356"/>
                <a:ext cx="2972530" cy="1426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2" name="Straight Connector 55"/>
              <p:cNvCxnSpPr/>
              <p:nvPr/>
            </p:nvCxnSpPr>
            <p:spPr>
              <a:xfrm>
                <a:off x="1980483" y="4419971"/>
                <a:ext cx="297253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3" name="Straight Connector 56"/>
              <p:cNvCxnSpPr/>
              <p:nvPr/>
            </p:nvCxnSpPr>
            <p:spPr>
              <a:xfrm>
                <a:off x="1980483" y="4559058"/>
                <a:ext cx="2972530" cy="1426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4" name="Straight Connector 57"/>
              <p:cNvCxnSpPr/>
              <p:nvPr/>
            </p:nvCxnSpPr>
            <p:spPr>
              <a:xfrm>
                <a:off x="1980483" y="4723108"/>
                <a:ext cx="2972530" cy="356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5" name="Straight Connector 58"/>
              <p:cNvCxnSpPr/>
              <p:nvPr/>
            </p:nvCxnSpPr>
            <p:spPr>
              <a:xfrm>
                <a:off x="1980483" y="4862193"/>
                <a:ext cx="2972530" cy="1426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6" name="Straight Connector 59"/>
              <p:cNvCxnSpPr/>
              <p:nvPr/>
            </p:nvCxnSpPr>
            <p:spPr>
              <a:xfrm rot="5400000">
                <a:off x="1905328" y="4341776"/>
                <a:ext cx="153350" cy="30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7" name="Straight Connector 60"/>
              <p:cNvCxnSpPr/>
              <p:nvPr/>
            </p:nvCxnSpPr>
            <p:spPr>
              <a:xfrm rot="5400000">
                <a:off x="1905328" y="4634213"/>
                <a:ext cx="153350" cy="30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8" name="Straight Connector 61"/>
              <p:cNvCxnSpPr/>
              <p:nvPr/>
            </p:nvCxnSpPr>
            <p:spPr>
              <a:xfrm rot="5400000">
                <a:off x="1905326" y="4951616"/>
                <a:ext cx="153352" cy="30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9" name="Straight Connector 62"/>
              <p:cNvCxnSpPr/>
              <p:nvPr/>
            </p:nvCxnSpPr>
            <p:spPr>
              <a:xfrm>
                <a:off x="1980483" y="5029811"/>
                <a:ext cx="2972530" cy="356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0" name="Straight Connector 63"/>
              <p:cNvCxnSpPr/>
              <p:nvPr/>
            </p:nvCxnSpPr>
            <p:spPr>
              <a:xfrm>
                <a:off x="1980483" y="5165331"/>
                <a:ext cx="2972530" cy="178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1" name="Straight Connector 64"/>
              <p:cNvCxnSpPr/>
              <p:nvPr/>
            </p:nvCxnSpPr>
            <p:spPr>
              <a:xfrm rot="5400000">
                <a:off x="1905326" y="5244053"/>
                <a:ext cx="153352" cy="30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2" name="Straight Connector 65"/>
              <p:cNvCxnSpPr/>
              <p:nvPr/>
            </p:nvCxnSpPr>
            <p:spPr>
              <a:xfrm>
                <a:off x="1980483" y="5332946"/>
                <a:ext cx="2972530" cy="356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3" name="Straight Connector 113"/>
              <p:cNvCxnSpPr/>
              <p:nvPr/>
            </p:nvCxnSpPr>
            <p:spPr>
              <a:xfrm>
                <a:off x="5104982" y="1980616"/>
                <a:ext cx="297253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4" name="Straight Connector 114"/>
              <p:cNvCxnSpPr/>
              <p:nvPr/>
            </p:nvCxnSpPr>
            <p:spPr>
              <a:xfrm>
                <a:off x="5104982" y="2130401"/>
                <a:ext cx="2972530" cy="356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5" name="Straight Connector 115"/>
              <p:cNvCxnSpPr/>
              <p:nvPr/>
            </p:nvCxnSpPr>
            <p:spPr>
              <a:xfrm>
                <a:off x="5104982" y="2283753"/>
                <a:ext cx="2972530" cy="356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6" name="Straight Connector 116"/>
              <p:cNvCxnSpPr/>
              <p:nvPr/>
            </p:nvCxnSpPr>
            <p:spPr>
              <a:xfrm>
                <a:off x="5104982" y="2437103"/>
                <a:ext cx="297253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7" name="Straight Connector 117"/>
              <p:cNvCxnSpPr/>
              <p:nvPr/>
            </p:nvCxnSpPr>
            <p:spPr>
              <a:xfrm>
                <a:off x="5104982" y="2590456"/>
                <a:ext cx="297253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8" name="Straight Connector 118"/>
              <p:cNvCxnSpPr/>
              <p:nvPr/>
            </p:nvCxnSpPr>
            <p:spPr>
              <a:xfrm>
                <a:off x="5104982" y="2740241"/>
                <a:ext cx="2972530" cy="356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9" name="Straight Connector 119"/>
              <p:cNvCxnSpPr/>
              <p:nvPr/>
            </p:nvCxnSpPr>
            <p:spPr>
              <a:xfrm>
                <a:off x="5104982" y="2893591"/>
                <a:ext cx="297253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0" name="Straight Connector 120"/>
              <p:cNvCxnSpPr/>
              <p:nvPr/>
            </p:nvCxnSpPr>
            <p:spPr>
              <a:xfrm>
                <a:off x="5104982" y="3032678"/>
                <a:ext cx="2972530" cy="1426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1" name="Straight Connector 121"/>
              <p:cNvCxnSpPr/>
              <p:nvPr/>
            </p:nvCxnSpPr>
            <p:spPr>
              <a:xfrm>
                <a:off x="5104982" y="3196728"/>
                <a:ext cx="2972530" cy="356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2" name="Straight Connector 122"/>
              <p:cNvCxnSpPr/>
              <p:nvPr/>
            </p:nvCxnSpPr>
            <p:spPr>
              <a:xfrm>
                <a:off x="5104982" y="3335813"/>
                <a:ext cx="2972530" cy="1426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3" name="Straight Connector 123"/>
              <p:cNvCxnSpPr/>
              <p:nvPr/>
            </p:nvCxnSpPr>
            <p:spPr>
              <a:xfrm>
                <a:off x="5104982" y="3503431"/>
                <a:ext cx="297253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4" name="Straight Connector 124"/>
              <p:cNvCxnSpPr/>
              <p:nvPr/>
            </p:nvCxnSpPr>
            <p:spPr>
              <a:xfrm>
                <a:off x="5104982" y="3642516"/>
                <a:ext cx="2972530" cy="1426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5" name="Straight Connector 125"/>
              <p:cNvCxnSpPr/>
              <p:nvPr/>
            </p:nvCxnSpPr>
            <p:spPr>
              <a:xfrm rot="5400000">
                <a:off x="7999319" y="1902420"/>
                <a:ext cx="153350" cy="30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6" name="Straight Connector 126"/>
              <p:cNvCxnSpPr/>
              <p:nvPr/>
            </p:nvCxnSpPr>
            <p:spPr>
              <a:xfrm rot="5400000">
                <a:off x="7999317" y="2205558"/>
                <a:ext cx="153352" cy="30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7" name="Straight Connector 127"/>
              <p:cNvCxnSpPr/>
              <p:nvPr/>
            </p:nvCxnSpPr>
            <p:spPr>
              <a:xfrm rot="5400000">
                <a:off x="7999317" y="2512260"/>
                <a:ext cx="153352" cy="30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8" name="Straight Connector 128"/>
              <p:cNvCxnSpPr/>
              <p:nvPr/>
            </p:nvCxnSpPr>
            <p:spPr>
              <a:xfrm rot="5400000">
                <a:off x="7999319" y="2815395"/>
                <a:ext cx="153350" cy="30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9" name="Straight Connector 129"/>
              <p:cNvCxnSpPr/>
              <p:nvPr/>
            </p:nvCxnSpPr>
            <p:spPr>
              <a:xfrm rot="5400000">
                <a:off x="7999319" y="3122098"/>
                <a:ext cx="153350" cy="30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0" name="Straight Connector 130"/>
              <p:cNvCxnSpPr/>
              <p:nvPr/>
            </p:nvCxnSpPr>
            <p:spPr>
              <a:xfrm rot="5400000">
                <a:off x="7999319" y="3414535"/>
                <a:ext cx="153350" cy="30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1" name="Straight Connector 131"/>
              <p:cNvCxnSpPr/>
              <p:nvPr/>
            </p:nvCxnSpPr>
            <p:spPr>
              <a:xfrm rot="5400000">
                <a:off x="7999317" y="3731938"/>
                <a:ext cx="153352" cy="30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2" name="Straight Connector 132"/>
              <p:cNvCxnSpPr/>
              <p:nvPr/>
            </p:nvCxnSpPr>
            <p:spPr>
              <a:xfrm>
                <a:off x="5104982" y="3810133"/>
                <a:ext cx="297253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3" name="Straight Connector 133"/>
              <p:cNvCxnSpPr/>
              <p:nvPr/>
            </p:nvCxnSpPr>
            <p:spPr>
              <a:xfrm>
                <a:off x="5104982" y="3945653"/>
                <a:ext cx="2972530" cy="178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4" name="Straight Connector 134"/>
              <p:cNvCxnSpPr/>
              <p:nvPr/>
            </p:nvCxnSpPr>
            <p:spPr>
              <a:xfrm rot="5400000">
                <a:off x="7999319" y="4020808"/>
                <a:ext cx="153350" cy="30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5" name="Straight Connector 135"/>
              <p:cNvCxnSpPr/>
              <p:nvPr/>
            </p:nvCxnSpPr>
            <p:spPr>
              <a:xfrm>
                <a:off x="5104982" y="4113268"/>
                <a:ext cx="297253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6" name="Straight Connector 136"/>
              <p:cNvCxnSpPr/>
              <p:nvPr/>
            </p:nvCxnSpPr>
            <p:spPr>
              <a:xfrm>
                <a:off x="5104982" y="4252356"/>
                <a:ext cx="2972530" cy="1426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7" name="Straight Connector 137"/>
              <p:cNvCxnSpPr/>
              <p:nvPr/>
            </p:nvCxnSpPr>
            <p:spPr>
              <a:xfrm>
                <a:off x="5104982" y="4416406"/>
                <a:ext cx="2972530" cy="356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8" name="Straight Connector 138"/>
              <p:cNvCxnSpPr/>
              <p:nvPr/>
            </p:nvCxnSpPr>
            <p:spPr>
              <a:xfrm>
                <a:off x="5104982" y="4559058"/>
                <a:ext cx="2972530" cy="1426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9" name="Straight Connector 139"/>
              <p:cNvCxnSpPr/>
              <p:nvPr/>
            </p:nvCxnSpPr>
            <p:spPr>
              <a:xfrm>
                <a:off x="5104982" y="4723108"/>
                <a:ext cx="297253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0" name="Straight Connector 140"/>
              <p:cNvCxnSpPr/>
              <p:nvPr/>
            </p:nvCxnSpPr>
            <p:spPr>
              <a:xfrm>
                <a:off x="5104982" y="4862193"/>
                <a:ext cx="2972530" cy="1426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1" name="Straight Connector 141"/>
              <p:cNvCxnSpPr/>
              <p:nvPr/>
            </p:nvCxnSpPr>
            <p:spPr>
              <a:xfrm rot="5400000">
                <a:off x="7999319" y="4341776"/>
                <a:ext cx="153350" cy="30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2" name="Straight Connector 142"/>
              <p:cNvCxnSpPr/>
              <p:nvPr/>
            </p:nvCxnSpPr>
            <p:spPr>
              <a:xfrm rot="5400000">
                <a:off x="7999319" y="4634213"/>
                <a:ext cx="153350" cy="30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3" name="Straight Connector 143"/>
              <p:cNvCxnSpPr/>
              <p:nvPr/>
            </p:nvCxnSpPr>
            <p:spPr>
              <a:xfrm rot="5400000">
                <a:off x="7999317" y="4951615"/>
                <a:ext cx="153352" cy="30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4" name="Straight Connector 144"/>
              <p:cNvCxnSpPr/>
              <p:nvPr/>
            </p:nvCxnSpPr>
            <p:spPr>
              <a:xfrm>
                <a:off x="5104982" y="5029811"/>
                <a:ext cx="297253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5" name="Straight Connector 145"/>
              <p:cNvCxnSpPr/>
              <p:nvPr/>
            </p:nvCxnSpPr>
            <p:spPr>
              <a:xfrm>
                <a:off x="5104982" y="5165331"/>
                <a:ext cx="2972530" cy="178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6" name="Straight Connector 146"/>
              <p:cNvCxnSpPr/>
              <p:nvPr/>
            </p:nvCxnSpPr>
            <p:spPr>
              <a:xfrm rot="5400000">
                <a:off x="8001100" y="5242269"/>
                <a:ext cx="149785" cy="30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7" name="Straight Connector 147"/>
              <p:cNvCxnSpPr/>
              <p:nvPr/>
            </p:nvCxnSpPr>
            <p:spPr>
              <a:xfrm>
                <a:off x="5104982" y="5332946"/>
                <a:ext cx="297253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8" name="Straight Connector 150"/>
              <p:cNvCxnSpPr/>
              <p:nvPr/>
            </p:nvCxnSpPr>
            <p:spPr>
              <a:xfrm rot="5400000">
                <a:off x="4874817" y="2055773"/>
                <a:ext cx="153352" cy="30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9" name="Straight Connector 151"/>
              <p:cNvCxnSpPr/>
              <p:nvPr/>
            </p:nvCxnSpPr>
            <p:spPr>
              <a:xfrm rot="5400000">
                <a:off x="4876337" y="2360428"/>
                <a:ext cx="1533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0" name="Straight Connector 152"/>
              <p:cNvCxnSpPr/>
              <p:nvPr/>
            </p:nvCxnSpPr>
            <p:spPr>
              <a:xfrm rot="5400000">
                <a:off x="4876337" y="2667131"/>
                <a:ext cx="1533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1" name="Straight Connector 153"/>
              <p:cNvCxnSpPr/>
              <p:nvPr/>
            </p:nvCxnSpPr>
            <p:spPr>
              <a:xfrm rot="5400000">
                <a:off x="4876335" y="2970268"/>
                <a:ext cx="1533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2" name="Straight Connector 154"/>
              <p:cNvCxnSpPr/>
              <p:nvPr/>
            </p:nvCxnSpPr>
            <p:spPr>
              <a:xfrm rot="5400000">
                <a:off x="4876335" y="3276971"/>
                <a:ext cx="1533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3" name="Straight Connector 155"/>
              <p:cNvCxnSpPr/>
              <p:nvPr/>
            </p:nvCxnSpPr>
            <p:spPr>
              <a:xfrm rot="5400000">
                <a:off x="4876335" y="3569408"/>
                <a:ext cx="1533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4" name="Straight Connector 156"/>
              <p:cNvCxnSpPr/>
              <p:nvPr/>
            </p:nvCxnSpPr>
            <p:spPr>
              <a:xfrm rot="5400000">
                <a:off x="4876337" y="3886808"/>
                <a:ext cx="1533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5" name="Straight Connector 157"/>
              <p:cNvCxnSpPr/>
              <p:nvPr/>
            </p:nvCxnSpPr>
            <p:spPr>
              <a:xfrm rot="5400000">
                <a:off x="4876335" y="4175681"/>
                <a:ext cx="1533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6" name="Straight Connector 158"/>
              <p:cNvCxnSpPr/>
              <p:nvPr/>
            </p:nvCxnSpPr>
            <p:spPr>
              <a:xfrm rot="5400000">
                <a:off x="4876335" y="4496648"/>
                <a:ext cx="1533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7" name="Straight Connector 159"/>
              <p:cNvCxnSpPr/>
              <p:nvPr/>
            </p:nvCxnSpPr>
            <p:spPr>
              <a:xfrm rot="5400000">
                <a:off x="4876335" y="4789086"/>
                <a:ext cx="1533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8" name="Straight Connector 160"/>
              <p:cNvCxnSpPr/>
              <p:nvPr/>
            </p:nvCxnSpPr>
            <p:spPr>
              <a:xfrm rot="5400000">
                <a:off x="4876337" y="5106486"/>
                <a:ext cx="1533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9" name="Straight Connector 162"/>
              <p:cNvCxnSpPr/>
              <p:nvPr/>
            </p:nvCxnSpPr>
            <p:spPr>
              <a:xfrm rot="5400000">
                <a:off x="5026787" y="2055773"/>
                <a:ext cx="153352" cy="30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0" name="Straight Connector 163"/>
              <p:cNvCxnSpPr/>
              <p:nvPr/>
            </p:nvCxnSpPr>
            <p:spPr>
              <a:xfrm rot="5400000">
                <a:off x="5028307" y="2360428"/>
                <a:ext cx="1533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1" name="Straight Connector 164"/>
              <p:cNvCxnSpPr/>
              <p:nvPr/>
            </p:nvCxnSpPr>
            <p:spPr>
              <a:xfrm rot="5400000">
                <a:off x="5028307" y="2667131"/>
                <a:ext cx="1533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2" name="Straight Connector 165"/>
              <p:cNvCxnSpPr/>
              <p:nvPr/>
            </p:nvCxnSpPr>
            <p:spPr>
              <a:xfrm rot="5400000">
                <a:off x="5028305" y="2970268"/>
                <a:ext cx="1533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3" name="Straight Connector 166"/>
              <p:cNvCxnSpPr/>
              <p:nvPr/>
            </p:nvCxnSpPr>
            <p:spPr>
              <a:xfrm rot="5400000">
                <a:off x="5028305" y="3276971"/>
                <a:ext cx="1533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4" name="Straight Connector 167"/>
              <p:cNvCxnSpPr/>
              <p:nvPr/>
            </p:nvCxnSpPr>
            <p:spPr>
              <a:xfrm rot="5400000">
                <a:off x="5028305" y="3569408"/>
                <a:ext cx="1533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5" name="Straight Connector 168"/>
              <p:cNvCxnSpPr/>
              <p:nvPr/>
            </p:nvCxnSpPr>
            <p:spPr>
              <a:xfrm rot="5400000">
                <a:off x="5028307" y="3886808"/>
                <a:ext cx="1533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6" name="Straight Connector 169"/>
              <p:cNvCxnSpPr/>
              <p:nvPr/>
            </p:nvCxnSpPr>
            <p:spPr>
              <a:xfrm rot="5400000">
                <a:off x="5028305" y="4175681"/>
                <a:ext cx="1533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7" name="Straight Connector 170"/>
              <p:cNvCxnSpPr/>
              <p:nvPr/>
            </p:nvCxnSpPr>
            <p:spPr>
              <a:xfrm rot="5400000">
                <a:off x="5028305" y="4496648"/>
                <a:ext cx="1533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8" name="Straight Connector 171"/>
              <p:cNvCxnSpPr/>
              <p:nvPr/>
            </p:nvCxnSpPr>
            <p:spPr>
              <a:xfrm rot="5400000">
                <a:off x="5028305" y="4789086"/>
                <a:ext cx="1533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9" name="Straight Connector 172"/>
              <p:cNvCxnSpPr/>
              <p:nvPr/>
            </p:nvCxnSpPr>
            <p:spPr>
              <a:xfrm rot="5400000">
                <a:off x="5028307" y="5106486"/>
                <a:ext cx="1533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9964" name="Picture 3"/>
              <p:cNvPicPr>
                <a:picLocks noChangeAspect="1" noChangeArrowheads="1"/>
              </p:cNvPicPr>
              <p:nvPr/>
            </p:nvPicPr>
            <p:blipFill>
              <a:blip r:embed="rId3" cstate="print"/>
              <a:srcRect/>
              <a:stretch>
                <a:fillRect/>
              </a:stretch>
            </p:blipFill>
            <p:spPr bwMode="auto">
              <a:xfrm>
                <a:off x="4775916" y="5350770"/>
                <a:ext cx="533400" cy="504825"/>
              </a:xfrm>
              <a:prstGeom prst="rect">
                <a:avLst/>
              </a:prstGeom>
              <a:noFill/>
              <a:ln w="9525">
                <a:noFill/>
                <a:miter lim="800000"/>
                <a:headEnd/>
                <a:tailEnd/>
              </a:ln>
            </p:spPr>
          </p:pic>
        </p:grpSp>
        <p:grpSp>
          <p:nvGrpSpPr>
            <p:cNvPr id="8219" name="Group 1119"/>
            <p:cNvGrpSpPr>
              <a:grpSpLocks/>
            </p:cNvGrpSpPr>
            <p:nvPr/>
          </p:nvGrpSpPr>
          <p:grpSpPr bwMode="auto">
            <a:xfrm>
              <a:off x="228612" y="3216419"/>
              <a:ext cx="265369" cy="2946464"/>
              <a:chOff x="1968324" y="1765478"/>
              <a:chExt cx="303055" cy="3617096"/>
            </a:xfrm>
          </p:grpSpPr>
          <p:grpSp>
            <p:nvGrpSpPr>
              <p:cNvPr id="9775" name="Group 729"/>
              <p:cNvGrpSpPr>
                <a:grpSpLocks/>
              </p:cNvGrpSpPr>
              <p:nvPr/>
            </p:nvGrpSpPr>
            <p:grpSpPr bwMode="auto">
              <a:xfrm>
                <a:off x="1968324" y="1774902"/>
                <a:ext cx="293053" cy="310638"/>
                <a:chOff x="1929684" y="1774902"/>
                <a:chExt cx="584916" cy="310638"/>
              </a:xfrm>
            </p:grpSpPr>
            <p:cxnSp>
              <p:nvCxnSpPr>
                <p:cNvPr id="1652" name="Straight Connector 1651"/>
                <p:cNvCxnSpPr/>
                <p:nvPr/>
              </p:nvCxnSpPr>
              <p:spPr>
                <a:xfrm>
                  <a:off x="1929657" y="1802891"/>
                  <a:ext cx="272990" cy="0"/>
                </a:xfrm>
                <a:prstGeom prst="line">
                  <a:avLst/>
                </a:prstGeom>
                <a:ln w="28575">
                  <a:solidFill>
                    <a:schemeClr val="accent3">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53" name="Straight Connector 1652"/>
                <p:cNvCxnSpPr/>
                <p:nvPr/>
              </p:nvCxnSpPr>
              <p:spPr>
                <a:xfrm>
                  <a:off x="2287577" y="1895646"/>
                  <a:ext cx="272986"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54" name="Straight Connector 1653"/>
                <p:cNvCxnSpPr/>
                <p:nvPr/>
              </p:nvCxnSpPr>
              <p:spPr>
                <a:xfrm>
                  <a:off x="2287577" y="1959861"/>
                  <a:ext cx="272986" cy="3569"/>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55" name="Straight Connector 1654"/>
                <p:cNvCxnSpPr/>
                <p:nvPr/>
              </p:nvCxnSpPr>
              <p:spPr>
                <a:xfrm>
                  <a:off x="1984257" y="2045481"/>
                  <a:ext cx="22445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56" name="Straight Connector 1655"/>
                <p:cNvCxnSpPr/>
                <p:nvPr/>
              </p:nvCxnSpPr>
              <p:spPr>
                <a:xfrm>
                  <a:off x="1984257" y="2113264"/>
                  <a:ext cx="22445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1562" name="Straight Connector 1561"/>
              <p:cNvCxnSpPr/>
              <p:nvPr/>
            </p:nvCxnSpPr>
            <p:spPr>
              <a:xfrm rot="5400000">
                <a:off x="2231751" y="1908135"/>
                <a:ext cx="74916"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3" name="Straight Connector 1562"/>
              <p:cNvCxnSpPr/>
              <p:nvPr/>
            </p:nvCxnSpPr>
            <p:spPr>
              <a:xfrm rot="5400000">
                <a:off x="1960981" y="2058233"/>
                <a:ext cx="78485" cy="304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4" name="Straight Connector 1563"/>
              <p:cNvCxnSpPr/>
              <p:nvPr/>
            </p:nvCxnSpPr>
            <p:spPr>
              <a:xfrm rot="14880000" flipH="1">
                <a:off x="2055272" y="1813988"/>
                <a:ext cx="139133" cy="45592"/>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65" name="Straight Connector 1564"/>
              <p:cNvCxnSpPr/>
              <p:nvPr/>
            </p:nvCxnSpPr>
            <p:spPr>
              <a:xfrm rot="6120000">
                <a:off x="2079918" y="1959526"/>
                <a:ext cx="114159" cy="57749"/>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9780" name="Group 244"/>
              <p:cNvGrpSpPr>
                <a:grpSpLocks/>
              </p:cNvGrpSpPr>
              <p:nvPr/>
            </p:nvGrpSpPr>
            <p:grpSpPr bwMode="auto">
              <a:xfrm>
                <a:off x="1994135" y="2170369"/>
                <a:ext cx="277244" cy="242273"/>
                <a:chOff x="1981200" y="2170369"/>
                <a:chExt cx="553362" cy="242273"/>
              </a:xfrm>
            </p:grpSpPr>
            <p:cxnSp>
              <p:nvCxnSpPr>
                <p:cNvPr id="1645" name="Straight Connector 1644"/>
                <p:cNvCxnSpPr/>
                <p:nvPr/>
              </p:nvCxnSpPr>
              <p:spPr>
                <a:xfrm>
                  <a:off x="2263311" y="2170344"/>
                  <a:ext cx="272986" cy="0"/>
                </a:xfrm>
                <a:prstGeom prst="line">
                  <a:avLst/>
                </a:prstGeom>
                <a:ln w="28575">
                  <a:solidFill>
                    <a:schemeClr val="accent3">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46" name="Straight Connector 1645"/>
                <p:cNvCxnSpPr/>
                <p:nvPr/>
              </p:nvCxnSpPr>
              <p:spPr>
                <a:xfrm>
                  <a:off x="2287577" y="2234559"/>
                  <a:ext cx="230523" cy="3566"/>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47" name="Straight Connector 1646"/>
                <p:cNvCxnSpPr/>
                <p:nvPr/>
              </p:nvCxnSpPr>
              <p:spPr>
                <a:xfrm>
                  <a:off x="1996390" y="2334449"/>
                  <a:ext cx="21839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48" name="Straight Connector 1647"/>
                <p:cNvCxnSpPr/>
                <p:nvPr/>
              </p:nvCxnSpPr>
              <p:spPr>
                <a:xfrm>
                  <a:off x="1996390" y="2398664"/>
                  <a:ext cx="218390" cy="3566"/>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49" name="Straight Connector 1648"/>
                <p:cNvCxnSpPr/>
                <p:nvPr/>
              </p:nvCxnSpPr>
              <p:spPr>
                <a:xfrm rot="5400000">
                  <a:off x="2490988" y="2209588"/>
                  <a:ext cx="7848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50" name="Straight Connector 1649"/>
                <p:cNvCxnSpPr/>
                <p:nvPr/>
              </p:nvCxnSpPr>
              <p:spPr>
                <a:xfrm rot="5400000">
                  <a:off x="1958931" y="2375475"/>
                  <a:ext cx="74919"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51" name="Straight Connector 1650"/>
                <p:cNvCxnSpPr/>
                <p:nvPr/>
              </p:nvCxnSpPr>
              <p:spPr>
                <a:xfrm rot="6120000">
                  <a:off x="2213545" y="2232225"/>
                  <a:ext cx="117729" cy="115260"/>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9781" name="Group 245"/>
              <p:cNvGrpSpPr>
                <a:grpSpLocks/>
              </p:cNvGrpSpPr>
              <p:nvPr/>
            </p:nvGrpSpPr>
            <p:grpSpPr bwMode="auto">
              <a:xfrm>
                <a:off x="1990587" y="2475169"/>
                <a:ext cx="277244" cy="242273"/>
                <a:chOff x="1981200" y="2170369"/>
                <a:chExt cx="553362" cy="242273"/>
              </a:xfrm>
            </p:grpSpPr>
            <p:cxnSp>
              <p:nvCxnSpPr>
                <p:cNvPr id="1638" name="Straight Connector 246"/>
                <p:cNvCxnSpPr/>
                <p:nvPr/>
              </p:nvCxnSpPr>
              <p:spPr>
                <a:xfrm>
                  <a:off x="2258259" y="2197320"/>
                  <a:ext cx="279054" cy="0"/>
                </a:xfrm>
                <a:prstGeom prst="line">
                  <a:avLst/>
                </a:prstGeom>
                <a:ln w="28575">
                  <a:solidFill>
                    <a:schemeClr val="accent3">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39" name="Straight Connector 247"/>
                <p:cNvCxnSpPr/>
                <p:nvPr/>
              </p:nvCxnSpPr>
              <p:spPr>
                <a:xfrm>
                  <a:off x="2288589" y="2261535"/>
                  <a:ext cx="230523" cy="3569"/>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40" name="Straight Connector 248"/>
                <p:cNvCxnSpPr/>
                <p:nvPr/>
              </p:nvCxnSpPr>
              <p:spPr>
                <a:xfrm>
                  <a:off x="1979205" y="2361425"/>
                  <a:ext cx="230523"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41" name="Straight Connector 249"/>
                <p:cNvCxnSpPr/>
                <p:nvPr/>
              </p:nvCxnSpPr>
              <p:spPr>
                <a:xfrm>
                  <a:off x="1979205" y="2425640"/>
                  <a:ext cx="230523" cy="3569"/>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42" name="Straight Connector 250"/>
                <p:cNvCxnSpPr/>
                <p:nvPr/>
              </p:nvCxnSpPr>
              <p:spPr>
                <a:xfrm rot="5400000">
                  <a:off x="2492001" y="2236564"/>
                  <a:ext cx="7848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43" name="Straight Connector 251"/>
                <p:cNvCxnSpPr/>
                <p:nvPr/>
              </p:nvCxnSpPr>
              <p:spPr>
                <a:xfrm rot="5400000">
                  <a:off x="1953878" y="2402453"/>
                  <a:ext cx="74916"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44" name="Straight Connector 252"/>
                <p:cNvCxnSpPr/>
                <p:nvPr/>
              </p:nvCxnSpPr>
              <p:spPr>
                <a:xfrm rot="6120000">
                  <a:off x="2208493" y="2259203"/>
                  <a:ext cx="117726" cy="115260"/>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9782" name="Group 253"/>
              <p:cNvGrpSpPr>
                <a:grpSpLocks/>
              </p:cNvGrpSpPr>
              <p:nvPr/>
            </p:nvGrpSpPr>
            <p:grpSpPr bwMode="auto">
              <a:xfrm>
                <a:off x="1994135" y="2781837"/>
                <a:ext cx="277244" cy="242273"/>
                <a:chOff x="1981200" y="2170369"/>
                <a:chExt cx="553362" cy="242273"/>
              </a:xfrm>
            </p:grpSpPr>
            <p:cxnSp>
              <p:nvCxnSpPr>
                <p:cNvPr id="1631" name="Straight Connector 254"/>
                <p:cNvCxnSpPr/>
                <p:nvPr/>
              </p:nvCxnSpPr>
              <p:spPr>
                <a:xfrm>
                  <a:off x="2263311" y="2197455"/>
                  <a:ext cx="272986" cy="0"/>
                </a:xfrm>
                <a:prstGeom prst="line">
                  <a:avLst/>
                </a:prstGeom>
                <a:ln w="28575">
                  <a:solidFill>
                    <a:schemeClr val="accent3">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32" name="Straight Connector 255"/>
                <p:cNvCxnSpPr/>
                <p:nvPr/>
              </p:nvCxnSpPr>
              <p:spPr>
                <a:xfrm>
                  <a:off x="2287577" y="2236699"/>
                  <a:ext cx="230523" cy="3566"/>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33" name="Straight Connector 1632"/>
                <p:cNvCxnSpPr/>
                <p:nvPr/>
              </p:nvCxnSpPr>
              <p:spPr>
                <a:xfrm>
                  <a:off x="1996390" y="2333020"/>
                  <a:ext cx="21839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34" name="Straight Connector 1633"/>
                <p:cNvCxnSpPr/>
                <p:nvPr/>
              </p:nvCxnSpPr>
              <p:spPr>
                <a:xfrm>
                  <a:off x="1996390" y="2397235"/>
                  <a:ext cx="218390" cy="3569"/>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35" name="Straight Connector 1634"/>
                <p:cNvCxnSpPr/>
                <p:nvPr/>
              </p:nvCxnSpPr>
              <p:spPr>
                <a:xfrm rot="5400000">
                  <a:off x="2505258" y="2222429"/>
                  <a:ext cx="4994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36" name="Straight Connector 1635"/>
                <p:cNvCxnSpPr/>
                <p:nvPr/>
              </p:nvCxnSpPr>
              <p:spPr>
                <a:xfrm rot="5400000">
                  <a:off x="1958930" y="2374048"/>
                  <a:ext cx="74916"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37" name="Straight Connector 1636"/>
                <p:cNvCxnSpPr/>
                <p:nvPr/>
              </p:nvCxnSpPr>
              <p:spPr>
                <a:xfrm rot="6120000">
                  <a:off x="2215330" y="2232580"/>
                  <a:ext cx="114160" cy="115260"/>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9783" name="Group 261"/>
              <p:cNvGrpSpPr>
                <a:grpSpLocks/>
              </p:cNvGrpSpPr>
              <p:nvPr/>
            </p:nvGrpSpPr>
            <p:grpSpPr bwMode="auto">
              <a:xfrm>
                <a:off x="1994135" y="3073758"/>
                <a:ext cx="277244" cy="242273"/>
                <a:chOff x="1981200" y="2170369"/>
                <a:chExt cx="553362" cy="242273"/>
              </a:xfrm>
            </p:grpSpPr>
            <p:cxnSp>
              <p:nvCxnSpPr>
                <p:cNvPr id="1624" name="Straight Connector 1623"/>
                <p:cNvCxnSpPr/>
                <p:nvPr/>
              </p:nvCxnSpPr>
              <p:spPr>
                <a:xfrm>
                  <a:off x="2263311" y="2169529"/>
                  <a:ext cx="272986" cy="0"/>
                </a:xfrm>
                <a:prstGeom prst="line">
                  <a:avLst/>
                </a:prstGeom>
                <a:ln w="28575">
                  <a:solidFill>
                    <a:schemeClr val="accent3">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25" name="Straight Connector 1624"/>
                <p:cNvCxnSpPr/>
                <p:nvPr/>
              </p:nvCxnSpPr>
              <p:spPr>
                <a:xfrm>
                  <a:off x="2287577" y="2233743"/>
                  <a:ext cx="230523" cy="3569"/>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26" name="Straight Connector 1625"/>
                <p:cNvCxnSpPr/>
                <p:nvPr/>
              </p:nvCxnSpPr>
              <p:spPr>
                <a:xfrm>
                  <a:off x="1996390" y="2333633"/>
                  <a:ext cx="21839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27" name="Straight Connector 1626"/>
                <p:cNvCxnSpPr/>
                <p:nvPr/>
              </p:nvCxnSpPr>
              <p:spPr>
                <a:xfrm>
                  <a:off x="1996390" y="2397848"/>
                  <a:ext cx="218390" cy="3569"/>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28" name="Straight Connector 1627"/>
                <p:cNvCxnSpPr/>
                <p:nvPr/>
              </p:nvCxnSpPr>
              <p:spPr>
                <a:xfrm rot="5400000">
                  <a:off x="2490988" y="2208772"/>
                  <a:ext cx="7848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29" name="Straight Connector 1628"/>
                <p:cNvCxnSpPr/>
                <p:nvPr/>
              </p:nvCxnSpPr>
              <p:spPr>
                <a:xfrm rot="5400000">
                  <a:off x="1958930" y="2374661"/>
                  <a:ext cx="74916"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30" name="Straight Connector 1629"/>
                <p:cNvCxnSpPr/>
                <p:nvPr/>
              </p:nvCxnSpPr>
              <p:spPr>
                <a:xfrm rot="6120000">
                  <a:off x="2213545" y="2231412"/>
                  <a:ext cx="117726" cy="115260"/>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9784" name="Group 269"/>
              <p:cNvGrpSpPr>
                <a:grpSpLocks/>
              </p:cNvGrpSpPr>
              <p:nvPr/>
            </p:nvGrpSpPr>
            <p:grpSpPr bwMode="auto">
              <a:xfrm>
                <a:off x="1994135" y="3376690"/>
                <a:ext cx="277244" cy="242273"/>
                <a:chOff x="1981200" y="2170369"/>
                <a:chExt cx="553362" cy="242273"/>
              </a:xfrm>
            </p:grpSpPr>
            <p:cxnSp>
              <p:nvCxnSpPr>
                <p:cNvPr id="1617" name="Straight Connector 1616"/>
                <p:cNvCxnSpPr/>
                <p:nvPr/>
              </p:nvCxnSpPr>
              <p:spPr>
                <a:xfrm>
                  <a:off x="2263311" y="2169832"/>
                  <a:ext cx="272986" cy="0"/>
                </a:xfrm>
                <a:prstGeom prst="line">
                  <a:avLst/>
                </a:prstGeom>
                <a:ln w="28575">
                  <a:solidFill>
                    <a:schemeClr val="accent3">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18" name="Straight Connector 1617"/>
                <p:cNvCxnSpPr/>
                <p:nvPr/>
              </p:nvCxnSpPr>
              <p:spPr>
                <a:xfrm>
                  <a:off x="2287577" y="2234047"/>
                  <a:ext cx="230523" cy="3566"/>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19" name="Straight Connector 1618"/>
                <p:cNvCxnSpPr/>
                <p:nvPr/>
              </p:nvCxnSpPr>
              <p:spPr>
                <a:xfrm>
                  <a:off x="1996390" y="2333937"/>
                  <a:ext cx="21839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20" name="Straight Connector 1619"/>
                <p:cNvCxnSpPr/>
                <p:nvPr/>
              </p:nvCxnSpPr>
              <p:spPr>
                <a:xfrm>
                  <a:off x="1996390" y="2398152"/>
                  <a:ext cx="218390" cy="3566"/>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21" name="Straight Connector 1620"/>
                <p:cNvCxnSpPr/>
                <p:nvPr/>
              </p:nvCxnSpPr>
              <p:spPr>
                <a:xfrm rot="5400000">
                  <a:off x="2490988" y="2209076"/>
                  <a:ext cx="7848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22" name="Straight Connector 1621"/>
                <p:cNvCxnSpPr/>
                <p:nvPr/>
              </p:nvCxnSpPr>
              <p:spPr>
                <a:xfrm rot="5400000">
                  <a:off x="1958931" y="2374962"/>
                  <a:ext cx="74919"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23" name="Straight Connector 1622"/>
                <p:cNvCxnSpPr/>
                <p:nvPr/>
              </p:nvCxnSpPr>
              <p:spPr>
                <a:xfrm rot="6120000">
                  <a:off x="2213545" y="2231713"/>
                  <a:ext cx="117729" cy="115260"/>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9785" name="Group 277"/>
              <p:cNvGrpSpPr>
                <a:grpSpLocks/>
              </p:cNvGrpSpPr>
              <p:nvPr/>
            </p:nvGrpSpPr>
            <p:grpSpPr bwMode="auto">
              <a:xfrm>
                <a:off x="1994135" y="3683358"/>
                <a:ext cx="277244" cy="242273"/>
                <a:chOff x="1981200" y="2170369"/>
                <a:chExt cx="553362" cy="242273"/>
              </a:xfrm>
            </p:grpSpPr>
            <p:cxnSp>
              <p:nvCxnSpPr>
                <p:cNvPr id="1610" name="Straight Connector 1609"/>
                <p:cNvCxnSpPr/>
                <p:nvPr/>
              </p:nvCxnSpPr>
              <p:spPr>
                <a:xfrm>
                  <a:off x="2263311" y="2169969"/>
                  <a:ext cx="272986" cy="0"/>
                </a:xfrm>
                <a:prstGeom prst="line">
                  <a:avLst/>
                </a:prstGeom>
                <a:ln w="28575">
                  <a:solidFill>
                    <a:schemeClr val="accent3">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11" name="Straight Connector 1610"/>
                <p:cNvCxnSpPr/>
                <p:nvPr/>
              </p:nvCxnSpPr>
              <p:spPr>
                <a:xfrm>
                  <a:off x="2287577" y="2234184"/>
                  <a:ext cx="230523" cy="3566"/>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12" name="Straight Connector 1611"/>
                <p:cNvCxnSpPr/>
                <p:nvPr/>
              </p:nvCxnSpPr>
              <p:spPr>
                <a:xfrm>
                  <a:off x="1996390" y="2334074"/>
                  <a:ext cx="21839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13" name="Straight Connector 1612"/>
                <p:cNvCxnSpPr/>
                <p:nvPr/>
              </p:nvCxnSpPr>
              <p:spPr>
                <a:xfrm>
                  <a:off x="1996390" y="2398289"/>
                  <a:ext cx="218390" cy="3566"/>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14" name="Straight Connector 1613"/>
                <p:cNvCxnSpPr/>
                <p:nvPr/>
              </p:nvCxnSpPr>
              <p:spPr>
                <a:xfrm rot="5400000">
                  <a:off x="2490988" y="2209213"/>
                  <a:ext cx="7848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15" name="Straight Connector 1614"/>
                <p:cNvCxnSpPr/>
                <p:nvPr/>
              </p:nvCxnSpPr>
              <p:spPr>
                <a:xfrm rot="5400000">
                  <a:off x="1958931" y="2375100"/>
                  <a:ext cx="74919"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16" name="Straight Connector 1615"/>
                <p:cNvCxnSpPr/>
                <p:nvPr/>
              </p:nvCxnSpPr>
              <p:spPr>
                <a:xfrm rot="6120000">
                  <a:off x="2213545" y="2231850"/>
                  <a:ext cx="117729" cy="115260"/>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9786" name="Group 285"/>
              <p:cNvGrpSpPr>
                <a:grpSpLocks/>
              </p:cNvGrpSpPr>
              <p:nvPr/>
            </p:nvGrpSpPr>
            <p:grpSpPr bwMode="auto">
              <a:xfrm>
                <a:off x="1994135" y="3988158"/>
                <a:ext cx="277244" cy="242273"/>
                <a:chOff x="1981200" y="2170369"/>
                <a:chExt cx="553362" cy="242273"/>
              </a:xfrm>
            </p:grpSpPr>
            <p:cxnSp>
              <p:nvCxnSpPr>
                <p:cNvPr id="1603" name="Straight Connector 1602"/>
                <p:cNvCxnSpPr/>
                <p:nvPr/>
              </p:nvCxnSpPr>
              <p:spPr>
                <a:xfrm>
                  <a:off x="2263311" y="2143431"/>
                  <a:ext cx="272986" cy="0"/>
                </a:xfrm>
                <a:prstGeom prst="line">
                  <a:avLst/>
                </a:prstGeom>
                <a:ln w="28575">
                  <a:solidFill>
                    <a:schemeClr val="accent3">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04" name="Straight Connector 1603"/>
                <p:cNvCxnSpPr/>
                <p:nvPr/>
              </p:nvCxnSpPr>
              <p:spPr>
                <a:xfrm>
                  <a:off x="2287577" y="2207646"/>
                  <a:ext cx="230523" cy="3566"/>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05" name="Straight Connector 1604"/>
                <p:cNvCxnSpPr/>
                <p:nvPr/>
              </p:nvCxnSpPr>
              <p:spPr>
                <a:xfrm>
                  <a:off x="1996390" y="2332508"/>
                  <a:ext cx="21839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06" name="Straight Connector 1605"/>
                <p:cNvCxnSpPr/>
                <p:nvPr/>
              </p:nvCxnSpPr>
              <p:spPr>
                <a:xfrm>
                  <a:off x="1996390" y="2396723"/>
                  <a:ext cx="218390" cy="3569"/>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07" name="Straight Connector 1606"/>
                <p:cNvCxnSpPr/>
                <p:nvPr/>
              </p:nvCxnSpPr>
              <p:spPr>
                <a:xfrm rot="5400000">
                  <a:off x="2490988" y="2182675"/>
                  <a:ext cx="7848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08" name="Straight Connector 1607"/>
                <p:cNvCxnSpPr/>
                <p:nvPr/>
              </p:nvCxnSpPr>
              <p:spPr>
                <a:xfrm rot="5400000">
                  <a:off x="1958930" y="2373535"/>
                  <a:ext cx="74916"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09" name="Straight Connector 1608"/>
                <p:cNvCxnSpPr/>
                <p:nvPr/>
              </p:nvCxnSpPr>
              <p:spPr>
                <a:xfrm rot="6120000">
                  <a:off x="2201060" y="2217798"/>
                  <a:ext cx="142700" cy="115260"/>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9787" name="Group 293"/>
              <p:cNvGrpSpPr>
                <a:grpSpLocks/>
              </p:cNvGrpSpPr>
              <p:nvPr/>
            </p:nvGrpSpPr>
            <p:grpSpPr bwMode="auto">
              <a:xfrm>
                <a:off x="1994135" y="4305043"/>
                <a:ext cx="277244" cy="242273"/>
                <a:chOff x="1981200" y="2170369"/>
                <a:chExt cx="553362" cy="242273"/>
              </a:xfrm>
            </p:grpSpPr>
            <p:cxnSp>
              <p:nvCxnSpPr>
                <p:cNvPr id="1596" name="Straight Connector 1595"/>
                <p:cNvCxnSpPr/>
                <p:nvPr/>
              </p:nvCxnSpPr>
              <p:spPr>
                <a:xfrm>
                  <a:off x="2263311" y="2169025"/>
                  <a:ext cx="272986" cy="0"/>
                </a:xfrm>
                <a:prstGeom prst="line">
                  <a:avLst/>
                </a:prstGeom>
                <a:ln w="28575">
                  <a:solidFill>
                    <a:schemeClr val="accent3">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97" name="Straight Connector 1596"/>
                <p:cNvCxnSpPr/>
                <p:nvPr/>
              </p:nvCxnSpPr>
              <p:spPr>
                <a:xfrm>
                  <a:off x="2287577" y="2233240"/>
                  <a:ext cx="230523" cy="3566"/>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98" name="Straight Connector 1597"/>
                <p:cNvCxnSpPr/>
                <p:nvPr/>
              </p:nvCxnSpPr>
              <p:spPr>
                <a:xfrm>
                  <a:off x="1996390" y="2333130"/>
                  <a:ext cx="21839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99" name="Straight Connector 1598"/>
                <p:cNvCxnSpPr/>
                <p:nvPr/>
              </p:nvCxnSpPr>
              <p:spPr>
                <a:xfrm>
                  <a:off x="1996390" y="2397345"/>
                  <a:ext cx="218390" cy="3566"/>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00" name="Straight Connector 1599"/>
                <p:cNvCxnSpPr/>
                <p:nvPr/>
              </p:nvCxnSpPr>
              <p:spPr>
                <a:xfrm rot="5400000">
                  <a:off x="2490988" y="2208269"/>
                  <a:ext cx="7848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01" name="Straight Connector 1600"/>
                <p:cNvCxnSpPr/>
                <p:nvPr/>
              </p:nvCxnSpPr>
              <p:spPr>
                <a:xfrm rot="5400000">
                  <a:off x="1958931" y="2374156"/>
                  <a:ext cx="74919"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02" name="Straight Connector 1601"/>
                <p:cNvCxnSpPr/>
                <p:nvPr/>
              </p:nvCxnSpPr>
              <p:spPr>
                <a:xfrm rot="6120000">
                  <a:off x="2213545" y="2230906"/>
                  <a:ext cx="117729" cy="115260"/>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9788" name="Group 301"/>
              <p:cNvGrpSpPr>
                <a:grpSpLocks/>
              </p:cNvGrpSpPr>
              <p:nvPr/>
            </p:nvGrpSpPr>
            <p:grpSpPr bwMode="auto">
              <a:xfrm>
                <a:off x="1994135" y="4608769"/>
                <a:ext cx="277244" cy="242273"/>
                <a:chOff x="1981200" y="2170369"/>
                <a:chExt cx="553362" cy="242273"/>
              </a:xfrm>
            </p:grpSpPr>
            <p:cxnSp>
              <p:nvCxnSpPr>
                <p:cNvPr id="1589" name="Straight Connector 1588"/>
                <p:cNvCxnSpPr/>
                <p:nvPr/>
              </p:nvCxnSpPr>
              <p:spPr>
                <a:xfrm>
                  <a:off x="2263311" y="2143564"/>
                  <a:ext cx="272986" cy="0"/>
                </a:xfrm>
                <a:prstGeom prst="line">
                  <a:avLst/>
                </a:prstGeom>
                <a:ln w="28575">
                  <a:solidFill>
                    <a:schemeClr val="accent3">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90" name="Straight Connector 1589"/>
                <p:cNvCxnSpPr/>
                <p:nvPr/>
              </p:nvCxnSpPr>
              <p:spPr>
                <a:xfrm>
                  <a:off x="2287577" y="2232750"/>
                  <a:ext cx="230523" cy="3569"/>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91" name="Straight Connector 1590"/>
                <p:cNvCxnSpPr/>
                <p:nvPr/>
              </p:nvCxnSpPr>
              <p:spPr>
                <a:xfrm>
                  <a:off x="1996390" y="2332640"/>
                  <a:ext cx="21839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92" name="Straight Connector 1591"/>
                <p:cNvCxnSpPr/>
                <p:nvPr/>
              </p:nvCxnSpPr>
              <p:spPr>
                <a:xfrm>
                  <a:off x="1996390" y="2396855"/>
                  <a:ext cx="218390" cy="3569"/>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93" name="Straight Connector 1592"/>
                <p:cNvCxnSpPr/>
                <p:nvPr/>
              </p:nvCxnSpPr>
              <p:spPr>
                <a:xfrm rot="5400000">
                  <a:off x="2478502" y="2195293"/>
                  <a:ext cx="103456"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94" name="Straight Connector 1593"/>
                <p:cNvCxnSpPr/>
                <p:nvPr/>
              </p:nvCxnSpPr>
              <p:spPr>
                <a:xfrm rot="5400000">
                  <a:off x="1958930" y="2373668"/>
                  <a:ext cx="74916"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95" name="Straight Connector 1594"/>
                <p:cNvCxnSpPr/>
                <p:nvPr/>
              </p:nvCxnSpPr>
              <p:spPr>
                <a:xfrm rot="6120000">
                  <a:off x="2213545" y="2230418"/>
                  <a:ext cx="117726" cy="115260"/>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9789" name="Group 309"/>
              <p:cNvGrpSpPr>
                <a:grpSpLocks/>
              </p:cNvGrpSpPr>
              <p:nvPr/>
            </p:nvGrpSpPr>
            <p:grpSpPr bwMode="auto">
              <a:xfrm>
                <a:off x="1994135" y="4913569"/>
                <a:ext cx="277244" cy="242273"/>
                <a:chOff x="1981200" y="2170369"/>
                <a:chExt cx="553362" cy="242273"/>
              </a:xfrm>
            </p:grpSpPr>
            <p:cxnSp>
              <p:nvCxnSpPr>
                <p:cNvPr id="1582" name="Straight Connector 1581"/>
                <p:cNvCxnSpPr/>
                <p:nvPr/>
              </p:nvCxnSpPr>
              <p:spPr>
                <a:xfrm>
                  <a:off x="2263311" y="2170538"/>
                  <a:ext cx="272986" cy="0"/>
                </a:xfrm>
                <a:prstGeom prst="line">
                  <a:avLst/>
                </a:prstGeom>
                <a:ln w="28575">
                  <a:solidFill>
                    <a:schemeClr val="accent3">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83" name="Straight Connector 1582"/>
                <p:cNvCxnSpPr/>
                <p:nvPr/>
              </p:nvCxnSpPr>
              <p:spPr>
                <a:xfrm>
                  <a:off x="2287577" y="2234753"/>
                  <a:ext cx="230523" cy="3569"/>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84" name="Straight Connector 1583"/>
                <p:cNvCxnSpPr/>
                <p:nvPr/>
              </p:nvCxnSpPr>
              <p:spPr>
                <a:xfrm>
                  <a:off x="1996390" y="2334642"/>
                  <a:ext cx="21839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85" name="Straight Connector 1584"/>
                <p:cNvCxnSpPr/>
                <p:nvPr/>
              </p:nvCxnSpPr>
              <p:spPr>
                <a:xfrm>
                  <a:off x="1996390" y="2398857"/>
                  <a:ext cx="218390" cy="3569"/>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86" name="Straight Connector 1585"/>
                <p:cNvCxnSpPr/>
                <p:nvPr/>
              </p:nvCxnSpPr>
              <p:spPr>
                <a:xfrm rot="5400000">
                  <a:off x="2490988" y="2209781"/>
                  <a:ext cx="7848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87" name="Straight Connector 1586"/>
                <p:cNvCxnSpPr/>
                <p:nvPr/>
              </p:nvCxnSpPr>
              <p:spPr>
                <a:xfrm rot="5400000">
                  <a:off x="1958930" y="2375670"/>
                  <a:ext cx="74916"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88" name="Straight Connector 1587"/>
                <p:cNvCxnSpPr/>
                <p:nvPr/>
              </p:nvCxnSpPr>
              <p:spPr>
                <a:xfrm rot="6120000">
                  <a:off x="2213545" y="2232421"/>
                  <a:ext cx="117726" cy="115260"/>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9790" name="Group 730"/>
              <p:cNvGrpSpPr>
                <a:grpSpLocks/>
              </p:cNvGrpSpPr>
              <p:nvPr/>
            </p:nvGrpSpPr>
            <p:grpSpPr bwMode="auto">
              <a:xfrm>
                <a:off x="1994135" y="5205490"/>
                <a:ext cx="277244" cy="177084"/>
                <a:chOff x="1981200" y="5205490"/>
                <a:chExt cx="553362" cy="177084"/>
              </a:xfrm>
            </p:grpSpPr>
            <p:cxnSp>
              <p:nvCxnSpPr>
                <p:cNvPr id="1577" name="Straight Connector 1576"/>
                <p:cNvCxnSpPr/>
                <p:nvPr/>
              </p:nvCxnSpPr>
              <p:spPr>
                <a:xfrm>
                  <a:off x="2263311" y="5177732"/>
                  <a:ext cx="272986" cy="0"/>
                </a:xfrm>
                <a:prstGeom prst="line">
                  <a:avLst/>
                </a:prstGeom>
                <a:ln w="28575">
                  <a:solidFill>
                    <a:schemeClr val="accent3">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78" name="Straight Connector 1577"/>
                <p:cNvCxnSpPr/>
                <p:nvPr/>
              </p:nvCxnSpPr>
              <p:spPr>
                <a:xfrm>
                  <a:off x="2287577" y="5245515"/>
                  <a:ext cx="230523"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79" name="Straight Connector 1578"/>
                <p:cNvCxnSpPr/>
                <p:nvPr/>
              </p:nvCxnSpPr>
              <p:spPr>
                <a:xfrm>
                  <a:off x="1996390" y="5366810"/>
                  <a:ext cx="21839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80" name="Straight Connector 1579"/>
                <p:cNvCxnSpPr/>
                <p:nvPr/>
              </p:nvCxnSpPr>
              <p:spPr>
                <a:xfrm rot="5400000">
                  <a:off x="2490988" y="5216976"/>
                  <a:ext cx="7848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81" name="Straight Connector 1580"/>
                <p:cNvCxnSpPr/>
                <p:nvPr/>
              </p:nvCxnSpPr>
              <p:spPr>
                <a:xfrm rot="6120000">
                  <a:off x="2201060" y="5252100"/>
                  <a:ext cx="142699" cy="115260"/>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8220" name="Group 337"/>
            <p:cNvGrpSpPr>
              <a:grpSpLocks/>
            </p:cNvGrpSpPr>
            <p:nvPr/>
          </p:nvGrpSpPr>
          <p:grpSpPr bwMode="auto">
            <a:xfrm>
              <a:off x="540768" y="3422627"/>
              <a:ext cx="240008" cy="197419"/>
              <a:chOff x="2641252" y="2017969"/>
              <a:chExt cx="547077" cy="242274"/>
            </a:xfrm>
          </p:grpSpPr>
          <p:cxnSp>
            <p:nvCxnSpPr>
              <p:cNvPr id="1554" name="Straight Connector 1553"/>
              <p:cNvCxnSpPr/>
              <p:nvPr/>
            </p:nvCxnSpPr>
            <p:spPr>
              <a:xfrm>
                <a:off x="2954929" y="2016291"/>
                <a:ext cx="230527" cy="0"/>
              </a:xfrm>
              <a:prstGeom prst="line">
                <a:avLst/>
              </a:prstGeom>
              <a:ln w="28575">
                <a:solidFill>
                  <a:schemeClr val="accent3">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55" name="Straight Connector 1554"/>
              <p:cNvCxnSpPr/>
              <p:nvPr/>
            </p:nvCxnSpPr>
            <p:spPr>
              <a:xfrm>
                <a:off x="2942796" y="2080485"/>
                <a:ext cx="230527" cy="3567"/>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56" name="Straight Connector 1555"/>
              <p:cNvCxnSpPr/>
              <p:nvPr/>
            </p:nvCxnSpPr>
            <p:spPr>
              <a:xfrm>
                <a:off x="2639471" y="2180342"/>
                <a:ext cx="230527"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57" name="Straight Connector 1556"/>
              <p:cNvCxnSpPr/>
              <p:nvPr/>
            </p:nvCxnSpPr>
            <p:spPr>
              <a:xfrm>
                <a:off x="2639471" y="2244535"/>
                <a:ext cx="272990" cy="3567"/>
              </a:xfrm>
              <a:prstGeom prst="line">
                <a:avLst/>
              </a:prstGeom>
              <a:ln w="28575">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58" name="Straight Connector 1557"/>
              <p:cNvCxnSpPr/>
              <p:nvPr/>
            </p:nvCxnSpPr>
            <p:spPr>
              <a:xfrm rot="5400000">
                <a:off x="3146224" y="2055522"/>
                <a:ext cx="78459"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59" name="Straight Connector 1558"/>
              <p:cNvCxnSpPr/>
              <p:nvPr/>
            </p:nvCxnSpPr>
            <p:spPr>
              <a:xfrm rot="5400000">
                <a:off x="2614156" y="2221356"/>
                <a:ext cx="74892"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0" name="Straight Connector 1559"/>
              <p:cNvCxnSpPr/>
              <p:nvPr/>
            </p:nvCxnSpPr>
            <p:spPr>
              <a:xfrm rot="6120000">
                <a:off x="2868783" y="2078134"/>
                <a:ext cx="117687" cy="115261"/>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8221" name="Group 338"/>
            <p:cNvGrpSpPr>
              <a:grpSpLocks/>
            </p:cNvGrpSpPr>
            <p:nvPr/>
          </p:nvGrpSpPr>
          <p:grpSpPr bwMode="auto">
            <a:xfrm>
              <a:off x="541239" y="3670914"/>
              <a:ext cx="240008" cy="197419"/>
              <a:chOff x="2641252" y="2017969"/>
              <a:chExt cx="547077" cy="242274"/>
            </a:xfrm>
          </p:grpSpPr>
          <p:cxnSp>
            <p:nvCxnSpPr>
              <p:cNvPr id="1547" name="Straight Connector 1546"/>
              <p:cNvCxnSpPr/>
              <p:nvPr/>
            </p:nvCxnSpPr>
            <p:spPr>
              <a:xfrm>
                <a:off x="2959919" y="2018295"/>
                <a:ext cx="230527" cy="0"/>
              </a:xfrm>
              <a:prstGeom prst="line">
                <a:avLst/>
              </a:prstGeom>
              <a:ln w="28575">
                <a:solidFill>
                  <a:schemeClr val="accent3">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48" name="Straight Connector 1547"/>
              <p:cNvCxnSpPr/>
              <p:nvPr/>
            </p:nvCxnSpPr>
            <p:spPr>
              <a:xfrm>
                <a:off x="2947786" y="2082489"/>
                <a:ext cx="230527" cy="3567"/>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49" name="Straight Connector 1548"/>
              <p:cNvCxnSpPr/>
              <p:nvPr/>
            </p:nvCxnSpPr>
            <p:spPr>
              <a:xfrm>
                <a:off x="2638397" y="2182346"/>
                <a:ext cx="230527"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50" name="Straight Connector 1549"/>
              <p:cNvCxnSpPr/>
              <p:nvPr/>
            </p:nvCxnSpPr>
            <p:spPr>
              <a:xfrm>
                <a:off x="2638397" y="2246539"/>
                <a:ext cx="279059" cy="3567"/>
              </a:xfrm>
              <a:prstGeom prst="line">
                <a:avLst/>
              </a:prstGeom>
              <a:ln w="28575">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51" name="Straight Connector 1550"/>
              <p:cNvCxnSpPr/>
              <p:nvPr/>
            </p:nvCxnSpPr>
            <p:spPr>
              <a:xfrm rot="5400000">
                <a:off x="3151215" y="2057525"/>
                <a:ext cx="78459"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52" name="Straight Connector 1551"/>
              <p:cNvCxnSpPr/>
              <p:nvPr/>
            </p:nvCxnSpPr>
            <p:spPr>
              <a:xfrm rot="5400000">
                <a:off x="2613083" y="2223360"/>
                <a:ext cx="74892"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53" name="Straight Connector 1552"/>
              <p:cNvCxnSpPr/>
              <p:nvPr/>
            </p:nvCxnSpPr>
            <p:spPr>
              <a:xfrm rot="6120000">
                <a:off x="2867709" y="2080138"/>
                <a:ext cx="117687" cy="115261"/>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8222" name="Group 346"/>
            <p:cNvGrpSpPr>
              <a:grpSpLocks/>
            </p:cNvGrpSpPr>
            <p:nvPr/>
          </p:nvGrpSpPr>
          <p:grpSpPr bwMode="auto">
            <a:xfrm>
              <a:off x="546070" y="3919200"/>
              <a:ext cx="240008" cy="197419"/>
              <a:chOff x="2641252" y="2017969"/>
              <a:chExt cx="547077" cy="242274"/>
            </a:xfrm>
          </p:grpSpPr>
          <p:cxnSp>
            <p:nvCxnSpPr>
              <p:cNvPr id="1540" name="Straight Connector 1539"/>
              <p:cNvCxnSpPr/>
              <p:nvPr/>
            </p:nvCxnSpPr>
            <p:spPr>
              <a:xfrm>
                <a:off x="2954978" y="2016736"/>
                <a:ext cx="230527" cy="0"/>
              </a:xfrm>
              <a:prstGeom prst="line">
                <a:avLst/>
              </a:prstGeom>
              <a:ln w="28575">
                <a:solidFill>
                  <a:schemeClr val="accent3">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41" name="Straight Connector 1540"/>
              <p:cNvCxnSpPr/>
              <p:nvPr/>
            </p:nvCxnSpPr>
            <p:spPr>
              <a:xfrm>
                <a:off x="2942845" y="2080929"/>
                <a:ext cx="230527" cy="3565"/>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42" name="Straight Connector 1541"/>
              <p:cNvCxnSpPr/>
              <p:nvPr/>
            </p:nvCxnSpPr>
            <p:spPr>
              <a:xfrm>
                <a:off x="2639521" y="2180786"/>
                <a:ext cx="230527"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43" name="Straight Connector 1542"/>
              <p:cNvCxnSpPr/>
              <p:nvPr/>
            </p:nvCxnSpPr>
            <p:spPr>
              <a:xfrm>
                <a:off x="2639521" y="2244980"/>
                <a:ext cx="272990" cy="3565"/>
              </a:xfrm>
              <a:prstGeom prst="line">
                <a:avLst/>
              </a:prstGeom>
              <a:ln w="28575">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44" name="Straight Connector 1543"/>
              <p:cNvCxnSpPr/>
              <p:nvPr/>
            </p:nvCxnSpPr>
            <p:spPr>
              <a:xfrm rot="5400000">
                <a:off x="3146274" y="2055966"/>
                <a:ext cx="78459"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45" name="Straight Connector 1544"/>
              <p:cNvCxnSpPr/>
              <p:nvPr/>
            </p:nvCxnSpPr>
            <p:spPr>
              <a:xfrm rot="5400000">
                <a:off x="2614207" y="2221799"/>
                <a:ext cx="74894"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46" name="Straight Connector 1545"/>
              <p:cNvCxnSpPr/>
              <p:nvPr/>
            </p:nvCxnSpPr>
            <p:spPr>
              <a:xfrm rot="6120000">
                <a:off x="2868833" y="2078576"/>
                <a:ext cx="117690" cy="115261"/>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8223" name="Group 354"/>
            <p:cNvGrpSpPr>
              <a:grpSpLocks/>
            </p:cNvGrpSpPr>
            <p:nvPr/>
          </p:nvGrpSpPr>
          <p:grpSpPr bwMode="auto">
            <a:xfrm>
              <a:off x="546418" y="4167487"/>
              <a:ext cx="240008" cy="197419"/>
              <a:chOff x="2641252" y="2017969"/>
              <a:chExt cx="547077" cy="242274"/>
            </a:xfrm>
          </p:grpSpPr>
          <p:cxnSp>
            <p:nvCxnSpPr>
              <p:cNvPr id="1533" name="Straight Connector 1532"/>
              <p:cNvCxnSpPr/>
              <p:nvPr/>
            </p:nvCxnSpPr>
            <p:spPr>
              <a:xfrm>
                <a:off x="2960248" y="2018740"/>
                <a:ext cx="230527" cy="0"/>
              </a:xfrm>
              <a:prstGeom prst="line">
                <a:avLst/>
              </a:prstGeom>
              <a:ln w="28575">
                <a:solidFill>
                  <a:schemeClr val="accent3">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34" name="Straight Connector 1533"/>
              <p:cNvCxnSpPr/>
              <p:nvPr/>
            </p:nvCxnSpPr>
            <p:spPr>
              <a:xfrm>
                <a:off x="2948115" y="2082933"/>
                <a:ext cx="230527" cy="3565"/>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35" name="Straight Connector 1534"/>
              <p:cNvCxnSpPr/>
              <p:nvPr/>
            </p:nvCxnSpPr>
            <p:spPr>
              <a:xfrm>
                <a:off x="2638726" y="2182790"/>
                <a:ext cx="230527"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36" name="Straight Connector 1535"/>
              <p:cNvCxnSpPr/>
              <p:nvPr/>
            </p:nvCxnSpPr>
            <p:spPr>
              <a:xfrm>
                <a:off x="2638726" y="2246984"/>
                <a:ext cx="279059" cy="3565"/>
              </a:xfrm>
              <a:prstGeom prst="line">
                <a:avLst/>
              </a:prstGeom>
              <a:ln w="28575">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37" name="Straight Connector 1536"/>
              <p:cNvCxnSpPr/>
              <p:nvPr/>
            </p:nvCxnSpPr>
            <p:spPr>
              <a:xfrm rot="5400000">
                <a:off x="3151543" y="2057970"/>
                <a:ext cx="78459"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38" name="Straight Connector 1537"/>
              <p:cNvCxnSpPr/>
              <p:nvPr/>
            </p:nvCxnSpPr>
            <p:spPr>
              <a:xfrm rot="5400000">
                <a:off x="2613412" y="2223802"/>
                <a:ext cx="74894"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39" name="Straight Connector 1538"/>
              <p:cNvCxnSpPr/>
              <p:nvPr/>
            </p:nvCxnSpPr>
            <p:spPr>
              <a:xfrm rot="6120000">
                <a:off x="2868038" y="2080580"/>
                <a:ext cx="117690" cy="115261"/>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8224" name="Group 362"/>
            <p:cNvGrpSpPr>
              <a:grpSpLocks/>
            </p:cNvGrpSpPr>
            <p:nvPr/>
          </p:nvGrpSpPr>
          <p:grpSpPr bwMode="auto">
            <a:xfrm>
              <a:off x="546418" y="4406804"/>
              <a:ext cx="240008" cy="197419"/>
              <a:chOff x="2641252" y="2017969"/>
              <a:chExt cx="547077" cy="242274"/>
            </a:xfrm>
          </p:grpSpPr>
          <p:cxnSp>
            <p:nvCxnSpPr>
              <p:cNvPr id="1526" name="Straight Connector 1525"/>
              <p:cNvCxnSpPr/>
              <p:nvPr/>
            </p:nvCxnSpPr>
            <p:spPr>
              <a:xfrm>
                <a:off x="2960248" y="2017488"/>
                <a:ext cx="230527" cy="0"/>
              </a:xfrm>
              <a:prstGeom prst="line">
                <a:avLst/>
              </a:prstGeom>
              <a:ln w="28575">
                <a:solidFill>
                  <a:schemeClr val="accent3">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27" name="Straight Connector 1526"/>
              <p:cNvCxnSpPr/>
              <p:nvPr/>
            </p:nvCxnSpPr>
            <p:spPr>
              <a:xfrm>
                <a:off x="2948115" y="2081682"/>
                <a:ext cx="230527" cy="3565"/>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28" name="Straight Connector 1527"/>
              <p:cNvCxnSpPr/>
              <p:nvPr/>
            </p:nvCxnSpPr>
            <p:spPr>
              <a:xfrm>
                <a:off x="2638726" y="2181539"/>
                <a:ext cx="230527"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29" name="Straight Connector 1528"/>
              <p:cNvCxnSpPr/>
              <p:nvPr/>
            </p:nvCxnSpPr>
            <p:spPr>
              <a:xfrm>
                <a:off x="2638726" y="2245733"/>
                <a:ext cx="279059" cy="3565"/>
              </a:xfrm>
              <a:prstGeom prst="line">
                <a:avLst/>
              </a:prstGeom>
              <a:ln w="28575">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30" name="Straight Connector 1529"/>
              <p:cNvCxnSpPr/>
              <p:nvPr/>
            </p:nvCxnSpPr>
            <p:spPr>
              <a:xfrm rot="5400000">
                <a:off x="3151543" y="2056719"/>
                <a:ext cx="78459"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31" name="Straight Connector 1530"/>
              <p:cNvCxnSpPr/>
              <p:nvPr/>
            </p:nvCxnSpPr>
            <p:spPr>
              <a:xfrm rot="5400000">
                <a:off x="2613412" y="2222551"/>
                <a:ext cx="74894"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32" name="Straight Connector 1531"/>
              <p:cNvCxnSpPr/>
              <p:nvPr/>
            </p:nvCxnSpPr>
            <p:spPr>
              <a:xfrm rot="6120000">
                <a:off x="2868038" y="2079329"/>
                <a:ext cx="117690" cy="115261"/>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8225" name="Group 370"/>
            <p:cNvGrpSpPr>
              <a:grpSpLocks/>
            </p:cNvGrpSpPr>
            <p:nvPr/>
          </p:nvGrpSpPr>
          <p:grpSpPr bwMode="auto">
            <a:xfrm>
              <a:off x="546418" y="4664934"/>
              <a:ext cx="240008" cy="197419"/>
              <a:chOff x="2641252" y="2017969"/>
              <a:chExt cx="547077" cy="242274"/>
            </a:xfrm>
          </p:grpSpPr>
          <p:cxnSp>
            <p:nvCxnSpPr>
              <p:cNvPr id="1519" name="Straight Connector 1518"/>
              <p:cNvCxnSpPr/>
              <p:nvPr/>
            </p:nvCxnSpPr>
            <p:spPr>
              <a:xfrm>
                <a:off x="2960248" y="2018111"/>
                <a:ext cx="230527" cy="0"/>
              </a:xfrm>
              <a:prstGeom prst="line">
                <a:avLst/>
              </a:prstGeom>
              <a:ln w="28575">
                <a:solidFill>
                  <a:schemeClr val="accent3">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20" name="Straight Connector 1519"/>
              <p:cNvCxnSpPr/>
              <p:nvPr/>
            </p:nvCxnSpPr>
            <p:spPr>
              <a:xfrm>
                <a:off x="2948115" y="2082304"/>
                <a:ext cx="230527" cy="3567"/>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21" name="Straight Connector 1520"/>
              <p:cNvCxnSpPr/>
              <p:nvPr/>
            </p:nvCxnSpPr>
            <p:spPr>
              <a:xfrm>
                <a:off x="2638726" y="2182161"/>
                <a:ext cx="230527"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22" name="Straight Connector 1521"/>
              <p:cNvCxnSpPr/>
              <p:nvPr/>
            </p:nvCxnSpPr>
            <p:spPr>
              <a:xfrm>
                <a:off x="2638726" y="2246355"/>
                <a:ext cx="279059" cy="3567"/>
              </a:xfrm>
              <a:prstGeom prst="line">
                <a:avLst/>
              </a:prstGeom>
              <a:ln w="28575">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23" name="Straight Connector 1522"/>
              <p:cNvCxnSpPr/>
              <p:nvPr/>
            </p:nvCxnSpPr>
            <p:spPr>
              <a:xfrm rot="5400000">
                <a:off x="3151543" y="2057341"/>
                <a:ext cx="78459"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24" name="Straight Connector 1523"/>
              <p:cNvCxnSpPr/>
              <p:nvPr/>
            </p:nvCxnSpPr>
            <p:spPr>
              <a:xfrm rot="5400000">
                <a:off x="2613411" y="2223176"/>
                <a:ext cx="74892"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25" name="Straight Connector 1524"/>
              <p:cNvCxnSpPr/>
              <p:nvPr/>
            </p:nvCxnSpPr>
            <p:spPr>
              <a:xfrm rot="6120000">
                <a:off x="2868038" y="2079953"/>
                <a:ext cx="117687" cy="115261"/>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8226" name="Group 379"/>
            <p:cNvGrpSpPr>
              <a:grpSpLocks/>
            </p:cNvGrpSpPr>
            <p:nvPr/>
          </p:nvGrpSpPr>
          <p:grpSpPr bwMode="auto">
            <a:xfrm>
              <a:off x="546070" y="4912346"/>
              <a:ext cx="240008" cy="197419"/>
              <a:chOff x="2641252" y="2017969"/>
              <a:chExt cx="547077" cy="242274"/>
            </a:xfrm>
          </p:grpSpPr>
          <p:cxnSp>
            <p:nvCxnSpPr>
              <p:cNvPr id="1512" name="Straight Connector 1511"/>
              <p:cNvCxnSpPr/>
              <p:nvPr/>
            </p:nvCxnSpPr>
            <p:spPr>
              <a:xfrm>
                <a:off x="2954978" y="2017623"/>
                <a:ext cx="230527" cy="0"/>
              </a:xfrm>
              <a:prstGeom prst="line">
                <a:avLst/>
              </a:prstGeom>
              <a:ln w="28575">
                <a:solidFill>
                  <a:schemeClr val="accent3">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13" name="Straight Connector 1512"/>
              <p:cNvCxnSpPr/>
              <p:nvPr/>
            </p:nvCxnSpPr>
            <p:spPr>
              <a:xfrm>
                <a:off x="2942845" y="2081817"/>
                <a:ext cx="230527" cy="3565"/>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14" name="Straight Connector 1513"/>
              <p:cNvCxnSpPr/>
              <p:nvPr/>
            </p:nvCxnSpPr>
            <p:spPr>
              <a:xfrm>
                <a:off x="2639521" y="2181674"/>
                <a:ext cx="230527"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15" name="Straight Connector 1514"/>
              <p:cNvCxnSpPr/>
              <p:nvPr/>
            </p:nvCxnSpPr>
            <p:spPr>
              <a:xfrm>
                <a:off x="2639521" y="2245868"/>
                <a:ext cx="272990" cy="3565"/>
              </a:xfrm>
              <a:prstGeom prst="line">
                <a:avLst/>
              </a:prstGeom>
              <a:ln w="28575">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16" name="Straight Connector 1515"/>
              <p:cNvCxnSpPr/>
              <p:nvPr/>
            </p:nvCxnSpPr>
            <p:spPr>
              <a:xfrm rot="5400000">
                <a:off x="3146274" y="2056854"/>
                <a:ext cx="78459"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17" name="Straight Connector 1516"/>
              <p:cNvCxnSpPr/>
              <p:nvPr/>
            </p:nvCxnSpPr>
            <p:spPr>
              <a:xfrm rot="5400000">
                <a:off x="2614207" y="2222686"/>
                <a:ext cx="74894"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18" name="Straight Connector 1517"/>
              <p:cNvCxnSpPr/>
              <p:nvPr/>
            </p:nvCxnSpPr>
            <p:spPr>
              <a:xfrm rot="6120000">
                <a:off x="2868833" y="2079464"/>
                <a:ext cx="117690" cy="115261"/>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8227" name="Group 387"/>
            <p:cNvGrpSpPr>
              <a:grpSpLocks/>
            </p:cNvGrpSpPr>
            <p:nvPr/>
          </p:nvGrpSpPr>
          <p:grpSpPr bwMode="auto">
            <a:xfrm>
              <a:off x="546541" y="5160632"/>
              <a:ext cx="240008" cy="197419"/>
              <a:chOff x="2641252" y="2017969"/>
              <a:chExt cx="547077" cy="242274"/>
            </a:xfrm>
          </p:grpSpPr>
          <p:cxnSp>
            <p:nvCxnSpPr>
              <p:cNvPr id="1505" name="Straight Connector 1504"/>
              <p:cNvCxnSpPr/>
              <p:nvPr/>
            </p:nvCxnSpPr>
            <p:spPr>
              <a:xfrm>
                <a:off x="2959969" y="2019629"/>
                <a:ext cx="230527" cy="0"/>
              </a:xfrm>
              <a:prstGeom prst="line">
                <a:avLst/>
              </a:prstGeom>
              <a:ln w="28575">
                <a:solidFill>
                  <a:schemeClr val="accent3">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06" name="Straight Connector 1505"/>
              <p:cNvCxnSpPr/>
              <p:nvPr/>
            </p:nvCxnSpPr>
            <p:spPr>
              <a:xfrm>
                <a:off x="2947836" y="2083823"/>
                <a:ext cx="230527" cy="3565"/>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07" name="Straight Connector 1506"/>
              <p:cNvCxnSpPr/>
              <p:nvPr/>
            </p:nvCxnSpPr>
            <p:spPr>
              <a:xfrm>
                <a:off x="2638447" y="2180113"/>
                <a:ext cx="230527"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08" name="Straight Connector 1507"/>
              <p:cNvCxnSpPr/>
              <p:nvPr/>
            </p:nvCxnSpPr>
            <p:spPr>
              <a:xfrm>
                <a:off x="2638447" y="2244306"/>
                <a:ext cx="279059" cy="3567"/>
              </a:xfrm>
              <a:prstGeom prst="line">
                <a:avLst/>
              </a:prstGeom>
              <a:ln w="28575">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09" name="Straight Connector 1508"/>
              <p:cNvCxnSpPr/>
              <p:nvPr/>
            </p:nvCxnSpPr>
            <p:spPr>
              <a:xfrm rot="5400000">
                <a:off x="3153048" y="2057076"/>
                <a:ext cx="74892"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10" name="Straight Connector 1509"/>
              <p:cNvCxnSpPr/>
              <p:nvPr/>
            </p:nvCxnSpPr>
            <p:spPr>
              <a:xfrm rot="5400000">
                <a:off x="2613132" y="2221127"/>
                <a:ext cx="74892"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11" name="Straight Connector 1510"/>
              <p:cNvCxnSpPr/>
              <p:nvPr/>
            </p:nvCxnSpPr>
            <p:spPr>
              <a:xfrm rot="6120000">
                <a:off x="2869543" y="2079686"/>
                <a:ext cx="114122" cy="115261"/>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8228" name="Group 395"/>
            <p:cNvGrpSpPr>
              <a:grpSpLocks/>
            </p:cNvGrpSpPr>
            <p:nvPr/>
          </p:nvGrpSpPr>
          <p:grpSpPr bwMode="auto">
            <a:xfrm>
              <a:off x="551372" y="5408919"/>
              <a:ext cx="240008" cy="197419"/>
              <a:chOff x="2641252" y="2017969"/>
              <a:chExt cx="547077" cy="242274"/>
            </a:xfrm>
          </p:grpSpPr>
          <p:cxnSp>
            <p:nvCxnSpPr>
              <p:cNvPr id="1498" name="Straight Connector 1497"/>
              <p:cNvCxnSpPr/>
              <p:nvPr/>
            </p:nvCxnSpPr>
            <p:spPr>
              <a:xfrm>
                <a:off x="2955024" y="2018066"/>
                <a:ext cx="230527" cy="0"/>
              </a:xfrm>
              <a:prstGeom prst="line">
                <a:avLst/>
              </a:prstGeom>
              <a:ln w="28575">
                <a:solidFill>
                  <a:schemeClr val="accent3">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99" name="Straight Connector 1498"/>
              <p:cNvCxnSpPr/>
              <p:nvPr/>
            </p:nvCxnSpPr>
            <p:spPr>
              <a:xfrm>
                <a:off x="2942891" y="2082259"/>
                <a:ext cx="230527" cy="3567"/>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00" name="Straight Connector 1499"/>
              <p:cNvCxnSpPr/>
              <p:nvPr/>
            </p:nvCxnSpPr>
            <p:spPr>
              <a:xfrm>
                <a:off x="2639567" y="2182116"/>
                <a:ext cx="230527"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01" name="Straight Connector 1500"/>
              <p:cNvCxnSpPr/>
              <p:nvPr/>
            </p:nvCxnSpPr>
            <p:spPr>
              <a:xfrm>
                <a:off x="2639567" y="2246310"/>
                <a:ext cx="272990" cy="3567"/>
              </a:xfrm>
              <a:prstGeom prst="line">
                <a:avLst/>
              </a:prstGeom>
              <a:ln w="28575">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02" name="Straight Connector 1501"/>
              <p:cNvCxnSpPr/>
              <p:nvPr/>
            </p:nvCxnSpPr>
            <p:spPr>
              <a:xfrm rot="5400000">
                <a:off x="3146319" y="2057296"/>
                <a:ext cx="78459"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03" name="Straight Connector 1502"/>
              <p:cNvCxnSpPr/>
              <p:nvPr/>
            </p:nvCxnSpPr>
            <p:spPr>
              <a:xfrm rot="5400000">
                <a:off x="2614252" y="2223131"/>
                <a:ext cx="74892"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04" name="Straight Connector 1503"/>
              <p:cNvCxnSpPr/>
              <p:nvPr/>
            </p:nvCxnSpPr>
            <p:spPr>
              <a:xfrm rot="6120000">
                <a:off x="2868878" y="2079908"/>
                <a:ext cx="117687" cy="115261"/>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8229" name="Group 403"/>
            <p:cNvGrpSpPr>
              <a:grpSpLocks/>
            </p:cNvGrpSpPr>
            <p:nvPr/>
          </p:nvGrpSpPr>
          <p:grpSpPr bwMode="auto">
            <a:xfrm>
              <a:off x="551720" y="5657205"/>
              <a:ext cx="240008" cy="197419"/>
              <a:chOff x="2641252" y="2017969"/>
              <a:chExt cx="547077" cy="242274"/>
            </a:xfrm>
          </p:grpSpPr>
          <p:cxnSp>
            <p:nvCxnSpPr>
              <p:cNvPr id="1491" name="Straight Connector 1490"/>
              <p:cNvCxnSpPr/>
              <p:nvPr/>
            </p:nvCxnSpPr>
            <p:spPr>
              <a:xfrm>
                <a:off x="2960294" y="2016507"/>
                <a:ext cx="230527" cy="0"/>
              </a:xfrm>
              <a:prstGeom prst="line">
                <a:avLst/>
              </a:prstGeom>
              <a:ln w="28575">
                <a:solidFill>
                  <a:schemeClr val="accent3">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92" name="Straight Connector 1491"/>
              <p:cNvCxnSpPr/>
              <p:nvPr/>
            </p:nvCxnSpPr>
            <p:spPr>
              <a:xfrm>
                <a:off x="2948161" y="2080700"/>
                <a:ext cx="230527" cy="3565"/>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93" name="Straight Connector 1492"/>
              <p:cNvCxnSpPr/>
              <p:nvPr/>
            </p:nvCxnSpPr>
            <p:spPr>
              <a:xfrm>
                <a:off x="2638772" y="2180557"/>
                <a:ext cx="230527"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94" name="Straight Connector 1493"/>
              <p:cNvCxnSpPr/>
              <p:nvPr/>
            </p:nvCxnSpPr>
            <p:spPr>
              <a:xfrm>
                <a:off x="2638772" y="2244751"/>
                <a:ext cx="279059" cy="3565"/>
              </a:xfrm>
              <a:prstGeom prst="line">
                <a:avLst/>
              </a:prstGeom>
              <a:ln w="28575">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95" name="Straight Connector 1494"/>
              <p:cNvCxnSpPr/>
              <p:nvPr/>
            </p:nvCxnSpPr>
            <p:spPr>
              <a:xfrm rot="5400000">
                <a:off x="3151589" y="2055737"/>
                <a:ext cx="78459"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96" name="Straight Connector 1495"/>
              <p:cNvCxnSpPr/>
              <p:nvPr/>
            </p:nvCxnSpPr>
            <p:spPr>
              <a:xfrm rot="5400000">
                <a:off x="2613458" y="2221569"/>
                <a:ext cx="74894"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97" name="Straight Connector 1496"/>
              <p:cNvCxnSpPr/>
              <p:nvPr/>
            </p:nvCxnSpPr>
            <p:spPr>
              <a:xfrm rot="6120000">
                <a:off x="2868084" y="2078347"/>
                <a:ext cx="117690" cy="115261"/>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8230" name="Group 526"/>
            <p:cNvGrpSpPr>
              <a:grpSpLocks/>
            </p:cNvGrpSpPr>
            <p:nvPr/>
          </p:nvGrpSpPr>
          <p:grpSpPr bwMode="auto">
            <a:xfrm>
              <a:off x="551720" y="5897338"/>
              <a:ext cx="240008" cy="197419"/>
              <a:chOff x="2666216" y="5054958"/>
              <a:chExt cx="547077" cy="242274"/>
            </a:xfrm>
          </p:grpSpPr>
          <p:cxnSp>
            <p:nvCxnSpPr>
              <p:cNvPr id="1484" name="Straight Connector 1483"/>
              <p:cNvCxnSpPr/>
              <p:nvPr/>
            </p:nvCxnSpPr>
            <p:spPr>
              <a:xfrm>
                <a:off x="2985258" y="5054807"/>
                <a:ext cx="230527" cy="0"/>
              </a:xfrm>
              <a:prstGeom prst="line">
                <a:avLst/>
              </a:prstGeom>
              <a:ln w="28575">
                <a:solidFill>
                  <a:schemeClr val="accent3">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85" name="Straight Connector 1484"/>
              <p:cNvCxnSpPr/>
              <p:nvPr/>
            </p:nvCxnSpPr>
            <p:spPr>
              <a:xfrm>
                <a:off x="2973125" y="5119001"/>
                <a:ext cx="230527" cy="3567"/>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86" name="Straight Connector 1485"/>
              <p:cNvCxnSpPr/>
              <p:nvPr/>
            </p:nvCxnSpPr>
            <p:spPr>
              <a:xfrm>
                <a:off x="2663736" y="5218858"/>
                <a:ext cx="230527"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87" name="Straight Connector 1486"/>
              <p:cNvCxnSpPr/>
              <p:nvPr/>
            </p:nvCxnSpPr>
            <p:spPr>
              <a:xfrm>
                <a:off x="2663736" y="5283052"/>
                <a:ext cx="279059" cy="3567"/>
              </a:xfrm>
              <a:prstGeom prst="line">
                <a:avLst/>
              </a:prstGeom>
              <a:ln w="28575">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88" name="Straight Connector 1487"/>
              <p:cNvCxnSpPr/>
              <p:nvPr/>
            </p:nvCxnSpPr>
            <p:spPr>
              <a:xfrm rot="5400000">
                <a:off x="3176553" y="5094038"/>
                <a:ext cx="78459"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89" name="Straight Connector 417"/>
              <p:cNvCxnSpPr/>
              <p:nvPr/>
            </p:nvCxnSpPr>
            <p:spPr>
              <a:xfrm rot="5400000">
                <a:off x="2638421" y="5259873"/>
                <a:ext cx="74892"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90" name="Straight Connector 418"/>
              <p:cNvCxnSpPr/>
              <p:nvPr/>
            </p:nvCxnSpPr>
            <p:spPr>
              <a:xfrm rot="6120000">
                <a:off x="2893048" y="5116650"/>
                <a:ext cx="117687" cy="115261"/>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cxnSp>
          <p:nvCxnSpPr>
            <p:cNvPr id="17" name="Straight Connector 16"/>
            <p:cNvCxnSpPr/>
            <p:nvPr/>
          </p:nvCxnSpPr>
          <p:spPr>
            <a:xfrm>
              <a:off x="529341" y="3299206"/>
              <a:ext cx="101134"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360000" flipV="1">
              <a:off x="675719" y="3214931"/>
              <a:ext cx="244851" cy="20341"/>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9341" y="3351515"/>
              <a:ext cx="119763" cy="0"/>
            </a:xfrm>
            <a:prstGeom prst="line">
              <a:avLst/>
            </a:prstGeom>
            <a:ln w="28575">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502697" y="3319549"/>
              <a:ext cx="63933"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6120000">
              <a:off x="602485" y="3237598"/>
              <a:ext cx="95899" cy="50566"/>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8236" name="Group 1121"/>
            <p:cNvGrpSpPr>
              <a:grpSpLocks/>
            </p:cNvGrpSpPr>
            <p:nvPr/>
          </p:nvGrpSpPr>
          <p:grpSpPr bwMode="auto">
            <a:xfrm>
              <a:off x="697210" y="3297298"/>
              <a:ext cx="392840" cy="2879865"/>
              <a:chOff x="2503488" y="1864775"/>
              <a:chExt cx="448631" cy="3535356"/>
            </a:xfrm>
          </p:grpSpPr>
          <p:grpSp>
            <p:nvGrpSpPr>
              <p:cNvPr id="9603" name="Group 433"/>
              <p:cNvGrpSpPr>
                <a:grpSpLocks/>
              </p:cNvGrpSpPr>
              <p:nvPr/>
            </p:nvGrpSpPr>
            <p:grpSpPr bwMode="auto">
              <a:xfrm>
                <a:off x="2671971" y="1864775"/>
                <a:ext cx="277244" cy="242273"/>
                <a:chOff x="1981200" y="2170369"/>
                <a:chExt cx="553362" cy="242273"/>
              </a:xfrm>
            </p:grpSpPr>
            <p:cxnSp>
              <p:nvCxnSpPr>
                <p:cNvPr id="1477" name="Straight Connector 1476"/>
                <p:cNvCxnSpPr/>
                <p:nvPr/>
              </p:nvCxnSpPr>
              <p:spPr>
                <a:xfrm>
                  <a:off x="2263240" y="2169144"/>
                  <a:ext cx="272991" cy="0"/>
                </a:xfrm>
                <a:prstGeom prst="line">
                  <a:avLst/>
                </a:prstGeom>
                <a:ln w="28575">
                  <a:solidFill>
                    <a:schemeClr val="accent3">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78" name="Straight Connector 1477"/>
                <p:cNvCxnSpPr/>
                <p:nvPr/>
              </p:nvCxnSpPr>
              <p:spPr>
                <a:xfrm>
                  <a:off x="2287506" y="2233359"/>
                  <a:ext cx="230525" cy="3566"/>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79" name="Straight Connector 1478"/>
                <p:cNvCxnSpPr/>
                <p:nvPr/>
              </p:nvCxnSpPr>
              <p:spPr>
                <a:xfrm>
                  <a:off x="1984184" y="2333249"/>
                  <a:ext cx="23052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80" name="Straight Connector 1479"/>
                <p:cNvCxnSpPr/>
                <p:nvPr/>
              </p:nvCxnSpPr>
              <p:spPr>
                <a:xfrm>
                  <a:off x="1984184" y="2397464"/>
                  <a:ext cx="230525" cy="3566"/>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81" name="Straight Connector 1480"/>
                <p:cNvCxnSpPr/>
                <p:nvPr/>
              </p:nvCxnSpPr>
              <p:spPr>
                <a:xfrm rot="5400000">
                  <a:off x="2490919" y="2208388"/>
                  <a:ext cx="7848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82" name="Straight Connector 1481"/>
                <p:cNvCxnSpPr/>
                <p:nvPr/>
              </p:nvCxnSpPr>
              <p:spPr>
                <a:xfrm rot="5400000">
                  <a:off x="1958858" y="2374275"/>
                  <a:ext cx="74919"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83" name="Straight Connector 1482"/>
                <p:cNvCxnSpPr/>
                <p:nvPr/>
              </p:nvCxnSpPr>
              <p:spPr>
                <a:xfrm rot="6120000">
                  <a:off x="2213479" y="2231022"/>
                  <a:ext cx="117729" cy="115264"/>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9604" name="Group 441"/>
              <p:cNvGrpSpPr>
                <a:grpSpLocks/>
              </p:cNvGrpSpPr>
              <p:nvPr/>
            </p:nvGrpSpPr>
            <p:grpSpPr bwMode="auto">
              <a:xfrm>
                <a:off x="2668423" y="2169575"/>
                <a:ext cx="277244" cy="242273"/>
                <a:chOff x="1981200" y="2170369"/>
                <a:chExt cx="553362" cy="242273"/>
              </a:xfrm>
            </p:grpSpPr>
            <p:cxnSp>
              <p:nvCxnSpPr>
                <p:cNvPr id="1470" name="Straight Connector 1469"/>
                <p:cNvCxnSpPr/>
                <p:nvPr/>
              </p:nvCxnSpPr>
              <p:spPr>
                <a:xfrm>
                  <a:off x="2258189" y="2142609"/>
                  <a:ext cx="279056" cy="0"/>
                </a:xfrm>
                <a:prstGeom prst="line">
                  <a:avLst/>
                </a:prstGeom>
                <a:ln w="28575">
                  <a:solidFill>
                    <a:schemeClr val="accent3">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71" name="Straight Connector 1470"/>
                <p:cNvCxnSpPr/>
                <p:nvPr/>
              </p:nvCxnSpPr>
              <p:spPr>
                <a:xfrm>
                  <a:off x="2288523" y="2206824"/>
                  <a:ext cx="230525" cy="3566"/>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72" name="Straight Connector 1471"/>
                <p:cNvCxnSpPr/>
                <p:nvPr/>
              </p:nvCxnSpPr>
              <p:spPr>
                <a:xfrm>
                  <a:off x="1979133" y="2306714"/>
                  <a:ext cx="23052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73" name="Straight Connector 1472"/>
                <p:cNvCxnSpPr/>
                <p:nvPr/>
              </p:nvCxnSpPr>
              <p:spPr>
                <a:xfrm>
                  <a:off x="1979133" y="2370929"/>
                  <a:ext cx="230525" cy="3566"/>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74" name="Straight Connector 1473"/>
                <p:cNvCxnSpPr/>
                <p:nvPr/>
              </p:nvCxnSpPr>
              <p:spPr>
                <a:xfrm rot="5400000">
                  <a:off x="2491936" y="2181852"/>
                  <a:ext cx="7848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75" name="Straight Connector 1474"/>
                <p:cNvCxnSpPr/>
                <p:nvPr/>
              </p:nvCxnSpPr>
              <p:spPr>
                <a:xfrm rot="5400000">
                  <a:off x="1953806" y="2347739"/>
                  <a:ext cx="74919"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76" name="Straight Connector 1475"/>
                <p:cNvCxnSpPr/>
                <p:nvPr/>
              </p:nvCxnSpPr>
              <p:spPr>
                <a:xfrm rot="6120000">
                  <a:off x="2208427" y="2204486"/>
                  <a:ext cx="117729" cy="115264"/>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9605" name="Group 449"/>
              <p:cNvGrpSpPr>
                <a:grpSpLocks/>
              </p:cNvGrpSpPr>
              <p:nvPr/>
            </p:nvGrpSpPr>
            <p:grpSpPr bwMode="auto">
              <a:xfrm>
                <a:off x="2671971" y="2476243"/>
                <a:ext cx="277244" cy="242273"/>
                <a:chOff x="1981200" y="2170369"/>
                <a:chExt cx="553362" cy="242273"/>
              </a:xfrm>
            </p:grpSpPr>
            <p:cxnSp>
              <p:nvCxnSpPr>
                <p:cNvPr id="1463" name="Straight Connector 1462"/>
                <p:cNvCxnSpPr/>
                <p:nvPr/>
              </p:nvCxnSpPr>
              <p:spPr>
                <a:xfrm>
                  <a:off x="2263240" y="2142746"/>
                  <a:ext cx="272991" cy="0"/>
                </a:xfrm>
                <a:prstGeom prst="line">
                  <a:avLst/>
                </a:prstGeom>
                <a:ln w="28575">
                  <a:solidFill>
                    <a:schemeClr val="accent3">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64" name="Straight Connector 1463"/>
                <p:cNvCxnSpPr/>
                <p:nvPr/>
              </p:nvCxnSpPr>
              <p:spPr>
                <a:xfrm>
                  <a:off x="2287506" y="2206961"/>
                  <a:ext cx="230525" cy="3566"/>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65" name="Straight Connector 1464"/>
                <p:cNvCxnSpPr/>
                <p:nvPr/>
              </p:nvCxnSpPr>
              <p:spPr>
                <a:xfrm>
                  <a:off x="1984184" y="2306851"/>
                  <a:ext cx="23052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66" name="Straight Connector 1465"/>
                <p:cNvCxnSpPr/>
                <p:nvPr/>
              </p:nvCxnSpPr>
              <p:spPr>
                <a:xfrm>
                  <a:off x="1984184" y="2371066"/>
                  <a:ext cx="230525" cy="3566"/>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67" name="Straight Connector 1466"/>
                <p:cNvCxnSpPr/>
                <p:nvPr/>
              </p:nvCxnSpPr>
              <p:spPr>
                <a:xfrm rot="5400000">
                  <a:off x="2490919" y="2181989"/>
                  <a:ext cx="7848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68" name="Straight Connector 1467"/>
                <p:cNvCxnSpPr/>
                <p:nvPr/>
              </p:nvCxnSpPr>
              <p:spPr>
                <a:xfrm rot="5400000">
                  <a:off x="1958858" y="2347876"/>
                  <a:ext cx="74919"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69" name="Straight Connector 1468"/>
                <p:cNvCxnSpPr/>
                <p:nvPr/>
              </p:nvCxnSpPr>
              <p:spPr>
                <a:xfrm rot="6120000">
                  <a:off x="2213479" y="2204623"/>
                  <a:ext cx="117729" cy="115264"/>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9606" name="Group 457"/>
              <p:cNvGrpSpPr>
                <a:grpSpLocks/>
              </p:cNvGrpSpPr>
              <p:nvPr/>
            </p:nvGrpSpPr>
            <p:grpSpPr bwMode="auto">
              <a:xfrm>
                <a:off x="2671971" y="2768164"/>
                <a:ext cx="277244" cy="242273"/>
                <a:chOff x="1981200" y="2170369"/>
                <a:chExt cx="553362" cy="242273"/>
              </a:xfrm>
            </p:grpSpPr>
            <p:cxnSp>
              <p:nvCxnSpPr>
                <p:cNvPr id="1456" name="Straight Connector 1455"/>
                <p:cNvCxnSpPr/>
                <p:nvPr/>
              </p:nvCxnSpPr>
              <p:spPr>
                <a:xfrm>
                  <a:off x="2263240" y="2143359"/>
                  <a:ext cx="272991" cy="0"/>
                </a:xfrm>
                <a:prstGeom prst="line">
                  <a:avLst/>
                </a:prstGeom>
                <a:ln w="28575">
                  <a:solidFill>
                    <a:schemeClr val="accent3">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57" name="Straight Connector 1456"/>
                <p:cNvCxnSpPr/>
                <p:nvPr/>
              </p:nvCxnSpPr>
              <p:spPr>
                <a:xfrm>
                  <a:off x="2287506" y="2207574"/>
                  <a:ext cx="230525" cy="3566"/>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58" name="Straight Connector 1457"/>
                <p:cNvCxnSpPr/>
                <p:nvPr/>
              </p:nvCxnSpPr>
              <p:spPr>
                <a:xfrm>
                  <a:off x="1984184" y="2307464"/>
                  <a:ext cx="23052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59" name="Straight Connector 1458"/>
                <p:cNvCxnSpPr/>
                <p:nvPr/>
              </p:nvCxnSpPr>
              <p:spPr>
                <a:xfrm>
                  <a:off x="1984184" y="2396651"/>
                  <a:ext cx="230525" cy="3569"/>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60" name="Straight Connector 1459"/>
                <p:cNvCxnSpPr/>
                <p:nvPr/>
              </p:nvCxnSpPr>
              <p:spPr>
                <a:xfrm rot="5400000">
                  <a:off x="2490919" y="2182603"/>
                  <a:ext cx="7848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61" name="Straight Connector 1460"/>
                <p:cNvCxnSpPr/>
                <p:nvPr/>
              </p:nvCxnSpPr>
              <p:spPr>
                <a:xfrm rot="5400000">
                  <a:off x="1946372" y="2360976"/>
                  <a:ext cx="9989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62" name="Straight Connector 1461"/>
                <p:cNvCxnSpPr/>
                <p:nvPr/>
              </p:nvCxnSpPr>
              <p:spPr>
                <a:xfrm rot="6120000">
                  <a:off x="2213479" y="2205237"/>
                  <a:ext cx="117729" cy="115264"/>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9607" name="Group 465"/>
              <p:cNvGrpSpPr>
                <a:grpSpLocks/>
              </p:cNvGrpSpPr>
              <p:nvPr/>
            </p:nvGrpSpPr>
            <p:grpSpPr bwMode="auto">
              <a:xfrm>
                <a:off x="2671971" y="3071096"/>
                <a:ext cx="277244" cy="242273"/>
                <a:chOff x="1981200" y="2170369"/>
                <a:chExt cx="553362" cy="242273"/>
              </a:xfrm>
            </p:grpSpPr>
            <p:cxnSp>
              <p:nvCxnSpPr>
                <p:cNvPr id="1449" name="Straight Connector 1448"/>
                <p:cNvCxnSpPr/>
                <p:nvPr/>
              </p:nvCxnSpPr>
              <p:spPr>
                <a:xfrm>
                  <a:off x="2263240" y="2168639"/>
                  <a:ext cx="272991" cy="0"/>
                </a:xfrm>
                <a:prstGeom prst="line">
                  <a:avLst/>
                </a:prstGeom>
                <a:ln w="28575">
                  <a:solidFill>
                    <a:schemeClr val="accent3">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50" name="Straight Connector 1449"/>
                <p:cNvCxnSpPr/>
                <p:nvPr/>
              </p:nvCxnSpPr>
              <p:spPr>
                <a:xfrm>
                  <a:off x="2287506" y="2232854"/>
                  <a:ext cx="230525" cy="3566"/>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51" name="Straight Connector 1450"/>
                <p:cNvCxnSpPr/>
                <p:nvPr/>
              </p:nvCxnSpPr>
              <p:spPr>
                <a:xfrm>
                  <a:off x="1984184" y="2332744"/>
                  <a:ext cx="23052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52" name="Straight Connector 1451"/>
                <p:cNvCxnSpPr/>
                <p:nvPr/>
              </p:nvCxnSpPr>
              <p:spPr>
                <a:xfrm>
                  <a:off x="1984184" y="2396958"/>
                  <a:ext cx="230525" cy="3566"/>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53" name="Straight Connector 1452"/>
                <p:cNvCxnSpPr/>
                <p:nvPr/>
              </p:nvCxnSpPr>
              <p:spPr>
                <a:xfrm rot="5400000">
                  <a:off x="2490919" y="2207882"/>
                  <a:ext cx="7848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54" name="Straight Connector 1453"/>
                <p:cNvCxnSpPr/>
                <p:nvPr/>
              </p:nvCxnSpPr>
              <p:spPr>
                <a:xfrm rot="5400000">
                  <a:off x="1958858" y="2373769"/>
                  <a:ext cx="74919"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55" name="Straight Connector 1454"/>
                <p:cNvCxnSpPr/>
                <p:nvPr/>
              </p:nvCxnSpPr>
              <p:spPr>
                <a:xfrm rot="6120000">
                  <a:off x="2213479" y="2230516"/>
                  <a:ext cx="117729" cy="115264"/>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9608" name="Group 473"/>
              <p:cNvGrpSpPr>
                <a:grpSpLocks/>
              </p:cNvGrpSpPr>
              <p:nvPr/>
            </p:nvGrpSpPr>
            <p:grpSpPr bwMode="auto">
              <a:xfrm>
                <a:off x="2671971" y="3377764"/>
                <a:ext cx="277244" cy="242273"/>
                <a:chOff x="1981200" y="2170369"/>
                <a:chExt cx="553362" cy="242273"/>
              </a:xfrm>
            </p:grpSpPr>
            <p:cxnSp>
              <p:nvCxnSpPr>
                <p:cNvPr id="1442" name="Straight Connector 1441"/>
                <p:cNvCxnSpPr/>
                <p:nvPr/>
              </p:nvCxnSpPr>
              <p:spPr>
                <a:xfrm>
                  <a:off x="2263240" y="2168776"/>
                  <a:ext cx="272991" cy="0"/>
                </a:xfrm>
                <a:prstGeom prst="line">
                  <a:avLst/>
                </a:prstGeom>
                <a:ln w="28575">
                  <a:solidFill>
                    <a:schemeClr val="accent3">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43" name="Straight Connector 1442"/>
                <p:cNvCxnSpPr/>
                <p:nvPr/>
              </p:nvCxnSpPr>
              <p:spPr>
                <a:xfrm>
                  <a:off x="2287506" y="2232991"/>
                  <a:ext cx="230525" cy="3566"/>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44" name="Straight Connector 1443"/>
                <p:cNvCxnSpPr/>
                <p:nvPr/>
              </p:nvCxnSpPr>
              <p:spPr>
                <a:xfrm>
                  <a:off x="1984184" y="2332881"/>
                  <a:ext cx="23052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45" name="Straight Connector 1444"/>
                <p:cNvCxnSpPr/>
                <p:nvPr/>
              </p:nvCxnSpPr>
              <p:spPr>
                <a:xfrm>
                  <a:off x="1984184" y="2397096"/>
                  <a:ext cx="230525" cy="3566"/>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46" name="Straight Connector 1445"/>
                <p:cNvCxnSpPr/>
                <p:nvPr/>
              </p:nvCxnSpPr>
              <p:spPr>
                <a:xfrm rot="5400000">
                  <a:off x="2490919" y="2208019"/>
                  <a:ext cx="7848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47" name="Straight Connector 1446"/>
                <p:cNvCxnSpPr/>
                <p:nvPr/>
              </p:nvCxnSpPr>
              <p:spPr>
                <a:xfrm rot="5400000">
                  <a:off x="1958858" y="2373906"/>
                  <a:ext cx="74919"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48" name="Straight Connector 1447"/>
                <p:cNvCxnSpPr/>
                <p:nvPr/>
              </p:nvCxnSpPr>
              <p:spPr>
                <a:xfrm rot="6120000">
                  <a:off x="2213479" y="2230653"/>
                  <a:ext cx="117729" cy="115264"/>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9609" name="Group 481"/>
              <p:cNvGrpSpPr>
                <a:grpSpLocks/>
              </p:cNvGrpSpPr>
              <p:nvPr/>
            </p:nvGrpSpPr>
            <p:grpSpPr bwMode="auto">
              <a:xfrm>
                <a:off x="2671971" y="3682564"/>
                <a:ext cx="277244" cy="242273"/>
                <a:chOff x="1981200" y="2170369"/>
                <a:chExt cx="553362" cy="242273"/>
              </a:xfrm>
            </p:grpSpPr>
            <p:cxnSp>
              <p:nvCxnSpPr>
                <p:cNvPr id="1435" name="Straight Connector 1434"/>
                <p:cNvCxnSpPr/>
                <p:nvPr/>
              </p:nvCxnSpPr>
              <p:spPr>
                <a:xfrm>
                  <a:off x="2263240" y="2170780"/>
                  <a:ext cx="272991" cy="0"/>
                </a:xfrm>
                <a:prstGeom prst="line">
                  <a:avLst/>
                </a:prstGeom>
                <a:ln w="28575">
                  <a:solidFill>
                    <a:schemeClr val="accent3">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36" name="Straight Connector 1435"/>
                <p:cNvCxnSpPr/>
                <p:nvPr/>
              </p:nvCxnSpPr>
              <p:spPr>
                <a:xfrm>
                  <a:off x="2287506" y="2234995"/>
                  <a:ext cx="230525" cy="3566"/>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37" name="Straight Connector 1436"/>
                <p:cNvCxnSpPr/>
                <p:nvPr/>
              </p:nvCxnSpPr>
              <p:spPr>
                <a:xfrm>
                  <a:off x="1984184" y="2331317"/>
                  <a:ext cx="23052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38" name="Straight Connector 1437"/>
                <p:cNvCxnSpPr/>
                <p:nvPr/>
              </p:nvCxnSpPr>
              <p:spPr>
                <a:xfrm>
                  <a:off x="1984184" y="2370560"/>
                  <a:ext cx="230525" cy="3566"/>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39" name="Straight Connector 1438"/>
                <p:cNvCxnSpPr/>
                <p:nvPr/>
              </p:nvCxnSpPr>
              <p:spPr>
                <a:xfrm rot="5400000">
                  <a:off x="2492704" y="2208240"/>
                  <a:ext cx="74916"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40" name="Straight Connector 1439"/>
                <p:cNvCxnSpPr/>
                <p:nvPr/>
              </p:nvCxnSpPr>
              <p:spPr>
                <a:xfrm rot="5400000">
                  <a:off x="1969559" y="2358074"/>
                  <a:ext cx="53514"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41" name="Straight Connector 1440"/>
                <p:cNvCxnSpPr/>
                <p:nvPr/>
              </p:nvCxnSpPr>
              <p:spPr>
                <a:xfrm rot="6120000">
                  <a:off x="2222398" y="2223738"/>
                  <a:ext cx="99890" cy="115264"/>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9610" name="Group 489"/>
              <p:cNvGrpSpPr>
                <a:grpSpLocks/>
              </p:cNvGrpSpPr>
              <p:nvPr/>
            </p:nvGrpSpPr>
            <p:grpSpPr bwMode="auto">
              <a:xfrm>
                <a:off x="2671971" y="3999449"/>
                <a:ext cx="277244" cy="242273"/>
                <a:chOff x="1981200" y="2170369"/>
                <a:chExt cx="553362" cy="242273"/>
              </a:xfrm>
            </p:grpSpPr>
            <p:cxnSp>
              <p:nvCxnSpPr>
                <p:cNvPr id="1428" name="Straight Connector 1427"/>
                <p:cNvCxnSpPr/>
                <p:nvPr/>
              </p:nvCxnSpPr>
              <p:spPr>
                <a:xfrm>
                  <a:off x="2263240" y="2142863"/>
                  <a:ext cx="272991" cy="0"/>
                </a:xfrm>
                <a:prstGeom prst="line">
                  <a:avLst/>
                </a:prstGeom>
                <a:ln w="28575">
                  <a:solidFill>
                    <a:schemeClr val="accent3">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29" name="Straight Connector 1428"/>
                <p:cNvCxnSpPr/>
                <p:nvPr/>
              </p:nvCxnSpPr>
              <p:spPr>
                <a:xfrm>
                  <a:off x="2287506" y="2207078"/>
                  <a:ext cx="230525" cy="3569"/>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30" name="Straight Connector 1429"/>
                <p:cNvCxnSpPr/>
                <p:nvPr/>
              </p:nvCxnSpPr>
              <p:spPr>
                <a:xfrm>
                  <a:off x="1984184" y="2306968"/>
                  <a:ext cx="23052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31" name="Straight Connector 1430"/>
                <p:cNvCxnSpPr/>
                <p:nvPr/>
              </p:nvCxnSpPr>
              <p:spPr>
                <a:xfrm>
                  <a:off x="1984184" y="2371183"/>
                  <a:ext cx="230525" cy="3569"/>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32" name="Straight Connector 1431"/>
                <p:cNvCxnSpPr/>
                <p:nvPr/>
              </p:nvCxnSpPr>
              <p:spPr>
                <a:xfrm rot="5400000">
                  <a:off x="2490919" y="2182106"/>
                  <a:ext cx="7848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33" name="Straight Connector 1432"/>
                <p:cNvCxnSpPr/>
                <p:nvPr/>
              </p:nvCxnSpPr>
              <p:spPr>
                <a:xfrm rot="5400000">
                  <a:off x="1958857" y="2347996"/>
                  <a:ext cx="74916"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34" name="Straight Connector 1433"/>
                <p:cNvCxnSpPr/>
                <p:nvPr/>
              </p:nvCxnSpPr>
              <p:spPr>
                <a:xfrm rot="6120000">
                  <a:off x="2213478" y="2204742"/>
                  <a:ext cx="117726" cy="115264"/>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9611" name="Group 497"/>
              <p:cNvGrpSpPr>
                <a:grpSpLocks/>
              </p:cNvGrpSpPr>
              <p:nvPr/>
            </p:nvGrpSpPr>
            <p:grpSpPr bwMode="auto">
              <a:xfrm>
                <a:off x="2671971" y="4303175"/>
                <a:ext cx="277244" cy="242273"/>
                <a:chOff x="1981200" y="2170369"/>
                <a:chExt cx="553362" cy="242273"/>
              </a:xfrm>
            </p:grpSpPr>
            <p:cxnSp>
              <p:nvCxnSpPr>
                <p:cNvPr id="1421" name="Straight Connector 1420"/>
                <p:cNvCxnSpPr/>
                <p:nvPr/>
              </p:nvCxnSpPr>
              <p:spPr>
                <a:xfrm>
                  <a:off x="2263240" y="2170915"/>
                  <a:ext cx="272991" cy="0"/>
                </a:xfrm>
                <a:prstGeom prst="line">
                  <a:avLst/>
                </a:prstGeom>
                <a:ln w="28575">
                  <a:solidFill>
                    <a:schemeClr val="accent3">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22" name="Straight Connector 1421"/>
                <p:cNvCxnSpPr/>
                <p:nvPr/>
              </p:nvCxnSpPr>
              <p:spPr>
                <a:xfrm>
                  <a:off x="2287506" y="2235130"/>
                  <a:ext cx="230525" cy="3566"/>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23" name="Straight Connector 1422"/>
                <p:cNvCxnSpPr/>
                <p:nvPr/>
              </p:nvCxnSpPr>
              <p:spPr>
                <a:xfrm>
                  <a:off x="1984184" y="2331451"/>
                  <a:ext cx="23052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24" name="Straight Connector 1423"/>
                <p:cNvCxnSpPr/>
                <p:nvPr/>
              </p:nvCxnSpPr>
              <p:spPr>
                <a:xfrm>
                  <a:off x="1984184" y="2370695"/>
                  <a:ext cx="230525" cy="3566"/>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25" name="Straight Connector 1424"/>
                <p:cNvCxnSpPr/>
                <p:nvPr/>
              </p:nvCxnSpPr>
              <p:spPr>
                <a:xfrm rot="5400000">
                  <a:off x="2492704" y="2208374"/>
                  <a:ext cx="74916"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26" name="Straight Connector 1425"/>
                <p:cNvCxnSpPr/>
                <p:nvPr/>
              </p:nvCxnSpPr>
              <p:spPr>
                <a:xfrm rot="5400000">
                  <a:off x="1971343" y="2359994"/>
                  <a:ext cx="4994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27" name="Straight Connector 1426"/>
                <p:cNvCxnSpPr/>
                <p:nvPr/>
              </p:nvCxnSpPr>
              <p:spPr>
                <a:xfrm rot="6120000">
                  <a:off x="2217044" y="2229226"/>
                  <a:ext cx="110594" cy="115264"/>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9612" name="Group 505"/>
              <p:cNvGrpSpPr>
                <a:grpSpLocks/>
              </p:cNvGrpSpPr>
              <p:nvPr/>
            </p:nvGrpSpPr>
            <p:grpSpPr bwMode="auto">
              <a:xfrm>
                <a:off x="2671971" y="4607975"/>
                <a:ext cx="277244" cy="242273"/>
                <a:chOff x="1981200" y="2170369"/>
                <a:chExt cx="553362" cy="242273"/>
              </a:xfrm>
            </p:grpSpPr>
            <p:cxnSp>
              <p:nvCxnSpPr>
                <p:cNvPr id="1414" name="Straight Connector 1413"/>
                <p:cNvCxnSpPr/>
                <p:nvPr/>
              </p:nvCxnSpPr>
              <p:spPr>
                <a:xfrm>
                  <a:off x="2263240" y="2169351"/>
                  <a:ext cx="272991" cy="0"/>
                </a:xfrm>
                <a:prstGeom prst="line">
                  <a:avLst/>
                </a:prstGeom>
                <a:ln w="28575">
                  <a:solidFill>
                    <a:schemeClr val="accent3">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15" name="Straight Connector 1414"/>
                <p:cNvCxnSpPr/>
                <p:nvPr/>
              </p:nvCxnSpPr>
              <p:spPr>
                <a:xfrm>
                  <a:off x="2287506" y="2233566"/>
                  <a:ext cx="230525" cy="3569"/>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16" name="Straight Connector 1415"/>
                <p:cNvCxnSpPr/>
                <p:nvPr/>
              </p:nvCxnSpPr>
              <p:spPr>
                <a:xfrm>
                  <a:off x="1984184" y="2333456"/>
                  <a:ext cx="23052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17" name="Straight Connector 1416"/>
                <p:cNvCxnSpPr/>
                <p:nvPr/>
              </p:nvCxnSpPr>
              <p:spPr>
                <a:xfrm>
                  <a:off x="1984184" y="2397671"/>
                  <a:ext cx="230525" cy="3569"/>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18" name="Straight Connector 1417"/>
                <p:cNvCxnSpPr/>
                <p:nvPr/>
              </p:nvCxnSpPr>
              <p:spPr>
                <a:xfrm rot="5400000">
                  <a:off x="2490919" y="2208595"/>
                  <a:ext cx="7848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19" name="Straight Connector 1418"/>
                <p:cNvCxnSpPr/>
                <p:nvPr/>
              </p:nvCxnSpPr>
              <p:spPr>
                <a:xfrm rot="5400000">
                  <a:off x="1958857" y="2374484"/>
                  <a:ext cx="74916"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20" name="Straight Connector 1419"/>
                <p:cNvCxnSpPr/>
                <p:nvPr/>
              </p:nvCxnSpPr>
              <p:spPr>
                <a:xfrm rot="6120000">
                  <a:off x="2213478" y="2231231"/>
                  <a:ext cx="117726" cy="115264"/>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9613" name="Group 518"/>
              <p:cNvGrpSpPr>
                <a:grpSpLocks/>
              </p:cNvGrpSpPr>
              <p:nvPr/>
            </p:nvGrpSpPr>
            <p:grpSpPr bwMode="auto">
              <a:xfrm>
                <a:off x="2674875" y="4913569"/>
                <a:ext cx="277244" cy="242273"/>
                <a:chOff x="1981200" y="2170369"/>
                <a:chExt cx="553362" cy="242273"/>
              </a:xfrm>
            </p:grpSpPr>
            <p:cxnSp>
              <p:nvCxnSpPr>
                <p:cNvPr id="1407" name="Straight Connector 1406"/>
                <p:cNvCxnSpPr/>
                <p:nvPr/>
              </p:nvCxnSpPr>
              <p:spPr>
                <a:xfrm>
                  <a:off x="2263512" y="2170562"/>
                  <a:ext cx="272988" cy="0"/>
                </a:xfrm>
                <a:prstGeom prst="line">
                  <a:avLst/>
                </a:prstGeom>
                <a:ln w="28575">
                  <a:solidFill>
                    <a:schemeClr val="accent3">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08" name="Straight Connector 1407"/>
                <p:cNvCxnSpPr/>
                <p:nvPr/>
              </p:nvCxnSpPr>
              <p:spPr>
                <a:xfrm>
                  <a:off x="2287778" y="2234777"/>
                  <a:ext cx="230525" cy="3569"/>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09" name="Straight Connector 1408"/>
                <p:cNvCxnSpPr/>
                <p:nvPr/>
              </p:nvCxnSpPr>
              <p:spPr>
                <a:xfrm>
                  <a:off x="2026919" y="2334667"/>
                  <a:ext cx="188061"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10" name="Straight Connector 1409"/>
                <p:cNvCxnSpPr/>
                <p:nvPr/>
              </p:nvCxnSpPr>
              <p:spPr>
                <a:xfrm>
                  <a:off x="2026919" y="2398882"/>
                  <a:ext cx="188061" cy="3569"/>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11" name="Straight Connector 1410"/>
                <p:cNvCxnSpPr/>
                <p:nvPr/>
              </p:nvCxnSpPr>
              <p:spPr>
                <a:xfrm rot="5400000">
                  <a:off x="2491191" y="2209806"/>
                  <a:ext cx="7848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12" name="Straight Connector 1411"/>
                <p:cNvCxnSpPr/>
                <p:nvPr/>
              </p:nvCxnSpPr>
              <p:spPr>
                <a:xfrm rot="5400000">
                  <a:off x="2001592" y="2375695"/>
                  <a:ext cx="74916"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13" name="Straight Connector 1412"/>
                <p:cNvCxnSpPr/>
                <p:nvPr/>
              </p:nvCxnSpPr>
              <p:spPr>
                <a:xfrm rot="6120000">
                  <a:off x="2213745" y="2232445"/>
                  <a:ext cx="117726" cy="115260"/>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cxnSp>
            <p:nvCxnSpPr>
              <p:cNvPr id="1400" name="Straight Connector 1399"/>
              <p:cNvCxnSpPr/>
              <p:nvPr/>
            </p:nvCxnSpPr>
            <p:spPr>
              <a:xfrm rot="5400000">
                <a:off x="2910808" y="1906360"/>
                <a:ext cx="7848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01" name="Straight Connector 427"/>
              <p:cNvCxnSpPr/>
              <p:nvPr/>
            </p:nvCxnSpPr>
            <p:spPr>
              <a:xfrm rot="300000" flipV="1">
                <a:off x="2503260" y="5373971"/>
                <a:ext cx="279624" cy="24971"/>
              </a:xfrm>
              <a:prstGeom prst="line">
                <a:avLst/>
              </a:prstGeom>
              <a:ln w="28575">
                <a:solidFill>
                  <a:schemeClr val="accent3">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02" name="Straight Connector 1401"/>
              <p:cNvCxnSpPr/>
              <p:nvPr/>
            </p:nvCxnSpPr>
            <p:spPr>
              <a:xfrm>
                <a:off x="2810239" y="5220567"/>
                <a:ext cx="136772" cy="0"/>
              </a:xfrm>
              <a:prstGeom prst="line">
                <a:avLst/>
              </a:prstGeom>
              <a:ln w="28575">
                <a:solidFill>
                  <a:schemeClr val="accent3">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03" name="Straight Connector 1402"/>
              <p:cNvCxnSpPr/>
              <p:nvPr/>
            </p:nvCxnSpPr>
            <p:spPr>
              <a:xfrm>
                <a:off x="2822397" y="5284782"/>
                <a:ext cx="115497"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04" name="Straight Connector 1403"/>
              <p:cNvCxnSpPr/>
              <p:nvPr/>
            </p:nvCxnSpPr>
            <p:spPr>
              <a:xfrm rot="5400000">
                <a:off x="2906513" y="5258026"/>
                <a:ext cx="74919"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05" name="Straight Connector 1404"/>
              <p:cNvCxnSpPr/>
              <p:nvPr/>
            </p:nvCxnSpPr>
            <p:spPr>
              <a:xfrm rot="6120000">
                <a:off x="2748601" y="5309420"/>
                <a:ext cx="114160" cy="57749"/>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06" name="Straight Connector 1405"/>
              <p:cNvCxnSpPr/>
              <p:nvPr/>
            </p:nvCxnSpPr>
            <p:spPr>
              <a:xfrm rot="5400000">
                <a:off x="2912592" y="5243756"/>
                <a:ext cx="74919"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8237" name="Group 530"/>
            <p:cNvGrpSpPr>
              <a:grpSpLocks/>
            </p:cNvGrpSpPr>
            <p:nvPr/>
          </p:nvGrpSpPr>
          <p:grpSpPr bwMode="auto">
            <a:xfrm>
              <a:off x="1137200" y="3423195"/>
              <a:ext cx="240008" cy="197419"/>
              <a:chOff x="2641252" y="2017969"/>
              <a:chExt cx="547077" cy="242274"/>
            </a:xfrm>
          </p:grpSpPr>
          <p:cxnSp>
            <p:nvCxnSpPr>
              <p:cNvPr id="1382" name="Straight Connector 1381"/>
              <p:cNvCxnSpPr/>
              <p:nvPr/>
            </p:nvCxnSpPr>
            <p:spPr>
              <a:xfrm>
                <a:off x="2960370" y="2019162"/>
                <a:ext cx="230527" cy="0"/>
              </a:xfrm>
              <a:prstGeom prst="line">
                <a:avLst/>
              </a:prstGeom>
              <a:ln w="28575">
                <a:solidFill>
                  <a:schemeClr val="accent3">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83" name="Straight Connector 1382"/>
              <p:cNvCxnSpPr/>
              <p:nvPr/>
            </p:nvCxnSpPr>
            <p:spPr>
              <a:xfrm>
                <a:off x="2948237" y="2083356"/>
                <a:ext cx="230527" cy="3565"/>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84" name="Straight Connector 1383"/>
              <p:cNvCxnSpPr/>
              <p:nvPr/>
            </p:nvCxnSpPr>
            <p:spPr>
              <a:xfrm>
                <a:off x="2638848" y="2183213"/>
                <a:ext cx="230527"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85" name="Straight Connector 1384"/>
              <p:cNvCxnSpPr/>
              <p:nvPr/>
            </p:nvCxnSpPr>
            <p:spPr>
              <a:xfrm>
                <a:off x="2638848" y="2247406"/>
                <a:ext cx="279059" cy="3565"/>
              </a:xfrm>
              <a:prstGeom prst="line">
                <a:avLst/>
              </a:prstGeom>
              <a:ln w="28575">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86" name="Straight Connector 1385"/>
              <p:cNvCxnSpPr/>
              <p:nvPr/>
            </p:nvCxnSpPr>
            <p:spPr>
              <a:xfrm rot="5400000">
                <a:off x="3151666" y="2058393"/>
                <a:ext cx="78459"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87" name="Straight Connector 1386"/>
              <p:cNvCxnSpPr/>
              <p:nvPr/>
            </p:nvCxnSpPr>
            <p:spPr>
              <a:xfrm rot="5400000">
                <a:off x="2613534" y="2224225"/>
                <a:ext cx="74894"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88" name="Straight Connector 1387"/>
              <p:cNvCxnSpPr/>
              <p:nvPr/>
            </p:nvCxnSpPr>
            <p:spPr>
              <a:xfrm rot="6120000">
                <a:off x="2868161" y="2081002"/>
                <a:ext cx="117690" cy="115261"/>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8238" name="Group 538"/>
            <p:cNvGrpSpPr>
              <a:grpSpLocks/>
            </p:cNvGrpSpPr>
            <p:nvPr/>
          </p:nvGrpSpPr>
          <p:grpSpPr bwMode="auto">
            <a:xfrm>
              <a:off x="1137671" y="3671481"/>
              <a:ext cx="240008" cy="197419"/>
              <a:chOff x="2641252" y="2017969"/>
              <a:chExt cx="547077" cy="242274"/>
            </a:xfrm>
          </p:grpSpPr>
          <p:cxnSp>
            <p:nvCxnSpPr>
              <p:cNvPr id="1375" name="Straight Connector 1374"/>
              <p:cNvCxnSpPr/>
              <p:nvPr/>
            </p:nvCxnSpPr>
            <p:spPr>
              <a:xfrm>
                <a:off x="2959297" y="2017601"/>
                <a:ext cx="230527" cy="0"/>
              </a:xfrm>
              <a:prstGeom prst="line">
                <a:avLst/>
              </a:prstGeom>
              <a:ln w="28575">
                <a:solidFill>
                  <a:schemeClr val="accent3">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76" name="Straight Connector 1375"/>
              <p:cNvCxnSpPr/>
              <p:nvPr/>
            </p:nvCxnSpPr>
            <p:spPr>
              <a:xfrm>
                <a:off x="2947164" y="2081794"/>
                <a:ext cx="230527" cy="3567"/>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77" name="Straight Connector 1376"/>
              <p:cNvCxnSpPr/>
              <p:nvPr/>
            </p:nvCxnSpPr>
            <p:spPr>
              <a:xfrm>
                <a:off x="2643839" y="2181651"/>
                <a:ext cx="230527"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78" name="Straight Connector 1377"/>
              <p:cNvCxnSpPr/>
              <p:nvPr/>
            </p:nvCxnSpPr>
            <p:spPr>
              <a:xfrm>
                <a:off x="2643839" y="2245845"/>
                <a:ext cx="272994" cy="3567"/>
              </a:xfrm>
              <a:prstGeom prst="line">
                <a:avLst/>
              </a:prstGeom>
              <a:ln w="28575">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79" name="Straight Connector 1378"/>
              <p:cNvCxnSpPr/>
              <p:nvPr/>
            </p:nvCxnSpPr>
            <p:spPr>
              <a:xfrm rot="5400000">
                <a:off x="3150592" y="2056831"/>
                <a:ext cx="78459"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80" name="Straight Connector 1379"/>
              <p:cNvCxnSpPr/>
              <p:nvPr/>
            </p:nvCxnSpPr>
            <p:spPr>
              <a:xfrm rot="5400000">
                <a:off x="2618524" y="2222666"/>
                <a:ext cx="74892"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81" name="Straight Connector 1380"/>
              <p:cNvCxnSpPr/>
              <p:nvPr/>
            </p:nvCxnSpPr>
            <p:spPr>
              <a:xfrm rot="6120000">
                <a:off x="2873155" y="2079440"/>
                <a:ext cx="117687" cy="115265"/>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8239" name="Group 546"/>
            <p:cNvGrpSpPr>
              <a:grpSpLocks/>
            </p:cNvGrpSpPr>
            <p:nvPr/>
          </p:nvGrpSpPr>
          <p:grpSpPr bwMode="auto">
            <a:xfrm>
              <a:off x="1142502" y="3919768"/>
              <a:ext cx="240008" cy="197419"/>
              <a:chOff x="2641252" y="2017969"/>
              <a:chExt cx="547077" cy="242274"/>
            </a:xfrm>
          </p:grpSpPr>
          <p:cxnSp>
            <p:nvCxnSpPr>
              <p:cNvPr id="1368" name="Straight Connector 1367"/>
              <p:cNvCxnSpPr/>
              <p:nvPr/>
            </p:nvCxnSpPr>
            <p:spPr>
              <a:xfrm>
                <a:off x="2960416" y="2019604"/>
                <a:ext cx="230527" cy="0"/>
              </a:xfrm>
              <a:prstGeom prst="line">
                <a:avLst/>
              </a:prstGeom>
              <a:ln w="28575">
                <a:solidFill>
                  <a:schemeClr val="accent3">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69" name="Straight Connector 1368"/>
              <p:cNvCxnSpPr/>
              <p:nvPr/>
            </p:nvCxnSpPr>
            <p:spPr>
              <a:xfrm>
                <a:off x="2948283" y="2083798"/>
                <a:ext cx="230527" cy="3567"/>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70" name="Straight Connector 1369"/>
              <p:cNvCxnSpPr/>
              <p:nvPr/>
            </p:nvCxnSpPr>
            <p:spPr>
              <a:xfrm>
                <a:off x="2638894" y="2180090"/>
                <a:ext cx="230527"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71" name="Straight Connector 1370"/>
              <p:cNvCxnSpPr/>
              <p:nvPr/>
            </p:nvCxnSpPr>
            <p:spPr>
              <a:xfrm>
                <a:off x="2638894" y="2244284"/>
                <a:ext cx="279059" cy="3565"/>
              </a:xfrm>
              <a:prstGeom prst="line">
                <a:avLst/>
              </a:prstGeom>
              <a:ln w="28575">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72" name="Straight Connector 1371"/>
              <p:cNvCxnSpPr/>
              <p:nvPr/>
            </p:nvCxnSpPr>
            <p:spPr>
              <a:xfrm rot="5400000">
                <a:off x="3153496" y="2057051"/>
                <a:ext cx="74894"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73" name="Straight Connector 1372"/>
              <p:cNvCxnSpPr/>
              <p:nvPr/>
            </p:nvCxnSpPr>
            <p:spPr>
              <a:xfrm rot="5400000">
                <a:off x="2613580" y="2221102"/>
                <a:ext cx="74894"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74" name="Straight Connector 1373"/>
              <p:cNvCxnSpPr/>
              <p:nvPr/>
            </p:nvCxnSpPr>
            <p:spPr>
              <a:xfrm rot="6120000">
                <a:off x="2869990" y="2079663"/>
                <a:ext cx="114122" cy="115261"/>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8240" name="Group 554"/>
            <p:cNvGrpSpPr>
              <a:grpSpLocks/>
            </p:cNvGrpSpPr>
            <p:nvPr/>
          </p:nvGrpSpPr>
          <p:grpSpPr bwMode="auto">
            <a:xfrm>
              <a:off x="1142850" y="4168054"/>
              <a:ext cx="240008" cy="197419"/>
              <a:chOff x="2641252" y="2017969"/>
              <a:chExt cx="547077" cy="242274"/>
            </a:xfrm>
          </p:grpSpPr>
          <p:cxnSp>
            <p:nvCxnSpPr>
              <p:cNvPr id="1361" name="Straight Connector 1360"/>
              <p:cNvCxnSpPr/>
              <p:nvPr/>
            </p:nvCxnSpPr>
            <p:spPr>
              <a:xfrm>
                <a:off x="2959625" y="2018045"/>
                <a:ext cx="230527" cy="0"/>
              </a:xfrm>
              <a:prstGeom prst="line">
                <a:avLst/>
              </a:prstGeom>
              <a:ln w="28575">
                <a:solidFill>
                  <a:schemeClr val="accent3">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62" name="Straight Connector 1361"/>
              <p:cNvCxnSpPr/>
              <p:nvPr/>
            </p:nvCxnSpPr>
            <p:spPr>
              <a:xfrm>
                <a:off x="2947492" y="2082239"/>
                <a:ext cx="230527" cy="3565"/>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63" name="Straight Connector 1362"/>
              <p:cNvCxnSpPr/>
              <p:nvPr/>
            </p:nvCxnSpPr>
            <p:spPr>
              <a:xfrm>
                <a:off x="2644168" y="2182096"/>
                <a:ext cx="230527"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64" name="Straight Connector 1363"/>
              <p:cNvCxnSpPr/>
              <p:nvPr/>
            </p:nvCxnSpPr>
            <p:spPr>
              <a:xfrm>
                <a:off x="2644168" y="2246290"/>
                <a:ext cx="272994" cy="3565"/>
              </a:xfrm>
              <a:prstGeom prst="line">
                <a:avLst/>
              </a:prstGeom>
              <a:ln w="28575">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65" name="Straight Connector 1364"/>
              <p:cNvCxnSpPr/>
              <p:nvPr/>
            </p:nvCxnSpPr>
            <p:spPr>
              <a:xfrm rot="5400000">
                <a:off x="3150920" y="2057276"/>
                <a:ext cx="78459"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66" name="Straight Connector 1365"/>
              <p:cNvCxnSpPr/>
              <p:nvPr/>
            </p:nvCxnSpPr>
            <p:spPr>
              <a:xfrm rot="5400000">
                <a:off x="2618854" y="2223108"/>
                <a:ext cx="74894"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67" name="Straight Connector 1366"/>
              <p:cNvCxnSpPr/>
              <p:nvPr/>
            </p:nvCxnSpPr>
            <p:spPr>
              <a:xfrm rot="6120000">
                <a:off x="2873484" y="2079883"/>
                <a:ext cx="117690" cy="115265"/>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8241" name="Group 562"/>
            <p:cNvGrpSpPr>
              <a:grpSpLocks/>
            </p:cNvGrpSpPr>
            <p:nvPr/>
          </p:nvGrpSpPr>
          <p:grpSpPr bwMode="auto">
            <a:xfrm>
              <a:off x="1142850" y="4407371"/>
              <a:ext cx="240008" cy="197419"/>
              <a:chOff x="2641252" y="2017969"/>
              <a:chExt cx="547077" cy="242274"/>
            </a:xfrm>
          </p:grpSpPr>
          <p:cxnSp>
            <p:nvCxnSpPr>
              <p:cNvPr id="1354" name="Straight Connector 1353"/>
              <p:cNvCxnSpPr/>
              <p:nvPr/>
            </p:nvCxnSpPr>
            <p:spPr>
              <a:xfrm>
                <a:off x="2959625" y="2016792"/>
                <a:ext cx="230527" cy="0"/>
              </a:xfrm>
              <a:prstGeom prst="line">
                <a:avLst/>
              </a:prstGeom>
              <a:ln w="28575">
                <a:solidFill>
                  <a:schemeClr val="accent3">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55" name="Straight Connector 1354"/>
              <p:cNvCxnSpPr/>
              <p:nvPr/>
            </p:nvCxnSpPr>
            <p:spPr>
              <a:xfrm>
                <a:off x="2947492" y="2080986"/>
                <a:ext cx="230527" cy="3565"/>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56" name="Straight Connector 1355"/>
              <p:cNvCxnSpPr/>
              <p:nvPr/>
            </p:nvCxnSpPr>
            <p:spPr>
              <a:xfrm>
                <a:off x="2644168" y="2180843"/>
                <a:ext cx="230527"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57" name="Straight Connector 1356"/>
              <p:cNvCxnSpPr/>
              <p:nvPr/>
            </p:nvCxnSpPr>
            <p:spPr>
              <a:xfrm>
                <a:off x="2644168" y="2245036"/>
                <a:ext cx="272994" cy="3565"/>
              </a:xfrm>
              <a:prstGeom prst="line">
                <a:avLst/>
              </a:prstGeom>
              <a:ln w="28575">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58" name="Straight Connector 1357"/>
              <p:cNvCxnSpPr/>
              <p:nvPr/>
            </p:nvCxnSpPr>
            <p:spPr>
              <a:xfrm rot="5400000">
                <a:off x="3150920" y="2056022"/>
                <a:ext cx="78459"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59" name="Straight Connector 1358"/>
              <p:cNvCxnSpPr/>
              <p:nvPr/>
            </p:nvCxnSpPr>
            <p:spPr>
              <a:xfrm rot="5400000">
                <a:off x="2618854" y="2221855"/>
                <a:ext cx="74894"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60" name="Straight Connector 1359"/>
              <p:cNvCxnSpPr/>
              <p:nvPr/>
            </p:nvCxnSpPr>
            <p:spPr>
              <a:xfrm rot="6120000">
                <a:off x="2873484" y="2078629"/>
                <a:ext cx="117690" cy="115265"/>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8242" name="Group 570"/>
            <p:cNvGrpSpPr>
              <a:grpSpLocks/>
            </p:cNvGrpSpPr>
            <p:nvPr/>
          </p:nvGrpSpPr>
          <p:grpSpPr bwMode="auto">
            <a:xfrm>
              <a:off x="1142850" y="4665502"/>
              <a:ext cx="240008" cy="197419"/>
              <a:chOff x="2641252" y="2017969"/>
              <a:chExt cx="547077" cy="242274"/>
            </a:xfrm>
          </p:grpSpPr>
          <p:cxnSp>
            <p:nvCxnSpPr>
              <p:cNvPr id="1347" name="Straight Connector 1346"/>
              <p:cNvCxnSpPr/>
              <p:nvPr/>
            </p:nvCxnSpPr>
            <p:spPr>
              <a:xfrm>
                <a:off x="2959625" y="2017414"/>
                <a:ext cx="230527" cy="0"/>
              </a:xfrm>
              <a:prstGeom prst="line">
                <a:avLst/>
              </a:prstGeom>
              <a:ln w="28575">
                <a:solidFill>
                  <a:schemeClr val="accent3">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48" name="Straight Connector 1347"/>
              <p:cNvCxnSpPr/>
              <p:nvPr/>
            </p:nvCxnSpPr>
            <p:spPr>
              <a:xfrm>
                <a:off x="2947492" y="2081608"/>
                <a:ext cx="230527" cy="3567"/>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49" name="Straight Connector 1348"/>
              <p:cNvCxnSpPr/>
              <p:nvPr/>
            </p:nvCxnSpPr>
            <p:spPr>
              <a:xfrm>
                <a:off x="2644168" y="2181465"/>
                <a:ext cx="230527"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50" name="Straight Connector 1349"/>
              <p:cNvCxnSpPr/>
              <p:nvPr/>
            </p:nvCxnSpPr>
            <p:spPr>
              <a:xfrm>
                <a:off x="2644168" y="2245659"/>
                <a:ext cx="272994" cy="3567"/>
              </a:xfrm>
              <a:prstGeom prst="line">
                <a:avLst/>
              </a:prstGeom>
              <a:ln w="28575">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51" name="Straight Connector 1350"/>
              <p:cNvCxnSpPr/>
              <p:nvPr/>
            </p:nvCxnSpPr>
            <p:spPr>
              <a:xfrm rot="5400000">
                <a:off x="3150920" y="2056645"/>
                <a:ext cx="78459"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52" name="Straight Connector 1351"/>
              <p:cNvCxnSpPr/>
              <p:nvPr/>
            </p:nvCxnSpPr>
            <p:spPr>
              <a:xfrm rot="5400000">
                <a:off x="2618853" y="2222479"/>
                <a:ext cx="74892"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53" name="Straight Connector 1352"/>
              <p:cNvCxnSpPr/>
              <p:nvPr/>
            </p:nvCxnSpPr>
            <p:spPr>
              <a:xfrm rot="6120000">
                <a:off x="2873483" y="2079254"/>
                <a:ext cx="117687" cy="115265"/>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8243" name="Group 579"/>
            <p:cNvGrpSpPr>
              <a:grpSpLocks/>
            </p:cNvGrpSpPr>
            <p:nvPr/>
          </p:nvGrpSpPr>
          <p:grpSpPr bwMode="auto">
            <a:xfrm>
              <a:off x="1142502" y="4912914"/>
              <a:ext cx="240008" cy="197419"/>
              <a:chOff x="2641252" y="2017969"/>
              <a:chExt cx="547077" cy="242274"/>
            </a:xfrm>
          </p:grpSpPr>
          <p:cxnSp>
            <p:nvCxnSpPr>
              <p:cNvPr id="1340" name="Straight Connector 1339"/>
              <p:cNvCxnSpPr/>
              <p:nvPr/>
            </p:nvCxnSpPr>
            <p:spPr>
              <a:xfrm>
                <a:off x="2960416" y="2016927"/>
                <a:ext cx="230527" cy="0"/>
              </a:xfrm>
              <a:prstGeom prst="line">
                <a:avLst/>
              </a:prstGeom>
              <a:ln w="28575">
                <a:solidFill>
                  <a:schemeClr val="accent3">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41" name="Straight Connector 1340"/>
              <p:cNvCxnSpPr/>
              <p:nvPr/>
            </p:nvCxnSpPr>
            <p:spPr>
              <a:xfrm>
                <a:off x="2948283" y="2081120"/>
                <a:ext cx="230527" cy="3565"/>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42" name="Straight Connector 1341"/>
              <p:cNvCxnSpPr/>
              <p:nvPr/>
            </p:nvCxnSpPr>
            <p:spPr>
              <a:xfrm>
                <a:off x="2638894" y="2180977"/>
                <a:ext cx="230527"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43" name="Straight Connector 1342"/>
              <p:cNvCxnSpPr/>
              <p:nvPr/>
            </p:nvCxnSpPr>
            <p:spPr>
              <a:xfrm>
                <a:off x="2638894" y="2245171"/>
                <a:ext cx="279059" cy="3565"/>
              </a:xfrm>
              <a:prstGeom prst="line">
                <a:avLst/>
              </a:prstGeom>
              <a:ln w="28575">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44" name="Straight Connector 1343"/>
              <p:cNvCxnSpPr/>
              <p:nvPr/>
            </p:nvCxnSpPr>
            <p:spPr>
              <a:xfrm rot="5400000">
                <a:off x="3151711" y="2056157"/>
                <a:ext cx="78459"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45" name="Straight Connector 1344"/>
              <p:cNvCxnSpPr/>
              <p:nvPr/>
            </p:nvCxnSpPr>
            <p:spPr>
              <a:xfrm rot="5400000">
                <a:off x="2613580" y="2221990"/>
                <a:ext cx="74894"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46" name="Straight Connector 1345"/>
              <p:cNvCxnSpPr/>
              <p:nvPr/>
            </p:nvCxnSpPr>
            <p:spPr>
              <a:xfrm rot="6120000">
                <a:off x="2868207" y="2078767"/>
                <a:ext cx="117690" cy="115261"/>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8244" name="Group 587"/>
            <p:cNvGrpSpPr>
              <a:grpSpLocks/>
            </p:cNvGrpSpPr>
            <p:nvPr/>
          </p:nvGrpSpPr>
          <p:grpSpPr bwMode="auto">
            <a:xfrm>
              <a:off x="1142973" y="5161200"/>
              <a:ext cx="240008" cy="197419"/>
              <a:chOff x="2641252" y="2017969"/>
              <a:chExt cx="547077" cy="242274"/>
            </a:xfrm>
          </p:grpSpPr>
          <p:cxnSp>
            <p:nvCxnSpPr>
              <p:cNvPr id="1333" name="Straight Connector 1332"/>
              <p:cNvCxnSpPr/>
              <p:nvPr/>
            </p:nvCxnSpPr>
            <p:spPr>
              <a:xfrm>
                <a:off x="2959342" y="2018933"/>
                <a:ext cx="230527" cy="0"/>
              </a:xfrm>
              <a:prstGeom prst="line">
                <a:avLst/>
              </a:prstGeom>
              <a:ln w="28575">
                <a:solidFill>
                  <a:schemeClr val="accent3">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34" name="Straight Connector 589"/>
              <p:cNvCxnSpPr/>
              <p:nvPr/>
            </p:nvCxnSpPr>
            <p:spPr>
              <a:xfrm>
                <a:off x="2947209" y="2083127"/>
                <a:ext cx="230527" cy="3565"/>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35" name="Straight Connector 590"/>
              <p:cNvCxnSpPr/>
              <p:nvPr/>
            </p:nvCxnSpPr>
            <p:spPr>
              <a:xfrm>
                <a:off x="2643885" y="2182984"/>
                <a:ext cx="230527"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36" name="Straight Connector 591"/>
              <p:cNvCxnSpPr/>
              <p:nvPr/>
            </p:nvCxnSpPr>
            <p:spPr>
              <a:xfrm>
                <a:off x="2643885" y="2247177"/>
                <a:ext cx="272994" cy="3565"/>
              </a:xfrm>
              <a:prstGeom prst="line">
                <a:avLst/>
              </a:prstGeom>
              <a:ln w="28575">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37" name="Straight Connector 592"/>
              <p:cNvCxnSpPr/>
              <p:nvPr/>
            </p:nvCxnSpPr>
            <p:spPr>
              <a:xfrm rot="5400000">
                <a:off x="3150638" y="2058163"/>
                <a:ext cx="78459"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38" name="Straight Connector 593"/>
              <p:cNvCxnSpPr/>
              <p:nvPr/>
            </p:nvCxnSpPr>
            <p:spPr>
              <a:xfrm rot="5400000">
                <a:off x="2618571" y="2223996"/>
                <a:ext cx="74894"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39" name="Straight Connector 594"/>
              <p:cNvCxnSpPr/>
              <p:nvPr/>
            </p:nvCxnSpPr>
            <p:spPr>
              <a:xfrm rot="6120000">
                <a:off x="2873201" y="2080770"/>
                <a:ext cx="117690" cy="115265"/>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8245" name="Group 595"/>
            <p:cNvGrpSpPr>
              <a:grpSpLocks/>
            </p:cNvGrpSpPr>
            <p:nvPr/>
          </p:nvGrpSpPr>
          <p:grpSpPr bwMode="auto">
            <a:xfrm>
              <a:off x="1147804" y="5409487"/>
              <a:ext cx="240008" cy="197419"/>
              <a:chOff x="2641252" y="2017969"/>
              <a:chExt cx="547077" cy="242274"/>
            </a:xfrm>
          </p:grpSpPr>
          <p:cxnSp>
            <p:nvCxnSpPr>
              <p:cNvPr id="1326" name="Straight Connector 596"/>
              <p:cNvCxnSpPr/>
              <p:nvPr/>
            </p:nvCxnSpPr>
            <p:spPr>
              <a:xfrm>
                <a:off x="2960466" y="2017369"/>
                <a:ext cx="230527" cy="0"/>
              </a:xfrm>
              <a:prstGeom prst="line">
                <a:avLst/>
              </a:prstGeom>
              <a:ln w="28575">
                <a:solidFill>
                  <a:schemeClr val="accent3">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27" name="Straight Connector 597"/>
              <p:cNvCxnSpPr/>
              <p:nvPr/>
            </p:nvCxnSpPr>
            <p:spPr>
              <a:xfrm>
                <a:off x="2948333" y="2081563"/>
                <a:ext cx="230527" cy="3567"/>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28" name="Straight Connector 598"/>
              <p:cNvCxnSpPr/>
              <p:nvPr/>
            </p:nvCxnSpPr>
            <p:spPr>
              <a:xfrm>
                <a:off x="2638944" y="2181420"/>
                <a:ext cx="230527"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29" name="Straight Connector 599"/>
              <p:cNvCxnSpPr/>
              <p:nvPr/>
            </p:nvCxnSpPr>
            <p:spPr>
              <a:xfrm>
                <a:off x="2638944" y="2245614"/>
                <a:ext cx="279059" cy="3567"/>
              </a:xfrm>
              <a:prstGeom prst="line">
                <a:avLst/>
              </a:prstGeom>
              <a:ln w="28575">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30" name="Straight Connector 1329"/>
              <p:cNvCxnSpPr/>
              <p:nvPr/>
            </p:nvCxnSpPr>
            <p:spPr>
              <a:xfrm rot="5400000">
                <a:off x="3151761" y="2056600"/>
                <a:ext cx="78459"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31" name="Straight Connector 1330"/>
              <p:cNvCxnSpPr/>
              <p:nvPr/>
            </p:nvCxnSpPr>
            <p:spPr>
              <a:xfrm rot="5400000">
                <a:off x="2613629" y="2222434"/>
                <a:ext cx="74892"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32" name="Straight Connector 1331"/>
              <p:cNvCxnSpPr/>
              <p:nvPr/>
            </p:nvCxnSpPr>
            <p:spPr>
              <a:xfrm rot="6120000">
                <a:off x="2868256" y="2079212"/>
                <a:ext cx="117687" cy="115261"/>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8246" name="Group 603"/>
            <p:cNvGrpSpPr>
              <a:grpSpLocks/>
            </p:cNvGrpSpPr>
            <p:nvPr/>
          </p:nvGrpSpPr>
          <p:grpSpPr bwMode="auto">
            <a:xfrm>
              <a:off x="1148152" y="5657773"/>
              <a:ext cx="240008" cy="197419"/>
              <a:chOff x="2641252" y="2017969"/>
              <a:chExt cx="547077" cy="242274"/>
            </a:xfrm>
          </p:grpSpPr>
          <p:cxnSp>
            <p:nvCxnSpPr>
              <p:cNvPr id="1319" name="Straight Connector 1318"/>
              <p:cNvCxnSpPr/>
              <p:nvPr/>
            </p:nvCxnSpPr>
            <p:spPr>
              <a:xfrm>
                <a:off x="2959671" y="2019375"/>
                <a:ext cx="230527" cy="0"/>
              </a:xfrm>
              <a:prstGeom prst="line">
                <a:avLst/>
              </a:prstGeom>
              <a:ln w="28575">
                <a:solidFill>
                  <a:schemeClr val="accent3">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20" name="Straight Connector 1319"/>
              <p:cNvCxnSpPr/>
              <p:nvPr/>
            </p:nvCxnSpPr>
            <p:spPr>
              <a:xfrm>
                <a:off x="2947538" y="2083569"/>
                <a:ext cx="230527" cy="3567"/>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21" name="Straight Connector 1320"/>
              <p:cNvCxnSpPr/>
              <p:nvPr/>
            </p:nvCxnSpPr>
            <p:spPr>
              <a:xfrm>
                <a:off x="2644214" y="2183426"/>
                <a:ext cx="230527"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22" name="Straight Connector 1321"/>
              <p:cNvCxnSpPr/>
              <p:nvPr/>
            </p:nvCxnSpPr>
            <p:spPr>
              <a:xfrm>
                <a:off x="2644214" y="2247620"/>
                <a:ext cx="272994" cy="3567"/>
              </a:xfrm>
              <a:prstGeom prst="line">
                <a:avLst/>
              </a:prstGeom>
              <a:ln w="28575">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23" name="Straight Connector 1322"/>
              <p:cNvCxnSpPr/>
              <p:nvPr/>
            </p:nvCxnSpPr>
            <p:spPr>
              <a:xfrm rot="5400000">
                <a:off x="3150966" y="2058606"/>
                <a:ext cx="78459"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24" name="Straight Connector 1323"/>
              <p:cNvCxnSpPr/>
              <p:nvPr/>
            </p:nvCxnSpPr>
            <p:spPr>
              <a:xfrm rot="5400000">
                <a:off x="2618899" y="2224440"/>
                <a:ext cx="74892"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25" name="Straight Connector 1324"/>
              <p:cNvCxnSpPr/>
              <p:nvPr/>
            </p:nvCxnSpPr>
            <p:spPr>
              <a:xfrm rot="6120000">
                <a:off x="2873529" y="2081215"/>
                <a:ext cx="117687" cy="115265"/>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8247" name="Group 611"/>
            <p:cNvGrpSpPr>
              <a:grpSpLocks/>
            </p:cNvGrpSpPr>
            <p:nvPr/>
          </p:nvGrpSpPr>
          <p:grpSpPr bwMode="auto">
            <a:xfrm>
              <a:off x="1148152" y="5897906"/>
              <a:ext cx="240008" cy="197419"/>
              <a:chOff x="2666216" y="5054958"/>
              <a:chExt cx="547077" cy="242274"/>
            </a:xfrm>
          </p:grpSpPr>
          <p:cxnSp>
            <p:nvCxnSpPr>
              <p:cNvPr id="1312" name="Straight Connector 1311"/>
              <p:cNvCxnSpPr/>
              <p:nvPr/>
            </p:nvCxnSpPr>
            <p:spPr>
              <a:xfrm>
                <a:off x="2984635" y="5054109"/>
                <a:ext cx="230527" cy="0"/>
              </a:xfrm>
              <a:prstGeom prst="line">
                <a:avLst/>
              </a:prstGeom>
              <a:ln w="28575">
                <a:solidFill>
                  <a:schemeClr val="accent3">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13" name="Straight Connector 1312"/>
              <p:cNvCxnSpPr/>
              <p:nvPr/>
            </p:nvCxnSpPr>
            <p:spPr>
              <a:xfrm>
                <a:off x="2972502" y="5118303"/>
                <a:ext cx="230527" cy="3567"/>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14" name="Straight Connector 1313"/>
              <p:cNvCxnSpPr/>
              <p:nvPr/>
            </p:nvCxnSpPr>
            <p:spPr>
              <a:xfrm>
                <a:off x="2669178" y="5218160"/>
                <a:ext cx="230527"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15" name="Straight Connector 1314"/>
              <p:cNvCxnSpPr/>
              <p:nvPr/>
            </p:nvCxnSpPr>
            <p:spPr>
              <a:xfrm>
                <a:off x="2669178" y="5282353"/>
                <a:ext cx="272994" cy="3567"/>
              </a:xfrm>
              <a:prstGeom prst="line">
                <a:avLst/>
              </a:prstGeom>
              <a:ln w="28575">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16" name="Straight Connector 1315"/>
              <p:cNvCxnSpPr/>
              <p:nvPr/>
            </p:nvCxnSpPr>
            <p:spPr>
              <a:xfrm rot="5400000">
                <a:off x="3175930" y="5093339"/>
                <a:ext cx="78459"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17" name="Straight Connector 1316"/>
              <p:cNvCxnSpPr/>
              <p:nvPr/>
            </p:nvCxnSpPr>
            <p:spPr>
              <a:xfrm rot="5400000">
                <a:off x="2643863" y="5259174"/>
                <a:ext cx="74892"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18" name="Straight Connector 1317"/>
              <p:cNvCxnSpPr/>
              <p:nvPr/>
            </p:nvCxnSpPr>
            <p:spPr>
              <a:xfrm rot="6120000">
                <a:off x="2898493" y="5115949"/>
                <a:ext cx="117687" cy="115265"/>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cxnSp>
          <p:nvCxnSpPr>
            <p:cNvPr id="34" name="Straight Connector 33"/>
            <p:cNvCxnSpPr/>
            <p:nvPr/>
          </p:nvCxnSpPr>
          <p:spPr>
            <a:xfrm>
              <a:off x="1125499" y="3299206"/>
              <a:ext cx="101134"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360000" flipV="1">
              <a:off x="1271877" y="3217836"/>
              <a:ext cx="244851" cy="20343"/>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125499" y="3351515"/>
              <a:ext cx="122425" cy="0"/>
            </a:xfrm>
            <a:prstGeom prst="line">
              <a:avLst/>
            </a:prstGeom>
            <a:ln w="28575">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1098855" y="3319549"/>
              <a:ext cx="63933"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6120000">
              <a:off x="1200097" y="3239050"/>
              <a:ext cx="92994" cy="50566"/>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8253" name="Group 1123"/>
            <p:cNvGrpSpPr>
              <a:grpSpLocks/>
            </p:cNvGrpSpPr>
            <p:nvPr/>
          </p:nvGrpSpPr>
          <p:grpSpPr bwMode="auto">
            <a:xfrm>
              <a:off x="1296177" y="3288976"/>
              <a:ext cx="392840" cy="2879865"/>
              <a:chOff x="2503488" y="1864775"/>
              <a:chExt cx="448631" cy="3535356"/>
            </a:xfrm>
          </p:grpSpPr>
          <p:grpSp>
            <p:nvGrpSpPr>
              <p:cNvPr id="9431" name="Group 433"/>
              <p:cNvGrpSpPr>
                <a:grpSpLocks/>
              </p:cNvGrpSpPr>
              <p:nvPr/>
            </p:nvGrpSpPr>
            <p:grpSpPr bwMode="auto">
              <a:xfrm>
                <a:off x="2671971" y="1864775"/>
                <a:ext cx="277244" cy="242273"/>
                <a:chOff x="1981200" y="2170369"/>
                <a:chExt cx="553362" cy="242273"/>
              </a:xfrm>
            </p:grpSpPr>
            <p:cxnSp>
              <p:nvCxnSpPr>
                <p:cNvPr id="1305" name="Straight Connector 1304"/>
                <p:cNvCxnSpPr/>
                <p:nvPr/>
              </p:nvCxnSpPr>
              <p:spPr>
                <a:xfrm>
                  <a:off x="2262904" y="2168657"/>
                  <a:ext cx="272988" cy="0"/>
                </a:xfrm>
                <a:prstGeom prst="line">
                  <a:avLst/>
                </a:prstGeom>
                <a:ln w="28575">
                  <a:solidFill>
                    <a:schemeClr val="accent3">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06" name="Straight Connector 1305"/>
                <p:cNvCxnSpPr/>
                <p:nvPr/>
              </p:nvCxnSpPr>
              <p:spPr>
                <a:xfrm>
                  <a:off x="2287170" y="2232872"/>
                  <a:ext cx="230525" cy="3569"/>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07" name="Straight Connector 1306"/>
                <p:cNvCxnSpPr/>
                <p:nvPr/>
              </p:nvCxnSpPr>
              <p:spPr>
                <a:xfrm>
                  <a:off x="1983848" y="2332762"/>
                  <a:ext cx="23052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08" name="Straight Connector 1215"/>
                <p:cNvCxnSpPr/>
                <p:nvPr/>
              </p:nvCxnSpPr>
              <p:spPr>
                <a:xfrm>
                  <a:off x="1983848" y="2396976"/>
                  <a:ext cx="230525" cy="3569"/>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09" name="Straight Connector 1216"/>
                <p:cNvCxnSpPr/>
                <p:nvPr/>
              </p:nvCxnSpPr>
              <p:spPr>
                <a:xfrm rot="5400000">
                  <a:off x="2490583" y="2207900"/>
                  <a:ext cx="7848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10" name="Straight Connector 1217"/>
                <p:cNvCxnSpPr/>
                <p:nvPr/>
              </p:nvCxnSpPr>
              <p:spPr>
                <a:xfrm rot="5400000">
                  <a:off x="1958521" y="2373789"/>
                  <a:ext cx="74916"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11" name="Straight Connector 1218"/>
                <p:cNvCxnSpPr/>
                <p:nvPr/>
              </p:nvCxnSpPr>
              <p:spPr>
                <a:xfrm rot="6120000">
                  <a:off x="2213138" y="2230539"/>
                  <a:ext cx="117726" cy="115260"/>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9432" name="Group 441"/>
              <p:cNvGrpSpPr>
                <a:grpSpLocks/>
              </p:cNvGrpSpPr>
              <p:nvPr/>
            </p:nvGrpSpPr>
            <p:grpSpPr bwMode="auto">
              <a:xfrm>
                <a:off x="2668423" y="2169575"/>
                <a:ext cx="277244" cy="242273"/>
                <a:chOff x="1981200" y="2170369"/>
                <a:chExt cx="553362" cy="242273"/>
              </a:xfrm>
            </p:grpSpPr>
            <p:cxnSp>
              <p:nvCxnSpPr>
                <p:cNvPr id="1298" name="Straight Connector 1297"/>
                <p:cNvCxnSpPr/>
                <p:nvPr/>
              </p:nvCxnSpPr>
              <p:spPr>
                <a:xfrm>
                  <a:off x="2257852" y="2142121"/>
                  <a:ext cx="279056" cy="0"/>
                </a:xfrm>
                <a:prstGeom prst="line">
                  <a:avLst/>
                </a:prstGeom>
                <a:ln w="28575">
                  <a:solidFill>
                    <a:schemeClr val="accent3">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99" name="Straight Connector 1298"/>
                <p:cNvCxnSpPr/>
                <p:nvPr/>
              </p:nvCxnSpPr>
              <p:spPr>
                <a:xfrm>
                  <a:off x="2288183" y="2206336"/>
                  <a:ext cx="230525" cy="3569"/>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00" name="Straight Connector 1299"/>
                <p:cNvCxnSpPr/>
                <p:nvPr/>
              </p:nvCxnSpPr>
              <p:spPr>
                <a:xfrm>
                  <a:off x="1978796" y="2306226"/>
                  <a:ext cx="23052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01" name="Straight Connector 1300"/>
                <p:cNvCxnSpPr/>
                <p:nvPr/>
              </p:nvCxnSpPr>
              <p:spPr>
                <a:xfrm>
                  <a:off x="1978796" y="2370441"/>
                  <a:ext cx="230525" cy="3569"/>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02" name="Straight Connector 1301"/>
                <p:cNvCxnSpPr/>
                <p:nvPr/>
              </p:nvCxnSpPr>
              <p:spPr>
                <a:xfrm rot="5400000">
                  <a:off x="2491596" y="2181365"/>
                  <a:ext cx="7848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03" name="Straight Connector 1302"/>
                <p:cNvCxnSpPr/>
                <p:nvPr/>
              </p:nvCxnSpPr>
              <p:spPr>
                <a:xfrm rot="5400000">
                  <a:off x="1953469" y="2347254"/>
                  <a:ext cx="74916"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04" name="Straight Connector 1303"/>
                <p:cNvCxnSpPr/>
                <p:nvPr/>
              </p:nvCxnSpPr>
              <p:spPr>
                <a:xfrm rot="6120000">
                  <a:off x="2208086" y="2204004"/>
                  <a:ext cx="117726" cy="115260"/>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9433" name="Group 449"/>
              <p:cNvGrpSpPr>
                <a:grpSpLocks/>
              </p:cNvGrpSpPr>
              <p:nvPr/>
            </p:nvGrpSpPr>
            <p:grpSpPr bwMode="auto">
              <a:xfrm>
                <a:off x="2671971" y="2476243"/>
                <a:ext cx="277244" cy="242273"/>
                <a:chOff x="1981200" y="2170369"/>
                <a:chExt cx="553362" cy="242273"/>
              </a:xfrm>
            </p:grpSpPr>
            <p:cxnSp>
              <p:nvCxnSpPr>
                <p:cNvPr id="1291" name="Straight Connector 1290"/>
                <p:cNvCxnSpPr/>
                <p:nvPr/>
              </p:nvCxnSpPr>
              <p:spPr>
                <a:xfrm>
                  <a:off x="2262904" y="2142258"/>
                  <a:ext cx="272988" cy="0"/>
                </a:xfrm>
                <a:prstGeom prst="line">
                  <a:avLst/>
                </a:prstGeom>
                <a:ln w="28575">
                  <a:solidFill>
                    <a:schemeClr val="accent3">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92" name="Straight Connector 1291"/>
                <p:cNvCxnSpPr/>
                <p:nvPr/>
              </p:nvCxnSpPr>
              <p:spPr>
                <a:xfrm>
                  <a:off x="2287170" y="2206473"/>
                  <a:ext cx="230525" cy="3569"/>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93" name="Straight Connector 1292"/>
                <p:cNvCxnSpPr/>
                <p:nvPr/>
              </p:nvCxnSpPr>
              <p:spPr>
                <a:xfrm>
                  <a:off x="1983848" y="2306363"/>
                  <a:ext cx="23052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94" name="Straight Connector 1293"/>
                <p:cNvCxnSpPr/>
                <p:nvPr/>
              </p:nvCxnSpPr>
              <p:spPr>
                <a:xfrm>
                  <a:off x="1983848" y="2370578"/>
                  <a:ext cx="230525" cy="3569"/>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95" name="Straight Connector 1294"/>
                <p:cNvCxnSpPr/>
                <p:nvPr/>
              </p:nvCxnSpPr>
              <p:spPr>
                <a:xfrm rot="5400000">
                  <a:off x="2490583" y="2181502"/>
                  <a:ext cx="7848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96" name="Straight Connector 1295"/>
                <p:cNvCxnSpPr/>
                <p:nvPr/>
              </p:nvCxnSpPr>
              <p:spPr>
                <a:xfrm rot="5400000">
                  <a:off x="1958521" y="2347391"/>
                  <a:ext cx="74916"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97" name="Straight Connector 1296"/>
                <p:cNvCxnSpPr/>
                <p:nvPr/>
              </p:nvCxnSpPr>
              <p:spPr>
                <a:xfrm rot="6120000">
                  <a:off x="2213138" y="2204141"/>
                  <a:ext cx="117726" cy="115260"/>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9434" name="Group 457"/>
              <p:cNvGrpSpPr>
                <a:grpSpLocks/>
              </p:cNvGrpSpPr>
              <p:nvPr/>
            </p:nvGrpSpPr>
            <p:grpSpPr bwMode="auto">
              <a:xfrm>
                <a:off x="2671971" y="2768164"/>
                <a:ext cx="277244" cy="242273"/>
                <a:chOff x="1981200" y="2170369"/>
                <a:chExt cx="553362" cy="242273"/>
              </a:xfrm>
            </p:grpSpPr>
            <p:cxnSp>
              <p:nvCxnSpPr>
                <p:cNvPr id="1284" name="Straight Connector 1283"/>
                <p:cNvCxnSpPr/>
                <p:nvPr/>
              </p:nvCxnSpPr>
              <p:spPr>
                <a:xfrm>
                  <a:off x="2262904" y="2142872"/>
                  <a:ext cx="272988" cy="0"/>
                </a:xfrm>
                <a:prstGeom prst="line">
                  <a:avLst/>
                </a:prstGeom>
                <a:ln w="28575">
                  <a:solidFill>
                    <a:schemeClr val="accent3">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85" name="Straight Connector 1284"/>
                <p:cNvCxnSpPr/>
                <p:nvPr/>
              </p:nvCxnSpPr>
              <p:spPr>
                <a:xfrm>
                  <a:off x="2287170" y="2207087"/>
                  <a:ext cx="230525" cy="3569"/>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86" name="Straight Connector 1285"/>
                <p:cNvCxnSpPr/>
                <p:nvPr/>
              </p:nvCxnSpPr>
              <p:spPr>
                <a:xfrm>
                  <a:off x="1983848" y="2306977"/>
                  <a:ext cx="23052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87" name="Straight Connector 1286"/>
                <p:cNvCxnSpPr/>
                <p:nvPr/>
              </p:nvCxnSpPr>
              <p:spPr>
                <a:xfrm>
                  <a:off x="1983848" y="2371192"/>
                  <a:ext cx="230525" cy="3569"/>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88" name="Straight Connector 1287"/>
                <p:cNvCxnSpPr/>
                <p:nvPr/>
              </p:nvCxnSpPr>
              <p:spPr>
                <a:xfrm rot="5400000">
                  <a:off x="2490583" y="2182115"/>
                  <a:ext cx="7848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89" name="Straight Connector 1288"/>
                <p:cNvCxnSpPr/>
                <p:nvPr/>
              </p:nvCxnSpPr>
              <p:spPr>
                <a:xfrm rot="5400000">
                  <a:off x="1958521" y="2348005"/>
                  <a:ext cx="74916"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90" name="Straight Connector 1289"/>
                <p:cNvCxnSpPr/>
                <p:nvPr/>
              </p:nvCxnSpPr>
              <p:spPr>
                <a:xfrm rot="6120000">
                  <a:off x="2213138" y="2204754"/>
                  <a:ext cx="117726" cy="115260"/>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9435" name="Group 465"/>
              <p:cNvGrpSpPr>
                <a:grpSpLocks/>
              </p:cNvGrpSpPr>
              <p:nvPr/>
            </p:nvGrpSpPr>
            <p:grpSpPr bwMode="auto">
              <a:xfrm>
                <a:off x="2671971" y="3071096"/>
                <a:ext cx="277244" cy="242273"/>
                <a:chOff x="1981200" y="2170369"/>
                <a:chExt cx="553362" cy="242273"/>
              </a:xfrm>
            </p:grpSpPr>
            <p:cxnSp>
              <p:nvCxnSpPr>
                <p:cNvPr id="1277" name="Straight Connector 1276"/>
                <p:cNvCxnSpPr/>
                <p:nvPr/>
              </p:nvCxnSpPr>
              <p:spPr>
                <a:xfrm>
                  <a:off x="2262904" y="2143180"/>
                  <a:ext cx="272988" cy="0"/>
                </a:xfrm>
                <a:prstGeom prst="line">
                  <a:avLst/>
                </a:prstGeom>
                <a:ln w="28575">
                  <a:solidFill>
                    <a:schemeClr val="accent3">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78" name="Straight Connector 1277"/>
                <p:cNvCxnSpPr/>
                <p:nvPr/>
              </p:nvCxnSpPr>
              <p:spPr>
                <a:xfrm>
                  <a:off x="2287170" y="2207395"/>
                  <a:ext cx="230525" cy="3566"/>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79" name="Straight Connector 1278"/>
                <p:cNvCxnSpPr/>
                <p:nvPr/>
              </p:nvCxnSpPr>
              <p:spPr>
                <a:xfrm>
                  <a:off x="1983848" y="2307285"/>
                  <a:ext cx="23052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80" name="Straight Connector 1279"/>
                <p:cNvCxnSpPr/>
                <p:nvPr/>
              </p:nvCxnSpPr>
              <p:spPr>
                <a:xfrm>
                  <a:off x="1983848" y="2371499"/>
                  <a:ext cx="230525" cy="3566"/>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81" name="Straight Connector 1280"/>
                <p:cNvCxnSpPr/>
                <p:nvPr/>
              </p:nvCxnSpPr>
              <p:spPr>
                <a:xfrm rot="5400000">
                  <a:off x="2490583" y="2182423"/>
                  <a:ext cx="7848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82" name="Straight Connector 1281"/>
                <p:cNvCxnSpPr/>
                <p:nvPr/>
              </p:nvCxnSpPr>
              <p:spPr>
                <a:xfrm rot="5400000">
                  <a:off x="1958522" y="2348310"/>
                  <a:ext cx="74919"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83" name="Straight Connector 1282"/>
                <p:cNvCxnSpPr/>
                <p:nvPr/>
              </p:nvCxnSpPr>
              <p:spPr>
                <a:xfrm rot="6120000">
                  <a:off x="2213139" y="2205060"/>
                  <a:ext cx="117729" cy="115260"/>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9436" name="Group 473"/>
              <p:cNvGrpSpPr>
                <a:grpSpLocks/>
              </p:cNvGrpSpPr>
              <p:nvPr/>
            </p:nvGrpSpPr>
            <p:grpSpPr bwMode="auto">
              <a:xfrm>
                <a:off x="2671971" y="3377764"/>
                <a:ext cx="277244" cy="242273"/>
                <a:chOff x="1981200" y="2170369"/>
                <a:chExt cx="553362" cy="242273"/>
              </a:xfrm>
            </p:grpSpPr>
            <p:cxnSp>
              <p:nvCxnSpPr>
                <p:cNvPr id="1270" name="Straight Connector 1269"/>
                <p:cNvCxnSpPr/>
                <p:nvPr/>
              </p:nvCxnSpPr>
              <p:spPr>
                <a:xfrm>
                  <a:off x="2262904" y="2143317"/>
                  <a:ext cx="272988" cy="0"/>
                </a:xfrm>
                <a:prstGeom prst="line">
                  <a:avLst/>
                </a:prstGeom>
                <a:ln w="28575">
                  <a:solidFill>
                    <a:schemeClr val="accent3">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71" name="Straight Connector 1270"/>
                <p:cNvCxnSpPr/>
                <p:nvPr/>
              </p:nvCxnSpPr>
              <p:spPr>
                <a:xfrm>
                  <a:off x="2287170" y="2207532"/>
                  <a:ext cx="230525" cy="3566"/>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72" name="Straight Connector 1271"/>
                <p:cNvCxnSpPr/>
                <p:nvPr/>
              </p:nvCxnSpPr>
              <p:spPr>
                <a:xfrm>
                  <a:off x="1983848" y="2307422"/>
                  <a:ext cx="23052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73" name="Straight Connector 1272"/>
                <p:cNvCxnSpPr/>
                <p:nvPr/>
              </p:nvCxnSpPr>
              <p:spPr>
                <a:xfrm>
                  <a:off x="1983848" y="2371637"/>
                  <a:ext cx="230525" cy="2854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74" name="Straight Connector 1273"/>
                <p:cNvCxnSpPr/>
                <p:nvPr/>
              </p:nvCxnSpPr>
              <p:spPr>
                <a:xfrm rot="5400000">
                  <a:off x="2490583" y="2182560"/>
                  <a:ext cx="7848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75" name="Straight Connector 1274"/>
                <p:cNvCxnSpPr/>
                <p:nvPr/>
              </p:nvCxnSpPr>
              <p:spPr>
                <a:xfrm rot="5400000">
                  <a:off x="1946036" y="2360933"/>
                  <a:ext cx="9989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76" name="Straight Connector 1275"/>
                <p:cNvCxnSpPr/>
                <p:nvPr/>
              </p:nvCxnSpPr>
              <p:spPr>
                <a:xfrm rot="6120000">
                  <a:off x="2213139" y="2205197"/>
                  <a:ext cx="117729" cy="115260"/>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9437" name="Group 481"/>
              <p:cNvGrpSpPr>
                <a:grpSpLocks/>
              </p:cNvGrpSpPr>
              <p:nvPr/>
            </p:nvGrpSpPr>
            <p:grpSpPr bwMode="auto">
              <a:xfrm>
                <a:off x="2671971" y="3682564"/>
                <a:ext cx="277244" cy="242273"/>
                <a:chOff x="1981200" y="2170369"/>
                <a:chExt cx="553362" cy="242273"/>
              </a:xfrm>
            </p:grpSpPr>
            <p:cxnSp>
              <p:nvCxnSpPr>
                <p:cNvPr id="1263" name="Straight Connector 1262"/>
                <p:cNvCxnSpPr/>
                <p:nvPr/>
              </p:nvCxnSpPr>
              <p:spPr>
                <a:xfrm>
                  <a:off x="2262904" y="2170293"/>
                  <a:ext cx="272988" cy="0"/>
                </a:xfrm>
                <a:prstGeom prst="line">
                  <a:avLst/>
                </a:prstGeom>
                <a:ln w="28575">
                  <a:solidFill>
                    <a:schemeClr val="accent3">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64" name="Straight Connector 1263"/>
                <p:cNvCxnSpPr/>
                <p:nvPr/>
              </p:nvCxnSpPr>
              <p:spPr>
                <a:xfrm>
                  <a:off x="2287170" y="2234508"/>
                  <a:ext cx="230525" cy="3569"/>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65" name="Straight Connector 1264"/>
                <p:cNvCxnSpPr/>
                <p:nvPr/>
              </p:nvCxnSpPr>
              <p:spPr>
                <a:xfrm>
                  <a:off x="1983848" y="2305858"/>
                  <a:ext cx="23052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66" name="Straight Connector 1265"/>
                <p:cNvCxnSpPr/>
                <p:nvPr/>
              </p:nvCxnSpPr>
              <p:spPr>
                <a:xfrm>
                  <a:off x="1983848" y="2370072"/>
                  <a:ext cx="230525" cy="3569"/>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67" name="Straight Connector 1266"/>
                <p:cNvCxnSpPr/>
                <p:nvPr/>
              </p:nvCxnSpPr>
              <p:spPr>
                <a:xfrm rot="5400000">
                  <a:off x="2492368" y="2207752"/>
                  <a:ext cx="74919"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68" name="Straight Connector 1267"/>
                <p:cNvCxnSpPr/>
                <p:nvPr/>
              </p:nvCxnSpPr>
              <p:spPr>
                <a:xfrm rot="5400000">
                  <a:off x="1958521" y="2346885"/>
                  <a:ext cx="74916"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69" name="Straight Connector 1268"/>
                <p:cNvCxnSpPr/>
                <p:nvPr/>
              </p:nvCxnSpPr>
              <p:spPr>
                <a:xfrm rot="6120000">
                  <a:off x="2227408" y="2217905"/>
                  <a:ext cx="89186" cy="115260"/>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9438" name="Group 489"/>
              <p:cNvGrpSpPr>
                <a:grpSpLocks/>
              </p:cNvGrpSpPr>
              <p:nvPr/>
            </p:nvGrpSpPr>
            <p:grpSpPr bwMode="auto">
              <a:xfrm>
                <a:off x="2671971" y="3999449"/>
                <a:ext cx="277244" cy="242273"/>
                <a:chOff x="1981200" y="2170369"/>
                <a:chExt cx="553362" cy="242273"/>
              </a:xfrm>
            </p:grpSpPr>
            <p:cxnSp>
              <p:nvCxnSpPr>
                <p:cNvPr id="1256" name="Straight Connector 1255"/>
                <p:cNvCxnSpPr/>
                <p:nvPr/>
              </p:nvCxnSpPr>
              <p:spPr>
                <a:xfrm>
                  <a:off x="2262904" y="2142377"/>
                  <a:ext cx="272988" cy="0"/>
                </a:xfrm>
                <a:prstGeom prst="line">
                  <a:avLst/>
                </a:prstGeom>
                <a:ln w="28575">
                  <a:solidFill>
                    <a:schemeClr val="accent3">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57" name="Straight Connector 1256"/>
                <p:cNvCxnSpPr/>
                <p:nvPr/>
              </p:nvCxnSpPr>
              <p:spPr>
                <a:xfrm>
                  <a:off x="2287170" y="2206592"/>
                  <a:ext cx="230525" cy="3566"/>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58" name="Straight Connector 1257"/>
                <p:cNvCxnSpPr/>
                <p:nvPr/>
              </p:nvCxnSpPr>
              <p:spPr>
                <a:xfrm>
                  <a:off x="1983848" y="2306482"/>
                  <a:ext cx="23052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59" name="Straight Connector 1258"/>
                <p:cNvCxnSpPr/>
                <p:nvPr/>
              </p:nvCxnSpPr>
              <p:spPr>
                <a:xfrm>
                  <a:off x="1983848" y="2370697"/>
                  <a:ext cx="230525" cy="3566"/>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60" name="Straight Connector 1259"/>
                <p:cNvCxnSpPr/>
                <p:nvPr/>
              </p:nvCxnSpPr>
              <p:spPr>
                <a:xfrm rot="5400000">
                  <a:off x="2490583" y="2181621"/>
                  <a:ext cx="7848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61" name="Straight Connector 1260"/>
                <p:cNvCxnSpPr/>
                <p:nvPr/>
              </p:nvCxnSpPr>
              <p:spPr>
                <a:xfrm rot="5400000">
                  <a:off x="1958522" y="2347508"/>
                  <a:ext cx="74919"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62" name="Straight Connector 1261"/>
                <p:cNvCxnSpPr/>
                <p:nvPr/>
              </p:nvCxnSpPr>
              <p:spPr>
                <a:xfrm rot="6120000">
                  <a:off x="2213139" y="2204258"/>
                  <a:ext cx="117729" cy="115260"/>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9439" name="Group 497"/>
              <p:cNvGrpSpPr>
                <a:grpSpLocks/>
              </p:cNvGrpSpPr>
              <p:nvPr/>
            </p:nvGrpSpPr>
            <p:grpSpPr bwMode="auto">
              <a:xfrm>
                <a:off x="2671971" y="4303175"/>
                <a:ext cx="277244" cy="242273"/>
                <a:chOff x="1981200" y="2170369"/>
                <a:chExt cx="553362" cy="242273"/>
              </a:xfrm>
            </p:grpSpPr>
            <p:cxnSp>
              <p:nvCxnSpPr>
                <p:cNvPr id="1249" name="Straight Connector 1248"/>
                <p:cNvCxnSpPr/>
                <p:nvPr/>
              </p:nvCxnSpPr>
              <p:spPr>
                <a:xfrm>
                  <a:off x="2262904" y="2170427"/>
                  <a:ext cx="272988" cy="0"/>
                </a:xfrm>
                <a:prstGeom prst="line">
                  <a:avLst/>
                </a:prstGeom>
                <a:ln w="28575">
                  <a:solidFill>
                    <a:schemeClr val="accent3">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50" name="Straight Connector 1249"/>
                <p:cNvCxnSpPr/>
                <p:nvPr/>
              </p:nvCxnSpPr>
              <p:spPr>
                <a:xfrm>
                  <a:off x="2287170" y="2234642"/>
                  <a:ext cx="230525" cy="3569"/>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51" name="Straight Connector 1250"/>
                <p:cNvCxnSpPr/>
                <p:nvPr/>
              </p:nvCxnSpPr>
              <p:spPr>
                <a:xfrm>
                  <a:off x="1983848" y="2305992"/>
                  <a:ext cx="23052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52" name="Straight Connector 1251"/>
                <p:cNvCxnSpPr/>
                <p:nvPr/>
              </p:nvCxnSpPr>
              <p:spPr>
                <a:xfrm>
                  <a:off x="1983848" y="2370207"/>
                  <a:ext cx="230525" cy="3569"/>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53" name="Straight Connector 1252"/>
                <p:cNvCxnSpPr/>
                <p:nvPr/>
              </p:nvCxnSpPr>
              <p:spPr>
                <a:xfrm rot="5400000">
                  <a:off x="2492368" y="2207887"/>
                  <a:ext cx="74919"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54" name="Straight Connector 1253"/>
                <p:cNvCxnSpPr/>
                <p:nvPr/>
              </p:nvCxnSpPr>
              <p:spPr>
                <a:xfrm rot="5400000">
                  <a:off x="1958521" y="2347020"/>
                  <a:ext cx="74916"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55" name="Straight Connector 1254"/>
                <p:cNvCxnSpPr/>
                <p:nvPr/>
              </p:nvCxnSpPr>
              <p:spPr>
                <a:xfrm rot="6120000">
                  <a:off x="2227408" y="2218040"/>
                  <a:ext cx="89186" cy="115260"/>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9440" name="Group 505"/>
              <p:cNvGrpSpPr>
                <a:grpSpLocks/>
              </p:cNvGrpSpPr>
              <p:nvPr/>
            </p:nvGrpSpPr>
            <p:grpSpPr bwMode="auto">
              <a:xfrm>
                <a:off x="2671971" y="4607975"/>
                <a:ext cx="277244" cy="242273"/>
                <a:chOff x="1981200" y="2170369"/>
                <a:chExt cx="553362" cy="242273"/>
              </a:xfrm>
            </p:grpSpPr>
            <p:cxnSp>
              <p:nvCxnSpPr>
                <p:cNvPr id="1242" name="Straight Connector 1241"/>
                <p:cNvCxnSpPr/>
                <p:nvPr/>
              </p:nvCxnSpPr>
              <p:spPr>
                <a:xfrm>
                  <a:off x="2262904" y="2168866"/>
                  <a:ext cx="272988" cy="0"/>
                </a:xfrm>
                <a:prstGeom prst="line">
                  <a:avLst/>
                </a:prstGeom>
                <a:ln w="28575">
                  <a:solidFill>
                    <a:schemeClr val="accent3">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43" name="Straight Connector 1242"/>
                <p:cNvCxnSpPr/>
                <p:nvPr/>
              </p:nvCxnSpPr>
              <p:spPr>
                <a:xfrm>
                  <a:off x="2287170" y="2233081"/>
                  <a:ext cx="230525" cy="3566"/>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44" name="Straight Connector 1243"/>
                <p:cNvCxnSpPr/>
                <p:nvPr/>
              </p:nvCxnSpPr>
              <p:spPr>
                <a:xfrm>
                  <a:off x="1983848" y="2332971"/>
                  <a:ext cx="23052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45" name="Straight Connector 1244"/>
                <p:cNvCxnSpPr/>
                <p:nvPr/>
              </p:nvCxnSpPr>
              <p:spPr>
                <a:xfrm>
                  <a:off x="1983848" y="2397185"/>
                  <a:ext cx="230525" cy="3566"/>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46" name="Straight Connector 1245"/>
                <p:cNvCxnSpPr/>
                <p:nvPr/>
              </p:nvCxnSpPr>
              <p:spPr>
                <a:xfrm rot="5400000">
                  <a:off x="2490583" y="2208109"/>
                  <a:ext cx="7848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47" name="Straight Connector 1246"/>
                <p:cNvCxnSpPr/>
                <p:nvPr/>
              </p:nvCxnSpPr>
              <p:spPr>
                <a:xfrm rot="5400000">
                  <a:off x="1958522" y="2373996"/>
                  <a:ext cx="74919"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48" name="Straight Connector 1247"/>
                <p:cNvCxnSpPr/>
                <p:nvPr/>
              </p:nvCxnSpPr>
              <p:spPr>
                <a:xfrm rot="6120000">
                  <a:off x="2213139" y="2230746"/>
                  <a:ext cx="117729" cy="115260"/>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9441" name="Group 518"/>
              <p:cNvGrpSpPr>
                <a:grpSpLocks/>
              </p:cNvGrpSpPr>
              <p:nvPr/>
            </p:nvGrpSpPr>
            <p:grpSpPr bwMode="auto">
              <a:xfrm>
                <a:off x="2674875" y="4913569"/>
                <a:ext cx="277244" cy="242273"/>
                <a:chOff x="1981200" y="2170369"/>
                <a:chExt cx="553362" cy="242273"/>
              </a:xfrm>
            </p:grpSpPr>
            <p:cxnSp>
              <p:nvCxnSpPr>
                <p:cNvPr id="1235" name="Straight Connector 1234"/>
                <p:cNvCxnSpPr/>
                <p:nvPr/>
              </p:nvCxnSpPr>
              <p:spPr>
                <a:xfrm>
                  <a:off x="2263172" y="2170077"/>
                  <a:ext cx="272991" cy="0"/>
                </a:xfrm>
                <a:prstGeom prst="line">
                  <a:avLst/>
                </a:prstGeom>
                <a:ln w="28575">
                  <a:solidFill>
                    <a:schemeClr val="accent3">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36" name="Straight Connector 1235"/>
                <p:cNvCxnSpPr/>
                <p:nvPr/>
              </p:nvCxnSpPr>
              <p:spPr>
                <a:xfrm>
                  <a:off x="2287437" y="2234292"/>
                  <a:ext cx="230525" cy="3566"/>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37" name="Straight Connector 1236"/>
                <p:cNvCxnSpPr/>
                <p:nvPr/>
              </p:nvCxnSpPr>
              <p:spPr>
                <a:xfrm>
                  <a:off x="1984116" y="2334182"/>
                  <a:ext cx="23052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38" name="Straight Connector 1237"/>
                <p:cNvCxnSpPr/>
                <p:nvPr/>
              </p:nvCxnSpPr>
              <p:spPr>
                <a:xfrm>
                  <a:off x="1984116" y="2398397"/>
                  <a:ext cx="230525" cy="3566"/>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39" name="Straight Connector 1238"/>
                <p:cNvCxnSpPr/>
                <p:nvPr/>
              </p:nvCxnSpPr>
              <p:spPr>
                <a:xfrm rot="5400000">
                  <a:off x="2490850" y="2209320"/>
                  <a:ext cx="7848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40" name="Straight Connector 1239"/>
                <p:cNvCxnSpPr/>
                <p:nvPr/>
              </p:nvCxnSpPr>
              <p:spPr>
                <a:xfrm rot="5400000">
                  <a:off x="1958789" y="2375207"/>
                  <a:ext cx="74919"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41" name="Straight Connector 1240"/>
                <p:cNvCxnSpPr/>
                <p:nvPr/>
              </p:nvCxnSpPr>
              <p:spPr>
                <a:xfrm rot="6120000">
                  <a:off x="2213410" y="2231954"/>
                  <a:ext cx="117729" cy="115264"/>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cxnSp>
            <p:nvCxnSpPr>
              <p:cNvPr id="1228" name="Straight Connector 1227"/>
              <p:cNvCxnSpPr/>
              <p:nvPr/>
            </p:nvCxnSpPr>
            <p:spPr>
              <a:xfrm rot="5400000">
                <a:off x="2910637" y="1905875"/>
                <a:ext cx="7848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29" name="Straight Connector 1228"/>
              <p:cNvCxnSpPr/>
              <p:nvPr/>
            </p:nvCxnSpPr>
            <p:spPr>
              <a:xfrm rot="300000" flipV="1">
                <a:off x="2503092" y="5373483"/>
                <a:ext cx="279624" cy="24974"/>
              </a:xfrm>
              <a:prstGeom prst="line">
                <a:avLst/>
              </a:prstGeom>
              <a:ln w="28575">
                <a:solidFill>
                  <a:schemeClr val="accent3">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30" name="Straight Connector 1229"/>
              <p:cNvCxnSpPr/>
              <p:nvPr/>
            </p:nvCxnSpPr>
            <p:spPr>
              <a:xfrm>
                <a:off x="2810069" y="5220082"/>
                <a:ext cx="136773" cy="0"/>
              </a:xfrm>
              <a:prstGeom prst="line">
                <a:avLst/>
              </a:prstGeom>
              <a:ln w="28575">
                <a:solidFill>
                  <a:schemeClr val="accent3">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31" name="Straight Connector 1230"/>
              <p:cNvCxnSpPr/>
              <p:nvPr/>
            </p:nvCxnSpPr>
            <p:spPr>
              <a:xfrm>
                <a:off x="2822227" y="5284297"/>
                <a:ext cx="115497"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32" name="Straight Connector 1231"/>
              <p:cNvCxnSpPr/>
              <p:nvPr/>
            </p:nvCxnSpPr>
            <p:spPr>
              <a:xfrm rot="5400000">
                <a:off x="2906343" y="5257541"/>
                <a:ext cx="74916"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33" name="Straight Connector 1232"/>
              <p:cNvCxnSpPr/>
              <p:nvPr/>
            </p:nvCxnSpPr>
            <p:spPr>
              <a:xfrm rot="6120000">
                <a:off x="2748430" y="5308934"/>
                <a:ext cx="114160" cy="57747"/>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34" name="Straight Connector 1233"/>
              <p:cNvCxnSpPr/>
              <p:nvPr/>
            </p:nvCxnSpPr>
            <p:spPr>
              <a:xfrm rot="5400000">
                <a:off x="2912422" y="5243271"/>
                <a:ext cx="74916"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8254" name="Group 530"/>
            <p:cNvGrpSpPr>
              <a:grpSpLocks/>
            </p:cNvGrpSpPr>
            <p:nvPr/>
          </p:nvGrpSpPr>
          <p:grpSpPr bwMode="auto">
            <a:xfrm>
              <a:off x="1741671" y="3423195"/>
              <a:ext cx="240010" cy="197419"/>
              <a:chOff x="2641258" y="2017969"/>
              <a:chExt cx="547078" cy="242274"/>
            </a:xfrm>
          </p:grpSpPr>
          <p:cxnSp>
            <p:nvCxnSpPr>
              <p:cNvPr id="1210" name="Straight Connector 1209"/>
              <p:cNvCxnSpPr/>
              <p:nvPr/>
            </p:nvCxnSpPr>
            <p:spPr>
              <a:xfrm>
                <a:off x="2959624" y="2019162"/>
                <a:ext cx="230524" cy="0"/>
              </a:xfrm>
              <a:prstGeom prst="line">
                <a:avLst/>
              </a:prstGeom>
              <a:ln w="28575">
                <a:solidFill>
                  <a:schemeClr val="accent3">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11" name="Straight Connector 1210"/>
              <p:cNvCxnSpPr/>
              <p:nvPr/>
            </p:nvCxnSpPr>
            <p:spPr>
              <a:xfrm>
                <a:off x="2947491" y="2083356"/>
                <a:ext cx="230524" cy="3565"/>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12" name="Straight Connector 1211"/>
              <p:cNvCxnSpPr/>
              <p:nvPr/>
            </p:nvCxnSpPr>
            <p:spPr>
              <a:xfrm>
                <a:off x="2644170" y="2183213"/>
                <a:ext cx="230524"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13" name="Straight Connector 1212"/>
              <p:cNvCxnSpPr/>
              <p:nvPr/>
            </p:nvCxnSpPr>
            <p:spPr>
              <a:xfrm>
                <a:off x="2644170" y="2247406"/>
                <a:ext cx="272987" cy="3565"/>
              </a:xfrm>
              <a:prstGeom prst="line">
                <a:avLst/>
              </a:prstGeom>
              <a:ln w="28575">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14" name="Straight Connector 1213"/>
              <p:cNvCxnSpPr/>
              <p:nvPr/>
            </p:nvCxnSpPr>
            <p:spPr>
              <a:xfrm rot="5400000">
                <a:off x="3150916" y="2058393"/>
                <a:ext cx="78459"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15" name="Straight Connector 1214"/>
              <p:cNvCxnSpPr/>
              <p:nvPr/>
            </p:nvCxnSpPr>
            <p:spPr>
              <a:xfrm rot="5400000">
                <a:off x="2618856" y="2224225"/>
                <a:ext cx="74894"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16" name="Straight Connector 1215"/>
              <p:cNvCxnSpPr/>
              <p:nvPr/>
            </p:nvCxnSpPr>
            <p:spPr>
              <a:xfrm rot="6120000">
                <a:off x="2873479" y="2081003"/>
                <a:ext cx="117690" cy="115260"/>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8255" name="Group 538"/>
            <p:cNvGrpSpPr>
              <a:grpSpLocks/>
            </p:cNvGrpSpPr>
            <p:nvPr/>
          </p:nvGrpSpPr>
          <p:grpSpPr bwMode="auto">
            <a:xfrm>
              <a:off x="1742142" y="3671481"/>
              <a:ext cx="240010" cy="197419"/>
              <a:chOff x="2641258" y="2017969"/>
              <a:chExt cx="547078" cy="242274"/>
            </a:xfrm>
          </p:grpSpPr>
          <p:cxnSp>
            <p:nvCxnSpPr>
              <p:cNvPr id="1203" name="Straight Connector 1202"/>
              <p:cNvCxnSpPr/>
              <p:nvPr/>
            </p:nvCxnSpPr>
            <p:spPr>
              <a:xfrm>
                <a:off x="2958550" y="2017601"/>
                <a:ext cx="230524" cy="0"/>
              </a:xfrm>
              <a:prstGeom prst="line">
                <a:avLst/>
              </a:prstGeom>
              <a:ln w="28575">
                <a:solidFill>
                  <a:schemeClr val="accent3">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04" name="Straight Connector 1203"/>
              <p:cNvCxnSpPr/>
              <p:nvPr/>
            </p:nvCxnSpPr>
            <p:spPr>
              <a:xfrm>
                <a:off x="2946417" y="2081794"/>
                <a:ext cx="230524" cy="3567"/>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05" name="Straight Connector 1204"/>
              <p:cNvCxnSpPr/>
              <p:nvPr/>
            </p:nvCxnSpPr>
            <p:spPr>
              <a:xfrm>
                <a:off x="2643096" y="2181651"/>
                <a:ext cx="230524"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06" name="Straight Connector 1205"/>
              <p:cNvCxnSpPr/>
              <p:nvPr/>
            </p:nvCxnSpPr>
            <p:spPr>
              <a:xfrm>
                <a:off x="2643096" y="2245845"/>
                <a:ext cx="272987" cy="3567"/>
              </a:xfrm>
              <a:prstGeom prst="line">
                <a:avLst/>
              </a:prstGeom>
              <a:ln w="28575">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07" name="Straight Connector 1206"/>
              <p:cNvCxnSpPr/>
              <p:nvPr/>
            </p:nvCxnSpPr>
            <p:spPr>
              <a:xfrm rot="5400000">
                <a:off x="3149842" y="2056831"/>
                <a:ext cx="78459"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08" name="Straight Connector 1207"/>
              <p:cNvCxnSpPr/>
              <p:nvPr/>
            </p:nvCxnSpPr>
            <p:spPr>
              <a:xfrm rot="5400000">
                <a:off x="2617781" y="2222666"/>
                <a:ext cx="74892"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09" name="Straight Connector 1208"/>
              <p:cNvCxnSpPr/>
              <p:nvPr/>
            </p:nvCxnSpPr>
            <p:spPr>
              <a:xfrm rot="6120000">
                <a:off x="2872404" y="2079444"/>
                <a:ext cx="117687" cy="115260"/>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8256" name="Group 546"/>
            <p:cNvGrpSpPr>
              <a:grpSpLocks/>
            </p:cNvGrpSpPr>
            <p:nvPr/>
          </p:nvGrpSpPr>
          <p:grpSpPr bwMode="auto">
            <a:xfrm>
              <a:off x="1746973" y="3919768"/>
              <a:ext cx="240010" cy="197419"/>
              <a:chOff x="2641258" y="2017969"/>
              <a:chExt cx="547078" cy="242274"/>
            </a:xfrm>
          </p:grpSpPr>
          <p:cxnSp>
            <p:nvCxnSpPr>
              <p:cNvPr id="1196" name="Straight Connector 1195"/>
              <p:cNvCxnSpPr/>
              <p:nvPr/>
            </p:nvCxnSpPr>
            <p:spPr>
              <a:xfrm>
                <a:off x="2959673" y="2019604"/>
                <a:ext cx="230524" cy="0"/>
              </a:xfrm>
              <a:prstGeom prst="line">
                <a:avLst/>
              </a:prstGeom>
              <a:ln w="28575">
                <a:solidFill>
                  <a:schemeClr val="accent3">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97" name="Straight Connector 1196"/>
              <p:cNvCxnSpPr/>
              <p:nvPr/>
            </p:nvCxnSpPr>
            <p:spPr>
              <a:xfrm>
                <a:off x="2947540" y="2083798"/>
                <a:ext cx="230524" cy="3567"/>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98" name="Straight Connector 1197"/>
              <p:cNvCxnSpPr/>
              <p:nvPr/>
            </p:nvCxnSpPr>
            <p:spPr>
              <a:xfrm>
                <a:off x="2644220" y="2180090"/>
                <a:ext cx="230524"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99" name="Straight Connector 1198"/>
              <p:cNvCxnSpPr/>
              <p:nvPr/>
            </p:nvCxnSpPr>
            <p:spPr>
              <a:xfrm>
                <a:off x="2644220" y="2244284"/>
                <a:ext cx="272987" cy="3565"/>
              </a:xfrm>
              <a:prstGeom prst="line">
                <a:avLst/>
              </a:prstGeom>
              <a:ln w="28575">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00" name="Straight Connector 1199"/>
              <p:cNvCxnSpPr/>
              <p:nvPr/>
            </p:nvCxnSpPr>
            <p:spPr>
              <a:xfrm rot="5400000">
                <a:off x="3152750" y="2057051"/>
                <a:ext cx="74894"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01" name="Straight Connector 1200"/>
              <p:cNvCxnSpPr/>
              <p:nvPr/>
            </p:nvCxnSpPr>
            <p:spPr>
              <a:xfrm rot="5400000">
                <a:off x="2618905" y="2221102"/>
                <a:ext cx="74894"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02" name="Straight Connector 1201"/>
              <p:cNvCxnSpPr/>
              <p:nvPr/>
            </p:nvCxnSpPr>
            <p:spPr>
              <a:xfrm rot="6120000">
                <a:off x="2875312" y="2079664"/>
                <a:ext cx="114122" cy="115260"/>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8257" name="Group 554"/>
            <p:cNvGrpSpPr>
              <a:grpSpLocks/>
            </p:cNvGrpSpPr>
            <p:nvPr/>
          </p:nvGrpSpPr>
          <p:grpSpPr bwMode="auto">
            <a:xfrm>
              <a:off x="1747321" y="4168054"/>
              <a:ext cx="240010" cy="197419"/>
              <a:chOff x="2641258" y="2017969"/>
              <a:chExt cx="547078" cy="242274"/>
            </a:xfrm>
          </p:grpSpPr>
          <p:cxnSp>
            <p:nvCxnSpPr>
              <p:cNvPr id="1189" name="Straight Connector 1188"/>
              <p:cNvCxnSpPr/>
              <p:nvPr/>
            </p:nvCxnSpPr>
            <p:spPr>
              <a:xfrm>
                <a:off x="2958878" y="2018045"/>
                <a:ext cx="230524" cy="0"/>
              </a:xfrm>
              <a:prstGeom prst="line">
                <a:avLst/>
              </a:prstGeom>
              <a:ln w="28575">
                <a:solidFill>
                  <a:schemeClr val="accent3">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90" name="Straight Connector 1189"/>
              <p:cNvCxnSpPr/>
              <p:nvPr/>
            </p:nvCxnSpPr>
            <p:spPr>
              <a:xfrm>
                <a:off x="2946746" y="2082239"/>
                <a:ext cx="230524" cy="3565"/>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91" name="Straight Connector 1190"/>
              <p:cNvCxnSpPr/>
              <p:nvPr/>
            </p:nvCxnSpPr>
            <p:spPr>
              <a:xfrm>
                <a:off x="2643425" y="2182096"/>
                <a:ext cx="230524"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92" name="Straight Connector 1191"/>
              <p:cNvCxnSpPr/>
              <p:nvPr/>
            </p:nvCxnSpPr>
            <p:spPr>
              <a:xfrm>
                <a:off x="2643425" y="2246290"/>
                <a:ext cx="272987" cy="3565"/>
              </a:xfrm>
              <a:prstGeom prst="line">
                <a:avLst/>
              </a:prstGeom>
              <a:ln w="28575">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93" name="Straight Connector 1192"/>
              <p:cNvCxnSpPr/>
              <p:nvPr/>
            </p:nvCxnSpPr>
            <p:spPr>
              <a:xfrm rot="5400000">
                <a:off x="3150171" y="2057276"/>
                <a:ext cx="78459"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94" name="Straight Connector 1193"/>
              <p:cNvCxnSpPr/>
              <p:nvPr/>
            </p:nvCxnSpPr>
            <p:spPr>
              <a:xfrm rot="5400000">
                <a:off x="2618111" y="2223108"/>
                <a:ext cx="74894"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95" name="Straight Connector 1194"/>
              <p:cNvCxnSpPr/>
              <p:nvPr/>
            </p:nvCxnSpPr>
            <p:spPr>
              <a:xfrm rot="6120000">
                <a:off x="2872734" y="2079887"/>
                <a:ext cx="117690" cy="115260"/>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8258" name="Group 562"/>
            <p:cNvGrpSpPr>
              <a:grpSpLocks/>
            </p:cNvGrpSpPr>
            <p:nvPr/>
          </p:nvGrpSpPr>
          <p:grpSpPr bwMode="auto">
            <a:xfrm>
              <a:off x="1747321" y="4407371"/>
              <a:ext cx="240010" cy="197419"/>
              <a:chOff x="2641258" y="2017969"/>
              <a:chExt cx="547078" cy="242274"/>
            </a:xfrm>
          </p:grpSpPr>
          <p:cxnSp>
            <p:nvCxnSpPr>
              <p:cNvPr id="1182" name="Straight Connector 1181"/>
              <p:cNvCxnSpPr/>
              <p:nvPr/>
            </p:nvCxnSpPr>
            <p:spPr>
              <a:xfrm>
                <a:off x="2958878" y="2016792"/>
                <a:ext cx="230524" cy="0"/>
              </a:xfrm>
              <a:prstGeom prst="line">
                <a:avLst/>
              </a:prstGeom>
              <a:ln w="28575">
                <a:solidFill>
                  <a:schemeClr val="accent3">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83" name="Straight Connector 1182"/>
              <p:cNvCxnSpPr/>
              <p:nvPr/>
            </p:nvCxnSpPr>
            <p:spPr>
              <a:xfrm>
                <a:off x="2946746" y="2080986"/>
                <a:ext cx="230524" cy="3565"/>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84" name="Straight Connector 1183"/>
              <p:cNvCxnSpPr/>
              <p:nvPr/>
            </p:nvCxnSpPr>
            <p:spPr>
              <a:xfrm>
                <a:off x="2643425" y="2180843"/>
                <a:ext cx="230524"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85" name="Straight Connector 1184"/>
              <p:cNvCxnSpPr/>
              <p:nvPr/>
            </p:nvCxnSpPr>
            <p:spPr>
              <a:xfrm>
                <a:off x="2643425" y="2245036"/>
                <a:ext cx="272987" cy="3565"/>
              </a:xfrm>
              <a:prstGeom prst="line">
                <a:avLst/>
              </a:prstGeom>
              <a:ln w="28575">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86" name="Straight Connector 1185"/>
              <p:cNvCxnSpPr/>
              <p:nvPr/>
            </p:nvCxnSpPr>
            <p:spPr>
              <a:xfrm rot="5400000">
                <a:off x="3150171" y="2056022"/>
                <a:ext cx="78459"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87" name="Straight Connector 1186"/>
              <p:cNvCxnSpPr/>
              <p:nvPr/>
            </p:nvCxnSpPr>
            <p:spPr>
              <a:xfrm rot="5400000">
                <a:off x="2618111" y="2221855"/>
                <a:ext cx="74894"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88" name="Straight Connector 1187"/>
              <p:cNvCxnSpPr/>
              <p:nvPr/>
            </p:nvCxnSpPr>
            <p:spPr>
              <a:xfrm rot="6120000">
                <a:off x="2872734" y="2078633"/>
                <a:ext cx="117690" cy="115260"/>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8259" name="Group 570"/>
            <p:cNvGrpSpPr>
              <a:grpSpLocks/>
            </p:cNvGrpSpPr>
            <p:nvPr/>
          </p:nvGrpSpPr>
          <p:grpSpPr bwMode="auto">
            <a:xfrm>
              <a:off x="1747321" y="4665502"/>
              <a:ext cx="240010" cy="197419"/>
              <a:chOff x="2641258" y="2017969"/>
              <a:chExt cx="547078" cy="242274"/>
            </a:xfrm>
          </p:grpSpPr>
          <p:cxnSp>
            <p:nvCxnSpPr>
              <p:cNvPr id="1175" name="Straight Connector 1174"/>
              <p:cNvCxnSpPr/>
              <p:nvPr/>
            </p:nvCxnSpPr>
            <p:spPr>
              <a:xfrm>
                <a:off x="2958878" y="2017414"/>
                <a:ext cx="230524" cy="0"/>
              </a:xfrm>
              <a:prstGeom prst="line">
                <a:avLst/>
              </a:prstGeom>
              <a:ln w="28575">
                <a:solidFill>
                  <a:schemeClr val="accent3">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76" name="Straight Connector 1175"/>
              <p:cNvCxnSpPr/>
              <p:nvPr/>
            </p:nvCxnSpPr>
            <p:spPr>
              <a:xfrm>
                <a:off x="2946746" y="2081608"/>
                <a:ext cx="230524" cy="3567"/>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77" name="Straight Connector 1176"/>
              <p:cNvCxnSpPr/>
              <p:nvPr/>
            </p:nvCxnSpPr>
            <p:spPr>
              <a:xfrm>
                <a:off x="2643425" y="2181465"/>
                <a:ext cx="230524"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78" name="Straight Connector 1177"/>
              <p:cNvCxnSpPr/>
              <p:nvPr/>
            </p:nvCxnSpPr>
            <p:spPr>
              <a:xfrm>
                <a:off x="2643425" y="2245659"/>
                <a:ext cx="272987" cy="3567"/>
              </a:xfrm>
              <a:prstGeom prst="line">
                <a:avLst/>
              </a:prstGeom>
              <a:ln w="28575">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79" name="Straight Connector 1178"/>
              <p:cNvCxnSpPr/>
              <p:nvPr/>
            </p:nvCxnSpPr>
            <p:spPr>
              <a:xfrm rot="5400000">
                <a:off x="3150171" y="2056645"/>
                <a:ext cx="78459"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80" name="Straight Connector 1179"/>
              <p:cNvCxnSpPr/>
              <p:nvPr/>
            </p:nvCxnSpPr>
            <p:spPr>
              <a:xfrm rot="5400000">
                <a:off x="2618110" y="2222479"/>
                <a:ext cx="74892"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81" name="Straight Connector 1180"/>
              <p:cNvCxnSpPr/>
              <p:nvPr/>
            </p:nvCxnSpPr>
            <p:spPr>
              <a:xfrm rot="6120000">
                <a:off x="2872733" y="2079258"/>
                <a:ext cx="117687" cy="115260"/>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8260" name="Group 579"/>
            <p:cNvGrpSpPr>
              <a:grpSpLocks/>
            </p:cNvGrpSpPr>
            <p:nvPr/>
          </p:nvGrpSpPr>
          <p:grpSpPr bwMode="auto">
            <a:xfrm>
              <a:off x="1746973" y="4912914"/>
              <a:ext cx="240010" cy="197419"/>
              <a:chOff x="2641258" y="2017969"/>
              <a:chExt cx="547078" cy="242274"/>
            </a:xfrm>
          </p:grpSpPr>
          <p:cxnSp>
            <p:nvCxnSpPr>
              <p:cNvPr id="1168" name="Straight Connector 1167"/>
              <p:cNvCxnSpPr/>
              <p:nvPr/>
            </p:nvCxnSpPr>
            <p:spPr>
              <a:xfrm>
                <a:off x="2959673" y="2016927"/>
                <a:ext cx="230524" cy="0"/>
              </a:xfrm>
              <a:prstGeom prst="line">
                <a:avLst/>
              </a:prstGeom>
              <a:ln w="28575">
                <a:solidFill>
                  <a:schemeClr val="accent3">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69" name="Straight Connector 1168"/>
              <p:cNvCxnSpPr/>
              <p:nvPr/>
            </p:nvCxnSpPr>
            <p:spPr>
              <a:xfrm>
                <a:off x="2947540" y="2081120"/>
                <a:ext cx="230524" cy="3565"/>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70" name="Straight Connector 1169"/>
              <p:cNvCxnSpPr/>
              <p:nvPr/>
            </p:nvCxnSpPr>
            <p:spPr>
              <a:xfrm>
                <a:off x="2644220" y="2180977"/>
                <a:ext cx="230524"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71" name="Straight Connector 1170"/>
              <p:cNvCxnSpPr/>
              <p:nvPr/>
            </p:nvCxnSpPr>
            <p:spPr>
              <a:xfrm>
                <a:off x="2644220" y="2245171"/>
                <a:ext cx="272987" cy="3565"/>
              </a:xfrm>
              <a:prstGeom prst="line">
                <a:avLst/>
              </a:prstGeom>
              <a:ln w="28575">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72" name="Straight Connector 1171"/>
              <p:cNvCxnSpPr/>
              <p:nvPr/>
            </p:nvCxnSpPr>
            <p:spPr>
              <a:xfrm rot="5400000">
                <a:off x="3150966" y="2056157"/>
                <a:ext cx="78459"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73" name="Straight Connector 1172"/>
              <p:cNvCxnSpPr/>
              <p:nvPr/>
            </p:nvCxnSpPr>
            <p:spPr>
              <a:xfrm rot="5400000">
                <a:off x="2618905" y="2221990"/>
                <a:ext cx="74894"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74" name="Straight Connector 1173"/>
              <p:cNvCxnSpPr/>
              <p:nvPr/>
            </p:nvCxnSpPr>
            <p:spPr>
              <a:xfrm rot="6120000">
                <a:off x="2873528" y="2078768"/>
                <a:ext cx="117690" cy="115260"/>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8261" name="Group 587"/>
            <p:cNvGrpSpPr>
              <a:grpSpLocks/>
            </p:cNvGrpSpPr>
            <p:nvPr/>
          </p:nvGrpSpPr>
          <p:grpSpPr bwMode="auto">
            <a:xfrm>
              <a:off x="1747444" y="5161200"/>
              <a:ext cx="240010" cy="197419"/>
              <a:chOff x="2641258" y="2017969"/>
              <a:chExt cx="547078" cy="242274"/>
            </a:xfrm>
          </p:grpSpPr>
          <p:cxnSp>
            <p:nvCxnSpPr>
              <p:cNvPr id="1161" name="Straight Connector 1160"/>
              <p:cNvCxnSpPr/>
              <p:nvPr/>
            </p:nvCxnSpPr>
            <p:spPr>
              <a:xfrm>
                <a:off x="2958599" y="2018933"/>
                <a:ext cx="230524" cy="0"/>
              </a:xfrm>
              <a:prstGeom prst="line">
                <a:avLst/>
              </a:prstGeom>
              <a:ln w="28575">
                <a:solidFill>
                  <a:schemeClr val="accent3">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62" name="Straight Connector 1161"/>
              <p:cNvCxnSpPr/>
              <p:nvPr/>
            </p:nvCxnSpPr>
            <p:spPr>
              <a:xfrm>
                <a:off x="2946467" y="2083127"/>
                <a:ext cx="230524" cy="3565"/>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63" name="Straight Connector 1162"/>
              <p:cNvCxnSpPr/>
              <p:nvPr/>
            </p:nvCxnSpPr>
            <p:spPr>
              <a:xfrm>
                <a:off x="2643146" y="2182984"/>
                <a:ext cx="230524"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64" name="Straight Connector 1163"/>
              <p:cNvCxnSpPr/>
              <p:nvPr/>
            </p:nvCxnSpPr>
            <p:spPr>
              <a:xfrm>
                <a:off x="2643146" y="2247177"/>
                <a:ext cx="272987" cy="3565"/>
              </a:xfrm>
              <a:prstGeom prst="line">
                <a:avLst/>
              </a:prstGeom>
              <a:ln w="28575">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65" name="Straight Connector 1164"/>
              <p:cNvCxnSpPr/>
              <p:nvPr/>
            </p:nvCxnSpPr>
            <p:spPr>
              <a:xfrm rot="5400000">
                <a:off x="3149892" y="2058163"/>
                <a:ext cx="78459"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66" name="Straight Connector 1165"/>
              <p:cNvCxnSpPr/>
              <p:nvPr/>
            </p:nvCxnSpPr>
            <p:spPr>
              <a:xfrm rot="5400000">
                <a:off x="2617832" y="2223996"/>
                <a:ext cx="74894"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67" name="Straight Connector 1166"/>
              <p:cNvCxnSpPr/>
              <p:nvPr/>
            </p:nvCxnSpPr>
            <p:spPr>
              <a:xfrm rot="6120000">
                <a:off x="2872455" y="2080774"/>
                <a:ext cx="117690" cy="115260"/>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8262" name="Group 595"/>
            <p:cNvGrpSpPr>
              <a:grpSpLocks/>
            </p:cNvGrpSpPr>
            <p:nvPr/>
          </p:nvGrpSpPr>
          <p:grpSpPr bwMode="auto">
            <a:xfrm>
              <a:off x="1752275" y="5409487"/>
              <a:ext cx="240010" cy="197419"/>
              <a:chOff x="2641258" y="2017969"/>
              <a:chExt cx="547078" cy="242274"/>
            </a:xfrm>
          </p:grpSpPr>
          <p:cxnSp>
            <p:nvCxnSpPr>
              <p:cNvPr id="1154" name="Straight Connector 1153"/>
              <p:cNvCxnSpPr/>
              <p:nvPr/>
            </p:nvCxnSpPr>
            <p:spPr>
              <a:xfrm>
                <a:off x="2959719" y="2017369"/>
                <a:ext cx="230524" cy="0"/>
              </a:xfrm>
              <a:prstGeom prst="line">
                <a:avLst/>
              </a:prstGeom>
              <a:ln w="28575">
                <a:solidFill>
                  <a:schemeClr val="accent3">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55" name="Straight Connector 1154"/>
              <p:cNvCxnSpPr/>
              <p:nvPr/>
            </p:nvCxnSpPr>
            <p:spPr>
              <a:xfrm>
                <a:off x="2947586" y="2081563"/>
                <a:ext cx="230524" cy="3567"/>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56" name="Straight Connector 1155"/>
              <p:cNvCxnSpPr/>
              <p:nvPr/>
            </p:nvCxnSpPr>
            <p:spPr>
              <a:xfrm>
                <a:off x="2644265" y="2181420"/>
                <a:ext cx="230524"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57" name="Straight Connector 1156"/>
              <p:cNvCxnSpPr/>
              <p:nvPr/>
            </p:nvCxnSpPr>
            <p:spPr>
              <a:xfrm>
                <a:off x="2644265" y="2245614"/>
                <a:ext cx="272987" cy="3567"/>
              </a:xfrm>
              <a:prstGeom prst="line">
                <a:avLst/>
              </a:prstGeom>
              <a:ln w="28575">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58" name="Straight Connector 1157"/>
              <p:cNvCxnSpPr/>
              <p:nvPr/>
            </p:nvCxnSpPr>
            <p:spPr>
              <a:xfrm rot="5400000">
                <a:off x="3151011" y="2056600"/>
                <a:ext cx="78459"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59" name="Straight Connector 1158"/>
              <p:cNvCxnSpPr/>
              <p:nvPr/>
            </p:nvCxnSpPr>
            <p:spPr>
              <a:xfrm rot="5400000">
                <a:off x="2618951" y="2222434"/>
                <a:ext cx="74892"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60" name="Straight Connector 1159"/>
              <p:cNvCxnSpPr/>
              <p:nvPr/>
            </p:nvCxnSpPr>
            <p:spPr>
              <a:xfrm rot="6120000">
                <a:off x="2873574" y="2079213"/>
                <a:ext cx="117687" cy="115260"/>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8263" name="Group 603"/>
            <p:cNvGrpSpPr>
              <a:grpSpLocks/>
            </p:cNvGrpSpPr>
            <p:nvPr/>
          </p:nvGrpSpPr>
          <p:grpSpPr bwMode="auto">
            <a:xfrm>
              <a:off x="1752622" y="5657773"/>
              <a:ext cx="240010" cy="197419"/>
              <a:chOff x="2641258" y="2017969"/>
              <a:chExt cx="547078" cy="242274"/>
            </a:xfrm>
          </p:grpSpPr>
          <p:cxnSp>
            <p:nvCxnSpPr>
              <p:cNvPr id="1147" name="Straight Connector 1146"/>
              <p:cNvCxnSpPr/>
              <p:nvPr/>
            </p:nvCxnSpPr>
            <p:spPr>
              <a:xfrm>
                <a:off x="2958928" y="2019375"/>
                <a:ext cx="230524" cy="0"/>
              </a:xfrm>
              <a:prstGeom prst="line">
                <a:avLst/>
              </a:prstGeom>
              <a:ln w="28575">
                <a:solidFill>
                  <a:schemeClr val="accent3">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48" name="Straight Connector 1147"/>
              <p:cNvCxnSpPr/>
              <p:nvPr/>
            </p:nvCxnSpPr>
            <p:spPr>
              <a:xfrm>
                <a:off x="2946795" y="2083569"/>
                <a:ext cx="230524" cy="3567"/>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49" name="Straight Connector 1148"/>
              <p:cNvCxnSpPr/>
              <p:nvPr/>
            </p:nvCxnSpPr>
            <p:spPr>
              <a:xfrm>
                <a:off x="2643474" y="2183426"/>
                <a:ext cx="230524"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50" name="Straight Connector 1149"/>
              <p:cNvCxnSpPr/>
              <p:nvPr/>
            </p:nvCxnSpPr>
            <p:spPr>
              <a:xfrm>
                <a:off x="2643474" y="2247620"/>
                <a:ext cx="272987" cy="3567"/>
              </a:xfrm>
              <a:prstGeom prst="line">
                <a:avLst/>
              </a:prstGeom>
              <a:ln w="28575">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51" name="Straight Connector 1150"/>
              <p:cNvCxnSpPr/>
              <p:nvPr/>
            </p:nvCxnSpPr>
            <p:spPr>
              <a:xfrm rot="5400000">
                <a:off x="3150220" y="2058606"/>
                <a:ext cx="78459"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52" name="Straight Connector 1151"/>
              <p:cNvCxnSpPr/>
              <p:nvPr/>
            </p:nvCxnSpPr>
            <p:spPr>
              <a:xfrm rot="5400000">
                <a:off x="2618159" y="2224440"/>
                <a:ext cx="74892"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53" name="Straight Connector 1152"/>
              <p:cNvCxnSpPr/>
              <p:nvPr/>
            </p:nvCxnSpPr>
            <p:spPr>
              <a:xfrm rot="6120000">
                <a:off x="2872783" y="2081219"/>
                <a:ext cx="117687" cy="115260"/>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8264" name="Group 611"/>
            <p:cNvGrpSpPr>
              <a:grpSpLocks/>
            </p:cNvGrpSpPr>
            <p:nvPr/>
          </p:nvGrpSpPr>
          <p:grpSpPr bwMode="auto">
            <a:xfrm>
              <a:off x="1752621" y="5897906"/>
              <a:ext cx="240010" cy="197419"/>
              <a:chOff x="2666222" y="5054958"/>
              <a:chExt cx="547078" cy="242274"/>
            </a:xfrm>
          </p:grpSpPr>
          <p:cxnSp>
            <p:nvCxnSpPr>
              <p:cNvPr id="1140" name="Straight Connector 1139"/>
              <p:cNvCxnSpPr/>
              <p:nvPr/>
            </p:nvCxnSpPr>
            <p:spPr>
              <a:xfrm>
                <a:off x="2983896" y="5054109"/>
                <a:ext cx="230524" cy="0"/>
              </a:xfrm>
              <a:prstGeom prst="line">
                <a:avLst/>
              </a:prstGeom>
              <a:ln w="28575">
                <a:solidFill>
                  <a:schemeClr val="accent3">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41" name="Straight Connector 1140"/>
              <p:cNvCxnSpPr/>
              <p:nvPr/>
            </p:nvCxnSpPr>
            <p:spPr>
              <a:xfrm>
                <a:off x="2971763" y="5118303"/>
                <a:ext cx="230524" cy="3567"/>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42" name="Straight Connector 1141"/>
              <p:cNvCxnSpPr/>
              <p:nvPr/>
            </p:nvCxnSpPr>
            <p:spPr>
              <a:xfrm>
                <a:off x="2668442" y="5218160"/>
                <a:ext cx="230524"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43" name="Straight Connector 1142"/>
              <p:cNvCxnSpPr/>
              <p:nvPr/>
            </p:nvCxnSpPr>
            <p:spPr>
              <a:xfrm>
                <a:off x="2668442" y="5282353"/>
                <a:ext cx="272987" cy="3567"/>
              </a:xfrm>
              <a:prstGeom prst="line">
                <a:avLst/>
              </a:prstGeom>
              <a:ln w="28575">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44" name="Straight Connector 1143"/>
              <p:cNvCxnSpPr/>
              <p:nvPr/>
            </p:nvCxnSpPr>
            <p:spPr>
              <a:xfrm rot="5400000">
                <a:off x="3175188" y="5093339"/>
                <a:ext cx="78459"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45" name="Straight Connector 1144"/>
              <p:cNvCxnSpPr/>
              <p:nvPr/>
            </p:nvCxnSpPr>
            <p:spPr>
              <a:xfrm rot="5400000">
                <a:off x="2643127" y="5259174"/>
                <a:ext cx="74892"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46" name="Straight Connector 1145"/>
              <p:cNvCxnSpPr/>
              <p:nvPr/>
            </p:nvCxnSpPr>
            <p:spPr>
              <a:xfrm rot="6120000">
                <a:off x="2897750" y="5115952"/>
                <a:ext cx="117687" cy="115260"/>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cxnSp>
          <p:nvCxnSpPr>
            <p:cNvPr id="51" name="Straight Connector 50"/>
            <p:cNvCxnSpPr/>
            <p:nvPr/>
          </p:nvCxnSpPr>
          <p:spPr>
            <a:xfrm>
              <a:off x="1729641" y="3299206"/>
              <a:ext cx="101134"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360000" flipV="1">
              <a:off x="1876020" y="3212024"/>
              <a:ext cx="244851" cy="20343"/>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1729641" y="3351515"/>
              <a:ext cx="122425" cy="0"/>
            </a:xfrm>
            <a:prstGeom prst="line">
              <a:avLst/>
            </a:prstGeom>
            <a:ln w="28575">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5400000">
              <a:off x="1702996" y="3319549"/>
              <a:ext cx="63933"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6120000">
              <a:off x="1804240" y="3239048"/>
              <a:ext cx="92994" cy="50568"/>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8270" name="Group 1316"/>
            <p:cNvGrpSpPr>
              <a:grpSpLocks/>
            </p:cNvGrpSpPr>
            <p:nvPr/>
          </p:nvGrpSpPr>
          <p:grpSpPr bwMode="auto">
            <a:xfrm>
              <a:off x="1874137" y="3288976"/>
              <a:ext cx="392840" cy="2879865"/>
              <a:chOff x="2503488" y="1864775"/>
              <a:chExt cx="448631" cy="3535356"/>
            </a:xfrm>
          </p:grpSpPr>
          <p:grpSp>
            <p:nvGrpSpPr>
              <p:cNvPr id="9259" name="Group 433"/>
              <p:cNvGrpSpPr>
                <a:grpSpLocks/>
              </p:cNvGrpSpPr>
              <p:nvPr/>
            </p:nvGrpSpPr>
            <p:grpSpPr bwMode="auto">
              <a:xfrm>
                <a:off x="2671971" y="1864775"/>
                <a:ext cx="277244" cy="242273"/>
                <a:chOff x="1981200" y="2170369"/>
                <a:chExt cx="553362" cy="242273"/>
              </a:xfrm>
            </p:grpSpPr>
            <p:cxnSp>
              <p:nvCxnSpPr>
                <p:cNvPr id="1133" name="Straight Connector 1132"/>
                <p:cNvCxnSpPr/>
                <p:nvPr/>
              </p:nvCxnSpPr>
              <p:spPr>
                <a:xfrm>
                  <a:off x="2261918" y="2168657"/>
                  <a:ext cx="272991" cy="0"/>
                </a:xfrm>
                <a:prstGeom prst="line">
                  <a:avLst/>
                </a:prstGeom>
                <a:ln w="28575">
                  <a:solidFill>
                    <a:schemeClr val="accent3">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34" name="Straight Connector 1133"/>
                <p:cNvCxnSpPr/>
                <p:nvPr/>
              </p:nvCxnSpPr>
              <p:spPr>
                <a:xfrm>
                  <a:off x="2286184" y="2232872"/>
                  <a:ext cx="230525" cy="3569"/>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5" name="Straight Connector 1134"/>
                <p:cNvCxnSpPr/>
                <p:nvPr/>
              </p:nvCxnSpPr>
              <p:spPr>
                <a:xfrm>
                  <a:off x="1982862" y="2332762"/>
                  <a:ext cx="23052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6" name="Straight Connector 1135"/>
                <p:cNvCxnSpPr/>
                <p:nvPr/>
              </p:nvCxnSpPr>
              <p:spPr>
                <a:xfrm>
                  <a:off x="1982862" y="2396976"/>
                  <a:ext cx="230525" cy="3569"/>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7" name="Straight Connector 1136"/>
                <p:cNvCxnSpPr/>
                <p:nvPr/>
              </p:nvCxnSpPr>
              <p:spPr>
                <a:xfrm rot="5400000">
                  <a:off x="2489597" y="2207900"/>
                  <a:ext cx="7848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8" name="Straight Connector 1137"/>
                <p:cNvCxnSpPr/>
                <p:nvPr/>
              </p:nvCxnSpPr>
              <p:spPr>
                <a:xfrm rot="5400000">
                  <a:off x="1957535" y="2373789"/>
                  <a:ext cx="74916"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9" name="Straight Connector 1138"/>
                <p:cNvCxnSpPr/>
                <p:nvPr/>
              </p:nvCxnSpPr>
              <p:spPr>
                <a:xfrm rot="6120000">
                  <a:off x="2212156" y="2230536"/>
                  <a:ext cx="117726" cy="115264"/>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9260" name="Group 441"/>
              <p:cNvGrpSpPr>
                <a:grpSpLocks/>
              </p:cNvGrpSpPr>
              <p:nvPr/>
            </p:nvGrpSpPr>
            <p:grpSpPr bwMode="auto">
              <a:xfrm>
                <a:off x="2668423" y="2169575"/>
                <a:ext cx="277244" cy="242273"/>
                <a:chOff x="1981200" y="2170369"/>
                <a:chExt cx="553362" cy="242273"/>
              </a:xfrm>
            </p:grpSpPr>
            <p:cxnSp>
              <p:nvCxnSpPr>
                <p:cNvPr id="1126" name="Straight Connector 1125"/>
                <p:cNvCxnSpPr/>
                <p:nvPr/>
              </p:nvCxnSpPr>
              <p:spPr>
                <a:xfrm>
                  <a:off x="2256866" y="2142121"/>
                  <a:ext cx="279056" cy="0"/>
                </a:xfrm>
                <a:prstGeom prst="line">
                  <a:avLst/>
                </a:prstGeom>
                <a:ln w="28575">
                  <a:solidFill>
                    <a:schemeClr val="accent3">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27" name="Straight Connector 1126"/>
                <p:cNvCxnSpPr/>
                <p:nvPr/>
              </p:nvCxnSpPr>
              <p:spPr>
                <a:xfrm>
                  <a:off x="2287201" y="2206336"/>
                  <a:ext cx="230525" cy="3569"/>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28" name="Straight Connector 1127"/>
                <p:cNvCxnSpPr/>
                <p:nvPr/>
              </p:nvCxnSpPr>
              <p:spPr>
                <a:xfrm>
                  <a:off x="1935347" y="2306226"/>
                  <a:ext cx="272988"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29" name="Straight Connector 1128"/>
                <p:cNvCxnSpPr/>
                <p:nvPr/>
              </p:nvCxnSpPr>
              <p:spPr>
                <a:xfrm>
                  <a:off x="1935347" y="2370441"/>
                  <a:ext cx="272988" cy="3569"/>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0" name="Straight Connector 1129"/>
                <p:cNvCxnSpPr/>
                <p:nvPr/>
              </p:nvCxnSpPr>
              <p:spPr>
                <a:xfrm rot="5400000">
                  <a:off x="2490613" y="2181365"/>
                  <a:ext cx="7848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1" name="Straight Connector 1130"/>
                <p:cNvCxnSpPr/>
                <p:nvPr/>
              </p:nvCxnSpPr>
              <p:spPr>
                <a:xfrm rot="5400000">
                  <a:off x="1910020" y="2347254"/>
                  <a:ext cx="74916"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2" name="Straight Connector 1131"/>
                <p:cNvCxnSpPr/>
                <p:nvPr/>
              </p:nvCxnSpPr>
              <p:spPr>
                <a:xfrm rot="6120000">
                  <a:off x="2207104" y="2204001"/>
                  <a:ext cx="117726" cy="115264"/>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9261" name="Group 449"/>
              <p:cNvGrpSpPr>
                <a:grpSpLocks/>
              </p:cNvGrpSpPr>
              <p:nvPr/>
            </p:nvGrpSpPr>
            <p:grpSpPr bwMode="auto">
              <a:xfrm>
                <a:off x="2671971" y="2476243"/>
                <a:ext cx="277244" cy="242273"/>
                <a:chOff x="1981200" y="2170369"/>
                <a:chExt cx="553362" cy="242273"/>
              </a:xfrm>
            </p:grpSpPr>
            <p:cxnSp>
              <p:nvCxnSpPr>
                <p:cNvPr id="1119" name="Straight Connector 1118"/>
                <p:cNvCxnSpPr/>
                <p:nvPr/>
              </p:nvCxnSpPr>
              <p:spPr>
                <a:xfrm>
                  <a:off x="2261918" y="2142258"/>
                  <a:ext cx="272991" cy="0"/>
                </a:xfrm>
                <a:prstGeom prst="line">
                  <a:avLst/>
                </a:prstGeom>
                <a:ln w="28575">
                  <a:solidFill>
                    <a:schemeClr val="accent3">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20" name="Straight Connector 1119"/>
                <p:cNvCxnSpPr/>
                <p:nvPr/>
              </p:nvCxnSpPr>
              <p:spPr>
                <a:xfrm>
                  <a:off x="2286184" y="2206473"/>
                  <a:ext cx="230525" cy="3569"/>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21" name="Straight Connector 1120"/>
                <p:cNvCxnSpPr/>
                <p:nvPr/>
              </p:nvCxnSpPr>
              <p:spPr>
                <a:xfrm>
                  <a:off x="1982862" y="2306363"/>
                  <a:ext cx="23052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22" name="Straight Connector 1121"/>
                <p:cNvCxnSpPr/>
                <p:nvPr/>
              </p:nvCxnSpPr>
              <p:spPr>
                <a:xfrm>
                  <a:off x="1982862" y="2370578"/>
                  <a:ext cx="230525" cy="3569"/>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23" name="Straight Connector 1122"/>
                <p:cNvCxnSpPr/>
                <p:nvPr/>
              </p:nvCxnSpPr>
              <p:spPr>
                <a:xfrm rot="5400000">
                  <a:off x="2489597" y="2181502"/>
                  <a:ext cx="7848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24" name="Straight Connector 1123"/>
                <p:cNvCxnSpPr/>
                <p:nvPr/>
              </p:nvCxnSpPr>
              <p:spPr>
                <a:xfrm rot="5400000">
                  <a:off x="1957535" y="2347391"/>
                  <a:ext cx="74916"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25" name="Straight Connector 1124"/>
                <p:cNvCxnSpPr/>
                <p:nvPr/>
              </p:nvCxnSpPr>
              <p:spPr>
                <a:xfrm rot="6120000">
                  <a:off x="2212156" y="2204138"/>
                  <a:ext cx="117726" cy="115264"/>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9262" name="Group 457"/>
              <p:cNvGrpSpPr>
                <a:grpSpLocks/>
              </p:cNvGrpSpPr>
              <p:nvPr/>
            </p:nvGrpSpPr>
            <p:grpSpPr bwMode="auto">
              <a:xfrm>
                <a:off x="2671971" y="2768164"/>
                <a:ext cx="277244" cy="242273"/>
                <a:chOff x="1981200" y="2170369"/>
                <a:chExt cx="553362" cy="242273"/>
              </a:xfrm>
            </p:grpSpPr>
            <p:cxnSp>
              <p:nvCxnSpPr>
                <p:cNvPr id="1112" name="Straight Connector 1111"/>
                <p:cNvCxnSpPr/>
                <p:nvPr/>
              </p:nvCxnSpPr>
              <p:spPr>
                <a:xfrm>
                  <a:off x="2261918" y="2142872"/>
                  <a:ext cx="272991" cy="0"/>
                </a:xfrm>
                <a:prstGeom prst="line">
                  <a:avLst/>
                </a:prstGeom>
                <a:ln w="28575">
                  <a:solidFill>
                    <a:schemeClr val="accent3">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13" name="Straight Connector 1112"/>
                <p:cNvCxnSpPr/>
                <p:nvPr/>
              </p:nvCxnSpPr>
              <p:spPr>
                <a:xfrm>
                  <a:off x="2286184" y="2207087"/>
                  <a:ext cx="230525" cy="3569"/>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14" name="Straight Connector 1113"/>
                <p:cNvCxnSpPr/>
                <p:nvPr/>
              </p:nvCxnSpPr>
              <p:spPr>
                <a:xfrm>
                  <a:off x="1982862" y="2306977"/>
                  <a:ext cx="23052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15" name="Straight Connector 1114"/>
                <p:cNvCxnSpPr/>
                <p:nvPr/>
              </p:nvCxnSpPr>
              <p:spPr>
                <a:xfrm>
                  <a:off x="1982862" y="2371192"/>
                  <a:ext cx="230525" cy="3569"/>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16" name="Straight Connector 1115"/>
                <p:cNvCxnSpPr/>
                <p:nvPr/>
              </p:nvCxnSpPr>
              <p:spPr>
                <a:xfrm rot="5400000">
                  <a:off x="2489597" y="2182115"/>
                  <a:ext cx="7848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17" name="Straight Connector 1116"/>
                <p:cNvCxnSpPr/>
                <p:nvPr/>
              </p:nvCxnSpPr>
              <p:spPr>
                <a:xfrm rot="5400000">
                  <a:off x="1957535" y="2348005"/>
                  <a:ext cx="74916"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18" name="Straight Connector 1117"/>
                <p:cNvCxnSpPr/>
                <p:nvPr/>
              </p:nvCxnSpPr>
              <p:spPr>
                <a:xfrm rot="6120000">
                  <a:off x="2212156" y="2204751"/>
                  <a:ext cx="117726" cy="115264"/>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9263" name="Group 465"/>
              <p:cNvGrpSpPr>
                <a:grpSpLocks/>
              </p:cNvGrpSpPr>
              <p:nvPr/>
            </p:nvGrpSpPr>
            <p:grpSpPr bwMode="auto">
              <a:xfrm>
                <a:off x="2671971" y="3071096"/>
                <a:ext cx="277244" cy="242273"/>
                <a:chOff x="1981200" y="2170369"/>
                <a:chExt cx="553362" cy="242273"/>
              </a:xfrm>
            </p:grpSpPr>
            <p:cxnSp>
              <p:nvCxnSpPr>
                <p:cNvPr id="1105" name="Straight Connector 1104"/>
                <p:cNvCxnSpPr/>
                <p:nvPr/>
              </p:nvCxnSpPr>
              <p:spPr>
                <a:xfrm>
                  <a:off x="2261918" y="2143180"/>
                  <a:ext cx="272991" cy="0"/>
                </a:xfrm>
                <a:prstGeom prst="line">
                  <a:avLst/>
                </a:prstGeom>
                <a:ln w="28575">
                  <a:solidFill>
                    <a:schemeClr val="accent3">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06" name="Straight Connector 1105"/>
                <p:cNvCxnSpPr/>
                <p:nvPr/>
              </p:nvCxnSpPr>
              <p:spPr>
                <a:xfrm>
                  <a:off x="2286184" y="2207395"/>
                  <a:ext cx="230525" cy="3566"/>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07" name="Straight Connector 1106"/>
                <p:cNvCxnSpPr/>
                <p:nvPr/>
              </p:nvCxnSpPr>
              <p:spPr>
                <a:xfrm>
                  <a:off x="1982862" y="2307285"/>
                  <a:ext cx="23052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08" name="Straight Connector 1107"/>
                <p:cNvCxnSpPr/>
                <p:nvPr/>
              </p:nvCxnSpPr>
              <p:spPr>
                <a:xfrm>
                  <a:off x="1982862" y="2371499"/>
                  <a:ext cx="230525" cy="3566"/>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09" name="Straight Connector 1108"/>
                <p:cNvCxnSpPr/>
                <p:nvPr/>
              </p:nvCxnSpPr>
              <p:spPr>
                <a:xfrm rot="5400000">
                  <a:off x="2489597" y="2182423"/>
                  <a:ext cx="7848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10" name="Straight Connector 1109"/>
                <p:cNvCxnSpPr/>
                <p:nvPr/>
              </p:nvCxnSpPr>
              <p:spPr>
                <a:xfrm rot="5400000">
                  <a:off x="1957536" y="2348310"/>
                  <a:ext cx="74919"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11" name="Straight Connector 1110"/>
                <p:cNvCxnSpPr/>
                <p:nvPr/>
              </p:nvCxnSpPr>
              <p:spPr>
                <a:xfrm rot="6120000">
                  <a:off x="2212157" y="2205057"/>
                  <a:ext cx="117729" cy="115264"/>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9264" name="Group 473"/>
              <p:cNvGrpSpPr>
                <a:grpSpLocks/>
              </p:cNvGrpSpPr>
              <p:nvPr/>
            </p:nvGrpSpPr>
            <p:grpSpPr bwMode="auto">
              <a:xfrm>
                <a:off x="2671971" y="3377764"/>
                <a:ext cx="277244" cy="242273"/>
                <a:chOff x="1981200" y="2170369"/>
                <a:chExt cx="553362" cy="242273"/>
              </a:xfrm>
            </p:grpSpPr>
            <p:cxnSp>
              <p:nvCxnSpPr>
                <p:cNvPr id="1098" name="Straight Connector 1097"/>
                <p:cNvCxnSpPr/>
                <p:nvPr/>
              </p:nvCxnSpPr>
              <p:spPr>
                <a:xfrm>
                  <a:off x="2261918" y="2143317"/>
                  <a:ext cx="272991" cy="0"/>
                </a:xfrm>
                <a:prstGeom prst="line">
                  <a:avLst/>
                </a:prstGeom>
                <a:ln w="28575">
                  <a:solidFill>
                    <a:schemeClr val="accent3">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99" name="Straight Connector 1098"/>
                <p:cNvCxnSpPr/>
                <p:nvPr/>
              </p:nvCxnSpPr>
              <p:spPr>
                <a:xfrm>
                  <a:off x="2286184" y="2207532"/>
                  <a:ext cx="230525" cy="3566"/>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00" name="Straight Connector 1099"/>
                <p:cNvCxnSpPr/>
                <p:nvPr/>
              </p:nvCxnSpPr>
              <p:spPr>
                <a:xfrm>
                  <a:off x="1982862" y="2307422"/>
                  <a:ext cx="23052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01" name="Straight Connector 1100"/>
                <p:cNvCxnSpPr/>
                <p:nvPr/>
              </p:nvCxnSpPr>
              <p:spPr>
                <a:xfrm>
                  <a:off x="1982862" y="2371637"/>
                  <a:ext cx="230525" cy="2854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02" name="Straight Connector 1101"/>
                <p:cNvCxnSpPr/>
                <p:nvPr/>
              </p:nvCxnSpPr>
              <p:spPr>
                <a:xfrm rot="5400000">
                  <a:off x="2489597" y="2182560"/>
                  <a:ext cx="7848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03" name="Straight Connector 1102"/>
                <p:cNvCxnSpPr/>
                <p:nvPr/>
              </p:nvCxnSpPr>
              <p:spPr>
                <a:xfrm rot="5400000">
                  <a:off x="1945050" y="2360933"/>
                  <a:ext cx="9989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04" name="Straight Connector 1103"/>
                <p:cNvCxnSpPr/>
                <p:nvPr/>
              </p:nvCxnSpPr>
              <p:spPr>
                <a:xfrm rot="6120000">
                  <a:off x="2212157" y="2205194"/>
                  <a:ext cx="117729" cy="115264"/>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9265" name="Group 481"/>
              <p:cNvGrpSpPr>
                <a:grpSpLocks/>
              </p:cNvGrpSpPr>
              <p:nvPr/>
            </p:nvGrpSpPr>
            <p:grpSpPr bwMode="auto">
              <a:xfrm>
                <a:off x="2671971" y="3682564"/>
                <a:ext cx="277244" cy="242273"/>
                <a:chOff x="1981200" y="2170369"/>
                <a:chExt cx="553362" cy="242273"/>
              </a:xfrm>
            </p:grpSpPr>
            <p:cxnSp>
              <p:nvCxnSpPr>
                <p:cNvPr id="1091" name="Straight Connector 1090"/>
                <p:cNvCxnSpPr/>
                <p:nvPr/>
              </p:nvCxnSpPr>
              <p:spPr>
                <a:xfrm>
                  <a:off x="2261918" y="2170293"/>
                  <a:ext cx="272991" cy="0"/>
                </a:xfrm>
                <a:prstGeom prst="line">
                  <a:avLst/>
                </a:prstGeom>
                <a:ln w="28575">
                  <a:solidFill>
                    <a:schemeClr val="accent3">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92" name="Straight Connector 1091"/>
                <p:cNvCxnSpPr/>
                <p:nvPr/>
              </p:nvCxnSpPr>
              <p:spPr>
                <a:xfrm>
                  <a:off x="2286184" y="2234508"/>
                  <a:ext cx="230525" cy="3569"/>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93" name="Straight Connector 1092"/>
                <p:cNvCxnSpPr/>
                <p:nvPr/>
              </p:nvCxnSpPr>
              <p:spPr>
                <a:xfrm>
                  <a:off x="1982862" y="2305858"/>
                  <a:ext cx="23052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94" name="Straight Connector 1093"/>
                <p:cNvCxnSpPr/>
                <p:nvPr/>
              </p:nvCxnSpPr>
              <p:spPr>
                <a:xfrm>
                  <a:off x="1982862" y="2370072"/>
                  <a:ext cx="230525" cy="3569"/>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95" name="Straight Connector 1094"/>
                <p:cNvCxnSpPr/>
                <p:nvPr/>
              </p:nvCxnSpPr>
              <p:spPr>
                <a:xfrm rot="5400000">
                  <a:off x="2491382" y="2207752"/>
                  <a:ext cx="74919"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96" name="Straight Connector 1095"/>
                <p:cNvCxnSpPr/>
                <p:nvPr/>
              </p:nvCxnSpPr>
              <p:spPr>
                <a:xfrm rot="5400000">
                  <a:off x="1957535" y="2346885"/>
                  <a:ext cx="74916"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97" name="Straight Connector 1096"/>
                <p:cNvCxnSpPr/>
                <p:nvPr/>
              </p:nvCxnSpPr>
              <p:spPr>
                <a:xfrm rot="6120000">
                  <a:off x="2226426" y="2217902"/>
                  <a:ext cx="89186" cy="115264"/>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9266" name="Group 489"/>
              <p:cNvGrpSpPr>
                <a:grpSpLocks/>
              </p:cNvGrpSpPr>
              <p:nvPr/>
            </p:nvGrpSpPr>
            <p:grpSpPr bwMode="auto">
              <a:xfrm>
                <a:off x="2671971" y="3999449"/>
                <a:ext cx="277244" cy="242273"/>
                <a:chOff x="1981200" y="2170369"/>
                <a:chExt cx="553362" cy="242273"/>
              </a:xfrm>
            </p:grpSpPr>
            <p:cxnSp>
              <p:nvCxnSpPr>
                <p:cNvPr id="1084" name="Straight Connector 1083"/>
                <p:cNvCxnSpPr/>
                <p:nvPr/>
              </p:nvCxnSpPr>
              <p:spPr>
                <a:xfrm>
                  <a:off x="2261918" y="2142377"/>
                  <a:ext cx="272991" cy="0"/>
                </a:xfrm>
                <a:prstGeom prst="line">
                  <a:avLst/>
                </a:prstGeom>
                <a:ln w="28575">
                  <a:solidFill>
                    <a:schemeClr val="accent3">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85" name="Straight Connector 1084"/>
                <p:cNvCxnSpPr/>
                <p:nvPr/>
              </p:nvCxnSpPr>
              <p:spPr>
                <a:xfrm>
                  <a:off x="2286184" y="2206592"/>
                  <a:ext cx="230525" cy="3566"/>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86" name="Straight Connector 1085"/>
                <p:cNvCxnSpPr/>
                <p:nvPr/>
              </p:nvCxnSpPr>
              <p:spPr>
                <a:xfrm>
                  <a:off x="1982862" y="2306482"/>
                  <a:ext cx="23052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87" name="Straight Connector 1086"/>
                <p:cNvCxnSpPr/>
                <p:nvPr/>
              </p:nvCxnSpPr>
              <p:spPr>
                <a:xfrm>
                  <a:off x="1982862" y="2370697"/>
                  <a:ext cx="230525" cy="3566"/>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88" name="Straight Connector 1087"/>
                <p:cNvCxnSpPr/>
                <p:nvPr/>
              </p:nvCxnSpPr>
              <p:spPr>
                <a:xfrm rot="5400000">
                  <a:off x="2489597" y="2181621"/>
                  <a:ext cx="7848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89" name="Straight Connector 1088"/>
                <p:cNvCxnSpPr/>
                <p:nvPr/>
              </p:nvCxnSpPr>
              <p:spPr>
                <a:xfrm rot="5400000">
                  <a:off x="1957536" y="2347508"/>
                  <a:ext cx="74919"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90" name="Straight Connector 1089"/>
                <p:cNvCxnSpPr/>
                <p:nvPr/>
              </p:nvCxnSpPr>
              <p:spPr>
                <a:xfrm rot="6120000">
                  <a:off x="2212157" y="2204255"/>
                  <a:ext cx="117729" cy="115264"/>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9267" name="Group 497"/>
              <p:cNvGrpSpPr>
                <a:grpSpLocks/>
              </p:cNvGrpSpPr>
              <p:nvPr/>
            </p:nvGrpSpPr>
            <p:grpSpPr bwMode="auto">
              <a:xfrm>
                <a:off x="2671971" y="4303175"/>
                <a:ext cx="277244" cy="242273"/>
                <a:chOff x="1981200" y="2170369"/>
                <a:chExt cx="553362" cy="242273"/>
              </a:xfrm>
            </p:grpSpPr>
            <p:cxnSp>
              <p:nvCxnSpPr>
                <p:cNvPr id="1077" name="Straight Connector 1076"/>
                <p:cNvCxnSpPr/>
                <p:nvPr/>
              </p:nvCxnSpPr>
              <p:spPr>
                <a:xfrm>
                  <a:off x="2261918" y="2170427"/>
                  <a:ext cx="272991" cy="0"/>
                </a:xfrm>
                <a:prstGeom prst="line">
                  <a:avLst/>
                </a:prstGeom>
                <a:ln w="28575">
                  <a:solidFill>
                    <a:schemeClr val="accent3">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78" name="Straight Connector 1077"/>
                <p:cNvCxnSpPr/>
                <p:nvPr/>
              </p:nvCxnSpPr>
              <p:spPr>
                <a:xfrm>
                  <a:off x="2286184" y="2234642"/>
                  <a:ext cx="230525" cy="3569"/>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79" name="Straight Connector 1078"/>
                <p:cNvCxnSpPr/>
                <p:nvPr/>
              </p:nvCxnSpPr>
              <p:spPr>
                <a:xfrm>
                  <a:off x="1982862" y="2305992"/>
                  <a:ext cx="23052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80" name="Straight Connector 1079"/>
                <p:cNvCxnSpPr/>
                <p:nvPr/>
              </p:nvCxnSpPr>
              <p:spPr>
                <a:xfrm>
                  <a:off x="1982862" y="2370207"/>
                  <a:ext cx="230525" cy="3569"/>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81" name="Straight Connector 1080"/>
                <p:cNvCxnSpPr/>
                <p:nvPr/>
              </p:nvCxnSpPr>
              <p:spPr>
                <a:xfrm rot="5400000">
                  <a:off x="2491382" y="2207887"/>
                  <a:ext cx="74919"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82" name="Straight Connector 1081"/>
                <p:cNvCxnSpPr/>
                <p:nvPr/>
              </p:nvCxnSpPr>
              <p:spPr>
                <a:xfrm rot="5400000">
                  <a:off x="1957535" y="2347020"/>
                  <a:ext cx="74916"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83" name="Straight Connector 1082"/>
                <p:cNvCxnSpPr/>
                <p:nvPr/>
              </p:nvCxnSpPr>
              <p:spPr>
                <a:xfrm rot="6120000">
                  <a:off x="2226426" y="2218037"/>
                  <a:ext cx="89186" cy="115264"/>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9268" name="Group 505"/>
              <p:cNvGrpSpPr>
                <a:grpSpLocks/>
              </p:cNvGrpSpPr>
              <p:nvPr/>
            </p:nvGrpSpPr>
            <p:grpSpPr bwMode="auto">
              <a:xfrm>
                <a:off x="2671971" y="4607975"/>
                <a:ext cx="277244" cy="242273"/>
                <a:chOff x="1981200" y="2170369"/>
                <a:chExt cx="553362" cy="242273"/>
              </a:xfrm>
            </p:grpSpPr>
            <p:cxnSp>
              <p:nvCxnSpPr>
                <p:cNvPr id="1070" name="Straight Connector 1069"/>
                <p:cNvCxnSpPr/>
                <p:nvPr/>
              </p:nvCxnSpPr>
              <p:spPr>
                <a:xfrm>
                  <a:off x="2261918" y="2168866"/>
                  <a:ext cx="272991" cy="0"/>
                </a:xfrm>
                <a:prstGeom prst="line">
                  <a:avLst/>
                </a:prstGeom>
                <a:ln w="28575">
                  <a:solidFill>
                    <a:schemeClr val="accent3">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71" name="Straight Connector 1070"/>
                <p:cNvCxnSpPr/>
                <p:nvPr/>
              </p:nvCxnSpPr>
              <p:spPr>
                <a:xfrm>
                  <a:off x="2286184" y="2233081"/>
                  <a:ext cx="230525" cy="3566"/>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72" name="Straight Connector 1071"/>
                <p:cNvCxnSpPr/>
                <p:nvPr/>
              </p:nvCxnSpPr>
              <p:spPr>
                <a:xfrm>
                  <a:off x="1982862" y="2332971"/>
                  <a:ext cx="23052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73" name="Straight Connector 1072"/>
                <p:cNvCxnSpPr/>
                <p:nvPr/>
              </p:nvCxnSpPr>
              <p:spPr>
                <a:xfrm>
                  <a:off x="1982862" y="2397185"/>
                  <a:ext cx="230525" cy="3566"/>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74" name="Straight Connector 1073"/>
                <p:cNvCxnSpPr/>
                <p:nvPr/>
              </p:nvCxnSpPr>
              <p:spPr>
                <a:xfrm rot="5400000">
                  <a:off x="2489597" y="2208109"/>
                  <a:ext cx="7848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75" name="Straight Connector 1074"/>
                <p:cNvCxnSpPr/>
                <p:nvPr/>
              </p:nvCxnSpPr>
              <p:spPr>
                <a:xfrm rot="5400000">
                  <a:off x="1957536" y="2373996"/>
                  <a:ext cx="74919"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76" name="Straight Connector 1075"/>
                <p:cNvCxnSpPr/>
                <p:nvPr/>
              </p:nvCxnSpPr>
              <p:spPr>
                <a:xfrm rot="6120000">
                  <a:off x="2212157" y="2230743"/>
                  <a:ext cx="117729" cy="115264"/>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9269" name="Group 518"/>
              <p:cNvGrpSpPr>
                <a:grpSpLocks/>
              </p:cNvGrpSpPr>
              <p:nvPr/>
            </p:nvGrpSpPr>
            <p:grpSpPr bwMode="auto">
              <a:xfrm>
                <a:off x="2674875" y="4913569"/>
                <a:ext cx="277244" cy="242273"/>
                <a:chOff x="1981200" y="2170369"/>
                <a:chExt cx="553362" cy="242273"/>
              </a:xfrm>
            </p:grpSpPr>
            <p:cxnSp>
              <p:nvCxnSpPr>
                <p:cNvPr id="1063" name="Straight Connector 1062"/>
                <p:cNvCxnSpPr/>
                <p:nvPr/>
              </p:nvCxnSpPr>
              <p:spPr>
                <a:xfrm>
                  <a:off x="2262190" y="2170077"/>
                  <a:ext cx="272988" cy="0"/>
                </a:xfrm>
                <a:prstGeom prst="line">
                  <a:avLst/>
                </a:prstGeom>
                <a:ln w="28575">
                  <a:solidFill>
                    <a:schemeClr val="accent3">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64" name="Straight Connector 1063"/>
                <p:cNvCxnSpPr/>
                <p:nvPr/>
              </p:nvCxnSpPr>
              <p:spPr>
                <a:xfrm>
                  <a:off x="2286455" y="2234292"/>
                  <a:ext cx="230525" cy="3566"/>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65" name="Straight Connector 1064"/>
                <p:cNvCxnSpPr/>
                <p:nvPr/>
              </p:nvCxnSpPr>
              <p:spPr>
                <a:xfrm>
                  <a:off x="1983134" y="2334182"/>
                  <a:ext cx="23052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66" name="Straight Connector 1065"/>
                <p:cNvCxnSpPr/>
                <p:nvPr/>
              </p:nvCxnSpPr>
              <p:spPr>
                <a:xfrm>
                  <a:off x="1983134" y="2398397"/>
                  <a:ext cx="230525" cy="3566"/>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67" name="Straight Connector 1066"/>
                <p:cNvCxnSpPr/>
                <p:nvPr/>
              </p:nvCxnSpPr>
              <p:spPr>
                <a:xfrm rot="5400000">
                  <a:off x="2489868" y="2209320"/>
                  <a:ext cx="7848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68" name="Straight Connector 1067"/>
                <p:cNvCxnSpPr/>
                <p:nvPr/>
              </p:nvCxnSpPr>
              <p:spPr>
                <a:xfrm rot="5400000">
                  <a:off x="1957807" y="2375207"/>
                  <a:ext cx="74919"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69" name="Straight Connector 1068"/>
                <p:cNvCxnSpPr/>
                <p:nvPr/>
              </p:nvCxnSpPr>
              <p:spPr>
                <a:xfrm rot="6120000">
                  <a:off x="2212424" y="2231957"/>
                  <a:ext cx="117729" cy="115260"/>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cxnSp>
            <p:nvCxnSpPr>
              <p:cNvPr id="1056" name="Straight Connector 1055"/>
              <p:cNvCxnSpPr/>
              <p:nvPr/>
            </p:nvCxnSpPr>
            <p:spPr>
              <a:xfrm rot="5400000">
                <a:off x="2910145" y="1905875"/>
                <a:ext cx="7848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57" name="Straight Connector 1056"/>
              <p:cNvCxnSpPr/>
              <p:nvPr/>
            </p:nvCxnSpPr>
            <p:spPr>
              <a:xfrm rot="300000" flipV="1">
                <a:off x="2502598" y="5373483"/>
                <a:ext cx="279624" cy="24974"/>
              </a:xfrm>
              <a:prstGeom prst="line">
                <a:avLst/>
              </a:prstGeom>
              <a:ln w="28575">
                <a:solidFill>
                  <a:schemeClr val="accent3">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58" name="Straight Connector 1057"/>
              <p:cNvCxnSpPr/>
              <p:nvPr/>
            </p:nvCxnSpPr>
            <p:spPr>
              <a:xfrm>
                <a:off x="2809577" y="5220082"/>
                <a:ext cx="136772" cy="0"/>
              </a:xfrm>
              <a:prstGeom prst="line">
                <a:avLst/>
              </a:prstGeom>
              <a:ln w="28575">
                <a:solidFill>
                  <a:schemeClr val="accent3">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59" name="Straight Connector 1058"/>
              <p:cNvCxnSpPr/>
              <p:nvPr/>
            </p:nvCxnSpPr>
            <p:spPr>
              <a:xfrm>
                <a:off x="2821734" y="5284297"/>
                <a:ext cx="115497"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60" name="Straight Connector 1059"/>
              <p:cNvCxnSpPr/>
              <p:nvPr/>
            </p:nvCxnSpPr>
            <p:spPr>
              <a:xfrm rot="5400000">
                <a:off x="2905851" y="5257541"/>
                <a:ext cx="74916"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61" name="Straight Connector 1060"/>
              <p:cNvCxnSpPr/>
              <p:nvPr/>
            </p:nvCxnSpPr>
            <p:spPr>
              <a:xfrm rot="6120000">
                <a:off x="2747938" y="5308932"/>
                <a:ext cx="114160" cy="57749"/>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62" name="Straight Connector 1061"/>
              <p:cNvCxnSpPr/>
              <p:nvPr/>
            </p:nvCxnSpPr>
            <p:spPr>
              <a:xfrm rot="5400000">
                <a:off x="2911930" y="5243271"/>
                <a:ext cx="74916"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8271" name="Group 530"/>
            <p:cNvGrpSpPr>
              <a:grpSpLocks/>
            </p:cNvGrpSpPr>
            <p:nvPr/>
          </p:nvGrpSpPr>
          <p:grpSpPr bwMode="auto">
            <a:xfrm>
              <a:off x="2304410" y="3412704"/>
              <a:ext cx="240010" cy="197419"/>
              <a:chOff x="2641258" y="2017969"/>
              <a:chExt cx="547078" cy="242274"/>
            </a:xfrm>
          </p:grpSpPr>
          <p:cxnSp>
            <p:nvCxnSpPr>
              <p:cNvPr id="1038" name="Straight Connector 1037"/>
              <p:cNvCxnSpPr/>
              <p:nvPr/>
            </p:nvCxnSpPr>
            <p:spPr>
              <a:xfrm>
                <a:off x="2956933" y="2017771"/>
                <a:ext cx="230524" cy="0"/>
              </a:xfrm>
              <a:prstGeom prst="line">
                <a:avLst/>
              </a:prstGeom>
              <a:ln w="28575">
                <a:solidFill>
                  <a:schemeClr val="accent3">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39" name="Straight Connector 1038"/>
              <p:cNvCxnSpPr/>
              <p:nvPr/>
            </p:nvCxnSpPr>
            <p:spPr>
              <a:xfrm>
                <a:off x="2944800" y="2081965"/>
                <a:ext cx="230524" cy="3565"/>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40" name="Straight Connector 1039"/>
              <p:cNvCxnSpPr/>
              <p:nvPr/>
            </p:nvCxnSpPr>
            <p:spPr>
              <a:xfrm>
                <a:off x="2641480" y="2181822"/>
                <a:ext cx="230524"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41" name="Straight Connector 1040"/>
              <p:cNvCxnSpPr/>
              <p:nvPr/>
            </p:nvCxnSpPr>
            <p:spPr>
              <a:xfrm>
                <a:off x="2641480" y="2246016"/>
                <a:ext cx="272991" cy="3565"/>
              </a:xfrm>
              <a:prstGeom prst="line">
                <a:avLst/>
              </a:prstGeom>
              <a:ln w="28575">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42" name="Straight Connector 1041"/>
              <p:cNvCxnSpPr/>
              <p:nvPr/>
            </p:nvCxnSpPr>
            <p:spPr>
              <a:xfrm rot="5400000">
                <a:off x="3148226" y="2057002"/>
                <a:ext cx="78459"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43" name="Straight Connector 1042"/>
              <p:cNvCxnSpPr/>
              <p:nvPr/>
            </p:nvCxnSpPr>
            <p:spPr>
              <a:xfrm rot="5400000">
                <a:off x="2616166" y="2222834"/>
                <a:ext cx="74894"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44" name="Straight Connector 1043"/>
              <p:cNvCxnSpPr/>
              <p:nvPr/>
            </p:nvCxnSpPr>
            <p:spPr>
              <a:xfrm rot="6120000">
                <a:off x="2870792" y="2079609"/>
                <a:ext cx="117690" cy="115264"/>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8272" name="Group 538"/>
            <p:cNvGrpSpPr>
              <a:grpSpLocks/>
            </p:cNvGrpSpPr>
            <p:nvPr/>
          </p:nvGrpSpPr>
          <p:grpSpPr bwMode="auto">
            <a:xfrm>
              <a:off x="2304881" y="3660990"/>
              <a:ext cx="240010" cy="197419"/>
              <a:chOff x="2641258" y="2017969"/>
              <a:chExt cx="547078" cy="242274"/>
            </a:xfrm>
          </p:grpSpPr>
          <p:cxnSp>
            <p:nvCxnSpPr>
              <p:cNvPr id="1031" name="Straight Connector 1030"/>
              <p:cNvCxnSpPr/>
              <p:nvPr/>
            </p:nvCxnSpPr>
            <p:spPr>
              <a:xfrm>
                <a:off x="2955859" y="2016210"/>
                <a:ext cx="230524" cy="0"/>
              </a:xfrm>
              <a:prstGeom prst="line">
                <a:avLst/>
              </a:prstGeom>
              <a:ln w="28575">
                <a:solidFill>
                  <a:schemeClr val="accent3">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32" name="Straight Connector 1031"/>
              <p:cNvCxnSpPr/>
              <p:nvPr/>
            </p:nvCxnSpPr>
            <p:spPr>
              <a:xfrm>
                <a:off x="2943727" y="2080404"/>
                <a:ext cx="230524" cy="3567"/>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33" name="Straight Connector 1032"/>
              <p:cNvCxnSpPr/>
              <p:nvPr/>
            </p:nvCxnSpPr>
            <p:spPr>
              <a:xfrm>
                <a:off x="2640406" y="2180261"/>
                <a:ext cx="230524"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34" name="Straight Connector 1033"/>
              <p:cNvCxnSpPr/>
              <p:nvPr/>
            </p:nvCxnSpPr>
            <p:spPr>
              <a:xfrm>
                <a:off x="2640406" y="2244455"/>
                <a:ext cx="272991" cy="3567"/>
              </a:xfrm>
              <a:prstGeom prst="line">
                <a:avLst/>
              </a:prstGeom>
              <a:ln w="28575">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35" name="Straight Connector 1034"/>
              <p:cNvCxnSpPr/>
              <p:nvPr/>
            </p:nvCxnSpPr>
            <p:spPr>
              <a:xfrm rot="5400000">
                <a:off x="3147152" y="2055441"/>
                <a:ext cx="78459"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36" name="Straight Connector 1035"/>
              <p:cNvCxnSpPr/>
              <p:nvPr/>
            </p:nvCxnSpPr>
            <p:spPr>
              <a:xfrm rot="5400000">
                <a:off x="2615091" y="2221275"/>
                <a:ext cx="74892"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37" name="Straight Connector 1036"/>
              <p:cNvCxnSpPr/>
              <p:nvPr/>
            </p:nvCxnSpPr>
            <p:spPr>
              <a:xfrm rot="6120000">
                <a:off x="2869718" y="2078050"/>
                <a:ext cx="117687" cy="115264"/>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8273" name="Group 546"/>
            <p:cNvGrpSpPr>
              <a:grpSpLocks/>
            </p:cNvGrpSpPr>
            <p:nvPr/>
          </p:nvGrpSpPr>
          <p:grpSpPr bwMode="auto">
            <a:xfrm>
              <a:off x="2309712" y="3909277"/>
              <a:ext cx="240010" cy="197419"/>
              <a:chOff x="2641258" y="2017969"/>
              <a:chExt cx="547078" cy="242274"/>
            </a:xfrm>
          </p:grpSpPr>
          <p:cxnSp>
            <p:nvCxnSpPr>
              <p:cNvPr id="1024" name="Straight Connector 1023"/>
              <p:cNvCxnSpPr/>
              <p:nvPr/>
            </p:nvCxnSpPr>
            <p:spPr>
              <a:xfrm>
                <a:off x="2956983" y="2018214"/>
                <a:ext cx="230524" cy="0"/>
              </a:xfrm>
              <a:prstGeom prst="line">
                <a:avLst/>
              </a:prstGeom>
              <a:ln w="28575">
                <a:solidFill>
                  <a:schemeClr val="accent3">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25" name="Straight Connector 1024"/>
              <p:cNvCxnSpPr/>
              <p:nvPr/>
            </p:nvCxnSpPr>
            <p:spPr>
              <a:xfrm>
                <a:off x="2944850" y="2082408"/>
                <a:ext cx="230524" cy="3567"/>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6" name="Straight Connector 1025"/>
              <p:cNvCxnSpPr/>
              <p:nvPr/>
            </p:nvCxnSpPr>
            <p:spPr>
              <a:xfrm>
                <a:off x="2641529" y="2182265"/>
                <a:ext cx="230524"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7" name="Straight Connector 1026"/>
              <p:cNvCxnSpPr/>
              <p:nvPr/>
            </p:nvCxnSpPr>
            <p:spPr>
              <a:xfrm>
                <a:off x="2641529" y="2246458"/>
                <a:ext cx="272991" cy="3567"/>
              </a:xfrm>
              <a:prstGeom prst="line">
                <a:avLst/>
              </a:prstGeom>
              <a:ln w="28575">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28" name="Straight Connector 1027"/>
              <p:cNvCxnSpPr/>
              <p:nvPr/>
            </p:nvCxnSpPr>
            <p:spPr>
              <a:xfrm rot="5400000">
                <a:off x="3148275" y="2057445"/>
                <a:ext cx="78459"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9" name="Straight Connector 1028"/>
              <p:cNvCxnSpPr/>
              <p:nvPr/>
            </p:nvCxnSpPr>
            <p:spPr>
              <a:xfrm rot="5400000">
                <a:off x="2616214" y="2223279"/>
                <a:ext cx="74892"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30" name="Straight Connector 1029"/>
              <p:cNvCxnSpPr/>
              <p:nvPr/>
            </p:nvCxnSpPr>
            <p:spPr>
              <a:xfrm rot="6120000">
                <a:off x="2870841" y="2080054"/>
                <a:ext cx="117687" cy="115264"/>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8274" name="Group 554"/>
            <p:cNvGrpSpPr>
              <a:grpSpLocks/>
            </p:cNvGrpSpPr>
            <p:nvPr/>
          </p:nvGrpSpPr>
          <p:grpSpPr bwMode="auto">
            <a:xfrm>
              <a:off x="2310061" y="4157563"/>
              <a:ext cx="240010" cy="197419"/>
              <a:chOff x="2641258" y="2017969"/>
              <a:chExt cx="547078" cy="242274"/>
            </a:xfrm>
          </p:grpSpPr>
          <p:cxnSp>
            <p:nvCxnSpPr>
              <p:cNvPr id="1017" name="Straight Connector 1016"/>
              <p:cNvCxnSpPr/>
              <p:nvPr/>
            </p:nvCxnSpPr>
            <p:spPr>
              <a:xfrm>
                <a:off x="2956188" y="2016655"/>
                <a:ext cx="230524" cy="0"/>
              </a:xfrm>
              <a:prstGeom prst="line">
                <a:avLst/>
              </a:prstGeom>
              <a:ln w="28575">
                <a:solidFill>
                  <a:schemeClr val="accent3">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18" name="Straight Connector 1017"/>
              <p:cNvCxnSpPr/>
              <p:nvPr/>
            </p:nvCxnSpPr>
            <p:spPr>
              <a:xfrm>
                <a:off x="2944055" y="2080849"/>
                <a:ext cx="230524" cy="3565"/>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9" name="Straight Connector 1018"/>
              <p:cNvCxnSpPr/>
              <p:nvPr/>
            </p:nvCxnSpPr>
            <p:spPr>
              <a:xfrm>
                <a:off x="2640734" y="2180706"/>
                <a:ext cx="230524"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0" name="Straight Connector 1019"/>
              <p:cNvCxnSpPr/>
              <p:nvPr/>
            </p:nvCxnSpPr>
            <p:spPr>
              <a:xfrm>
                <a:off x="2640734" y="2244899"/>
                <a:ext cx="272991" cy="3565"/>
              </a:xfrm>
              <a:prstGeom prst="line">
                <a:avLst/>
              </a:prstGeom>
              <a:ln w="28575">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21" name="Straight Connector 1020"/>
              <p:cNvCxnSpPr/>
              <p:nvPr/>
            </p:nvCxnSpPr>
            <p:spPr>
              <a:xfrm rot="5400000">
                <a:off x="3147480" y="2055885"/>
                <a:ext cx="78459"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2" name="Straight Connector 1021"/>
              <p:cNvCxnSpPr/>
              <p:nvPr/>
            </p:nvCxnSpPr>
            <p:spPr>
              <a:xfrm rot="5400000">
                <a:off x="2615420" y="2221718"/>
                <a:ext cx="74894"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3" name="Straight Connector 1022"/>
              <p:cNvCxnSpPr/>
              <p:nvPr/>
            </p:nvCxnSpPr>
            <p:spPr>
              <a:xfrm rot="6120000">
                <a:off x="2870047" y="2078493"/>
                <a:ext cx="117690" cy="115264"/>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8275" name="Group 562"/>
            <p:cNvGrpSpPr>
              <a:grpSpLocks/>
            </p:cNvGrpSpPr>
            <p:nvPr/>
          </p:nvGrpSpPr>
          <p:grpSpPr bwMode="auto">
            <a:xfrm>
              <a:off x="2310061" y="4396880"/>
              <a:ext cx="240010" cy="197419"/>
              <a:chOff x="2641258" y="2017969"/>
              <a:chExt cx="547078" cy="242274"/>
            </a:xfrm>
          </p:grpSpPr>
          <p:cxnSp>
            <p:nvCxnSpPr>
              <p:cNvPr id="1010" name="Straight Connector 1009"/>
              <p:cNvCxnSpPr/>
              <p:nvPr/>
            </p:nvCxnSpPr>
            <p:spPr>
              <a:xfrm>
                <a:off x="2956188" y="2018966"/>
                <a:ext cx="230524" cy="0"/>
              </a:xfrm>
              <a:prstGeom prst="line">
                <a:avLst/>
              </a:prstGeom>
              <a:ln w="28575">
                <a:solidFill>
                  <a:schemeClr val="accent3">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11" name="Straight Connector 1010"/>
              <p:cNvCxnSpPr/>
              <p:nvPr/>
            </p:nvCxnSpPr>
            <p:spPr>
              <a:xfrm>
                <a:off x="2944055" y="2083160"/>
                <a:ext cx="230524" cy="3567"/>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2" name="Straight Connector 1011"/>
              <p:cNvCxnSpPr/>
              <p:nvPr/>
            </p:nvCxnSpPr>
            <p:spPr>
              <a:xfrm>
                <a:off x="2640734" y="2183017"/>
                <a:ext cx="230524"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3" name="Straight Connector 1012"/>
              <p:cNvCxnSpPr/>
              <p:nvPr/>
            </p:nvCxnSpPr>
            <p:spPr>
              <a:xfrm>
                <a:off x="2640734" y="2247211"/>
                <a:ext cx="272991" cy="3567"/>
              </a:xfrm>
              <a:prstGeom prst="line">
                <a:avLst/>
              </a:prstGeom>
              <a:ln w="28575">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14" name="Straight Connector 1013"/>
              <p:cNvCxnSpPr/>
              <p:nvPr/>
            </p:nvCxnSpPr>
            <p:spPr>
              <a:xfrm rot="5400000">
                <a:off x="3147480" y="2058197"/>
                <a:ext cx="78459"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5" name="Straight Connector 1014"/>
              <p:cNvCxnSpPr/>
              <p:nvPr/>
            </p:nvCxnSpPr>
            <p:spPr>
              <a:xfrm rot="5400000">
                <a:off x="2615420" y="2224032"/>
                <a:ext cx="74892"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6" name="Straight Connector 1015"/>
              <p:cNvCxnSpPr/>
              <p:nvPr/>
            </p:nvCxnSpPr>
            <p:spPr>
              <a:xfrm rot="6120000">
                <a:off x="2870046" y="2080807"/>
                <a:ext cx="117687" cy="115264"/>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8276" name="Group 570"/>
            <p:cNvGrpSpPr>
              <a:grpSpLocks/>
            </p:cNvGrpSpPr>
            <p:nvPr/>
          </p:nvGrpSpPr>
          <p:grpSpPr bwMode="auto">
            <a:xfrm>
              <a:off x="2310061" y="4655011"/>
              <a:ext cx="240010" cy="197419"/>
              <a:chOff x="2641258" y="2017969"/>
              <a:chExt cx="547078" cy="242274"/>
            </a:xfrm>
          </p:grpSpPr>
          <p:cxnSp>
            <p:nvCxnSpPr>
              <p:cNvPr id="1003" name="Straight Connector 1002"/>
              <p:cNvCxnSpPr/>
              <p:nvPr/>
            </p:nvCxnSpPr>
            <p:spPr>
              <a:xfrm>
                <a:off x="2956188" y="2019591"/>
                <a:ext cx="230524" cy="0"/>
              </a:xfrm>
              <a:prstGeom prst="line">
                <a:avLst/>
              </a:prstGeom>
              <a:ln w="28575">
                <a:solidFill>
                  <a:schemeClr val="accent3">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04" name="Straight Connector 1003"/>
              <p:cNvCxnSpPr/>
              <p:nvPr/>
            </p:nvCxnSpPr>
            <p:spPr>
              <a:xfrm>
                <a:off x="2944055" y="2083785"/>
                <a:ext cx="230524" cy="3565"/>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5" name="Straight Connector 1004"/>
              <p:cNvCxnSpPr/>
              <p:nvPr/>
            </p:nvCxnSpPr>
            <p:spPr>
              <a:xfrm>
                <a:off x="2640734" y="2180074"/>
                <a:ext cx="230524"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6" name="Straight Connector 1005"/>
              <p:cNvCxnSpPr/>
              <p:nvPr/>
            </p:nvCxnSpPr>
            <p:spPr>
              <a:xfrm>
                <a:off x="2640734" y="2244268"/>
                <a:ext cx="272991" cy="3567"/>
              </a:xfrm>
              <a:prstGeom prst="line">
                <a:avLst/>
              </a:prstGeom>
              <a:ln w="28575">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07" name="Straight Connector 1006"/>
              <p:cNvCxnSpPr/>
              <p:nvPr/>
            </p:nvCxnSpPr>
            <p:spPr>
              <a:xfrm rot="5400000">
                <a:off x="3149264" y="2057038"/>
                <a:ext cx="74892"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8" name="Straight Connector 1007"/>
              <p:cNvCxnSpPr/>
              <p:nvPr/>
            </p:nvCxnSpPr>
            <p:spPr>
              <a:xfrm rot="5400000">
                <a:off x="2615420" y="2221089"/>
                <a:ext cx="74892"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9" name="Straight Connector 1008"/>
              <p:cNvCxnSpPr/>
              <p:nvPr/>
            </p:nvCxnSpPr>
            <p:spPr>
              <a:xfrm rot="6120000">
                <a:off x="2871831" y="2079645"/>
                <a:ext cx="114122" cy="115264"/>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8277" name="Group 579"/>
            <p:cNvGrpSpPr>
              <a:grpSpLocks/>
            </p:cNvGrpSpPr>
            <p:nvPr/>
          </p:nvGrpSpPr>
          <p:grpSpPr bwMode="auto">
            <a:xfrm>
              <a:off x="2309712" y="4902423"/>
              <a:ext cx="240010" cy="197419"/>
              <a:chOff x="2641258" y="2017969"/>
              <a:chExt cx="547078" cy="242274"/>
            </a:xfrm>
          </p:grpSpPr>
          <p:cxnSp>
            <p:nvCxnSpPr>
              <p:cNvPr id="996" name="Straight Connector 995"/>
              <p:cNvCxnSpPr/>
              <p:nvPr/>
            </p:nvCxnSpPr>
            <p:spPr>
              <a:xfrm>
                <a:off x="2956983" y="2019101"/>
                <a:ext cx="230524" cy="0"/>
              </a:xfrm>
              <a:prstGeom prst="line">
                <a:avLst/>
              </a:prstGeom>
              <a:ln w="28575">
                <a:solidFill>
                  <a:schemeClr val="accent3">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97" name="Straight Connector 996"/>
              <p:cNvCxnSpPr/>
              <p:nvPr/>
            </p:nvCxnSpPr>
            <p:spPr>
              <a:xfrm>
                <a:off x="2944850" y="2083295"/>
                <a:ext cx="230524" cy="3567"/>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8" name="Straight Connector 997"/>
              <p:cNvCxnSpPr/>
              <p:nvPr/>
            </p:nvCxnSpPr>
            <p:spPr>
              <a:xfrm>
                <a:off x="2641529" y="2183152"/>
                <a:ext cx="230524"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9" name="Straight Connector 998"/>
              <p:cNvCxnSpPr/>
              <p:nvPr/>
            </p:nvCxnSpPr>
            <p:spPr>
              <a:xfrm>
                <a:off x="2641529" y="2247346"/>
                <a:ext cx="272991" cy="3567"/>
              </a:xfrm>
              <a:prstGeom prst="line">
                <a:avLst/>
              </a:prstGeom>
              <a:ln w="28575">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00" name="Straight Connector 999"/>
              <p:cNvCxnSpPr/>
              <p:nvPr/>
            </p:nvCxnSpPr>
            <p:spPr>
              <a:xfrm rot="5400000">
                <a:off x="3148275" y="2058332"/>
                <a:ext cx="78459"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1" name="Straight Connector 1000"/>
              <p:cNvCxnSpPr/>
              <p:nvPr/>
            </p:nvCxnSpPr>
            <p:spPr>
              <a:xfrm rot="5400000">
                <a:off x="2616214" y="2224166"/>
                <a:ext cx="74892"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2" name="Straight Connector 1001"/>
              <p:cNvCxnSpPr/>
              <p:nvPr/>
            </p:nvCxnSpPr>
            <p:spPr>
              <a:xfrm rot="6120000">
                <a:off x="2870841" y="2080942"/>
                <a:ext cx="117687" cy="115264"/>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8278" name="Group 587"/>
            <p:cNvGrpSpPr>
              <a:grpSpLocks/>
            </p:cNvGrpSpPr>
            <p:nvPr/>
          </p:nvGrpSpPr>
          <p:grpSpPr bwMode="auto">
            <a:xfrm>
              <a:off x="2310183" y="5150709"/>
              <a:ext cx="240010" cy="197419"/>
              <a:chOff x="2641258" y="2017969"/>
              <a:chExt cx="547078" cy="242274"/>
            </a:xfrm>
          </p:grpSpPr>
          <p:cxnSp>
            <p:nvCxnSpPr>
              <p:cNvPr id="989" name="Straight Connector 988"/>
              <p:cNvCxnSpPr/>
              <p:nvPr/>
            </p:nvCxnSpPr>
            <p:spPr>
              <a:xfrm>
                <a:off x="2955909" y="2017542"/>
                <a:ext cx="230524" cy="0"/>
              </a:xfrm>
              <a:prstGeom prst="line">
                <a:avLst/>
              </a:prstGeom>
              <a:ln w="28575">
                <a:solidFill>
                  <a:schemeClr val="accent3">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90" name="Straight Connector 989"/>
              <p:cNvCxnSpPr/>
              <p:nvPr/>
            </p:nvCxnSpPr>
            <p:spPr>
              <a:xfrm>
                <a:off x="2943776" y="2081736"/>
                <a:ext cx="230524" cy="3565"/>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1" name="Straight Connector 990"/>
              <p:cNvCxnSpPr/>
              <p:nvPr/>
            </p:nvCxnSpPr>
            <p:spPr>
              <a:xfrm>
                <a:off x="2640456" y="2181593"/>
                <a:ext cx="230524"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2" name="Straight Connector 991"/>
              <p:cNvCxnSpPr/>
              <p:nvPr/>
            </p:nvCxnSpPr>
            <p:spPr>
              <a:xfrm>
                <a:off x="2640456" y="2245787"/>
                <a:ext cx="272991" cy="3565"/>
              </a:xfrm>
              <a:prstGeom prst="line">
                <a:avLst/>
              </a:prstGeom>
              <a:ln w="28575">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93" name="Straight Connector 992"/>
              <p:cNvCxnSpPr/>
              <p:nvPr/>
            </p:nvCxnSpPr>
            <p:spPr>
              <a:xfrm rot="5400000">
                <a:off x="3147202" y="2056773"/>
                <a:ext cx="78459"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4" name="Straight Connector 993"/>
              <p:cNvCxnSpPr/>
              <p:nvPr/>
            </p:nvCxnSpPr>
            <p:spPr>
              <a:xfrm rot="5400000">
                <a:off x="2615141" y="2222605"/>
                <a:ext cx="74894"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5" name="Straight Connector 994"/>
              <p:cNvCxnSpPr/>
              <p:nvPr/>
            </p:nvCxnSpPr>
            <p:spPr>
              <a:xfrm rot="6120000">
                <a:off x="2869768" y="2079380"/>
                <a:ext cx="117690" cy="115264"/>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8279" name="Group 595"/>
            <p:cNvGrpSpPr>
              <a:grpSpLocks/>
            </p:cNvGrpSpPr>
            <p:nvPr/>
          </p:nvGrpSpPr>
          <p:grpSpPr bwMode="auto">
            <a:xfrm>
              <a:off x="2315014" y="5398995"/>
              <a:ext cx="240010" cy="197419"/>
              <a:chOff x="2641258" y="2017969"/>
              <a:chExt cx="547078" cy="242274"/>
            </a:xfrm>
          </p:grpSpPr>
          <p:cxnSp>
            <p:nvCxnSpPr>
              <p:cNvPr id="982" name="Straight Connector 981"/>
              <p:cNvCxnSpPr/>
              <p:nvPr/>
            </p:nvCxnSpPr>
            <p:spPr>
              <a:xfrm>
                <a:off x="2957029" y="2019548"/>
                <a:ext cx="230524" cy="0"/>
              </a:xfrm>
              <a:prstGeom prst="line">
                <a:avLst/>
              </a:prstGeom>
              <a:ln w="28575">
                <a:solidFill>
                  <a:schemeClr val="accent3">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83" name="Straight Connector 982"/>
              <p:cNvCxnSpPr/>
              <p:nvPr/>
            </p:nvCxnSpPr>
            <p:spPr>
              <a:xfrm>
                <a:off x="2944896" y="2083742"/>
                <a:ext cx="230524" cy="3565"/>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4" name="Straight Connector 983"/>
              <p:cNvCxnSpPr/>
              <p:nvPr/>
            </p:nvCxnSpPr>
            <p:spPr>
              <a:xfrm>
                <a:off x="2641575" y="2180032"/>
                <a:ext cx="230524"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5" name="Straight Connector 984"/>
              <p:cNvCxnSpPr/>
              <p:nvPr/>
            </p:nvCxnSpPr>
            <p:spPr>
              <a:xfrm>
                <a:off x="2641575" y="2244225"/>
                <a:ext cx="272991" cy="3567"/>
              </a:xfrm>
              <a:prstGeom prst="line">
                <a:avLst/>
              </a:prstGeom>
              <a:ln w="28575">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86" name="Straight Connector 985"/>
              <p:cNvCxnSpPr/>
              <p:nvPr/>
            </p:nvCxnSpPr>
            <p:spPr>
              <a:xfrm rot="5400000">
                <a:off x="3150105" y="2056995"/>
                <a:ext cx="74892"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7" name="Straight Connector 986"/>
              <p:cNvCxnSpPr/>
              <p:nvPr/>
            </p:nvCxnSpPr>
            <p:spPr>
              <a:xfrm rot="5400000">
                <a:off x="2616260" y="2221046"/>
                <a:ext cx="74892"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8" name="Straight Connector 987"/>
              <p:cNvCxnSpPr/>
              <p:nvPr/>
            </p:nvCxnSpPr>
            <p:spPr>
              <a:xfrm rot="6120000">
                <a:off x="2872672" y="2079603"/>
                <a:ext cx="114122" cy="115264"/>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8280" name="Group 603"/>
            <p:cNvGrpSpPr>
              <a:grpSpLocks/>
            </p:cNvGrpSpPr>
            <p:nvPr/>
          </p:nvGrpSpPr>
          <p:grpSpPr bwMode="auto">
            <a:xfrm>
              <a:off x="2315362" y="5647282"/>
              <a:ext cx="240010" cy="197419"/>
              <a:chOff x="2641258" y="2017969"/>
              <a:chExt cx="547078" cy="242274"/>
            </a:xfrm>
          </p:grpSpPr>
          <p:cxnSp>
            <p:nvCxnSpPr>
              <p:cNvPr id="975" name="Straight Connector 974"/>
              <p:cNvCxnSpPr/>
              <p:nvPr/>
            </p:nvCxnSpPr>
            <p:spPr>
              <a:xfrm>
                <a:off x="2956238" y="2017985"/>
                <a:ext cx="230524" cy="0"/>
              </a:xfrm>
              <a:prstGeom prst="line">
                <a:avLst/>
              </a:prstGeom>
              <a:ln w="28575">
                <a:solidFill>
                  <a:schemeClr val="accent3">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76" name="Straight Connector 975"/>
              <p:cNvCxnSpPr/>
              <p:nvPr/>
            </p:nvCxnSpPr>
            <p:spPr>
              <a:xfrm>
                <a:off x="2944105" y="2082179"/>
                <a:ext cx="230524" cy="3567"/>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977" name="Straight Connector 976"/>
              <p:cNvCxnSpPr/>
              <p:nvPr/>
            </p:nvCxnSpPr>
            <p:spPr>
              <a:xfrm>
                <a:off x="2640784" y="2182036"/>
                <a:ext cx="230524"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978" name="Straight Connector 977"/>
              <p:cNvCxnSpPr/>
              <p:nvPr/>
            </p:nvCxnSpPr>
            <p:spPr>
              <a:xfrm>
                <a:off x="2640784" y="2246229"/>
                <a:ext cx="272991" cy="3567"/>
              </a:xfrm>
              <a:prstGeom prst="line">
                <a:avLst/>
              </a:prstGeom>
              <a:ln w="28575">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79" name="Straight Connector 978"/>
              <p:cNvCxnSpPr/>
              <p:nvPr/>
            </p:nvCxnSpPr>
            <p:spPr>
              <a:xfrm rot="5400000">
                <a:off x="3147530" y="2057215"/>
                <a:ext cx="78459"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0" name="Straight Connector 979"/>
              <p:cNvCxnSpPr/>
              <p:nvPr/>
            </p:nvCxnSpPr>
            <p:spPr>
              <a:xfrm rot="5400000">
                <a:off x="2615469" y="2223050"/>
                <a:ext cx="74892"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1" name="Straight Connector 980"/>
              <p:cNvCxnSpPr/>
              <p:nvPr/>
            </p:nvCxnSpPr>
            <p:spPr>
              <a:xfrm rot="6120000">
                <a:off x="2870096" y="2079825"/>
                <a:ext cx="117687" cy="115264"/>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8281" name="Group 611"/>
            <p:cNvGrpSpPr>
              <a:grpSpLocks/>
            </p:cNvGrpSpPr>
            <p:nvPr/>
          </p:nvGrpSpPr>
          <p:grpSpPr bwMode="auto">
            <a:xfrm>
              <a:off x="2315361" y="5887415"/>
              <a:ext cx="240010" cy="197419"/>
              <a:chOff x="2666222" y="5054958"/>
              <a:chExt cx="547078" cy="242274"/>
            </a:xfrm>
          </p:grpSpPr>
          <p:cxnSp>
            <p:nvCxnSpPr>
              <p:cNvPr id="968" name="Straight Connector 967"/>
              <p:cNvCxnSpPr/>
              <p:nvPr/>
            </p:nvCxnSpPr>
            <p:spPr>
              <a:xfrm>
                <a:off x="2981202" y="5056286"/>
                <a:ext cx="230524" cy="0"/>
              </a:xfrm>
              <a:prstGeom prst="line">
                <a:avLst/>
              </a:prstGeom>
              <a:ln w="28575">
                <a:solidFill>
                  <a:schemeClr val="accent3">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69" name="Straight Connector 968"/>
              <p:cNvCxnSpPr/>
              <p:nvPr/>
            </p:nvCxnSpPr>
            <p:spPr>
              <a:xfrm>
                <a:off x="2969069" y="5120479"/>
                <a:ext cx="230524" cy="3565"/>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970" name="Straight Connector 969"/>
              <p:cNvCxnSpPr/>
              <p:nvPr/>
            </p:nvCxnSpPr>
            <p:spPr>
              <a:xfrm>
                <a:off x="2665748" y="5220336"/>
                <a:ext cx="230524"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971" name="Straight Connector 970"/>
              <p:cNvCxnSpPr/>
              <p:nvPr/>
            </p:nvCxnSpPr>
            <p:spPr>
              <a:xfrm>
                <a:off x="2665748" y="5284530"/>
                <a:ext cx="272991" cy="3565"/>
              </a:xfrm>
              <a:prstGeom prst="line">
                <a:avLst/>
              </a:prstGeom>
              <a:ln w="28575">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72" name="Straight Connector 971"/>
              <p:cNvCxnSpPr/>
              <p:nvPr/>
            </p:nvCxnSpPr>
            <p:spPr>
              <a:xfrm rot="5400000">
                <a:off x="3172494" y="5095516"/>
                <a:ext cx="78459"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973" name="Straight Connector 972"/>
              <p:cNvCxnSpPr/>
              <p:nvPr/>
            </p:nvCxnSpPr>
            <p:spPr>
              <a:xfrm rot="5400000">
                <a:off x="2640434" y="5261349"/>
                <a:ext cx="74894"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974" name="Straight Connector 973"/>
              <p:cNvCxnSpPr/>
              <p:nvPr/>
            </p:nvCxnSpPr>
            <p:spPr>
              <a:xfrm rot="6120000">
                <a:off x="2895061" y="5118124"/>
                <a:ext cx="117690" cy="115264"/>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cxnSp>
          <p:nvCxnSpPr>
            <p:cNvPr id="68" name="Straight Connector 67"/>
            <p:cNvCxnSpPr/>
            <p:nvPr/>
          </p:nvCxnSpPr>
          <p:spPr>
            <a:xfrm>
              <a:off x="2293862" y="3287582"/>
              <a:ext cx="98473" cy="2907"/>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300000" flipV="1">
              <a:off x="2437579" y="3214931"/>
              <a:ext cx="279450" cy="20341"/>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2293862" y="3339890"/>
              <a:ext cx="119765" cy="2907"/>
            </a:xfrm>
            <a:prstGeom prst="line">
              <a:avLst/>
            </a:prstGeom>
            <a:ln w="28575">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5400000">
              <a:off x="2268671" y="3309378"/>
              <a:ext cx="61026"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6120000">
              <a:off x="2365676" y="3227548"/>
              <a:ext cx="95901" cy="53228"/>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300000" flipV="1">
              <a:off x="2442902" y="6147135"/>
              <a:ext cx="244851" cy="20343"/>
            </a:xfrm>
            <a:prstGeom prst="line">
              <a:avLst/>
            </a:prstGeom>
            <a:ln w="28575">
              <a:solidFill>
                <a:schemeClr val="accent3">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8288" name="Group 1607"/>
            <p:cNvGrpSpPr>
              <a:grpSpLocks/>
            </p:cNvGrpSpPr>
            <p:nvPr/>
          </p:nvGrpSpPr>
          <p:grpSpPr bwMode="auto">
            <a:xfrm>
              <a:off x="2589292" y="3294868"/>
              <a:ext cx="516570" cy="190638"/>
              <a:chOff x="4664283" y="1861734"/>
              <a:chExt cx="589933" cy="234023"/>
            </a:xfrm>
          </p:grpSpPr>
          <p:cxnSp>
            <p:nvCxnSpPr>
              <p:cNvPr id="962" name="Straight Connector 961"/>
              <p:cNvCxnSpPr/>
              <p:nvPr/>
            </p:nvCxnSpPr>
            <p:spPr>
              <a:xfrm rot="120000" flipV="1">
                <a:off x="4843593" y="1920572"/>
                <a:ext cx="410319" cy="14270"/>
              </a:xfrm>
              <a:prstGeom prst="line">
                <a:avLst/>
              </a:prstGeom>
              <a:ln w="28575">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63" name="Straight Connector 962"/>
              <p:cNvCxnSpPr/>
              <p:nvPr/>
            </p:nvCxnSpPr>
            <p:spPr>
              <a:xfrm>
                <a:off x="4664270" y="2016890"/>
                <a:ext cx="115497"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964" name="Straight Connector 963"/>
              <p:cNvCxnSpPr/>
              <p:nvPr/>
            </p:nvCxnSpPr>
            <p:spPr>
              <a:xfrm>
                <a:off x="4664270" y="2081103"/>
                <a:ext cx="115497" cy="3569"/>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965" name="Straight Connector 964"/>
              <p:cNvCxnSpPr/>
              <p:nvPr/>
            </p:nvCxnSpPr>
            <p:spPr>
              <a:xfrm rot="5400000">
                <a:off x="4632890" y="2057917"/>
                <a:ext cx="74914"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966" name="Straight Connector 965"/>
              <p:cNvCxnSpPr/>
              <p:nvPr/>
            </p:nvCxnSpPr>
            <p:spPr>
              <a:xfrm rot="6120000">
                <a:off x="4751562" y="1945208"/>
                <a:ext cx="114156" cy="57747"/>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67" name="Straight Connector 966"/>
              <p:cNvCxnSpPr/>
              <p:nvPr/>
            </p:nvCxnSpPr>
            <p:spPr>
              <a:xfrm rot="120000" flipV="1">
                <a:off x="4807120" y="1863494"/>
                <a:ext cx="410319" cy="14270"/>
              </a:xfrm>
              <a:prstGeom prst="line">
                <a:avLst/>
              </a:prstGeom>
              <a:ln w="28575">
                <a:solidFill>
                  <a:schemeClr val="accent3">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8289" name="Group 1608"/>
            <p:cNvGrpSpPr>
              <a:grpSpLocks/>
            </p:cNvGrpSpPr>
            <p:nvPr/>
          </p:nvGrpSpPr>
          <p:grpSpPr bwMode="auto">
            <a:xfrm>
              <a:off x="2575209" y="3552999"/>
              <a:ext cx="516570" cy="190638"/>
              <a:chOff x="4664283" y="1861734"/>
              <a:chExt cx="589933" cy="234023"/>
            </a:xfrm>
          </p:grpSpPr>
          <p:cxnSp>
            <p:nvCxnSpPr>
              <p:cNvPr id="956" name="Straight Connector 955"/>
              <p:cNvCxnSpPr/>
              <p:nvPr/>
            </p:nvCxnSpPr>
            <p:spPr>
              <a:xfrm rot="120000" flipV="1">
                <a:off x="4844479" y="1917626"/>
                <a:ext cx="410317" cy="14270"/>
              </a:xfrm>
              <a:prstGeom prst="line">
                <a:avLst/>
              </a:prstGeom>
              <a:ln w="28575">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57" name="Straight Connector 956"/>
              <p:cNvCxnSpPr/>
              <p:nvPr/>
            </p:nvCxnSpPr>
            <p:spPr>
              <a:xfrm>
                <a:off x="4665154" y="2017513"/>
                <a:ext cx="115497"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958" name="Straight Connector 957"/>
              <p:cNvCxnSpPr/>
              <p:nvPr/>
            </p:nvCxnSpPr>
            <p:spPr>
              <a:xfrm>
                <a:off x="4665154" y="2081726"/>
                <a:ext cx="115497" cy="3566"/>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959" name="Straight Connector 958"/>
              <p:cNvCxnSpPr/>
              <p:nvPr/>
            </p:nvCxnSpPr>
            <p:spPr>
              <a:xfrm rot="5400000">
                <a:off x="4633775" y="2058537"/>
                <a:ext cx="74916"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960" name="Straight Connector 959"/>
              <p:cNvCxnSpPr/>
              <p:nvPr/>
            </p:nvCxnSpPr>
            <p:spPr>
              <a:xfrm rot="6120000">
                <a:off x="4750664" y="1944044"/>
                <a:ext cx="117725" cy="57749"/>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61" name="Straight Connector 960"/>
              <p:cNvCxnSpPr/>
              <p:nvPr/>
            </p:nvCxnSpPr>
            <p:spPr>
              <a:xfrm rot="120000" flipV="1">
                <a:off x="4808006" y="1860547"/>
                <a:ext cx="410317" cy="14270"/>
              </a:xfrm>
              <a:prstGeom prst="line">
                <a:avLst/>
              </a:prstGeom>
              <a:ln w="28575">
                <a:solidFill>
                  <a:schemeClr val="accent3">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8290" name="Group 1615"/>
            <p:cNvGrpSpPr>
              <a:grpSpLocks/>
            </p:cNvGrpSpPr>
            <p:nvPr/>
          </p:nvGrpSpPr>
          <p:grpSpPr bwMode="auto">
            <a:xfrm>
              <a:off x="2586487" y="3796087"/>
              <a:ext cx="516570" cy="190638"/>
              <a:chOff x="4664283" y="1861734"/>
              <a:chExt cx="589933" cy="234023"/>
            </a:xfrm>
          </p:grpSpPr>
          <p:cxnSp>
            <p:nvCxnSpPr>
              <p:cNvPr id="950" name="Straight Connector 949"/>
              <p:cNvCxnSpPr/>
              <p:nvPr/>
            </p:nvCxnSpPr>
            <p:spPr>
              <a:xfrm rot="120000" flipV="1">
                <a:off x="4843757" y="1918880"/>
                <a:ext cx="410317" cy="14270"/>
              </a:xfrm>
              <a:prstGeom prst="line">
                <a:avLst/>
              </a:prstGeom>
              <a:ln w="28575">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51" name="Straight Connector 950"/>
              <p:cNvCxnSpPr/>
              <p:nvPr/>
            </p:nvCxnSpPr>
            <p:spPr>
              <a:xfrm>
                <a:off x="4664432" y="2018767"/>
                <a:ext cx="115497"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952" name="Straight Connector 951"/>
              <p:cNvCxnSpPr/>
              <p:nvPr/>
            </p:nvCxnSpPr>
            <p:spPr>
              <a:xfrm>
                <a:off x="4664432" y="2082980"/>
                <a:ext cx="115497" cy="3566"/>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953" name="Straight Connector 952"/>
              <p:cNvCxnSpPr/>
              <p:nvPr/>
            </p:nvCxnSpPr>
            <p:spPr>
              <a:xfrm rot="5400000">
                <a:off x="4633053" y="2059791"/>
                <a:ext cx="74916"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954" name="Straight Connector 953"/>
              <p:cNvCxnSpPr/>
              <p:nvPr/>
            </p:nvCxnSpPr>
            <p:spPr>
              <a:xfrm rot="6120000">
                <a:off x="4749942" y="1945298"/>
                <a:ext cx="117725" cy="57749"/>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55" name="Straight Connector 954"/>
              <p:cNvCxnSpPr/>
              <p:nvPr/>
            </p:nvCxnSpPr>
            <p:spPr>
              <a:xfrm rot="120000" flipV="1">
                <a:off x="4807285" y="1861801"/>
                <a:ext cx="410317" cy="14270"/>
              </a:xfrm>
              <a:prstGeom prst="line">
                <a:avLst/>
              </a:prstGeom>
              <a:ln w="28575">
                <a:solidFill>
                  <a:schemeClr val="accent3">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8291" name="Group 1622"/>
            <p:cNvGrpSpPr>
              <a:grpSpLocks/>
            </p:cNvGrpSpPr>
            <p:nvPr/>
          </p:nvGrpSpPr>
          <p:grpSpPr bwMode="auto">
            <a:xfrm>
              <a:off x="2586487" y="4044373"/>
              <a:ext cx="516570" cy="190638"/>
              <a:chOff x="4664283" y="1861734"/>
              <a:chExt cx="589933" cy="234023"/>
            </a:xfrm>
          </p:grpSpPr>
          <p:cxnSp>
            <p:nvCxnSpPr>
              <p:cNvPr id="944" name="Straight Connector 943"/>
              <p:cNvCxnSpPr/>
              <p:nvPr/>
            </p:nvCxnSpPr>
            <p:spPr>
              <a:xfrm rot="120000" flipV="1">
                <a:off x="4843757" y="1917316"/>
                <a:ext cx="410317" cy="14270"/>
              </a:xfrm>
              <a:prstGeom prst="line">
                <a:avLst/>
              </a:prstGeom>
              <a:ln w="28575">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45" name="Straight Connector 944"/>
              <p:cNvCxnSpPr/>
              <p:nvPr/>
            </p:nvCxnSpPr>
            <p:spPr>
              <a:xfrm>
                <a:off x="4664432" y="2017203"/>
                <a:ext cx="115497"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946" name="Straight Connector 945"/>
              <p:cNvCxnSpPr/>
              <p:nvPr/>
            </p:nvCxnSpPr>
            <p:spPr>
              <a:xfrm>
                <a:off x="4664432" y="2081416"/>
                <a:ext cx="115497" cy="3569"/>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947" name="Straight Connector 946"/>
              <p:cNvCxnSpPr/>
              <p:nvPr/>
            </p:nvCxnSpPr>
            <p:spPr>
              <a:xfrm rot="5400000">
                <a:off x="4633053" y="2058229"/>
                <a:ext cx="74914"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948" name="Straight Connector 947"/>
              <p:cNvCxnSpPr/>
              <p:nvPr/>
            </p:nvCxnSpPr>
            <p:spPr>
              <a:xfrm rot="6120000">
                <a:off x="4749943" y="1943736"/>
                <a:ext cx="117723" cy="57749"/>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49" name="Straight Connector 948"/>
              <p:cNvCxnSpPr/>
              <p:nvPr/>
            </p:nvCxnSpPr>
            <p:spPr>
              <a:xfrm rot="120000" flipV="1">
                <a:off x="4807285" y="1860237"/>
                <a:ext cx="410317" cy="14270"/>
              </a:xfrm>
              <a:prstGeom prst="line">
                <a:avLst/>
              </a:prstGeom>
              <a:ln w="28575">
                <a:solidFill>
                  <a:schemeClr val="accent3">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8292" name="Group 1629"/>
            <p:cNvGrpSpPr>
              <a:grpSpLocks/>
            </p:cNvGrpSpPr>
            <p:nvPr/>
          </p:nvGrpSpPr>
          <p:grpSpPr bwMode="auto">
            <a:xfrm>
              <a:off x="2586487" y="4292659"/>
              <a:ext cx="516570" cy="190638"/>
              <a:chOff x="4664283" y="1861734"/>
              <a:chExt cx="589933" cy="234023"/>
            </a:xfrm>
          </p:grpSpPr>
          <p:cxnSp>
            <p:nvCxnSpPr>
              <p:cNvPr id="938" name="Straight Connector 937"/>
              <p:cNvCxnSpPr/>
              <p:nvPr/>
            </p:nvCxnSpPr>
            <p:spPr>
              <a:xfrm rot="120000" flipV="1">
                <a:off x="4843757" y="1919322"/>
                <a:ext cx="410317" cy="14270"/>
              </a:xfrm>
              <a:prstGeom prst="line">
                <a:avLst/>
              </a:prstGeom>
              <a:ln w="28575">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39" name="Straight Connector 938"/>
              <p:cNvCxnSpPr/>
              <p:nvPr/>
            </p:nvCxnSpPr>
            <p:spPr>
              <a:xfrm>
                <a:off x="4664432" y="2015643"/>
                <a:ext cx="115497"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940" name="Straight Connector 939"/>
              <p:cNvCxnSpPr/>
              <p:nvPr/>
            </p:nvCxnSpPr>
            <p:spPr>
              <a:xfrm>
                <a:off x="4664432" y="2079856"/>
                <a:ext cx="115497" cy="3566"/>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941" name="Straight Connector 940"/>
              <p:cNvCxnSpPr/>
              <p:nvPr/>
            </p:nvCxnSpPr>
            <p:spPr>
              <a:xfrm rot="5400000">
                <a:off x="4633053" y="2056667"/>
                <a:ext cx="74916"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942" name="Straight Connector 941"/>
              <p:cNvCxnSpPr/>
              <p:nvPr/>
            </p:nvCxnSpPr>
            <p:spPr>
              <a:xfrm rot="6120000">
                <a:off x="4751727" y="1943958"/>
                <a:ext cx="114156" cy="57749"/>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43" name="Straight Connector 942"/>
              <p:cNvCxnSpPr/>
              <p:nvPr/>
            </p:nvCxnSpPr>
            <p:spPr>
              <a:xfrm rot="120000" flipV="1">
                <a:off x="4807285" y="1862244"/>
                <a:ext cx="410317" cy="14270"/>
              </a:xfrm>
              <a:prstGeom prst="line">
                <a:avLst/>
              </a:prstGeom>
              <a:ln w="28575">
                <a:solidFill>
                  <a:schemeClr val="accent3">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8293" name="Group 1636"/>
            <p:cNvGrpSpPr>
              <a:grpSpLocks/>
            </p:cNvGrpSpPr>
            <p:nvPr/>
          </p:nvGrpSpPr>
          <p:grpSpPr bwMode="auto">
            <a:xfrm>
              <a:off x="2597764" y="4535653"/>
              <a:ext cx="516570" cy="190638"/>
              <a:chOff x="4664283" y="1861734"/>
              <a:chExt cx="589933" cy="234023"/>
            </a:xfrm>
          </p:grpSpPr>
          <p:cxnSp>
            <p:nvCxnSpPr>
              <p:cNvPr id="932" name="Straight Connector 931"/>
              <p:cNvCxnSpPr/>
              <p:nvPr/>
            </p:nvCxnSpPr>
            <p:spPr>
              <a:xfrm rot="120000" flipV="1">
                <a:off x="4843038" y="1917125"/>
                <a:ext cx="410317" cy="14270"/>
              </a:xfrm>
              <a:prstGeom prst="line">
                <a:avLst/>
              </a:prstGeom>
              <a:ln w="28575">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33" name="Straight Connector 932"/>
              <p:cNvCxnSpPr/>
              <p:nvPr/>
            </p:nvCxnSpPr>
            <p:spPr>
              <a:xfrm>
                <a:off x="4663712" y="2017012"/>
                <a:ext cx="115497"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934" name="Straight Connector 933"/>
              <p:cNvCxnSpPr/>
              <p:nvPr/>
            </p:nvCxnSpPr>
            <p:spPr>
              <a:xfrm>
                <a:off x="4663712" y="2081225"/>
                <a:ext cx="115497" cy="3566"/>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935" name="Straight Connector 934"/>
              <p:cNvCxnSpPr/>
              <p:nvPr/>
            </p:nvCxnSpPr>
            <p:spPr>
              <a:xfrm rot="5400000">
                <a:off x="4632333" y="2058036"/>
                <a:ext cx="74916"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936" name="Straight Connector 935"/>
              <p:cNvCxnSpPr/>
              <p:nvPr/>
            </p:nvCxnSpPr>
            <p:spPr>
              <a:xfrm rot="6120000">
                <a:off x="4749223" y="1943543"/>
                <a:ext cx="117725" cy="57749"/>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37" name="Straight Connector 936"/>
              <p:cNvCxnSpPr/>
              <p:nvPr/>
            </p:nvCxnSpPr>
            <p:spPr>
              <a:xfrm rot="120000" flipV="1">
                <a:off x="4806565" y="1860046"/>
                <a:ext cx="410317" cy="14270"/>
              </a:xfrm>
              <a:prstGeom prst="line">
                <a:avLst/>
              </a:prstGeom>
              <a:ln w="28575">
                <a:solidFill>
                  <a:schemeClr val="accent3">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8294" name="Group 1643"/>
            <p:cNvGrpSpPr>
              <a:grpSpLocks/>
            </p:cNvGrpSpPr>
            <p:nvPr/>
          </p:nvGrpSpPr>
          <p:grpSpPr bwMode="auto">
            <a:xfrm>
              <a:off x="2592431" y="4783940"/>
              <a:ext cx="516570" cy="190638"/>
              <a:chOff x="4664283" y="1861734"/>
              <a:chExt cx="589933" cy="234023"/>
            </a:xfrm>
          </p:grpSpPr>
          <p:cxnSp>
            <p:nvCxnSpPr>
              <p:cNvPr id="926" name="Straight Connector 925"/>
              <p:cNvCxnSpPr/>
              <p:nvPr/>
            </p:nvCxnSpPr>
            <p:spPr>
              <a:xfrm rot="120000" flipV="1">
                <a:off x="4843049" y="1919129"/>
                <a:ext cx="410317" cy="14270"/>
              </a:xfrm>
              <a:prstGeom prst="line">
                <a:avLst/>
              </a:prstGeom>
              <a:ln w="28575">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27" name="Straight Connector 926"/>
              <p:cNvCxnSpPr/>
              <p:nvPr/>
            </p:nvCxnSpPr>
            <p:spPr>
              <a:xfrm>
                <a:off x="4663724" y="2019016"/>
                <a:ext cx="115497"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928" name="Straight Connector 927"/>
              <p:cNvCxnSpPr/>
              <p:nvPr/>
            </p:nvCxnSpPr>
            <p:spPr>
              <a:xfrm>
                <a:off x="4663724" y="2083229"/>
                <a:ext cx="115497" cy="3566"/>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929" name="Straight Connector 928"/>
              <p:cNvCxnSpPr/>
              <p:nvPr/>
            </p:nvCxnSpPr>
            <p:spPr>
              <a:xfrm rot="5400000">
                <a:off x="4632345" y="2060040"/>
                <a:ext cx="74916"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930" name="Straight Connector 929"/>
              <p:cNvCxnSpPr/>
              <p:nvPr/>
            </p:nvCxnSpPr>
            <p:spPr>
              <a:xfrm rot="6120000">
                <a:off x="4749234" y="1945547"/>
                <a:ext cx="117725" cy="57749"/>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31" name="Straight Connector 930"/>
              <p:cNvCxnSpPr/>
              <p:nvPr/>
            </p:nvCxnSpPr>
            <p:spPr>
              <a:xfrm rot="120000" flipV="1">
                <a:off x="4806576" y="1862051"/>
                <a:ext cx="410317" cy="14270"/>
              </a:xfrm>
              <a:prstGeom prst="line">
                <a:avLst/>
              </a:prstGeom>
              <a:ln w="28575">
                <a:solidFill>
                  <a:schemeClr val="accent3">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8295" name="Group 1650"/>
            <p:cNvGrpSpPr>
              <a:grpSpLocks/>
            </p:cNvGrpSpPr>
            <p:nvPr/>
          </p:nvGrpSpPr>
          <p:grpSpPr bwMode="auto">
            <a:xfrm>
              <a:off x="2586487" y="5033101"/>
              <a:ext cx="516570" cy="190638"/>
              <a:chOff x="4664283" y="1861734"/>
              <a:chExt cx="589933" cy="234023"/>
            </a:xfrm>
          </p:grpSpPr>
          <p:cxnSp>
            <p:nvCxnSpPr>
              <p:cNvPr id="920" name="Straight Connector 919"/>
              <p:cNvCxnSpPr/>
              <p:nvPr/>
            </p:nvCxnSpPr>
            <p:spPr>
              <a:xfrm rot="120000" flipV="1">
                <a:off x="4843757" y="1920062"/>
                <a:ext cx="410317" cy="14270"/>
              </a:xfrm>
              <a:prstGeom prst="line">
                <a:avLst/>
              </a:prstGeom>
              <a:ln w="28575">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21" name="Straight Connector 920"/>
              <p:cNvCxnSpPr/>
              <p:nvPr/>
            </p:nvCxnSpPr>
            <p:spPr>
              <a:xfrm>
                <a:off x="4664432" y="2016380"/>
                <a:ext cx="115497"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922" name="Straight Connector 921"/>
              <p:cNvCxnSpPr/>
              <p:nvPr/>
            </p:nvCxnSpPr>
            <p:spPr>
              <a:xfrm>
                <a:off x="4664432" y="2080593"/>
                <a:ext cx="115497" cy="3569"/>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923" name="Straight Connector 922"/>
              <p:cNvCxnSpPr/>
              <p:nvPr/>
            </p:nvCxnSpPr>
            <p:spPr>
              <a:xfrm rot="5400000">
                <a:off x="4633053" y="2057407"/>
                <a:ext cx="74914"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924" name="Straight Connector 923"/>
              <p:cNvCxnSpPr/>
              <p:nvPr/>
            </p:nvCxnSpPr>
            <p:spPr>
              <a:xfrm rot="6120000">
                <a:off x="4751727" y="1944696"/>
                <a:ext cx="114156" cy="57749"/>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25" name="Straight Connector 924"/>
              <p:cNvCxnSpPr/>
              <p:nvPr/>
            </p:nvCxnSpPr>
            <p:spPr>
              <a:xfrm rot="120000" flipV="1">
                <a:off x="4807285" y="1862983"/>
                <a:ext cx="410317" cy="14270"/>
              </a:xfrm>
              <a:prstGeom prst="line">
                <a:avLst/>
              </a:prstGeom>
              <a:ln w="28575">
                <a:solidFill>
                  <a:schemeClr val="accent3">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8296" name="Group 1657"/>
            <p:cNvGrpSpPr>
              <a:grpSpLocks/>
            </p:cNvGrpSpPr>
            <p:nvPr/>
          </p:nvGrpSpPr>
          <p:grpSpPr bwMode="auto">
            <a:xfrm>
              <a:off x="2597764" y="5276189"/>
              <a:ext cx="516570" cy="190638"/>
              <a:chOff x="4664283" y="1861734"/>
              <a:chExt cx="589933" cy="234023"/>
            </a:xfrm>
          </p:grpSpPr>
          <p:cxnSp>
            <p:nvCxnSpPr>
              <p:cNvPr id="914" name="Straight Connector 913"/>
              <p:cNvCxnSpPr/>
              <p:nvPr/>
            </p:nvCxnSpPr>
            <p:spPr>
              <a:xfrm rot="120000" flipV="1">
                <a:off x="4843038" y="1917745"/>
                <a:ext cx="410317" cy="14270"/>
              </a:xfrm>
              <a:prstGeom prst="line">
                <a:avLst/>
              </a:prstGeom>
              <a:ln w="28575">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15" name="Straight Connector 914"/>
              <p:cNvCxnSpPr/>
              <p:nvPr/>
            </p:nvCxnSpPr>
            <p:spPr>
              <a:xfrm>
                <a:off x="4663712" y="2017632"/>
                <a:ext cx="115497"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916" name="Straight Connector 915"/>
              <p:cNvCxnSpPr/>
              <p:nvPr/>
            </p:nvCxnSpPr>
            <p:spPr>
              <a:xfrm>
                <a:off x="4663712" y="2081845"/>
                <a:ext cx="115497" cy="3569"/>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917" name="Straight Connector 916"/>
              <p:cNvCxnSpPr/>
              <p:nvPr/>
            </p:nvCxnSpPr>
            <p:spPr>
              <a:xfrm rot="5400000">
                <a:off x="4632333" y="2058658"/>
                <a:ext cx="74914"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918" name="Straight Connector 917"/>
              <p:cNvCxnSpPr/>
              <p:nvPr/>
            </p:nvCxnSpPr>
            <p:spPr>
              <a:xfrm rot="6120000">
                <a:off x="4749223" y="1944165"/>
                <a:ext cx="117723" cy="57749"/>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19" name="Straight Connector 918"/>
              <p:cNvCxnSpPr/>
              <p:nvPr/>
            </p:nvCxnSpPr>
            <p:spPr>
              <a:xfrm rot="120000" flipV="1">
                <a:off x="4806565" y="1860667"/>
                <a:ext cx="410317" cy="14270"/>
              </a:xfrm>
              <a:prstGeom prst="line">
                <a:avLst/>
              </a:prstGeom>
              <a:ln w="28575">
                <a:solidFill>
                  <a:schemeClr val="accent3">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8297" name="Group 1664"/>
            <p:cNvGrpSpPr>
              <a:grpSpLocks/>
            </p:cNvGrpSpPr>
            <p:nvPr/>
          </p:nvGrpSpPr>
          <p:grpSpPr bwMode="auto">
            <a:xfrm>
              <a:off x="2597764" y="5524475"/>
              <a:ext cx="516570" cy="190638"/>
              <a:chOff x="4664283" y="1861734"/>
              <a:chExt cx="589933" cy="234023"/>
            </a:xfrm>
          </p:grpSpPr>
          <p:cxnSp>
            <p:nvCxnSpPr>
              <p:cNvPr id="908" name="Straight Connector 907"/>
              <p:cNvCxnSpPr/>
              <p:nvPr/>
            </p:nvCxnSpPr>
            <p:spPr>
              <a:xfrm rot="120000" flipV="1">
                <a:off x="4843038" y="1919752"/>
                <a:ext cx="410317" cy="14270"/>
              </a:xfrm>
              <a:prstGeom prst="line">
                <a:avLst/>
              </a:prstGeom>
              <a:ln w="28575">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09" name="Straight Connector 908"/>
              <p:cNvCxnSpPr/>
              <p:nvPr/>
            </p:nvCxnSpPr>
            <p:spPr>
              <a:xfrm>
                <a:off x="4663712" y="2016072"/>
                <a:ext cx="115497"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910" name="Straight Connector 909"/>
              <p:cNvCxnSpPr/>
              <p:nvPr/>
            </p:nvCxnSpPr>
            <p:spPr>
              <a:xfrm>
                <a:off x="4663712" y="2080285"/>
                <a:ext cx="115497" cy="3566"/>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911" name="Straight Connector 910"/>
              <p:cNvCxnSpPr/>
              <p:nvPr/>
            </p:nvCxnSpPr>
            <p:spPr>
              <a:xfrm rot="5400000">
                <a:off x="4632333" y="2057097"/>
                <a:ext cx="74916"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912" name="Straight Connector 911"/>
              <p:cNvCxnSpPr/>
              <p:nvPr/>
            </p:nvCxnSpPr>
            <p:spPr>
              <a:xfrm rot="6120000">
                <a:off x="4751007" y="1944388"/>
                <a:ext cx="114156" cy="57749"/>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13" name="Straight Connector 912"/>
              <p:cNvCxnSpPr/>
              <p:nvPr/>
            </p:nvCxnSpPr>
            <p:spPr>
              <a:xfrm rot="120000" flipV="1">
                <a:off x="4806565" y="1862673"/>
                <a:ext cx="410317" cy="14270"/>
              </a:xfrm>
              <a:prstGeom prst="line">
                <a:avLst/>
              </a:prstGeom>
              <a:ln w="28575">
                <a:solidFill>
                  <a:schemeClr val="accent3">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8298" name="Group 1671"/>
            <p:cNvGrpSpPr>
              <a:grpSpLocks/>
            </p:cNvGrpSpPr>
            <p:nvPr/>
          </p:nvGrpSpPr>
          <p:grpSpPr bwMode="auto">
            <a:xfrm>
              <a:off x="2597764" y="5772762"/>
              <a:ext cx="516570" cy="190638"/>
              <a:chOff x="4664283" y="1861734"/>
              <a:chExt cx="589933" cy="234023"/>
            </a:xfrm>
          </p:grpSpPr>
          <p:cxnSp>
            <p:nvCxnSpPr>
              <p:cNvPr id="902" name="Straight Connector 901"/>
              <p:cNvCxnSpPr/>
              <p:nvPr/>
            </p:nvCxnSpPr>
            <p:spPr>
              <a:xfrm rot="120000" flipV="1">
                <a:off x="4843038" y="1918190"/>
                <a:ext cx="410317" cy="14270"/>
              </a:xfrm>
              <a:prstGeom prst="line">
                <a:avLst/>
              </a:prstGeom>
              <a:ln w="28575">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03" name="Straight Connector 902"/>
              <p:cNvCxnSpPr/>
              <p:nvPr/>
            </p:nvCxnSpPr>
            <p:spPr>
              <a:xfrm>
                <a:off x="4663712" y="2018077"/>
                <a:ext cx="115497"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904" name="Straight Connector 903"/>
              <p:cNvCxnSpPr/>
              <p:nvPr/>
            </p:nvCxnSpPr>
            <p:spPr>
              <a:xfrm>
                <a:off x="4663712" y="2082290"/>
                <a:ext cx="115497" cy="3566"/>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905" name="Straight Connector 904"/>
              <p:cNvCxnSpPr/>
              <p:nvPr/>
            </p:nvCxnSpPr>
            <p:spPr>
              <a:xfrm rot="5400000">
                <a:off x="4632333" y="2059101"/>
                <a:ext cx="74916"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906" name="Straight Connector 905"/>
              <p:cNvCxnSpPr/>
              <p:nvPr/>
            </p:nvCxnSpPr>
            <p:spPr>
              <a:xfrm rot="6120000">
                <a:off x="4749223" y="1944608"/>
                <a:ext cx="117725" cy="57749"/>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07" name="Straight Connector 906"/>
              <p:cNvCxnSpPr/>
              <p:nvPr/>
            </p:nvCxnSpPr>
            <p:spPr>
              <a:xfrm rot="120000" flipV="1">
                <a:off x="4806565" y="1861112"/>
                <a:ext cx="410317" cy="14270"/>
              </a:xfrm>
              <a:prstGeom prst="line">
                <a:avLst/>
              </a:prstGeom>
              <a:ln w="28575">
                <a:solidFill>
                  <a:schemeClr val="accent3">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85" name="Straight Connector 84"/>
            <p:cNvCxnSpPr/>
            <p:nvPr/>
          </p:nvCxnSpPr>
          <p:spPr>
            <a:xfrm rot="120000" flipV="1">
              <a:off x="2764934" y="6062861"/>
              <a:ext cx="361953" cy="11624"/>
            </a:xfrm>
            <a:prstGeom prst="line">
              <a:avLst/>
            </a:prstGeom>
            <a:ln w="28575">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6120000">
              <a:off x="2686378" y="6079714"/>
              <a:ext cx="95899" cy="50568"/>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20000" flipV="1">
              <a:off x="2735658" y="6016364"/>
              <a:ext cx="359293" cy="11624"/>
            </a:xfrm>
            <a:prstGeom prst="line">
              <a:avLst/>
            </a:prstGeom>
            <a:ln w="28575">
              <a:solidFill>
                <a:schemeClr val="accent3">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300000" flipV="1">
              <a:off x="3153502" y="3212024"/>
              <a:ext cx="279448" cy="23248"/>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6120000">
              <a:off x="3081722" y="3233236"/>
              <a:ext cx="92994" cy="50568"/>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8304" name="Group 1702"/>
            <p:cNvGrpSpPr>
              <a:grpSpLocks/>
            </p:cNvGrpSpPr>
            <p:nvPr/>
          </p:nvGrpSpPr>
          <p:grpSpPr bwMode="auto">
            <a:xfrm>
              <a:off x="3079349" y="3425124"/>
              <a:ext cx="139722" cy="144298"/>
              <a:chOff x="6058133" y="5715000"/>
              <a:chExt cx="159562" cy="177084"/>
            </a:xfrm>
          </p:grpSpPr>
          <p:cxnSp>
            <p:nvCxnSpPr>
              <p:cNvPr id="898" name="Straight Connector 897"/>
              <p:cNvCxnSpPr/>
              <p:nvPr/>
            </p:nvCxnSpPr>
            <p:spPr>
              <a:xfrm>
                <a:off x="6103303" y="5713825"/>
                <a:ext cx="115495" cy="0"/>
              </a:xfrm>
              <a:prstGeom prst="line">
                <a:avLst/>
              </a:prstGeom>
              <a:ln w="28575">
                <a:solidFill>
                  <a:schemeClr val="accent3">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99" name="Straight Connector 898"/>
              <p:cNvCxnSpPr/>
              <p:nvPr/>
            </p:nvCxnSpPr>
            <p:spPr>
              <a:xfrm>
                <a:off x="6097224" y="5781585"/>
                <a:ext cx="11549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900" name="Straight Connector 899"/>
              <p:cNvCxnSpPr/>
              <p:nvPr/>
            </p:nvCxnSpPr>
            <p:spPr>
              <a:xfrm rot="5400000">
                <a:off x="6179567" y="5753056"/>
                <a:ext cx="7846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901" name="Straight Connector 900"/>
              <p:cNvCxnSpPr/>
              <p:nvPr/>
            </p:nvCxnSpPr>
            <p:spPr>
              <a:xfrm rot="6120000">
                <a:off x="6027742" y="5804424"/>
                <a:ext cx="117691" cy="57747"/>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8305" name="Group 1703"/>
            <p:cNvGrpSpPr>
              <a:grpSpLocks/>
            </p:cNvGrpSpPr>
            <p:nvPr/>
          </p:nvGrpSpPr>
          <p:grpSpPr bwMode="auto">
            <a:xfrm>
              <a:off x="3086560" y="3663794"/>
              <a:ext cx="139722" cy="144298"/>
              <a:chOff x="6058133" y="5715000"/>
              <a:chExt cx="159562" cy="177084"/>
            </a:xfrm>
          </p:grpSpPr>
          <p:cxnSp>
            <p:nvCxnSpPr>
              <p:cNvPr id="894" name="Straight Connector 893"/>
              <p:cNvCxnSpPr/>
              <p:nvPr/>
            </p:nvCxnSpPr>
            <p:spPr>
              <a:xfrm>
                <a:off x="6104187" y="5713367"/>
                <a:ext cx="112455" cy="0"/>
              </a:xfrm>
              <a:prstGeom prst="line">
                <a:avLst/>
              </a:prstGeom>
              <a:ln w="28575">
                <a:solidFill>
                  <a:schemeClr val="accent3">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95" name="Straight Connector 894"/>
              <p:cNvCxnSpPr/>
              <p:nvPr/>
            </p:nvCxnSpPr>
            <p:spPr>
              <a:xfrm>
                <a:off x="6095068" y="5781126"/>
                <a:ext cx="11549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896" name="Straight Connector 895"/>
              <p:cNvCxnSpPr/>
              <p:nvPr/>
            </p:nvCxnSpPr>
            <p:spPr>
              <a:xfrm rot="5400000">
                <a:off x="6177411" y="5752598"/>
                <a:ext cx="7846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897" name="Straight Connector 896"/>
              <p:cNvCxnSpPr/>
              <p:nvPr/>
            </p:nvCxnSpPr>
            <p:spPr>
              <a:xfrm rot="6120000">
                <a:off x="6028626" y="5803964"/>
                <a:ext cx="117691" cy="57748"/>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8306" name="Group 1708"/>
            <p:cNvGrpSpPr>
              <a:grpSpLocks/>
            </p:cNvGrpSpPr>
            <p:nvPr/>
          </p:nvGrpSpPr>
          <p:grpSpPr bwMode="auto">
            <a:xfrm>
              <a:off x="3086560" y="3921697"/>
              <a:ext cx="139722" cy="144298"/>
              <a:chOff x="6058133" y="5715000"/>
              <a:chExt cx="159562" cy="177084"/>
            </a:xfrm>
          </p:grpSpPr>
          <p:cxnSp>
            <p:nvCxnSpPr>
              <p:cNvPr id="890" name="Straight Connector 889"/>
              <p:cNvCxnSpPr/>
              <p:nvPr/>
            </p:nvCxnSpPr>
            <p:spPr>
              <a:xfrm>
                <a:off x="6104187" y="5714268"/>
                <a:ext cx="112455" cy="0"/>
              </a:xfrm>
              <a:prstGeom prst="line">
                <a:avLst/>
              </a:prstGeom>
              <a:ln w="28575">
                <a:solidFill>
                  <a:schemeClr val="accent3">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91" name="Straight Connector 890"/>
              <p:cNvCxnSpPr/>
              <p:nvPr/>
            </p:nvCxnSpPr>
            <p:spPr>
              <a:xfrm>
                <a:off x="6095068" y="5782029"/>
                <a:ext cx="11549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892" name="Straight Connector 891"/>
              <p:cNvCxnSpPr/>
              <p:nvPr/>
            </p:nvCxnSpPr>
            <p:spPr>
              <a:xfrm rot="5400000">
                <a:off x="6177411" y="5753499"/>
                <a:ext cx="7846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893" name="Straight Connector 892"/>
              <p:cNvCxnSpPr/>
              <p:nvPr/>
            </p:nvCxnSpPr>
            <p:spPr>
              <a:xfrm rot="6120000">
                <a:off x="6028626" y="5804867"/>
                <a:ext cx="117688" cy="57748"/>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8307" name="Group 1713"/>
            <p:cNvGrpSpPr>
              <a:grpSpLocks/>
            </p:cNvGrpSpPr>
            <p:nvPr/>
          </p:nvGrpSpPr>
          <p:grpSpPr bwMode="auto">
            <a:xfrm>
              <a:off x="3075283" y="4159492"/>
              <a:ext cx="139722" cy="144298"/>
              <a:chOff x="6058133" y="5715000"/>
              <a:chExt cx="159562" cy="177084"/>
            </a:xfrm>
          </p:grpSpPr>
          <p:cxnSp>
            <p:nvCxnSpPr>
              <p:cNvPr id="886" name="Straight Connector 885"/>
              <p:cNvCxnSpPr/>
              <p:nvPr/>
            </p:nvCxnSpPr>
            <p:spPr>
              <a:xfrm>
                <a:off x="6104907" y="5714883"/>
                <a:ext cx="112455" cy="0"/>
              </a:xfrm>
              <a:prstGeom prst="line">
                <a:avLst/>
              </a:prstGeom>
              <a:ln w="28575">
                <a:solidFill>
                  <a:schemeClr val="accent3">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87" name="Straight Connector 886"/>
              <p:cNvCxnSpPr/>
              <p:nvPr/>
            </p:nvCxnSpPr>
            <p:spPr>
              <a:xfrm>
                <a:off x="6095788" y="5782645"/>
                <a:ext cx="11549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888" name="Straight Connector 887"/>
              <p:cNvCxnSpPr/>
              <p:nvPr/>
            </p:nvCxnSpPr>
            <p:spPr>
              <a:xfrm rot="5400000">
                <a:off x="6178131" y="5754114"/>
                <a:ext cx="7846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889" name="Straight Connector 888"/>
              <p:cNvCxnSpPr/>
              <p:nvPr/>
            </p:nvCxnSpPr>
            <p:spPr>
              <a:xfrm rot="6120000">
                <a:off x="6029346" y="5805482"/>
                <a:ext cx="117688" cy="57748"/>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8308" name="Group 1718"/>
            <p:cNvGrpSpPr>
              <a:grpSpLocks/>
            </p:cNvGrpSpPr>
            <p:nvPr/>
          </p:nvGrpSpPr>
          <p:grpSpPr bwMode="auto">
            <a:xfrm>
              <a:off x="3080289" y="4398162"/>
              <a:ext cx="139722" cy="144298"/>
              <a:chOff x="6058133" y="5715000"/>
              <a:chExt cx="159562" cy="177084"/>
            </a:xfrm>
          </p:grpSpPr>
          <p:cxnSp>
            <p:nvCxnSpPr>
              <p:cNvPr id="882" name="Straight Connector 881"/>
              <p:cNvCxnSpPr/>
              <p:nvPr/>
            </p:nvCxnSpPr>
            <p:spPr>
              <a:xfrm>
                <a:off x="6102229" y="5714425"/>
                <a:ext cx="115495" cy="0"/>
              </a:xfrm>
              <a:prstGeom prst="line">
                <a:avLst/>
              </a:prstGeom>
              <a:ln w="28575">
                <a:solidFill>
                  <a:schemeClr val="accent3">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83" name="Straight Connector 882"/>
              <p:cNvCxnSpPr/>
              <p:nvPr/>
            </p:nvCxnSpPr>
            <p:spPr>
              <a:xfrm>
                <a:off x="6096150" y="5782187"/>
                <a:ext cx="11549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884" name="Straight Connector 883"/>
              <p:cNvCxnSpPr/>
              <p:nvPr/>
            </p:nvCxnSpPr>
            <p:spPr>
              <a:xfrm rot="5400000">
                <a:off x="6178493" y="5753656"/>
                <a:ext cx="7846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885" name="Straight Connector 884"/>
              <p:cNvCxnSpPr/>
              <p:nvPr/>
            </p:nvCxnSpPr>
            <p:spPr>
              <a:xfrm rot="6120000">
                <a:off x="6026668" y="5805026"/>
                <a:ext cx="117688" cy="57747"/>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8309" name="Group 1723"/>
            <p:cNvGrpSpPr>
              <a:grpSpLocks/>
            </p:cNvGrpSpPr>
            <p:nvPr/>
          </p:nvGrpSpPr>
          <p:grpSpPr bwMode="auto">
            <a:xfrm>
              <a:off x="3086560" y="4656065"/>
              <a:ext cx="139722" cy="144298"/>
              <a:chOff x="6058133" y="5715000"/>
              <a:chExt cx="159562" cy="177084"/>
            </a:xfrm>
          </p:grpSpPr>
          <p:cxnSp>
            <p:nvCxnSpPr>
              <p:cNvPr id="878" name="Straight Connector 877"/>
              <p:cNvCxnSpPr/>
              <p:nvPr/>
            </p:nvCxnSpPr>
            <p:spPr>
              <a:xfrm>
                <a:off x="6104187" y="5715328"/>
                <a:ext cx="112455" cy="0"/>
              </a:xfrm>
              <a:prstGeom prst="line">
                <a:avLst/>
              </a:prstGeom>
              <a:ln w="28575">
                <a:solidFill>
                  <a:schemeClr val="accent3">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79" name="Straight Connector 878"/>
              <p:cNvCxnSpPr/>
              <p:nvPr/>
            </p:nvCxnSpPr>
            <p:spPr>
              <a:xfrm>
                <a:off x="6095068" y="5783087"/>
                <a:ext cx="11549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880" name="Straight Connector 879"/>
              <p:cNvCxnSpPr/>
              <p:nvPr/>
            </p:nvCxnSpPr>
            <p:spPr>
              <a:xfrm rot="5400000">
                <a:off x="6177411" y="5754559"/>
                <a:ext cx="7846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881" name="Straight Connector 880"/>
              <p:cNvCxnSpPr/>
              <p:nvPr/>
            </p:nvCxnSpPr>
            <p:spPr>
              <a:xfrm rot="6120000">
                <a:off x="6028626" y="5805925"/>
                <a:ext cx="117691" cy="57748"/>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8310" name="Group 1728"/>
            <p:cNvGrpSpPr>
              <a:grpSpLocks/>
            </p:cNvGrpSpPr>
            <p:nvPr/>
          </p:nvGrpSpPr>
          <p:grpSpPr bwMode="auto">
            <a:xfrm>
              <a:off x="3080289" y="4904351"/>
              <a:ext cx="139722" cy="144298"/>
              <a:chOff x="6058133" y="5715000"/>
              <a:chExt cx="159562" cy="177084"/>
            </a:xfrm>
          </p:grpSpPr>
          <p:cxnSp>
            <p:nvCxnSpPr>
              <p:cNvPr id="874" name="Straight Connector 873"/>
              <p:cNvCxnSpPr/>
              <p:nvPr/>
            </p:nvCxnSpPr>
            <p:spPr>
              <a:xfrm>
                <a:off x="6102229" y="5713767"/>
                <a:ext cx="115495" cy="0"/>
              </a:xfrm>
              <a:prstGeom prst="line">
                <a:avLst/>
              </a:prstGeom>
              <a:ln w="28575">
                <a:solidFill>
                  <a:schemeClr val="accent3">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75" name="Straight Connector 874"/>
              <p:cNvCxnSpPr/>
              <p:nvPr/>
            </p:nvCxnSpPr>
            <p:spPr>
              <a:xfrm>
                <a:off x="6096150" y="5781528"/>
                <a:ext cx="11549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876" name="Straight Connector 875"/>
              <p:cNvCxnSpPr/>
              <p:nvPr/>
            </p:nvCxnSpPr>
            <p:spPr>
              <a:xfrm rot="5400000">
                <a:off x="6178493" y="5752998"/>
                <a:ext cx="7846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877" name="Straight Connector 876"/>
              <p:cNvCxnSpPr/>
              <p:nvPr/>
            </p:nvCxnSpPr>
            <p:spPr>
              <a:xfrm rot="6120000">
                <a:off x="6026668" y="5804368"/>
                <a:ext cx="117688" cy="57747"/>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8311" name="Group 1733"/>
            <p:cNvGrpSpPr>
              <a:grpSpLocks/>
            </p:cNvGrpSpPr>
            <p:nvPr/>
          </p:nvGrpSpPr>
          <p:grpSpPr bwMode="auto">
            <a:xfrm>
              <a:off x="3086560" y="5152638"/>
              <a:ext cx="139722" cy="144298"/>
              <a:chOff x="6058133" y="5715000"/>
              <a:chExt cx="159562" cy="177084"/>
            </a:xfrm>
          </p:grpSpPr>
          <p:cxnSp>
            <p:nvCxnSpPr>
              <p:cNvPr id="870" name="Straight Connector 869"/>
              <p:cNvCxnSpPr/>
              <p:nvPr/>
            </p:nvCxnSpPr>
            <p:spPr>
              <a:xfrm>
                <a:off x="6104187" y="5715771"/>
                <a:ext cx="112455" cy="0"/>
              </a:xfrm>
              <a:prstGeom prst="line">
                <a:avLst/>
              </a:prstGeom>
              <a:ln w="28575">
                <a:solidFill>
                  <a:schemeClr val="accent3">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71" name="Straight Connector 870"/>
              <p:cNvCxnSpPr/>
              <p:nvPr/>
            </p:nvCxnSpPr>
            <p:spPr>
              <a:xfrm>
                <a:off x="6095068" y="5779965"/>
                <a:ext cx="115495" cy="3567"/>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872" name="Straight Connector 871"/>
              <p:cNvCxnSpPr/>
              <p:nvPr/>
            </p:nvCxnSpPr>
            <p:spPr>
              <a:xfrm rot="5400000">
                <a:off x="6179195" y="5753218"/>
                <a:ext cx="74894"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873" name="Straight Connector 872"/>
              <p:cNvCxnSpPr/>
              <p:nvPr/>
            </p:nvCxnSpPr>
            <p:spPr>
              <a:xfrm rot="6120000">
                <a:off x="6030410" y="5804586"/>
                <a:ext cx="114123" cy="57748"/>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8312" name="Group 1738"/>
            <p:cNvGrpSpPr>
              <a:grpSpLocks/>
            </p:cNvGrpSpPr>
            <p:nvPr/>
          </p:nvGrpSpPr>
          <p:grpSpPr bwMode="auto">
            <a:xfrm>
              <a:off x="3086560" y="5400924"/>
              <a:ext cx="139722" cy="144298"/>
              <a:chOff x="6058133" y="5715000"/>
              <a:chExt cx="159562" cy="177084"/>
            </a:xfrm>
          </p:grpSpPr>
          <p:cxnSp>
            <p:nvCxnSpPr>
              <p:cNvPr id="866" name="Straight Connector 865"/>
              <p:cNvCxnSpPr/>
              <p:nvPr/>
            </p:nvCxnSpPr>
            <p:spPr>
              <a:xfrm>
                <a:off x="6104187" y="5714211"/>
                <a:ext cx="112455" cy="0"/>
              </a:xfrm>
              <a:prstGeom prst="line">
                <a:avLst/>
              </a:prstGeom>
              <a:ln w="28575">
                <a:solidFill>
                  <a:schemeClr val="accent3">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67" name="Straight Connector 866"/>
              <p:cNvCxnSpPr/>
              <p:nvPr/>
            </p:nvCxnSpPr>
            <p:spPr>
              <a:xfrm>
                <a:off x="6095068" y="5781971"/>
                <a:ext cx="11549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868" name="Straight Connector 867"/>
              <p:cNvCxnSpPr/>
              <p:nvPr/>
            </p:nvCxnSpPr>
            <p:spPr>
              <a:xfrm rot="5400000">
                <a:off x="6177411" y="5753442"/>
                <a:ext cx="7846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869" name="Straight Connector 868"/>
              <p:cNvCxnSpPr/>
              <p:nvPr/>
            </p:nvCxnSpPr>
            <p:spPr>
              <a:xfrm rot="6120000">
                <a:off x="6028626" y="5804808"/>
                <a:ext cx="117691" cy="57748"/>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8313" name="Group 1743"/>
            <p:cNvGrpSpPr>
              <a:grpSpLocks/>
            </p:cNvGrpSpPr>
            <p:nvPr/>
          </p:nvGrpSpPr>
          <p:grpSpPr bwMode="auto">
            <a:xfrm>
              <a:off x="3086560" y="5659702"/>
              <a:ext cx="139722" cy="144298"/>
              <a:chOff x="6058133" y="5715000"/>
              <a:chExt cx="159562" cy="177084"/>
            </a:xfrm>
          </p:grpSpPr>
          <p:cxnSp>
            <p:nvCxnSpPr>
              <p:cNvPr id="862" name="Straight Connector 861"/>
              <p:cNvCxnSpPr/>
              <p:nvPr/>
            </p:nvCxnSpPr>
            <p:spPr>
              <a:xfrm>
                <a:off x="6104187" y="5714038"/>
                <a:ext cx="112455" cy="0"/>
              </a:xfrm>
              <a:prstGeom prst="line">
                <a:avLst/>
              </a:prstGeom>
              <a:ln w="28575">
                <a:solidFill>
                  <a:schemeClr val="accent3">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63" name="Straight Connector 862"/>
              <p:cNvCxnSpPr/>
              <p:nvPr/>
            </p:nvCxnSpPr>
            <p:spPr>
              <a:xfrm>
                <a:off x="6095068" y="5781800"/>
                <a:ext cx="11549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864" name="Straight Connector 863"/>
              <p:cNvCxnSpPr/>
              <p:nvPr/>
            </p:nvCxnSpPr>
            <p:spPr>
              <a:xfrm rot="5400000">
                <a:off x="6177411" y="5753269"/>
                <a:ext cx="7846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865" name="Straight Connector 864"/>
              <p:cNvCxnSpPr/>
              <p:nvPr/>
            </p:nvCxnSpPr>
            <p:spPr>
              <a:xfrm rot="6120000">
                <a:off x="6028626" y="5804637"/>
                <a:ext cx="117688" cy="57748"/>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8314" name="Group 1748"/>
            <p:cNvGrpSpPr>
              <a:grpSpLocks/>
            </p:cNvGrpSpPr>
            <p:nvPr/>
          </p:nvGrpSpPr>
          <p:grpSpPr bwMode="auto">
            <a:xfrm>
              <a:off x="3080289" y="5899247"/>
              <a:ext cx="139722" cy="144298"/>
              <a:chOff x="6058133" y="5715000"/>
              <a:chExt cx="159562" cy="177084"/>
            </a:xfrm>
          </p:grpSpPr>
          <p:cxnSp>
            <p:nvCxnSpPr>
              <p:cNvPr id="858" name="Straight Connector 857"/>
              <p:cNvCxnSpPr/>
              <p:nvPr/>
            </p:nvCxnSpPr>
            <p:spPr>
              <a:xfrm>
                <a:off x="6102229" y="5716074"/>
                <a:ext cx="115495" cy="0"/>
              </a:xfrm>
              <a:prstGeom prst="line">
                <a:avLst/>
              </a:prstGeom>
              <a:ln w="28575">
                <a:solidFill>
                  <a:schemeClr val="accent3">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59" name="Straight Connector 858"/>
              <p:cNvCxnSpPr/>
              <p:nvPr/>
            </p:nvCxnSpPr>
            <p:spPr>
              <a:xfrm>
                <a:off x="6096150" y="5780268"/>
                <a:ext cx="115495" cy="3565"/>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860" name="Straight Connector 859"/>
              <p:cNvCxnSpPr/>
              <p:nvPr/>
            </p:nvCxnSpPr>
            <p:spPr>
              <a:xfrm rot="5400000">
                <a:off x="6180277" y="5753521"/>
                <a:ext cx="74892"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861" name="Straight Connector 860"/>
              <p:cNvCxnSpPr/>
              <p:nvPr/>
            </p:nvCxnSpPr>
            <p:spPr>
              <a:xfrm rot="6120000">
                <a:off x="6028451" y="5804889"/>
                <a:ext cx="114123" cy="57747"/>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8315" name="Group 1753"/>
            <p:cNvGrpSpPr>
              <a:grpSpLocks/>
            </p:cNvGrpSpPr>
            <p:nvPr/>
          </p:nvGrpSpPr>
          <p:grpSpPr bwMode="auto">
            <a:xfrm>
              <a:off x="3131553" y="3288976"/>
              <a:ext cx="392840" cy="2879865"/>
              <a:chOff x="2503488" y="1864775"/>
              <a:chExt cx="448631" cy="3535356"/>
            </a:xfrm>
          </p:grpSpPr>
          <p:grpSp>
            <p:nvGrpSpPr>
              <p:cNvPr id="8977" name="Group 433"/>
              <p:cNvGrpSpPr>
                <a:grpSpLocks/>
              </p:cNvGrpSpPr>
              <p:nvPr/>
            </p:nvGrpSpPr>
            <p:grpSpPr bwMode="auto">
              <a:xfrm>
                <a:off x="2671971" y="1864775"/>
                <a:ext cx="277244" cy="242273"/>
                <a:chOff x="1981200" y="2170369"/>
                <a:chExt cx="553362" cy="242273"/>
              </a:xfrm>
            </p:grpSpPr>
            <p:cxnSp>
              <p:nvCxnSpPr>
                <p:cNvPr id="851" name="Straight Connector 850"/>
                <p:cNvCxnSpPr/>
                <p:nvPr/>
              </p:nvCxnSpPr>
              <p:spPr>
                <a:xfrm>
                  <a:off x="2259125" y="2168657"/>
                  <a:ext cx="272991" cy="0"/>
                </a:xfrm>
                <a:prstGeom prst="line">
                  <a:avLst/>
                </a:prstGeom>
                <a:ln w="28575">
                  <a:solidFill>
                    <a:schemeClr val="accent3">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52" name="Straight Connector 851"/>
                <p:cNvCxnSpPr/>
                <p:nvPr/>
              </p:nvCxnSpPr>
              <p:spPr>
                <a:xfrm>
                  <a:off x="2283391" y="2232872"/>
                  <a:ext cx="230525" cy="3569"/>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853" name="Straight Connector 852"/>
                <p:cNvCxnSpPr/>
                <p:nvPr/>
              </p:nvCxnSpPr>
              <p:spPr>
                <a:xfrm>
                  <a:off x="1980069" y="2332762"/>
                  <a:ext cx="23052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854" name="Straight Connector 853"/>
                <p:cNvCxnSpPr/>
                <p:nvPr/>
              </p:nvCxnSpPr>
              <p:spPr>
                <a:xfrm>
                  <a:off x="1980069" y="2396976"/>
                  <a:ext cx="230525" cy="3569"/>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855" name="Straight Connector 854"/>
                <p:cNvCxnSpPr/>
                <p:nvPr/>
              </p:nvCxnSpPr>
              <p:spPr>
                <a:xfrm rot="5400000">
                  <a:off x="2486804" y="2207900"/>
                  <a:ext cx="7848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856" name="Straight Connector 855"/>
                <p:cNvCxnSpPr/>
                <p:nvPr/>
              </p:nvCxnSpPr>
              <p:spPr>
                <a:xfrm rot="5400000">
                  <a:off x="1954742" y="2373789"/>
                  <a:ext cx="74916"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857" name="Straight Connector 856"/>
                <p:cNvCxnSpPr/>
                <p:nvPr/>
              </p:nvCxnSpPr>
              <p:spPr>
                <a:xfrm rot="6120000">
                  <a:off x="2209362" y="2230536"/>
                  <a:ext cx="117726" cy="115264"/>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8978" name="Group 441"/>
              <p:cNvGrpSpPr>
                <a:grpSpLocks/>
              </p:cNvGrpSpPr>
              <p:nvPr/>
            </p:nvGrpSpPr>
            <p:grpSpPr bwMode="auto">
              <a:xfrm>
                <a:off x="2668423" y="2169575"/>
                <a:ext cx="277244" cy="242273"/>
                <a:chOff x="1981200" y="2170369"/>
                <a:chExt cx="553362" cy="242273"/>
              </a:xfrm>
            </p:grpSpPr>
            <p:cxnSp>
              <p:nvCxnSpPr>
                <p:cNvPr id="844" name="Straight Connector 843"/>
                <p:cNvCxnSpPr/>
                <p:nvPr/>
              </p:nvCxnSpPr>
              <p:spPr>
                <a:xfrm>
                  <a:off x="2260141" y="2142121"/>
                  <a:ext cx="272988" cy="0"/>
                </a:xfrm>
                <a:prstGeom prst="line">
                  <a:avLst/>
                </a:prstGeom>
                <a:ln w="28575">
                  <a:solidFill>
                    <a:schemeClr val="accent3">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45" name="Straight Connector 844"/>
                <p:cNvCxnSpPr/>
                <p:nvPr/>
              </p:nvCxnSpPr>
              <p:spPr>
                <a:xfrm>
                  <a:off x="2284407" y="2206336"/>
                  <a:ext cx="230525" cy="3569"/>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6" name="Straight Connector 845"/>
                <p:cNvCxnSpPr/>
                <p:nvPr/>
              </p:nvCxnSpPr>
              <p:spPr>
                <a:xfrm>
                  <a:off x="1981085" y="2306226"/>
                  <a:ext cx="23052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7" name="Straight Connector 846"/>
                <p:cNvCxnSpPr/>
                <p:nvPr/>
              </p:nvCxnSpPr>
              <p:spPr>
                <a:xfrm>
                  <a:off x="1981085" y="2370441"/>
                  <a:ext cx="230525" cy="3569"/>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8" name="Straight Connector 847"/>
                <p:cNvCxnSpPr/>
                <p:nvPr/>
              </p:nvCxnSpPr>
              <p:spPr>
                <a:xfrm rot="5400000">
                  <a:off x="2487820" y="2181365"/>
                  <a:ext cx="7848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9" name="Straight Connector 848"/>
                <p:cNvCxnSpPr/>
                <p:nvPr/>
              </p:nvCxnSpPr>
              <p:spPr>
                <a:xfrm rot="5400000">
                  <a:off x="1955758" y="2347254"/>
                  <a:ext cx="74916"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850" name="Straight Connector 849"/>
                <p:cNvCxnSpPr/>
                <p:nvPr/>
              </p:nvCxnSpPr>
              <p:spPr>
                <a:xfrm rot="6120000">
                  <a:off x="2210375" y="2204004"/>
                  <a:ext cx="117726" cy="115260"/>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8979" name="Group 449"/>
              <p:cNvGrpSpPr>
                <a:grpSpLocks/>
              </p:cNvGrpSpPr>
              <p:nvPr/>
            </p:nvGrpSpPr>
            <p:grpSpPr bwMode="auto">
              <a:xfrm>
                <a:off x="2671971" y="2476243"/>
                <a:ext cx="277244" cy="242273"/>
                <a:chOff x="1981200" y="2170369"/>
                <a:chExt cx="553362" cy="242273"/>
              </a:xfrm>
            </p:grpSpPr>
            <p:cxnSp>
              <p:nvCxnSpPr>
                <p:cNvPr id="837" name="Straight Connector 836"/>
                <p:cNvCxnSpPr/>
                <p:nvPr/>
              </p:nvCxnSpPr>
              <p:spPr>
                <a:xfrm>
                  <a:off x="2259125" y="2142258"/>
                  <a:ext cx="272991" cy="0"/>
                </a:xfrm>
                <a:prstGeom prst="line">
                  <a:avLst/>
                </a:prstGeom>
                <a:ln w="28575">
                  <a:solidFill>
                    <a:schemeClr val="accent3">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38" name="Straight Connector 837"/>
                <p:cNvCxnSpPr/>
                <p:nvPr/>
              </p:nvCxnSpPr>
              <p:spPr>
                <a:xfrm>
                  <a:off x="2283391" y="2206473"/>
                  <a:ext cx="230525" cy="3569"/>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9" name="Straight Connector 838"/>
                <p:cNvCxnSpPr/>
                <p:nvPr/>
              </p:nvCxnSpPr>
              <p:spPr>
                <a:xfrm>
                  <a:off x="1980069" y="2306363"/>
                  <a:ext cx="23052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0" name="Straight Connector 839"/>
                <p:cNvCxnSpPr/>
                <p:nvPr/>
              </p:nvCxnSpPr>
              <p:spPr>
                <a:xfrm>
                  <a:off x="1980069" y="2370578"/>
                  <a:ext cx="230525" cy="3569"/>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1" name="Straight Connector 840"/>
                <p:cNvCxnSpPr/>
                <p:nvPr/>
              </p:nvCxnSpPr>
              <p:spPr>
                <a:xfrm rot="5400000">
                  <a:off x="2486804" y="2181502"/>
                  <a:ext cx="7848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2" name="Straight Connector 841"/>
                <p:cNvCxnSpPr/>
                <p:nvPr/>
              </p:nvCxnSpPr>
              <p:spPr>
                <a:xfrm rot="5400000">
                  <a:off x="1954742" y="2347391"/>
                  <a:ext cx="74916"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3" name="Straight Connector 842"/>
                <p:cNvCxnSpPr/>
                <p:nvPr/>
              </p:nvCxnSpPr>
              <p:spPr>
                <a:xfrm rot="6120000">
                  <a:off x="2209362" y="2204138"/>
                  <a:ext cx="117726" cy="115264"/>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8980" name="Group 457"/>
              <p:cNvGrpSpPr>
                <a:grpSpLocks/>
              </p:cNvGrpSpPr>
              <p:nvPr/>
            </p:nvGrpSpPr>
            <p:grpSpPr bwMode="auto">
              <a:xfrm>
                <a:off x="2671971" y="2768164"/>
                <a:ext cx="277244" cy="242273"/>
                <a:chOff x="1981200" y="2170369"/>
                <a:chExt cx="553362" cy="242273"/>
              </a:xfrm>
            </p:grpSpPr>
            <p:cxnSp>
              <p:nvCxnSpPr>
                <p:cNvPr id="830" name="Straight Connector 829"/>
                <p:cNvCxnSpPr/>
                <p:nvPr/>
              </p:nvCxnSpPr>
              <p:spPr>
                <a:xfrm>
                  <a:off x="2259125" y="2142872"/>
                  <a:ext cx="272991" cy="0"/>
                </a:xfrm>
                <a:prstGeom prst="line">
                  <a:avLst/>
                </a:prstGeom>
                <a:ln w="28575">
                  <a:solidFill>
                    <a:schemeClr val="accent3">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31" name="Straight Connector 830"/>
                <p:cNvCxnSpPr/>
                <p:nvPr/>
              </p:nvCxnSpPr>
              <p:spPr>
                <a:xfrm>
                  <a:off x="2283391" y="2207087"/>
                  <a:ext cx="230525" cy="3569"/>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2" name="Straight Connector 831"/>
                <p:cNvCxnSpPr/>
                <p:nvPr/>
              </p:nvCxnSpPr>
              <p:spPr>
                <a:xfrm>
                  <a:off x="1980069" y="2306977"/>
                  <a:ext cx="23052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3" name="Straight Connector 832"/>
                <p:cNvCxnSpPr/>
                <p:nvPr/>
              </p:nvCxnSpPr>
              <p:spPr>
                <a:xfrm>
                  <a:off x="1980069" y="2371192"/>
                  <a:ext cx="230525" cy="3569"/>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4" name="Straight Connector 833"/>
                <p:cNvCxnSpPr/>
                <p:nvPr/>
              </p:nvCxnSpPr>
              <p:spPr>
                <a:xfrm rot="5400000">
                  <a:off x="2486804" y="2182115"/>
                  <a:ext cx="7848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5" name="Straight Connector 834"/>
                <p:cNvCxnSpPr/>
                <p:nvPr/>
              </p:nvCxnSpPr>
              <p:spPr>
                <a:xfrm rot="5400000">
                  <a:off x="1954742" y="2348005"/>
                  <a:ext cx="74916"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6" name="Straight Connector 835"/>
                <p:cNvCxnSpPr/>
                <p:nvPr/>
              </p:nvCxnSpPr>
              <p:spPr>
                <a:xfrm rot="6120000">
                  <a:off x="2209362" y="2204751"/>
                  <a:ext cx="117726" cy="115264"/>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8981" name="Group 465"/>
              <p:cNvGrpSpPr>
                <a:grpSpLocks/>
              </p:cNvGrpSpPr>
              <p:nvPr/>
            </p:nvGrpSpPr>
            <p:grpSpPr bwMode="auto">
              <a:xfrm>
                <a:off x="2671971" y="3071096"/>
                <a:ext cx="277244" cy="242273"/>
                <a:chOff x="1981200" y="2170369"/>
                <a:chExt cx="553362" cy="242273"/>
              </a:xfrm>
            </p:grpSpPr>
            <p:cxnSp>
              <p:nvCxnSpPr>
                <p:cNvPr id="823" name="Straight Connector 822"/>
                <p:cNvCxnSpPr/>
                <p:nvPr/>
              </p:nvCxnSpPr>
              <p:spPr>
                <a:xfrm>
                  <a:off x="2259125" y="2143180"/>
                  <a:ext cx="272991" cy="0"/>
                </a:xfrm>
                <a:prstGeom prst="line">
                  <a:avLst/>
                </a:prstGeom>
                <a:ln w="28575">
                  <a:solidFill>
                    <a:schemeClr val="accent3">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24" name="Straight Connector 823"/>
                <p:cNvCxnSpPr/>
                <p:nvPr/>
              </p:nvCxnSpPr>
              <p:spPr>
                <a:xfrm>
                  <a:off x="2283391" y="2207395"/>
                  <a:ext cx="230525" cy="3566"/>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5" name="Straight Connector 824"/>
                <p:cNvCxnSpPr/>
                <p:nvPr/>
              </p:nvCxnSpPr>
              <p:spPr>
                <a:xfrm>
                  <a:off x="1980069" y="2307285"/>
                  <a:ext cx="23052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6" name="Straight Connector 825"/>
                <p:cNvCxnSpPr/>
                <p:nvPr/>
              </p:nvCxnSpPr>
              <p:spPr>
                <a:xfrm>
                  <a:off x="1980069" y="2371499"/>
                  <a:ext cx="230525" cy="3566"/>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7" name="Straight Connector 826"/>
                <p:cNvCxnSpPr/>
                <p:nvPr/>
              </p:nvCxnSpPr>
              <p:spPr>
                <a:xfrm rot="5400000">
                  <a:off x="2486804" y="2182423"/>
                  <a:ext cx="7848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8" name="Straight Connector 827"/>
                <p:cNvCxnSpPr/>
                <p:nvPr/>
              </p:nvCxnSpPr>
              <p:spPr>
                <a:xfrm rot="5400000">
                  <a:off x="1954742" y="2348310"/>
                  <a:ext cx="74919"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9" name="Straight Connector 828"/>
                <p:cNvCxnSpPr/>
                <p:nvPr/>
              </p:nvCxnSpPr>
              <p:spPr>
                <a:xfrm rot="6120000">
                  <a:off x="2209363" y="2205057"/>
                  <a:ext cx="117729" cy="115264"/>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8982" name="Group 473"/>
              <p:cNvGrpSpPr>
                <a:grpSpLocks/>
              </p:cNvGrpSpPr>
              <p:nvPr/>
            </p:nvGrpSpPr>
            <p:grpSpPr bwMode="auto">
              <a:xfrm>
                <a:off x="2671971" y="3377764"/>
                <a:ext cx="277244" cy="242273"/>
                <a:chOff x="1981200" y="2170369"/>
                <a:chExt cx="553362" cy="242273"/>
              </a:xfrm>
            </p:grpSpPr>
            <p:cxnSp>
              <p:nvCxnSpPr>
                <p:cNvPr id="816" name="Straight Connector 815"/>
                <p:cNvCxnSpPr/>
                <p:nvPr/>
              </p:nvCxnSpPr>
              <p:spPr>
                <a:xfrm>
                  <a:off x="2259125" y="2143317"/>
                  <a:ext cx="272991" cy="0"/>
                </a:xfrm>
                <a:prstGeom prst="line">
                  <a:avLst/>
                </a:prstGeom>
                <a:ln w="28575">
                  <a:solidFill>
                    <a:schemeClr val="accent3">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17" name="Straight Connector 816"/>
                <p:cNvCxnSpPr/>
                <p:nvPr/>
              </p:nvCxnSpPr>
              <p:spPr>
                <a:xfrm>
                  <a:off x="2283391" y="2207532"/>
                  <a:ext cx="230525" cy="3566"/>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8" name="Straight Connector 817"/>
                <p:cNvCxnSpPr/>
                <p:nvPr/>
              </p:nvCxnSpPr>
              <p:spPr>
                <a:xfrm>
                  <a:off x="1980069" y="2307422"/>
                  <a:ext cx="23052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9" name="Straight Connector 818"/>
                <p:cNvCxnSpPr/>
                <p:nvPr/>
              </p:nvCxnSpPr>
              <p:spPr>
                <a:xfrm>
                  <a:off x="1980069" y="2371637"/>
                  <a:ext cx="230525" cy="2854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0" name="Straight Connector 819"/>
                <p:cNvCxnSpPr/>
                <p:nvPr/>
              </p:nvCxnSpPr>
              <p:spPr>
                <a:xfrm rot="5400000">
                  <a:off x="2486804" y="2182560"/>
                  <a:ext cx="7848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1" name="Straight Connector 820"/>
                <p:cNvCxnSpPr/>
                <p:nvPr/>
              </p:nvCxnSpPr>
              <p:spPr>
                <a:xfrm rot="5400000">
                  <a:off x="1942257" y="2360933"/>
                  <a:ext cx="9989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2" name="Straight Connector 821"/>
                <p:cNvCxnSpPr/>
                <p:nvPr/>
              </p:nvCxnSpPr>
              <p:spPr>
                <a:xfrm rot="6120000">
                  <a:off x="2209363" y="2205194"/>
                  <a:ext cx="117729" cy="115264"/>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8983" name="Group 481"/>
              <p:cNvGrpSpPr>
                <a:grpSpLocks/>
              </p:cNvGrpSpPr>
              <p:nvPr/>
            </p:nvGrpSpPr>
            <p:grpSpPr bwMode="auto">
              <a:xfrm>
                <a:off x="2671971" y="3682564"/>
                <a:ext cx="277244" cy="242273"/>
                <a:chOff x="1981200" y="2170369"/>
                <a:chExt cx="553362" cy="242273"/>
              </a:xfrm>
            </p:grpSpPr>
            <p:cxnSp>
              <p:nvCxnSpPr>
                <p:cNvPr id="809" name="Straight Connector 808"/>
                <p:cNvCxnSpPr/>
                <p:nvPr/>
              </p:nvCxnSpPr>
              <p:spPr>
                <a:xfrm>
                  <a:off x="2259125" y="2170293"/>
                  <a:ext cx="272991" cy="0"/>
                </a:xfrm>
                <a:prstGeom prst="line">
                  <a:avLst/>
                </a:prstGeom>
                <a:ln w="28575">
                  <a:solidFill>
                    <a:schemeClr val="accent3">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10" name="Straight Connector 809"/>
                <p:cNvCxnSpPr/>
                <p:nvPr/>
              </p:nvCxnSpPr>
              <p:spPr>
                <a:xfrm>
                  <a:off x="2283391" y="2234508"/>
                  <a:ext cx="230525" cy="3569"/>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1" name="Straight Connector 810"/>
                <p:cNvCxnSpPr/>
                <p:nvPr/>
              </p:nvCxnSpPr>
              <p:spPr>
                <a:xfrm>
                  <a:off x="1980069" y="2305858"/>
                  <a:ext cx="23052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2" name="Straight Connector 811"/>
                <p:cNvCxnSpPr/>
                <p:nvPr/>
              </p:nvCxnSpPr>
              <p:spPr>
                <a:xfrm>
                  <a:off x="1980069" y="2370072"/>
                  <a:ext cx="230525" cy="3569"/>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3" name="Straight Connector 812"/>
                <p:cNvCxnSpPr/>
                <p:nvPr/>
              </p:nvCxnSpPr>
              <p:spPr>
                <a:xfrm rot="5400000">
                  <a:off x="2488589" y="2207752"/>
                  <a:ext cx="74919"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4" name="Straight Connector 813"/>
                <p:cNvCxnSpPr/>
                <p:nvPr/>
              </p:nvCxnSpPr>
              <p:spPr>
                <a:xfrm rot="5400000">
                  <a:off x="1954742" y="2346885"/>
                  <a:ext cx="74916"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5" name="Straight Connector 814"/>
                <p:cNvCxnSpPr/>
                <p:nvPr/>
              </p:nvCxnSpPr>
              <p:spPr>
                <a:xfrm rot="6120000">
                  <a:off x="2223632" y="2217902"/>
                  <a:ext cx="89186" cy="115264"/>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8984" name="Group 489"/>
              <p:cNvGrpSpPr>
                <a:grpSpLocks/>
              </p:cNvGrpSpPr>
              <p:nvPr/>
            </p:nvGrpSpPr>
            <p:grpSpPr bwMode="auto">
              <a:xfrm>
                <a:off x="2671971" y="3999449"/>
                <a:ext cx="277244" cy="242273"/>
                <a:chOff x="1981200" y="2170369"/>
                <a:chExt cx="553362" cy="242273"/>
              </a:xfrm>
            </p:grpSpPr>
            <p:cxnSp>
              <p:nvCxnSpPr>
                <p:cNvPr id="802" name="Straight Connector 801"/>
                <p:cNvCxnSpPr/>
                <p:nvPr/>
              </p:nvCxnSpPr>
              <p:spPr>
                <a:xfrm>
                  <a:off x="2259125" y="2142377"/>
                  <a:ext cx="272991" cy="0"/>
                </a:xfrm>
                <a:prstGeom prst="line">
                  <a:avLst/>
                </a:prstGeom>
                <a:ln w="28575">
                  <a:solidFill>
                    <a:schemeClr val="accent3">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03" name="Straight Connector 802"/>
                <p:cNvCxnSpPr/>
                <p:nvPr/>
              </p:nvCxnSpPr>
              <p:spPr>
                <a:xfrm>
                  <a:off x="2283391" y="2206592"/>
                  <a:ext cx="230525" cy="3566"/>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4" name="Straight Connector 803"/>
                <p:cNvCxnSpPr/>
                <p:nvPr/>
              </p:nvCxnSpPr>
              <p:spPr>
                <a:xfrm>
                  <a:off x="1980069" y="2306482"/>
                  <a:ext cx="23052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5" name="Straight Connector 804"/>
                <p:cNvCxnSpPr/>
                <p:nvPr/>
              </p:nvCxnSpPr>
              <p:spPr>
                <a:xfrm>
                  <a:off x="1980069" y="2370697"/>
                  <a:ext cx="230525" cy="3566"/>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6" name="Straight Connector 805"/>
                <p:cNvCxnSpPr/>
                <p:nvPr/>
              </p:nvCxnSpPr>
              <p:spPr>
                <a:xfrm rot="5400000">
                  <a:off x="2486804" y="2181621"/>
                  <a:ext cx="7848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7" name="Straight Connector 806"/>
                <p:cNvCxnSpPr/>
                <p:nvPr/>
              </p:nvCxnSpPr>
              <p:spPr>
                <a:xfrm rot="5400000">
                  <a:off x="1954742" y="2347508"/>
                  <a:ext cx="74919"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8" name="Straight Connector 807"/>
                <p:cNvCxnSpPr/>
                <p:nvPr/>
              </p:nvCxnSpPr>
              <p:spPr>
                <a:xfrm rot="6120000">
                  <a:off x="2209363" y="2204255"/>
                  <a:ext cx="117729" cy="115264"/>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8985" name="Group 497"/>
              <p:cNvGrpSpPr>
                <a:grpSpLocks/>
              </p:cNvGrpSpPr>
              <p:nvPr/>
            </p:nvGrpSpPr>
            <p:grpSpPr bwMode="auto">
              <a:xfrm>
                <a:off x="2671971" y="4303175"/>
                <a:ext cx="277244" cy="242273"/>
                <a:chOff x="1981200" y="2170369"/>
                <a:chExt cx="553362" cy="242273"/>
              </a:xfrm>
            </p:grpSpPr>
            <p:cxnSp>
              <p:nvCxnSpPr>
                <p:cNvPr id="795" name="Straight Connector 794"/>
                <p:cNvCxnSpPr/>
                <p:nvPr/>
              </p:nvCxnSpPr>
              <p:spPr>
                <a:xfrm>
                  <a:off x="2259125" y="2170427"/>
                  <a:ext cx="272991" cy="0"/>
                </a:xfrm>
                <a:prstGeom prst="line">
                  <a:avLst/>
                </a:prstGeom>
                <a:ln w="28575">
                  <a:solidFill>
                    <a:schemeClr val="accent3">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96" name="Straight Connector 795"/>
                <p:cNvCxnSpPr/>
                <p:nvPr/>
              </p:nvCxnSpPr>
              <p:spPr>
                <a:xfrm>
                  <a:off x="2283391" y="2234642"/>
                  <a:ext cx="230525" cy="3569"/>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7" name="Straight Connector 796"/>
                <p:cNvCxnSpPr/>
                <p:nvPr/>
              </p:nvCxnSpPr>
              <p:spPr>
                <a:xfrm>
                  <a:off x="1980069" y="2305992"/>
                  <a:ext cx="23052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8" name="Straight Connector 797"/>
                <p:cNvCxnSpPr/>
                <p:nvPr/>
              </p:nvCxnSpPr>
              <p:spPr>
                <a:xfrm>
                  <a:off x="1980069" y="2370207"/>
                  <a:ext cx="230525" cy="3569"/>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9" name="Straight Connector 798"/>
                <p:cNvCxnSpPr/>
                <p:nvPr/>
              </p:nvCxnSpPr>
              <p:spPr>
                <a:xfrm rot="5400000">
                  <a:off x="2488589" y="2207887"/>
                  <a:ext cx="74919"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0" name="Straight Connector 799"/>
                <p:cNvCxnSpPr/>
                <p:nvPr/>
              </p:nvCxnSpPr>
              <p:spPr>
                <a:xfrm rot="5400000">
                  <a:off x="1954742" y="2347020"/>
                  <a:ext cx="74916"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1" name="Straight Connector 800"/>
                <p:cNvCxnSpPr/>
                <p:nvPr/>
              </p:nvCxnSpPr>
              <p:spPr>
                <a:xfrm rot="6120000">
                  <a:off x="2223632" y="2218037"/>
                  <a:ext cx="89186" cy="115264"/>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8986" name="Group 505"/>
              <p:cNvGrpSpPr>
                <a:grpSpLocks/>
              </p:cNvGrpSpPr>
              <p:nvPr/>
            </p:nvGrpSpPr>
            <p:grpSpPr bwMode="auto">
              <a:xfrm>
                <a:off x="2671971" y="4607975"/>
                <a:ext cx="277244" cy="242273"/>
                <a:chOff x="1981200" y="2170369"/>
                <a:chExt cx="553362" cy="242273"/>
              </a:xfrm>
            </p:grpSpPr>
            <p:cxnSp>
              <p:nvCxnSpPr>
                <p:cNvPr id="788" name="Straight Connector 787"/>
                <p:cNvCxnSpPr/>
                <p:nvPr/>
              </p:nvCxnSpPr>
              <p:spPr>
                <a:xfrm>
                  <a:off x="2259125" y="2168866"/>
                  <a:ext cx="272991" cy="0"/>
                </a:xfrm>
                <a:prstGeom prst="line">
                  <a:avLst/>
                </a:prstGeom>
                <a:ln w="28575">
                  <a:solidFill>
                    <a:schemeClr val="accent3">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89" name="Straight Connector 788"/>
                <p:cNvCxnSpPr/>
                <p:nvPr/>
              </p:nvCxnSpPr>
              <p:spPr>
                <a:xfrm>
                  <a:off x="2283391" y="2233081"/>
                  <a:ext cx="230525" cy="3566"/>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0" name="Straight Connector 789"/>
                <p:cNvCxnSpPr/>
                <p:nvPr/>
              </p:nvCxnSpPr>
              <p:spPr>
                <a:xfrm>
                  <a:off x="1980069" y="2332971"/>
                  <a:ext cx="23052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1" name="Straight Connector 790"/>
                <p:cNvCxnSpPr/>
                <p:nvPr/>
              </p:nvCxnSpPr>
              <p:spPr>
                <a:xfrm>
                  <a:off x="1980069" y="2397185"/>
                  <a:ext cx="230525" cy="3566"/>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2" name="Straight Connector 791"/>
                <p:cNvCxnSpPr/>
                <p:nvPr/>
              </p:nvCxnSpPr>
              <p:spPr>
                <a:xfrm rot="5400000">
                  <a:off x="2486804" y="2208109"/>
                  <a:ext cx="7848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3" name="Straight Connector 792"/>
                <p:cNvCxnSpPr/>
                <p:nvPr/>
              </p:nvCxnSpPr>
              <p:spPr>
                <a:xfrm rot="5400000">
                  <a:off x="1954742" y="2373996"/>
                  <a:ext cx="74919"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4" name="Straight Connector 793"/>
                <p:cNvCxnSpPr/>
                <p:nvPr/>
              </p:nvCxnSpPr>
              <p:spPr>
                <a:xfrm rot="6120000">
                  <a:off x="2209363" y="2230743"/>
                  <a:ext cx="117729" cy="115264"/>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8987" name="Group 518"/>
              <p:cNvGrpSpPr>
                <a:grpSpLocks/>
              </p:cNvGrpSpPr>
              <p:nvPr/>
            </p:nvGrpSpPr>
            <p:grpSpPr bwMode="auto">
              <a:xfrm>
                <a:off x="2674875" y="4913569"/>
                <a:ext cx="277244" cy="242273"/>
                <a:chOff x="1981200" y="2170369"/>
                <a:chExt cx="553362" cy="242273"/>
              </a:xfrm>
            </p:grpSpPr>
            <p:cxnSp>
              <p:nvCxnSpPr>
                <p:cNvPr id="781" name="Straight Connector 780"/>
                <p:cNvCxnSpPr/>
                <p:nvPr/>
              </p:nvCxnSpPr>
              <p:spPr>
                <a:xfrm>
                  <a:off x="2259396" y="2170077"/>
                  <a:ext cx="272988" cy="0"/>
                </a:xfrm>
                <a:prstGeom prst="line">
                  <a:avLst/>
                </a:prstGeom>
                <a:ln w="28575">
                  <a:solidFill>
                    <a:schemeClr val="accent3">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82" name="Straight Connector 781"/>
                <p:cNvCxnSpPr/>
                <p:nvPr/>
              </p:nvCxnSpPr>
              <p:spPr>
                <a:xfrm>
                  <a:off x="2283662" y="2234292"/>
                  <a:ext cx="230525" cy="3566"/>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3" name="Straight Connector 782"/>
                <p:cNvCxnSpPr/>
                <p:nvPr/>
              </p:nvCxnSpPr>
              <p:spPr>
                <a:xfrm>
                  <a:off x="1980340" y="2334182"/>
                  <a:ext cx="23052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4" name="Straight Connector 783"/>
                <p:cNvCxnSpPr/>
                <p:nvPr/>
              </p:nvCxnSpPr>
              <p:spPr>
                <a:xfrm>
                  <a:off x="1980340" y="2398397"/>
                  <a:ext cx="230525" cy="3566"/>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5" name="Straight Connector 784"/>
                <p:cNvCxnSpPr/>
                <p:nvPr/>
              </p:nvCxnSpPr>
              <p:spPr>
                <a:xfrm rot="5400000">
                  <a:off x="2487075" y="2209320"/>
                  <a:ext cx="7848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6" name="Straight Connector 785"/>
                <p:cNvCxnSpPr/>
                <p:nvPr/>
              </p:nvCxnSpPr>
              <p:spPr>
                <a:xfrm rot="5400000">
                  <a:off x="1955014" y="2375207"/>
                  <a:ext cx="74919"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7" name="Straight Connector 786"/>
                <p:cNvCxnSpPr/>
                <p:nvPr/>
              </p:nvCxnSpPr>
              <p:spPr>
                <a:xfrm rot="6120000">
                  <a:off x="2209631" y="2231957"/>
                  <a:ext cx="117729" cy="115260"/>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cxnSp>
            <p:nvCxnSpPr>
              <p:cNvPr id="774" name="Straight Connector 773"/>
              <p:cNvCxnSpPr/>
              <p:nvPr/>
            </p:nvCxnSpPr>
            <p:spPr>
              <a:xfrm rot="5400000">
                <a:off x="2908746" y="1905875"/>
                <a:ext cx="7848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775" name="Straight Connector 774"/>
              <p:cNvCxnSpPr/>
              <p:nvPr/>
            </p:nvCxnSpPr>
            <p:spPr>
              <a:xfrm rot="300000" flipV="1">
                <a:off x="2504239" y="5373483"/>
                <a:ext cx="279624" cy="24974"/>
              </a:xfrm>
              <a:prstGeom prst="line">
                <a:avLst/>
              </a:prstGeom>
              <a:ln w="28575">
                <a:solidFill>
                  <a:schemeClr val="accent3">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76" name="Straight Connector 775"/>
              <p:cNvCxnSpPr/>
              <p:nvPr/>
            </p:nvCxnSpPr>
            <p:spPr>
              <a:xfrm>
                <a:off x="2808177" y="5220082"/>
                <a:ext cx="136772" cy="0"/>
              </a:xfrm>
              <a:prstGeom prst="line">
                <a:avLst/>
              </a:prstGeom>
              <a:ln w="28575">
                <a:solidFill>
                  <a:schemeClr val="accent3">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77" name="Straight Connector 776"/>
              <p:cNvCxnSpPr/>
              <p:nvPr/>
            </p:nvCxnSpPr>
            <p:spPr>
              <a:xfrm>
                <a:off x="2820335" y="5284297"/>
                <a:ext cx="115497"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778" name="Straight Connector 777"/>
              <p:cNvCxnSpPr/>
              <p:nvPr/>
            </p:nvCxnSpPr>
            <p:spPr>
              <a:xfrm rot="5400000">
                <a:off x="2904451" y="5257541"/>
                <a:ext cx="74916"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779" name="Straight Connector 778"/>
              <p:cNvCxnSpPr/>
              <p:nvPr/>
            </p:nvCxnSpPr>
            <p:spPr>
              <a:xfrm rot="6120000">
                <a:off x="2746539" y="5308932"/>
                <a:ext cx="114160" cy="57749"/>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0" name="Straight Connector 779"/>
              <p:cNvCxnSpPr/>
              <p:nvPr/>
            </p:nvCxnSpPr>
            <p:spPr>
              <a:xfrm rot="5400000">
                <a:off x="2910530" y="5243271"/>
                <a:ext cx="74916"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8316" name="Group 337"/>
            <p:cNvGrpSpPr>
              <a:grpSpLocks/>
            </p:cNvGrpSpPr>
            <p:nvPr/>
          </p:nvGrpSpPr>
          <p:grpSpPr bwMode="auto">
            <a:xfrm>
              <a:off x="3577047" y="3423195"/>
              <a:ext cx="240010" cy="197419"/>
              <a:chOff x="2641258" y="2017969"/>
              <a:chExt cx="547078" cy="242274"/>
            </a:xfrm>
          </p:grpSpPr>
          <p:cxnSp>
            <p:nvCxnSpPr>
              <p:cNvPr id="756" name="Straight Connector 755"/>
              <p:cNvCxnSpPr/>
              <p:nvPr/>
            </p:nvCxnSpPr>
            <p:spPr>
              <a:xfrm>
                <a:off x="2955844" y="2019162"/>
                <a:ext cx="230524" cy="0"/>
              </a:xfrm>
              <a:prstGeom prst="line">
                <a:avLst/>
              </a:prstGeom>
              <a:ln w="28575">
                <a:solidFill>
                  <a:schemeClr val="accent3">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57" name="Straight Connector 756"/>
              <p:cNvCxnSpPr/>
              <p:nvPr/>
            </p:nvCxnSpPr>
            <p:spPr>
              <a:xfrm>
                <a:off x="2943711" y="2083356"/>
                <a:ext cx="230524" cy="3565"/>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758" name="Straight Connector 757"/>
              <p:cNvCxnSpPr/>
              <p:nvPr/>
            </p:nvCxnSpPr>
            <p:spPr>
              <a:xfrm>
                <a:off x="2640391" y="2183213"/>
                <a:ext cx="230524"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759" name="Straight Connector 758"/>
              <p:cNvCxnSpPr/>
              <p:nvPr/>
            </p:nvCxnSpPr>
            <p:spPr>
              <a:xfrm>
                <a:off x="2640391" y="2247406"/>
                <a:ext cx="272991" cy="3565"/>
              </a:xfrm>
              <a:prstGeom prst="line">
                <a:avLst/>
              </a:prstGeom>
              <a:ln w="28575">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60" name="Straight Connector 759"/>
              <p:cNvCxnSpPr/>
              <p:nvPr/>
            </p:nvCxnSpPr>
            <p:spPr>
              <a:xfrm rot="5400000">
                <a:off x="3147137" y="2058393"/>
                <a:ext cx="78459"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761" name="Straight Connector 760"/>
              <p:cNvCxnSpPr/>
              <p:nvPr/>
            </p:nvCxnSpPr>
            <p:spPr>
              <a:xfrm rot="5400000">
                <a:off x="2615076" y="2224225"/>
                <a:ext cx="74894"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762" name="Straight Connector 761"/>
              <p:cNvCxnSpPr/>
              <p:nvPr/>
            </p:nvCxnSpPr>
            <p:spPr>
              <a:xfrm rot="6120000">
                <a:off x="2869703" y="2081000"/>
                <a:ext cx="117690" cy="115264"/>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8317" name="Group 338"/>
            <p:cNvGrpSpPr>
              <a:grpSpLocks/>
            </p:cNvGrpSpPr>
            <p:nvPr/>
          </p:nvGrpSpPr>
          <p:grpSpPr bwMode="auto">
            <a:xfrm>
              <a:off x="3577518" y="3671481"/>
              <a:ext cx="240010" cy="197419"/>
              <a:chOff x="2641258" y="2017969"/>
              <a:chExt cx="547078" cy="242274"/>
            </a:xfrm>
          </p:grpSpPr>
          <p:cxnSp>
            <p:nvCxnSpPr>
              <p:cNvPr id="749" name="Straight Connector 748"/>
              <p:cNvCxnSpPr/>
              <p:nvPr/>
            </p:nvCxnSpPr>
            <p:spPr>
              <a:xfrm>
                <a:off x="2960839" y="2017601"/>
                <a:ext cx="272987" cy="0"/>
              </a:xfrm>
              <a:prstGeom prst="line">
                <a:avLst/>
              </a:prstGeom>
              <a:ln w="28575">
                <a:solidFill>
                  <a:schemeClr val="accent3">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50" name="Straight Connector 749"/>
              <p:cNvCxnSpPr/>
              <p:nvPr/>
            </p:nvCxnSpPr>
            <p:spPr>
              <a:xfrm>
                <a:off x="2948706" y="2081794"/>
                <a:ext cx="230524" cy="3567"/>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751" name="Straight Connector 750"/>
              <p:cNvCxnSpPr/>
              <p:nvPr/>
            </p:nvCxnSpPr>
            <p:spPr>
              <a:xfrm>
                <a:off x="2639317" y="2181651"/>
                <a:ext cx="230524"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752" name="Straight Connector 751"/>
              <p:cNvCxnSpPr/>
              <p:nvPr/>
            </p:nvCxnSpPr>
            <p:spPr>
              <a:xfrm>
                <a:off x="2639317" y="2245845"/>
                <a:ext cx="279055" cy="3567"/>
              </a:xfrm>
              <a:prstGeom prst="line">
                <a:avLst/>
              </a:prstGeom>
              <a:ln w="28575">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53" name="Straight Connector 752"/>
              <p:cNvCxnSpPr/>
              <p:nvPr/>
            </p:nvCxnSpPr>
            <p:spPr>
              <a:xfrm rot="5400000">
                <a:off x="3194594" y="2056831"/>
                <a:ext cx="78459"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754" name="Straight Connector 753"/>
              <p:cNvCxnSpPr/>
              <p:nvPr/>
            </p:nvCxnSpPr>
            <p:spPr>
              <a:xfrm rot="5400000">
                <a:off x="2614002" y="2222666"/>
                <a:ext cx="74892"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755" name="Straight Connector 754"/>
              <p:cNvCxnSpPr/>
              <p:nvPr/>
            </p:nvCxnSpPr>
            <p:spPr>
              <a:xfrm rot="6120000">
                <a:off x="2868629" y="2079441"/>
                <a:ext cx="117687" cy="115264"/>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8318" name="Group 346"/>
            <p:cNvGrpSpPr>
              <a:grpSpLocks/>
            </p:cNvGrpSpPr>
            <p:nvPr/>
          </p:nvGrpSpPr>
          <p:grpSpPr bwMode="auto">
            <a:xfrm>
              <a:off x="3582349" y="3919768"/>
              <a:ext cx="240010" cy="197419"/>
              <a:chOff x="2641258" y="2017969"/>
              <a:chExt cx="547078" cy="242274"/>
            </a:xfrm>
          </p:grpSpPr>
          <p:cxnSp>
            <p:nvCxnSpPr>
              <p:cNvPr id="742" name="Straight Connector 741"/>
              <p:cNvCxnSpPr/>
              <p:nvPr/>
            </p:nvCxnSpPr>
            <p:spPr>
              <a:xfrm>
                <a:off x="2955890" y="2019604"/>
                <a:ext cx="230524" cy="0"/>
              </a:xfrm>
              <a:prstGeom prst="line">
                <a:avLst/>
              </a:prstGeom>
              <a:ln w="28575">
                <a:solidFill>
                  <a:schemeClr val="accent3">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43" name="Straight Connector 742"/>
              <p:cNvCxnSpPr/>
              <p:nvPr/>
            </p:nvCxnSpPr>
            <p:spPr>
              <a:xfrm>
                <a:off x="2943757" y="2083798"/>
                <a:ext cx="230524" cy="3567"/>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4" name="Straight Connector 743"/>
              <p:cNvCxnSpPr/>
              <p:nvPr/>
            </p:nvCxnSpPr>
            <p:spPr>
              <a:xfrm>
                <a:off x="2640436" y="2180090"/>
                <a:ext cx="230524"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5" name="Straight Connector 744"/>
              <p:cNvCxnSpPr/>
              <p:nvPr/>
            </p:nvCxnSpPr>
            <p:spPr>
              <a:xfrm>
                <a:off x="2640436" y="2244284"/>
                <a:ext cx="272991" cy="3565"/>
              </a:xfrm>
              <a:prstGeom prst="line">
                <a:avLst/>
              </a:prstGeom>
              <a:ln w="28575">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46" name="Straight Connector 745"/>
              <p:cNvCxnSpPr/>
              <p:nvPr/>
            </p:nvCxnSpPr>
            <p:spPr>
              <a:xfrm rot="5400000">
                <a:off x="3148967" y="2057051"/>
                <a:ext cx="74894"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7" name="Straight Connector 746"/>
              <p:cNvCxnSpPr/>
              <p:nvPr/>
            </p:nvCxnSpPr>
            <p:spPr>
              <a:xfrm rot="5400000">
                <a:off x="2615122" y="2221102"/>
                <a:ext cx="74894"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8" name="Straight Connector 747"/>
              <p:cNvCxnSpPr/>
              <p:nvPr/>
            </p:nvCxnSpPr>
            <p:spPr>
              <a:xfrm rot="6120000">
                <a:off x="2871533" y="2079661"/>
                <a:ext cx="114122" cy="115264"/>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8319" name="Group 354"/>
            <p:cNvGrpSpPr>
              <a:grpSpLocks/>
            </p:cNvGrpSpPr>
            <p:nvPr/>
          </p:nvGrpSpPr>
          <p:grpSpPr bwMode="auto">
            <a:xfrm>
              <a:off x="3582697" y="4168054"/>
              <a:ext cx="240010" cy="197419"/>
              <a:chOff x="2641258" y="2017969"/>
              <a:chExt cx="547078" cy="242274"/>
            </a:xfrm>
          </p:grpSpPr>
          <p:cxnSp>
            <p:nvCxnSpPr>
              <p:cNvPr id="735" name="Straight Connector 734"/>
              <p:cNvCxnSpPr/>
              <p:nvPr/>
            </p:nvCxnSpPr>
            <p:spPr>
              <a:xfrm>
                <a:off x="2955099" y="2018045"/>
                <a:ext cx="230524" cy="0"/>
              </a:xfrm>
              <a:prstGeom prst="line">
                <a:avLst/>
              </a:prstGeom>
              <a:ln w="28575">
                <a:solidFill>
                  <a:schemeClr val="accent3">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36" name="Straight Connector 735"/>
              <p:cNvCxnSpPr/>
              <p:nvPr/>
            </p:nvCxnSpPr>
            <p:spPr>
              <a:xfrm>
                <a:off x="2942966" y="2082239"/>
                <a:ext cx="230524" cy="3565"/>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7" name="Straight Connector 736"/>
              <p:cNvCxnSpPr/>
              <p:nvPr/>
            </p:nvCxnSpPr>
            <p:spPr>
              <a:xfrm>
                <a:off x="2639645" y="2182096"/>
                <a:ext cx="230524"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8" name="Straight Connector 737"/>
              <p:cNvCxnSpPr/>
              <p:nvPr/>
            </p:nvCxnSpPr>
            <p:spPr>
              <a:xfrm>
                <a:off x="2639645" y="2246290"/>
                <a:ext cx="272991" cy="3565"/>
              </a:xfrm>
              <a:prstGeom prst="line">
                <a:avLst/>
              </a:prstGeom>
              <a:ln w="28575">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39" name="Straight Connector 738"/>
              <p:cNvCxnSpPr/>
              <p:nvPr/>
            </p:nvCxnSpPr>
            <p:spPr>
              <a:xfrm rot="5400000">
                <a:off x="3146391" y="2057276"/>
                <a:ext cx="78459"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0" name="Straight Connector 739"/>
              <p:cNvCxnSpPr/>
              <p:nvPr/>
            </p:nvCxnSpPr>
            <p:spPr>
              <a:xfrm rot="5400000">
                <a:off x="2614331" y="2223108"/>
                <a:ext cx="74894"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1" name="Straight Connector 740"/>
              <p:cNvCxnSpPr/>
              <p:nvPr/>
            </p:nvCxnSpPr>
            <p:spPr>
              <a:xfrm rot="6120000">
                <a:off x="2868958" y="2079884"/>
                <a:ext cx="117690" cy="115264"/>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8320" name="Group 362"/>
            <p:cNvGrpSpPr>
              <a:grpSpLocks/>
            </p:cNvGrpSpPr>
            <p:nvPr/>
          </p:nvGrpSpPr>
          <p:grpSpPr bwMode="auto">
            <a:xfrm>
              <a:off x="3582697" y="4407371"/>
              <a:ext cx="240010" cy="197419"/>
              <a:chOff x="2641258" y="2017969"/>
              <a:chExt cx="547078" cy="242274"/>
            </a:xfrm>
          </p:grpSpPr>
          <p:cxnSp>
            <p:nvCxnSpPr>
              <p:cNvPr id="728" name="Straight Connector 727"/>
              <p:cNvCxnSpPr/>
              <p:nvPr/>
            </p:nvCxnSpPr>
            <p:spPr>
              <a:xfrm>
                <a:off x="2955099" y="2016792"/>
                <a:ext cx="230524" cy="0"/>
              </a:xfrm>
              <a:prstGeom prst="line">
                <a:avLst/>
              </a:prstGeom>
              <a:ln w="28575">
                <a:solidFill>
                  <a:schemeClr val="accent3">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29" name="Straight Connector 728"/>
              <p:cNvCxnSpPr/>
              <p:nvPr/>
            </p:nvCxnSpPr>
            <p:spPr>
              <a:xfrm>
                <a:off x="2942966" y="2080986"/>
                <a:ext cx="230524" cy="3565"/>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0" name="Straight Connector 729"/>
              <p:cNvCxnSpPr/>
              <p:nvPr/>
            </p:nvCxnSpPr>
            <p:spPr>
              <a:xfrm>
                <a:off x="2639645" y="2180843"/>
                <a:ext cx="230524"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1" name="Straight Connector 730"/>
              <p:cNvCxnSpPr/>
              <p:nvPr/>
            </p:nvCxnSpPr>
            <p:spPr>
              <a:xfrm>
                <a:off x="2639645" y="2245036"/>
                <a:ext cx="272991" cy="3565"/>
              </a:xfrm>
              <a:prstGeom prst="line">
                <a:avLst/>
              </a:prstGeom>
              <a:ln w="28575">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32" name="Straight Connector 731"/>
              <p:cNvCxnSpPr/>
              <p:nvPr/>
            </p:nvCxnSpPr>
            <p:spPr>
              <a:xfrm rot="5400000">
                <a:off x="3146391" y="2056022"/>
                <a:ext cx="78459"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3" name="Straight Connector 732"/>
              <p:cNvCxnSpPr/>
              <p:nvPr/>
            </p:nvCxnSpPr>
            <p:spPr>
              <a:xfrm rot="5400000">
                <a:off x="2614331" y="2221855"/>
                <a:ext cx="74894"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4" name="Straight Connector 733"/>
              <p:cNvCxnSpPr/>
              <p:nvPr/>
            </p:nvCxnSpPr>
            <p:spPr>
              <a:xfrm rot="6120000">
                <a:off x="2868958" y="2078630"/>
                <a:ext cx="117690" cy="115264"/>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8321" name="Group 370"/>
            <p:cNvGrpSpPr>
              <a:grpSpLocks/>
            </p:cNvGrpSpPr>
            <p:nvPr/>
          </p:nvGrpSpPr>
          <p:grpSpPr bwMode="auto">
            <a:xfrm>
              <a:off x="3582697" y="4665502"/>
              <a:ext cx="240010" cy="197419"/>
              <a:chOff x="2641258" y="2017969"/>
              <a:chExt cx="547078" cy="242274"/>
            </a:xfrm>
          </p:grpSpPr>
          <p:cxnSp>
            <p:nvCxnSpPr>
              <p:cNvPr id="721" name="Straight Connector 720"/>
              <p:cNvCxnSpPr/>
              <p:nvPr/>
            </p:nvCxnSpPr>
            <p:spPr>
              <a:xfrm>
                <a:off x="2955099" y="2017414"/>
                <a:ext cx="230524" cy="0"/>
              </a:xfrm>
              <a:prstGeom prst="line">
                <a:avLst/>
              </a:prstGeom>
              <a:ln w="28575">
                <a:solidFill>
                  <a:schemeClr val="accent3">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22" name="Straight Connector 721"/>
              <p:cNvCxnSpPr/>
              <p:nvPr/>
            </p:nvCxnSpPr>
            <p:spPr>
              <a:xfrm>
                <a:off x="2942966" y="2081608"/>
                <a:ext cx="230524" cy="3567"/>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3" name="Straight Connector 722"/>
              <p:cNvCxnSpPr/>
              <p:nvPr/>
            </p:nvCxnSpPr>
            <p:spPr>
              <a:xfrm>
                <a:off x="2639645" y="2181465"/>
                <a:ext cx="230524"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4" name="Straight Connector 723"/>
              <p:cNvCxnSpPr/>
              <p:nvPr/>
            </p:nvCxnSpPr>
            <p:spPr>
              <a:xfrm>
                <a:off x="2639645" y="2245659"/>
                <a:ext cx="272991" cy="3567"/>
              </a:xfrm>
              <a:prstGeom prst="line">
                <a:avLst/>
              </a:prstGeom>
              <a:ln w="28575">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25" name="Straight Connector 724"/>
              <p:cNvCxnSpPr/>
              <p:nvPr/>
            </p:nvCxnSpPr>
            <p:spPr>
              <a:xfrm rot="5400000">
                <a:off x="3146391" y="2056645"/>
                <a:ext cx="78459"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6" name="Straight Connector 725"/>
              <p:cNvCxnSpPr/>
              <p:nvPr/>
            </p:nvCxnSpPr>
            <p:spPr>
              <a:xfrm rot="5400000">
                <a:off x="2614330" y="2222479"/>
                <a:ext cx="74892"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7" name="Straight Connector 726"/>
              <p:cNvCxnSpPr/>
              <p:nvPr/>
            </p:nvCxnSpPr>
            <p:spPr>
              <a:xfrm rot="6120000">
                <a:off x="2868957" y="2079255"/>
                <a:ext cx="117687" cy="115264"/>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8322" name="Group 379"/>
            <p:cNvGrpSpPr>
              <a:grpSpLocks/>
            </p:cNvGrpSpPr>
            <p:nvPr/>
          </p:nvGrpSpPr>
          <p:grpSpPr bwMode="auto">
            <a:xfrm>
              <a:off x="3582349" y="4912914"/>
              <a:ext cx="240010" cy="197419"/>
              <a:chOff x="2641258" y="2017969"/>
              <a:chExt cx="547078" cy="242274"/>
            </a:xfrm>
          </p:grpSpPr>
          <p:cxnSp>
            <p:nvCxnSpPr>
              <p:cNvPr id="714" name="Straight Connector 713"/>
              <p:cNvCxnSpPr/>
              <p:nvPr/>
            </p:nvCxnSpPr>
            <p:spPr>
              <a:xfrm>
                <a:off x="2955890" y="2016927"/>
                <a:ext cx="230524" cy="0"/>
              </a:xfrm>
              <a:prstGeom prst="line">
                <a:avLst/>
              </a:prstGeom>
              <a:ln w="28575">
                <a:solidFill>
                  <a:schemeClr val="accent3">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15" name="Straight Connector 714"/>
              <p:cNvCxnSpPr/>
              <p:nvPr/>
            </p:nvCxnSpPr>
            <p:spPr>
              <a:xfrm>
                <a:off x="2943757" y="2081120"/>
                <a:ext cx="230524" cy="3565"/>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6" name="Straight Connector 715"/>
              <p:cNvCxnSpPr/>
              <p:nvPr/>
            </p:nvCxnSpPr>
            <p:spPr>
              <a:xfrm>
                <a:off x="2640436" y="2180977"/>
                <a:ext cx="230524"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7" name="Straight Connector 716"/>
              <p:cNvCxnSpPr/>
              <p:nvPr/>
            </p:nvCxnSpPr>
            <p:spPr>
              <a:xfrm>
                <a:off x="2640436" y="2245171"/>
                <a:ext cx="272991" cy="3565"/>
              </a:xfrm>
              <a:prstGeom prst="line">
                <a:avLst/>
              </a:prstGeom>
              <a:ln w="28575">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18" name="Straight Connector 717"/>
              <p:cNvCxnSpPr/>
              <p:nvPr/>
            </p:nvCxnSpPr>
            <p:spPr>
              <a:xfrm rot="5400000">
                <a:off x="3147182" y="2056157"/>
                <a:ext cx="78459"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9" name="Straight Connector 718"/>
              <p:cNvCxnSpPr/>
              <p:nvPr/>
            </p:nvCxnSpPr>
            <p:spPr>
              <a:xfrm rot="5400000">
                <a:off x="2615122" y="2221990"/>
                <a:ext cx="74894"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0" name="Straight Connector 719"/>
              <p:cNvCxnSpPr/>
              <p:nvPr/>
            </p:nvCxnSpPr>
            <p:spPr>
              <a:xfrm rot="6120000">
                <a:off x="2869749" y="2078765"/>
                <a:ext cx="117690" cy="115264"/>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8323" name="Group 387"/>
            <p:cNvGrpSpPr>
              <a:grpSpLocks/>
            </p:cNvGrpSpPr>
            <p:nvPr/>
          </p:nvGrpSpPr>
          <p:grpSpPr bwMode="auto">
            <a:xfrm>
              <a:off x="3582820" y="5161200"/>
              <a:ext cx="240010" cy="197419"/>
              <a:chOff x="2641258" y="2017969"/>
              <a:chExt cx="547078" cy="242274"/>
            </a:xfrm>
          </p:grpSpPr>
          <p:cxnSp>
            <p:nvCxnSpPr>
              <p:cNvPr id="707" name="Straight Connector 706"/>
              <p:cNvCxnSpPr/>
              <p:nvPr/>
            </p:nvCxnSpPr>
            <p:spPr>
              <a:xfrm>
                <a:off x="2954820" y="2018933"/>
                <a:ext cx="230524" cy="0"/>
              </a:xfrm>
              <a:prstGeom prst="line">
                <a:avLst/>
              </a:prstGeom>
              <a:ln w="28575">
                <a:solidFill>
                  <a:schemeClr val="accent3">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08" name="Straight Connector 707"/>
              <p:cNvCxnSpPr/>
              <p:nvPr/>
            </p:nvCxnSpPr>
            <p:spPr>
              <a:xfrm>
                <a:off x="2942687" y="2083127"/>
                <a:ext cx="230524" cy="3565"/>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709" name="Straight Connector 708"/>
              <p:cNvCxnSpPr/>
              <p:nvPr/>
            </p:nvCxnSpPr>
            <p:spPr>
              <a:xfrm>
                <a:off x="2639366" y="2182984"/>
                <a:ext cx="230524"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0" name="Straight Connector 709"/>
              <p:cNvCxnSpPr/>
              <p:nvPr/>
            </p:nvCxnSpPr>
            <p:spPr>
              <a:xfrm>
                <a:off x="2639366" y="2247177"/>
                <a:ext cx="272991" cy="3565"/>
              </a:xfrm>
              <a:prstGeom prst="line">
                <a:avLst/>
              </a:prstGeom>
              <a:ln w="28575">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11" name="Straight Connector 710"/>
              <p:cNvCxnSpPr/>
              <p:nvPr/>
            </p:nvCxnSpPr>
            <p:spPr>
              <a:xfrm rot="5400000">
                <a:off x="3146112" y="2058163"/>
                <a:ext cx="78459"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2" name="Straight Connector 711"/>
              <p:cNvCxnSpPr/>
              <p:nvPr/>
            </p:nvCxnSpPr>
            <p:spPr>
              <a:xfrm rot="5400000">
                <a:off x="2614052" y="2223996"/>
                <a:ext cx="74894"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3" name="Straight Connector 712"/>
              <p:cNvCxnSpPr/>
              <p:nvPr/>
            </p:nvCxnSpPr>
            <p:spPr>
              <a:xfrm rot="6120000">
                <a:off x="2868679" y="2080771"/>
                <a:ext cx="117690" cy="115264"/>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8324" name="Group 395"/>
            <p:cNvGrpSpPr>
              <a:grpSpLocks/>
            </p:cNvGrpSpPr>
            <p:nvPr/>
          </p:nvGrpSpPr>
          <p:grpSpPr bwMode="auto">
            <a:xfrm>
              <a:off x="3587651" y="5409487"/>
              <a:ext cx="240010" cy="197419"/>
              <a:chOff x="2641258" y="2017969"/>
              <a:chExt cx="547078" cy="242274"/>
            </a:xfrm>
          </p:grpSpPr>
          <p:cxnSp>
            <p:nvCxnSpPr>
              <p:cNvPr id="700" name="Straight Connector 699"/>
              <p:cNvCxnSpPr/>
              <p:nvPr/>
            </p:nvCxnSpPr>
            <p:spPr>
              <a:xfrm>
                <a:off x="2955940" y="2017369"/>
                <a:ext cx="230524" cy="0"/>
              </a:xfrm>
              <a:prstGeom prst="line">
                <a:avLst/>
              </a:prstGeom>
              <a:ln w="28575">
                <a:solidFill>
                  <a:schemeClr val="accent3">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01" name="Straight Connector 700"/>
              <p:cNvCxnSpPr/>
              <p:nvPr/>
            </p:nvCxnSpPr>
            <p:spPr>
              <a:xfrm>
                <a:off x="2943807" y="2081563"/>
                <a:ext cx="230524" cy="3567"/>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702" name="Straight Connector 701"/>
              <p:cNvCxnSpPr/>
              <p:nvPr/>
            </p:nvCxnSpPr>
            <p:spPr>
              <a:xfrm>
                <a:off x="2640486" y="2181420"/>
                <a:ext cx="230524"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703" name="Straight Connector 702"/>
              <p:cNvCxnSpPr/>
              <p:nvPr/>
            </p:nvCxnSpPr>
            <p:spPr>
              <a:xfrm>
                <a:off x="2640486" y="2245614"/>
                <a:ext cx="272991" cy="3567"/>
              </a:xfrm>
              <a:prstGeom prst="line">
                <a:avLst/>
              </a:prstGeom>
              <a:ln w="28575">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04" name="Straight Connector 703"/>
              <p:cNvCxnSpPr/>
              <p:nvPr/>
            </p:nvCxnSpPr>
            <p:spPr>
              <a:xfrm rot="5400000">
                <a:off x="3147232" y="2056600"/>
                <a:ext cx="78459"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705" name="Straight Connector 704"/>
              <p:cNvCxnSpPr/>
              <p:nvPr/>
            </p:nvCxnSpPr>
            <p:spPr>
              <a:xfrm rot="5400000">
                <a:off x="2615171" y="2222434"/>
                <a:ext cx="74892"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706" name="Straight Connector 705"/>
              <p:cNvCxnSpPr/>
              <p:nvPr/>
            </p:nvCxnSpPr>
            <p:spPr>
              <a:xfrm rot="6120000">
                <a:off x="2869798" y="2079210"/>
                <a:ext cx="117687" cy="115264"/>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8325" name="Group 403"/>
            <p:cNvGrpSpPr>
              <a:grpSpLocks/>
            </p:cNvGrpSpPr>
            <p:nvPr/>
          </p:nvGrpSpPr>
          <p:grpSpPr bwMode="auto">
            <a:xfrm>
              <a:off x="3587999" y="5657773"/>
              <a:ext cx="240010" cy="197419"/>
              <a:chOff x="2641258" y="2017969"/>
              <a:chExt cx="547078" cy="242274"/>
            </a:xfrm>
          </p:grpSpPr>
          <p:cxnSp>
            <p:nvCxnSpPr>
              <p:cNvPr id="693" name="Straight Connector 692"/>
              <p:cNvCxnSpPr/>
              <p:nvPr/>
            </p:nvCxnSpPr>
            <p:spPr>
              <a:xfrm>
                <a:off x="2955145" y="2019375"/>
                <a:ext cx="230524" cy="0"/>
              </a:xfrm>
              <a:prstGeom prst="line">
                <a:avLst/>
              </a:prstGeom>
              <a:ln w="28575">
                <a:solidFill>
                  <a:schemeClr val="accent3">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94" name="Straight Connector 693"/>
              <p:cNvCxnSpPr/>
              <p:nvPr/>
            </p:nvCxnSpPr>
            <p:spPr>
              <a:xfrm>
                <a:off x="2943012" y="2083569"/>
                <a:ext cx="230524" cy="3567"/>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95" name="Straight Connector 694"/>
              <p:cNvCxnSpPr/>
              <p:nvPr/>
            </p:nvCxnSpPr>
            <p:spPr>
              <a:xfrm>
                <a:off x="2639691" y="2183426"/>
                <a:ext cx="230524"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96" name="Straight Connector 695"/>
              <p:cNvCxnSpPr/>
              <p:nvPr/>
            </p:nvCxnSpPr>
            <p:spPr>
              <a:xfrm>
                <a:off x="2639691" y="2247620"/>
                <a:ext cx="272991" cy="3567"/>
              </a:xfrm>
              <a:prstGeom prst="line">
                <a:avLst/>
              </a:prstGeom>
              <a:ln w="28575">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97" name="Straight Connector 696"/>
              <p:cNvCxnSpPr/>
              <p:nvPr/>
            </p:nvCxnSpPr>
            <p:spPr>
              <a:xfrm rot="5400000">
                <a:off x="3146437" y="2058606"/>
                <a:ext cx="78459"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98" name="Straight Connector 697"/>
              <p:cNvCxnSpPr/>
              <p:nvPr/>
            </p:nvCxnSpPr>
            <p:spPr>
              <a:xfrm rot="5400000">
                <a:off x="2614376" y="2224440"/>
                <a:ext cx="74892"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99" name="Straight Connector 698"/>
              <p:cNvCxnSpPr/>
              <p:nvPr/>
            </p:nvCxnSpPr>
            <p:spPr>
              <a:xfrm rot="6120000">
                <a:off x="2869003" y="2081216"/>
                <a:ext cx="117687" cy="115264"/>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8326" name="Group 526"/>
            <p:cNvGrpSpPr>
              <a:grpSpLocks/>
            </p:cNvGrpSpPr>
            <p:nvPr/>
          </p:nvGrpSpPr>
          <p:grpSpPr bwMode="auto">
            <a:xfrm>
              <a:off x="3587998" y="5897906"/>
              <a:ext cx="240010" cy="197419"/>
              <a:chOff x="2666222" y="5054958"/>
              <a:chExt cx="547078" cy="242274"/>
            </a:xfrm>
          </p:grpSpPr>
          <p:cxnSp>
            <p:nvCxnSpPr>
              <p:cNvPr id="686" name="Straight Connector 685"/>
              <p:cNvCxnSpPr/>
              <p:nvPr/>
            </p:nvCxnSpPr>
            <p:spPr>
              <a:xfrm>
                <a:off x="2980113" y="5054109"/>
                <a:ext cx="230524" cy="0"/>
              </a:xfrm>
              <a:prstGeom prst="line">
                <a:avLst/>
              </a:prstGeom>
              <a:ln w="28575">
                <a:solidFill>
                  <a:schemeClr val="accent3">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87" name="Straight Connector 686"/>
              <p:cNvCxnSpPr/>
              <p:nvPr/>
            </p:nvCxnSpPr>
            <p:spPr>
              <a:xfrm>
                <a:off x="2967980" y="5118303"/>
                <a:ext cx="230524" cy="3567"/>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8" name="Straight Connector 687"/>
              <p:cNvCxnSpPr/>
              <p:nvPr/>
            </p:nvCxnSpPr>
            <p:spPr>
              <a:xfrm>
                <a:off x="2664659" y="5218160"/>
                <a:ext cx="230524"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9" name="Straight Connector 688"/>
              <p:cNvCxnSpPr/>
              <p:nvPr/>
            </p:nvCxnSpPr>
            <p:spPr>
              <a:xfrm>
                <a:off x="2664659" y="5282353"/>
                <a:ext cx="272991" cy="3567"/>
              </a:xfrm>
              <a:prstGeom prst="line">
                <a:avLst/>
              </a:prstGeom>
              <a:ln w="28575">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90" name="Straight Connector 689"/>
              <p:cNvCxnSpPr/>
              <p:nvPr/>
            </p:nvCxnSpPr>
            <p:spPr>
              <a:xfrm rot="5400000">
                <a:off x="3171405" y="5093339"/>
                <a:ext cx="78459"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91" name="Straight Connector 690"/>
              <p:cNvCxnSpPr/>
              <p:nvPr/>
            </p:nvCxnSpPr>
            <p:spPr>
              <a:xfrm rot="5400000">
                <a:off x="2639344" y="5259174"/>
                <a:ext cx="74892"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92" name="Straight Connector 691"/>
              <p:cNvCxnSpPr/>
              <p:nvPr/>
            </p:nvCxnSpPr>
            <p:spPr>
              <a:xfrm rot="6120000">
                <a:off x="2893971" y="5115949"/>
                <a:ext cx="117687" cy="115264"/>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cxnSp>
          <p:nvCxnSpPr>
            <p:cNvPr id="113" name="Straight Connector 112"/>
            <p:cNvCxnSpPr/>
            <p:nvPr/>
          </p:nvCxnSpPr>
          <p:spPr>
            <a:xfrm>
              <a:off x="3566021" y="3299206"/>
              <a:ext cx="101134"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rot="300000" flipV="1">
              <a:off x="3709738" y="3217836"/>
              <a:ext cx="247513" cy="20343"/>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3566021" y="3351515"/>
              <a:ext cx="119765" cy="0"/>
            </a:xfrm>
            <a:prstGeom prst="line">
              <a:avLst/>
            </a:prstGeom>
            <a:ln w="28575">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rot="5400000">
              <a:off x="3539376" y="3319549"/>
              <a:ext cx="63933"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rot="6120000">
              <a:off x="3640620" y="3239048"/>
              <a:ext cx="92994" cy="50568"/>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8332" name="Group 1947"/>
            <p:cNvGrpSpPr>
              <a:grpSpLocks/>
            </p:cNvGrpSpPr>
            <p:nvPr/>
          </p:nvGrpSpPr>
          <p:grpSpPr bwMode="auto">
            <a:xfrm>
              <a:off x="3727184" y="3295009"/>
              <a:ext cx="392840" cy="2879865"/>
              <a:chOff x="2503488" y="1864775"/>
              <a:chExt cx="448631" cy="3535356"/>
            </a:xfrm>
          </p:grpSpPr>
          <p:grpSp>
            <p:nvGrpSpPr>
              <p:cNvPr id="8805" name="Group 433"/>
              <p:cNvGrpSpPr>
                <a:grpSpLocks/>
              </p:cNvGrpSpPr>
              <p:nvPr/>
            </p:nvGrpSpPr>
            <p:grpSpPr bwMode="auto">
              <a:xfrm>
                <a:off x="2671971" y="1864775"/>
                <a:ext cx="277244" cy="242273"/>
                <a:chOff x="1981200" y="2170369"/>
                <a:chExt cx="553362" cy="242273"/>
              </a:xfrm>
            </p:grpSpPr>
            <p:cxnSp>
              <p:nvCxnSpPr>
                <p:cNvPr id="679" name="Straight Connector 678"/>
                <p:cNvCxnSpPr/>
                <p:nvPr/>
              </p:nvCxnSpPr>
              <p:spPr>
                <a:xfrm>
                  <a:off x="2260325" y="2171956"/>
                  <a:ext cx="272991" cy="0"/>
                </a:xfrm>
                <a:prstGeom prst="line">
                  <a:avLst/>
                </a:prstGeom>
                <a:ln w="28575">
                  <a:solidFill>
                    <a:schemeClr val="accent3">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80" name="Straight Connector 679"/>
                <p:cNvCxnSpPr/>
                <p:nvPr/>
              </p:nvCxnSpPr>
              <p:spPr>
                <a:xfrm>
                  <a:off x="2284591" y="2236171"/>
                  <a:ext cx="230525" cy="3566"/>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1" name="Straight Connector 680"/>
                <p:cNvCxnSpPr/>
                <p:nvPr/>
              </p:nvCxnSpPr>
              <p:spPr>
                <a:xfrm>
                  <a:off x="1981269" y="2361032"/>
                  <a:ext cx="23052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2" name="Straight Connector 681"/>
                <p:cNvCxnSpPr/>
                <p:nvPr/>
              </p:nvCxnSpPr>
              <p:spPr>
                <a:xfrm>
                  <a:off x="1981269" y="2425247"/>
                  <a:ext cx="230525" cy="3569"/>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3" name="Straight Connector 682"/>
                <p:cNvCxnSpPr/>
                <p:nvPr/>
              </p:nvCxnSpPr>
              <p:spPr>
                <a:xfrm rot="5400000">
                  <a:off x="2488003" y="2211199"/>
                  <a:ext cx="7848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4" name="Straight Connector 683"/>
                <p:cNvCxnSpPr/>
                <p:nvPr/>
              </p:nvCxnSpPr>
              <p:spPr>
                <a:xfrm rot="5400000">
                  <a:off x="1955942" y="2402060"/>
                  <a:ext cx="74916"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5" name="Straight Connector 684"/>
                <p:cNvCxnSpPr/>
                <p:nvPr/>
              </p:nvCxnSpPr>
              <p:spPr>
                <a:xfrm rot="6120000">
                  <a:off x="2198077" y="2246319"/>
                  <a:ext cx="142700" cy="115264"/>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8806" name="Group 441"/>
              <p:cNvGrpSpPr>
                <a:grpSpLocks/>
              </p:cNvGrpSpPr>
              <p:nvPr/>
            </p:nvGrpSpPr>
            <p:grpSpPr bwMode="auto">
              <a:xfrm>
                <a:off x="2668423" y="2169575"/>
                <a:ext cx="277244" cy="242273"/>
                <a:chOff x="1981200" y="2170369"/>
                <a:chExt cx="553362" cy="242273"/>
              </a:xfrm>
            </p:grpSpPr>
            <p:cxnSp>
              <p:nvCxnSpPr>
                <p:cNvPr id="672" name="Straight Connector 671"/>
                <p:cNvCxnSpPr/>
                <p:nvPr/>
              </p:nvCxnSpPr>
              <p:spPr>
                <a:xfrm>
                  <a:off x="2261341" y="2170391"/>
                  <a:ext cx="272988" cy="0"/>
                </a:xfrm>
                <a:prstGeom prst="line">
                  <a:avLst/>
                </a:prstGeom>
                <a:ln w="28575">
                  <a:solidFill>
                    <a:schemeClr val="accent3">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73" name="Straight Connector 672"/>
                <p:cNvCxnSpPr/>
                <p:nvPr/>
              </p:nvCxnSpPr>
              <p:spPr>
                <a:xfrm>
                  <a:off x="2285607" y="2234606"/>
                  <a:ext cx="230525" cy="3569"/>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74" name="Straight Connector 673"/>
                <p:cNvCxnSpPr/>
                <p:nvPr/>
              </p:nvCxnSpPr>
              <p:spPr>
                <a:xfrm>
                  <a:off x="1982285" y="2334496"/>
                  <a:ext cx="23052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75" name="Straight Connector 674"/>
                <p:cNvCxnSpPr/>
                <p:nvPr/>
              </p:nvCxnSpPr>
              <p:spPr>
                <a:xfrm>
                  <a:off x="1982285" y="2398711"/>
                  <a:ext cx="230525" cy="3569"/>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76" name="Straight Connector 675"/>
                <p:cNvCxnSpPr/>
                <p:nvPr/>
              </p:nvCxnSpPr>
              <p:spPr>
                <a:xfrm rot="5400000">
                  <a:off x="2489020" y="2209635"/>
                  <a:ext cx="7848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77" name="Straight Connector 676"/>
                <p:cNvCxnSpPr/>
                <p:nvPr/>
              </p:nvCxnSpPr>
              <p:spPr>
                <a:xfrm rot="5400000">
                  <a:off x="1956958" y="2375524"/>
                  <a:ext cx="74916"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78" name="Straight Connector 677"/>
                <p:cNvCxnSpPr/>
                <p:nvPr/>
              </p:nvCxnSpPr>
              <p:spPr>
                <a:xfrm rot="6120000">
                  <a:off x="2211575" y="2232274"/>
                  <a:ext cx="117726" cy="115260"/>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8807" name="Group 449"/>
              <p:cNvGrpSpPr>
                <a:grpSpLocks/>
              </p:cNvGrpSpPr>
              <p:nvPr/>
            </p:nvGrpSpPr>
            <p:grpSpPr bwMode="auto">
              <a:xfrm>
                <a:off x="2671971" y="2476243"/>
                <a:ext cx="277244" cy="242273"/>
                <a:chOff x="1981200" y="2170369"/>
                <a:chExt cx="553362" cy="242273"/>
              </a:xfrm>
            </p:grpSpPr>
            <p:cxnSp>
              <p:nvCxnSpPr>
                <p:cNvPr id="665" name="Straight Connector 664"/>
                <p:cNvCxnSpPr/>
                <p:nvPr/>
              </p:nvCxnSpPr>
              <p:spPr>
                <a:xfrm>
                  <a:off x="2260325" y="2170529"/>
                  <a:ext cx="272991" cy="0"/>
                </a:xfrm>
                <a:prstGeom prst="line">
                  <a:avLst/>
                </a:prstGeom>
                <a:ln w="28575">
                  <a:solidFill>
                    <a:schemeClr val="accent3">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66" name="Straight Connector 665"/>
                <p:cNvCxnSpPr/>
                <p:nvPr/>
              </p:nvCxnSpPr>
              <p:spPr>
                <a:xfrm>
                  <a:off x="2284591" y="2234744"/>
                  <a:ext cx="230525" cy="3569"/>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7" name="Straight Connector 666"/>
                <p:cNvCxnSpPr/>
                <p:nvPr/>
              </p:nvCxnSpPr>
              <p:spPr>
                <a:xfrm>
                  <a:off x="1981269" y="2334633"/>
                  <a:ext cx="23052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8" name="Straight Connector 667"/>
                <p:cNvCxnSpPr/>
                <p:nvPr/>
              </p:nvCxnSpPr>
              <p:spPr>
                <a:xfrm>
                  <a:off x="1981269" y="2398848"/>
                  <a:ext cx="230525" cy="3569"/>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9" name="Straight Connector 668"/>
                <p:cNvCxnSpPr/>
                <p:nvPr/>
              </p:nvCxnSpPr>
              <p:spPr>
                <a:xfrm rot="5400000">
                  <a:off x="2488003" y="2209772"/>
                  <a:ext cx="7848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70" name="Straight Connector 669"/>
                <p:cNvCxnSpPr/>
                <p:nvPr/>
              </p:nvCxnSpPr>
              <p:spPr>
                <a:xfrm rot="5400000">
                  <a:off x="1955942" y="2375661"/>
                  <a:ext cx="74916"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71" name="Straight Connector 670"/>
                <p:cNvCxnSpPr/>
                <p:nvPr/>
              </p:nvCxnSpPr>
              <p:spPr>
                <a:xfrm rot="6120000">
                  <a:off x="2210562" y="2232408"/>
                  <a:ext cx="117726" cy="115264"/>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8808" name="Group 457"/>
              <p:cNvGrpSpPr>
                <a:grpSpLocks/>
              </p:cNvGrpSpPr>
              <p:nvPr/>
            </p:nvGrpSpPr>
            <p:grpSpPr bwMode="auto">
              <a:xfrm>
                <a:off x="2671971" y="2768164"/>
                <a:ext cx="277244" cy="242273"/>
                <a:chOff x="1981200" y="2170369"/>
                <a:chExt cx="553362" cy="242273"/>
              </a:xfrm>
            </p:grpSpPr>
            <p:cxnSp>
              <p:nvCxnSpPr>
                <p:cNvPr id="658" name="Straight Connector 657"/>
                <p:cNvCxnSpPr/>
                <p:nvPr/>
              </p:nvCxnSpPr>
              <p:spPr>
                <a:xfrm>
                  <a:off x="2260325" y="2171142"/>
                  <a:ext cx="272991" cy="0"/>
                </a:xfrm>
                <a:prstGeom prst="line">
                  <a:avLst/>
                </a:prstGeom>
                <a:ln w="28575">
                  <a:solidFill>
                    <a:schemeClr val="accent3">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59" name="Straight Connector 658"/>
                <p:cNvCxnSpPr/>
                <p:nvPr/>
              </p:nvCxnSpPr>
              <p:spPr>
                <a:xfrm>
                  <a:off x="2284591" y="2235357"/>
                  <a:ext cx="230525" cy="3569"/>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0" name="Straight Connector 659"/>
                <p:cNvCxnSpPr/>
                <p:nvPr/>
              </p:nvCxnSpPr>
              <p:spPr>
                <a:xfrm>
                  <a:off x="1981269" y="2335247"/>
                  <a:ext cx="23052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1" name="Straight Connector 660"/>
                <p:cNvCxnSpPr/>
                <p:nvPr/>
              </p:nvCxnSpPr>
              <p:spPr>
                <a:xfrm>
                  <a:off x="1981269" y="2399462"/>
                  <a:ext cx="230525" cy="3569"/>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2" name="Straight Connector 661"/>
                <p:cNvCxnSpPr/>
                <p:nvPr/>
              </p:nvCxnSpPr>
              <p:spPr>
                <a:xfrm rot="5400000">
                  <a:off x="2488003" y="2210386"/>
                  <a:ext cx="7848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3" name="Straight Connector 662"/>
                <p:cNvCxnSpPr/>
                <p:nvPr/>
              </p:nvCxnSpPr>
              <p:spPr>
                <a:xfrm rot="5400000">
                  <a:off x="1955942" y="2376275"/>
                  <a:ext cx="74916"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4" name="Straight Connector 663"/>
                <p:cNvCxnSpPr/>
                <p:nvPr/>
              </p:nvCxnSpPr>
              <p:spPr>
                <a:xfrm rot="6120000">
                  <a:off x="2210562" y="2233022"/>
                  <a:ext cx="117726" cy="115264"/>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8809" name="Group 465"/>
              <p:cNvGrpSpPr>
                <a:grpSpLocks/>
              </p:cNvGrpSpPr>
              <p:nvPr/>
            </p:nvGrpSpPr>
            <p:grpSpPr bwMode="auto">
              <a:xfrm>
                <a:off x="2671971" y="3071096"/>
                <a:ext cx="277244" cy="242273"/>
                <a:chOff x="1981200" y="2170369"/>
                <a:chExt cx="553362" cy="242273"/>
              </a:xfrm>
            </p:grpSpPr>
            <p:cxnSp>
              <p:nvCxnSpPr>
                <p:cNvPr id="651" name="Straight Connector 650"/>
                <p:cNvCxnSpPr/>
                <p:nvPr/>
              </p:nvCxnSpPr>
              <p:spPr>
                <a:xfrm>
                  <a:off x="2260325" y="2171450"/>
                  <a:ext cx="272991" cy="0"/>
                </a:xfrm>
                <a:prstGeom prst="line">
                  <a:avLst/>
                </a:prstGeom>
                <a:ln w="28575">
                  <a:solidFill>
                    <a:schemeClr val="accent3">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52" name="Straight Connector 651"/>
                <p:cNvCxnSpPr/>
                <p:nvPr/>
              </p:nvCxnSpPr>
              <p:spPr>
                <a:xfrm>
                  <a:off x="2284591" y="2235665"/>
                  <a:ext cx="230525" cy="3566"/>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3" name="Straight Connector 652"/>
                <p:cNvCxnSpPr/>
                <p:nvPr/>
              </p:nvCxnSpPr>
              <p:spPr>
                <a:xfrm>
                  <a:off x="1981269" y="2335555"/>
                  <a:ext cx="23052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4" name="Straight Connector 653"/>
                <p:cNvCxnSpPr/>
                <p:nvPr/>
              </p:nvCxnSpPr>
              <p:spPr>
                <a:xfrm>
                  <a:off x="1981269" y="2399770"/>
                  <a:ext cx="230525" cy="3566"/>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5" name="Straight Connector 654"/>
                <p:cNvCxnSpPr/>
                <p:nvPr/>
              </p:nvCxnSpPr>
              <p:spPr>
                <a:xfrm rot="5400000">
                  <a:off x="2488003" y="2210694"/>
                  <a:ext cx="7848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6" name="Straight Connector 655"/>
                <p:cNvCxnSpPr/>
                <p:nvPr/>
              </p:nvCxnSpPr>
              <p:spPr>
                <a:xfrm rot="5400000">
                  <a:off x="1955942" y="2376580"/>
                  <a:ext cx="74919"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7" name="Straight Connector 656"/>
                <p:cNvCxnSpPr/>
                <p:nvPr/>
              </p:nvCxnSpPr>
              <p:spPr>
                <a:xfrm rot="6120000">
                  <a:off x="2210563" y="2233327"/>
                  <a:ext cx="117729" cy="115264"/>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8810" name="Group 473"/>
              <p:cNvGrpSpPr>
                <a:grpSpLocks/>
              </p:cNvGrpSpPr>
              <p:nvPr/>
            </p:nvGrpSpPr>
            <p:grpSpPr bwMode="auto">
              <a:xfrm>
                <a:off x="2671971" y="3377764"/>
                <a:ext cx="277244" cy="242273"/>
                <a:chOff x="1981200" y="2170369"/>
                <a:chExt cx="553362" cy="242273"/>
              </a:xfrm>
            </p:grpSpPr>
            <p:cxnSp>
              <p:nvCxnSpPr>
                <p:cNvPr id="644" name="Straight Connector 643"/>
                <p:cNvCxnSpPr/>
                <p:nvPr/>
              </p:nvCxnSpPr>
              <p:spPr>
                <a:xfrm>
                  <a:off x="2260325" y="2171587"/>
                  <a:ext cx="272991" cy="0"/>
                </a:xfrm>
                <a:prstGeom prst="line">
                  <a:avLst/>
                </a:prstGeom>
                <a:ln w="28575">
                  <a:solidFill>
                    <a:schemeClr val="accent3">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45" name="Straight Connector 644"/>
                <p:cNvCxnSpPr/>
                <p:nvPr/>
              </p:nvCxnSpPr>
              <p:spPr>
                <a:xfrm>
                  <a:off x="2284591" y="2235802"/>
                  <a:ext cx="230525" cy="3566"/>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6" name="Straight Connector 645"/>
                <p:cNvCxnSpPr/>
                <p:nvPr/>
              </p:nvCxnSpPr>
              <p:spPr>
                <a:xfrm>
                  <a:off x="1981269" y="2335692"/>
                  <a:ext cx="23052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7" name="Straight Connector 646"/>
                <p:cNvCxnSpPr/>
                <p:nvPr/>
              </p:nvCxnSpPr>
              <p:spPr>
                <a:xfrm>
                  <a:off x="1981269" y="2399907"/>
                  <a:ext cx="230525" cy="3566"/>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8" name="Straight Connector 647"/>
                <p:cNvCxnSpPr/>
                <p:nvPr/>
              </p:nvCxnSpPr>
              <p:spPr>
                <a:xfrm rot="5400000">
                  <a:off x="2488003" y="2210831"/>
                  <a:ext cx="7848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9" name="Straight Connector 648"/>
                <p:cNvCxnSpPr/>
                <p:nvPr/>
              </p:nvCxnSpPr>
              <p:spPr>
                <a:xfrm rot="5400000">
                  <a:off x="1955942" y="2376718"/>
                  <a:ext cx="74919"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0" name="Straight Connector 649"/>
                <p:cNvCxnSpPr/>
                <p:nvPr/>
              </p:nvCxnSpPr>
              <p:spPr>
                <a:xfrm rot="6120000">
                  <a:off x="2210563" y="2233464"/>
                  <a:ext cx="117729" cy="115264"/>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8811" name="Group 481"/>
              <p:cNvGrpSpPr>
                <a:grpSpLocks/>
              </p:cNvGrpSpPr>
              <p:nvPr/>
            </p:nvGrpSpPr>
            <p:grpSpPr bwMode="auto">
              <a:xfrm>
                <a:off x="2671971" y="3682564"/>
                <a:ext cx="277244" cy="242273"/>
                <a:chOff x="1981200" y="2170369"/>
                <a:chExt cx="553362" cy="242273"/>
              </a:xfrm>
            </p:grpSpPr>
            <p:cxnSp>
              <p:nvCxnSpPr>
                <p:cNvPr id="637" name="Straight Connector 636"/>
                <p:cNvCxnSpPr/>
                <p:nvPr/>
              </p:nvCxnSpPr>
              <p:spPr>
                <a:xfrm>
                  <a:off x="2260325" y="2198563"/>
                  <a:ext cx="272991" cy="0"/>
                </a:xfrm>
                <a:prstGeom prst="line">
                  <a:avLst/>
                </a:prstGeom>
                <a:ln w="28575">
                  <a:solidFill>
                    <a:schemeClr val="accent3">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38" name="Straight Connector 637"/>
                <p:cNvCxnSpPr/>
                <p:nvPr/>
              </p:nvCxnSpPr>
              <p:spPr>
                <a:xfrm>
                  <a:off x="2284591" y="2262778"/>
                  <a:ext cx="230525" cy="3569"/>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9" name="Straight Connector 638"/>
                <p:cNvCxnSpPr/>
                <p:nvPr/>
              </p:nvCxnSpPr>
              <p:spPr>
                <a:xfrm>
                  <a:off x="1981269" y="2334128"/>
                  <a:ext cx="23052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0" name="Straight Connector 639"/>
                <p:cNvCxnSpPr/>
                <p:nvPr/>
              </p:nvCxnSpPr>
              <p:spPr>
                <a:xfrm>
                  <a:off x="1981269" y="2398343"/>
                  <a:ext cx="230525" cy="3569"/>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1" name="Straight Connector 640"/>
                <p:cNvCxnSpPr/>
                <p:nvPr/>
              </p:nvCxnSpPr>
              <p:spPr>
                <a:xfrm rot="5400000">
                  <a:off x="2489789" y="2236022"/>
                  <a:ext cx="74919"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2" name="Straight Connector 641"/>
                <p:cNvCxnSpPr/>
                <p:nvPr/>
              </p:nvCxnSpPr>
              <p:spPr>
                <a:xfrm rot="5400000">
                  <a:off x="1955942" y="2375156"/>
                  <a:ext cx="74916"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3" name="Straight Connector 642"/>
                <p:cNvCxnSpPr/>
                <p:nvPr/>
              </p:nvCxnSpPr>
              <p:spPr>
                <a:xfrm rot="6120000">
                  <a:off x="2224832" y="2246173"/>
                  <a:ext cx="89186" cy="115264"/>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8812" name="Group 489"/>
              <p:cNvGrpSpPr>
                <a:grpSpLocks/>
              </p:cNvGrpSpPr>
              <p:nvPr/>
            </p:nvGrpSpPr>
            <p:grpSpPr bwMode="auto">
              <a:xfrm>
                <a:off x="2671971" y="3999449"/>
                <a:ext cx="277244" cy="242273"/>
                <a:chOff x="1981200" y="2170369"/>
                <a:chExt cx="553362" cy="242273"/>
              </a:xfrm>
            </p:grpSpPr>
            <p:cxnSp>
              <p:nvCxnSpPr>
                <p:cNvPr id="630" name="Straight Connector 629"/>
                <p:cNvCxnSpPr/>
                <p:nvPr/>
              </p:nvCxnSpPr>
              <p:spPr>
                <a:xfrm>
                  <a:off x="2260325" y="2170648"/>
                  <a:ext cx="272991" cy="0"/>
                </a:xfrm>
                <a:prstGeom prst="line">
                  <a:avLst/>
                </a:prstGeom>
                <a:ln w="28575">
                  <a:solidFill>
                    <a:schemeClr val="accent3">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31" name="Straight Connector 630"/>
                <p:cNvCxnSpPr/>
                <p:nvPr/>
              </p:nvCxnSpPr>
              <p:spPr>
                <a:xfrm>
                  <a:off x="2284591" y="2234863"/>
                  <a:ext cx="230525" cy="3566"/>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2" name="Straight Connector 631"/>
                <p:cNvCxnSpPr/>
                <p:nvPr/>
              </p:nvCxnSpPr>
              <p:spPr>
                <a:xfrm>
                  <a:off x="1981269" y="2334753"/>
                  <a:ext cx="23052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3" name="Straight Connector 632"/>
                <p:cNvCxnSpPr/>
                <p:nvPr/>
              </p:nvCxnSpPr>
              <p:spPr>
                <a:xfrm>
                  <a:off x="1981269" y="2398968"/>
                  <a:ext cx="230525" cy="3566"/>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4" name="Straight Connector 633"/>
                <p:cNvCxnSpPr/>
                <p:nvPr/>
              </p:nvCxnSpPr>
              <p:spPr>
                <a:xfrm rot="5400000">
                  <a:off x="2488003" y="2209891"/>
                  <a:ext cx="7848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5" name="Straight Connector 634"/>
                <p:cNvCxnSpPr/>
                <p:nvPr/>
              </p:nvCxnSpPr>
              <p:spPr>
                <a:xfrm rot="5400000">
                  <a:off x="1955942" y="2375778"/>
                  <a:ext cx="74919"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6" name="Straight Connector 635"/>
                <p:cNvCxnSpPr/>
                <p:nvPr/>
              </p:nvCxnSpPr>
              <p:spPr>
                <a:xfrm rot="6120000">
                  <a:off x="2210563" y="2232525"/>
                  <a:ext cx="117729" cy="115264"/>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8813" name="Group 497"/>
              <p:cNvGrpSpPr>
                <a:grpSpLocks/>
              </p:cNvGrpSpPr>
              <p:nvPr/>
            </p:nvGrpSpPr>
            <p:grpSpPr bwMode="auto">
              <a:xfrm>
                <a:off x="2671971" y="4303175"/>
                <a:ext cx="277244" cy="242273"/>
                <a:chOff x="1981200" y="2170369"/>
                <a:chExt cx="553362" cy="242273"/>
              </a:xfrm>
            </p:grpSpPr>
            <p:cxnSp>
              <p:nvCxnSpPr>
                <p:cNvPr id="623" name="Straight Connector 622"/>
                <p:cNvCxnSpPr/>
                <p:nvPr/>
              </p:nvCxnSpPr>
              <p:spPr>
                <a:xfrm>
                  <a:off x="2260325" y="2198698"/>
                  <a:ext cx="272991" cy="0"/>
                </a:xfrm>
                <a:prstGeom prst="line">
                  <a:avLst/>
                </a:prstGeom>
                <a:ln w="28575">
                  <a:solidFill>
                    <a:schemeClr val="accent3">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24" name="Straight Connector 623"/>
                <p:cNvCxnSpPr/>
                <p:nvPr/>
              </p:nvCxnSpPr>
              <p:spPr>
                <a:xfrm>
                  <a:off x="2284591" y="2262913"/>
                  <a:ext cx="230525" cy="3569"/>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5" name="Straight Connector 624"/>
                <p:cNvCxnSpPr/>
                <p:nvPr/>
              </p:nvCxnSpPr>
              <p:spPr>
                <a:xfrm>
                  <a:off x="1981269" y="2334263"/>
                  <a:ext cx="23052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6" name="Straight Connector 625"/>
                <p:cNvCxnSpPr/>
                <p:nvPr/>
              </p:nvCxnSpPr>
              <p:spPr>
                <a:xfrm>
                  <a:off x="1981269" y="2398478"/>
                  <a:ext cx="230525" cy="3569"/>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7" name="Straight Connector 626"/>
                <p:cNvCxnSpPr/>
                <p:nvPr/>
              </p:nvCxnSpPr>
              <p:spPr>
                <a:xfrm rot="5400000">
                  <a:off x="2489789" y="2236157"/>
                  <a:ext cx="74919"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8" name="Straight Connector 627"/>
                <p:cNvCxnSpPr/>
                <p:nvPr/>
              </p:nvCxnSpPr>
              <p:spPr>
                <a:xfrm rot="5400000">
                  <a:off x="1955942" y="2375291"/>
                  <a:ext cx="74916"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9" name="Straight Connector 628"/>
                <p:cNvCxnSpPr/>
                <p:nvPr/>
              </p:nvCxnSpPr>
              <p:spPr>
                <a:xfrm rot="6120000">
                  <a:off x="2224832" y="2246307"/>
                  <a:ext cx="89186" cy="115264"/>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8814" name="Group 505"/>
              <p:cNvGrpSpPr>
                <a:grpSpLocks/>
              </p:cNvGrpSpPr>
              <p:nvPr/>
            </p:nvGrpSpPr>
            <p:grpSpPr bwMode="auto">
              <a:xfrm>
                <a:off x="2671971" y="4607975"/>
                <a:ext cx="277244" cy="242273"/>
                <a:chOff x="1981200" y="2170369"/>
                <a:chExt cx="553362" cy="242273"/>
              </a:xfrm>
            </p:grpSpPr>
            <p:cxnSp>
              <p:nvCxnSpPr>
                <p:cNvPr id="616" name="Straight Connector 615"/>
                <p:cNvCxnSpPr/>
                <p:nvPr/>
              </p:nvCxnSpPr>
              <p:spPr>
                <a:xfrm>
                  <a:off x="2260325" y="2197136"/>
                  <a:ext cx="272991" cy="0"/>
                </a:xfrm>
                <a:prstGeom prst="line">
                  <a:avLst/>
                </a:prstGeom>
                <a:ln w="28575">
                  <a:solidFill>
                    <a:schemeClr val="accent3">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17" name="Straight Connector 616"/>
                <p:cNvCxnSpPr/>
                <p:nvPr/>
              </p:nvCxnSpPr>
              <p:spPr>
                <a:xfrm>
                  <a:off x="2284591" y="2261351"/>
                  <a:ext cx="230525" cy="3566"/>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8" name="Straight Connector 617"/>
                <p:cNvCxnSpPr/>
                <p:nvPr/>
              </p:nvCxnSpPr>
              <p:spPr>
                <a:xfrm>
                  <a:off x="1981269" y="2361241"/>
                  <a:ext cx="23052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9" name="Straight Connector 618"/>
                <p:cNvCxnSpPr/>
                <p:nvPr/>
              </p:nvCxnSpPr>
              <p:spPr>
                <a:xfrm>
                  <a:off x="1981269" y="2425456"/>
                  <a:ext cx="230525" cy="3566"/>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0" name="Straight Connector 619"/>
                <p:cNvCxnSpPr/>
                <p:nvPr/>
              </p:nvCxnSpPr>
              <p:spPr>
                <a:xfrm rot="5400000">
                  <a:off x="2488003" y="2236380"/>
                  <a:ext cx="7848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1" name="Straight Connector 620"/>
                <p:cNvCxnSpPr/>
                <p:nvPr/>
              </p:nvCxnSpPr>
              <p:spPr>
                <a:xfrm rot="5400000">
                  <a:off x="1955942" y="2402266"/>
                  <a:ext cx="74919"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2" name="Straight Connector 621"/>
                <p:cNvCxnSpPr/>
                <p:nvPr/>
              </p:nvCxnSpPr>
              <p:spPr>
                <a:xfrm rot="6120000">
                  <a:off x="2210563" y="2259013"/>
                  <a:ext cx="117729" cy="115264"/>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8815" name="Group 518"/>
              <p:cNvGrpSpPr>
                <a:grpSpLocks/>
              </p:cNvGrpSpPr>
              <p:nvPr/>
            </p:nvGrpSpPr>
            <p:grpSpPr bwMode="auto">
              <a:xfrm>
                <a:off x="2674875" y="4913569"/>
                <a:ext cx="277244" cy="242273"/>
                <a:chOff x="1981200" y="2170369"/>
                <a:chExt cx="553362" cy="242273"/>
              </a:xfrm>
            </p:grpSpPr>
            <p:cxnSp>
              <p:nvCxnSpPr>
                <p:cNvPr id="609" name="Straight Connector 608"/>
                <p:cNvCxnSpPr/>
                <p:nvPr/>
              </p:nvCxnSpPr>
              <p:spPr>
                <a:xfrm>
                  <a:off x="2260596" y="2198347"/>
                  <a:ext cx="272988" cy="0"/>
                </a:xfrm>
                <a:prstGeom prst="line">
                  <a:avLst/>
                </a:prstGeom>
                <a:ln w="28575">
                  <a:solidFill>
                    <a:schemeClr val="accent3">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10" name="Straight Connector 609"/>
                <p:cNvCxnSpPr/>
                <p:nvPr/>
              </p:nvCxnSpPr>
              <p:spPr>
                <a:xfrm>
                  <a:off x="2284862" y="2262562"/>
                  <a:ext cx="230525" cy="3566"/>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1" name="Straight Connector 610"/>
                <p:cNvCxnSpPr/>
                <p:nvPr/>
              </p:nvCxnSpPr>
              <p:spPr>
                <a:xfrm>
                  <a:off x="1981540" y="2362452"/>
                  <a:ext cx="23052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2" name="Straight Connector 611"/>
                <p:cNvCxnSpPr/>
                <p:nvPr/>
              </p:nvCxnSpPr>
              <p:spPr>
                <a:xfrm>
                  <a:off x="1981540" y="2426667"/>
                  <a:ext cx="230525" cy="3566"/>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3" name="Straight Connector 612"/>
                <p:cNvCxnSpPr/>
                <p:nvPr/>
              </p:nvCxnSpPr>
              <p:spPr>
                <a:xfrm rot="5400000">
                  <a:off x="2488275" y="2237591"/>
                  <a:ext cx="7848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4" name="Straight Connector 613"/>
                <p:cNvCxnSpPr/>
                <p:nvPr/>
              </p:nvCxnSpPr>
              <p:spPr>
                <a:xfrm rot="5400000">
                  <a:off x="1956214" y="2403478"/>
                  <a:ext cx="74919"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5" name="Straight Connector 614"/>
                <p:cNvCxnSpPr/>
                <p:nvPr/>
              </p:nvCxnSpPr>
              <p:spPr>
                <a:xfrm rot="6120000">
                  <a:off x="2210831" y="2260228"/>
                  <a:ext cx="117729" cy="115260"/>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cxnSp>
            <p:nvCxnSpPr>
              <p:cNvPr id="602" name="Straight Connector 601"/>
              <p:cNvCxnSpPr/>
              <p:nvPr/>
            </p:nvCxnSpPr>
            <p:spPr>
              <a:xfrm rot="5400000">
                <a:off x="2909347" y="1909172"/>
                <a:ext cx="7848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3" name="Straight Connector 602"/>
              <p:cNvCxnSpPr/>
              <p:nvPr/>
            </p:nvCxnSpPr>
            <p:spPr>
              <a:xfrm rot="300000" flipV="1">
                <a:off x="2504840" y="5376782"/>
                <a:ext cx="279624" cy="24971"/>
              </a:xfrm>
              <a:prstGeom prst="line">
                <a:avLst/>
              </a:prstGeom>
              <a:ln w="28575">
                <a:solidFill>
                  <a:schemeClr val="accent3">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04" name="Straight Connector 603"/>
              <p:cNvCxnSpPr/>
              <p:nvPr/>
            </p:nvCxnSpPr>
            <p:spPr>
              <a:xfrm>
                <a:off x="2808779" y="5223378"/>
                <a:ext cx="136772" cy="0"/>
              </a:xfrm>
              <a:prstGeom prst="line">
                <a:avLst/>
              </a:prstGeom>
              <a:ln w="28575">
                <a:solidFill>
                  <a:schemeClr val="accent3">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05" name="Straight Connector 604"/>
              <p:cNvCxnSpPr/>
              <p:nvPr/>
            </p:nvCxnSpPr>
            <p:spPr>
              <a:xfrm>
                <a:off x="2820936" y="5287593"/>
                <a:ext cx="115497"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6" name="Straight Connector 605"/>
              <p:cNvCxnSpPr/>
              <p:nvPr/>
            </p:nvCxnSpPr>
            <p:spPr>
              <a:xfrm rot="5400000">
                <a:off x="2905052" y="5260838"/>
                <a:ext cx="74919"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7" name="Straight Connector 606"/>
              <p:cNvCxnSpPr/>
              <p:nvPr/>
            </p:nvCxnSpPr>
            <p:spPr>
              <a:xfrm rot="6120000">
                <a:off x="2747140" y="5312231"/>
                <a:ext cx="114160" cy="57749"/>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08" name="Straight Connector 607"/>
              <p:cNvCxnSpPr/>
              <p:nvPr/>
            </p:nvCxnSpPr>
            <p:spPr>
              <a:xfrm rot="5400000">
                <a:off x="2911131" y="5246568"/>
                <a:ext cx="74919"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8333" name="Group 337"/>
            <p:cNvGrpSpPr>
              <a:grpSpLocks/>
            </p:cNvGrpSpPr>
            <p:nvPr/>
          </p:nvGrpSpPr>
          <p:grpSpPr bwMode="auto">
            <a:xfrm>
              <a:off x="4161400" y="3408247"/>
              <a:ext cx="240010" cy="197419"/>
              <a:chOff x="2641258" y="2017969"/>
              <a:chExt cx="547078" cy="242274"/>
            </a:xfrm>
          </p:grpSpPr>
          <p:cxnSp>
            <p:nvCxnSpPr>
              <p:cNvPr id="584" name="Straight Connector 583"/>
              <p:cNvCxnSpPr/>
              <p:nvPr/>
            </p:nvCxnSpPr>
            <p:spPr>
              <a:xfrm>
                <a:off x="2958489" y="2019674"/>
                <a:ext cx="230524" cy="0"/>
              </a:xfrm>
              <a:prstGeom prst="line">
                <a:avLst/>
              </a:prstGeom>
              <a:ln w="28575">
                <a:solidFill>
                  <a:schemeClr val="accent3">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85" name="Straight Connector 584"/>
              <p:cNvCxnSpPr/>
              <p:nvPr/>
            </p:nvCxnSpPr>
            <p:spPr>
              <a:xfrm>
                <a:off x="2946356" y="2083868"/>
                <a:ext cx="230524" cy="3567"/>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6" name="Straight Connector 585"/>
              <p:cNvCxnSpPr/>
              <p:nvPr/>
            </p:nvCxnSpPr>
            <p:spPr>
              <a:xfrm>
                <a:off x="2643035" y="2180160"/>
                <a:ext cx="230524"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7" name="Straight Connector 586"/>
              <p:cNvCxnSpPr/>
              <p:nvPr/>
            </p:nvCxnSpPr>
            <p:spPr>
              <a:xfrm>
                <a:off x="2643035" y="2244353"/>
                <a:ext cx="272991" cy="3565"/>
              </a:xfrm>
              <a:prstGeom prst="line">
                <a:avLst/>
              </a:prstGeom>
              <a:ln w="28575">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88" name="Straight Connector 587"/>
              <p:cNvCxnSpPr/>
              <p:nvPr/>
            </p:nvCxnSpPr>
            <p:spPr>
              <a:xfrm rot="5400000">
                <a:off x="3151565" y="2057121"/>
                <a:ext cx="74894"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9" name="Straight Connector 588"/>
              <p:cNvCxnSpPr/>
              <p:nvPr/>
            </p:nvCxnSpPr>
            <p:spPr>
              <a:xfrm rot="5400000">
                <a:off x="2617721" y="2221172"/>
                <a:ext cx="74894"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0" name="Straight Connector 589"/>
              <p:cNvCxnSpPr/>
              <p:nvPr/>
            </p:nvCxnSpPr>
            <p:spPr>
              <a:xfrm rot="6120000">
                <a:off x="2874131" y="2079731"/>
                <a:ext cx="114122" cy="115264"/>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8334" name="Group 338"/>
            <p:cNvGrpSpPr>
              <a:grpSpLocks/>
            </p:cNvGrpSpPr>
            <p:nvPr/>
          </p:nvGrpSpPr>
          <p:grpSpPr bwMode="auto">
            <a:xfrm>
              <a:off x="4161872" y="3656533"/>
              <a:ext cx="240010" cy="197419"/>
              <a:chOff x="2641258" y="2017969"/>
              <a:chExt cx="547078" cy="242274"/>
            </a:xfrm>
          </p:grpSpPr>
          <p:cxnSp>
            <p:nvCxnSpPr>
              <p:cNvPr id="577" name="Straight Connector 576"/>
              <p:cNvCxnSpPr/>
              <p:nvPr/>
            </p:nvCxnSpPr>
            <p:spPr>
              <a:xfrm>
                <a:off x="2957411" y="2018113"/>
                <a:ext cx="230524" cy="0"/>
              </a:xfrm>
              <a:prstGeom prst="line">
                <a:avLst/>
              </a:prstGeom>
              <a:ln w="28575">
                <a:solidFill>
                  <a:schemeClr val="accent3">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78" name="Straight Connector 577"/>
              <p:cNvCxnSpPr/>
              <p:nvPr/>
            </p:nvCxnSpPr>
            <p:spPr>
              <a:xfrm>
                <a:off x="2945278" y="2082307"/>
                <a:ext cx="230524" cy="3565"/>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9" name="Straight Connector 578"/>
              <p:cNvCxnSpPr/>
              <p:nvPr/>
            </p:nvCxnSpPr>
            <p:spPr>
              <a:xfrm>
                <a:off x="2641957" y="2182164"/>
                <a:ext cx="230524"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0" name="Straight Connector 579"/>
              <p:cNvCxnSpPr/>
              <p:nvPr/>
            </p:nvCxnSpPr>
            <p:spPr>
              <a:xfrm>
                <a:off x="2641957" y="2246357"/>
                <a:ext cx="272991" cy="3565"/>
              </a:xfrm>
              <a:prstGeom prst="line">
                <a:avLst/>
              </a:prstGeom>
              <a:ln w="28575">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81" name="Straight Connector 580"/>
              <p:cNvCxnSpPr/>
              <p:nvPr/>
            </p:nvCxnSpPr>
            <p:spPr>
              <a:xfrm rot="5400000">
                <a:off x="3148703" y="2057343"/>
                <a:ext cx="78459"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2" name="Straight Connector 581"/>
              <p:cNvCxnSpPr/>
              <p:nvPr/>
            </p:nvCxnSpPr>
            <p:spPr>
              <a:xfrm rot="5400000">
                <a:off x="2616643" y="2223176"/>
                <a:ext cx="74894"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3" name="Straight Connector 582"/>
              <p:cNvCxnSpPr/>
              <p:nvPr/>
            </p:nvCxnSpPr>
            <p:spPr>
              <a:xfrm rot="6120000">
                <a:off x="2871270" y="2079951"/>
                <a:ext cx="117690" cy="115264"/>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8335" name="Group 346"/>
            <p:cNvGrpSpPr>
              <a:grpSpLocks/>
            </p:cNvGrpSpPr>
            <p:nvPr/>
          </p:nvGrpSpPr>
          <p:grpSpPr bwMode="auto">
            <a:xfrm>
              <a:off x="4166702" y="3904819"/>
              <a:ext cx="240010" cy="197419"/>
              <a:chOff x="2641258" y="2017969"/>
              <a:chExt cx="547078" cy="242274"/>
            </a:xfrm>
          </p:grpSpPr>
          <p:cxnSp>
            <p:nvCxnSpPr>
              <p:cNvPr id="570" name="Straight Connector 569"/>
              <p:cNvCxnSpPr/>
              <p:nvPr/>
            </p:nvCxnSpPr>
            <p:spPr>
              <a:xfrm>
                <a:off x="2958534" y="2016551"/>
                <a:ext cx="230524" cy="0"/>
              </a:xfrm>
              <a:prstGeom prst="line">
                <a:avLst/>
              </a:prstGeom>
              <a:ln w="28575">
                <a:solidFill>
                  <a:schemeClr val="accent3">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71" name="Straight Connector 570"/>
              <p:cNvCxnSpPr/>
              <p:nvPr/>
            </p:nvCxnSpPr>
            <p:spPr>
              <a:xfrm>
                <a:off x="2946402" y="2080745"/>
                <a:ext cx="230524" cy="3567"/>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2" name="Straight Connector 571"/>
              <p:cNvCxnSpPr/>
              <p:nvPr/>
            </p:nvCxnSpPr>
            <p:spPr>
              <a:xfrm>
                <a:off x="2643081" y="2180602"/>
                <a:ext cx="230524"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3" name="Straight Connector 572"/>
              <p:cNvCxnSpPr/>
              <p:nvPr/>
            </p:nvCxnSpPr>
            <p:spPr>
              <a:xfrm>
                <a:off x="2643081" y="2244796"/>
                <a:ext cx="272991" cy="3567"/>
              </a:xfrm>
              <a:prstGeom prst="line">
                <a:avLst/>
              </a:prstGeom>
              <a:ln w="28575">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74" name="Straight Connector 573"/>
              <p:cNvCxnSpPr/>
              <p:nvPr/>
            </p:nvCxnSpPr>
            <p:spPr>
              <a:xfrm rot="5400000">
                <a:off x="3149827" y="2055782"/>
                <a:ext cx="78459"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5" name="Straight Connector 574"/>
              <p:cNvCxnSpPr/>
              <p:nvPr/>
            </p:nvCxnSpPr>
            <p:spPr>
              <a:xfrm rot="5400000">
                <a:off x="2617766" y="2221617"/>
                <a:ext cx="74892"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6" name="Straight Connector 575"/>
              <p:cNvCxnSpPr/>
              <p:nvPr/>
            </p:nvCxnSpPr>
            <p:spPr>
              <a:xfrm rot="6120000">
                <a:off x="2872393" y="2078392"/>
                <a:ext cx="117687" cy="115264"/>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8336" name="Group 354"/>
            <p:cNvGrpSpPr>
              <a:grpSpLocks/>
            </p:cNvGrpSpPr>
            <p:nvPr/>
          </p:nvGrpSpPr>
          <p:grpSpPr bwMode="auto">
            <a:xfrm>
              <a:off x="4167051" y="4153106"/>
              <a:ext cx="240010" cy="197419"/>
              <a:chOff x="2641258" y="2017969"/>
              <a:chExt cx="547078" cy="242274"/>
            </a:xfrm>
          </p:grpSpPr>
          <p:cxnSp>
            <p:nvCxnSpPr>
              <p:cNvPr id="563" name="Straight Connector 562"/>
              <p:cNvCxnSpPr/>
              <p:nvPr/>
            </p:nvCxnSpPr>
            <p:spPr>
              <a:xfrm>
                <a:off x="2957740" y="2018555"/>
                <a:ext cx="230524" cy="0"/>
              </a:xfrm>
              <a:prstGeom prst="line">
                <a:avLst/>
              </a:prstGeom>
              <a:ln w="28575">
                <a:solidFill>
                  <a:schemeClr val="accent3">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4" name="Straight Connector 563"/>
              <p:cNvCxnSpPr/>
              <p:nvPr/>
            </p:nvCxnSpPr>
            <p:spPr>
              <a:xfrm>
                <a:off x="2945607" y="2082749"/>
                <a:ext cx="230524" cy="3567"/>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5" name="Straight Connector 564"/>
              <p:cNvCxnSpPr/>
              <p:nvPr/>
            </p:nvCxnSpPr>
            <p:spPr>
              <a:xfrm>
                <a:off x="2642286" y="2182606"/>
                <a:ext cx="230524"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6" name="Straight Connector 565"/>
              <p:cNvCxnSpPr/>
              <p:nvPr/>
            </p:nvCxnSpPr>
            <p:spPr>
              <a:xfrm>
                <a:off x="2642286" y="2246800"/>
                <a:ext cx="272991" cy="3567"/>
              </a:xfrm>
              <a:prstGeom prst="line">
                <a:avLst/>
              </a:prstGeom>
              <a:ln w="28575">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67" name="Straight Connector 566"/>
              <p:cNvCxnSpPr/>
              <p:nvPr/>
            </p:nvCxnSpPr>
            <p:spPr>
              <a:xfrm rot="5400000">
                <a:off x="3149032" y="2057786"/>
                <a:ext cx="78459"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8" name="Straight Connector 567"/>
              <p:cNvCxnSpPr/>
              <p:nvPr/>
            </p:nvCxnSpPr>
            <p:spPr>
              <a:xfrm rot="5400000">
                <a:off x="2616971" y="2223621"/>
                <a:ext cx="74892"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9" name="Straight Connector 568"/>
              <p:cNvCxnSpPr/>
              <p:nvPr/>
            </p:nvCxnSpPr>
            <p:spPr>
              <a:xfrm rot="6120000">
                <a:off x="2871598" y="2080396"/>
                <a:ext cx="117687" cy="115264"/>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8337" name="Group 362"/>
            <p:cNvGrpSpPr>
              <a:grpSpLocks/>
            </p:cNvGrpSpPr>
            <p:nvPr/>
          </p:nvGrpSpPr>
          <p:grpSpPr bwMode="auto">
            <a:xfrm>
              <a:off x="4167051" y="4392423"/>
              <a:ext cx="240010" cy="197419"/>
              <a:chOff x="2641258" y="2017969"/>
              <a:chExt cx="547078" cy="242274"/>
            </a:xfrm>
          </p:grpSpPr>
          <p:cxnSp>
            <p:nvCxnSpPr>
              <p:cNvPr id="556" name="Straight Connector 555"/>
              <p:cNvCxnSpPr/>
              <p:nvPr/>
            </p:nvCxnSpPr>
            <p:spPr>
              <a:xfrm>
                <a:off x="2957740" y="2017304"/>
                <a:ext cx="230524" cy="0"/>
              </a:xfrm>
              <a:prstGeom prst="line">
                <a:avLst/>
              </a:prstGeom>
              <a:ln w="28575">
                <a:solidFill>
                  <a:schemeClr val="accent3">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57" name="Straight Connector 556"/>
              <p:cNvCxnSpPr/>
              <p:nvPr/>
            </p:nvCxnSpPr>
            <p:spPr>
              <a:xfrm>
                <a:off x="2945607" y="2081498"/>
                <a:ext cx="230524" cy="3567"/>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8" name="Straight Connector 557"/>
              <p:cNvCxnSpPr/>
              <p:nvPr/>
            </p:nvCxnSpPr>
            <p:spPr>
              <a:xfrm>
                <a:off x="2642286" y="2181355"/>
                <a:ext cx="230524"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9" name="Straight Connector 558"/>
              <p:cNvCxnSpPr/>
              <p:nvPr/>
            </p:nvCxnSpPr>
            <p:spPr>
              <a:xfrm>
                <a:off x="2642286" y="2245549"/>
                <a:ext cx="272991" cy="3567"/>
              </a:xfrm>
              <a:prstGeom prst="line">
                <a:avLst/>
              </a:prstGeom>
              <a:ln w="28575">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60" name="Straight Connector 559"/>
              <p:cNvCxnSpPr/>
              <p:nvPr/>
            </p:nvCxnSpPr>
            <p:spPr>
              <a:xfrm rot="5400000">
                <a:off x="3149032" y="2056535"/>
                <a:ext cx="78459"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1" name="Straight Connector 560"/>
              <p:cNvCxnSpPr/>
              <p:nvPr/>
            </p:nvCxnSpPr>
            <p:spPr>
              <a:xfrm rot="5400000">
                <a:off x="2616971" y="2222369"/>
                <a:ext cx="74892"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2" name="Straight Connector 561"/>
              <p:cNvCxnSpPr/>
              <p:nvPr/>
            </p:nvCxnSpPr>
            <p:spPr>
              <a:xfrm rot="6120000">
                <a:off x="2871598" y="2079144"/>
                <a:ext cx="117687" cy="115264"/>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8338" name="Group 370"/>
            <p:cNvGrpSpPr>
              <a:grpSpLocks/>
            </p:cNvGrpSpPr>
            <p:nvPr/>
          </p:nvGrpSpPr>
          <p:grpSpPr bwMode="auto">
            <a:xfrm>
              <a:off x="4167051" y="4650554"/>
              <a:ext cx="240010" cy="197419"/>
              <a:chOff x="2641258" y="2017969"/>
              <a:chExt cx="547078" cy="242274"/>
            </a:xfrm>
          </p:grpSpPr>
          <p:cxnSp>
            <p:nvCxnSpPr>
              <p:cNvPr id="549" name="Straight Connector 548"/>
              <p:cNvCxnSpPr/>
              <p:nvPr/>
            </p:nvCxnSpPr>
            <p:spPr>
              <a:xfrm>
                <a:off x="2957740" y="2017926"/>
                <a:ext cx="230524" cy="0"/>
              </a:xfrm>
              <a:prstGeom prst="line">
                <a:avLst/>
              </a:prstGeom>
              <a:ln w="28575">
                <a:solidFill>
                  <a:schemeClr val="accent3">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50" name="Straight Connector 549"/>
              <p:cNvCxnSpPr/>
              <p:nvPr/>
            </p:nvCxnSpPr>
            <p:spPr>
              <a:xfrm>
                <a:off x="2945607" y="2082120"/>
                <a:ext cx="230524" cy="3565"/>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1" name="Straight Connector 550"/>
              <p:cNvCxnSpPr/>
              <p:nvPr/>
            </p:nvCxnSpPr>
            <p:spPr>
              <a:xfrm>
                <a:off x="2642286" y="2181977"/>
                <a:ext cx="230524"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2" name="Straight Connector 551"/>
              <p:cNvCxnSpPr/>
              <p:nvPr/>
            </p:nvCxnSpPr>
            <p:spPr>
              <a:xfrm>
                <a:off x="2642286" y="2246171"/>
                <a:ext cx="272991" cy="3565"/>
              </a:xfrm>
              <a:prstGeom prst="line">
                <a:avLst/>
              </a:prstGeom>
              <a:ln w="28575">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53" name="Straight Connector 552"/>
              <p:cNvCxnSpPr/>
              <p:nvPr/>
            </p:nvCxnSpPr>
            <p:spPr>
              <a:xfrm rot="5400000">
                <a:off x="3149032" y="2057157"/>
                <a:ext cx="78459"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4" name="Straight Connector 553"/>
              <p:cNvCxnSpPr/>
              <p:nvPr/>
            </p:nvCxnSpPr>
            <p:spPr>
              <a:xfrm rot="5400000">
                <a:off x="2616972" y="2222989"/>
                <a:ext cx="74894"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5" name="Straight Connector 554"/>
              <p:cNvCxnSpPr/>
              <p:nvPr/>
            </p:nvCxnSpPr>
            <p:spPr>
              <a:xfrm rot="6120000">
                <a:off x="2871599" y="2079765"/>
                <a:ext cx="117690" cy="115264"/>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8339" name="Group 379"/>
            <p:cNvGrpSpPr>
              <a:grpSpLocks/>
            </p:cNvGrpSpPr>
            <p:nvPr/>
          </p:nvGrpSpPr>
          <p:grpSpPr bwMode="auto">
            <a:xfrm>
              <a:off x="4166702" y="4897965"/>
              <a:ext cx="240010" cy="197419"/>
              <a:chOff x="2641258" y="2017969"/>
              <a:chExt cx="547078" cy="242274"/>
            </a:xfrm>
          </p:grpSpPr>
          <p:cxnSp>
            <p:nvCxnSpPr>
              <p:cNvPr id="542" name="Straight Connector 541"/>
              <p:cNvCxnSpPr/>
              <p:nvPr/>
            </p:nvCxnSpPr>
            <p:spPr>
              <a:xfrm>
                <a:off x="2958534" y="2017439"/>
                <a:ext cx="230524" cy="0"/>
              </a:xfrm>
              <a:prstGeom prst="line">
                <a:avLst/>
              </a:prstGeom>
              <a:ln w="28575">
                <a:solidFill>
                  <a:schemeClr val="accent3">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43" name="Straight Connector 542"/>
              <p:cNvCxnSpPr/>
              <p:nvPr/>
            </p:nvCxnSpPr>
            <p:spPr>
              <a:xfrm>
                <a:off x="2946402" y="2081633"/>
                <a:ext cx="230524" cy="3567"/>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4" name="Straight Connector 543"/>
              <p:cNvCxnSpPr/>
              <p:nvPr/>
            </p:nvCxnSpPr>
            <p:spPr>
              <a:xfrm>
                <a:off x="2643081" y="2181490"/>
                <a:ext cx="230524"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5" name="Straight Connector 544"/>
              <p:cNvCxnSpPr/>
              <p:nvPr/>
            </p:nvCxnSpPr>
            <p:spPr>
              <a:xfrm>
                <a:off x="2643081" y="2245683"/>
                <a:ext cx="272991" cy="3567"/>
              </a:xfrm>
              <a:prstGeom prst="line">
                <a:avLst/>
              </a:prstGeom>
              <a:ln w="28575">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46" name="Straight Connector 545"/>
              <p:cNvCxnSpPr/>
              <p:nvPr/>
            </p:nvCxnSpPr>
            <p:spPr>
              <a:xfrm rot="5400000">
                <a:off x="3149827" y="2056669"/>
                <a:ext cx="78459"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7" name="Straight Connector 546"/>
              <p:cNvCxnSpPr/>
              <p:nvPr/>
            </p:nvCxnSpPr>
            <p:spPr>
              <a:xfrm rot="5400000">
                <a:off x="2617766" y="2222504"/>
                <a:ext cx="74892"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8" name="Straight Connector 547"/>
              <p:cNvCxnSpPr/>
              <p:nvPr/>
            </p:nvCxnSpPr>
            <p:spPr>
              <a:xfrm rot="6120000">
                <a:off x="2872393" y="2079279"/>
                <a:ext cx="117687" cy="115264"/>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8340" name="Group 387"/>
            <p:cNvGrpSpPr>
              <a:grpSpLocks/>
            </p:cNvGrpSpPr>
            <p:nvPr/>
          </p:nvGrpSpPr>
          <p:grpSpPr bwMode="auto">
            <a:xfrm>
              <a:off x="4167174" y="5146252"/>
              <a:ext cx="240010" cy="197419"/>
              <a:chOff x="2641258" y="2017969"/>
              <a:chExt cx="547078" cy="242274"/>
            </a:xfrm>
          </p:grpSpPr>
          <p:cxnSp>
            <p:nvCxnSpPr>
              <p:cNvPr id="535" name="Straight Connector 534"/>
              <p:cNvCxnSpPr/>
              <p:nvPr/>
            </p:nvCxnSpPr>
            <p:spPr>
              <a:xfrm>
                <a:off x="2957461" y="2019443"/>
                <a:ext cx="230524" cy="0"/>
              </a:xfrm>
              <a:prstGeom prst="line">
                <a:avLst/>
              </a:prstGeom>
              <a:ln w="28575">
                <a:solidFill>
                  <a:schemeClr val="accent3">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36" name="Straight Connector 535"/>
              <p:cNvCxnSpPr/>
              <p:nvPr/>
            </p:nvCxnSpPr>
            <p:spPr>
              <a:xfrm>
                <a:off x="2945328" y="2083636"/>
                <a:ext cx="230524" cy="3567"/>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7" name="Straight Connector 536"/>
              <p:cNvCxnSpPr/>
              <p:nvPr/>
            </p:nvCxnSpPr>
            <p:spPr>
              <a:xfrm>
                <a:off x="2642007" y="2183494"/>
                <a:ext cx="230524"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8" name="Straight Connector 537"/>
              <p:cNvCxnSpPr/>
              <p:nvPr/>
            </p:nvCxnSpPr>
            <p:spPr>
              <a:xfrm>
                <a:off x="2642007" y="2247687"/>
                <a:ext cx="272991" cy="3567"/>
              </a:xfrm>
              <a:prstGeom prst="line">
                <a:avLst/>
              </a:prstGeom>
              <a:ln w="28575">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39" name="Straight Connector 538"/>
              <p:cNvCxnSpPr/>
              <p:nvPr/>
            </p:nvCxnSpPr>
            <p:spPr>
              <a:xfrm rot="5400000">
                <a:off x="3148753" y="2058673"/>
                <a:ext cx="78459"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0" name="Straight Connector 539"/>
              <p:cNvCxnSpPr/>
              <p:nvPr/>
            </p:nvCxnSpPr>
            <p:spPr>
              <a:xfrm rot="5400000">
                <a:off x="2616692" y="2224508"/>
                <a:ext cx="74892"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1" name="Straight Connector 540"/>
              <p:cNvCxnSpPr/>
              <p:nvPr/>
            </p:nvCxnSpPr>
            <p:spPr>
              <a:xfrm rot="6120000">
                <a:off x="2871319" y="2081283"/>
                <a:ext cx="117687" cy="115264"/>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8341" name="Group 395"/>
            <p:cNvGrpSpPr>
              <a:grpSpLocks/>
            </p:cNvGrpSpPr>
            <p:nvPr/>
          </p:nvGrpSpPr>
          <p:grpSpPr bwMode="auto">
            <a:xfrm>
              <a:off x="4172004" y="5394538"/>
              <a:ext cx="240010" cy="197419"/>
              <a:chOff x="2641258" y="2017969"/>
              <a:chExt cx="547078" cy="242274"/>
            </a:xfrm>
          </p:grpSpPr>
          <p:cxnSp>
            <p:nvCxnSpPr>
              <p:cNvPr id="528" name="Straight Connector 527"/>
              <p:cNvCxnSpPr/>
              <p:nvPr/>
            </p:nvCxnSpPr>
            <p:spPr>
              <a:xfrm>
                <a:off x="2958584" y="2017884"/>
                <a:ext cx="230524" cy="0"/>
              </a:xfrm>
              <a:prstGeom prst="line">
                <a:avLst/>
              </a:prstGeom>
              <a:ln w="28575">
                <a:solidFill>
                  <a:schemeClr val="accent3">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29" name="Straight Connector 528"/>
              <p:cNvCxnSpPr/>
              <p:nvPr/>
            </p:nvCxnSpPr>
            <p:spPr>
              <a:xfrm>
                <a:off x="2946451" y="2082077"/>
                <a:ext cx="230524" cy="3565"/>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0" name="Straight Connector 529"/>
              <p:cNvCxnSpPr/>
              <p:nvPr/>
            </p:nvCxnSpPr>
            <p:spPr>
              <a:xfrm>
                <a:off x="2643130" y="2181934"/>
                <a:ext cx="230524"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1" name="Straight Connector 530"/>
              <p:cNvCxnSpPr/>
              <p:nvPr/>
            </p:nvCxnSpPr>
            <p:spPr>
              <a:xfrm>
                <a:off x="2643130" y="2246128"/>
                <a:ext cx="272991" cy="3565"/>
              </a:xfrm>
              <a:prstGeom prst="line">
                <a:avLst/>
              </a:prstGeom>
              <a:ln w="28575">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32" name="Straight Connector 531"/>
              <p:cNvCxnSpPr/>
              <p:nvPr/>
            </p:nvCxnSpPr>
            <p:spPr>
              <a:xfrm rot="5400000">
                <a:off x="3149876" y="2057114"/>
                <a:ext cx="78459"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3" name="Straight Connector 532"/>
              <p:cNvCxnSpPr/>
              <p:nvPr/>
            </p:nvCxnSpPr>
            <p:spPr>
              <a:xfrm rot="5400000">
                <a:off x="2617816" y="2222947"/>
                <a:ext cx="74894"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4" name="Straight Connector 533"/>
              <p:cNvCxnSpPr/>
              <p:nvPr/>
            </p:nvCxnSpPr>
            <p:spPr>
              <a:xfrm rot="6120000">
                <a:off x="2872443" y="2079722"/>
                <a:ext cx="117690" cy="115264"/>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8342" name="Group 403"/>
            <p:cNvGrpSpPr>
              <a:grpSpLocks/>
            </p:cNvGrpSpPr>
            <p:nvPr/>
          </p:nvGrpSpPr>
          <p:grpSpPr bwMode="auto">
            <a:xfrm>
              <a:off x="4172353" y="5642824"/>
              <a:ext cx="240010" cy="197419"/>
              <a:chOff x="2641258" y="2017969"/>
              <a:chExt cx="547078" cy="242274"/>
            </a:xfrm>
          </p:grpSpPr>
          <p:cxnSp>
            <p:nvCxnSpPr>
              <p:cNvPr id="521" name="Straight Connector 520"/>
              <p:cNvCxnSpPr/>
              <p:nvPr/>
            </p:nvCxnSpPr>
            <p:spPr>
              <a:xfrm>
                <a:off x="2957785" y="2016322"/>
                <a:ext cx="230524" cy="0"/>
              </a:xfrm>
              <a:prstGeom prst="line">
                <a:avLst/>
              </a:prstGeom>
              <a:ln w="28575">
                <a:solidFill>
                  <a:schemeClr val="accent3">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22" name="Straight Connector 521"/>
              <p:cNvCxnSpPr/>
              <p:nvPr/>
            </p:nvCxnSpPr>
            <p:spPr>
              <a:xfrm>
                <a:off x="2945653" y="2080516"/>
                <a:ext cx="230524" cy="3567"/>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3" name="Straight Connector 522"/>
              <p:cNvCxnSpPr/>
              <p:nvPr/>
            </p:nvCxnSpPr>
            <p:spPr>
              <a:xfrm>
                <a:off x="2642332" y="2180373"/>
                <a:ext cx="230524"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4" name="Straight Connector 523"/>
              <p:cNvCxnSpPr/>
              <p:nvPr/>
            </p:nvCxnSpPr>
            <p:spPr>
              <a:xfrm>
                <a:off x="2642332" y="2244567"/>
                <a:ext cx="272991" cy="3567"/>
              </a:xfrm>
              <a:prstGeom prst="line">
                <a:avLst/>
              </a:prstGeom>
              <a:ln w="28575">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5" name="Straight Connector 524"/>
              <p:cNvCxnSpPr/>
              <p:nvPr/>
            </p:nvCxnSpPr>
            <p:spPr>
              <a:xfrm rot="5400000">
                <a:off x="3149078" y="2055553"/>
                <a:ext cx="78459"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6" name="Straight Connector 525"/>
              <p:cNvCxnSpPr/>
              <p:nvPr/>
            </p:nvCxnSpPr>
            <p:spPr>
              <a:xfrm rot="5400000">
                <a:off x="2617017" y="2221388"/>
                <a:ext cx="74892"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7" name="Straight Connector 526"/>
              <p:cNvCxnSpPr/>
              <p:nvPr/>
            </p:nvCxnSpPr>
            <p:spPr>
              <a:xfrm rot="6120000">
                <a:off x="2871644" y="2078163"/>
                <a:ext cx="117687" cy="115264"/>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8343" name="Group 526"/>
            <p:cNvGrpSpPr>
              <a:grpSpLocks/>
            </p:cNvGrpSpPr>
            <p:nvPr/>
          </p:nvGrpSpPr>
          <p:grpSpPr bwMode="auto">
            <a:xfrm>
              <a:off x="4172352" y="5882957"/>
              <a:ext cx="240010" cy="197419"/>
              <a:chOff x="2666222" y="5054958"/>
              <a:chExt cx="547078" cy="242274"/>
            </a:xfrm>
          </p:grpSpPr>
          <p:cxnSp>
            <p:nvCxnSpPr>
              <p:cNvPr id="514" name="Straight Connector 513"/>
              <p:cNvCxnSpPr/>
              <p:nvPr/>
            </p:nvCxnSpPr>
            <p:spPr>
              <a:xfrm>
                <a:off x="2982753" y="5054626"/>
                <a:ext cx="230524" cy="0"/>
              </a:xfrm>
              <a:prstGeom prst="line">
                <a:avLst/>
              </a:prstGeom>
              <a:ln w="28575">
                <a:solidFill>
                  <a:schemeClr val="accent3">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15" name="Straight Connector 514"/>
              <p:cNvCxnSpPr/>
              <p:nvPr/>
            </p:nvCxnSpPr>
            <p:spPr>
              <a:xfrm>
                <a:off x="2970620" y="5118819"/>
                <a:ext cx="230524" cy="3565"/>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6" name="Straight Connector 515"/>
              <p:cNvCxnSpPr/>
              <p:nvPr/>
            </p:nvCxnSpPr>
            <p:spPr>
              <a:xfrm>
                <a:off x="2667300" y="5218676"/>
                <a:ext cx="230524"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7" name="Straight Connector 516"/>
              <p:cNvCxnSpPr/>
              <p:nvPr/>
            </p:nvCxnSpPr>
            <p:spPr>
              <a:xfrm>
                <a:off x="2667300" y="5282870"/>
                <a:ext cx="272991" cy="3565"/>
              </a:xfrm>
              <a:prstGeom prst="line">
                <a:avLst/>
              </a:prstGeom>
              <a:ln w="28575">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8" name="Straight Connector 517"/>
              <p:cNvCxnSpPr/>
              <p:nvPr/>
            </p:nvCxnSpPr>
            <p:spPr>
              <a:xfrm rot="5400000">
                <a:off x="3174046" y="5093856"/>
                <a:ext cx="78459"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9" name="Straight Connector 518"/>
              <p:cNvCxnSpPr/>
              <p:nvPr/>
            </p:nvCxnSpPr>
            <p:spPr>
              <a:xfrm rot="5400000">
                <a:off x="2641986" y="5259688"/>
                <a:ext cx="74894"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0" name="Straight Connector 519"/>
              <p:cNvCxnSpPr/>
              <p:nvPr/>
            </p:nvCxnSpPr>
            <p:spPr>
              <a:xfrm rot="6120000">
                <a:off x="2896612" y="5116464"/>
                <a:ext cx="117690" cy="115264"/>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cxnSp>
          <p:nvCxnSpPr>
            <p:cNvPr id="130" name="Straight Connector 129"/>
            <p:cNvCxnSpPr/>
            <p:nvPr/>
          </p:nvCxnSpPr>
          <p:spPr>
            <a:xfrm>
              <a:off x="4148873" y="3284676"/>
              <a:ext cx="101134"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rot="300000" flipV="1">
              <a:off x="4295250" y="3203307"/>
              <a:ext cx="244851" cy="20341"/>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4151533" y="3336985"/>
              <a:ext cx="119765" cy="0"/>
            </a:xfrm>
            <a:prstGeom prst="line">
              <a:avLst/>
            </a:prstGeom>
            <a:ln w="28575">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a:off x="4123559" y="3303688"/>
              <a:ext cx="63933" cy="2661"/>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6120000">
              <a:off x="4222017" y="3223067"/>
              <a:ext cx="95901" cy="50566"/>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8349" name="Group 2141"/>
            <p:cNvGrpSpPr>
              <a:grpSpLocks/>
            </p:cNvGrpSpPr>
            <p:nvPr/>
          </p:nvGrpSpPr>
          <p:grpSpPr bwMode="auto">
            <a:xfrm>
              <a:off x="4316421" y="3282431"/>
              <a:ext cx="392840" cy="2879865"/>
              <a:chOff x="2503488" y="1864775"/>
              <a:chExt cx="448631" cy="3535356"/>
            </a:xfrm>
          </p:grpSpPr>
          <p:grpSp>
            <p:nvGrpSpPr>
              <p:cNvPr id="8633" name="Group 433"/>
              <p:cNvGrpSpPr>
                <a:grpSpLocks/>
              </p:cNvGrpSpPr>
              <p:nvPr/>
            </p:nvGrpSpPr>
            <p:grpSpPr bwMode="auto">
              <a:xfrm>
                <a:off x="2671971" y="1864775"/>
                <a:ext cx="277244" cy="242273"/>
                <a:chOff x="1981200" y="2170369"/>
                <a:chExt cx="553362" cy="242273"/>
              </a:xfrm>
            </p:grpSpPr>
            <p:cxnSp>
              <p:nvCxnSpPr>
                <p:cNvPr id="507" name="Straight Connector 506"/>
                <p:cNvCxnSpPr/>
                <p:nvPr/>
              </p:nvCxnSpPr>
              <p:spPr>
                <a:xfrm>
                  <a:off x="2270039" y="2169558"/>
                  <a:ext cx="266923" cy="0"/>
                </a:xfrm>
                <a:prstGeom prst="line">
                  <a:avLst/>
                </a:prstGeom>
                <a:ln w="28575">
                  <a:solidFill>
                    <a:schemeClr val="accent3">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08" name="Straight Connector 507"/>
                <p:cNvCxnSpPr/>
                <p:nvPr/>
              </p:nvCxnSpPr>
              <p:spPr>
                <a:xfrm>
                  <a:off x="2288236" y="2233773"/>
                  <a:ext cx="230525" cy="3569"/>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9" name="Straight Connector 508"/>
                <p:cNvCxnSpPr/>
                <p:nvPr/>
              </p:nvCxnSpPr>
              <p:spPr>
                <a:xfrm>
                  <a:off x="2027381" y="2333663"/>
                  <a:ext cx="23052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0" name="Straight Connector 509"/>
                <p:cNvCxnSpPr/>
                <p:nvPr/>
              </p:nvCxnSpPr>
              <p:spPr>
                <a:xfrm>
                  <a:off x="2027381" y="2397878"/>
                  <a:ext cx="230525" cy="3569"/>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1" name="Straight Connector 510"/>
                <p:cNvCxnSpPr/>
                <p:nvPr/>
              </p:nvCxnSpPr>
              <p:spPr>
                <a:xfrm rot="5400000">
                  <a:off x="2491649" y="2208801"/>
                  <a:ext cx="7848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2" name="Straight Connector 511"/>
                <p:cNvCxnSpPr/>
                <p:nvPr/>
              </p:nvCxnSpPr>
              <p:spPr>
                <a:xfrm rot="5400000">
                  <a:off x="2002054" y="2374691"/>
                  <a:ext cx="74916"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3" name="Straight Connector 512"/>
                <p:cNvCxnSpPr/>
                <p:nvPr/>
              </p:nvCxnSpPr>
              <p:spPr>
                <a:xfrm rot="6120000">
                  <a:off x="2235439" y="2252672"/>
                  <a:ext cx="117726" cy="72797"/>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8634" name="Group 441"/>
              <p:cNvGrpSpPr>
                <a:grpSpLocks/>
              </p:cNvGrpSpPr>
              <p:nvPr/>
            </p:nvGrpSpPr>
            <p:grpSpPr bwMode="auto">
              <a:xfrm>
                <a:off x="2668423" y="2169575"/>
                <a:ext cx="277244" cy="242273"/>
                <a:chOff x="1981200" y="2170369"/>
                <a:chExt cx="553362" cy="242273"/>
              </a:xfrm>
            </p:grpSpPr>
            <p:cxnSp>
              <p:nvCxnSpPr>
                <p:cNvPr id="500" name="Straight Connector 499"/>
                <p:cNvCxnSpPr/>
                <p:nvPr/>
              </p:nvCxnSpPr>
              <p:spPr>
                <a:xfrm>
                  <a:off x="2258919" y="2143022"/>
                  <a:ext cx="321523" cy="0"/>
                </a:xfrm>
                <a:prstGeom prst="line">
                  <a:avLst/>
                </a:prstGeom>
                <a:ln w="28575">
                  <a:solidFill>
                    <a:schemeClr val="accent3">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01" name="Straight Connector 500"/>
                <p:cNvCxnSpPr/>
                <p:nvPr/>
              </p:nvCxnSpPr>
              <p:spPr>
                <a:xfrm>
                  <a:off x="2289253" y="2207237"/>
                  <a:ext cx="272988" cy="3569"/>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2" name="Straight Connector 501"/>
                <p:cNvCxnSpPr/>
                <p:nvPr/>
              </p:nvCxnSpPr>
              <p:spPr>
                <a:xfrm>
                  <a:off x="1979863" y="2307127"/>
                  <a:ext cx="23052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3" name="Straight Connector 502"/>
                <p:cNvCxnSpPr/>
                <p:nvPr/>
              </p:nvCxnSpPr>
              <p:spPr>
                <a:xfrm>
                  <a:off x="1979863" y="2371342"/>
                  <a:ext cx="230525" cy="3569"/>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4" name="Straight Connector 503"/>
                <p:cNvCxnSpPr/>
                <p:nvPr/>
              </p:nvCxnSpPr>
              <p:spPr>
                <a:xfrm rot="5400000">
                  <a:off x="2535129" y="2182266"/>
                  <a:ext cx="7848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5" name="Straight Connector 504"/>
                <p:cNvCxnSpPr/>
                <p:nvPr/>
              </p:nvCxnSpPr>
              <p:spPr>
                <a:xfrm rot="5400000">
                  <a:off x="1954535" y="2348155"/>
                  <a:ext cx="74916"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6" name="Straight Connector 505"/>
                <p:cNvCxnSpPr/>
                <p:nvPr/>
              </p:nvCxnSpPr>
              <p:spPr>
                <a:xfrm rot="6120000">
                  <a:off x="2209156" y="2204902"/>
                  <a:ext cx="117726" cy="115264"/>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8635" name="Group 449"/>
              <p:cNvGrpSpPr>
                <a:grpSpLocks/>
              </p:cNvGrpSpPr>
              <p:nvPr/>
            </p:nvGrpSpPr>
            <p:grpSpPr bwMode="auto">
              <a:xfrm>
                <a:off x="2671971" y="2476243"/>
                <a:ext cx="277244" cy="242273"/>
                <a:chOff x="1981200" y="2170369"/>
                <a:chExt cx="553362" cy="242273"/>
              </a:xfrm>
            </p:grpSpPr>
            <p:cxnSp>
              <p:nvCxnSpPr>
                <p:cNvPr id="493" name="Straight Connector 492"/>
                <p:cNvCxnSpPr/>
                <p:nvPr/>
              </p:nvCxnSpPr>
              <p:spPr>
                <a:xfrm>
                  <a:off x="2270039" y="2143159"/>
                  <a:ext cx="266923" cy="0"/>
                </a:xfrm>
                <a:prstGeom prst="line">
                  <a:avLst/>
                </a:prstGeom>
                <a:ln w="28575">
                  <a:solidFill>
                    <a:schemeClr val="accent3">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4" name="Straight Connector 493"/>
                <p:cNvCxnSpPr/>
                <p:nvPr/>
              </p:nvCxnSpPr>
              <p:spPr>
                <a:xfrm>
                  <a:off x="2288236" y="2207374"/>
                  <a:ext cx="230525" cy="3569"/>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5" name="Straight Connector 494"/>
                <p:cNvCxnSpPr/>
                <p:nvPr/>
              </p:nvCxnSpPr>
              <p:spPr>
                <a:xfrm>
                  <a:off x="2027381" y="2307264"/>
                  <a:ext cx="23052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6" name="Straight Connector 495"/>
                <p:cNvCxnSpPr/>
                <p:nvPr/>
              </p:nvCxnSpPr>
              <p:spPr>
                <a:xfrm>
                  <a:off x="2027381" y="2371479"/>
                  <a:ext cx="230525" cy="3569"/>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7" name="Straight Connector 496"/>
                <p:cNvCxnSpPr/>
                <p:nvPr/>
              </p:nvCxnSpPr>
              <p:spPr>
                <a:xfrm rot="5400000">
                  <a:off x="2491649" y="2182403"/>
                  <a:ext cx="7848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8" name="Straight Connector 497"/>
                <p:cNvCxnSpPr/>
                <p:nvPr/>
              </p:nvCxnSpPr>
              <p:spPr>
                <a:xfrm rot="5400000">
                  <a:off x="2002054" y="2348292"/>
                  <a:ext cx="74916"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9" name="Straight Connector 498"/>
                <p:cNvCxnSpPr/>
                <p:nvPr/>
              </p:nvCxnSpPr>
              <p:spPr>
                <a:xfrm rot="6120000">
                  <a:off x="2235439" y="2226274"/>
                  <a:ext cx="117726" cy="72797"/>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8636" name="Group 457"/>
              <p:cNvGrpSpPr>
                <a:grpSpLocks/>
              </p:cNvGrpSpPr>
              <p:nvPr/>
            </p:nvGrpSpPr>
            <p:grpSpPr bwMode="auto">
              <a:xfrm>
                <a:off x="2671971" y="2768164"/>
                <a:ext cx="277244" cy="242273"/>
                <a:chOff x="1981200" y="2170369"/>
                <a:chExt cx="553362" cy="242273"/>
              </a:xfrm>
            </p:grpSpPr>
            <p:cxnSp>
              <p:nvCxnSpPr>
                <p:cNvPr id="486" name="Straight Connector 485"/>
                <p:cNvCxnSpPr/>
                <p:nvPr/>
              </p:nvCxnSpPr>
              <p:spPr>
                <a:xfrm>
                  <a:off x="2270039" y="2168746"/>
                  <a:ext cx="266923" cy="0"/>
                </a:xfrm>
                <a:prstGeom prst="line">
                  <a:avLst/>
                </a:prstGeom>
                <a:ln w="28575">
                  <a:solidFill>
                    <a:schemeClr val="accent3">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7" name="Straight Connector 486"/>
                <p:cNvCxnSpPr/>
                <p:nvPr/>
              </p:nvCxnSpPr>
              <p:spPr>
                <a:xfrm>
                  <a:off x="2288236" y="2232961"/>
                  <a:ext cx="230525" cy="3566"/>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8" name="Straight Connector 487"/>
                <p:cNvCxnSpPr/>
                <p:nvPr/>
              </p:nvCxnSpPr>
              <p:spPr>
                <a:xfrm>
                  <a:off x="2027381" y="2332851"/>
                  <a:ext cx="23052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9" name="Straight Connector 488"/>
                <p:cNvCxnSpPr/>
                <p:nvPr/>
              </p:nvCxnSpPr>
              <p:spPr>
                <a:xfrm>
                  <a:off x="2027381" y="2397066"/>
                  <a:ext cx="230525" cy="3566"/>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0" name="Straight Connector 489"/>
                <p:cNvCxnSpPr/>
                <p:nvPr/>
              </p:nvCxnSpPr>
              <p:spPr>
                <a:xfrm rot="5400000">
                  <a:off x="2491649" y="2207990"/>
                  <a:ext cx="7848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1" name="Straight Connector 490"/>
                <p:cNvCxnSpPr/>
                <p:nvPr/>
              </p:nvCxnSpPr>
              <p:spPr>
                <a:xfrm rot="5400000">
                  <a:off x="2002055" y="2373877"/>
                  <a:ext cx="74919"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2" name="Straight Connector 491"/>
                <p:cNvCxnSpPr/>
                <p:nvPr/>
              </p:nvCxnSpPr>
              <p:spPr>
                <a:xfrm rot="6120000">
                  <a:off x="2235440" y="2251859"/>
                  <a:ext cx="117729" cy="72797"/>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8637" name="Group 465"/>
              <p:cNvGrpSpPr>
                <a:grpSpLocks/>
              </p:cNvGrpSpPr>
              <p:nvPr/>
            </p:nvGrpSpPr>
            <p:grpSpPr bwMode="auto">
              <a:xfrm>
                <a:off x="2671971" y="3071096"/>
                <a:ext cx="277244" cy="242273"/>
                <a:chOff x="1981200" y="2170369"/>
                <a:chExt cx="553362" cy="242273"/>
              </a:xfrm>
            </p:grpSpPr>
            <p:cxnSp>
              <p:nvCxnSpPr>
                <p:cNvPr id="479" name="Straight Connector 478"/>
                <p:cNvCxnSpPr/>
                <p:nvPr/>
              </p:nvCxnSpPr>
              <p:spPr>
                <a:xfrm>
                  <a:off x="2270039" y="2169052"/>
                  <a:ext cx="266923" cy="0"/>
                </a:xfrm>
                <a:prstGeom prst="line">
                  <a:avLst/>
                </a:prstGeom>
                <a:ln w="28575">
                  <a:solidFill>
                    <a:schemeClr val="accent3">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0" name="Straight Connector 479"/>
                <p:cNvCxnSpPr/>
                <p:nvPr/>
              </p:nvCxnSpPr>
              <p:spPr>
                <a:xfrm>
                  <a:off x="2288236" y="2233267"/>
                  <a:ext cx="230525" cy="3569"/>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1" name="Straight Connector 480"/>
                <p:cNvCxnSpPr/>
                <p:nvPr/>
              </p:nvCxnSpPr>
              <p:spPr>
                <a:xfrm>
                  <a:off x="2027381" y="2333157"/>
                  <a:ext cx="23052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2" name="Straight Connector 481"/>
                <p:cNvCxnSpPr/>
                <p:nvPr/>
              </p:nvCxnSpPr>
              <p:spPr>
                <a:xfrm>
                  <a:off x="2027381" y="2397372"/>
                  <a:ext cx="230525" cy="3569"/>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3" name="Straight Connector 482"/>
                <p:cNvCxnSpPr/>
                <p:nvPr/>
              </p:nvCxnSpPr>
              <p:spPr>
                <a:xfrm rot="5400000">
                  <a:off x="2491649" y="2208296"/>
                  <a:ext cx="7848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4" name="Straight Connector 483"/>
                <p:cNvCxnSpPr/>
                <p:nvPr/>
              </p:nvCxnSpPr>
              <p:spPr>
                <a:xfrm rot="5400000">
                  <a:off x="2002054" y="2374185"/>
                  <a:ext cx="74916"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5" name="Straight Connector 484"/>
                <p:cNvCxnSpPr/>
                <p:nvPr/>
              </p:nvCxnSpPr>
              <p:spPr>
                <a:xfrm rot="6120000">
                  <a:off x="2235439" y="2252166"/>
                  <a:ext cx="117726" cy="72797"/>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8638" name="Group 473"/>
              <p:cNvGrpSpPr>
                <a:grpSpLocks/>
              </p:cNvGrpSpPr>
              <p:nvPr/>
            </p:nvGrpSpPr>
            <p:grpSpPr bwMode="auto">
              <a:xfrm>
                <a:off x="2671971" y="3377764"/>
                <a:ext cx="277244" cy="242273"/>
                <a:chOff x="1981200" y="2170369"/>
                <a:chExt cx="553362" cy="242273"/>
              </a:xfrm>
            </p:grpSpPr>
            <p:cxnSp>
              <p:nvCxnSpPr>
                <p:cNvPr id="472" name="Straight Connector 471"/>
                <p:cNvCxnSpPr/>
                <p:nvPr/>
              </p:nvCxnSpPr>
              <p:spPr>
                <a:xfrm>
                  <a:off x="2270039" y="2169189"/>
                  <a:ext cx="266923" cy="0"/>
                </a:xfrm>
                <a:prstGeom prst="line">
                  <a:avLst/>
                </a:prstGeom>
                <a:ln w="28575">
                  <a:solidFill>
                    <a:schemeClr val="accent3">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3" name="Straight Connector 472"/>
                <p:cNvCxnSpPr/>
                <p:nvPr/>
              </p:nvCxnSpPr>
              <p:spPr>
                <a:xfrm>
                  <a:off x="2288236" y="2233404"/>
                  <a:ext cx="230525" cy="3569"/>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4" name="Straight Connector 473"/>
                <p:cNvCxnSpPr/>
                <p:nvPr/>
              </p:nvCxnSpPr>
              <p:spPr>
                <a:xfrm>
                  <a:off x="2027381" y="2333294"/>
                  <a:ext cx="23052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5" name="Straight Connector 474"/>
                <p:cNvCxnSpPr/>
                <p:nvPr/>
              </p:nvCxnSpPr>
              <p:spPr>
                <a:xfrm>
                  <a:off x="2027381" y="2397509"/>
                  <a:ext cx="230525" cy="3569"/>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6" name="Straight Connector 475"/>
                <p:cNvCxnSpPr/>
                <p:nvPr/>
              </p:nvCxnSpPr>
              <p:spPr>
                <a:xfrm rot="5400000">
                  <a:off x="2491649" y="2208433"/>
                  <a:ext cx="7848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7" name="Straight Connector 476"/>
                <p:cNvCxnSpPr/>
                <p:nvPr/>
              </p:nvCxnSpPr>
              <p:spPr>
                <a:xfrm rot="5400000">
                  <a:off x="2002054" y="2374322"/>
                  <a:ext cx="74916"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8" name="Straight Connector 477"/>
                <p:cNvCxnSpPr/>
                <p:nvPr/>
              </p:nvCxnSpPr>
              <p:spPr>
                <a:xfrm rot="6120000">
                  <a:off x="2235439" y="2252303"/>
                  <a:ext cx="117726" cy="72797"/>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8639" name="Group 481"/>
              <p:cNvGrpSpPr>
                <a:grpSpLocks/>
              </p:cNvGrpSpPr>
              <p:nvPr/>
            </p:nvGrpSpPr>
            <p:grpSpPr bwMode="auto">
              <a:xfrm>
                <a:off x="2671971" y="3682564"/>
                <a:ext cx="277244" cy="242273"/>
                <a:chOff x="1981200" y="2170369"/>
                <a:chExt cx="553362" cy="242273"/>
              </a:xfrm>
            </p:grpSpPr>
            <p:cxnSp>
              <p:nvCxnSpPr>
                <p:cNvPr id="465" name="Straight Connector 464"/>
                <p:cNvCxnSpPr/>
                <p:nvPr/>
              </p:nvCxnSpPr>
              <p:spPr>
                <a:xfrm>
                  <a:off x="2270039" y="2171194"/>
                  <a:ext cx="266923" cy="0"/>
                </a:xfrm>
                <a:prstGeom prst="line">
                  <a:avLst/>
                </a:prstGeom>
                <a:ln w="28575">
                  <a:solidFill>
                    <a:schemeClr val="accent3">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6" name="Straight Connector 465"/>
                <p:cNvCxnSpPr/>
                <p:nvPr/>
              </p:nvCxnSpPr>
              <p:spPr>
                <a:xfrm>
                  <a:off x="2288236" y="2235409"/>
                  <a:ext cx="230525" cy="3569"/>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7" name="Straight Connector 466"/>
                <p:cNvCxnSpPr/>
                <p:nvPr/>
              </p:nvCxnSpPr>
              <p:spPr>
                <a:xfrm>
                  <a:off x="2027381" y="2331732"/>
                  <a:ext cx="23052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8" name="Straight Connector 467"/>
                <p:cNvCxnSpPr/>
                <p:nvPr/>
              </p:nvCxnSpPr>
              <p:spPr>
                <a:xfrm>
                  <a:off x="2027381" y="2370974"/>
                  <a:ext cx="230525" cy="3569"/>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9" name="Straight Connector 468"/>
                <p:cNvCxnSpPr/>
                <p:nvPr/>
              </p:nvCxnSpPr>
              <p:spPr>
                <a:xfrm rot="5400000">
                  <a:off x="2493434" y="2208653"/>
                  <a:ext cx="74919"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0" name="Straight Connector 469"/>
                <p:cNvCxnSpPr/>
                <p:nvPr/>
              </p:nvCxnSpPr>
              <p:spPr>
                <a:xfrm rot="5400000">
                  <a:off x="2014540" y="2360272"/>
                  <a:ext cx="4994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1" name="Straight Connector 470"/>
                <p:cNvCxnSpPr/>
                <p:nvPr/>
              </p:nvCxnSpPr>
              <p:spPr>
                <a:xfrm rot="6120000">
                  <a:off x="2237224" y="2252524"/>
                  <a:ext cx="114160" cy="72797"/>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8640" name="Group 489"/>
              <p:cNvGrpSpPr>
                <a:grpSpLocks/>
              </p:cNvGrpSpPr>
              <p:nvPr/>
            </p:nvGrpSpPr>
            <p:grpSpPr bwMode="auto">
              <a:xfrm>
                <a:off x="2671971" y="3999449"/>
                <a:ext cx="277244" cy="242273"/>
                <a:chOff x="1981200" y="2170369"/>
                <a:chExt cx="553362" cy="242273"/>
              </a:xfrm>
            </p:grpSpPr>
            <p:cxnSp>
              <p:nvCxnSpPr>
                <p:cNvPr id="458" name="Straight Connector 457"/>
                <p:cNvCxnSpPr/>
                <p:nvPr/>
              </p:nvCxnSpPr>
              <p:spPr>
                <a:xfrm>
                  <a:off x="2270039" y="2143278"/>
                  <a:ext cx="266923" cy="0"/>
                </a:xfrm>
                <a:prstGeom prst="line">
                  <a:avLst/>
                </a:prstGeom>
                <a:ln w="28575">
                  <a:solidFill>
                    <a:schemeClr val="accent3">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9" name="Straight Connector 458"/>
                <p:cNvCxnSpPr/>
                <p:nvPr/>
              </p:nvCxnSpPr>
              <p:spPr>
                <a:xfrm>
                  <a:off x="2288236" y="2207493"/>
                  <a:ext cx="230525" cy="3566"/>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0" name="Straight Connector 459"/>
                <p:cNvCxnSpPr/>
                <p:nvPr/>
              </p:nvCxnSpPr>
              <p:spPr>
                <a:xfrm>
                  <a:off x="2027381" y="2307383"/>
                  <a:ext cx="23052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1" name="Straight Connector 460"/>
                <p:cNvCxnSpPr/>
                <p:nvPr/>
              </p:nvCxnSpPr>
              <p:spPr>
                <a:xfrm>
                  <a:off x="2027381" y="2371598"/>
                  <a:ext cx="230525" cy="3566"/>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2" name="Straight Connector 461"/>
                <p:cNvCxnSpPr/>
                <p:nvPr/>
              </p:nvCxnSpPr>
              <p:spPr>
                <a:xfrm rot="5400000">
                  <a:off x="2491649" y="2182522"/>
                  <a:ext cx="7848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3" name="Straight Connector 462"/>
                <p:cNvCxnSpPr/>
                <p:nvPr/>
              </p:nvCxnSpPr>
              <p:spPr>
                <a:xfrm rot="5400000">
                  <a:off x="2002055" y="2348409"/>
                  <a:ext cx="74919"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4" name="Straight Connector 463"/>
                <p:cNvCxnSpPr/>
                <p:nvPr/>
              </p:nvCxnSpPr>
              <p:spPr>
                <a:xfrm rot="6120000">
                  <a:off x="2235440" y="2226391"/>
                  <a:ext cx="117729" cy="72797"/>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8641" name="Group 497"/>
              <p:cNvGrpSpPr>
                <a:grpSpLocks/>
              </p:cNvGrpSpPr>
              <p:nvPr/>
            </p:nvGrpSpPr>
            <p:grpSpPr bwMode="auto">
              <a:xfrm>
                <a:off x="2671971" y="4303175"/>
                <a:ext cx="277244" cy="242273"/>
                <a:chOff x="1981200" y="2170369"/>
                <a:chExt cx="553362" cy="242273"/>
              </a:xfrm>
            </p:grpSpPr>
            <p:cxnSp>
              <p:nvCxnSpPr>
                <p:cNvPr id="451" name="Straight Connector 450"/>
                <p:cNvCxnSpPr/>
                <p:nvPr/>
              </p:nvCxnSpPr>
              <p:spPr>
                <a:xfrm>
                  <a:off x="2270039" y="2171329"/>
                  <a:ext cx="266923" cy="0"/>
                </a:xfrm>
                <a:prstGeom prst="line">
                  <a:avLst/>
                </a:prstGeom>
                <a:ln w="28575">
                  <a:solidFill>
                    <a:schemeClr val="accent3">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2" name="Straight Connector 451"/>
                <p:cNvCxnSpPr/>
                <p:nvPr/>
              </p:nvCxnSpPr>
              <p:spPr>
                <a:xfrm>
                  <a:off x="2288236" y="2235544"/>
                  <a:ext cx="230525" cy="3569"/>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3" name="Straight Connector 452"/>
                <p:cNvCxnSpPr/>
                <p:nvPr/>
              </p:nvCxnSpPr>
              <p:spPr>
                <a:xfrm>
                  <a:off x="2027381" y="2331867"/>
                  <a:ext cx="23052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4" name="Straight Connector 453"/>
                <p:cNvCxnSpPr/>
                <p:nvPr/>
              </p:nvCxnSpPr>
              <p:spPr>
                <a:xfrm>
                  <a:off x="2027381" y="2374677"/>
                  <a:ext cx="23052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5" name="Straight Connector 454"/>
                <p:cNvCxnSpPr/>
                <p:nvPr/>
              </p:nvCxnSpPr>
              <p:spPr>
                <a:xfrm rot="5400000">
                  <a:off x="2493434" y="2208788"/>
                  <a:ext cx="74919"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6" name="Straight Connector 455"/>
                <p:cNvCxnSpPr/>
                <p:nvPr/>
              </p:nvCxnSpPr>
              <p:spPr>
                <a:xfrm rot="5400000">
                  <a:off x="2014540" y="2360407"/>
                  <a:ext cx="4994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7" name="Straight Connector 456"/>
                <p:cNvCxnSpPr/>
                <p:nvPr/>
              </p:nvCxnSpPr>
              <p:spPr>
                <a:xfrm rot="6120000">
                  <a:off x="2237224" y="2252659"/>
                  <a:ext cx="114160" cy="72797"/>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8642" name="Group 505"/>
              <p:cNvGrpSpPr>
                <a:grpSpLocks/>
              </p:cNvGrpSpPr>
              <p:nvPr/>
            </p:nvGrpSpPr>
            <p:grpSpPr bwMode="auto">
              <a:xfrm>
                <a:off x="2671971" y="4607975"/>
                <a:ext cx="277244" cy="242273"/>
                <a:chOff x="1981200" y="2170369"/>
                <a:chExt cx="553362" cy="242273"/>
              </a:xfrm>
            </p:grpSpPr>
            <p:cxnSp>
              <p:nvCxnSpPr>
                <p:cNvPr id="444" name="Straight Connector 443"/>
                <p:cNvCxnSpPr/>
                <p:nvPr/>
              </p:nvCxnSpPr>
              <p:spPr>
                <a:xfrm>
                  <a:off x="2270039" y="2169767"/>
                  <a:ext cx="266923" cy="0"/>
                </a:xfrm>
                <a:prstGeom prst="line">
                  <a:avLst/>
                </a:prstGeom>
                <a:ln w="28575">
                  <a:solidFill>
                    <a:schemeClr val="accent3">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5" name="Straight Connector 444"/>
                <p:cNvCxnSpPr/>
                <p:nvPr/>
              </p:nvCxnSpPr>
              <p:spPr>
                <a:xfrm>
                  <a:off x="2288236" y="2233982"/>
                  <a:ext cx="230525" cy="3566"/>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6" name="Straight Connector 445"/>
                <p:cNvCxnSpPr/>
                <p:nvPr/>
              </p:nvCxnSpPr>
              <p:spPr>
                <a:xfrm>
                  <a:off x="2027381" y="2333872"/>
                  <a:ext cx="23052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7" name="Straight Connector 446"/>
                <p:cNvCxnSpPr/>
                <p:nvPr/>
              </p:nvCxnSpPr>
              <p:spPr>
                <a:xfrm>
                  <a:off x="2027381" y="2398087"/>
                  <a:ext cx="230525" cy="3566"/>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8" name="Straight Connector 447"/>
                <p:cNvCxnSpPr/>
                <p:nvPr/>
              </p:nvCxnSpPr>
              <p:spPr>
                <a:xfrm rot="5400000">
                  <a:off x="2491649" y="2209010"/>
                  <a:ext cx="7848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9" name="Straight Connector 448"/>
                <p:cNvCxnSpPr/>
                <p:nvPr/>
              </p:nvCxnSpPr>
              <p:spPr>
                <a:xfrm rot="5400000">
                  <a:off x="2002055" y="2374897"/>
                  <a:ext cx="74919"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0" name="Straight Connector 449"/>
                <p:cNvCxnSpPr/>
                <p:nvPr/>
              </p:nvCxnSpPr>
              <p:spPr>
                <a:xfrm rot="6120000">
                  <a:off x="2235440" y="2252879"/>
                  <a:ext cx="117729" cy="72797"/>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8643" name="Group 518"/>
              <p:cNvGrpSpPr>
                <a:grpSpLocks/>
              </p:cNvGrpSpPr>
              <p:nvPr/>
            </p:nvGrpSpPr>
            <p:grpSpPr bwMode="auto">
              <a:xfrm>
                <a:off x="2674875" y="4913569"/>
                <a:ext cx="277244" cy="242273"/>
                <a:chOff x="1981200" y="2170369"/>
                <a:chExt cx="553362" cy="242273"/>
              </a:xfrm>
            </p:grpSpPr>
            <p:cxnSp>
              <p:nvCxnSpPr>
                <p:cNvPr id="437" name="Straight Connector 436"/>
                <p:cNvCxnSpPr/>
                <p:nvPr/>
              </p:nvCxnSpPr>
              <p:spPr>
                <a:xfrm>
                  <a:off x="2306705" y="2170978"/>
                  <a:ext cx="230525" cy="0"/>
                </a:xfrm>
                <a:prstGeom prst="line">
                  <a:avLst/>
                </a:prstGeom>
                <a:ln w="28575">
                  <a:solidFill>
                    <a:schemeClr val="accent3">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8" name="Straight Connector 437"/>
                <p:cNvCxnSpPr/>
                <p:nvPr/>
              </p:nvCxnSpPr>
              <p:spPr>
                <a:xfrm>
                  <a:off x="2330971" y="2235193"/>
                  <a:ext cx="188061" cy="3566"/>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9" name="Straight Connector 438"/>
                <p:cNvCxnSpPr/>
                <p:nvPr/>
              </p:nvCxnSpPr>
              <p:spPr>
                <a:xfrm>
                  <a:off x="2027649" y="2335083"/>
                  <a:ext cx="23052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0" name="Straight Connector 439"/>
                <p:cNvCxnSpPr/>
                <p:nvPr/>
              </p:nvCxnSpPr>
              <p:spPr>
                <a:xfrm>
                  <a:off x="2027649" y="2399298"/>
                  <a:ext cx="230525" cy="3566"/>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1" name="Straight Connector 440"/>
                <p:cNvCxnSpPr/>
                <p:nvPr/>
              </p:nvCxnSpPr>
              <p:spPr>
                <a:xfrm rot="5400000">
                  <a:off x="2491920" y="2210222"/>
                  <a:ext cx="7848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2" name="Straight Connector 441"/>
                <p:cNvCxnSpPr/>
                <p:nvPr/>
              </p:nvCxnSpPr>
              <p:spPr>
                <a:xfrm rot="5400000">
                  <a:off x="2002322" y="2376109"/>
                  <a:ext cx="74919"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3" name="Straight Connector 442"/>
                <p:cNvCxnSpPr/>
                <p:nvPr/>
              </p:nvCxnSpPr>
              <p:spPr>
                <a:xfrm rot="6120000">
                  <a:off x="2256943" y="2232855"/>
                  <a:ext cx="117729" cy="115264"/>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cxnSp>
            <p:nvCxnSpPr>
              <p:cNvPr id="430" name="Straight Connector 429"/>
              <p:cNvCxnSpPr/>
              <p:nvPr/>
            </p:nvCxnSpPr>
            <p:spPr>
              <a:xfrm rot="5400000">
                <a:off x="2911173" y="1906776"/>
                <a:ext cx="7848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1" name="Straight Connector 430"/>
              <p:cNvCxnSpPr/>
              <p:nvPr/>
            </p:nvCxnSpPr>
            <p:spPr>
              <a:xfrm rot="300000" flipV="1">
                <a:off x="2503626" y="5374384"/>
                <a:ext cx="279624" cy="24974"/>
              </a:xfrm>
              <a:prstGeom prst="line">
                <a:avLst/>
              </a:prstGeom>
              <a:ln w="28575">
                <a:solidFill>
                  <a:schemeClr val="accent3">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2" name="Straight Connector 431"/>
              <p:cNvCxnSpPr/>
              <p:nvPr/>
            </p:nvCxnSpPr>
            <p:spPr>
              <a:xfrm>
                <a:off x="2810605" y="5220983"/>
                <a:ext cx="136772" cy="0"/>
              </a:xfrm>
              <a:prstGeom prst="line">
                <a:avLst/>
              </a:prstGeom>
              <a:ln w="28575">
                <a:solidFill>
                  <a:schemeClr val="accent3">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3" name="Straight Connector 432"/>
              <p:cNvCxnSpPr/>
              <p:nvPr/>
            </p:nvCxnSpPr>
            <p:spPr>
              <a:xfrm>
                <a:off x="2822763" y="5285198"/>
                <a:ext cx="115497"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4" name="Straight Connector 433"/>
              <p:cNvCxnSpPr/>
              <p:nvPr/>
            </p:nvCxnSpPr>
            <p:spPr>
              <a:xfrm rot="5400000">
                <a:off x="2906879" y="5258442"/>
                <a:ext cx="74916"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5" name="Straight Connector 434"/>
              <p:cNvCxnSpPr/>
              <p:nvPr/>
            </p:nvCxnSpPr>
            <p:spPr>
              <a:xfrm rot="6120000">
                <a:off x="2748966" y="5309834"/>
                <a:ext cx="114160" cy="57749"/>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6" name="Straight Connector 435"/>
              <p:cNvCxnSpPr/>
              <p:nvPr/>
            </p:nvCxnSpPr>
            <p:spPr>
              <a:xfrm rot="5400000">
                <a:off x="2912958" y="5244172"/>
                <a:ext cx="74916"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8350" name="Group 337"/>
            <p:cNvGrpSpPr>
              <a:grpSpLocks/>
            </p:cNvGrpSpPr>
            <p:nvPr/>
          </p:nvGrpSpPr>
          <p:grpSpPr bwMode="auto">
            <a:xfrm>
              <a:off x="4761915" y="3416651"/>
              <a:ext cx="240010" cy="197419"/>
              <a:chOff x="2641258" y="2017969"/>
              <a:chExt cx="547078" cy="242274"/>
            </a:xfrm>
          </p:grpSpPr>
          <p:cxnSp>
            <p:nvCxnSpPr>
              <p:cNvPr id="412" name="Straight Connector 411"/>
              <p:cNvCxnSpPr/>
              <p:nvPr/>
            </p:nvCxnSpPr>
            <p:spPr>
              <a:xfrm>
                <a:off x="2960690" y="2016493"/>
                <a:ext cx="230524" cy="0"/>
              </a:xfrm>
              <a:prstGeom prst="line">
                <a:avLst/>
              </a:prstGeom>
              <a:ln w="28575">
                <a:solidFill>
                  <a:schemeClr val="accent3">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3" name="Straight Connector 412"/>
              <p:cNvCxnSpPr/>
              <p:nvPr/>
            </p:nvCxnSpPr>
            <p:spPr>
              <a:xfrm>
                <a:off x="2948557" y="2080687"/>
                <a:ext cx="230524" cy="3567"/>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4" name="Straight Connector 413"/>
              <p:cNvCxnSpPr/>
              <p:nvPr/>
            </p:nvCxnSpPr>
            <p:spPr>
              <a:xfrm>
                <a:off x="2639172" y="2180544"/>
                <a:ext cx="230524"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5" name="Straight Connector 414"/>
              <p:cNvCxnSpPr/>
              <p:nvPr/>
            </p:nvCxnSpPr>
            <p:spPr>
              <a:xfrm>
                <a:off x="2639172" y="2244738"/>
                <a:ext cx="279055" cy="3567"/>
              </a:xfrm>
              <a:prstGeom prst="line">
                <a:avLst/>
              </a:prstGeom>
              <a:ln w="28575">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6" name="Straight Connector 415"/>
              <p:cNvCxnSpPr/>
              <p:nvPr/>
            </p:nvCxnSpPr>
            <p:spPr>
              <a:xfrm rot="5400000">
                <a:off x="3151982" y="2055724"/>
                <a:ext cx="78459"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7" name="Straight Connector 416"/>
              <p:cNvCxnSpPr/>
              <p:nvPr/>
            </p:nvCxnSpPr>
            <p:spPr>
              <a:xfrm rot="5400000">
                <a:off x="2613857" y="2221558"/>
                <a:ext cx="74892"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8" name="Straight Connector 417"/>
              <p:cNvCxnSpPr/>
              <p:nvPr/>
            </p:nvCxnSpPr>
            <p:spPr>
              <a:xfrm rot="6120000">
                <a:off x="2868480" y="2078337"/>
                <a:ext cx="117687" cy="115260"/>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8351" name="Group 338"/>
            <p:cNvGrpSpPr>
              <a:grpSpLocks/>
            </p:cNvGrpSpPr>
            <p:nvPr/>
          </p:nvGrpSpPr>
          <p:grpSpPr bwMode="auto">
            <a:xfrm>
              <a:off x="4762386" y="3664937"/>
              <a:ext cx="240010" cy="197419"/>
              <a:chOff x="2641258" y="2017969"/>
              <a:chExt cx="547078" cy="242274"/>
            </a:xfrm>
          </p:grpSpPr>
          <p:cxnSp>
            <p:nvCxnSpPr>
              <p:cNvPr id="405" name="Straight Connector 404"/>
              <p:cNvCxnSpPr/>
              <p:nvPr/>
            </p:nvCxnSpPr>
            <p:spPr>
              <a:xfrm>
                <a:off x="2959616" y="2018497"/>
                <a:ext cx="230524" cy="0"/>
              </a:xfrm>
              <a:prstGeom prst="line">
                <a:avLst/>
              </a:prstGeom>
              <a:ln w="28575">
                <a:solidFill>
                  <a:schemeClr val="accent3">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6" name="Straight Connector 405"/>
              <p:cNvCxnSpPr/>
              <p:nvPr/>
            </p:nvCxnSpPr>
            <p:spPr>
              <a:xfrm>
                <a:off x="2947483" y="2082691"/>
                <a:ext cx="230524" cy="3567"/>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7" name="Straight Connector 406"/>
              <p:cNvCxnSpPr/>
              <p:nvPr/>
            </p:nvCxnSpPr>
            <p:spPr>
              <a:xfrm>
                <a:off x="2644162" y="2182548"/>
                <a:ext cx="230524"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8" name="Straight Connector 407"/>
              <p:cNvCxnSpPr/>
              <p:nvPr/>
            </p:nvCxnSpPr>
            <p:spPr>
              <a:xfrm>
                <a:off x="2644162" y="2246742"/>
                <a:ext cx="272991" cy="3567"/>
              </a:xfrm>
              <a:prstGeom prst="line">
                <a:avLst/>
              </a:prstGeom>
              <a:ln w="28575">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9" name="Straight Connector 408"/>
              <p:cNvCxnSpPr/>
              <p:nvPr/>
            </p:nvCxnSpPr>
            <p:spPr>
              <a:xfrm rot="5400000">
                <a:off x="3150908" y="2057728"/>
                <a:ext cx="78459"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0" name="Straight Connector 409"/>
              <p:cNvCxnSpPr/>
              <p:nvPr/>
            </p:nvCxnSpPr>
            <p:spPr>
              <a:xfrm rot="5400000">
                <a:off x="2618847" y="2223562"/>
                <a:ext cx="74892"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1" name="Straight Connector 410"/>
              <p:cNvCxnSpPr/>
              <p:nvPr/>
            </p:nvCxnSpPr>
            <p:spPr>
              <a:xfrm rot="6120000">
                <a:off x="2873474" y="2080337"/>
                <a:ext cx="117687" cy="115264"/>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8352" name="Group 346"/>
            <p:cNvGrpSpPr>
              <a:grpSpLocks/>
            </p:cNvGrpSpPr>
            <p:nvPr/>
          </p:nvGrpSpPr>
          <p:grpSpPr bwMode="auto">
            <a:xfrm>
              <a:off x="4767217" y="3913223"/>
              <a:ext cx="240010" cy="197419"/>
              <a:chOff x="2641258" y="2017969"/>
              <a:chExt cx="547078" cy="242274"/>
            </a:xfrm>
          </p:grpSpPr>
          <p:cxnSp>
            <p:nvCxnSpPr>
              <p:cNvPr id="398" name="Straight Connector 397"/>
              <p:cNvCxnSpPr/>
              <p:nvPr/>
            </p:nvCxnSpPr>
            <p:spPr>
              <a:xfrm>
                <a:off x="2960736" y="2016938"/>
                <a:ext cx="230524" cy="0"/>
              </a:xfrm>
              <a:prstGeom prst="line">
                <a:avLst/>
              </a:prstGeom>
              <a:ln w="28575">
                <a:solidFill>
                  <a:schemeClr val="accent3">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9" name="Straight Connector 398"/>
              <p:cNvCxnSpPr/>
              <p:nvPr/>
            </p:nvCxnSpPr>
            <p:spPr>
              <a:xfrm>
                <a:off x="2948603" y="2081132"/>
                <a:ext cx="230524" cy="3565"/>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0" name="Straight Connector 399"/>
              <p:cNvCxnSpPr/>
              <p:nvPr/>
            </p:nvCxnSpPr>
            <p:spPr>
              <a:xfrm>
                <a:off x="2639217" y="2180989"/>
                <a:ext cx="230524"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1" name="Straight Connector 400"/>
              <p:cNvCxnSpPr/>
              <p:nvPr/>
            </p:nvCxnSpPr>
            <p:spPr>
              <a:xfrm>
                <a:off x="2639217" y="2245182"/>
                <a:ext cx="279055" cy="3565"/>
              </a:xfrm>
              <a:prstGeom prst="line">
                <a:avLst/>
              </a:prstGeom>
              <a:ln w="28575">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2" name="Straight Connector 401"/>
              <p:cNvCxnSpPr/>
              <p:nvPr/>
            </p:nvCxnSpPr>
            <p:spPr>
              <a:xfrm rot="5400000">
                <a:off x="3152028" y="2056169"/>
                <a:ext cx="78459"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3" name="Straight Connector 402"/>
              <p:cNvCxnSpPr/>
              <p:nvPr/>
            </p:nvCxnSpPr>
            <p:spPr>
              <a:xfrm rot="5400000">
                <a:off x="2613903" y="2222001"/>
                <a:ext cx="74894"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4" name="Straight Connector 403"/>
              <p:cNvCxnSpPr/>
              <p:nvPr/>
            </p:nvCxnSpPr>
            <p:spPr>
              <a:xfrm rot="6120000">
                <a:off x="2868526" y="2078779"/>
                <a:ext cx="117690" cy="115260"/>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8353" name="Group 354"/>
            <p:cNvGrpSpPr>
              <a:grpSpLocks/>
            </p:cNvGrpSpPr>
            <p:nvPr/>
          </p:nvGrpSpPr>
          <p:grpSpPr bwMode="auto">
            <a:xfrm>
              <a:off x="4767566" y="4161510"/>
              <a:ext cx="240010" cy="197419"/>
              <a:chOff x="2641258" y="2017969"/>
              <a:chExt cx="547078" cy="242274"/>
            </a:xfrm>
          </p:grpSpPr>
          <p:cxnSp>
            <p:nvCxnSpPr>
              <p:cNvPr id="391" name="Straight Connector 390"/>
              <p:cNvCxnSpPr/>
              <p:nvPr/>
            </p:nvCxnSpPr>
            <p:spPr>
              <a:xfrm>
                <a:off x="2959941" y="2018944"/>
                <a:ext cx="230524" cy="0"/>
              </a:xfrm>
              <a:prstGeom prst="line">
                <a:avLst/>
              </a:prstGeom>
              <a:ln w="28575">
                <a:solidFill>
                  <a:schemeClr val="accent3">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2" name="Straight Connector 391"/>
              <p:cNvCxnSpPr/>
              <p:nvPr/>
            </p:nvCxnSpPr>
            <p:spPr>
              <a:xfrm>
                <a:off x="2947808" y="2083138"/>
                <a:ext cx="230524" cy="3565"/>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3" name="Straight Connector 392"/>
              <p:cNvCxnSpPr/>
              <p:nvPr/>
            </p:nvCxnSpPr>
            <p:spPr>
              <a:xfrm>
                <a:off x="2638423" y="2182995"/>
                <a:ext cx="230524"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4" name="Straight Connector 393"/>
              <p:cNvCxnSpPr/>
              <p:nvPr/>
            </p:nvCxnSpPr>
            <p:spPr>
              <a:xfrm>
                <a:off x="2638423" y="2247189"/>
                <a:ext cx="279055" cy="3565"/>
              </a:xfrm>
              <a:prstGeom prst="line">
                <a:avLst/>
              </a:prstGeom>
              <a:ln w="28575">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5" name="Straight Connector 394"/>
              <p:cNvCxnSpPr/>
              <p:nvPr/>
            </p:nvCxnSpPr>
            <p:spPr>
              <a:xfrm rot="5400000">
                <a:off x="3151233" y="2058175"/>
                <a:ext cx="78459"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6" name="Straight Connector 395"/>
              <p:cNvCxnSpPr/>
              <p:nvPr/>
            </p:nvCxnSpPr>
            <p:spPr>
              <a:xfrm rot="5400000">
                <a:off x="2613108" y="2224007"/>
                <a:ext cx="74894"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7" name="Straight Connector 396"/>
              <p:cNvCxnSpPr/>
              <p:nvPr/>
            </p:nvCxnSpPr>
            <p:spPr>
              <a:xfrm rot="6120000">
                <a:off x="2867731" y="2080785"/>
                <a:ext cx="117690" cy="115260"/>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8354" name="Group 362"/>
            <p:cNvGrpSpPr>
              <a:grpSpLocks/>
            </p:cNvGrpSpPr>
            <p:nvPr/>
          </p:nvGrpSpPr>
          <p:grpSpPr bwMode="auto">
            <a:xfrm>
              <a:off x="4767566" y="4400827"/>
              <a:ext cx="240010" cy="197419"/>
              <a:chOff x="2641258" y="2017969"/>
              <a:chExt cx="547078" cy="242274"/>
            </a:xfrm>
          </p:grpSpPr>
          <p:cxnSp>
            <p:nvCxnSpPr>
              <p:cNvPr id="384" name="Straight Connector 383"/>
              <p:cNvCxnSpPr/>
              <p:nvPr/>
            </p:nvCxnSpPr>
            <p:spPr>
              <a:xfrm>
                <a:off x="2959941" y="2017690"/>
                <a:ext cx="230524" cy="0"/>
              </a:xfrm>
              <a:prstGeom prst="line">
                <a:avLst/>
              </a:prstGeom>
              <a:ln w="28575">
                <a:solidFill>
                  <a:schemeClr val="accent3">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5" name="Straight Connector 384"/>
              <p:cNvCxnSpPr/>
              <p:nvPr/>
            </p:nvCxnSpPr>
            <p:spPr>
              <a:xfrm>
                <a:off x="2947808" y="2081884"/>
                <a:ext cx="230524" cy="3565"/>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6" name="Straight Connector 385"/>
              <p:cNvCxnSpPr/>
              <p:nvPr/>
            </p:nvCxnSpPr>
            <p:spPr>
              <a:xfrm>
                <a:off x="2638423" y="2181741"/>
                <a:ext cx="230524"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7" name="Straight Connector 386"/>
              <p:cNvCxnSpPr/>
              <p:nvPr/>
            </p:nvCxnSpPr>
            <p:spPr>
              <a:xfrm>
                <a:off x="2638423" y="2245935"/>
                <a:ext cx="279055" cy="3565"/>
              </a:xfrm>
              <a:prstGeom prst="line">
                <a:avLst/>
              </a:prstGeom>
              <a:ln w="28575">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8" name="Straight Connector 387"/>
              <p:cNvCxnSpPr/>
              <p:nvPr/>
            </p:nvCxnSpPr>
            <p:spPr>
              <a:xfrm rot="5400000">
                <a:off x="3151233" y="2056921"/>
                <a:ext cx="78459"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9" name="Straight Connector 388"/>
              <p:cNvCxnSpPr/>
              <p:nvPr/>
            </p:nvCxnSpPr>
            <p:spPr>
              <a:xfrm rot="5400000">
                <a:off x="2613108" y="2222753"/>
                <a:ext cx="74894"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0" name="Straight Connector 389"/>
              <p:cNvCxnSpPr/>
              <p:nvPr/>
            </p:nvCxnSpPr>
            <p:spPr>
              <a:xfrm rot="6120000">
                <a:off x="2867731" y="2079532"/>
                <a:ext cx="117690" cy="115260"/>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8355" name="Group 370"/>
            <p:cNvGrpSpPr>
              <a:grpSpLocks/>
            </p:cNvGrpSpPr>
            <p:nvPr/>
          </p:nvGrpSpPr>
          <p:grpSpPr bwMode="auto">
            <a:xfrm>
              <a:off x="4767566" y="4658958"/>
              <a:ext cx="240010" cy="197419"/>
              <a:chOff x="2641258" y="2017969"/>
              <a:chExt cx="547078" cy="242274"/>
            </a:xfrm>
          </p:grpSpPr>
          <p:cxnSp>
            <p:nvCxnSpPr>
              <p:cNvPr id="377" name="Straight Connector 376"/>
              <p:cNvCxnSpPr/>
              <p:nvPr/>
            </p:nvCxnSpPr>
            <p:spPr>
              <a:xfrm>
                <a:off x="2959941" y="2018313"/>
                <a:ext cx="230524" cy="0"/>
              </a:xfrm>
              <a:prstGeom prst="line">
                <a:avLst/>
              </a:prstGeom>
              <a:ln w="28575">
                <a:solidFill>
                  <a:schemeClr val="accent3">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8" name="Straight Connector 377"/>
              <p:cNvCxnSpPr/>
              <p:nvPr/>
            </p:nvCxnSpPr>
            <p:spPr>
              <a:xfrm>
                <a:off x="2947808" y="2082507"/>
                <a:ext cx="230524" cy="3567"/>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9" name="Straight Connector 378"/>
              <p:cNvCxnSpPr/>
              <p:nvPr/>
            </p:nvCxnSpPr>
            <p:spPr>
              <a:xfrm>
                <a:off x="2638423" y="2182364"/>
                <a:ext cx="230524"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0" name="Straight Connector 379"/>
              <p:cNvCxnSpPr/>
              <p:nvPr/>
            </p:nvCxnSpPr>
            <p:spPr>
              <a:xfrm>
                <a:off x="2638423" y="2246557"/>
                <a:ext cx="279055" cy="3567"/>
              </a:xfrm>
              <a:prstGeom prst="line">
                <a:avLst/>
              </a:prstGeom>
              <a:ln w="28575">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1" name="Straight Connector 380"/>
              <p:cNvCxnSpPr/>
              <p:nvPr/>
            </p:nvCxnSpPr>
            <p:spPr>
              <a:xfrm rot="5400000">
                <a:off x="3151233" y="2057543"/>
                <a:ext cx="78459"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2" name="Straight Connector 381"/>
              <p:cNvCxnSpPr/>
              <p:nvPr/>
            </p:nvCxnSpPr>
            <p:spPr>
              <a:xfrm rot="5400000">
                <a:off x="2613108" y="2223378"/>
                <a:ext cx="74892"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3" name="Straight Connector 382"/>
              <p:cNvCxnSpPr/>
              <p:nvPr/>
            </p:nvCxnSpPr>
            <p:spPr>
              <a:xfrm rot="6120000">
                <a:off x="2867731" y="2080156"/>
                <a:ext cx="117687" cy="115260"/>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8356" name="Group 379"/>
            <p:cNvGrpSpPr>
              <a:grpSpLocks/>
            </p:cNvGrpSpPr>
            <p:nvPr/>
          </p:nvGrpSpPr>
          <p:grpSpPr bwMode="auto">
            <a:xfrm>
              <a:off x="4767217" y="4906369"/>
              <a:ext cx="240010" cy="197419"/>
              <a:chOff x="2641258" y="2017969"/>
              <a:chExt cx="547078" cy="242274"/>
            </a:xfrm>
          </p:grpSpPr>
          <p:cxnSp>
            <p:nvCxnSpPr>
              <p:cNvPr id="370" name="Straight Connector 369"/>
              <p:cNvCxnSpPr/>
              <p:nvPr/>
            </p:nvCxnSpPr>
            <p:spPr>
              <a:xfrm>
                <a:off x="2960736" y="2017825"/>
                <a:ext cx="230524" cy="0"/>
              </a:xfrm>
              <a:prstGeom prst="line">
                <a:avLst/>
              </a:prstGeom>
              <a:ln w="28575">
                <a:solidFill>
                  <a:schemeClr val="accent3">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1" name="Straight Connector 370"/>
              <p:cNvCxnSpPr/>
              <p:nvPr/>
            </p:nvCxnSpPr>
            <p:spPr>
              <a:xfrm>
                <a:off x="2948603" y="2082019"/>
                <a:ext cx="230524" cy="3565"/>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2" name="Straight Connector 371"/>
              <p:cNvCxnSpPr/>
              <p:nvPr/>
            </p:nvCxnSpPr>
            <p:spPr>
              <a:xfrm>
                <a:off x="2639217" y="2181876"/>
                <a:ext cx="230524"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3" name="Straight Connector 372"/>
              <p:cNvCxnSpPr/>
              <p:nvPr/>
            </p:nvCxnSpPr>
            <p:spPr>
              <a:xfrm>
                <a:off x="2639217" y="2246070"/>
                <a:ext cx="279055" cy="3565"/>
              </a:xfrm>
              <a:prstGeom prst="line">
                <a:avLst/>
              </a:prstGeom>
              <a:ln w="28575">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4" name="Straight Connector 373"/>
              <p:cNvCxnSpPr/>
              <p:nvPr/>
            </p:nvCxnSpPr>
            <p:spPr>
              <a:xfrm rot="5400000">
                <a:off x="3152028" y="2057056"/>
                <a:ext cx="78459"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5" name="Straight Connector 374"/>
              <p:cNvCxnSpPr/>
              <p:nvPr/>
            </p:nvCxnSpPr>
            <p:spPr>
              <a:xfrm rot="5400000">
                <a:off x="2613903" y="2222888"/>
                <a:ext cx="74894"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6" name="Straight Connector 375"/>
              <p:cNvCxnSpPr/>
              <p:nvPr/>
            </p:nvCxnSpPr>
            <p:spPr>
              <a:xfrm rot="6120000">
                <a:off x="2868526" y="2079666"/>
                <a:ext cx="117690" cy="115260"/>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8357" name="Group 387"/>
            <p:cNvGrpSpPr>
              <a:grpSpLocks/>
            </p:cNvGrpSpPr>
            <p:nvPr/>
          </p:nvGrpSpPr>
          <p:grpSpPr bwMode="auto">
            <a:xfrm>
              <a:off x="4767688" y="5154656"/>
              <a:ext cx="240010" cy="197419"/>
              <a:chOff x="2641258" y="2017969"/>
              <a:chExt cx="547078" cy="242274"/>
            </a:xfrm>
          </p:grpSpPr>
          <p:cxnSp>
            <p:nvCxnSpPr>
              <p:cNvPr id="363" name="Straight Connector 362"/>
              <p:cNvCxnSpPr/>
              <p:nvPr/>
            </p:nvCxnSpPr>
            <p:spPr>
              <a:xfrm>
                <a:off x="2959662" y="2016264"/>
                <a:ext cx="230524" cy="0"/>
              </a:xfrm>
              <a:prstGeom prst="line">
                <a:avLst/>
              </a:prstGeom>
              <a:ln w="28575">
                <a:solidFill>
                  <a:schemeClr val="accent3">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4" name="Straight Connector 363"/>
              <p:cNvCxnSpPr/>
              <p:nvPr/>
            </p:nvCxnSpPr>
            <p:spPr>
              <a:xfrm>
                <a:off x="2947529" y="2080458"/>
                <a:ext cx="230524" cy="3567"/>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5" name="Straight Connector 364"/>
              <p:cNvCxnSpPr/>
              <p:nvPr/>
            </p:nvCxnSpPr>
            <p:spPr>
              <a:xfrm>
                <a:off x="2644208" y="2180315"/>
                <a:ext cx="230524"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6" name="Straight Connector 365"/>
              <p:cNvCxnSpPr/>
              <p:nvPr/>
            </p:nvCxnSpPr>
            <p:spPr>
              <a:xfrm>
                <a:off x="2644208" y="2244509"/>
                <a:ext cx="272991" cy="3567"/>
              </a:xfrm>
              <a:prstGeom prst="line">
                <a:avLst/>
              </a:prstGeom>
              <a:ln w="28575">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7" name="Straight Connector 366"/>
              <p:cNvCxnSpPr/>
              <p:nvPr/>
            </p:nvCxnSpPr>
            <p:spPr>
              <a:xfrm rot="5400000">
                <a:off x="3150954" y="2055495"/>
                <a:ext cx="78459"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8" name="Straight Connector 367"/>
              <p:cNvCxnSpPr/>
              <p:nvPr/>
            </p:nvCxnSpPr>
            <p:spPr>
              <a:xfrm rot="5400000">
                <a:off x="2618893" y="2221329"/>
                <a:ext cx="74892"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9" name="Straight Connector 368"/>
              <p:cNvCxnSpPr/>
              <p:nvPr/>
            </p:nvCxnSpPr>
            <p:spPr>
              <a:xfrm rot="6120000">
                <a:off x="2873520" y="2078104"/>
                <a:ext cx="117687" cy="115264"/>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8358" name="Group 395"/>
            <p:cNvGrpSpPr>
              <a:grpSpLocks/>
            </p:cNvGrpSpPr>
            <p:nvPr/>
          </p:nvGrpSpPr>
          <p:grpSpPr bwMode="auto">
            <a:xfrm>
              <a:off x="4772519" y="5402942"/>
              <a:ext cx="240010" cy="197419"/>
              <a:chOff x="2641258" y="2017969"/>
              <a:chExt cx="547078" cy="242274"/>
            </a:xfrm>
          </p:grpSpPr>
          <p:cxnSp>
            <p:nvCxnSpPr>
              <p:cNvPr id="356" name="Straight Connector 355"/>
              <p:cNvCxnSpPr/>
              <p:nvPr/>
            </p:nvCxnSpPr>
            <p:spPr>
              <a:xfrm>
                <a:off x="2960785" y="2018268"/>
                <a:ext cx="230524" cy="0"/>
              </a:xfrm>
              <a:prstGeom prst="line">
                <a:avLst/>
              </a:prstGeom>
              <a:ln w="28575">
                <a:solidFill>
                  <a:schemeClr val="accent3">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7" name="Straight Connector 356"/>
              <p:cNvCxnSpPr/>
              <p:nvPr/>
            </p:nvCxnSpPr>
            <p:spPr>
              <a:xfrm>
                <a:off x="2948652" y="2082462"/>
                <a:ext cx="230524" cy="3567"/>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8" name="Straight Connector 357"/>
              <p:cNvCxnSpPr/>
              <p:nvPr/>
            </p:nvCxnSpPr>
            <p:spPr>
              <a:xfrm>
                <a:off x="2639267" y="2182319"/>
                <a:ext cx="230524"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9" name="Straight Connector 358"/>
              <p:cNvCxnSpPr/>
              <p:nvPr/>
            </p:nvCxnSpPr>
            <p:spPr>
              <a:xfrm>
                <a:off x="2639267" y="2246512"/>
                <a:ext cx="279055" cy="3567"/>
              </a:xfrm>
              <a:prstGeom prst="line">
                <a:avLst/>
              </a:prstGeom>
              <a:ln w="28575">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0" name="Straight Connector 359"/>
              <p:cNvCxnSpPr/>
              <p:nvPr/>
            </p:nvCxnSpPr>
            <p:spPr>
              <a:xfrm rot="5400000">
                <a:off x="3152078" y="2057498"/>
                <a:ext cx="78459"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1" name="Straight Connector 360"/>
              <p:cNvCxnSpPr/>
              <p:nvPr/>
            </p:nvCxnSpPr>
            <p:spPr>
              <a:xfrm rot="5400000">
                <a:off x="2613952" y="2223333"/>
                <a:ext cx="74892"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2" name="Straight Connector 361"/>
              <p:cNvCxnSpPr/>
              <p:nvPr/>
            </p:nvCxnSpPr>
            <p:spPr>
              <a:xfrm rot="6120000">
                <a:off x="2868575" y="2080111"/>
                <a:ext cx="117687" cy="115260"/>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8359" name="Group 403"/>
            <p:cNvGrpSpPr>
              <a:grpSpLocks/>
            </p:cNvGrpSpPr>
            <p:nvPr/>
          </p:nvGrpSpPr>
          <p:grpSpPr bwMode="auto">
            <a:xfrm>
              <a:off x="4772868" y="5651229"/>
              <a:ext cx="240010" cy="197419"/>
              <a:chOff x="2641258" y="2017969"/>
              <a:chExt cx="547078" cy="242274"/>
            </a:xfrm>
          </p:grpSpPr>
          <p:cxnSp>
            <p:nvCxnSpPr>
              <p:cNvPr id="349" name="Straight Connector 348"/>
              <p:cNvCxnSpPr/>
              <p:nvPr/>
            </p:nvCxnSpPr>
            <p:spPr>
              <a:xfrm>
                <a:off x="2959990" y="2016709"/>
                <a:ext cx="230524" cy="0"/>
              </a:xfrm>
              <a:prstGeom prst="line">
                <a:avLst/>
              </a:prstGeom>
              <a:ln w="28575">
                <a:solidFill>
                  <a:schemeClr val="accent3">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0" name="Straight Connector 349"/>
              <p:cNvCxnSpPr/>
              <p:nvPr/>
            </p:nvCxnSpPr>
            <p:spPr>
              <a:xfrm>
                <a:off x="2947858" y="2080903"/>
                <a:ext cx="230524" cy="3565"/>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1" name="Straight Connector 350"/>
              <p:cNvCxnSpPr/>
              <p:nvPr/>
            </p:nvCxnSpPr>
            <p:spPr>
              <a:xfrm>
                <a:off x="2638472" y="2180760"/>
                <a:ext cx="230524"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2" name="Straight Connector 351"/>
              <p:cNvCxnSpPr/>
              <p:nvPr/>
            </p:nvCxnSpPr>
            <p:spPr>
              <a:xfrm>
                <a:off x="2638472" y="2244953"/>
                <a:ext cx="279055" cy="3565"/>
              </a:xfrm>
              <a:prstGeom prst="line">
                <a:avLst/>
              </a:prstGeom>
              <a:ln w="28575">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3" name="Straight Connector 352"/>
              <p:cNvCxnSpPr/>
              <p:nvPr/>
            </p:nvCxnSpPr>
            <p:spPr>
              <a:xfrm rot="5400000">
                <a:off x="3151283" y="2055939"/>
                <a:ext cx="78459"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4" name="Straight Connector 353"/>
              <p:cNvCxnSpPr/>
              <p:nvPr/>
            </p:nvCxnSpPr>
            <p:spPr>
              <a:xfrm rot="5400000">
                <a:off x="2613158" y="2221772"/>
                <a:ext cx="74894"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5" name="Straight Connector 354"/>
              <p:cNvCxnSpPr/>
              <p:nvPr/>
            </p:nvCxnSpPr>
            <p:spPr>
              <a:xfrm rot="6120000">
                <a:off x="2867781" y="2078550"/>
                <a:ext cx="117690" cy="115260"/>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8360" name="Group 526"/>
            <p:cNvGrpSpPr>
              <a:grpSpLocks/>
            </p:cNvGrpSpPr>
            <p:nvPr/>
          </p:nvGrpSpPr>
          <p:grpSpPr bwMode="auto">
            <a:xfrm>
              <a:off x="4772867" y="5891362"/>
              <a:ext cx="240010" cy="197419"/>
              <a:chOff x="2666222" y="5054958"/>
              <a:chExt cx="547078" cy="242274"/>
            </a:xfrm>
          </p:grpSpPr>
          <p:cxnSp>
            <p:nvCxnSpPr>
              <p:cNvPr id="342" name="Straight Connector 341"/>
              <p:cNvCxnSpPr/>
              <p:nvPr/>
            </p:nvCxnSpPr>
            <p:spPr>
              <a:xfrm>
                <a:off x="2984954" y="5055007"/>
                <a:ext cx="230524" cy="0"/>
              </a:xfrm>
              <a:prstGeom prst="line">
                <a:avLst/>
              </a:prstGeom>
              <a:ln w="28575">
                <a:solidFill>
                  <a:schemeClr val="accent3">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3" name="Straight Connector 342"/>
              <p:cNvCxnSpPr/>
              <p:nvPr/>
            </p:nvCxnSpPr>
            <p:spPr>
              <a:xfrm>
                <a:off x="2972822" y="5119201"/>
                <a:ext cx="230524" cy="3567"/>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4" name="Straight Connector 343"/>
              <p:cNvCxnSpPr/>
              <p:nvPr/>
            </p:nvCxnSpPr>
            <p:spPr>
              <a:xfrm>
                <a:off x="2663436" y="5219058"/>
                <a:ext cx="230524"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5" name="Straight Connector 344"/>
              <p:cNvCxnSpPr/>
              <p:nvPr/>
            </p:nvCxnSpPr>
            <p:spPr>
              <a:xfrm>
                <a:off x="2663436" y="5283252"/>
                <a:ext cx="279055" cy="3567"/>
              </a:xfrm>
              <a:prstGeom prst="line">
                <a:avLst/>
              </a:prstGeom>
              <a:ln w="28575">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6" name="Straight Connector 345"/>
              <p:cNvCxnSpPr/>
              <p:nvPr/>
            </p:nvCxnSpPr>
            <p:spPr>
              <a:xfrm rot="5400000">
                <a:off x="3176247" y="5094238"/>
                <a:ext cx="78459"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7" name="Straight Connector 346"/>
              <p:cNvCxnSpPr/>
              <p:nvPr/>
            </p:nvCxnSpPr>
            <p:spPr>
              <a:xfrm rot="5400000">
                <a:off x="2638121" y="5260073"/>
                <a:ext cx="74892"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8" name="Straight Connector 347"/>
              <p:cNvCxnSpPr/>
              <p:nvPr/>
            </p:nvCxnSpPr>
            <p:spPr>
              <a:xfrm rot="6120000">
                <a:off x="2892744" y="5116851"/>
                <a:ext cx="117687" cy="115260"/>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cxnSp>
          <p:nvCxnSpPr>
            <p:cNvPr id="147" name="Straight Connector 146"/>
            <p:cNvCxnSpPr/>
            <p:nvPr/>
          </p:nvCxnSpPr>
          <p:spPr>
            <a:xfrm>
              <a:off x="4750354" y="3293394"/>
              <a:ext cx="101134"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360000" flipV="1">
              <a:off x="4896731" y="3209119"/>
              <a:ext cx="244851" cy="23248"/>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4750354" y="3342797"/>
              <a:ext cx="119763" cy="2905"/>
            </a:xfrm>
            <a:prstGeom prst="line">
              <a:avLst/>
            </a:prstGeom>
            <a:ln w="28575">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rot="5400000">
              <a:off x="4725163" y="3312283"/>
              <a:ext cx="61028"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rot="6120000">
              <a:off x="4823498" y="3231786"/>
              <a:ext cx="95899" cy="50566"/>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8366" name="Group 2334"/>
            <p:cNvGrpSpPr>
              <a:grpSpLocks/>
            </p:cNvGrpSpPr>
            <p:nvPr/>
          </p:nvGrpSpPr>
          <p:grpSpPr bwMode="auto">
            <a:xfrm>
              <a:off x="4899265" y="3288976"/>
              <a:ext cx="392840" cy="2879865"/>
              <a:chOff x="2503488" y="1864775"/>
              <a:chExt cx="448631" cy="3535356"/>
            </a:xfrm>
          </p:grpSpPr>
          <p:grpSp>
            <p:nvGrpSpPr>
              <p:cNvPr id="8461" name="Group 433"/>
              <p:cNvGrpSpPr>
                <a:grpSpLocks/>
              </p:cNvGrpSpPr>
              <p:nvPr/>
            </p:nvGrpSpPr>
            <p:grpSpPr bwMode="auto">
              <a:xfrm>
                <a:off x="2671971" y="1864775"/>
                <a:ext cx="277244" cy="242273"/>
                <a:chOff x="1981200" y="2170369"/>
                <a:chExt cx="553362" cy="242273"/>
              </a:xfrm>
            </p:grpSpPr>
            <p:cxnSp>
              <p:nvCxnSpPr>
                <p:cNvPr id="335" name="Straight Connector 334"/>
                <p:cNvCxnSpPr/>
                <p:nvPr/>
              </p:nvCxnSpPr>
              <p:spPr>
                <a:xfrm>
                  <a:off x="2276119" y="2168657"/>
                  <a:ext cx="260855" cy="0"/>
                </a:xfrm>
                <a:prstGeom prst="line">
                  <a:avLst/>
                </a:prstGeom>
                <a:ln w="28575">
                  <a:solidFill>
                    <a:schemeClr val="accent3">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6" name="Straight Connector 335"/>
                <p:cNvCxnSpPr/>
                <p:nvPr/>
              </p:nvCxnSpPr>
              <p:spPr>
                <a:xfrm>
                  <a:off x="2288251" y="2232872"/>
                  <a:ext cx="230525" cy="3569"/>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7" name="Straight Connector 336"/>
                <p:cNvCxnSpPr/>
                <p:nvPr/>
              </p:nvCxnSpPr>
              <p:spPr>
                <a:xfrm>
                  <a:off x="2027393" y="2332762"/>
                  <a:ext cx="23052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8" name="Straight Connector 337"/>
                <p:cNvCxnSpPr/>
                <p:nvPr/>
              </p:nvCxnSpPr>
              <p:spPr>
                <a:xfrm>
                  <a:off x="2027393" y="2396976"/>
                  <a:ext cx="230525" cy="3569"/>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9" name="Straight Connector 338"/>
                <p:cNvCxnSpPr/>
                <p:nvPr/>
              </p:nvCxnSpPr>
              <p:spPr>
                <a:xfrm rot="5400000">
                  <a:off x="2491664" y="2207900"/>
                  <a:ext cx="7848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0" name="Straight Connector 339"/>
                <p:cNvCxnSpPr/>
                <p:nvPr/>
              </p:nvCxnSpPr>
              <p:spPr>
                <a:xfrm rot="5400000">
                  <a:off x="2002066" y="2373789"/>
                  <a:ext cx="74916"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1" name="Straight Connector 340"/>
                <p:cNvCxnSpPr/>
                <p:nvPr/>
              </p:nvCxnSpPr>
              <p:spPr>
                <a:xfrm rot="6120000">
                  <a:off x="2235451" y="2251771"/>
                  <a:ext cx="117726" cy="72797"/>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8462" name="Group 441"/>
              <p:cNvGrpSpPr>
                <a:grpSpLocks/>
              </p:cNvGrpSpPr>
              <p:nvPr/>
            </p:nvGrpSpPr>
            <p:grpSpPr bwMode="auto">
              <a:xfrm>
                <a:off x="2668423" y="2169575"/>
                <a:ext cx="277244" cy="242273"/>
                <a:chOff x="1981200" y="2170369"/>
                <a:chExt cx="553362" cy="242273"/>
              </a:xfrm>
            </p:grpSpPr>
            <p:cxnSp>
              <p:nvCxnSpPr>
                <p:cNvPr id="328" name="Straight Connector 327"/>
                <p:cNvCxnSpPr/>
                <p:nvPr/>
              </p:nvCxnSpPr>
              <p:spPr>
                <a:xfrm>
                  <a:off x="2258934" y="2142121"/>
                  <a:ext cx="321519" cy="0"/>
                </a:xfrm>
                <a:prstGeom prst="line">
                  <a:avLst/>
                </a:prstGeom>
                <a:ln w="28575">
                  <a:solidFill>
                    <a:schemeClr val="accent3">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9" name="Straight Connector 328"/>
                <p:cNvCxnSpPr/>
                <p:nvPr/>
              </p:nvCxnSpPr>
              <p:spPr>
                <a:xfrm>
                  <a:off x="2289264" y="2206336"/>
                  <a:ext cx="272991" cy="3569"/>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0" name="Straight Connector 329"/>
                <p:cNvCxnSpPr/>
                <p:nvPr/>
              </p:nvCxnSpPr>
              <p:spPr>
                <a:xfrm>
                  <a:off x="1979878" y="2306226"/>
                  <a:ext cx="23052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1" name="Straight Connector 330"/>
                <p:cNvCxnSpPr/>
                <p:nvPr/>
              </p:nvCxnSpPr>
              <p:spPr>
                <a:xfrm>
                  <a:off x="1979878" y="2370441"/>
                  <a:ext cx="230525" cy="3569"/>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2" name="Straight Connector 331"/>
                <p:cNvCxnSpPr/>
                <p:nvPr/>
              </p:nvCxnSpPr>
              <p:spPr>
                <a:xfrm rot="5400000">
                  <a:off x="2535144" y="2181365"/>
                  <a:ext cx="7848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3" name="Straight Connector 332"/>
                <p:cNvCxnSpPr/>
                <p:nvPr/>
              </p:nvCxnSpPr>
              <p:spPr>
                <a:xfrm rot="5400000">
                  <a:off x="1954551" y="2347254"/>
                  <a:ext cx="74916"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p:cNvCxnSpPr/>
                <p:nvPr/>
              </p:nvCxnSpPr>
              <p:spPr>
                <a:xfrm rot="6120000">
                  <a:off x="2209167" y="2204004"/>
                  <a:ext cx="117726" cy="115260"/>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8463" name="Group 449"/>
              <p:cNvGrpSpPr>
                <a:grpSpLocks/>
              </p:cNvGrpSpPr>
              <p:nvPr/>
            </p:nvGrpSpPr>
            <p:grpSpPr bwMode="auto">
              <a:xfrm>
                <a:off x="2671971" y="2476243"/>
                <a:ext cx="277244" cy="242273"/>
                <a:chOff x="1981200" y="2170369"/>
                <a:chExt cx="553362" cy="242273"/>
              </a:xfrm>
            </p:grpSpPr>
            <p:cxnSp>
              <p:nvCxnSpPr>
                <p:cNvPr id="321" name="Straight Connector 320"/>
                <p:cNvCxnSpPr/>
                <p:nvPr/>
              </p:nvCxnSpPr>
              <p:spPr>
                <a:xfrm>
                  <a:off x="2276119" y="2142258"/>
                  <a:ext cx="260855" cy="0"/>
                </a:xfrm>
                <a:prstGeom prst="line">
                  <a:avLst/>
                </a:prstGeom>
                <a:ln w="28575">
                  <a:solidFill>
                    <a:schemeClr val="accent3">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2" name="Straight Connector 321"/>
                <p:cNvCxnSpPr/>
                <p:nvPr/>
              </p:nvCxnSpPr>
              <p:spPr>
                <a:xfrm>
                  <a:off x="2288251" y="2206473"/>
                  <a:ext cx="230525" cy="3569"/>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p:cNvCxnSpPr/>
                <p:nvPr/>
              </p:nvCxnSpPr>
              <p:spPr>
                <a:xfrm>
                  <a:off x="2027393" y="2306363"/>
                  <a:ext cx="23052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p:cNvCxnSpPr/>
                <p:nvPr/>
              </p:nvCxnSpPr>
              <p:spPr>
                <a:xfrm>
                  <a:off x="2027393" y="2370578"/>
                  <a:ext cx="230525" cy="3569"/>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5" name="Straight Connector 324"/>
                <p:cNvCxnSpPr/>
                <p:nvPr/>
              </p:nvCxnSpPr>
              <p:spPr>
                <a:xfrm rot="5400000">
                  <a:off x="2491664" y="2181502"/>
                  <a:ext cx="7848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6" name="Straight Connector 325"/>
                <p:cNvCxnSpPr/>
                <p:nvPr/>
              </p:nvCxnSpPr>
              <p:spPr>
                <a:xfrm rot="5400000">
                  <a:off x="2002066" y="2347391"/>
                  <a:ext cx="74916"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7" name="Straight Connector 326"/>
                <p:cNvCxnSpPr/>
                <p:nvPr/>
              </p:nvCxnSpPr>
              <p:spPr>
                <a:xfrm rot="6120000">
                  <a:off x="2235451" y="2225373"/>
                  <a:ext cx="117726" cy="72797"/>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8464" name="Group 457"/>
              <p:cNvGrpSpPr>
                <a:grpSpLocks/>
              </p:cNvGrpSpPr>
              <p:nvPr/>
            </p:nvGrpSpPr>
            <p:grpSpPr bwMode="auto">
              <a:xfrm>
                <a:off x="2671971" y="2768164"/>
                <a:ext cx="277244" cy="242273"/>
                <a:chOff x="1981200" y="2170369"/>
                <a:chExt cx="553362" cy="242273"/>
              </a:xfrm>
            </p:grpSpPr>
            <p:cxnSp>
              <p:nvCxnSpPr>
                <p:cNvPr id="314" name="Straight Connector 313"/>
                <p:cNvCxnSpPr/>
                <p:nvPr/>
              </p:nvCxnSpPr>
              <p:spPr>
                <a:xfrm>
                  <a:off x="2276119" y="2142872"/>
                  <a:ext cx="260855" cy="0"/>
                </a:xfrm>
                <a:prstGeom prst="line">
                  <a:avLst/>
                </a:prstGeom>
                <a:ln w="28575">
                  <a:solidFill>
                    <a:schemeClr val="accent3">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5" name="Straight Connector 314"/>
                <p:cNvCxnSpPr/>
                <p:nvPr/>
              </p:nvCxnSpPr>
              <p:spPr>
                <a:xfrm>
                  <a:off x="2288251" y="2207087"/>
                  <a:ext cx="230525" cy="3569"/>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6" name="Straight Connector 315"/>
                <p:cNvCxnSpPr/>
                <p:nvPr/>
              </p:nvCxnSpPr>
              <p:spPr>
                <a:xfrm>
                  <a:off x="2027393" y="2306977"/>
                  <a:ext cx="23052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7" name="Straight Connector 316"/>
                <p:cNvCxnSpPr/>
                <p:nvPr/>
              </p:nvCxnSpPr>
              <p:spPr>
                <a:xfrm>
                  <a:off x="2027393" y="2371192"/>
                  <a:ext cx="230525" cy="3569"/>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p:cNvCxnSpPr/>
                <p:nvPr/>
              </p:nvCxnSpPr>
              <p:spPr>
                <a:xfrm rot="5400000">
                  <a:off x="2491664" y="2182115"/>
                  <a:ext cx="7848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9" name="Straight Connector 318"/>
                <p:cNvCxnSpPr/>
                <p:nvPr/>
              </p:nvCxnSpPr>
              <p:spPr>
                <a:xfrm rot="5400000">
                  <a:off x="2002066" y="2348005"/>
                  <a:ext cx="74916"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0" name="Straight Connector 319"/>
                <p:cNvCxnSpPr/>
                <p:nvPr/>
              </p:nvCxnSpPr>
              <p:spPr>
                <a:xfrm rot="6120000">
                  <a:off x="2235451" y="2225986"/>
                  <a:ext cx="117726" cy="72797"/>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8465" name="Group 465"/>
              <p:cNvGrpSpPr>
                <a:grpSpLocks/>
              </p:cNvGrpSpPr>
              <p:nvPr/>
            </p:nvGrpSpPr>
            <p:grpSpPr bwMode="auto">
              <a:xfrm>
                <a:off x="2671971" y="3071096"/>
                <a:ext cx="277244" cy="242273"/>
                <a:chOff x="1981200" y="2170369"/>
                <a:chExt cx="553362" cy="242273"/>
              </a:xfrm>
            </p:grpSpPr>
            <p:cxnSp>
              <p:nvCxnSpPr>
                <p:cNvPr id="307" name="Straight Connector 306"/>
                <p:cNvCxnSpPr/>
                <p:nvPr/>
              </p:nvCxnSpPr>
              <p:spPr>
                <a:xfrm>
                  <a:off x="2276119" y="2143180"/>
                  <a:ext cx="260855" cy="0"/>
                </a:xfrm>
                <a:prstGeom prst="line">
                  <a:avLst/>
                </a:prstGeom>
                <a:ln w="28575">
                  <a:solidFill>
                    <a:schemeClr val="accent3">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p:nvCxnSpPr>
              <p:spPr>
                <a:xfrm>
                  <a:off x="2288251" y="2207395"/>
                  <a:ext cx="230525" cy="3566"/>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9" name="Straight Connector 308"/>
                <p:cNvCxnSpPr/>
                <p:nvPr/>
              </p:nvCxnSpPr>
              <p:spPr>
                <a:xfrm>
                  <a:off x="2027393" y="2307285"/>
                  <a:ext cx="23052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p:nvPr/>
              </p:nvCxnSpPr>
              <p:spPr>
                <a:xfrm>
                  <a:off x="2027393" y="2371499"/>
                  <a:ext cx="230525" cy="3566"/>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1" name="Straight Connector 310"/>
                <p:cNvCxnSpPr/>
                <p:nvPr/>
              </p:nvCxnSpPr>
              <p:spPr>
                <a:xfrm rot="5400000">
                  <a:off x="2491664" y="2182423"/>
                  <a:ext cx="7848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2" name="Straight Connector 311"/>
                <p:cNvCxnSpPr/>
                <p:nvPr/>
              </p:nvCxnSpPr>
              <p:spPr>
                <a:xfrm rot="5400000">
                  <a:off x="2002066" y="2348310"/>
                  <a:ext cx="74919"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3" name="Straight Connector 312"/>
                <p:cNvCxnSpPr/>
                <p:nvPr/>
              </p:nvCxnSpPr>
              <p:spPr>
                <a:xfrm rot="6120000">
                  <a:off x="2235452" y="2226292"/>
                  <a:ext cx="117729" cy="72797"/>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8466" name="Group 473"/>
              <p:cNvGrpSpPr>
                <a:grpSpLocks/>
              </p:cNvGrpSpPr>
              <p:nvPr/>
            </p:nvGrpSpPr>
            <p:grpSpPr bwMode="auto">
              <a:xfrm>
                <a:off x="2671971" y="3377764"/>
                <a:ext cx="277244" cy="242273"/>
                <a:chOff x="1981200" y="2170369"/>
                <a:chExt cx="553362" cy="242273"/>
              </a:xfrm>
            </p:grpSpPr>
            <p:cxnSp>
              <p:nvCxnSpPr>
                <p:cNvPr id="300" name="Straight Connector 299"/>
                <p:cNvCxnSpPr/>
                <p:nvPr/>
              </p:nvCxnSpPr>
              <p:spPr>
                <a:xfrm>
                  <a:off x="2276119" y="2143317"/>
                  <a:ext cx="260855" cy="0"/>
                </a:xfrm>
                <a:prstGeom prst="line">
                  <a:avLst/>
                </a:prstGeom>
                <a:ln w="28575">
                  <a:solidFill>
                    <a:schemeClr val="accent3">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1" name="Straight Connector 300"/>
                <p:cNvCxnSpPr/>
                <p:nvPr/>
              </p:nvCxnSpPr>
              <p:spPr>
                <a:xfrm>
                  <a:off x="2288251" y="2207532"/>
                  <a:ext cx="230525" cy="3566"/>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a:off x="2027393" y="2307422"/>
                  <a:ext cx="23052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p:cNvCxnSpPr/>
                <p:nvPr/>
              </p:nvCxnSpPr>
              <p:spPr>
                <a:xfrm>
                  <a:off x="2027393" y="2371637"/>
                  <a:ext cx="230525" cy="2854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p:nvCxnSpPr>
              <p:spPr>
                <a:xfrm rot="5400000">
                  <a:off x="2491664" y="2182560"/>
                  <a:ext cx="7848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5" name="Straight Connector 304"/>
                <p:cNvCxnSpPr/>
                <p:nvPr/>
              </p:nvCxnSpPr>
              <p:spPr>
                <a:xfrm rot="5400000">
                  <a:off x="1989581" y="2360933"/>
                  <a:ext cx="9989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p:nvCxnSpPr>
              <p:spPr>
                <a:xfrm rot="6120000">
                  <a:off x="2235452" y="2226429"/>
                  <a:ext cx="117729" cy="72797"/>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8467" name="Group 481"/>
              <p:cNvGrpSpPr>
                <a:grpSpLocks/>
              </p:cNvGrpSpPr>
              <p:nvPr/>
            </p:nvGrpSpPr>
            <p:grpSpPr bwMode="auto">
              <a:xfrm>
                <a:off x="2671971" y="3682564"/>
                <a:ext cx="277244" cy="242273"/>
                <a:chOff x="1981200" y="2170369"/>
                <a:chExt cx="553362" cy="242273"/>
              </a:xfrm>
            </p:grpSpPr>
            <p:cxnSp>
              <p:nvCxnSpPr>
                <p:cNvPr id="293" name="Straight Connector 292"/>
                <p:cNvCxnSpPr/>
                <p:nvPr/>
              </p:nvCxnSpPr>
              <p:spPr>
                <a:xfrm>
                  <a:off x="2276119" y="2170293"/>
                  <a:ext cx="260855" cy="0"/>
                </a:xfrm>
                <a:prstGeom prst="line">
                  <a:avLst/>
                </a:prstGeom>
                <a:ln w="28575">
                  <a:solidFill>
                    <a:schemeClr val="accent3">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a:off x="2288251" y="2234508"/>
                  <a:ext cx="230525" cy="3569"/>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p:cNvCxnSpPr/>
                <p:nvPr/>
              </p:nvCxnSpPr>
              <p:spPr>
                <a:xfrm>
                  <a:off x="2027393" y="2305858"/>
                  <a:ext cx="23052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p:nvCxnSpPr>
              <p:spPr>
                <a:xfrm>
                  <a:off x="2027393" y="2370072"/>
                  <a:ext cx="230525" cy="3569"/>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7" name="Straight Connector 296"/>
                <p:cNvCxnSpPr/>
                <p:nvPr/>
              </p:nvCxnSpPr>
              <p:spPr>
                <a:xfrm rot="5400000">
                  <a:off x="2493449" y="2207752"/>
                  <a:ext cx="74919"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5400000">
                  <a:off x="2002066" y="2346885"/>
                  <a:ext cx="74916"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6120000">
                  <a:off x="2249721" y="2239137"/>
                  <a:ext cx="89186" cy="72797"/>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8468" name="Group 489"/>
              <p:cNvGrpSpPr>
                <a:grpSpLocks/>
              </p:cNvGrpSpPr>
              <p:nvPr/>
            </p:nvGrpSpPr>
            <p:grpSpPr bwMode="auto">
              <a:xfrm>
                <a:off x="2671971" y="3999449"/>
                <a:ext cx="277244" cy="242273"/>
                <a:chOff x="1981200" y="2170369"/>
                <a:chExt cx="553362" cy="242273"/>
              </a:xfrm>
            </p:grpSpPr>
            <p:cxnSp>
              <p:nvCxnSpPr>
                <p:cNvPr id="286" name="Straight Connector 285"/>
                <p:cNvCxnSpPr/>
                <p:nvPr/>
              </p:nvCxnSpPr>
              <p:spPr>
                <a:xfrm>
                  <a:off x="2276119" y="2142377"/>
                  <a:ext cx="260855" cy="0"/>
                </a:xfrm>
                <a:prstGeom prst="line">
                  <a:avLst/>
                </a:prstGeom>
                <a:ln w="28575">
                  <a:solidFill>
                    <a:schemeClr val="accent3">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7" name="Straight Connector 286"/>
                <p:cNvCxnSpPr/>
                <p:nvPr/>
              </p:nvCxnSpPr>
              <p:spPr>
                <a:xfrm>
                  <a:off x="2288251" y="2206592"/>
                  <a:ext cx="230525" cy="3566"/>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p:cNvCxnSpPr/>
                <p:nvPr/>
              </p:nvCxnSpPr>
              <p:spPr>
                <a:xfrm>
                  <a:off x="2027393" y="2306482"/>
                  <a:ext cx="23052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a:off x="2027393" y="2370697"/>
                  <a:ext cx="230525" cy="3566"/>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p:nvCxnSpPr>
              <p:spPr>
                <a:xfrm rot="5400000">
                  <a:off x="2491664" y="2181621"/>
                  <a:ext cx="7848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1" name="Straight Connector 290"/>
                <p:cNvCxnSpPr/>
                <p:nvPr/>
              </p:nvCxnSpPr>
              <p:spPr>
                <a:xfrm rot="5400000">
                  <a:off x="2002066" y="2347508"/>
                  <a:ext cx="74919"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6120000">
                  <a:off x="2235452" y="2225489"/>
                  <a:ext cx="117729" cy="72797"/>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8469" name="Group 497"/>
              <p:cNvGrpSpPr>
                <a:grpSpLocks/>
              </p:cNvGrpSpPr>
              <p:nvPr/>
            </p:nvGrpSpPr>
            <p:grpSpPr bwMode="auto">
              <a:xfrm>
                <a:off x="2671971" y="4303175"/>
                <a:ext cx="277244" cy="242273"/>
                <a:chOff x="1981200" y="2170369"/>
                <a:chExt cx="553362" cy="242273"/>
              </a:xfrm>
            </p:grpSpPr>
            <p:cxnSp>
              <p:nvCxnSpPr>
                <p:cNvPr id="279" name="Straight Connector 278"/>
                <p:cNvCxnSpPr/>
                <p:nvPr/>
              </p:nvCxnSpPr>
              <p:spPr>
                <a:xfrm>
                  <a:off x="2276119" y="2170427"/>
                  <a:ext cx="260855" cy="0"/>
                </a:xfrm>
                <a:prstGeom prst="line">
                  <a:avLst/>
                </a:prstGeom>
                <a:ln w="28575">
                  <a:solidFill>
                    <a:schemeClr val="accent3">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0" name="Straight Connector 279"/>
                <p:cNvCxnSpPr/>
                <p:nvPr/>
              </p:nvCxnSpPr>
              <p:spPr>
                <a:xfrm>
                  <a:off x="2288251" y="2234642"/>
                  <a:ext cx="230525" cy="3569"/>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a:off x="2027393" y="2305992"/>
                  <a:ext cx="23052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2" name="Straight Connector 281"/>
                <p:cNvCxnSpPr/>
                <p:nvPr/>
              </p:nvCxnSpPr>
              <p:spPr>
                <a:xfrm>
                  <a:off x="2027393" y="2370207"/>
                  <a:ext cx="230525" cy="3569"/>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493449" y="2207887"/>
                  <a:ext cx="74919"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p:cNvCxnSpPr/>
                <p:nvPr/>
              </p:nvCxnSpPr>
              <p:spPr>
                <a:xfrm rot="5400000">
                  <a:off x="2002066" y="2347020"/>
                  <a:ext cx="74916"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5" name="Straight Connector 284"/>
                <p:cNvCxnSpPr/>
                <p:nvPr/>
              </p:nvCxnSpPr>
              <p:spPr>
                <a:xfrm rot="6120000">
                  <a:off x="2249721" y="2239272"/>
                  <a:ext cx="89186" cy="72797"/>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8470" name="Group 505"/>
              <p:cNvGrpSpPr>
                <a:grpSpLocks/>
              </p:cNvGrpSpPr>
              <p:nvPr/>
            </p:nvGrpSpPr>
            <p:grpSpPr bwMode="auto">
              <a:xfrm>
                <a:off x="2671971" y="4607975"/>
                <a:ext cx="277244" cy="242273"/>
                <a:chOff x="1981200" y="2170369"/>
                <a:chExt cx="553362" cy="242273"/>
              </a:xfrm>
            </p:grpSpPr>
            <p:cxnSp>
              <p:nvCxnSpPr>
                <p:cNvPr id="272" name="Straight Connector 271"/>
                <p:cNvCxnSpPr/>
                <p:nvPr/>
              </p:nvCxnSpPr>
              <p:spPr>
                <a:xfrm>
                  <a:off x="2276119" y="2168866"/>
                  <a:ext cx="260855" cy="0"/>
                </a:xfrm>
                <a:prstGeom prst="line">
                  <a:avLst/>
                </a:prstGeom>
                <a:ln w="28575">
                  <a:solidFill>
                    <a:schemeClr val="accent3">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p:nvCxnSpPr>
              <p:spPr>
                <a:xfrm>
                  <a:off x="2288251" y="2233081"/>
                  <a:ext cx="230525" cy="3566"/>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p:cNvCxnSpPr/>
                <p:nvPr/>
              </p:nvCxnSpPr>
              <p:spPr>
                <a:xfrm>
                  <a:off x="2027393" y="2332971"/>
                  <a:ext cx="23052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p:nvCxnSpPr>
              <p:spPr>
                <a:xfrm>
                  <a:off x="2027393" y="2397185"/>
                  <a:ext cx="230525" cy="3566"/>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6" name="Straight Connector 275"/>
                <p:cNvCxnSpPr/>
                <p:nvPr/>
              </p:nvCxnSpPr>
              <p:spPr>
                <a:xfrm rot="5400000">
                  <a:off x="2491664" y="2208109"/>
                  <a:ext cx="7848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p:nvCxnSpPr>
              <p:spPr>
                <a:xfrm rot="5400000">
                  <a:off x="2002066" y="2373996"/>
                  <a:ext cx="74919"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6120000">
                  <a:off x="2235452" y="2251978"/>
                  <a:ext cx="117729" cy="72797"/>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8471" name="Group 518"/>
              <p:cNvGrpSpPr>
                <a:grpSpLocks/>
              </p:cNvGrpSpPr>
              <p:nvPr/>
            </p:nvGrpSpPr>
            <p:grpSpPr bwMode="auto">
              <a:xfrm>
                <a:off x="2674875" y="4913569"/>
                <a:ext cx="277244" cy="242273"/>
                <a:chOff x="1981200" y="2170369"/>
                <a:chExt cx="553362" cy="242273"/>
              </a:xfrm>
            </p:grpSpPr>
            <p:cxnSp>
              <p:nvCxnSpPr>
                <p:cNvPr id="265" name="Straight Connector 264"/>
                <p:cNvCxnSpPr/>
                <p:nvPr/>
              </p:nvCxnSpPr>
              <p:spPr>
                <a:xfrm>
                  <a:off x="2306720" y="2170077"/>
                  <a:ext cx="230525" cy="0"/>
                </a:xfrm>
                <a:prstGeom prst="line">
                  <a:avLst/>
                </a:prstGeom>
                <a:ln w="28575">
                  <a:solidFill>
                    <a:schemeClr val="accent3">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a:off x="2330986" y="2234292"/>
                  <a:ext cx="188058" cy="3566"/>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a:off x="2027664" y="2334182"/>
                  <a:ext cx="23052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a:off x="2027664" y="2398397"/>
                  <a:ext cx="230525" cy="3566"/>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p:nvCxnSpPr>
              <p:spPr>
                <a:xfrm rot="5400000">
                  <a:off x="2491932" y="2209320"/>
                  <a:ext cx="7848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2002338" y="2375207"/>
                  <a:ext cx="74919"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6120000">
                  <a:off x="2256955" y="2231957"/>
                  <a:ext cx="117729" cy="115260"/>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cxnSp>
            <p:nvCxnSpPr>
              <p:cNvPr id="258" name="Straight Connector 257"/>
              <p:cNvCxnSpPr/>
              <p:nvPr/>
            </p:nvCxnSpPr>
            <p:spPr>
              <a:xfrm rot="5400000">
                <a:off x="2911179" y="1905875"/>
                <a:ext cx="7848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300000" flipV="1">
                <a:off x="2503634" y="5373483"/>
                <a:ext cx="279624" cy="24974"/>
              </a:xfrm>
              <a:prstGeom prst="line">
                <a:avLst/>
              </a:prstGeom>
              <a:ln w="28575">
                <a:solidFill>
                  <a:schemeClr val="accent3">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a:off x="2810611" y="5220082"/>
                <a:ext cx="136773" cy="0"/>
              </a:xfrm>
              <a:prstGeom prst="line">
                <a:avLst/>
              </a:prstGeom>
              <a:ln w="28575">
                <a:solidFill>
                  <a:schemeClr val="accent3">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2822768" y="5284297"/>
                <a:ext cx="115497"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5400000">
                <a:off x="2906885" y="5257541"/>
                <a:ext cx="74916"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p:nvCxnSpPr>
            <p:spPr>
              <a:xfrm rot="6120000">
                <a:off x="2748972" y="5308934"/>
                <a:ext cx="114160" cy="57747"/>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5400000">
                <a:off x="2912964" y="5243271"/>
                <a:ext cx="74916"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8367" name="Group 1862"/>
            <p:cNvGrpSpPr>
              <a:grpSpLocks/>
            </p:cNvGrpSpPr>
            <p:nvPr/>
          </p:nvGrpSpPr>
          <p:grpSpPr bwMode="auto">
            <a:xfrm>
              <a:off x="5328607" y="3200403"/>
              <a:ext cx="265467" cy="2883016"/>
              <a:chOff x="7792581" y="1745825"/>
              <a:chExt cx="303166" cy="3539224"/>
            </a:xfrm>
          </p:grpSpPr>
          <p:grpSp>
            <p:nvGrpSpPr>
              <p:cNvPr id="8368" name="Group 337"/>
              <p:cNvGrpSpPr>
                <a:grpSpLocks/>
              </p:cNvGrpSpPr>
              <p:nvPr/>
            </p:nvGrpSpPr>
            <p:grpSpPr bwMode="auto">
              <a:xfrm>
                <a:off x="7805502" y="2005787"/>
                <a:ext cx="274095" cy="242273"/>
                <a:chOff x="2641242" y="2017969"/>
                <a:chExt cx="547073" cy="242273"/>
              </a:xfrm>
            </p:grpSpPr>
            <p:cxnSp>
              <p:nvCxnSpPr>
                <p:cNvPr id="240" name="Straight Connector 239"/>
                <p:cNvCxnSpPr/>
                <p:nvPr/>
              </p:nvCxnSpPr>
              <p:spPr>
                <a:xfrm>
                  <a:off x="2959582" y="2018432"/>
                  <a:ext cx="230522" cy="0"/>
                </a:xfrm>
                <a:prstGeom prst="line">
                  <a:avLst/>
                </a:prstGeom>
                <a:ln w="28575">
                  <a:solidFill>
                    <a:schemeClr val="accent3">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a:off x="2947449" y="2082647"/>
                  <a:ext cx="230522" cy="3566"/>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a:off x="2595600" y="2182537"/>
                  <a:ext cx="272984"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a:off x="2595600" y="2246752"/>
                  <a:ext cx="321515" cy="3566"/>
                </a:xfrm>
                <a:prstGeom prst="line">
                  <a:avLst/>
                </a:prstGeom>
                <a:ln w="28575">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150859" y="2057676"/>
                  <a:ext cx="7848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570273" y="2223563"/>
                  <a:ext cx="74919"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6120000">
                  <a:off x="2867353" y="2080310"/>
                  <a:ext cx="117729" cy="115263"/>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8369" name="Group 338"/>
              <p:cNvGrpSpPr>
                <a:grpSpLocks/>
              </p:cNvGrpSpPr>
              <p:nvPr/>
            </p:nvGrpSpPr>
            <p:grpSpPr bwMode="auto">
              <a:xfrm>
                <a:off x="7806040" y="2310587"/>
                <a:ext cx="274095" cy="242273"/>
                <a:chOff x="2641242" y="2017969"/>
                <a:chExt cx="547073" cy="242273"/>
              </a:xfrm>
            </p:grpSpPr>
            <p:cxnSp>
              <p:nvCxnSpPr>
                <p:cNvPr id="233" name="Straight Connector 232"/>
                <p:cNvCxnSpPr/>
                <p:nvPr/>
              </p:nvCxnSpPr>
              <p:spPr>
                <a:xfrm>
                  <a:off x="2958508" y="2016868"/>
                  <a:ext cx="230522" cy="0"/>
                </a:xfrm>
                <a:prstGeom prst="line">
                  <a:avLst/>
                </a:prstGeom>
                <a:ln w="28575">
                  <a:solidFill>
                    <a:schemeClr val="accent3">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p:nvCxnSpPr>
              <p:spPr>
                <a:xfrm>
                  <a:off x="2946375" y="2081083"/>
                  <a:ext cx="230522" cy="3569"/>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p:cNvCxnSpPr/>
                <p:nvPr/>
              </p:nvCxnSpPr>
              <p:spPr>
                <a:xfrm>
                  <a:off x="2594526" y="2180973"/>
                  <a:ext cx="272984"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p:nvCxnSpPr>
              <p:spPr>
                <a:xfrm>
                  <a:off x="2594526" y="2245188"/>
                  <a:ext cx="321515" cy="3569"/>
                </a:xfrm>
                <a:prstGeom prst="line">
                  <a:avLst/>
                </a:prstGeom>
                <a:ln w="28575">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5400000">
                  <a:off x="3149785" y="2056111"/>
                  <a:ext cx="7848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5400000">
                  <a:off x="2569199" y="2222001"/>
                  <a:ext cx="74916"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6120000">
                  <a:off x="2866279" y="2078748"/>
                  <a:ext cx="117726" cy="115263"/>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8370" name="Group 346"/>
              <p:cNvGrpSpPr>
                <a:grpSpLocks/>
              </p:cNvGrpSpPr>
              <p:nvPr/>
            </p:nvGrpSpPr>
            <p:grpSpPr bwMode="auto">
              <a:xfrm>
                <a:off x="7811557" y="2615387"/>
                <a:ext cx="274095" cy="242273"/>
                <a:chOff x="2641242" y="2017969"/>
                <a:chExt cx="547073" cy="242273"/>
              </a:xfrm>
            </p:grpSpPr>
            <p:cxnSp>
              <p:nvCxnSpPr>
                <p:cNvPr id="226" name="Straight Connector 225"/>
                <p:cNvCxnSpPr/>
                <p:nvPr/>
              </p:nvCxnSpPr>
              <p:spPr>
                <a:xfrm>
                  <a:off x="2959631" y="2018872"/>
                  <a:ext cx="230522" cy="0"/>
                </a:xfrm>
                <a:prstGeom prst="line">
                  <a:avLst/>
                </a:prstGeom>
                <a:ln w="28575">
                  <a:solidFill>
                    <a:schemeClr val="accent3">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a:off x="2947499" y="2083087"/>
                  <a:ext cx="230522" cy="3569"/>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a:off x="2595650" y="2182977"/>
                  <a:ext cx="272984"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a:off x="2595650" y="2247192"/>
                  <a:ext cx="321515" cy="3569"/>
                </a:xfrm>
                <a:prstGeom prst="line">
                  <a:avLst/>
                </a:prstGeom>
                <a:ln w="28575">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5400000">
                  <a:off x="3150909" y="2058116"/>
                  <a:ext cx="7848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p:cNvCxnSpPr/>
                <p:nvPr/>
              </p:nvCxnSpPr>
              <p:spPr>
                <a:xfrm rot="5400000">
                  <a:off x="2570322" y="2224005"/>
                  <a:ext cx="74916"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p:nvCxnSpPr>
              <p:spPr>
                <a:xfrm rot="6120000">
                  <a:off x="2867402" y="2080753"/>
                  <a:ext cx="117726" cy="115263"/>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8371" name="Group 354"/>
              <p:cNvGrpSpPr>
                <a:grpSpLocks/>
              </p:cNvGrpSpPr>
              <p:nvPr/>
            </p:nvGrpSpPr>
            <p:grpSpPr bwMode="auto">
              <a:xfrm>
                <a:off x="7811955" y="2920187"/>
                <a:ext cx="274095" cy="242273"/>
                <a:chOff x="2641242" y="2017969"/>
                <a:chExt cx="547073" cy="242273"/>
              </a:xfrm>
            </p:grpSpPr>
            <p:cxnSp>
              <p:nvCxnSpPr>
                <p:cNvPr id="219" name="Straight Connector 218"/>
                <p:cNvCxnSpPr/>
                <p:nvPr/>
              </p:nvCxnSpPr>
              <p:spPr>
                <a:xfrm>
                  <a:off x="2958837" y="2017311"/>
                  <a:ext cx="230522" cy="0"/>
                </a:xfrm>
                <a:prstGeom prst="line">
                  <a:avLst/>
                </a:prstGeom>
                <a:ln w="28575">
                  <a:solidFill>
                    <a:schemeClr val="accent3">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a:off x="2946704" y="2081526"/>
                  <a:ext cx="230522" cy="3566"/>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a:off x="2594855" y="2181415"/>
                  <a:ext cx="272984"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a:off x="2594855" y="2245630"/>
                  <a:ext cx="321515" cy="3566"/>
                </a:xfrm>
                <a:prstGeom prst="line">
                  <a:avLst/>
                </a:prstGeom>
                <a:ln w="28575">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3150114" y="2056554"/>
                  <a:ext cx="7848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2569528" y="2222441"/>
                  <a:ext cx="74919"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6120000">
                  <a:off x="2866608" y="2079189"/>
                  <a:ext cx="117729" cy="115263"/>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8372" name="Group 362"/>
              <p:cNvGrpSpPr>
                <a:grpSpLocks/>
              </p:cNvGrpSpPr>
              <p:nvPr/>
            </p:nvGrpSpPr>
            <p:grpSpPr bwMode="auto">
              <a:xfrm>
                <a:off x="7811955" y="3213976"/>
                <a:ext cx="274095" cy="242273"/>
                <a:chOff x="2641242" y="2017969"/>
                <a:chExt cx="547073" cy="242273"/>
              </a:xfrm>
            </p:grpSpPr>
            <p:cxnSp>
              <p:nvCxnSpPr>
                <p:cNvPr id="212" name="Straight Connector 211"/>
                <p:cNvCxnSpPr/>
                <p:nvPr/>
              </p:nvCxnSpPr>
              <p:spPr>
                <a:xfrm>
                  <a:off x="2958837" y="2019623"/>
                  <a:ext cx="230522" cy="0"/>
                </a:xfrm>
                <a:prstGeom prst="line">
                  <a:avLst/>
                </a:prstGeom>
                <a:ln w="28575">
                  <a:solidFill>
                    <a:schemeClr val="accent3">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a:off x="2946704" y="2083838"/>
                  <a:ext cx="230522" cy="3569"/>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a:off x="2594855" y="2180162"/>
                  <a:ext cx="272984"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a:off x="2594855" y="2244376"/>
                  <a:ext cx="321515" cy="3566"/>
                </a:xfrm>
                <a:prstGeom prst="line">
                  <a:avLst/>
                </a:prstGeom>
                <a:ln w="28575">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5400000">
                  <a:off x="3151899" y="2057082"/>
                  <a:ext cx="74919"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2569528" y="2221187"/>
                  <a:ext cx="74919"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6120000">
                  <a:off x="2868393" y="2079719"/>
                  <a:ext cx="114160" cy="115263"/>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8373" name="Group 370"/>
              <p:cNvGrpSpPr>
                <a:grpSpLocks/>
              </p:cNvGrpSpPr>
              <p:nvPr/>
            </p:nvGrpSpPr>
            <p:grpSpPr bwMode="auto">
              <a:xfrm>
                <a:off x="7811955" y="3530861"/>
                <a:ext cx="274095" cy="242273"/>
                <a:chOff x="2641242" y="2017969"/>
                <a:chExt cx="547073" cy="242273"/>
              </a:xfrm>
            </p:grpSpPr>
            <p:cxnSp>
              <p:nvCxnSpPr>
                <p:cNvPr id="205" name="Straight Connector 204"/>
                <p:cNvCxnSpPr/>
                <p:nvPr/>
              </p:nvCxnSpPr>
              <p:spPr>
                <a:xfrm>
                  <a:off x="2958837" y="2016679"/>
                  <a:ext cx="230522" cy="0"/>
                </a:xfrm>
                <a:prstGeom prst="line">
                  <a:avLst/>
                </a:prstGeom>
                <a:ln w="28575">
                  <a:solidFill>
                    <a:schemeClr val="accent3">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a:off x="2946704" y="2080894"/>
                  <a:ext cx="230522" cy="3569"/>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p:cNvCxnSpPr/>
                <p:nvPr/>
              </p:nvCxnSpPr>
              <p:spPr>
                <a:xfrm>
                  <a:off x="2594855" y="2180784"/>
                  <a:ext cx="272984"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a:xfrm>
                  <a:off x="2594855" y="2244999"/>
                  <a:ext cx="321515" cy="3569"/>
                </a:xfrm>
                <a:prstGeom prst="line">
                  <a:avLst/>
                </a:prstGeom>
                <a:ln w="28575">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5400000">
                  <a:off x="3150114" y="2055923"/>
                  <a:ext cx="7848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5400000">
                  <a:off x="2569528" y="2221812"/>
                  <a:ext cx="74916"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6120000">
                  <a:off x="2866607" y="2078559"/>
                  <a:ext cx="117726" cy="115263"/>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8374" name="Group 379"/>
              <p:cNvGrpSpPr>
                <a:grpSpLocks/>
              </p:cNvGrpSpPr>
              <p:nvPr/>
            </p:nvGrpSpPr>
            <p:grpSpPr bwMode="auto">
              <a:xfrm>
                <a:off x="7811557" y="3834587"/>
                <a:ext cx="274095" cy="242273"/>
                <a:chOff x="2641242" y="2017969"/>
                <a:chExt cx="547073" cy="242273"/>
              </a:xfrm>
            </p:grpSpPr>
            <p:cxnSp>
              <p:nvCxnSpPr>
                <p:cNvPr id="198" name="Straight Connector 197"/>
                <p:cNvCxnSpPr/>
                <p:nvPr/>
              </p:nvCxnSpPr>
              <p:spPr>
                <a:xfrm>
                  <a:off x="2959631" y="2016191"/>
                  <a:ext cx="230522" cy="0"/>
                </a:xfrm>
                <a:prstGeom prst="line">
                  <a:avLst/>
                </a:prstGeom>
                <a:ln w="28575">
                  <a:solidFill>
                    <a:schemeClr val="accent3">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a:off x="2947499" y="2080406"/>
                  <a:ext cx="230522" cy="3566"/>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a:off x="2595650" y="2180296"/>
                  <a:ext cx="272984"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a:off x="2595650" y="2244511"/>
                  <a:ext cx="321515" cy="3566"/>
                </a:xfrm>
                <a:prstGeom prst="line">
                  <a:avLst/>
                </a:prstGeom>
                <a:ln w="28575">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rot="5400000">
                  <a:off x="3150909" y="2055435"/>
                  <a:ext cx="7848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rot="5400000">
                  <a:off x="2570323" y="2221322"/>
                  <a:ext cx="74919"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rot="6120000">
                  <a:off x="2867403" y="2078070"/>
                  <a:ext cx="117729" cy="115263"/>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8375" name="Group 387"/>
              <p:cNvGrpSpPr>
                <a:grpSpLocks/>
              </p:cNvGrpSpPr>
              <p:nvPr/>
            </p:nvGrpSpPr>
            <p:grpSpPr bwMode="auto">
              <a:xfrm>
                <a:off x="7812095" y="4139387"/>
                <a:ext cx="274095" cy="242273"/>
                <a:chOff x="2641242" y="2017969"/>
                <a:chExt cx="547073" cy="242273"/>
              </a:xfrm>
            </p:grpSpPr>
            <p:cxnSp>
              <p:nvCxnSpPr>
                <p:cNvPr id="191" name="Straight Connector 190"/>
                <p:cNvCxnSpPr/>
                <p:nvPr/>
              </p:nvCxnSpPr>
              <p:spPr>
                <a:xfrm>
                  <a:off x="2958558" y="2018196"/>
                  <a:ext cx="230522" cy="0"/>
                </a:xfrm>
                <a:prstGeom prst="line">
                  <a:avLst/>
                </a:prstGeom>
                <a:ln w="28575">
                  <a:solidFill>
                    <a:schemeClr val="accent3">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a:off x="2946425" y="2082411"/>
                  <a:ext cx="230522" cy="3566"/>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a:off x="2594576" y="2182301"/>
                  <a:ext cx="272984"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a:off x="2594576" y="2246516"/>
                  <a:ext cx="321515" cy="3566"/>
                </a:xfrm>
                <a:prstGeom prst="line">
                  <a:avLst/>
                </a:prstGeom>
                <a:ln w="28575">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rot="5400000">
                  <a:off x="3149835" y="2057440"/>
                  <a:ext cx="7848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rot="5400000">
                  <a:off x="2569249" y="2223327"/>
                  <a:ext cx="74919"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rot="6120000">
                  <a:off x="2866329" y="2080074"/>
                  <a:ext cx="117729" cy="115263"/>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8376" name="Group 395"/>
              <p:cNvGrpSpPr>
                <a:grpSpLocks/>
              </p:cNvGrpSpPr>
              <p:nvPr/>
            </p:nvGrpSpPr>
            <p:grpSpPr bwMode="auto">
              <a:xfrm>
                <a:off x="7817612" y="4444187"/>
                <a:ext cx="274095" cy="242273"/>
                <a:chOff x="2641242" y="2017969"/>
                <a:chExt cx="547073" cy="242273"/>
              </a:xfrm>
            </p:grpSpPr>
            <p:cxnSp>
              <p:nvCxnSpPr>
                <p:cNvPr id="184" name="Straight Connector 183"/>
                <p:cNvCxnSpPr/>
                <p:nvPr/>
              </p:nvCxnSpPr>
              <p:spPr>
                <a:xfrm>
                  <a:off x="2959677" y="2016634"/>
                  <a:ext cx="230522" cy="0"/>
                </a:xfrm>
                <a:prstGeom prst="line">
                  <a:avLst/>
                </a:prstGeom>
                <a:ln w="28575">
                  <a:solidFill>
                    <a:schemeClr val="accent3">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2947544" y="2080849"/>
                  <a:ext cx="230522" cy="3569"/>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2595696" y="2180739"/>
                  <a:ext cx="272984"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2595696" y="2244954"/>
                  <a:ext cx="321515" cy="3569"/>
                </a:xfrm>
                <a:prstGeom prst="line">
                  <a:avLst/>
                </a:prstGeom>
                <a:ln w="28575">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5400000">
                  <a:off x="3150955" y="2055878"/>
                  <a:ext cx="7848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5400000">
                  <a:off x="2612831" y="2221767"/>
                  <a:ext cx="74916"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6120000">
                  <a:off x="2867448" y="2078514"/>
                  <a:ext cx="117726" cy="115263"/>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8377" name="Group 403"/>
              <p:cNvGrpSpPr>
                <a:grpSpLocks/>
              </p:cNvGrpSpPr>
              <p:nvPr/>
            </p:nvGrpSpPr>
            <p:grpSpPr bwMode="auto">
              <a:xfrm>
                <a:off x="7818010" y="4748987"/>
                <a:ext cx="274095" cy="242273"/>
                <a:chOff x="2641242" y="2017969"/>
                <a:chExt cx="547073" cy="242273"/>
              </a:xfrm>
            </p:grpSpPr>
            <p:cxnSp>
              <p:nvCxnSpPr>
                <p:cNvPr id="177" name="Straight Connector 176"/>
                <p:cNvCxnSpPr/>
                <p:nvPr/>
              </p:nvCxnSpPr>
              <p:spPr>
                <a:xfrm>
                  <a:off x="2958882" y="2018639"/>
                  <a:ext cx="230522" cy="0"/>
                </a:xfrm>
                <a:prstGeom prst="line">
                  <a:avLst/>
                </a:prstGeom>
                <a:ln w="28575">
                  <a:solidFill>
                    <a:schemeClr val="accent3">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2946750" y="2082854"/>
                  <a:ext cx="230522" cy="3569"/>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2594901" y="2182744"/>
                  <a:ext cx="272984"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2594901" y="2246959"/>
                  <a:ext cx="321515" cy="3569"/>
                </a:xfrm>
                <a:prstGeom prst="line">
                  <a:avLst/>
                </a:prstGeom>
                <a:ln w="28575">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150160" y="2057882"/>
                  <a:ext cx="7848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5400000">
                  <a:off x="2569573" y="2223771"/>
                  <a:ext cx="74916"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6120000">
                  <a:off x="2866653" y="2080519"/>
                  <a:ext cx="117726" cy="115263"/>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8378" name="Group 526"/>
              <p:cNvGrpSpPr>
                <a:grpSpLocks/>
              </p:cNvGrpSpPr>
              <p:nvPr/>
            </p:nvGrpSpPr>
            <p:grpSpPr bwMode="auto">
              <a:xfrm>
                <a:off x="7818009" y="5042776"/>
                <a:ext cx="274095" cy="242273"/>
                <a:chOff x="2666206" y="5054958"/>
                <a:chExt cx="547073" cy="242273"/>
              </a:xfrm>
            </p:grpSpPr>
            <p:cxnSp>
              <p:nvCxnSpPr>
                <p:cNvPr id="170" name="Straight Connector 169"/>
                <p:cNvCxnSpPr/>
                <p:nvPr/>
              </p:nvCxnSpPr>
              <p:spPr>
                <a:xfrm>
                  <a:off x="2983850" y="5054374"/>
                  <a:ext cx="230522" cy="0"/>
                </a:xfrm>
                <a:prstGeom prst="line">
                  <a:avLst/>
                </a:prstGeom>
                <a:ln w="28575">
                  <a:solidFill>
                    <a:schemeClr val="accent3">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2971717" y="5118589"/>
                  <a:ext cx="230522" cy="3569"/>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2619869" y="5218479"/>
                  <a:ext cx="272984"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2619869" y="5282694"/>
                  <a:ext cx="321515" cy="3569"/>
                </a:xfrm>
                <a:prstGeom prst="line">
                  <a:avLst/>
                </a:prstGeom>
                <a:ln w="28575">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rot="5400000">
                  <a:off x="3175128" y="5093617"/>
                  <a:ext cx="7848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rot="5400000">
                  <a:off x="2594541" y="5259507"/>
                  <a:ext cx="74916"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rot="6120000">
                  <a:off x="2891621" y="5116254"/>
                  <a:ext cx="117726" cy="115263"/>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cxnSp>
            <p:nvCxnSpPr>
              <p:cNvPr id="165" name="Straight Connector 164"/>
              <p:cNvCxnSpPr/>
              <p:nvPr/>
            </p:nvCxnSpPr>
            <p:spPr>
              <a:xfrm>
                <a:off x="7791752" y="1852846"/>
                <a:ext cx="115496" cy="3569"/>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660000" flipV="1">
                <a:off x="7958919" y="1745821"/>
                <a:ext cx="136771" cy="24974"/>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a:off x="7791752" y="1917061"/>
                <a:ext cx="139811" cy="3569"/>
              </a:xfrm>
              <a:prstGeom prst="line">
                <a:avLst/>
              </a:prstGeom>
              <a:ln w="28575">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rot="5400000">
                <a:off x="7760372" y="1879603"/>
                <a:ext cx="74916"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6120000">
                <a:off x="7871181" y="1782944"/>
                <a:ext cx="117729" cy="57749"/>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8196" name="Group 1750"/>
          <p:cNvGrpSpPr>
            <a:grpSpLocks/>
          </p:cNvGrpSpPr>
          <p:nvPr/>
        </p:nvGrpSpPr>
        <p:grpSpPr bwMode="auto">
          <a:xfrm>
            <a:off x="5029200" y="1597025"/>
            <a:ext cx="828675" cy="657225"/>
            <a:chOff x="4129826" y="1400578"/>
            <a:chExt cx="828540" cy="656822"/>
          </a:xfrm>
        </p:grpSpPr>
        <p:sp>
          <p:nvSpPr>
            <p:cNvPr id="1752" name="Freeform 1751"/>
            <p:cNvSpPr/>
            <p:nvPr/>
          </p:nvSpPr>
          <p:spPr>
            <a:xfrm>
              <a:off x="4340930" y="1465626"/>
              <a:ext cx="373001" cy="244325"/>
            </a:xfrm>
            <a:custGeom>
              <a:avLst/>
              <a:gdLst>
                <a:gd name="connsiteX0" fmla="*/ 0 w 373488"/>
                <a:gd name="connsiteY0" fmla="*/ 244699 h 244699"/>
                <a:gd name="connsiteX1" fmla="*/ 115910 w 373488"/>
                <a:gd name="connsiteY1" fmla="*/ 77273 h 244699"/>
                <a:gd name="connsiteX2" fmla="*/ 283335 w 373488"/>
                <a:gd name="connsiteY2" fmla="*/ 206062 h 244699"/>
                <a:gd name="connsiteX3" fmla="*/ 373488 w 373488"/>
                <a:gd name="connsiteY3" fmla="*/ 0 h 244699"/>
              </a:gdLst>
              <a:ahLst/>
              <a:cxnLst>
                <a:cxn ang="0">
                  <a:pos x="connsiteX0" y="connsiteY0"/>
                </a:cxn>
                <a:cxn ang="0">
                  <a:pos x="connsiteX1" y="connsiteY1"/>
                </a:cxn>
                <a:cxn ang="0">
                  <a:pos x="connsiteX2" y="connsiteY2"/>
                </a:cxn>
                <a:cxn ang="0">
                  <a:pos x="connsiteX3" y="connsiteY3"/>
                </a:cxn>
              </a:cxnLst>
              <a:rect l="l" t="t" r="r" b="b"/>
              <a:pathLst>
                <a:path w="373488" h="244699">
                  <a:moveTo>
                    <a:pt x="0" y="244699"/>
                  </a:moveTo>
                  <a:cubicBezTo>
                    <a:pt x="34344" y="164206"/>
                    <a:pt x="68688" y="83713"/>
                    <a:pt x="115910" y="77273"/>
                  </a:cubicBezTo>
                  <a:cubicBezTo>
                    <a:pt x="163133" y="70834"/>
                    <a:pt x="240405" y="218941"/>
                    <a:pt x="283335" y="206062"/>
                  </a:cubicBezTo>
                  <a:cubicBezTo>
                    <a:pt x="326265" y="193183"/>
                    <a:pt x="349876" y="96591"/>
                    <a:pt x="373488" y="0"/>
                  </a:cubicBezTo>
                </a:path>
              </a:pathLst>
            </a:cu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latin typeface="+mj-lt"/>
                <a:cs typeface="Arial" pitchFamily="34" charset="0"/>
              </a:endParaRPr>
            </a:p>
          </p:txBody>
        </p:sp>
        <p:sp>
          <p:nvSpPr>
            <p:cNvPr id="1753" name="Freeform 1752"/>
            <p:cNvSpPr/>
            <p:nvPr/>
          </p:nvSpPr>
          <p:spPr>
            <a:xfrm>
              <a:off x="4129826" y="1541779"/>
              <a:ext cx="349193" cy="450574"/>
            </a:xfrm>
            <a:custGeom>
              <a:avLst/>
              <a:gdLst>
                <a:gd name="connsiteX0" fmla="*/ 42929 w 349875"/>
                <a:gd name="connsiteY0" fmla="*/ 0 h 450761"/>
                <a:gd name="connsiteX1" fmla="*/ 42929 w 349875"/>
                <a:gd name="connsiteY1" fmla="*/ 309093 h 450761"/>
                <a:gd name="connsiteX2" fmla="*/ 300506 w 349875"/>
                <a:gd name="connsiteY2" fmla="*/ 360609 h 450761"/>
                <a:gd name="connsiteX3" fmla="*/ 339143 w 349875"/>
                <a:gd name="connsiteY3" fmla="*/ 450761 h 450761"/>
              </a:gdLst>
              <a:ahLst/>
              <a:cxnLst>
                <a:cxn ang="0">
                  <a:pos x="connsiteX0" y="connsiteY0"/>
                </a:cxn>
                <a:cxn ang="0">
                  <a:pos x="connsiteX1" y="connsiteY1"/>
                </a:cxn>
                <a:cxn ang="0">
                  <a:pos x="connsiteX2" y="connsiteY2"/>
                </a:cxn>
                <a:cxn ang="0">
                  <a:pos x="connsiteX3" y="connsiteY3"/>
                </a:cxn>
              </a:cxnLst>
              <a:rect l="l" t="t" r="r" b="b"/>
              <a:pathLst>
                <a:path w="349875" h="450761">
                  <a:moveTo>
                    <a:pt x="42929" y="0"/>
                  </a:moveTo>
                  <a:cubicBezTo>
                    <a:pt x="21464" y="124496"/>
                    <a:pt x="0" y="248992"/>
                    <a:pt x="42929" y="309093"/>
                  </a:cubicBezTo>
                  <a:cubicBezTo>
                    <a:pt x="85858" y="369194"/>
                    <a:pt x="251137" y="336998"/>
                    <a:pt x="300506" y="360609"/>
                  </a:cubicBezTo>
                  <a:cubicBezTo>
                    <a:pt x="349875" y="384220"/>
                    <a:pt x="344509" y="417490"/>
                    <a:pt x="339143" y="450761"/>
                  </a:cubicBezTo>
                </a:path>
              </a:pathLst>
            </a:cu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latin typeface="+mj-lt"/>
                <a:cs typeface="Arial" pitchFamily="34" charset="0"/>
              </a:endParaRPr>
            </a:p>
          </p:txBody>
        </p:sp>
        <p:sp>
          <p:nvSpPr>
            <p:cNvPr id="1754" name="Freeform 1753"/>
            <p:cNvSpPr/>
            <p:nvPr/>
          </p:nvSpPr>
          <p:spPr>
            <a:xfrm>
              <a:off x="4718693" y="1400578"/>
              <a:ext cx="239673" cy="566390"/>
            </a:xfrm>
            <a:custGeom>
              <a:avLst/>
              <a:gdLst>
                <a:gd name="connsiteX0" fmla="*/ 98739 w 240406"/>
                <a:gd name="connsiteY0" fmla="*/ 566670 h 566670"/>
                <a:gd name="connsiteX1" fmla="*/ 8586 w 240406"/>
                <a:gd name="connsiteY1" fmla="*/ 373487 h 566670"/>
                <a:gd name="connsiteX2" fmla="*/ 150254 w 240406"/>
                <a:gd name="connsiteY2" fmla="*/ 244698 h 566670"/>
                <a:gd name="connsiteX3" fmla="*/ 188891 w 240406"/>
                <a:gd name="connsiteY3" fmla="*/ 90152 h 566670"/>
                <a:gd name="connsiteX4" fmla="*/ 240406 w 240406"/>
                <a:gd name="connsiteY4" fmla="*/ 0 h 566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406" h="566670">
                  <a:moveTo>
                    <a:pt x="98739" y="566670"/>
                  </a:moveTo>
                  <a:cubicBezTo>
                    <a:pt x="49369" y="496909"/>
                    <a:pt x="0" y="427149"/>
                    <a:pt x="8586" y="373487"/>
                  </a:cubicBezTo>
                  <a:cubicBezTo>
                    <a:pt x="17172" y="319825"/>
                    <a:pt x="120203" y="291921"/>
                    <a:pt x="150254" y="244698"/>
                  </a:cubicBezTo>
                  <a:cubicBezTo>
                    <a:pt x="180305" y="197475"/>
                    <a:pt x="173866" y="130935"/>
                    <a:pt x="188891" y="90152"/>
                  </a:cubicBezTo>
                  <a:cubicBezTo>
                    <a:pt x="203916" y="49369"/>
                    <a:pt x="214648" y="25758"/>
                    <a:pt x="240406" y="0"/>
                  </a:cubicBezTo>
                </a:path>
              </a:pathLst>
            </a:cu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latin typeface="+mj-lt"/>
                <a:cs typeface="Arial" pitchFamily="34" charset="0"/>
              </a:endParaRPr>
            </a:p>
          </p:txBody>
        </p:sp>
        <p:sp>
          <p:nvSpPr>
            <p:cNvPr id="1755" name="Freeform 1754"/>
            <p:cNvSpPr/>
            <p:nvPr/>
          </p:nvSpPr>
          <p:spPr>
            <a:xfrm>
              <a:off x="4237758" y="1413270"/>
              <a:ext cx="192057" cy="387112"/>
            </a:xfrm>
            <a:custGeom>
              <a:avLst/>
              <a:gdLst>
                <a:gd name="connsiteX0" fmla="*/ 0 w 193183"/>
                <a:gd name="connsiteY0" fmla="*/ 0 h 386366"/>
                <a:gd name="connsiteX1" fmla="*/ 90152 w 193183"/>
                <a:gd name="connsiteY1" fmla="*/ 64394 h 386366"/>
                <a:gd name="connsiteX2" fmla="*/ 64395 w 193183"/>
                <a:gd name="connsiteY2" fmla="*/ 257577 h 386366"/>
                <a:gd name="connsiteX3" fmla="*/ 193183 w 193183"/>
                <a:gd name="connsiteY3" fmla="*/ 386366 h 386366"/>
              </a:gdLst>
              <a:ahLst/>
              <a:cxnLst>
                <a:cxn ang="0">
                  <a:pos x="connsiteX0" y="connsiteY0"/>
                </a:cxn>
                <a:cxn ang="0">
                  <a:pos x="connsiteX1" y="connsiteY1"/>
                </a:cxn>
                <a:cxn ang="0">
                  <a:pos x="connsiteX2" y="connsiteY2"/>
                </a:cxn>
                <a:cxn ang="0">
                  <a:pos x="connsiteX3" y="connsiteY3"/>
                </a:cxn>
              </a:cxnLst>
              <a:rect l="l" t="t" r="r" b="b"/>
              <a:pathLst>
                <a:path w="193183" h="386366">
                  <a:moveTo>
                    <a:pt x="0" y="0"/>
                  </a:moveTo>
                  <a:cubicBezTo>
                    <a:pt x="39710" y="10732"/>
                    <a:pt x="79420" y="21465"/>
                    <a:pt x="90152" y="64394"/>
                  </a:cubicBezTo>
                  <a:cubicBezTo>
                    <a:pt x="100884" y="107323"/>
                    <a:pt x="47223" y="203915"/>
                    <a:pt x="64395" y="257577"/>
                  </a:cubicBezTo>
                  <a:cubicBezTo>
                    <a:pt x="81567" y="311239"/>
                    <a:pt x="137375" y="348802"/>
                    <a:pt x="193183" y="386366"/>
                  </a:cubicBezTo>
                </a:path>
              </a:pathLst>
            </a:cu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latin typeface="+mj-lt"/>
                <a:cs typeface="Arial" pitchFamily="34" charset="0"/>
              </a:endParaRPr>
            </a:p>
          </p:txBody>
        </p:sp>
        <p:sp>
          <p:nvSpPr>
            <p:cNvPr id="1756" name="Freeform 1755"/>
            <p:cNvSpPr/>
            <p:nvPr/>
          </p:nvSpPr>
          <p:spPr>
            <a:xfrm>
              <a:off x="4237758" y="1656009"/>
              <a:ext cx="320623" cy="401391"/>
            </a:xfrm>
            <a:custGeom>
              <a:avLst/>
              <a:gdLst>
                <a:gd name="connsiteX0" fmla="*/ 0 w 321972"/>
                <a:gd name="connsiteY0" fmla="*/ 401391 h 401391"/>
                <a:gd name="connsiteX1" fmla="*/ 141668 w 321972"/>
                <a:gd name="connsiteY1" fmla="*/ 285481 h 401391"/>
                <a:gd name="connsiteX2" fmla="*/ 167426 w 321972"/>
                <a:gd name="connsiteY2" fmla="*/ 40783 h 401391"/>
                <a:gd name="connsiteX3" fmla="*/ 321972 w 321972"/>
                <a:gd name="connsiteY3" fmla="*/ 40783 h 401391"/>
              </a:gdLst>
              <a:ahLst/>
              <a:cxnLst>
                <a:cxn ang="0">
                  <a:pos x="connsiteX0" y="connsiteY0"/>
                </a:cxn>
                <a:cxn ang="0">
                  <a:pos x="connsiteX1" y="connsiteY1"/>
                </a:cxn>
                <a:cxn ang="0">
                  <a:pos x="connsiteX2" y="connsiteY2"/>
                </a:cxn>
                <a:cxn ang="0">
                  <a:pos x="connsiteX3" y="connsiteY3"/>
                </a:cxn>
              </a:cxnLst>
              <a:rect l="l" t="t" r="r" b="b"/>
              <a:pathLst>
                <a:path w="321972" h="401391">
                  <a:moveTo>
                    <a:pt x="0" y="401391"/>
                  </a:moveTo>
                  <a:cubicBezTo>
                    <a:pt x="56882" y="373486"/>
                    <a:pt x="113764" y="345582"/>
                    <a:pt x="141668" y="285481"/>
                  </a:cubicBezTo>
                  <a:cubicBezTo>
                    <a:pt x="169572" y="225380"/>
                    <a:pt x="137375" y="81566"/>
                    <a:pt x="167426" y="40783"/>
                  </a:cubicBezTo>
                  <a:cubicBezTo>
                    <a:pt x="197477" y="0"/>
                    <a:pt x="259724" y="20391"/>
                    <a:pt x="321972" y="40783"/>
                  </a:cubicBezTo>
                </a:path>
              </a:pathLst>
            </a:cu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latin typeface="+mj-lt"/>
                <a:cs typeface="Arial" pitchFamily="34" charset="0"/>
              </a:endParaRPr>
            </a:p>
          </p:txBody>
        </p:sp>
      </p:grpSp>
      <p:sp>
        <p:nvSpPr>
          <p:cNvPr id="1757" name="Rectangle 1756"/>
          <p:cNvSpPr/>
          <p:nvPr/>
        </p:nvSpPr>
        <p:spPr>
          <a:xfrm>
            <a:off x="3814763" y="1978025"/>
            <a:ext cx="300037" cy="369888"/>
          </a:xfrm>
          <a:prstGeom prst="rect">
            <a:avLst/>
          </a:prstGeom>
        </p:spPr>
        <p:txBody>
          <a:bodyPr wrap="none">
            <a:spAutoFit/>
          </a:bodyPr>
          <a:lstStyle/>
          <a:p>
            <a:pPr fontAlgn="auto">
              <a:spcBef>
                <a:spcPts val="0"/>
              </a:spcBef>
              <a:spcAft>
                <a:spcPts val="0"/>
              </a:spcAft>
              <a:defRPr/>
            </a:pPr>
            <a:r>
              <a:rPr lang="en-US" b="1" dirty="0">
                <a:latin typeface="+mj-lt"/>
                <a:cs typeface="Arial" pitchFamily="34" charset="0"/>
              </a:rPr>
              <a:t>+</a:t>
            </a:r>
          </a:p>
        </p:txBody>
      </p:sp>
      <p:cxnSp>
        <p:nvCxnSpPr>
          <p:cNvPr id="1758" name="Straight Arrow Connector 1757"/>
          <p:cNvCxnSpPr/>
          <p:nvPr/>
        </p:nvCxnSpPr>
        <p:spPr>
          <a:xfrm>
            <a:off x="6477000" y="2130425"/>
            <a:ext cx="22860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59" name="Freeform 1758"/>
          <p:cNvSpPr/>
          <p:nvPr/>
        </p:nvSpPr>
        <p:spPr>
          <a:xfrm>
            <a:off x="1219200" y="1292225"/>
            <a:ext cx="2286000" cy="1600200"/>
          </a:xfrm>
          <a:custGeom>
            <a:avLst/>
            <a:gdLst>
              <a:gd name="connsiteX0" fmla="*/ 813515 w 2436253"/>
              <a:gd name="connsiteY0" fmla="*/ 749121 h 2470597"/>
              <a:gd name="connsiteX1" fmla="*/ 787757 w 2436253"/>
              <a:gd name="connsiteY1" fmla="*/ 1071093 h 2470597"/>
              <a:gd name="connsiteX2" fmla="*/ 311239 w 2436253"/>
              <a:gd name="connsiteY2" fmla="*/ 1109730 h 2470597"/>
              <a:gd name="connsiteX3" fmla="*/ 182450 w 2436253"/>
              <a:gd name="connsiteY3" fmla="*/ 980941 h 2470597"/>
              <a:gd name="connsiteX4" fmla="*/ 27904 w 2436253"/>
              <a:gd name="connsiteY4" fmla="*/ 993820 h 2470597"/>
              <a:gd name="connsiteX5" fmla="*/ 53662 w 2436253"/>
              <a:gd name="connsiteY5" fmla="*/ 1212761 h 2470597"/>
              <a:gd name="connsiteX6" fmla="*/ 349876 w 2436253"/>
              <a:gd name="connsiteY6" fmla="*/ 1187003 h 2470597"/>
              <a:gd name="connsiteX7" fmla="*/ 813515 w 2436253"/>
              <a:gd name="connsiteY7" fmla="*/ 1212761 h 2470597"/>
              <a:gd name="connsiteX8" fmla="*/ 890788 w 2436253"/>
              <a:gd name="connsiteY8" fmla="*/ 1547611 h 2470597"/>
              <a:gd name="connsiteX9" fmla="*/ 684726 w 2436253"/>
              <a:gd name="connsiteY9" fmla="*/ 1818068 h 2470597"/>
              <a:gd name="connsiteX10" fmla="*/ 246845 w 2436253"/>
              <a:gd name="connsiteY10" fmla="*/ 2114282 h 2470597"/>
              <a:gd name="connsiteX11" fmla="*/ 246845 w 2436253"/>
              <a:gd name="connsiteY11" fmla="*/ 2346101 h 2470597"/>
              <a:gd name="connsiteX12" fmla="*/ 697605 w 2436253"/>
              <a:gd name="connsiteY12" fmla="*/ 2397617 h 2470597"/>
              <a:gd name="connsiteX13" fmla="*/ 787757 w 2436253"/>
              <a:gd name="connsiteY13" fmla="*/ 1908220 h 2470597"/>
              <a:gd name="connsiteX14" fmla="*/ 1083971 w 2436253"/>
              <a:gd name="connsiteY14" fmla="*/ 1663521 h 2470597"/>
              <a:gd name="connsiteX15" fmla="*/ 1457459 w 2436253"/>
              <a:gd name="connsiteY15" fmla="*/ 1856704 h 2470597"/>
              <a:gd name="connsiteX16" fmla="*/ 1895341 w 2436253"/>
              <a:gd name="connsiteY16" fmla="*/ 2243070 h 2470597"/>
              <a:gd name="connsiteX17" fmla="*/ 2397617 w 2436253"/>
              <a:gd name="connsiteY17" fmla="*/ 1663521 h 2470597"/>
              <a:gd name="connsiteX18" fmla="*/ 2127160 w 2436253"/>
              <a:gd name="connsiteY18" fmla="*/ 1302913 h 2470597"/>
              <a:gd name="connsiteX19" fmla="*/ 1805188 w 2436253"/>
              <a:gd name="connsiteY19" fmla="*/ 1161245 h 2470597"/>
              <a:gd name="connsiteX20" fmla="*/ 1921098 w 2436253"/>
              <a:gd name="connsiteY20" fmla="*/ 865031 h 2470597"/>
              <a:gd name="connsiteX21" fmla="*/ 2346101 w 2436253"/>
              <a:gd name="connsiteY21" fmla="*/ 710484 h 2470597"/>
              <a:gd name="connsiteX22" fmla="*/ 2307464 w 2436253"/>
              <a:gd name="connsiteY22" fmla="*/ 478665 h 2470597"/>
              <a:gd name="connsiteX23" fmla="*/ 2062766 w 2436253"/>
              <a:gd name="connsiteY23" fmla="*/ 504422 h 2470597"/>
              <a:gd name="connsiteX24" fmla="*/ 1972614 w 2436253"/>
              <a:gd name="connsiteY24" fmla="*/ 671848 h 2470597"/>
              <a:gd name="connsiteX25" fmla="*/ 1727915 w 2436253"/>
              <a:gd name="connsiteY25" fmla="*/ 813515 h 2470597"/>
              <a:gd name="connsiteX26" fmla="*/ 1328670 w 2436253"/>
              <a:gd name="connsiteY26" fmla="*/ 504422 h 2470597"/>
              <a:gd name="connsiteX27" fmla="*/ 1328670 w 2436253"/>
              <a:gd name="connsiteY27" fmla="*/ 182451 h 2470597"/>
              <a:gd name="connsiteX28" fmla="*/ 1045335 w 2436253"/>
              <a:gd name="connsiteY28" fmla="*/ 40783 h 2470597"/>
              <a:gd name="connsiteX29" fmla="*/ 710484 w 2436253"/>
              <a:gd name="connsiteY29" fmla="*/ 427149 h 2470597"/>
              <a:gd name="connsiteX30" fmla="*/ 813515 w 2436253"/>
              <a:gd name="connsiteY30" fmla="*/ 749121 h 24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36253" h="2470597">
                <a:moveTo>
                  <a:pt x="813515" y="749121"/>
                </a:moveTo>
                <a:cubicBezTo>
                  <a:pt x="826394" y="856445"/>
                  <a:pt x="871470" y="1010992"/>
                  <a:pt x="787757" y="1071093"/>
                </a:cubicBezTo>
                <a:cubicBezTo>
                  <a:pt x="704044" y="1131194"/>
                  <a:pt x="412124" y="1124755"/>
                  <a:pt x="311239" y="1109730"/>
                </a:cubicBezTo>
                <a:cubicBezTo>
                  <a:pt x="210355" y="1094705"/>
                  <a:pt x="229673" y="1000259"/>
                  <a:pt x="182450" y="980941"/>
                </a:cubicBezTo>
                <a:cubicBezTo>
                  <a:pt x="135228" y="961623"/>
                  <a:pt x="49369" y="955183"/>
                  <a:pt x="27904" y="993820"/>
                </a:cubicBezTo>
                <a:cubicBezTo>
                  <a:pt x="6439" y="1032457"/>
                  <a:pt x="0" y="1180564"/>
                  <a:pt x="53662" y="1212761"/>
                </a:cubicBezTo>
                <a:cubicBezTo>
                  <a:pt x="107324" y="1244958"/>
                  <a:pt x="223234" y="1187003"/>
                  <a:pt x="349876" y="1187003"/>
                </a:cubicBezTo>
                <a:cubicBezTo>
                  <a:pt x="476518" y="1187003"/>
                  <a:pt x="723363" y="1152660"/>
                  <a:pt x="813515" y="1212761"/>
                </a:cubicBezTo>
                <a:cubicBezTo>
                  <a:pt x="903667" y="1272862"/>
                  <a:pt x="912253" y="1446727"/>
                  <a:pt x="890788" y="1547611"/>
                </a:cubicBezTo>
                <a:cubicBezTo>
                  <a:pt x="869323" y="1648496"/>
                  <a:pt x="792050" y="1723623"/>
                  <a:pt x="684726" y="1818068"/>
                </a:cubicBezTo>
                <a:cubicBezTo>
                  <a:pt x="577402" y="1912513"/>
                  <a:pt x="319825" y="2026277"/>
                  <a:pt x="246845" y="2114282"/>
                </a:cubicBezTo>
                <a:cubicBezTo>
                  <a:pt x="173865" y="2202288"/>
                  <a:pt x="171718" y="2298879"/>
                  <a:pt x="246845" y="2346101"/>
                </a:cubicBezTo>
                <a:cubicBezTo>
                  <a:pt x="321972" y="2393324"/>
                  <a:pt x="607453" y="2470597"/>
                  <a:pt x="697605" y="2397617"/>
                </a:cubicBezTo>
                <a:cubicBezTo>
                  <a:pt x="787757" y="2324637"/>
                  <a:pt x="723363" y="2030569"/>
                  <a:pt x="787757" y="1908220"/>
                </a:cubicBezTo>
                <a:cubicBezTo>
                  <a:pt x="852151" y="1785871"/>
                  <a:pt x="972354" y="1672107"/>
                  <a:pt x="1083971" y="1663521"/>
                </a:cubicBezTo>
                <a:cubicBezTo>
                  <a:pt x="1195588" y="1654935"/>
                  <a:pt x="1322231" y="1760113"/>
                  <a:pt x="1457459" y="1856704"/>
                </a:cubicBezTo>
                <a:cubicBezTo>
                  <a:pt x="1592687" y="1953295"/>
                  <a:pt x="1738648" y="2275267"/>
                  <a:pt x="1895341" y="2243070"/>
                </a:cubicBezTo>
                <a:cubicBezTo>
                  <a:pt x="2052034" y="2210873"/>
                  <a:pt x="2358981" y="1820214"/>
                  <a:pt x="2397617" y="1663521"/>
                </a:cubicBezTo>
                <a:cubicBezTo>
                  <a:pt x="2436253" y="1506828"/>
                  <a:pt x="2225898" y="1386626"/>
                  <a:pt x="2127160" y="1302913"/>
                </a:cubicBezTo>
                <a:cubicBezTo>
                  <a:pt x="2028422" y="1219200"/>
                  <a:pt x="1839532" y="1234225"/>
                  <a:pt x="1805188" y="1161245"/>
                </a:cubicBezTo>
                <a:cubicBezTo>
                  <a:pt x="1770844" y="1088265"/>
                  <a:pt x="1830946" y="940158"/>
                  <a:pt x="1921098" y="865031"/>
                </a:cubicBezTo>
                <a:cubicBezTo>
                  <a:pt x="2011250" y="789904"/>
                  <a:pt x="2281707" y="774878"/>
                  <a:pt x="2346101" y="710484"/>
                </a:cubicBezTo>
                <a:cubicBezTo>
                  <a:pt x="2410495" y="646090"/>
                  <a:pt x="2354687" y="513009"/>
                  <a:pt x="2307464" y="478665"/>
                </a:cubicBezTo>
                <a:cubicBezTo>
                  <a:pt x="2260242" y="444321"/>
                  <a:pt x="2118574" y="472225"/>
                  <a:pt x="2062766" y="504422"/>
                </a:cubicBezTo>
                <a:cubicBezTo>
                  <a:pt x="2006958" y="536619"/>
                  <a:pt x="2028422" y="620333"/>
                  <a:pt x="1972614" y="671848"/>
                </a:cubicBezTo>
                <a:cubicBezTo>
                  <a:pt x="1916806" y="723363"/>
                  <a:pt x="1835239" y="841419"/>
                  <a:pt x="1727915" y="813515"/>
                </a:cubicBezTo>
                <a:cubicBezTo>
                  <a:pt x="1620591" y="785611"/>
                  <a:pt x="1395211" y="609599"/>
                  <a:pt x="1328670" y="504422"/>
                </a:cubicBezTo>
                <a:cubicBezTo>
                  <a:pt x="1262129" y="399245"/>
                  <a:pt x="1375893" y="259724"/>
                  <a:pt x="1328670" y="182451"/>
                </a:cubicBezTo>
                <a:cubicBezTo>
                  <a:pt x="1281447" y="105178"/>
                  <a:pt x="1148366" y="0"/>
                  <a:pt x="1045335" y="40783"/>
                </a:cubicBezTo>
                <a:cubicBezTo>
                  <a:pt x="942304" y="81566"/>
                  <a:pt x="751267" y="311239"/>
                  <a:pt x="710484" y="427149"/>
                </a:cubicBezTo>
                <a:cubicBezTo>
                  <a:pt x="669701" y="543059"/>
                  <a:pt x="800636" y="641797"/>
                  <a:pt x="813515" y="749121"/>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mj-lt"/>
              <a:cs typeface="Arial" pitchFamily="34" charset="0"/>
            </a:endParaRPr>
          </a:p>
        </p:txBody>
      </p:sp>
      <p:sp>
        <p:nvSpPr>
          <p:cNvPr id="1760" name="Rectangle 1759"/>
          <p:cNvSpPr/>
          <p:nvPr/>
        </p:nvSpPr>
        <p:spPr>
          <a:xfrm>
            <a:off x="1981200" y="1905000"/>
            <a:ext cx="941388" cy="307975"/>
          </a:xfrm>
          <a:prstGeom prst="rect">
            <a:avLst/>
          </a:prstGeom>
        </p:spPr>
        <p:txBody>
          <a:bodyPr wrap="none">
            <a:spAutoFit/>
          </a:bodyPr>
          <a:lstStyle/>
          <a:p>
            <a:pPr fontAlgn="auto">
              <a:spcBef>
                <a:spcPts val="0"/>
              </a:spcBef>
              <a:spcAft>
                <a:spcPts val="0"/>
              </a:spcAft>
              <a:defRPr/>
            </a:pPr>
            <a:r>
              <a:rPr lang="en-US" sz="1400" dirty="0">
                <a:latin typeface="+mj-lt"/>
                <a:cs typeface="Arial" pitchFamily="34" charset="0"/>
              </a:rPr>
              <a:t>M13mp18</a:t>
            </a:r>
          </a:p>
        </p:txBody>
      </p:sp>
      <p:sp>
        <p:nvSpPr>
          <p:cNvPr id="1761" name="Rectangle 1760"/>
          <p:cNvSpPr/>
          <p:nvPr/>
        </p:nvSpPr>
        <p:spPr>
          <a:xfrm>
            <a:off x="4648200" y="2293938"/>
            <a:ext cx="1601788" cy="738187"/>
          </a:xfrm>
          <a:prstGeom prst="rect">
            <a:avLst/>
          </a:prstGeom>
        </p:spPr>
        <p:txBody>
          <a:bodyPr wrap="none">
            <a:spAutoFit/>
          </a:bodyPr>
          <a:lstStyle/>
          <a:p>
            <a:pPr fontAlgn="auto">
              <a:spcBef>
                <a:spcPts val="0"/>
              </a:spcBef>
              <a:spcAft>
                <a:spcPts val="0"/>
              </a:spcAft>
              <a:defRPr/>
            </a:pPr>
            <a:r>
              <a:rPr lang="en-US" sz="1400" dirty="0">
                <a:latin typeface="+mj-lt"/>
                <a:cs typeface="Arial" pitchFamily="34" charset="0"/>
              </a:rPr>
              <a:t>225 fold excess</a:t>
            </a:r>
          </a:p>
          <a:p>
            <a:pPr fontAlgn="auto">
              <a:spcBef>
                <a:spcPts val="0"/>
              </a:spcBef>
              <a:spcAft>
                <a:spcPts val="0"/>
              </a:spcAft>
              <a:defRPr/>
            </a:pPr>
            <a:r>
              <a:rPr lang="en-US" sz="1400" dirty="0">
                <a:latin typeface="+mj-lt"/>
                <a:cs typeface="Arial" pitchFamily="34" charset="0"/>
              </a:rPr>
              <a:t>helper strands in </a:t>
            </a:r>
          </a:p>
          <a:p>
            <a:pPr fontAlgn="auto">
              <a:spcBef>
                <a:spcPts val="0"/>
              </a:spcBef>
              <a:spcAft>
                <a:spcPts val="0"/>
              </a:spcAft>
              <a:defRPr/>
            </a:pPr>
            <a:r>
              <a:rPr lang="en-US" sz="1400" dirty="0">
                <a:latin typeface="+mj-lt"/>
                <a:cs typeface="Arial" pitchFamily="34" charset="0"/>
              </a:rPr>
              <a:t>TAE/Mg</a:t>
            </a:r>
            <a:r>
              <a:rPr lang="en-US" sz="1400" baseline="30000" dirty="0">
                <a:latin typeface="+mj-lt"/>
                <a:cs typeface="Arial" pitchFamily="34" charset="0"/>
              </a:rPr>
              <a:t>2+</a:t>
            </a:r>
            <a:r>
              <a:rPr lang="en-US" sz="1400" dirty="0">
                <a:latin typeface="+mj-lt"/>
                <a:cs typeface="Arial" pitchFamily="34" charset="0"/>
              </a:rPr>
              <a:t>(1x, pH8)</a:t>
            </a:r>
          </a:p>
        </p:txBody>
      </p:sp>
      <p:sp>
        <p:nvSpPr>
          <p:cNvPr id="1762" name="Rectangle 1761"/>
          <p:cNvSpPr/>
          <p:nvPr/>
        </p:nvSpPr>
        <p:spPr>
          <a:xfrm>
            <a:off x="6553200" y="1444625"/>
            <a:ext cx="2133600" cy="1477963"/>
          </a:xfrm>
          <a:prstGeom prst="rect">
            <a:avLst/>
          </a:prstGeom>
        </p:spPr>
        <p:txBody>
          <a:bodyPr>
            <a:spAutoFit/>
          </a:bodyPr>
          <a:lstStyle/>
          <a:p>
            <a:pPr marL="228600" indent="-228600" fontAlgn="auto">
              <a:spcBef>
                <a:spcPts val="0"/>
              </a:spcBef>
              <a:spcAft>
                <a:spcPts val="0"/>
              </a:spcAft>
              <a:buFontTx/>
              <a:buAutoNum type="alphaLcParenR"/>
              <a:defRPr/>
            </a:pPr>
            <a:r>
              <a:rPr lang="en-US" dirty="0">
                <a:latin typeface="+mj-lt"/>
                <a:cs typeface="Arial" pitchFamily="34" charset="0"/>
              </a:rPr>
              <a:t>90 °C for 5 min</a:t>
            </a:r>
          </a:p>
          <a:p>
            <a:pPr marL="228600" indent="-228600" fontAlgn="auto">
              <a:spcBef>
                <a:spcPts val="0"/>
              </a:spcBef>
              <a:spcAft>
                <a:spcPts val="0"/>
              </a:spcAft>
              <a:defRPr/>
            </a:pPr>
            <a:r>
              <a:rPr lang="en-US" dirty="0">
                <a:latin typeface="+mj-lt"/>
                <a:cs typeface="Arial" pitchFamily="34" charset="0"/>
              </a:rPr>
              <a:t>	in thermal cycler</a:t>
            </a:r>
          </a:p>
          <a:p>
            <a:pPr marL="228600" indent="-228600" fontAlgn="auto">
              <a:spcBef>
                <a:spcPts val="0"/>
              </a:spcBef>
              <a:spcAft>
                <a:spcPts val="0"/>
              </a:spcAft>
              <a:defRPr/>
            </a:pPr>
            <a:endParaRPr lang="en-US" dirty="0">
              <a:latin typeface="+mj-lt"/>
              <a:cs typeface="Arial" pitchFamily="34" charset="0"/>
            </a:endParaRPr>
          </a:p>
          <a:p>
            <a:pPr marL="228600" indent="-228600" fontAlgn="auto">
              <a:spcBef>
                <a:spcPts val="0"/>
              </a:spcBef>
              <a:spcAft>
                <a:spcPts val="0"/>
              </a:spcAft>
              <a:defRPr/>
            </a:pPr>
            <a:r>
              <a:rPr lang="en-US" dirty="0">
                <a:latin typeface="+mj-lt"/>
                <a:cs typeface="Arial" pitchFamily="34" charset="0"/>
              </a:rPr>
              <a:t>b) 4 °C ( -1 °C/min)</a:t>
            </a:r>
          </a:p>
          <a:p>
            <a:pPr marL="228600" indent="-228600" fontAlgn="auto">
              <a:spcBef>
                <a:spcPts val="0"/>
              </a:spcBef>
              <a:spcAft>
                <a:spcPts val="0"/>
              </a:spcAft>
              <a:defRPr/>
            </a:pPr>
            <a:r>
              <a:rPr lang="en-US" dirty="0">
                <a:latin typeface="+mj-lt"/>
                <a:cs typeface="Arial" pitchFamily="34" charset="0"/>
              </a:rPr>
              <a:t>c) Stored at 4 °C</a:t>
            </a:r>
          </a:p>
        </p:txBody>
      </p:sp>
      <p:sp>
        <p:nvSpPr>
          <p:cNvPr id="1765" name="Rectangle 1764"/>
          <p:cNvSpPr/>
          <p:nvPr/>
        </p:nvSpPr>
        <p:spPr>
          <a:xfrm rot="16200000">
            <a:off x="719138" y="4625975"/>
            <a:ext cx="782638" cy="369887"/>
          </a:xfrm>
          <a:prstGeom prst="rect">
            <a:avLst/>
          </a:prstGeom>
          <a:solidFill>
            <a:srgbClr val="FFFFFF">
              <a:alpha val="69020"/>
            </a:srgbClr>
          </a:solidFill>
          <a:ln>
            <a:noFill/>
          </a:ln>
        </p:spPr>
        <p:txBody>
          <a:bodyPr wrap="none">
            <a:spAutoFit/>
          </a:bodyPr>
          <a:lstStyle/>
          <a:p>
            <a:pPr fontAlgn="auto">
              <a:spcBef>
                <a:spcPts val="0"/>
              </a:spcBef>
              <a:spcAft>
                <a:spcPts val="0"/>
              </a:spcAft>
              <a:defRPr/>
            </a:pPr>
            <a:r>
              <a:rPr lang="en-US" b="1" dirty="0">
                <a:latin typeface="+mj-lt"/>
                <a:cs typeface="Arial" pitchFamily="34" charset="0"/>
              </a:rPr>
              <a:t>90 nm</a:t>
            </a:r>
          </a:p>
        </p:txBody>
      </p:sp>
      <p:sp>
        <p:nvSpPr>
          <p:cNvPr id="1766" name="Rectangle 1765"/>
          <p:cNvSpPr/>
          <p:nvPr/>
        </p:nvSpPr>
        <p:spPr>
          <a:xfrm>
            <a:off x="2514600" y="5715000"/>
            <a:ext cx="782638" cy="369888"/>
          </a:xfrm>
          <a:prstGeom prst="rect">
            <a:avLst/>
          </a:prstGeom>
          <a:solidFill>
            <a:srgbClr val="FFFFFF">
              <a:alpha val="69020"/>
            </a:srgbClr>
          </a:solidFill>
          <a:ln>
            <a:noFill/>
          </a:ln>
        </p:spPr>
        <p:txBody>
          <a:bodyPr wrap="none">
            <a:spAutoFit/>
          </a:bodyPr>
          <a:lstStyle/>
          <a:p>
            <a:pPr fontAlgn="auto">
              <a:spcBef>
                <a:spcPts val="0"/>
              </a:spcBef>
              <a:spcAft>
                <a:spcPts val="0"/>
              </a:spcAft>
              <a:defRPr/>
            </a:pPr>
            <a:r>
              <a:rPr lang="en-US" b="1" dirty="0">
                <a:latin typeface="+mj-lt"/>
                <a:cs typeface="Arial" pitchFamily="34" charset="0"/>
              </a:rPr>
              <a:t>70 nm</a:t>
            </a:r>
          </a:p>
        </p:txBody>
      </p:sp>
      <p:sp>
        <p:nvSpPr>
          <p:cNvPr id="1768" name="Rectangle 1767"/>
          <p:cNvSpPr/>
          <p:nvPr/>
        </p:nvSpPr>
        <p:spPr>
          <a:xfrm>
            <a:off x="7456488" y="4953000"/>
            <a:ext cx="944562" cy="923925"/>
          </a:xfrm>
          <a:prstGeom prst="rect">
            <a:avLst/>
          </a:prstGeom>
        </p:spPr>
        <p:txBody>
          <a:bodyPr wrap="none">
            <a:spAutoFit/>
          </a:bodyPr>
          <a:lstStyle/>
          <a:p>
            <a:pPr algn="ctr" fontAlgn="auto">
              <a:spcBef>
                <a:spcPts val="0"/>
              </a:spcBef>
              <a:spcAft>
                <a:spcPts val="0"/>
              </a:spcAft>
              <a:defRPr/>
            </a:pPr>
            <a:r>
              <a:rPr lang="en-US" dirty="0">
                <a:latin typeface="+mj-lt"/>
                <a:cs typeface="Arial" pitchFamily="34" charset="0"/>
              </a:rPr>
              <a:t>DNA </a:t>
            </a:r>
          </a:p>
          <a:p>
            <a:pPr algn="ctr" fontAlgn="auto">
              <a:spcBef>
                <a:spcPts val="0"/>
              </a:spcBef>
              <a:spcAft>
                <a:spcPts val="0"/>
              </a:spcAft>
              <a:defRPr/>
            </a:pPr>
            <a:r>
              <a:rPr lang="en-US" dirty="0">
                <a:latin typeface="+mj-lt"/>
                <a:cs typeface="Arial" pitchFamily="34" charset="0"/>
              </a:rPr>
              <a:t>origami </a:t>
            </a:r>
          </a:p>
          <a:p>
            <a:pPr algn="ctr" fontAlgn="auto">
              <a:spcBef>
                <a:spcPts val="0"/>
              </a:spcBef>
              <a:spcAft>
                <a:spcPts val="0"/>
              </a:spcAft>
              <a:defRPr/>
            </a:pPr>
            <a:r>
              <a:rPr lang="en-US" dirty="0">
                <a:latin typeface="+mj-lt"/>
                <a:cs typeface="Arial" pitchFamily="34" charset="0"/>
              </a:rPr>
              <a:t>Soln.</a:t>
            </a:r>
          </a:p>
        </p:txBody>
      </p:sp>
      <p:grpSp>
        <p:nvGrpSpPr>
          <p:cNvPr id="8207" name="Group 1768"/>
          <p:cNvGrpSpPr>
            <a:grpSpLocks/>
          </p:cNvGrpSpPr>
          <p:nvPr/>
        </p:nvGrpSpPr>
        <p:grpSpPr bwMode="auto">
          <a:xfrm>
            <a:off x="7772400" y="3962400"/>
            <a:ext cx="541338" cy="838200"/>
            <a:chOff x="7916927" y="3886200"/>
            <a:chExt cx="541273" cy="838200"/>
          </a:xfrm>
        </p:grpSpPr>
        <p:pic>
          <p:nvPicPr>
            <p:cNvPr id="8211" name="Picture 2"/>
            <p:cNvPicPr>
              <a:picLocks noChangeAspect="1" noChangeArrowheads="1"/>
            </p:cNvPicPr>
            <p:nvPr/>
          </p:nvPicPr>
          <p:blipFill>
            <a:blip r:embed="rId4" cstate="print"/>
            <a:srcRect/>
            <a:stretch>
              <a:fillRect/>
            </a:stretch>
          </p:blipFill>
          <p:spPr bwMode="auto">
            <a:xfrm>
              <a:off x="7916927" y="3886200"/>
              <a:ext cx="541273" cy="838200"/>
            </a:xfrm>
            <a:prstGeom prst="rect">
              <a:avLst/>
            </a:prstGeom>
            <a:noFill/>
            <a:ln w="9525">
              <a:noFill/>
              <a:miter lim="800000"/>
              <a:headEnd/>
              <a:tailEnd/>
            </a:ln>
          </p:spPr>
        </p:pic>
        <p:sp>
          <p:nvSpPr>
            <p:cNvPr id="1771" name="Isosceles Triangle 1770"/>
            <p:cNvSpPr/>
            <p:nvPr/>
          </p:nvSpPr>
          <p:spPr>
            <a:xfrm rot="10800000">
              <a:off x="7993118" y="4533900"/>
              <a:ext cx="152382" cy="152400"/>
            </a:xfrm>
            <a:prstGeom prst="triangl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a:latin typeface="+mj-lt"/>
                <a:cs typeface="Arial" pitchFamily="34" charset="0"/>
              </a:endParaRPr>
            </a:p>
          </p:txBody>
        </p:sp>
      </p:grpSp>
      <p:sp>
        <p:nvSpPr>
          <p:cNvPr id="1775" name="Rectangle 1774"/>
          <p:cNvSpPr/>
          <p:nvPr/>
        </p:nvSpPr>
        <p:spPr>
          <a:xfrm>
            <a:off x="1219200" y="3668713"/>
            <a:ext cx="1323975" cy="369887"/>
          </a:xfrm>
          <a:prstGeom prst="rect">
            <a:avLst/>
          </a:prstGeom>
          <a:solidFill>
            <a:srgbClr val="FFFFFF">
              <a:alpha val="69020"/>
            </a:srgbClr>
          </a:solidFill>
          <a:ln>
            <a:noFill/>
          </a:ln>
        </p:spPr>
        <p:txBody>
          <a:bodyPr wrap="none">
            <a:spAutoFit/>
          </a:bodyPr>
          <a:lstStyle/>
          <a:p>
            <a:pPr fontAlgn="auto">
              <a:spcBef>
                <a:spcPts val="0"/>
              </a:spcBef>
              <a:spcAft>
                <a:spcPts val="0"/>
              </a:spcAft>
              <a:defRPr/>
            </a:pPr>
            <a:r>
              <a:rPr lang="en-US" b="1" dirty="0">
                <a:latin typeface="+mj-lt"/>
                <a:cs typeface="Arial" pitchFamily="34" charset="0"/>
              </a:rPr>
              <a:t>2 nm height</a:t>
            </a:r>
          </a:p>
        </p:txBody>
      </p:sp>
      <p:sp>
        <p:nvSpPr>
          <p:cNvPr id="8210" name="Rectangle 2"/>
          <p:cNvSpPr>
            <a:spLocks noChangeArrowheads="1"/>
          </p:cNvSpPr>
          <p:nvPr/>
        </p:nvSpPr>
        <p:spPr bwMode="auto">
          <a:xfrm>
            <a:off x="2006600" y="230188"/>
            <a:ext cx="5130800" cy="704850"/>
          </a:xfrm>
          <a:prstGeom prst="rect">
            <a:avLst/>
          </a:prstGeom>
          <a:noFill/>
          <a:ln w="12700">
            <a:noFill/>
            <a:miter lim="800000"/>
            <a:headEnd/>
            <a:tailEnd/>
          </a:ln>
        </p:spPr>
        <p:txBody>
          <a:bodyPr lIns="90488" tIns="44450" rIns="90488" bIns="44450">
            <a:spAutoFit/>
          </a:bodyPr>
          <a:lstStyle/>
          <a:p>
            <a:pPr algn="ctr" defTabSz="1033463"/>
            <a:r>
              <a:rPr lang="en-US" altLang="en-US" sz="4000" b="1" dirty="0">
                <a:solidFill>
                  <a:srgbClr val="FF9933"/>
                </a:solidFill>
                <a:sym typeface="Symbol" pitchFamily="18" charset="2"/>
              </a:rPr>
              <a:t>DNA ORIGAMI</a:t>
            </a:r>
            <a:endParaRPr lang="en-US" sz="4000" b="1" dirty="0">
              <a:solidFill>
                <a:srgbClr val="FF9933"/>
              </a:solidFill>
            </a:endParaRPr>
          </a:p>
        </p:txBody>
      </p:sp>
      <p:sp>
        <p:nvSpPr>
          <p:cNvPr id="1773" name="Rectangle 1772"/>
          <p:cNvSpPr/>
          <p:nvPr/>
        </p:nvSpPr>
        <p:spPr>
          <a:xfrm>
            <a:off x="4800600" y="4035425"/>
            <a:ext cx="2209800" cy="1415772"/>
          </a:xfrm>
          <a:prstGeom prst="rect">
            <a:avLst/>
          </a:prstGeom>
        </p:spPr>
        <p:txBody>
          <a:bodyPr>
            <a:spAutoFit/>
          </a:bodyPr>
          <a:lstStyle/>
          <a:p>
            <a:pPr marL="228600" indent="-228600" algn="ctr" fontAlgn="auto">
              <a:spcBef>
                <a:spcPts val="0"/>
              </a:spcBef>
              <a:spcAft>
                <a:spcPts val="0"/>
              </a:spcAft>
              <a:defRPr/>
            </a:pPr>
            <a:r>
              <a:rPr lang="en-US" dirty="0">
                <a:latin typeface="+mj-lt"/>
                <a:cs typeface="Arial" pitchFamily="34" charset="0"/>
              </a:rPr>
              <a:t>Purification</a:t>
            </a:r>
          </a:p>
          <a:p>
            <a:pPr marL="228600" indent="-228600" algn="ctr" fontAlgn="auto">
              <a:spcBef>
                <a:spcPts val="0"/>
              </a:spcBef>
              <a:spcAft>
                <a:spcPts val="0"/>
              </a:spcAft>
              <a:defRPr/>
            </a:pPr>
            <a:endParaRPr lang="en-US" dirty="0">
              <a:latin typeface="+mj-lt"/>
              <a:cs typeface="Arial" pitchFamily="34" charset="0"/>
            </a:endParaRPr>
          </a:p>
          <a:p>
            <a:pPr marL="228600" indent="-228600" fontAlgn="auto">
              <a:spcBef>
                <a:spcPts val="0"/>
              </a:spcBef>
              <a:spcAft>
                <a:spcPts val="0"/>
              </a:spcAft>
              <a:defRPr/>
            </a:pPr>
            <a:r>
              <a:rPr lang="en-US" dirty="0">
                <a:latin typeface="+mj-lt"/>
                <a:cs typeface="Arial" pitchFamily="34" charset="0"/>
              </a:rPr>
              <a:t>     </a:t>
            </a:r>
            <a:r>
              <a:rPr lang="en-US" sz="1600" dirty="0" err="1">
                <a:latin typeface="+mj-lt"/>
                <a:cs typeface="Arial" pitchFamily="34" charset="0"/>
              </a:rPr>
              <a:t>Microcon</a:t>
            </a:r>
            <a:r>
              <a:rPr lang="en-US" sz="1600" dirty="0">
                <a:latin typeface="+mj-lt"/>
                <a:cs typeface="Arial" pitchFamily="34" charset="0"/>
              </a:rPr>
              <a:t> YM-100 Centrifugal Filter Unit,100K </a:t>
            </a:r>
            <a:r>
              <a:rPr lang="en-US" sz="1600" dirty="0" smtClean="0">
                <a:latin typeface="+mj-lt"/>
                <a:cs typeface="Arial" pitchFamily="34" charset="0"/>
              </a:rPr>
              <a:t>MWCO.</a:t>
            </a:r>
            <a:endParaRPr lang="en-US" sz="1600" dirty="0">
              <a:latin typeface="+mj-lt"/>
              <a:cs typeface="Arial" pitchFamily="34" charset="0"/>
            </a:endParaRPr>
          </a:p>
        </p:txBody>
      </p:sp>
      <p:cxnSp>
        <p:nvCxnSpPr>
          <p:cNvPr id="1774" name="Straight Arrow Connector 1773"/>
          <p:cNvCxnSpPr/>
          <p:nvPr/>
        </p:nvCxnSpPr>
        <p:spPr>
          <a:xfrm>
            <a:off x="5029200" y="4494213"/>
            <a:ext cx="1828800" cy="158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13"/>
          <p:cNvGrpSpPr>
            <a:grpSpLocks/>
          </p:cNvGrpSpPr>
          <p:nvPr/>
        </p:nvGrpSpPr>
        <p:grpSpPr bwMode="auto">
          <a:xfrm>
            <a:off x="685800" y="533400"/>
            <a:ext cx="7772400" cy="5943600"/>
            <a:chOff x="762000" y="533400"/>
            <a:chExt cx="7772400" cy="5943600"/>
          </a:xfrm>
        </p:grpSpPr>
        <p:pic>
          <p:nvPicPr>
            <p:cNvPr id="14341" name="Picture 2" descr="65c_1_1u_2d.jpg"/>
            <p:cNvPicPr>
              <a:picLocks noChangeAspect="1"/>
            </p:cNvPicPr>
            <p:nvPr/>
          </p:nvPicPr>
          <p:blipFill>
            <a:blip r:embed="rId3" cstate="print"/>
            <a:srcRect/>
            <a:stretch>
              <a:fillRect/>
            </a:stretch>
          </p:blipFill>
          <p:spPr bwMode="auto">
            <a:xfrm>
              <a:off x="762000" y="550840"/>
              <a:ext cx="7722971" cy="5926160"/>
            </a:xfrm>
            <a:prstGeom prst="rect">
              <a:avLst/>
            </a:prstGeom>
            <a:noFill/>
            <a:ln w="9525">
              <a:noFill/>
              <a:miter lim="800000"/>
              <a:headEnd/>
              <a:tailEnd/>
            </a:ln>
          </p:spPr>
        </p:pic>
        <p:sp>
          <p:nvSpPr>
            <p:cNvPr id="8" name="Rectangle 7"/>
            <p:cNvSpPr/>
            <p:nvPr/>
          </p:nvSpPr>
          <p:spPr bwMode="auto">
            <a:xfrm>
              <a:off x="762000" y="533400"/>
              <a:ext cx="7772400" cy="482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bwMode="auto">
            <a:xfrm>
              <a:off x="762000" y="5915025"/>
              <a:ext cx="7772400" cy="561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4339" name="Rectangle 3"/>
          <p:cNvSpPr>
            <a:spLocks noChangeArrowheads="1"/>
          </p:cNvSpPr>
          <p:nvPr/>
        </p:nvSpPr>
        <p:spPr bwMode="auto">
          <a:xfrm>
            <a:off x="838200" y="230188"/>
            <a:ext cx="7391400" cy="704850"/>
          </a:xfrm>
          <a:prstGeom prst="rect">
            <a:avLst/>
          </a:prstGeom>
          <a:noFill/>
          <a:ln w="12700">
            <a:noFill/>
            <a:miter lim="800000"/>
            <a:headEnd/>
            <a:tailEnd/>
          </a:ln>
        </p:spPr>
        <p:txBody>
          <a:bodyPr lIns="90488" tIns="44450" rIns="90488" bIns="44450">
            <a:spAutoFit/>
          </a:bodyPr>
          <a:lstStyle/>
          <a:p>
            <a:pPr algn="ctr" defTabSz="1033463"/>
            <a:r>
              <a:rPr lang="en-US" altLang="en-US" sz="4000" b="1" dirty="0">
                <a:solidFill>
                  <a:srgbClr val="FF9933"/>
                </a:solidFill>
                <a:sym typeface="Symbol" pitchFamily="18" charset="2"/>
              </a:rPr>
              <a:t>DNA ORIGAMI IMAGING</a:t>
            </a:r>
            <a:endParaRPr lang="en-US" sz="4000" b="1" dirty="0">
              <a:solidFill>
                <a:srgbClr val="FF9933"/>
              </a:solidFill>
            </a:endParaRPr>
          </a:p>
        </p:txBody>
      </p:sp>
      <p:sp>
        <p:nvSpPr>
          <p:cNvPr id="2" name="Title 1"/>
          <p:cNvSpPr txBox="1">
            <a:spLocks/>
          </p:cNvSpPr>
          <p:nvPr/>
        </p:nvSpPr>
        <p:spPr>
          <a:xfrm>
            <a:off x="685800" y="6172200"/>
            <a:ext cx="7848600" cy="411163"/>
          </a:xfrm>
          <a:prstGeom prst="rect">
            <a:avLst/>
          </a:prstGeom>
        </p:spPr>
        <p:txBody>
          <a:bodyPr>
            <a:normAutofit/>
          </a:bodyPr>
          <a:lstStyle/>
          <a:p>
            <a:pPr algn="ctr" fontAlgn="auto">
              <a:spcAft>
                <a:spcPts val="0"/>
              </a:spcAft>
              <a:defRPr/>
            </a:pPr>
            <a:r>
              <a:rPr lang="en-US" b="1" dirty="0">
                <a:latin typeface="Arial" pitchFamily="34" charset="0"/>
                <a:ea typeface="+mj-ea"/>
                <a:cs typeface="Arial" pitchFamily="34" charset="0"/>
              </a:rPr>
              <a:t>AFM imaging of origami on mica in liquid (</a:t>
            </a:r>
            <a:r>
              <a:rPr lang="en-US" b="1" dirty="0">
                <a:latin typeface="Arial" pitchFamily="34" charset="0"/>
                <a:cs typeface="Arial" pitchFamily="34" charset="0"/>
              </a:rPr>
              <a:t>5 µl of 4 </a:t>
            </a:r>
            <a:r>
              <a:rPr lang="en-US" b="1" dirty="0" err="1">
                <a:latin typeface="Arial" pitchFamily="34" charset="0"/>
                <a:cs typeface="Arial" pitchFamily="34" charset="0"/>
              </a:rPr>
              <a:t>nM</a:t>
            </a:r>
            <a:r>
              <a:rPr lang="en-US" b="1" dirty="0">
                <a:latin typeface="Arial" pitchFamily="34" charset="0"/>
                <a:cs typeface="Arial" pitchFamily="34" charset="0"/>
              </a:rPr>
              <a:t> DNA origami)</a:t>
            </a:r>
            <a:r>
              <a:rPr lang="en-US" b="1" dirty="0">
                <a:latin typeface="Arial" pitchFamily="34" charset="0"/>
                <a:ea typeface="+mj-ea"/>
                <a:cs typeface="Arial" pitchFamily="34" charset="0"/>
              </a:rPr>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2"/>
          <p:cNvSpPr txBox="1">
            <a:spLocks noChangeArrowheads="1"/>
          </p:cNvSpPr>
          <p:nvPr/>
        </p:nvSpPr>
        <p:spPr bwMode="auto">
          <a:xfrm>
            <a:off x="5486400" y="1676400"/>
            <a:ext cx="3657600" cy="3600986"/>
          </a:xfrm>
          <a:prstGeom prst="rect">
            <a:avLst/>
          </a:prstGeom>
          <a:noFill/>
          <a:ln w="9525">
            <a:noFill/>
            <a:miter lim="800000"/>
            <a:headEnd/>
            <a:tailEnd/>
          </a:ln>
        </p:spPr>
        <p:txBody>
          <a:bodyPr>
            <a:spAutoFit/>
          </a:bodyPr>
          <a:lstStyle/>
          <a:p>
            <a:r>
              <a:rPr lang="en-US" sz="2400" b="1" dirty="0"/>
              <a:t>Strategy on rectangular</a:t>
            </a:r>
          </a:p>
          <a:p>
            <a:r>
              <a:rPr lang="en-US" sz="2400" b="1" dirty="0"/>
              <a:t>origami to organize :</a:t>
            </a:r>
          </a:p>
          <a:p>
            <a:endParaRPr lang="en-US" b="1" dirty="0"/>
          </a:p>
          <a:p>
            <a:pPr>
              <a:buFont typeface="Arial" charset="0"/>
              <a:buChar char="•"/>
            </a:pPr>
            <a:r>
              <a:rPr lang="en-US" b="1" dirty="0"/>
              <a:t> Biological materials </a:t>
            </a:r>
          </a:p>
          <a:p>
            <a:r>
              <a:rPr lang="en-US" b="1" dirty="0"/>
              <a:t>  and other chemical </a:t>
            </a:r>
            <a:r>
              <a:rPr lang="en-US" b="1" dirty="0" smtClean="0"/>
              <a:t>groups</a:t>
            </a:r>
          </a:p>
          <a:p>
            <a:endParaRPr lang="en-US" b="1" dirty="0"/>
          </a:p>
          <a:p>
            <a:pPr>
              <a:buFont typeface="Arial" charset="0"/>
              <a:buChar char="•"/>
            </a:pPr>
            <a:r>
              <a:rPr lang="en-US" b="1" dirty="0"/>
              <a:t> Quantum dots and </a:t>
            </a:r>
          </a:p>
          <a:p>
            <a:r>
              <a:rPr lang="en-US" b="1" dirty="0"/>
              <a:t>  Magnetic nanoparticles </a:t>
            </a:r>
          </a:p>
          <a:p>
            <a:endParaRPr lang="en-US" b="1" dirty="0"/>
          </a:p>
          <a:p>
            <a:pPr>
              <a:buFont typeface="Arial" charset="0"/>
              <a:buChar char="•"/>
            </a:pPr>
            <a:r>
              <a:rPr lang="en-US" b="1" dirty="0"/>
              <a:t> Carbon nanotubes </a:t>
            </a:r>
          </a:p>
          <a:p>
            <a:endParaRPr lang="en-US" b="1" dirty="0"/>
          </a:p>
          <a:p>
            <a:pPr>
              <a:buFont typeface="Arial" charset="0"/>
              <a:buChar char="•"/>
            </a:pPr>
            <a:r>
              <a:rPr lang="en-US" b="1" dirty="0" smtClean="0"/>
              <a:t> Metal </a:t>
            </a:r>
            <a:r>
              <a:rPr lang="en-US" b="1" dirty="0"/>
              <a:t>nanoparticles (</a:t>
            </a:r>
            <a:r>
              <a:rPr lang="en-US" b="1" dirty="0" smtClean="0"/>
              <a:t>NPs)</a:t>
            </a:r>
            <a:endParaRPr lang="en-US" b="1" dirty="0"/>
          </a:p>
        </p:txBody>
      </p:sp>
      <p:pic>
        <p:nvPicPr>
          <p:cNvPr id="16387" name="Picture 2"/>
          <p:cNvPicPr>
            <a:picLocks noChangeAspect="1" noChangeArrowheads="1"/>
          </p:cNvPicPr>
          <p:nvPr/>
        </p:nvPicPr>
        <p:blipFill>
          <a:blip r:embed="rId3" cstate="print"/>
          <a:srcRect l="1546"/>
          <a:stretch>
            <a:fillRect/>
          </a:stretch>
        </p:blipFill>
        <p:spPr bwMode="auto">
          <a:xfrm>
            <a:off x="152400" y="2124075"/>
            <a:ext cx="5257800" cy="2981325"/>
          </a:xfrm>
          <a:prstGeom prst="rect">
            <a:avLst/>
          </a:prstGeom>
          <a:noFill/>
          <a:ln w="9525">
            <a:noFill/>
            <a:miter lim="800000"/>
            <a:headEnd/>
            <a:tailEnd/>
          </a:ln>
        </p:spPr>
      </p:pic>
      <p:sp>
        <p:nvSpPr>
          <p:cNvPr id="5" name="Rectangle 3"/>
          <p:cNvSpPr>
            <a:spLocks noChangeArrowheads="1"/>
          </p:cNvSpPr>
          <p:nvPr/>
        </p:nvSpPr>
        <p:spPr bwMode="auto">
          <a:xfrm>
            <a:off x="152400" y="230188"/>
            <a:ext cx="8839200" cy="705321"/>
          </a:xfrm>
          <a:prstGeom prst="rect">
            <a:avLst/>
          </a:prstGeom>
          <a:noFill/>
          <a:ln w="12700">
            <a:noFill/>
            <a:miter lim="800000"/>
            <a:headEnd/>
            <a:tailEnd/>
          </a:ln>
        </p:spPr>
        <p:txBody>
          <a:bodyPr wrap="square" lIns="90488" tIns="44450" rIns="90488" bIns="44450">
            <a:spAutoFit/>
          </a:bodyPr>
          <a:lstStyle/>
          <a:p>
            <a:pPr algn="ctr" defTabSz="1033463"/>
            <a:r>
              <a:rPr lang="en-US" altLang="en-US" sz="4000" b="1" dirty="0" err="1">
                <a:solidFill>
                  <a:srgbClr val="FF9933"/>
                </a:solidFill>
                <a:sym typeface="Symbol" pitchFamily="18" charset="2"/>
              </a:rPr>
              <a:t>AuNP:DNA</a:t>
            </a:r>
            <a:r>
              <a:rPr lang="en-US" altLang="en-US" sz="4000" b="1" dirty="0">
                <a:solidFill>
                  <a:srgbClr val="FF9933"/>
                </a:solidFill>
                <a:sym typeface="Symbol" pitchFamily="18" charset="2"/>
              </a:rPr>
              <a:t> </a:t>
            </a:r>
            <a:r>
              <a:rPr lang="en-US" altLang="en-US" sz="4000" b="1" dirty="0" smtClean="0">
                <a:solidFill>
                  <a:srgbClr val="FF9933"/>
                </a:solidFill>
                <a:sym typeface="Symbol" pitchFamily="18" charset="2"/>
              </a:rPr>
              <a:t>ORIGAMI CONJUGATES</a:t>
            </a:r>
            <a:endParaRPr lang="en-US" sz="4000" b="1" dirty="0">
              <a:solidFill>
                <a:srgbClr val="FF9933"/>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152400" y="230188"/>
            <a:ext cx="8839200" cy="705321"/>
          </a:xfrm>
          <a:prstGeom prst="rect">
            <a:avLst/>
          </a:prstGeom>
          <a:noFill/>
          <a:ln w="12700">
            <a:noFill/>
            <a:miter lim="800000"/>
            <a:headEnd/>
            <a:tailEnd/>
          </a:ln>
        </p:spPr>
        <p:txBody>
          <a:bodyPr wrap="square" lIns="90488" tIns="44450" rIns="90488" bIns="44450">
            <a:spAutoFit/>
          </a:bodyPr>
          <a:lstStyle/>
          <a:p>
            <a:pPr algn="ctr" defTabSz="1033463"/>
            <a:r>
              <a:rPr lang="en-US" altLang="en-US" sz="4000" b="1" dirty="0" err="1">
                <a:solidFill>
                  <a:srgbClr val="FF9933"/>
                </a:solidFill>
                <a:sym typeface="Symbol" pitchFamily="18" charset="2"/>
              </a:rPr>
              <a:t>AuNP:DNA</a:t>
            </a:r>
            <a:r>
              <a:rPr lang="en-US" altLang="en-US" sz="4000" b="1" dirty="0">
                <a:solidFill>
                  <a:srgbClr val="FF9933"/>
                </a:solidFill>
                <a:sym typeface="Symbol" pitchFamily="18" charset="2"/>
              </a:rPr>
              <a:t> </a:t>
            </a:r>
            <a:r>
              <a:rPr lang="en-US" altLang="en-US" sz="4000" b="1" dirty="0" smtClean="0">
                <a:solidFill>
                  <a:srgbClr val="FF9933"/>
                </a:solidFill>
                <a:sym typeface="Symbol" pitchFamily="18" charset="2"/>
              </a:rPr>
              <a:t>ORIGAMI CONJUGATES</a:t>
            </a:r>
            <a:endParaRPr lang="en-US" sz="4000" b="1" dirty="0">
              <a:solidFill>
                <a:srgbClr val="FF9933"/>
              </a:solidFill>
            </a:endParaRPr>
          </a:p>
        </p:txBody>
      </p:sp>
      <p:sp>
        <p:nvSpPr>
          <p:cNvPr id="3" name="Content Placeholder 2"/>
          <p:cNvSpPr txBox="1">
            <a:spLocks/>
          </p:cNvSpPr>
          <p:nvPr/>
        </p:nvSpPr>
        <p:spPr bwMode="auto">
          <a:xfrm>
            <a:off x="533400" y="1219200"/>
            <a:ext cx="8077200" cy="1828800"/>
          </a:xfrm>
          <a:prstGeom prst="rect">
            <a:avLst/>
          </a:prstGeom>
          <a:noFill/>
          <a:ln w="9525">
            <a:noFill/>
            <a:miter lim="800000"/>
            <a:headEnd/>
            <a:tailEnd/>
          </a:ln>
        </p:spPr>
        <p:txBody>
          <a:bodyPr/>
          <a:lstStyle/>
          <a:p>
            <a:pPr marL="342900" indent="-342900">
              <a:spcBef>
                <a:spcPct val="20000"/>
              </a:spcBef>
              <a:buFont typeface="Arial" charset="0"/>
              <a:buChar char="•"/>
            </a:pPr>
            <a:r>
              <a:rPr lang="en-US" b="1" dirty="0" smtClean="0"/>
              <a:t>DNA origami has the potential to act as a template for the accurate array of </a:t>
            </a:r>
            <a:r>
              <a:rPr lang="en-US" b="1" dirty="0" err="1" smtClean="0"/>
              <a:t>AuNP</a:t>
            </a:r>
            <a:r>
              <a:rPr lang="en-US" b="1" dirty="0" smtClean="0"/>
              <a:t> to produce precisely engineered DNA nanostructures.</a:t>
            </a:r>
          </a:p>
          <a:p>
            <a:pPr>
              <a:spcBef>
                <a:spcPct val="20000"/>
              </a:spcBef>
            </a:pPr>
            <a:endParaRPr lang="en-US" b="1" dirty="0"/>
          </a:p>
          <a:p>
            <a:pPr marL="342900" indent="-342900">
              <a:spcBef>
                <a:spcPct val="20000"/>
              </a:spcBef>
              <a:buFont typeface="Arial" charset="0"/>
              <a:buChar char="•"/>
            </a:pPr>
            <a:r>
              <a:rPr lang="en-US" b="1" dirty="0" smtClean="0"/>
              <a:t>This is possible because the “sticky ends” from the origami can be extended at binding sites enabling the attachment of complementary  DNA-functionalized </a:t>
            </a:r>
            <a:r>
              <a:rPr lang="en-US" b="1" dirty="0" err="1" smtClean="0"/>
              <a:t>AuNPs</a:t>
            </a:r>
            <a:r>
              <a:rPr lang="en-US" b="1" dirty="0" smtClean="0"/>
              <a:t>; </a:t>
            </a:r>
            <a:r>
              <a:rPr lang="en-US" b="1" dirty="0" err="1" smtClean="0"/>
              <a:t>i.e</a:t>
            </a:r>
            <a:r>
              <a:rPr lang="en-US" b="1" dirty="0" smtClean="0"/>
              <a:t>, modified DNA origami is conjugated.</a:t>
            </a:r>
            <a:endParaRPr lang="en-US" b="1" dirty="0"/>
          </a:p>
        </p:txBody>
      </p:sp>
      <p:pic>
        <p:nvPicPr>
          <p:cNvPr id="1030" name="Picture 6"/>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23999" y="3200400"/>
            <a:ext cx="6000589" cy="18207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Content Placeholder 2"/>
          <p:cNvSpPr txBox="1">
            <a:spLocks/>
          </p:cNvSpPr>
          <p:nvPr/>
        </p:nvSpPr>
        <p:spPr bwMode="auto">
          <a:xfrm>
            <a:off x="533400" y="5001846"/>
            <a:ext cx="8153400" cy="685800"/>
          </a:xfrm>
          <a:prstGeom prst="rect">
            <a:avLst/>
          </a:prstGeom>
          <a:noFill/>
          <a:ln w="9525">
            <a:noFill/>
            <a:miter lim="800000"/>
            <a:headEnd/>
            <a:tailEnd/>
          </a:ln>
        </p:spPr>
        <p:txBody>
          <a:bodyPr/>
          <a:lstStyle/>
          <a:p>
            <a:pPr marL="342900" indent="-342900">
              <a:spcBef>
                <a:spcPct val="20000"/>
              </a:spcBef>
              <a:buFont typeface="Arial" charset="0"/>
              <a:buChar char="•"/>
            </a:pPr>
            <a:r>
              <a:rPr lang="en-US" b="1" dirty="0" smtClean="0"/>
              <a:t>Later, the size of the </a:t>
            </a:r>
            <a:r>
              <a:rPr lang="en-US" b="1" dirty="0" err="1" smtClean="0"/>
              <a:t>AuNP</a:t>
            </a:r>
            <a:r>
              <a:rPr lang="en-US" b="1" dirty="0" smtClean="0"/>
              <a:t> bound to DNA origami can be enlarged  by reducing Ag ions using a kit (initiator, moderator and activator) at R.T.</a:t>
            </a:r>
            <a:endParaRPr lang="en-US" b="1" dirty="0"/>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828800" y="5711396"/>
            <a:ext cx="5528377" cy="865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787283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4993</TotalTime>
  <Words>1160</Words>
  <Application>Microsoft Office PowerPoint</Application>
  <PresentationFormat>On-screen Show (4:3)</PresentationFormat>
  <Paragraphs>133</Paragraphs>
  <Slides>23</Slides>
  <Notes>13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About OMICS Group</vt:lpstr>
      <vt:lpstr>About OMICS Group Conferences</vt:lpstr>
      <vt:lpstr>An application of electron beam lithography: location of metallic  nanostructures based on         . </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Let Us Meet Again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Organizing Nano-objects with DNA Origami -On the Way from structure to functionality</dc:title>
  <dc:creator>bqding</dc:creator>
  <cp:lastModifiedBy>swetha-g</cp:lastModifiedBy>
  <cp:revision>452</cp:revision>
  <dcterms:created xsi:type="dcterms:W3CDTF">2010-04-29T20:40:02Z</dcterms:created>
  <dcterms:modified xsi:type="dcterms:W3CDTF">2014-11-07T17:12:48Z</dcterms:modified>
</cp:coreProperties>
</file>