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76" r:id="rId2"/>
    <p:sldId id="278" r:id="rId3"/>
    <p:sldId id="277" r:id="rId4"/>
    <p:sldId id="270" r:id="rId5"/>
    <p:sldId id="271" r:id="rId6"/>
    <p:sldId id="260" r:id="rId7"/>
    <p:sldId id="258" r:id="rId8"/>
    <p:sldId id="262" r:id="rId9"/>
    <p:sldId id="274" r:id="rId10"/>
    <p:sldId id="272" r:id="rId11"/>
    <p:sldId id="263" r:id="rId12"/>
    <p:sldId id="264" r:id="rId13"/>
    <p:sldId id="261" r:id="rId14"/>
    <p:sldId id="268" r:id="rId15"/>
    <p:sldId id="267" r:id="rId16"/>
    <p:sldId id="275" r:id="rId17"/>
    <p:sldId id="269" r:id="rId18"/>
    <p:sldId id="279" r:id="rId19"/>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1E446E"/>
    <a:srgbClr val="1D446E"/>
    <a:srgbClr val="95B2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473" autoAdjust="0"/>
  </p:normalViewPr>
  <p:slideViewPr>
    <p:cSldViewPr snapToGrid="0" snapToObjects="1">
      <p:cViewPr>
        <p:scale>
          <a:sx n="85" d="100"/>
          <a:sy n="85" d="100"/>
        </p:scale>
        <p:origin x="-936" y="-72"/>
      </p:cViewPr>
      <p:guideLst>
        <p:guide orient="horz" pos="2160"/>
        <p:guide pos="2880"/>
      </p:guideLst>
    </p:cSldViewPr>
  </p:slideViewPr>
  <p:outlineViewPr>
    <p:cViewPr>
      <p:scale>
        <a:sx n="33" d="100"/>
        <a:sy n="33" d="100"/>
      </p:scale>
      <p:origin x="0" y="956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687AF126-4847-7343-81E6-D1F4896D1F34}" type="datetime1">
              <a:rPr lang="en-US"/>
              <a:pPr>
                <a:defRPr/>
              </a:pPr>
              <a:t>10/13/2014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42834E5F-7ED6-5A4F-BBBD-3DC34E76522A}" type="slidenum">
              <a:rPr lang="en-US"/>
              <a:pPr>
                <a:defRPr/>
              </a:pPr>
              <a:t>‹#›</a:t>
            </a:fld>
            <a:endParaRPr lang="en-US"/>
          </a:p>
        </p:txBody>
      </p:sp>
    </p:spTree>
    <p:extLst>
      <p:ext uri="{BB962C8B-B14F-4D97-AF65-F5344CB8AC3E}">
        <p14:creationId xmlns:p14="http://schemas.microsoft.com/office/powerpoint/2010/main" xmlns="" val="16760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3324" tIns="46662" rIns="93324" bIns="46662" numCol="1" anchor="t" anchorCtr="0" compatLnSpc="1">
            <a:prstTxWarp prst="textNoShape">
              <a:avLst/>
            </a:prstTxWarp>
          </a:bodyPr>
          <a:lstStyle>
            <a:lvl1pPr>
              <a:defRPr sz="1200">
                <a:latin typeface="Calibri" charset="0"/>
                <a:ea typeface="+mn-ea"/>
                <a:cs typeface="Arial" charset="0"/>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charset="0"/>
                <a:cs typeface="Arial" charset="0"/>
              </a:defRPr>
            </a:lvl1pPr>
          </a:lstStyle>
          <a:p>
            <a:pPr>
              <a:defRPr/>
            </a:pPr>
            <a:fld id="{7927F53A-8D5F-7545-B1F8-2A758E79BE28}" type="datetime1">
              <a:rPr lang="en-US"/>
              <a:pPr>
                <a:defRPr/>
              </a:pPr>
              <a:t>10/13/2014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wrap="square" lIns="93324" tIns="46662" rIns="93324" bIns="46662"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wrap="square" lIns="93324" tIns="46662" rIns="93324" bIns="46662"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wrap="square" lIns="93324" tIns="46662" rIns="93324" bIns="46662" numCol="1" anchor="b" anchorCtr="0" compatLnSpc="1">
            <a:prstTxWarp prst="textNoShape">
              <a:avLst/>
            </a:prstTxWarp>
          </a:bodyPr>
          <a:lstStyle>
            <a:lvl1pPr>
              <a:defRPr sz="1200">
                <a:latin typeface="Calibri"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charset="0"/>
                <a:cs typeface="Arial" charset="0"/>
              </a:defRPr>
            </a:lvl1pPr>
          </a:lstStyle>
          <a:p>
            <a:pPr>
              <a:defRPr/>
            </a:pPr>
            <a:fld id="{F9F741F5-A8AC-944D-8939-15E1C3E45DD0}" type="slidenum">
              <a:rPr lang="en-US"/>
              <a:pPr>
                <a:defRPr/>
              </a:pPr>
              <a:t>‹#›</a:t>
            </a:fld>
            <a:endParaRPr lang="en-US"/>
          </a:p>
        </p:txBody>
      </p:sp>
    </p:spTree>
    <p:extLst>
      <p:ext uri="{BB962C8B-B14F-4D97-AF65-F5344CB8AC3E}">
        <p14:creationId xmlns:p14="http://schemas.microsoft.com/office/powerpoint/2010/main" xmlns="" val="1201255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rPr>
              <a:t>Thanks/welcome.</a:t>
            </a:r>
          </a:p>
          <a:p>
            <a:r>
              <a:rPr lang="en-US" dirty="0">
                <a:latin typeface="Calibri" charset="0"/>
                <a:ea typeface="ＭＳ Ｐゴシック" charset="0"/>
              </a:rPr>
              <a:t>Acknowledgement of anyone in the room who is or has been involved in the </a:t>
            </a:r>
            <a:r>
              <a:rPr lang="en-US" dirty="0" smtClean="0">
                <a:latin typeface="Calibri" charset="0"/>
                <a:ea typeface="ＭＳ Ｐゴシック" charset="0"/>
              </a:rPr>
              <a:t>project</a:t>
            </a:r>
          </a:p>
          <a:p>
            <a:pPr marL="171450" indent="-171450">
              <a:buFontTx/>
              <a:buChar char="-"/>
            </a:pPr>
            <a:r>
              <a:rPr lang="en-US" dirty="0" smtClean="0">
                <a:latin typeface="Calibri" charset="0"/>
                <a:ea typeface="ＭＳ Ｐゴシック" charset="0"/>
              </a:rPr>
              <a:t>Thanks especially to INL Afghanistan for having us today and for their support</a:t>
            </a:r>
            <a:r>
              <a:rPr lang="en-US" baseline="0" dirty="0" smtClean="0">
                <a:latin typeface="Calibri" charset="0"/>
                <a:ea typeface="ＭＳ Ｐゴシック" charset="0"/>
              </a:rPr>
              <a:t> over the years</a:t>
            </a:r>
            <a:endParaRPr lang="en-US" dirty="0">
              <a:latin typeface="Calibri" charset="0"/>
              <a:ea typeface="ＭＳ Ｐゴシック" charset="0"/>
            </a:endParaRPr>
          </a:p>
          <a:p>
            <a:pPr marL="171450" indent="-171450">
              <a:buFontTx/>
              <a:buChar char="-"/>
            </a:pPr>
            <a:endParaRPr lang="en-US" dirty="0">
              <a:latin typeface="Calibri" charset="0"/>
              <a:ea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2E4FD4-2155-4D4D-B7B5-DBEE1BE6996C}"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buFontTx/>
              <a:buChar char="•"/>
            </a:pPr>
            <a:r>
              <a:rPr lang="en-US" sz="1200" kern="1200" dirty="0" smtClean="0">
                <a:solidFill>
                  <a:schemeClr val="tx1"/>
                </a:solidFill>
                <a:effectLst/>
                <a:latin typeface="+mn-lt"/>
                <a:ea typeface="ＭＳ Ｐゴシック" charset="-128"/>
                <a:cs typeface="ＭＳ Ｐゴシック" charset="0"/>
              </a:rPr>
              <a:t>Practitioner’s Guides are primers on a specific rule of law issue or area. Guides are written at the request of INL Afghanistan and focus on filling urgent gaps identified in the literature - areas where no useful resources are available. Guides provide a comprehensive overview of the topic, and distill best practices where relevant. </a:t>
            </a:r>
          </a:p>
          <a:p>
            <a:pPr eaLnBrk="1" hangingPunct="1">
              <a:spcBef>
                <a:spcPct val="0"/>
              </a:spcBef>
              <a:buFontTx/>
              <a:buChar char="•"/>
            </a:pPr>
            <a:r>
              <a:rPr lang="en-US" sz="1200" kern="1200" dirty="0" smtClean="0">
                <a:solidFill>
                  <a:schemeClr val="tx1"/>
                </a:solidFill>
                <a:effectLst/>
                <a:latin typeface="+mn-lt"/>
                <a:ea typeface="ＭＳ Ｐゴシック" charset="-128"/>
                <a:cs typeface="ＭＳ Ｐゴシック" charset="0"/>
              </a:rPr>
              <a:t>The most recent guide provides a concise introduction to Islamic Law. </a:t>
            </a:r>
          </a:p>
          <a:p>
            <a:pPr lvl="1" eaLnBrk="1" hangingPunct="1">
              <a:spcBef>
                <a:spcPct val="0"/>
              </a:spcBef>
              <a:buFontTx/>
              <a:buChar char="•"/>
            </a:pPr>
            <a:r>
              <a:rPr lang="en-US" kern="1200" dirty="0" smtClean="0">
                <a:solidFill>
                  <a:schemeClr val="tx1"/>
                </a:solidFill>
                <a:effectLst/>
                <a:latin typeface="+mn-lt"/>
                <a:ea typeface="ＭＳ Ｐゴシック" charset="-128"/>
                <a:cs typeface="ＭＳ Ｐゴシック" charset="0"/>
              </a:rPr>
              <a:t>Proven very </a:t>
            </a:r>
            <a:r>
              <a:rPr lang="en-US" kern="1200" dirty="0" err="1" smtClean="0">
                <a:solidFill>
                  <a:schemeClr val="tx1"/>
                </a:solidFill>
                <a:effectLst/>
                <a:latin typeface="+mn-lt"/>
                <a:ea typeface="ＭＳ Ｐゴシック" charset="-128"/>
                <a:cs typeface="ＭＳ Ｐゴシック" charset="0"/>
              </a:rPr>
              <a:t>usfeul</a:t>
            </a:r>
            <a:r>
              <a:rPr lang="en-US" kern="1200" dirty="0" smtClean="0">
                <a:solidFill>
                  <a:schemeClr val="tx1"/>
                </a:solidFill>
                <a:effectLst/>
                <a:latin typeface="+mn-lt"/>
                <a:ea typeface="ＭＳ Ｐゴシック" charset="-128"/>
                <a:cs typeface="ＭＳ Ｐゴシック" charset="0"/>
              </a:rPr>
              <a:t> to many of</a:t>
            </a:r>
            <a:r>
              <a:rPr lang="en-US" kern="1200" baseline="0" dirty="0" smtClean="0">
                <a:solidFill>
                  <a:schemeClr val="tx1"/>
                </a:solidFill>
                <a:effectLst/>
                <a:latin typeface="+mn-lt"/>
                <a:ea typeface="ＭＳ Ｐゴシック" charset="-128"/>
                <a:cs typeface="ＭＳ Ｐゴシック" charset="0"/>
              </a:rPr>
              <a:t> our partners </a:t>
            </a:r>
          </a:p>
          <a:p>
            <a:pPr lvl="1" eaLnBrk="1" hangingPunct="1">
              <a:spcBef>
                <a:spcPct val="0"/>
              </a:spcBef>
              <a:buFontTx/>
              <a:buChar char="•"/>
            </a:pPr>
            <a:r>
              <a:rPr lang="en-US" kern="1200" baseline="0" dirty="0" smtClean="0">
                <a:solidFill>
                  <a:schemeClr val="tx1"/>
                </a:solidFill>
                <a:effectLst/>
                <a:latin typeface="+mn-lt"/>
                <a:ea typeface="ＭＳ Ｐゴシック" charset="-128"/>
                <a:cs typeface="ＭＳ Ｐゴシック" charset="0"/>
              </a:rPr>
              <a:t>Currently being translated into ????</a:t>
            </a:r>
          </a:p>
          <a:p>
            <a:pPr lvl="0" eaLnBrk="1" hangingPunct="1">
              <a:spcBef>
                <a:spcPct val="0"/>
              </a:spcBef>
              <a:buFontTx/>
              <a:buChar char="•"/>
            </a:pPr>
            <a:r>
              <a:rPr lang="en-US" kern="1200" baseline="0" dirty="0" smtClean="0">
                <a:solidFill>
                  <a:schemeClr val="tx1"/>
                </a:solidFill>
                <a:effectLst/>
                <a:latin typeface="+mn-lt"/>
                <a:ea typeface="ＭＳ Ｐゴシック" charset="-128"/>
                <a:cs typeface="ＭＳ Ｐゴシック" charset="0"/>
              </a:rPr>
              <a:t>Both Research Memos and Practitioner’s Guides are freely downloadable from our site and we </a:t>
            </a:r>
            <a:r>
              <a:rPr lang="en-US" kern="1200" baseline="0" dirty="0" err="1" smtClean="0">
                <a:solidFill>
                  <a:schemeClr val="tx1"/>
                </a:solidFill>
                <a:effectLst/>
                <a:latin typeface="+mn-lt"/>
                <a:ea typeface="ＭＳ Ｐゴシック" charset="-128"/>
                <a:cs typeface="ＭＳ Ｐゴシック" charset="0"/>
              </a:rPr>
              <a:t>enourage</a:t>
            </a:r>
            <a:r>
              <a:rPr lang="en-US" kern="1200" baseline="0" dirty="0" smtClean="0">
                <a:solidFill>
                  <a:schemeClr val="tx1"/>
                </a:solidFill>
                <a:effectLst/>
                <a:latin typeface="+mn-lt"/>
                <a:ea typeface="ＭＳ Ｐゴシック" charset="-128"/>
                <a:cs typeface="ＭＳ Ｐゴシック" charset="0"/>
              </a:rPr>
              <a:t> you to print, share etc.</a:t>
            </a:r>
            <a:endParaRPr lang="en-US" dirty="0">
              <a:latin typeface="Calibri" charset="0"/>
              <a:ea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7AE88D-64C5-F84B-9EEB-3347AA26A2B0}"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eaLnBrk="1" hangingPunct="1">
              <a:spcBef>
                <a:spcPct val="0"/>
              </a:spcBef>
              <a:buFontTx/>
              <a:buChar char="•"/>
            </a:pPr>
            <a:r>
              <a:rPr lang="en-US" dirty="0" smtClean="0">
                <a:latin typeface="Calibri" charset="0"/>
                <a:ea typeface="ＭＳ Ｐゴシック" charset="0"/>
              </a:rPr>
              <a:t>In addition to connecting you with people and documents we also make your job easier by collecting key</a:t>
            </a:r>
            <a:r>
              <a:rPr lang="en-US" baseline="0" dirty="0" smtClean="0">
                <a:latin typeface="Calibri" charset="0"/>
                <a:ea typeface="ＭＳ Ｐゴシック" charset="0"/>
              </a:rPr>
              <a:t> documents and resources for rule of law practitioners in one place.</a:t>
            </a:r>
          </a:p>
          <a:p>
            <a:pPr eaLnBrk="1" hangingPunct="1">
              <a:spcBef>
                <a:spcPct val="0"/>
              </a:spcBef>
              <a:buFontTx/>
              <a:buChar char="•"/>
            </a:pPr>
            <a:r>
              <a:rPr lang="en-US" baseline="0" dirty="0" smtClean="0">
                <a:latin typeface="Calibri" charset="0"/>
                <a:ea typeface="ＭＳ Ｐゴシック" charset="0"/>
              </a:rPr>
              <a:t>Collection of over 3000 in our digital library</a:t>
            </a:r>
          </a:p>
          <a:p>
            <a:pPr lvl="1" eaLnBrk="1" hangingPunct="1">
              <a:spcBef>
                <a:spcPct val="0"/>
              </a:spcBef>
              <a:buFontTx/>
              <a:buChar char="•"/>
            </a:pPr>
            <a:r>
              <a:rPr lang="en-US" baseline="0" dirty="0" smtClean="0">
                <a:latin typeface="Calibri" charset="0"/>
                <a:ea typeface="ＭＳ Ｐゴシック" charset="0"/>
              </a:rPr>
              <a:t>Links to docs available online or in some cases with permission of authors/</a:t>
            </a:r>
          </a:p>
          <a:p>
            <a:pPr lvl="1" eaLnBrk="1" hangingPunct="1">
              <a:spcBef>
                <a:spcPct val="0"/>
              </a:spcBef>
              <a:buFontTx/>
              <a:buChar char="•"/>
            </a:pPr>
            <a:r>
              <a:rPr lang="en-US" baseline="0" dirty="0" smtClean="0">
                <a:latin typeface="Calibri" charset="0"/>
                <a:ea typeface="ＭＳ Ｐゴシック" charset="0"/>
              </a:rPr>
              <a:t>screened for relevance and </a:t>
            </a:r>
          </a:p>
          <a:p>
            <a:pPr lvl="1" eaLnBrk="1" hangingPunct="1">
              <a:spcBef>
                <a:spcPct val="0"/>
              </a:spcBef>
              <a:buFontTx/>
              <a:buChar char="•"/>
            </a:pPr>
            <a:r>
              <a:rPr lang="en-US" baseline="0" dirty="0" smtClean="0">
                <a:latin typeface="Calibri" charset="0"/>
                <a:ea typeface="ＭＳ Ｐゴシック" charset="0"/>
              </a:rPr>
              <a:t>vetted</a:t>
            </a:r>
          </a:p>
          <a:p>
            <a:pPr lvl="1" eaLnBrk="1" hangingPunct="1">
              <a:spcBef>
                <a:spcPct val="0"/>
              </a:spcBef>
              <a:buFontTx/>
              <a:buChar char="•"/>
            </a:pPr>
            <a:r>
              <a:rPr lang="en-US" baseline="0" dirty="0" smtClean="0">
                <a:latin typeface="Calibri" charset="0"/>
                <a:ea typeface="ＭＳ Ｐゴシック" charset="0"/>
              </a:rPr>
              <a:t>updated weekly</a:t>
            </a:r>
          </a:p>
          <a:p>
            <a:pPr eaLnBrk="1" hangingPunct="1">
              <a:spcBef>
                <a:spcPct val="0"/>
              </a:spcBef>
              <a:buFontTx/>
              <a:buChar char="•"/>
            </a:pPr>
            <a:r>
              <a:rPr lang="en-US" baseline="0" dirty="0" smtClean="0">
                <a:latin typeface="Calibri" charset="0"/>
                <a:ea typeface="ＭＳ Ｐゴシック" charset="0"/>
              </a:rPr>
              <a:t>While we generally don</a:t>
            </a:r>
            <a:r>
              <a:rPr lang="fr-FR" baseline="0" dirty="0" smtClean="0">
                <a:latin typeface="Calibri" charset="0"/>
                <a:ea typeface="ＭＳ Ｐゴシック" charset="0"/>
              </a:rPr>
              <a:t>’</a:t>
            </a:r>
            <a:r>
              <a:rPr lang="en-US" baseline="0" dirty="0" smtClean="0">
                <a:latin typeface="Calibri" charset="0"/>
                <a:ea typeface="ＭＳ Ｐゴシック" charset="0"/>
              </a:rPr>
              <a:t>t feature country specific documents, because of our focus on Afghanistan, we have a dedicated library of Afghanistan specific resources </a:t>
            </a:r>
          </a:p>
          <a:p>
            <a:pPr lvl="1" eaLnBrk="1" hangingPunct="1">
              <a:spcBef>
                <a:spcPct val="0"/>
              </a:spcBef>
              <a:buFontTx/>
              <a:buChar char="•"/>
            </a:pPr>
            <a:r>
              <a:rPr lang="en-US" baseline="0" dirty="0" smtClean="0">
                <a:latin typeface="Calibri" charset="0"/>
                <a:ea typeface="ＭＳ Ｐゴシック" charset="0"/>
              </a:rPr>
              <a:t>See picture Stanford Law textbooks, which I know I have personally referred several people to</a:t>
            </a:r>
          </a:p>
          <a:p>
            <a:pPr eaLnBrk="1" hangingPunct="1">
              <a:spcBef>
                <a:spcPct val="0"/>
              </a:spcBef>
              <a:buFontTx/>
              <a:buChar char="•"/>
            </a:pPr>
            <a:r>
              <a:rPr lang="en-US" baseline="0" dirty="0" smtClean="0">
                <a:latin typeface="Calibri" charset="0"/>
                <a:ea typeface="ＭＳ Ｐゴシック" charset="0"/>
              </a:rPr>
              <a:t>Not only a great way to streamline your research, but </a:t>
            </a:r>
          </a:p>
          <a:p>
            <a:pPr lvl="1" eaLnBrk="1" hangingPunct="1">
              <a:spcBef>
                <a:spcPct val="0"/>
              </a:spcBef>
              <a:buFontTx/>
              <a:buChar char="•"/>
            </a:pPr>
            <a:r>
              <a:rPr lang="en-US" baseline="0" dirty="0" smtClean="0">
                <a:latin typeface="Calibri" charset="0"/>
                <a:ea typeface="ＭＳ Ｐゴシック" charset="0"/>
              </a:rPr>
              <a:t>also a great place to feature your own publications – can submit through the website (point to button in pic) or email them directly to the facilitators.</a:t>
            </a:r>
          </a:p>
          <a:p>
            <a:pPr lvl="2" eaLnBrk="1" hangingPunct="1">
              <a:spcBef>
                <a:spcPct val="0"/>
              </a:spcBef>
              <a:buFontTx/>
              <a:buChar char="•"/>
            </a:pPr>
            <a:r>
              <a:rPr lang="en-US" baseline="0" dirty="0" smtClean="0">
                <a:latin typeface="Calibri" charset="0"/>
                <a:ea typeface="ＭＳ Ｐゴシック" charset="0"/>
              </a:rPr>
              <a:t>I.e. Stanford textbooks (also note have pointed people towards them in response to queries)</a:t>
            </a:r>
          </a:p>
          <a:p>
            <a:pPr lvl="1" eaLnBrk="1" hangingPunct="1">
              <a:spcBef>
                <a:spcPct val="0"/>
              </a:spcBef>
              <a:buFontTx/>
              <a:buChar char="•"/>
            </a:pPr>
            <a:r>
              <a:rPr lang="en-US" baseline="0" dirty="0" smtClean="0">
                <a:latin typeface="Calibri" charset="0"/>
                <a:ea typeface="ＭＳ Ｐゴシック" charset="0"/>
              </a:rPr>
              <a:t>In addition to providing links to publicly available documents we can also serve as a space to house and share program related documents that you think could be useful to others</a:t>
            </a:r>
          </a:p>
          <a:p>
            <a:pPr lvl="2" eaLnBrk="1" hangingPunct="1">
              <a:spcBef>
                <a:spcPct val="0"/>
              </a:spcBef>
              <a:buFontTx/>
              <a:buChar char="•"/>
            </a:pPr>
            <a:r>
              <a:rPr lang="en-US" baseline="0" dirty="0" smtClean="0">
                <a:latin typeface="Calibri" charset="0"/>
                <a:ea typeface="ＭＳ Ｐゴシック" charset="0"/>
              </a:rPr>
              <a:t>I.e. we are working with UNAMA’s Land and Property division to host all their releasable documents within the Afghanistan library </a:t>
            </a:r>
          </a:p>
          <a:p>
            <a:pPr lvl="2" eaLnBrk="1" hangingPunct="1">
              <a:spcBef>
                <a:spcPct val="0"/>
              </a:spcBef>
              <a:buFontTx/>
              <a:buChar char="•"/>
            </a:pPr>
            <a:r>
              <a:rPr lang="en-US" baseline="0" dirty="0" smtClean="0">
                <a:latin typeface="Calibri" charset="0"/>
                <a:ea typeface="ＭＳ Ｐゴシック" charset="0"/>
              </a:rPr>
              <a:t>Can be anything you useful – </a:t>
            </a:r>
            <a:r>
              <a:rPr lang="en-US" baseline="0" dirty="0" err="1" smtClean="0">
                <a:latin typeface="Calibri" charset="0"/>
                <a:ea typeface="ＭＳ Ｐゴシック" charset="0"/>
              </a:rPr>
              <a:t>powerpoints</a:t>
            </a:r>
            <a:r>
              <a:rPr lang="en-US" baseline="0" dirty="0" smtClean="0">
                <a:latin typeface="Calibri" charset="0"/>
                <a:ea typeface="ＭＳ Ｐゴシック" charset="0"/>
              </a:rPr>
              <a:t>, concept notes, working papers etc. and can work with you to describe and credit it to your organization</a:t>
            </a:r>
          </a:p>
          <a:p>
            <a:pPr lvl="1" eaLnBrk="1" hangingPunct="1">
              <a:spcBef>
                <a:spcPct val="0"/>
              </a:spcBef>
              <a:buFontTx/>
              <a:buChar char="•"/>
            </a:pPr>
            <a:r>
              <a:rPr lang="en-US" baseline="0" dirty="0" smtClean="0">
                <a:latin typeface="Calibri" charset="0"/>
                <a:ea typeface="ＭＳ Ｐゴシック" charset="0"/>
              </a:rPr>
              <a:t>Also welcome members to send links to documents not their own that they’ve found useful</a:t>
            </a:r>
            <a:endParaRPr lang="en-US" dirty="0" smtClean="0">
              <a:latin typeface="Calibri" charset="0"/>
              <a:ea typeface="ＭＳ Ｐゴシック" charset="0"/>
            </a:endParaRPr>
          </a:p>
          <a:p>
            <a:pPr eaLnBrk="1" hangingPunct="1">
              <a:spcBef>
                <a:spcPct val="0"/>
              </a:spcBef>
              <a:buFontTx/>
              <a:buChar char="•"/>
            </a:pPr>
            <a:endParaRPr lang="en-US" dirty="0">
              <a:latin typeface="Calibri" charset="0"/>
              <a:ea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9FCFA5-ADDB-FE48-9A3D-546FE9DD6D88}"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buFontTx/>
              <a:buChar char="•"/>
            </a:pPr>
            <a:endParaRPr lang="en-US">
              <a:latin typeface="Calibri" charset="0"/>
              <a:ea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897362-152E-B546-85DF-57C7CF875A3A}" type="slidenum">
              <a:rPr lang="en-US" sz="1200">
                <a:latin typeface="Calibri" charset="0"/>
              </a:rPr>
              <a:pPr eaLnBrk="1" hangingPunct="1"/>
              <a:t>14</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a:bodyPr>
          <a:lstStyle/>
          <a:p>
            <a:pPr eaLnBrk="1" hangingPunct="1">
              <a:spcBef>
                <a:spcPct val="0"/>
              </a:spcBef>
            </a:pPr>
            <a:r>
              <a:rPr lang="en-US" dirty="0" smtClean="0">
                <a:latin typeface="Calibri" charset="0"/>
                <a:ea typeface="ＭＳ Ｐゴシック" charset="0"/>
              </a:rPr>
              <a:t>Site</a:t>
            </a:r>
            <a:r>
              <a:rPr lang="en-US" baseline="0" dirty="0" smtClean="0">
                <a:latin typeface="Calibri" charset="0"/>
                <a:ea typeface="ＭＳ Ｐゴシック" charset="0"/>
              </a:rPr>
              <a:t> also hosts news items and a rule of law blog.</a:t>
            </a:r>
          </a:p>
          <a:p>
            <a:pPr marL="171450" indent="-171450" eaLnBrk="1" hangingPunct="1">
              <a:spcBef>
                <a:spcPct val="0"/>
              </a:spcBef>
              <a:buFontTx/>
              <a:buChar char="-"/>
            </a:pPr>
            <a:r>
              <a:rPr lang="en-US" baseline="0" dirty="0" smtClean="0">
                <a:latin typeface="Calibri" charset="0"/>
                <a:ea typeface="ＭＳ Ｐゴシック" charset="0"/>
              </a:rPr>
              <a:t>News items are updated daily and chosen to highlight important </a:t>
            </a:r>
            <a:r>
              <a:rPr lang="en-US" baseline="0" dirty="0" err="1" smtClean="0">
                <a:latin typeface="Calibri" charset="0"/>
                <a:ea typeface="ＭＳ Ｐゴシック" charset="0"/>
              </a:rPr>
              <a:t>RoL</a:t>
            </a:r>
            <a:r>
              <a:rPr lang="en-US" baseline="0" dirty="0" smtClean="0">
                <a:latin typeface="Calibri" charset="0"/>
                <a:ea typeface="ＭＳ Ｐゴシック" charset="0"/>
              </a:rPr>
              <a:t> related developments</a:t>
            </a:r>
          </a:p>
          <a:p>
            <a:pPr marL="171450" indent="-171450" eaLnBrk="1" hangingPunct="1">
              <a:spcBef>
                <a:spcPct val="0"/>
              </a:spcBef>
              <a:buFontTx/>
              <a:buChar char="-"/>
            </a:pPr>
            <a:r>
              <a:rPr lang="en-US" baseline="0" dirty="0" smtClean="0">
                <a:latin typeface="Calibri" charset="0"/>
                <a:ea typeface="ＭＳ Ｐゴシック" charset="0"/>
              </a:rPr>
              <a:t>Blogs  - publish reposted and original pieces. INPROL staff authors many of them, and several related to Afghanistan. These blog posts (like that shown) can talk about a  new report or article, recap an event or describe an interesting program. Also love to post content authored by members, including cross posting </a:t>
            </a:r>
          </a:p>
          <a:p>
            <a:pPr marL="628650" lvl="1" indent="-171450" eaLnBrk="1" hangingPunct="1">
              <a:spcBef>
                <a:spcPct val="0"/>
              </a:spcBef>
              <a:buFontTx/>
              <a:buChar char="-"/>
            </a:pPr>
            <a:r>
              <a:rPr lang="en-US" baseline="0" dirty="0" smtClean="0">
                <a:latin typeface="Calibri" charset="0"/>
                <a:ea typeface="ＭＳ Ｐゴシック" charset="0"/>
              </a:rPr>
              <a:t>Great way to publicize what you or your organization is doing.</a:t>
            </a:r>
          </a:p>
          <a:p>
            <a:pPr marL="628650" lvl="1" indent="-171450" eaLnBrk="1" hangingPunct="1">
              <a:spcBef>
                <a:spcPct val="0"/>
              </a:spcBef>
              <a:buFontTx/>
              <a:buChar char="-"/>
            </a:pPr>
            <a:r>
              <a:rPr lang="en-US" baseline="0" dirty="0" smtClean="0">
                <a:latin typeface="Calibri" charset="0"/>
                <a:ea typeface="ＭＳ Ｐゴシック" charset="0"/>
              </a:rPr>
              <a:t>Have an idea  - we can work closely to develop it, or just send</a:t>
            </a:r>
          </a:p>
          <a:p>
            <a:pPr marL="628650" lvl="1" indent="-171450" eaLnBrk="1" hangingPunct="1">
              <a:spcBef>
                <a:spcPct val="0"/>
              </a:spcBef>
              <a:buFontTx/>
              <a:buChar char="-"/>
            </a:pPr>
            <a:r>
              <a:rPr lang="en-US" baseline="0" dirty="0" smtClean="0">
                <a:latin typeface="Calibri" charset="0"/>
                <a:ea typeface="ＭＳ Ｐゴシック" charset="0"/>
              </a:rPr>
              <a:t>Happy to feature events, new reports or just highlight your program</a:t>
            </a:r>
          </a:p>
          <a:p>
            <a:pPr marL="628650" lvl="1" indent="-171450" eaLnBrk="1" hangingPunct="1">
              <a:spcBef>
                <a:spcPct val="0"/>
              </a:spcBef>
              <a:buFontTx/>
              <a:buChar char="-"/>
            </a:pPr>
            <a:r>
              <a:rPr lang="en-US" baseline="0" dirty="0" smtClean="0">
                <a:latin typeface="Calibri" charset="0"/>
                <a:ea typeface="ＭＳ Ｐゴシック" charset="0"/>
              </a:rPr>
              <a:t>Encourage members to contact us about the blog through the website (post button) or by email</a:t>
            </a:r>
          </a:p>
          <a:p>
            <a:pPr marL="171450" lvl="0" indent="-171450" eaLnBrk="1" hangingPunct="1">
              <a:spcBef>
                <a:spcPct val="0"/>
              </a:spcBef>
              <a:buFontTx/>
              <a:buChar char="-"/>
            </a:pPr>
            <a:r>
              <a:rPr lang="en-US" baseline="0" dirty="0" smtClean="0">
                <a:latin typeface="Calibri" charset="0"/>
                <a:ea typeface="ＭＳ Ｐゴシック" charset="0"/>
              </a:rPr>
              <a:t>Also have a strong twitter and social media presence to further publicize your work</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013F9F-E8EB-F244-BDDD-8DFC20EDBC59}"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a:t>
            </a:r>
            <a:r>
              <a:rPr lang="en-US" baseline="0" dirty="0" smtClean="0"/>
              <a:t> the same lines can use INPROL to publicize events and job opportunities </a:t>
            </a:r>
          </a:p>
          <a:p>
            <a:pPr marL="171450" indent="-171450">
              <a:buFont typeface="Arial"/>
              <a:buChar char="•"/>
            </a:pPr>
            <a:r>
              <a:rPr lang="en-US" baseline="0" dirty="0" smtClean="0"/>
              <a:t>Targeted at an audience already interested and </a:t>
            </a:r>
            <a:r>
              <a:rPr lang="en-US" baseline="0" dirty="0" err="1" smtClean="0"/>
              <a:t>knowldegeable</a:t>
            </a:r>
            <a:r>
              <a:rPr lang="en-US" baseline="0" dirty="0" smtClean="0"/>
              <a:t> about this area</a:t>
            </a:r>
          </a:p>
          <a:p>
            <a:pPr marL="171450" indent="-171450">
              <a:buFont typeface="Arial"/>
              <a:buChar char="•"/>
            </a:pPr>
            <a:r>
              <a:rPr lang="en-US" baseline="0" dirty="0" smtClean="0"/>
              <a:t>As with news etc. can submit directly through the website or by emailing </a:t>
            </a:r>
            <a:endParaRPr lang="en-US" dirty="0"/>
          </a:p>
        </p:txBody>
      </p:sp>
      <p:sp>
        <p:nvSpPr>
          <p:cNvPr id="4" name="Slide Number Placeholder 3"/>
          <p:cNvSpPr>
            <a:spLocks noGrp="1"/>
          </p:cNvSpPr>
          <p:nvPr>
            <p:ph type="sldNum" sz="quarter" idx="10"/>
          </p:nvPr>
        </p:nvSpPr>
        <p:spPr/>
        <p:txBody>
          <a:bodyPr/>
          <a:lstStyle/>
          <a:p>
            <a:pPr>
              <a:defRPr/>
            </a:pPr>
            <a:fld id="{F9F741F5-A8AC-944D-8939-15E1C3E45DD0}" type="slidenum">
              <a:rPr lang="en-US" smtClean="0"/>
              <a:pPr>
                <a:defRPr/>
              </a:pPr>
              <a:t>16</a:t>
            </a:fld>
            <a:endParaRPr lang="en-US"/>
          </a:p>
        </p:txBody>
      </p:sp>
    </p:spTree>
    <p:extLst>
      <p:ext uri="{BB962C8B-B14F-4D97-AF65-F5344CB8AC3E}">
        <p14:creationId xmlns:p14="http://schemas.microsoft.com/office/powerpoint/2010/main" xmlns="" val="227402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Calibri" charset="0"/>
                <a:ea typeface="ＭＳ Ｐゴシック" charset="0"/>
              </a:rPr>
              <a:t>Encourage</a:t>
            </a:r>
            <a:r>
              <a:rPr lang="en-US" baseline="0" dirty="0" smtClean="0">
                <a:latin typeface="Calibri" charset="0"/>
                <a:ea typeface="ＭＳ Ｐゴシック" charset="0"/>
              </a:rPr>
              <a:t> you all to become members</a:t>
            </a:r>
          </a:p>
          <a:p>
            <a:pPr marL="171450" indent="-171450" eaLnBrk="1" hangingPunct="1">
              <a:spcBef>
                <a:spcPct val="0"/>
              </a:spcBef>
              <a:buFontTx/>
              <a:buChar char="-"/>
            </a:pPr>
            <a:r>
              <a:rPr lang="en-US" baseline="0" dirty="0" smtClean="0">
                <a:latin typeface="Calibri" charset="0"/>
                <a:ea typeface="ＭＳ Ｐゴシック" charset="0"/>
              </a:rPr>
              <a:t>Both because we think INPROL offers tangible benefits to you, but because the more people we have the stronger our network becomes</a:t>
            </a:r>
          </a:p>
          <a:p>
            <a:pPr marL="171450" indent="-171450" eaLnBrk="1" hangingPunct="1">
              <a:spcBef>
                <a:spcPct val="0"/>
              </a:spcBef>
              <a:buFontTx/>
              <a:buChar char="-"/>
            </a:pPr>
            <a:endParaRPr lang="en-US" baseline="0" dirty="0" smtClean="0">
              <a:latin typeface="Calibri" charset="0"/>
              <a:ea typeface="ＭＳ Ｐゴシック" charset="0"/>
            </a:endParaRPr>
          </a:p>
          <a:p>
            <a:pPr marL="0" indent="0" eaLnBrk="1" hangingPunct="1">
              <a:spcBef>
                <a:spcPct val="0"/>
              </a:spcBef>
              <a:buFontTx/>
              <a:buNone/>
            </a:pPr>
            <a:r>
              <a:rPr lang="en-US" baseline="0" dirty="0" smtClean="0">
                <a:latin typeface="Calibri" charset="0"/>
                <a:ea typeface="ＭＳ Ｐゴシック" charset="0"/>
              </a:rPr>
              <a:t>Membership is completely free</a:t>
            </a:r>
          </a:p>
          <a:p>
            <a:pPr marL="171450" indent="-171450" eaLnBrk="1" hangingPunct="1">
              <a:spcBef>
                <a:spcPct val="0"/>
              </a:spcBef>
              <a:buFontTx/>
              <a:buChar char="-"/>
            </a:pPr>
            <a:r>
              <a:rPr lang="en-US" baseline="0" dirty="0" smtClean="0">
                <a:latin typeface="Calibri" charset="0"/>
                <a:ea typeface="ＭＳ Ｐゴシック" charset="0"/>
              </a:rPr>
              <a:t>Can sign up online</a:t>
            </a:r>
          </a:p>
          <a:p>
            <a:pPr marL="171450" indent="-171450" eaLnBrk="1" hangingPunct="1">
              <a:spcBef>
                <a:spcPct val="0"/>
              </a:spcBef>
              <a:buFontTx/>
              <a:buChar char="-"/>
            </a:pPr>
            <a:r>
              <a:rPr lang="en-US" baseline="0" dirty="0" smtClean="0">
                <a:latin typeface="Calibri" charset="0"/>
                <a:ea typeface="ＭＳ Ｐゴシック" charset="0"/>
              </a:rPr>
              <a:t>Or fill out form provided (easier)</a:t>
            </a:r>
          </a:p>
          <a:p>
            <a:pPr marL="171450" indent="-171450" eaLnBrk="1" hangingPunct="1">
              <a:spcBef>
                <a:spcPct val="0"/>
              </a:spcBef>
              <a:buFontTx/>
              <a:buChar char="-"/>
            </a:pPr>
            <a:endParaRPr lang="en-US" baseline="0" dirty="0" smtClean="0">
              <a:latin typeface="Calibri" charset="0"/>
              <a:ea typeface="ＭＳ Ｐゴシック" charset="0"/>
            </a:endParaRPr>
          </a:p>
          <a:p>
            <a:pPr marL="0" indent="0" eaLnBrk="1" hangingPunct="1">
              <a:spcBef>
                <a:spcPct val="0"/>
              </a:spcBef>
              <a:buFontTx/>
              <a:buNone/>
            </a:pPr>
            <a:r>
              <a:rPr lang="en-US" baseline="0" dirty="0" smtClean="0">
                <a:latin typeface="Calibri" charset="0"/>
                <a:ea typeface="ＭＳ Ｐゴシック" charset="0"/>
              </a:rPr>
              <a:t>Also provided an email address where can contact us directly with any questions about membership or otherwise</a:t>
            </a:r>
            <a:endParaRPr lang="en-US" dirty="0">
              <a:latin typeface="Calibri" charset="0"/>
              <a:ea typeface="ＭＳ Ｐゴシック"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581AE2-4023-A349-92DE-4AC168C42712}" type="slidenum">
              <a:rPr lang="en-US" sz="1200">
                <a:latin typeface="Calibri" charset="0"/>
              </a:rPr>
              <a:pPr eaLnBrk="1" hangingPunct="1"/>
              <a:t>17</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spcAft>
                <a:spcPct val="0"/>
              </a:spcAft>
            </a:pPr>
            <a:r>
              <a:rPr lang="en-US" sz="1200" dirty="0" smtClean="0">
                <a:latin typeface="Arial" charset="0"/>
              </a:rPr>
              <a:t>Spearheaded by the US Institute </a:t>
            </a:r>
          </a:p>
          <a:p>
            <a:pPr eaLnBrk="1" hangingPunct="1">
              <a:lnSpc>
                <a:spcPct val="90000"/>
              </a:lnSpc>
              <a:spcBef>
                <a:spcPct val="0"/>
              </a:spcBef>
              <a:spcAft>
                <a:spcPct val="0"/>
              </a:spcAft>
              <a:buFont typeface="Arial" charset="0"/>
              <a:buNone/>
            </a:pPr>
            <a:r>
              <a:rPr lang="en-US" sz="1200" dirty="0" smtClean="0">
                <a:latin typeface="Arial" charset="0"/>
              </a:rPr>
              <a:t>	of Peace and partners with tremendous </a:t>
            </a:r>
            <a:r>
              <a:rPr lang="en-US" sz="1200" baseline="0" dirty="0" smtClean="0">
                <a:latin typeface="Arial" charset="0"/>
              </a:rPr>
              <a:t>support from INL Afghanistan</a:t>
            </a:r>
            <a:r>
              <a:rPr lang="en-US" sz="1200" dirty="0" smtClean="0">
                <a:latin typeface="Arial" charset="0"/>
              </a:rPr>
              <a:t> </a:t>
            </a:r>
          </a:p>
          <a:p>
            <a:pPr eaLnBrk="1" hangingPunct="1">
              <a:lnSpc>
                <a:spcPct val="90000"/>
              </a:lnSpc>
              <a:spcBef>
                <a:spcPct val="0"/>
              </a:spcBef>
              <a:spcAft>
                <a:spcPct val="0"/>
              </a:spcAft>
              <a:buFont typeface="Arial" charset="0"/>
              <a:buNone/>
            </a:pP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F9F741F5-A8AC-944D-8939-15E1C3E45DD0}" type="slidenum">
              <a:rPr lang="en-US" smtClean="0"/>
              <a:pPr>
                <a:defRPr/>
              </a:pPr>
              <a:t>4</a:t>
            </a:fld>
            <a:endParaRPr lang="en-US"/>
          </a:p>
        </p:txBody>
      </p:sp>
    </p:spTree>
    <p:extLst>
      <p:ext uri="{BB962C8B-B14F-4D97-AF65-F5344CB8AC3E}">
        <p14:creationId xmlns:p14="http://schemas.microsoft.com/office/powerpoint/2010/main" xmlns="" val="58139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By documenting lessons learned, fostering the exchange of ideas and facilitating innovation, INPROL and its members are working</a:t>
            </a:r>
            <a:r>
              <a:rPr lang="en-US" sz="1200" baseline="0" dirty="0" smtClean="0">
                <a:latin typeface="Arial" charset="0"/>
              </a:rPr>
              <a:t> towards filling “the knowledge gap” – and towards a profession better able to empower societies to realize their </a:t>
            </a:r>
            <a:r>
              <a:rPr lang="en-US" sz="1200" baseline="0" dirty="0" err="1" smtClean="0">
                <a:latin typeface="Arial" charset="0"/>
              </a:rPr>
              <a:t>RoL</a:t>
            </a:r>
            <a:r>
              <a:rPr lang="en-US" sz="1200" baseline="0" dirty="0" smtClean="0">
                <a:latin typeface="Arial" charset="0"/>
              </a:rPr>
              <a:t> goals</a:t>
            </a: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F9F741F5-A8AC-944D-8939-15E1C3E45DD0}" type="slidenum">
              <a:rPr lang="en-US" smtClean="0"/>
              <a:pPr>
                <a:defRPr/>
              </a:pPr>
              <a:t>5</a:t>
            </a:fld>
            <a:endParaRPr lang="en-US"/>
          </a:p>
        </p:txBody>
      </p:sp>
    </p:spTree>
    <p:extLst>
      <p:ext uri="{BB962C8B-B14F-4D97-AF65-F5344CB8AC3E}">
        <p14:creationId xmlns:p14="http://schemas.microsoft.com/office/powerpoint/2010/main" xmlns="" val="229026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buFontTx/>
              <a:buChar char="•"/>
            </a:pPr>
            <a:r>
              <a:rPr lang="en-US" dirty="0" smtClean="0">
                <a:latin typeface="Calibri" charset="0"/>
                <a:ea typeface="ＭＳ Ｐゴシック" charset="0"/>
              </a:rPr>
              <a:t>How specifically can INPROL help?</a:t>
            </a:r>
          </a:p>
          <a:p>
            <a:pPr lvl="1" eaLnBrk="1" hangingPunct="1">
              <a:spcBef>
                <a:spcPct val="0"/>
              </a:spcBef>
              <a:buFontTx/>
              <a:buChar char="•"/>
            </a:pPr>
            <a:r>
              <a:rPr lang="en-US" dirty="0" smtClean="0">
                <a:latin typeface="Calibri" charset="0"/>
                <a:ea typeface="ＭＳ Ｐゴシック" charset="0"/>
              </a:rPr>
              <a:t>Will</a:t>
            </a:r>
            <a:r>
              <a:rPr lang="en-US" baseline="0" dirty="0" smtClean="0">
                <a:latin typeface="Calibri" charset="0"/>
                <a:ea typeface="ＭＳ Ｐゴシック" charset="0"/>
              </a:rPr>
              <a:t> go through 3 main ways can be of use to you/tour organization and the tools INPROL offers to achieve this</a:t>
            </a:r>
            <a:endParaRPr lang="en-US" dirty="0">
              <a:latin typeface="Calibri" charset="0"/>
              <a:ea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6491EF-6F58-3842-87B4-93F4E6E63CAB}"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marL="228600" indent="-228600" eaLnBrk="1" hangingPunct="1">
              <a:spcBef>
                <a:spcPct val="0"/>
              </a:spcBef>
              <a:buAutoNum type="arabicPeriod"/>
            </a:pPr>
            <a:r>
              <a:rPr lang="en-US" dirty="0" smtClean="0">
                <a:latin typeface="Calibri" charset="0"/>
                <a:ea typeface="ＭＳ Ｐゴシック" charset="0"/>
              </a:rPr>
              <a:t>Core</a:t>
            </a:r>
            <a:r>
              <a:rPr lang="en-US" baseline="0" dirty="0" smtClean="0">
                <a:latin typeface="Calibri" charset="0"/>
                <a:ea typeface="ＭＳ Ｐゴシック" charset="0"/>
              </a:rPr>
              <a:t> is our members and their knowledge and experience</a:t>
            </a:r>
          </a:p>
          <a:p>
            <a:pPr marL="685800" lvl="1" indent="-228600" eaLnBrk="1" hangingPunct="1">
              <a:spcBef>
                <a:spcPct val="0"/>
              </a:spcBef>
              <a:buAutoNum type="arabicPeriod"/>
            </a:pPr>
            <a:r>
              <a:rPr lang="en-US" baseline="0" dirty="0" smtClean="0">
                <a:latin typeface="Calibri" charset="0"/>
                <a:ea typeface="ＭＳ Ｐゴシック" charset="0"/>
              </a:rPr>
              <a:t>Come from range of disciplines and backgrounds, all work on </a:t>
            </a:r>
            <a:r>
              <a:rPr lang="en-US" baseline="0" dirty="0" err="1" smtClean="0">
                <a:latin typeface="Calibri" charset="0"/>
                <a:ea typeface="ＭＳ Ｐゴシック" charset="0"/>
              </a:rPr>
              <a:t>RoL</a:t>
            </a:r>
            <a:r>
              <a:rPr lang="en-US" baseline="0" dirty="0" smtClean="0">
                <a:latin typeface="Calibri" charset="0"/>
                <a:ea typeface="ＭＳ Ｐゴシック" charset="0"/>
              </a:rPr>
              <a:t> reform in post-conflict and developing countries </a:t>
            </a:r>
          </a:p>
          <a:p>
            <a:pPr marL="685800" lvl="1" indent="-228600" eaLnBrk="1" hangingPunct="1">
              <a:spcBef>
                <a:spcPct val="0"/>
              </a:spcBef>
              <a:buAutoNum type="arabicPeriod"/>
            </a:pPr>
            <a:r>
              <a:rPr lang="en-US" baseline="0" dirty="0" smtClean="0">
                <a:latin typeface="Calibri" charset="0"/>
                <a:ea typeface="ＭＳ Ｐゴシック" charset="0"/>
              </a:rPr>
              <a:t>Along with over 2500 members have Rule of Law and Police Experts Council of about 40 world renowned experts</a:t>
            </a:r>
          </a:p>
          <a:p>
            <a:pPr marL="228600" lvl="0" indent="-228600" eaLnBrk="1" hangingPunct="1">
              <a:spcBef>
                <a:spcPct val="0"/>
              </a:spcBef>
              <a:buAutoNum type="arabicPeriod"/>
            </a:pPr>
            <a:r>
              <a:rPr lang="en-US" baseline="0" dirty="0" smtClean="0">
                <a:latin typeface="Calibri" charset="0"/>
                <a:ea typeface="ＭＳ Ｐゴシック" charset="0"/>
              </a:rPr>
              <a:t>Membership is by application and limited to people with serious interest of expertise in these areas. Ensures high level of discussion. Signup is free  - more later. Many features most importantly </a:t>
            </a:r>
            <a:r>
              <a:rPr lang="en-US" baseline="0" dirty="0" err="1" smtClean="0">
                <a:latin typeface="Calibri" charset="0"/>
                <a:ea typeface="ＭＳ Ｐゴシック" charset="0"/>
              </a:rPr>
              <a:t>disucssion</a:t>
            </a:r>
            <a:r>
              <a:rPr lang="en-US" baseline="0" dirty="0" smtClean="0">
                <a:latin typeface="Calibri" charset="0"/>
                <a:ea typeface="ＭＳ Ｐゴシック" charset="0"/>
              </a:rPr>
              <a:t> are members-only</a:t>
            </a:r>
          </a:p>
          <a:p>
            <a:pPr marL="228600" lvl="0" indent="-228600" eaLnBrk="1" hangingPunct="1">
              <a:spcBef>
                <a:spcPct val="0"/>
              </a:spcBef>
              <a:buAutoNum type="arabicPeriod"/>
            </a:pPr>
            <a:r>
              <a:rPr lang="en-US" baseline="0" dirty="0" smtClean="0">
                <a:latin typeface="Calibri" charset="0"/>
                <a:ea typeface="ＭＳ Ｐゴシック" charset="0"/>
              </a:rPr>
              <a:t>Why the network</a:t>
            </a:r>
          </a:p>
          <a:p>
            <a:pPr marL="685800" lvl="1" indent="-228600" eaLnBrk="1" hangingPunct="1">
              <a:spcBef>
                <a:spcPct val="0"/>
              </a:spcBef>
              <a:buAutoNum type="arabicPeriod"/>
            </a:pPr>
            <a:r>
              <a:rPr lang="en-US" baseline="0" dirty="0" smtClean="0">
                <a:latin typeface="Calibri" charset="0"/>
                <a:ea typeface="ＭＳ Ｐゴシック" charset="0"/>
              </a:rPr>
              <a:t>By creating network of experienced </a:t>
            </a:r>
            <a:r>
              <a:rPr lang="en-US" baseline="0" dirty="0" err="1" smtClean="0">
                <a:latin typeface="Calibri" charset="0"/>
                <a:ea typeface="ＭＳ Ｐゴシック" charset="0"/>
              </a:rPr>
              <a:t>RoL</a:t>
            </a:r>
            <a:r>
              <a:rPr lang="en-US" baseline="0" dirty="0" smtClean="0">
                <a:latin typeface="Calibri" charset="0"/>
                <a:ea typeface="ＭＳ Ｐゴシック" charset="0"/>
              </a:rPr>
              <a:t> professionals and a place for them to meet it means we can give you instant access to the </a:t>
            </a:r>
            <a:r>
              <a:rPr lang="en-US" baseline="0" dirty="0" err="1" smtClean="0">
                <a:latin typeface="Calibri" charset="0"/>
                <a:ea typeface="ＭＳ Ｐゴシック" charset="0"/>
              </a:rPr>
              <a:t>knowldege</a:t>
            </a:r>
            <a:r>
              <a:rPr lang="en-US" baseline="0" dirty="0" smtClean="0">
                <a:latin typeface="Calibri" charset="0"/>
                <a:ea typeface="ＭＳ Ｐゴシック" charset="0"/>
              </a:rPr>
              <a:t> of 2500 people</a:t>
            </a:r>
          </a:p>
          <a:p>
            <a:pPr marL="228600" lvl="0" indent="-228600" eaLnBrk="1" hangingPunct="1">
              <a:spcBef>
                <a:spcPct val="0"/>
              </a:spcBef>
              <a:buAutoNum type="arabicPeriod"/>
            </a:pPr>
            <a:r>
              <a:rPr lang="en-US" baseline="0" dirty="0" smtClean="0">
                <a:latin typeface="Calibri" charset="0"/>
                <a:ea typeface="ＭＳ Ｐゴシック" charset="0"/>
              </a:rPr>
              <a:t>So how does this work in practice?</a:t>
            </a:r>
            <a:endParaRPr lang="en-US" dirty="0" smtClean="0">
              <a:latin typeface="Calibri" charset="0"/>
              <a:ea typeface="ＭＳ Ｐゴシック" charset="0"/>
            </a:endParaRPr>
          </a:p>
          <a:p>
            <a:pPr eaLnBrk="1" hangingPunct="1">
              <a:spcBef>
                <a:spcPct val="0"/>
              </a:spcBef>
            </a:pPr>
            <a:endParaRPr lang="en-US" dirty="0">
              <a:latin typeface="Calibri" charset="0"/>
              <a:ea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112E5E-2C25-9241-B9E3-D83A0C1BE2C5}"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buFontTx/>
              <a:buChar char="•"/>
            </a:pPr>
            <a:r>
              <a:rPr lang="en-US" dirty="0" smtClean="0">
                <a:latin typeface="Calibri" charset="0"/>
                <a:ea typeface="ＭＳ Ｐゴシック" charset="0"/>
              </a:rPr>
              <a:t>Encounter a problem</a:t>
            </a:r>
            <a:r>
              <a:rPr lang="en-US" baseline="0" dirty="0" smtClean="0">
                <a:latin typeface="Calibri" charset="0"/>
                <a:ea typeface="ＭＳ Ｐゴシック" charset="0"/>
              </a:rPr>
              <a:t> in your work, have a theoretical question (i.e. police primacy)etc. </a:t>
            </a:r>
          </a:p>
          <a:p>
            <a:pPr lvl="1" eaLnBrk="1" hangingPunct="1">
              <a:spcBef>
                <a:spcPct val="0"/>
              </a:spcBef>
              <a:buFontTx/>
              <a:buChar char="•"/>
            </a:pPr>
            <a:r>
              <a:rPr lang="en-US" baseline="0" dirty="0" smtClean="0">
                <a:latin typeface="Calibri" charset="0"/>
                <a:ea typeface="ＭＳ Ｐゴシック" charset="0"/>
              </a:rPr>
              <a:t>Can pose this question to INPROL’s entire member network</a:t>
            </a:r>
          </a:p>
          <a:p>
            <a:pPr lvl="1" eaLnBrk="1" hangingPunct="1">
              <a:spcBef>
                <a:spcPct val="0"/>
              </a:spcBef>
              <a:buFontTx/>
              <a:buChar char="•"/>
            </a:pPr>
            <a:r>
              <a:rPr lang="en-US" baseline="0" dirty="0" smtClean="0">
                <a:latin typeface="Calibri" charset="0"/>
                <a:ea typeface="ＭＳ Ｐゴシック" charset="0"/>
              </a:rPr>
              <a:t>Post directly in one of our 3 forums: </a:t>
            </a:r>
            <a:r>
              <a:rPr lang="en-US" dirty="0" smtClean="0">
                <a:latin typeface="Calibri" charset="0"/>
                <a:ea typeface="ＭＳ Ｐゴシック" charset="0"/>
              </a:rPr>
              <a:t>Rule of law, police and facilitated dialogue or email it to the </a:t>
            </a:r>
            <a:r>
              <a:rPr lang="en-US" dirty="0" err="1" smtClean="0">
                <a:latin typeface="Calibri" charset="0"/>
                <a:ea typeface="ＭＳ Ｐゴシック" charset="0"/>
              </a:rPr>
              <a:t>inprol</a:t>
            </a:r>
            <a:r>
              <a:rPr lang="en-US" dirty="0" smtClean="0">
                <a:latin typeface="Calibri" charset="0"/>
                <a:ea typeface="ＭＳ Ｐゴシック" charset="0"/>
              </a:rPr>
              <a:t> team</a:t>
            </a:r>
          </a:p>
          <a:p>
            <a:pPr lvl="0" eaLnBrk="1" hangingPunct="1">
              <a:spcBef>
                <a:spcPct val="0"/>
              </a:spcBef>
              <a:buFontTx/>
              <a:buChar char="•"/>
            </a:pPr>
            <a:r>
              <a:rPr lang="en-US" dirty="0" smtClean="0">
                <a:latin typeface="Calibri" charset="0"/>
                <a:ea typeface="ＭＳ Ｐゴシック" charset="0"/>
              </a:rPr>
              <a:t>After</a:t>
            </a:r>
            <a:r>
              <a:rPr lang="en-US" baseline="0" dirty="0" smtClean="0">
                <a:latin typeface="Calibri" charset="0"/>
                <a:ea typeface="ＭＳ Ｐゴシック" charset="0"/>
              </a:rPr>
              <a:t> review by a team member is posted on the website and an email will go out to all members alerting them to the question</a:t>
            </a:r>
          </a:p>
          <a:p>
            <a:pPr lvl="1" eaLnBrk="1" hangingPunct="1">
              <a:spcBef>
                <a:spcPct val="0"/>
              </a:spcBef>
              <a:buFontTx/>
              <a:buChar char="•"/>
            </a:pPr>
            <a:r>
              <a:rPr lang="en-US" baseline="0" dirty="0" smtClean="0">
                <a:latin typeface="Calibri" charset="0"/>
                <a:ea typeface="ＭＳ Ｐゴシック" charset="0"/>
              </a:rPr>
              <a:t>Other members submit comments, resources and links in response</a:t>
            </a:r>
          </a:p>
          <a:p>
            <a:pPr lvl="0" eaLnBrk="1" hangingPunct="1">
              <a:spcBef>
                <a:spcPct val="0"/>
              </a:spcBef>
              <a:buFontTx/>
              <a:buChar char="•"/>
            </a:pPr>
            <a:r>
              <a:rPr lang="en-US" baseline="0" dirty="0" smtClean="0">
                <a:latin typeface="Calibri" charset="0"/>
                <a:ea typeface="ＭＳ Ｐゴシック" charset="0"/>
              </a:rPr>
              <a:t>Can see here someone asked a very broad question looking for examples of studies of the causes of case backlogs, got about 10 answers with links to studies as well as commentary from people (including experts’ council) who’ve had experience in this area)</a:t>
            </a:r>
          </a:p>
          <a:p>
            <a:pPr lvl="0" eaLnBrk="1" hangingPunct="1">
              <a:spcBef>
                <a:spcPct val="0"/>
              </a:spcBef>
              <a:buFontTx/>
              <a:buChar char="•"/>
            </a:pPr>
            <a:r>
              <a:rPr lang="en-US" baseline="0" dirty="0" smtClean="0">
                <a:latin typeface="Calibri" charset="0"/>
                <a:ea typeface="ＭＳ Ｐゴシック" charset="0"/>
              </a:rPr>
              <a:t>We welcome all kinds of questions from the very simple to the complex</a:t>
            </a:r>
          </a:p>
          <a:p>
            <a:pPr lvl="1" eaLnBrk="1" hangingPunct="1">
              <a:spcBef>
                <a:spcPct val="0"/>
              </a:spcBef>
              <a:buFontTx/>
              <a:buChar char="•"/>
            </a:pPr>
            <a:r>
              <a:rPr lang="en-US" baseline="0" dirty="0" smtClean="0">
                <a:latin typeface="Calibri" charset="0"/>
                <a:ea typeface="ＭＳ Ｐゴシック" charset="0"/>
              </a:rPr>
              <a:t>Anything from “does anyone have a </a:t>
            </a:r>
            <a:r>
              <a:rPr lang="en-US" baseline="0" dirty="0" err="1" smtClean="0">
                <a:latin typeface="Calibri" charset="0"/>
                <a:ea typeface="ＭＳ Ｐゴシック" charset="0"/>
              </a:rPr>
              <a:t>powerpoint</a:t>
            </a:r>
            <a:r>
              <a:rPr lang="en-US" baseline="0" dirty="0" smtClean="0">
                <a:latin typeface="Calibri" charset="0"/>
                <a:ea typeface="ＭＳ Ｐゴシック" charset="0"/>
              </a:rPr>
              <a:t> on X? to POLICE PRIMACY</a:t>
            </a:r>
          </a:p>
          <a:p>
            <a:pPr lvl="1" eaLnBrk="1" hangingPunct="1">
              <a:spcBef>
                <a:spcPct val="0"/>
              </a:spcBef>
              <a:buFontTx/>
              <a:buChar char="•"/>
            </a:pPr>
            <a:r>
              <a:rPr lang="en-US" baseline="0" dirty="0" smtClean="0">
                <a:latin typeface="Calibri" charset="0"/>
                <a:ea typeface="ＭＳ Ｐゴシック" charset="0"/>
              </a:rPr>
              <a:t>Also ask </a:t>
            </a:r>
            <a:r>
              <a:rPr lang="en-US" baseline="0" dirty="0" err="1" smtClean="0">
                <a:latin typeface="Calibri" charset="0"/>
                <a:ea typeface="ＭＳ Ｐゴシック" charset="0"/>
              </a:rPr>
              <a:t>ppl</a:t>
            </a:r>
            <a:r>
              <a:rPr lang="en-US" baseline="0" dirty="0" smtClean="0">
                <a:latin typeface="Calibri" charset="0"/>
                <a:ea typeface="ＭＳ Ｐゴシック" charset="0"/>
              </a:rPr>
              <a:t> to take research survey OTHER EXAMPLES</a:t>
            </a:r>
            <a:endParaRPr lang="en-US" dirty="0" smtClean="0">
              <a:latin typeface="Calibri" charset="0"/>
              <a:ea typeface="ＭＳ Ｐゴシック"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511C83-65B7-6F45-AC78-509C3D5DCB5C}"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addition to posing a question to all INPROL members,</a:t>
            </a:r>
            <a:r>
              <a:rPr lang="en-US" baseline="0" dirty="0" smtClean="0"/>
              <a:t> you can seek out the help of other members and experts directly</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Example: had someone looking for very specific case study information on criminal justice reforms in a small area of the world. INPROL team </a:t>
            </a:r>
            <a:r>
              <a:rPr lang="en-US" baseline="0" dirty="0" err="1" smtClean="0"/>
              <a:t>ID’ed</a:t>
            </a:r>
            <a:r>
              <a:rPr lang="en-US" baseline="0" dirty="0" smtClean="0"/>
              <a:t> a member who had done extensive work in that area, talked to him, then connected the two directly.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Can do this by</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Browse or Search member directory by name, click on organizations, look for particular areas of expertise </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Email INPROL staff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F741F5-A8AC-944D-8939-15E1C3E45DD0}" type="slidenum">
              <a:rPr lang="en-US" smtClean="0"/>
              <a:pPr>
                <a:defRPr/>
              </a:pPr>
              <a:t>9</a:t>
            </a:fld>
            <a:endParaRPr lang="en-US"/>
          </a:p>
        </p:txBody>
      </p:sp>
    </p:spTree>
    <p:extLst>
      <p:ext uri="{BB962C8B-B14F-4D97-AF65-F5344CB8AC3E}">
        <p14:creationId xmlns:p14="http://schemas.microsoft.com/office/powerpoint/2010/main" xmlns="" val="166496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This brings up one of</a:t>
            </a:r>
            <a:r>
              <a:rPr lang="en-US" baseline="0" dirty="0" smtClean="0"/>
              <a:t> the great and unique features of INPROL - that you are not left to navigate the network or makes these connections alone. The network is supported by a team of facilitators whose job it is to help you find the resources and people you need.</a:t>
            </a:r>
          </a:p>
          <a:p>
            <a:endParaRPr lang="en-US" baseline="0" dirty="0" smtClean="0"/>
          </a:p>
          <a:p>
            <a:r>
              <a:rPr lang="en-US" baseline="0" dirty="0" smtClean="0"/>
              <a:t>We: Facilitate online discussions For example:</a:t>
            </a:r>
          </a:p>
          <a:p>
            <a:pPr marL="228600" indent="-228600">
              <a:buAutoNum type="arabicPeriod"/>
            </a:pPr>
            <a:r>
              <a:rPr lang="en-US" baseline="0" dirty="0" smtClean="0"/>
              <a:t>You have a question and you either (1) don’t know if it’s right for INPROL or (2) aren’t quite sure how to frame it – email the facilitators and we can talk through it</a:t>
            </a:r>
          </a:p>
          <a:p>
            <a:pPr marL="228600" indent="-228600">
              <a:buAutoNum type="arabicPeriod"/>
            </a:pPr>
            <a:r>
              <a:rPr lang="en-US" baseline="0" dirty="0" smtClean="0"/>
              <a:t>You can’t find members with the expertise you need – we can help you locate the right person in the network</a:t>
            </a:r>
          </a:p>
          <a:p>
            <a:pPr marL="228600" indent="-228600">
              <a:buAutoNum type="arabicPeriod"/>
            </a:pPr>
            <a:r>
              <a:rPr lang="en-US" baseline="0" dirty="0" smtClean="0"/>
              <a:t>You have a question that for any number of reasons you can’t post publicly  - talk to a facilitator and we can figure out a way to post it under our account, look into it internally etc.</a:t>
            </a:r>
          </a:p>
          <a:p>
            <a:pPr marL="228600" indent="-228600">
              <a:buAutoNum type="arabicPeriod"/>
            </a:pPr>
            <a:endParaRPr lang="en-US" baseline="0" dirty="0" smtClean="0"/>
          </a:p>
          <a:p>
            <a:pPr marL="0" indent="0">
              <a:buNone/>
            </a:pPr>
            <a:r>
              <a:rPr lang="en-US" baseline="0" dirty="0" smtClean="0"/>
              <a:t>Once question posted </a:t>
            </a:r>
          </a:p>
          <a:p>
            <a:pPr marL="228600" indent="-228600">
              <a:buAutoNum type="arabicPeriod"/>
            </a:pPr>
            <a:r>
              <a:rPr lang="en-US" baseline="0" dirty="0" smtClean="0"/>
              <a:t>contribute preliminary research so you get a quick response, reach out to specific members and experts with relevant knowledge- in short oversee to ensure you receive useful information</a:t>
            </a:r>
          </a:p>
          <a:p>
            <a:pPr marL="0" indent="0">
              <a:buNone/>
            </a:pPr>
            <a:endParaRPr lang="en-US" baseline="0" dirty="0" smtClean="0"/>
          </a:p>
          <a:p>
            <a:pPr marL="0" indent="0">
              <a:buNone/>
            </a:pPr>
            <a:r>
              <a:rPr lang="en-US" baseline="0" dirty="0" smtClean="0"/>
              <a:t>Not only guide discussions and connect members</a:t>
            </a:r>
          </a:p>
          <a:p>
            <a:pPr marL="171450" indent="-171450">
              <a:buFont typeface="Arial"/>
              <a:buChar char="•"/>
            </a:pPr>
            <a:r>
              <a:rPr lang="en-US" baseline="0" dirty="0" smtClean="0"/>
              <a:t>There are sometimes questions that can’t be adequately answered by an existing resource or through member discussion</a:t>
            </a:r>
          </a:p>
          <a:p>
            <a:pPr marL="171450" indent="-171450">
              <a:buFont typeface="Arial"/>
              <a:buChar char="•"/>
            </a:pPr>
            <a:r>
              <a:rPr lang="en-US" baseline="0" dirty="0" smtClean="0"/>
              <a:t>Large part of our work is to identify members questions where there simply isn’t a useful, accessible existing publication and do in depth research to answer this need</a:t>
            </a:r>
          </a:p>
          <a:p>
            <a:pPr marL="171450" indent="-171450">
              <a:buFont typeface="Arial"/>
              <a:buChar char="•"/>
            </a:pPr>
            <a:r>
              <a:rPr lang="en-US" baseline="0" dirty="0" smtClean="0"/>
              <a:t>Results in 2 kinds of publications (talk about next)</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9F741F5-A8AC-944D-8939-15E1C3E45DD0}" type="slidenum">
              <a:rPr lang="en-US" smtClean="0"/>
              <a:pPr>
                <a:defRPr/>
              </a:pPr>
              <a:t>10</a:t>
            </a:fld>
            <a:endParaRPr lang="en-US"/>
          </a:p>
        </p:txBody>
      </p:sp>
    </p:spTree>
    <p:extLst>
      <p:ext uri="{BB962C8B-B14F-4D97-AF65-F5344CB8AC3E}">
        <p14:creationId xmlns:p14="http://schemas.microsoft.com/office/powerpoint/2010/main" xmlns="" val="328640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buFontTx/>
              <a:buChar char="•"/>
            </a:pPr>
            <a:r>
              <a:rPr lang="en-US" dirty="0" smtClean="0">
                <a:latin typeface="Calibri" charset="0"/>
                <a:ea typeface="ＭＳ Ｐゴシック" charset="0"/>
              </a:rPr>
              <a:t>Our help goes beyond guiding discussions, locating resources and connecting members </a:t>
            </a:r>
          </a:p>
          <a:p>
            <a:pPr eaLnBrk="1" hangingPunct="1">
              <a:spcBef>
                <a:spcPct val="0"/>
              </a:spcBef>
              <a:buFontTx/>
              <a:buChar char="•"/>
            </a:pPr>
            <a:r>
              <a:rPr lang="en-US" dirty="0" smtClean="0">
                <a:latin typeface="Calibri" charset="0"/>
                <a:ea typeface="ＭＳ Ｐゴシック" charset="0"/>
              </a:rPr>
              <a:t>In some cases</a:t>
            </a:r>
            <a:r>
              <a:rPr lang="en-US" baseline="0" dirty="0" smtClean="0">
                <a:latin typeface="Calibri" charset="0"/>
                <a:ea typeface="ＭＳ Ｐゴシック" charset="0"/>
              </a:rPr>
              <a:t>, members and partners questions can’t be adequately answered by pointing to an existing resource or a discussion on the online forums</a:t>
            </a:r>
          </a:p>
          <a:p>
            <a:pPr lvl="1" eaLnBrk="1" hangingPunct="1">
              <a:spcBef>
                <a:spcPct val="0"/>
              </a:spcBef>
              <a:buFontTx/>
              <a:buChar char="•"/>
            </a:pPr>
            <a:r>
              <a:rPr lang="en-US" baseline="0" dirty="0" smtClean="0">
                <a:latin typeface="Calibri" charset="0"/>
                <a:ea typeface="ＭＳ Ｐゴシック" charset="0"/>
              </a:rPr>
              <a:t>For example UNDPKO working in Liberia  - they and the government considering whether or not, as part of a package of criminal justice reforms to introduce plea bargaining into the legal system.</a:t>
            </a:r>
          </a:p>
          <a:p>
            <a:pPr lvl="1" eaLnBrk="1" hangingPunct="1">
              <a:spcBef>
                <a:spcPct val="0"/>
              </a:spcBef>
              <a:buFontTx/>
              <a:buChar char="•"/>
            </a:pPr>
            <a:r>
              <a:rPr lang="en-US" baseline="0" dirty="0" smtClean="0">
                <a:latin typeface="Calibri" charset="0"/>
                <a:ea typeface="ＭＳ Ｐゴシック" charset="0"/>
              </a:rPr>
              <a:t>Asked a question in the forum looking for pros and cons, specifically in post-conflict countries and specifically looking at the effects on a developing </a:t>
            </a:r>
            <a:r>
              <a:rPr lang="en-US" baseline="0" dirty="0" err="1" smtClean="0">
                <a:latin typeface="Calibri" charset="0"/>
                <a:ea typeface="ＭＳ Ｐゴシック" charset="0"/>
              </a:rPr>
              <a:t>RoL</a:t>
            </a:r>
            <a:endParaRPr lang="en-US" baseline="0" dirty="0" smtClean="0">
              <a:latin typeface="Calibri" charset="0"/>
              <a:ea typeface="ＭＳ Ｐゴシック" charset="0"/>
            </a:endParaRPr>
          </a:p>
          <a:p>
            <a:pPr lvl="1" eaLnBrk="1" hangingPunct="1">
              <a:spcBef>
                <a:spcPct val="0"/>
              </a:spcBef>
              <a:buFontTx/>
              <a:buChar char="•"/>
            </a:pPr>
            <a:r>
              <a:rPr lang="en-US" baseline="0" dirty="0" smtClean="0">
                <a:latin typeface="Calibri" charset="0"/>
                <a:ea typeface="ＭＳ Ｐゴシック" charset="0"/>
              </a:rPr>
              <a:t>Received several responses, but none that fully answered the question. </a:t>
            </a:r>
          </a:p>
          <a:p>
            <a:pPr lvl="1" eaLnBrk="1" hangingPunct="1">
              <a:spcBef>
                <a:spcPct val="0"/>
              </a:spcBef>
              <a:buFontTx/>
              <a:buChar char="•"/>
            </a:pPr>
            <a:r>
              <a:rPr lang="en-US" baseline="0" dirty="0" smtClean="0">
                <a:latin typeface="Calibri" charset="0"/>
                <a:ea typeface="ＭＳ Ｐゴシック" charset="0"/>
              </a:rPr>
              <a:t>Worked with member who was a expert in this area, interviewed persons who were or had been involved in similar reforms and produced a document of about 30 pages that was then distributed to UN staff and Liberian government to help them as they deliberate. Also freely downloadable INPROL site so when anyone has a similar question  - it</a:t>
            </a:r>
            <a:r>
              <a:rPr lang="fr-FR" baseline="0" dirty="0" smtClean="0">
                <a:latin typeface="Calibri" charset="0"/>
                <a:ea typeface="ＭＳ Ｐゴシック" charset="0"/>
              </a:rPr>
              <a:t>’</a:t>
            </a:r>
            <a:r>
              <a:rPr lang="en-US" baseline="0" dirty="0" smtClean="0">
                <a:latin typeface="Calibri" charset="0"/>
                <a:ea typeface="ＭＳ Ｐゴシック" charset="0"/>
              </a:rPr>
              <a:t>s there</a:t>
            </a:r>
          </a:p>
          <a:p>
            <a:pPr lvl="0" eaLnBrk="1" hangingPunct="1">
              <a:spcBef>
                <a:spcPct val="0"/>
              </a:spcBef>
              <a:buFontTx/>
              <a:buChar char="•"/>
            </a:pPr>
            <a:r>
              <a:rPr lang="en-US" baseline="0" dirty="0" smtClean="0">
                <a:latin typeface="Calibri" charset="0"/>
                <a:ea typeface="ＭＳ Ｐゴシック" charset="0"/>
              </a:rPr>
              <a:t>We work closely with the member who asked the original question to make sure they are getting the resources they need</a:t>
            </a:r>
          </a:p>
          <a:p>
            <a:pPr lvl="1" eaLnBrk="1" hangingPunct="1">
              <a:spcBef>
                <a:spcPct val="0"/>
              </a:spcBef>
              <a:buFontTx/>
              <a:buChar char="•"/>
            </a:pPr>
            <a:r>
              <a:rPr lang="en-US" baseline="0" dirty="0" smtClean="0">
                <a:latin typeface="Calibri" charset="0"/>
                <a:ea typeface="ＭＳ Ｐゴシック" charset="0"/>
              </a:rPr>
              <a:t>Point to emphasize this research is driven by and tailored to member needs</a:t>
            </a:r>
            <a:endParaRPr lang="en-US" dirty="0" smtClean="0">
              <a:latin typeface="Calibri" charset="0"/>
              <a:ea typeface="ＭＳ Ｐゴシック" charset="0"/>
            </a:endParaRPr>
          </a:p>
          <a:p>
            <a:pPr eaLnBrk="1" hangingPunct="1">
              <a:spcBef>
                <a:spcPct val="0"/>
              </a:spcBef>
            </a:pPr>
            <a:endParaRPr lang="en-US" dirty="0">
              <a:latin typeface="Calibri" charset="0"/>
              <a:ea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CFD98A-56BE-714C-BAC5-DA84DB34A4D6}" type="slidenum">
              <a:rPr lang="en-US" sz="1200">
                <a:latin typeface="Calibri" charset="0"/>
              </a:rPr>
              <a:pPr eaLnBrk="1" hangingPunct="1"/>
              <a:t>11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b="1">
                <a:solidFill>
                  <a:schemeClr val="bg1"/>
                </a:solidFill>
                <a:effectLst>
                  <a:outerShdw blurRad="50800" dist="38100" dir="2700000">
                    <a:srgbClr val="000000">
                      <a:alpha val="43000"/>
                    </a:srgbClr>
                  </a:outerShdw>
                </a:effectLst>
                <a:latin typeface="Georgia"/>
                <a:cs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1800" b="1">
                <a:solidFill>
                  <a:srgbClr val="95B240"/>
                </a:solidFill>
                <a:effectLst>
                  <a:outerShdw blurRad="50800" dist="38100" dir="2700000">
                    <a:srgbClr val="000000">
                      <a:alpha val="43000"/>
                    </a:srgb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351684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8CE62A-5AAF-474A-AE91-74C9C62C29B2}" type="datetime1">
              <a:rPr lang="en-US"/>
              <a:pPr>
                <a:defRPr/>
              </a:pPr>
              <a:t>10/13/2014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6B5C2-BDAC-2F42-925D-42083F162490}" type="slidenum">
              <a:rPr lang="en-US"/>
              <a:pPr>
                <a:defRPr/>
              </a:pPr>
              <a:t>‹#›</a:t>
            </a:fld>
            <a:endParaRPr lang="en-US"/>
          </a:p>
        </p:txBody>
      </p:sp>
    </p:spTree>
    <p:extLst>
      <p:ext uri="{BB962C8B-B14F-4D97-AF65-F5344CB8AC3E}">
        <p14:creationId xmlns:p14="http://schemas.microsoft.com/office/powerpoint/2010/main" xmlns="" val="57308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36700"/>
            <a:ext cx="2057400" cy="4589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36700"/>
            <a:ext cx="6019800" cy="4589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E098B9C-4706-2B47-A22F-45DAE8F6C248}" type="datetime1">
              <a:rPr lang="en-US"/>
              <a:pPr>
                <a:defRPr/>
              </a:pPr>
              <a:t>10/13/2014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C4AB8B-6DB6-C14E-8C52-B948553FFD30}" type="slidenum">
              <a:rPr lang="en-US"/>
              <a:pPr>
                <a:defRPr/>
              </a:pPr>
              <a:t>‹#›</a:t>
            </a:fld>
            <a:endParaRPr lang="en-US"/>
          </a:p>
        </p:txBody>
      </p:sp>
    </p:spTree>
    <p:extLst>
      <p:ext uri="{BB962C8B-B14F-4D97-AF65-F5344CB8AC3E}">
        <p14:creationId xmlns:p14="http://schemas.microsoft.com/office/powerpoint/2010/main" xmlns="" val="128708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2557463"/>
            <a:ext cx="8229600" cy="1587"/>
          </a:xfrm>
          <a:prstGeom prst="line">
            <a:avLst/>
          </a:prstGeom>
          <a:ln>
            <a:solidFill>
              <a:srgbClr val="95B24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4F321E-9D48-BF41-87AD-4B906753C134}" type="datetime1">
              <a:rPr lang="en-US"/>
              <a:pPr>
                <a:defRPr/>
              </a:pPr>
              <a:t>10/13/2014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DF295E-1609-B746-A40E-0A139CDE8F1E}" type="slidenum">
              <a:rPr lang="en-US"/>
              <a:pPr>
                <a:defRPr/>
              </a:pPr>
              <a:t>‹#›</a:t>
            </a:fld>
            <a:endParaRPr lang="en-US"/>
          </a:p>
        </p:txBody>
      </p:sp>
    </p:spTree>
    <p:extLst>
      <p:ext uri="{BB962C8B-B14F-4D97-AF65-F5344CB8AC3E}">
        <p14:creationId xmlns:p14="http://schemas.microsoft.com/office/powerpoint/2010/main" xmlns="" val="46792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C4DC41-98BA-8F4E-9D44-ACE702FA7013}" type="datetime1">
              <a:rPr lang="en-US"/>
              <a:pPr>
                <a:defRPr/>
              </a:pPr>
              <a:t>10/13/2014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BB41A2-7D47-CD40-BAA7-B836990F2B4C}" type="slidenum">
              <a:rPr lang="en-US"/>
              <a:pPr>
                <a:defRPr/>
              </a:pPr>
              <a:t>‹#›</a:t>
            </a:fld>
            <a:endParaRPr lang="en-US"/>
          </a:p>
        </p:txBody>
      </p:sp>
    </p:spTree>
    <p:extLst>
      <p:ext uri="{BB962C8B-B14F-4D97-AF65-F5344CB8AC3E}">
        <p14:creationId xmlns:p14="http://schemas.microsoft.com/office/powerpoint/2010/main" xmlns="" val="6736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2557463"/>
            <a:ext cx="8229600" cy="1587"/>
          </a:xfrm>
          <a:prstGeom prst="line">
            <a:avLst/>
          </a:prstGeom>
          <a:ln>
            <a:solidFill>
              <a:srgbClr val="95B24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60638"/>
            <a:ext cx="4038600" cy="356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60638"/>
            <a:ext cx="4038600" cy="356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5B3E1292-DB6C-664E-A8A8-CB4B9ACF9A6A}" type="datetime1">
              <a:rPr lang="en-US"/>
              <a:pPr>
                <a:defRPr/>
              </a:pPr>
              <a:t>10/13/2014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18DB6DA-C068-0F4A-8197-FB8F1EE21AAF}" type="slidenum">
              <a:rPr lang="en-US"/>
              <a:pPr>
                <a:defRPr/>
              </a:pPr>
              <a:t>‹#›</a:t>
            </a:fld>
            <a:endParaRPr lang="en-US"/>
          </a:p>
        </p:txBody>
      </p:sp>
    </p:spTree>
    <p:extLst>
      <p:ext uri="{BB962C8B-B14F-4D97-AF65-F5344CB8AC3E}">
        <p14:creationId xmlns:p14="http://schemas.microsoft.com/office/powerpoint/2010/main" xmlns="" val="223477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2557463"/>
            <a:ext cx="8229600" cy="1587"/>
          </a:xfrm>
          <a:prstGeom prst="line">
            <a:avLst/>
          </a:prstGeom>
          <a:ln>
            <a:solidFill>
              <a:srgbClr val="95B24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88051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520281"/>
            <a:ext cx="4040188" cy="3565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88051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520281"/>
            <a:ext cx="4041775" cy="3565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D4BDB4D3-4F10-9E47-923A-24F72CD3D90A}" type="datetime1">
              <a:rPr lang="en-US"/>
              <a:pPr>
                <a:defRPr/>
              </a:pPr>
              <a:t>10/13/2014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C3728B4-9283-4E44-815F-33BBE4CD7EDC}" type="slidenum">
              <a:rPr lang="en-US"/>
              <a:pPr>
                <a:defRPr/>
              </a:pPr>
              <a:t>‹#›</a:t>
            </a:fld>
            <a:endParaRPr lang="en-US"/>
          </a:p>
        </p:txBody>
      </p:sp>
    </p:spTree>
    <p:extLst>
      <p:ext uri="{BB962C8B-B14F-4D97-AF65-F5344CB8AC3E}">
        <p14:creationId xmlns:p14="http://schemas.microsoft.com/office/powerpoint/2010/main" xmlns="" val="288249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92207B-5079-AA4D-A88E-F3F61241493F}" type="datetime1">
              <a:rPr lang="en-US"/>
              <a:pPr>
                <a:defRPr/>
              </a:pPr>
              <a:t>10/13/2014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19109D-EF64-E84E-85A4-81C309BBA551}" type="slidenum">
              <a:rPr lang="en-US"/>
              <a:pPr>
                <a:defRPr/>
              </a:pPr>
              <a:t>‹#›</a:t>
            </a:fld>
            <a:endParaRPr lang="en-US"/>
          </a:p>
        </p:txBody>
      </p:sp>
    </p:spTree>
    <p:extLst>
      <p:ext uri="{BB962C8B-B14F-4D97-AF65-F5344CB8AC3E}">
        <p14:creationId xmlns:p14="http://schemas.microsoft.com/office/powerpoint/2010/main" xmlns="" val="89865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3D8EA5-778E-6641-B50B-89877B6627C9}" type="datetime1">
              <a:rPr lang="en-US"/>
              <a:pPr>
                <a:defRPr/>
              </a:pPr>
              <a:t>10/13/2014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8B93A7-F2E4-1346-ACC1-05A71871407E}" type="slidenum">
              <a:rPr lang="en-US"/>
              <a:pPr>
                <a:defRPr/>
              </a:pPr>
              <a:t>‹#›</a:t>
            </a:fld>
            <a:endParaRPr lang="en-US"/>
          </a:p>
        </p:txBody>
      </p:sp>
    </p:spTree>
    <p:extLst>
      <p:ext uri="{BB962C8B-B14F-4D97-AF65-F5344CB8AC3E}">
        <p14:creationId xmlns:p14="http://schemas.microsoft.com/office/powerpoint/2010/main" xmlns="" val="220401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35101"/>
            <a:ext cx="5111750" cy="5422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97150"/>
            <a:ext cx="3008313" cy="4260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BB6D79-F905-E149-AAFC-640A3FA481A6}" type="datetime1">
              <a:rPr lang="en-US"/>
              <a:pPr>
                <a:defRPr/>
              </a:pPr>
              <a:t>10/13/2014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7EB60C-3A3D-7E42-986D-70B3C4255CF5}" type="slidenum">
              <a:rPr lang="en-US"/>
              <a:pPr>
                <a:defRPr/>
              </a:pPr>
              <a:t>‹#›</a:t>
            </a:fld>
            <a:endParaRPr lang="en-US"/>
          </a:p>
        </p:txBody>
      </p:sp>
    </p:spTree>
    <p:extLst>
      <p:ext uri="{BB962C8B-B14F-4D97-AF65-F5344CB8AC3E}">
        <p14:creationId xmlns:p14="http://schemas.microsoft.com/office/powerpoint/2010/main" xmlns="" val="194581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97108F-B5FB-B14A-992E-10350B680DFD}" type="datetime1">
              <a:rPr lang="en-US"/>
              <a:pPr>
                <a:defRPr/>
              </a:pPr>
              <a:t>10/13/2014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655791-CEE4-714F-8FB7-7261ABE3CC6B}" type="slidenum">
              <a:rPr lang="en-US"/>
              <a:pPr>
                <a:defRPr/>
              </a:pPr>
              <a:t>‹#›</a:t>
            </a:fld>
            <a:endParaRPr lang="en-US"/>
          </a:p>
        </p:txBody>
      </p:sp>
    </p:spTree>
    <p:extLst>
      <p:ext uri="{BB962C8B-B14F-4D97-AF65-F5344CB8AC3E}">
        <p14:creationId xmlns:p14="http://schemas.microsoft.com/office/powerpoint/2010/main" xmlns="" val="414522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2743200"/>
            <a:ext cx="82296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B3F5D185-2D07-D242-8BF8-423FCB0017A1}" type="datetime1">
              <a:rPr lang="en-US"/>
              <a:pPr>
                <a:defRPr/>
              </a:pPr>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12B8D849-4C73-A94C-B11C-45F2D8C8170C}" type="slidenum">
              <a:rPr lang="en-US"/>
              <a:pPr>
                <a:defRPr/>
              </a:pPr>
              <a:t>‹#›</a:t>
            </a:fld>
            <a:endParaRPr lang="en-US"/>
          </a:p>
        </p:txBody>
      </p:sp>
      <p:pic>
        <p:nvPicPr>
          <p:cNvPr id="1031" name="Picture 6" descr="ppt_interior_head.tif"/>
          <p:cNvPicPr>
            <a:picLocks/>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53525"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9" descr="ppt_interior_bottom.tif"/>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84" r:id="rId3"/>
    <p:sldLayoutId id="2147483793" r:id="rId4"/>
    <p:sldLayoutId id="2147483794" r:id="rId5"/>
    <p:sldLayoutId id="2147483785" r:id="rId6"/>
    <p:sldLayoutId id="2147483786" r:id="rId7"/>
    <p:sldLayoutId id="2147483787" r:id="rId8"/>
    <p:sldLayoutId id="2147483788" r:id="rId9"/>
    <p:sldLayoutId id="2147483789" r:id="rId10"/>
    <p:sldLayoutId id="2147483790" r:id="rId11"/>
  </p:sldLayoutIdLst>
  <p:txStyles>
    <p:titleStyle>
      <a:lvl1pPr algn="ctr" defTabSz="457200" rtl="0" eaLnBrk="0" fontAlgn="base" hangingPunct="0">
        <a:spcBef>
          <a:spcPct val="0"/>
        </a:spcBef>
        <a:spcAft>
          <a:spcPct val="0"/>
        </a:spcAft>
        <a:defRPr sz="4000" b="1" kern="1200">
          <a:solidFill>
            <a:srgbClr val="1E446E"/>
          </a:solidFill>
          <a:effectLst>
            <a:outerShdw blurRad="50800" dist="38100" dir="2700000">
              <a:srgbClr val="000000">
                <a:alpha val="43000"/>
              </a:srgbClr>
            </a:outerShdw>
          </a:effectLst>
          <a:latin typeface="Georgia"/>
          <a:ea typeface="ＭＳ Ｐゴシック" charset="0"/>
          <a:cs typeface="Georgia"/>
        </a:defRPr>
      </a:lvl1pPr>
      <a:lvl2pPr algn="ctr" defTabSz="457200" rtl="0" eaLnBrk="0" fontAlgn="base" hangingPunct="0">
        <a:spcBef>
          <a:spcPct val="0"/>
        </a:spcBef>
        <a:spcAft>
          <a:spcPct val="0"/>
        </a:spcAft>
        <a:defRPr sz="4000" b="1">
          <a:solidFill>
            <a:srgbClr val="1E446E"/>
          </a:solidFill>
          <a:latin typeface="Georgia" pitchFamily="18" charset="0"/>
          <a:ea typeface="ＭＳ Ｐゴシック" charset="0"/>
          <a:cs typeface="Georgia" pitchFamily="18" charset="0"/>
        </a:defRPr>
      </a:lvl2pPr>
      <a:lvl3pPr algn="ctr" defTabSz="457200" rtl="0" eaLnBrk="0" fontAlgn="base" hangingPunct="0">
        <a:spcBef>
          <a:spcPct val="0"/>
        </a:spcBef>
        <a:spcAft>
          <a:spcPct val="0"/>
        </a:spcAft>
        <a:defRPr sz="4000" b="1">
          <a:solidFill>
            <a:srgbClr val="1E446E"/>
          </a:solidFill>
          <a:latin typeface="Georgia" pitchFamily="18" charset="0"/>
          <a:ea typeface="ＭＳ Ｐゴシック" charset="0"/>
          <a:cs typeface="Georgia" pitchFamily="18" charset="0"/>
        </a:defRPr>
      </a:lvl3pPr>
      <a:lvl4pPr algn="ctr" defTabSz="457200" rtl="0" eaLnBrk="0" fontAlgn="base" hangingPunct="0">
        <a:spcBef>
          <a:spcPct val="0"/>
        </a:spcBef>
        <a:spcAft>
          <a:spcPct val="0"/>
        </a:spcAft>
        <a:defRPr sz="4000" b="1">
          <a:solidFill>
            <a:srgbClr val="1E446E"/>
          </a:solidFill>
          <a:latin typeface="Georgia" pitchFamily="18" charset="0"/>
          <a:ea typeface="ＭＳ Ｐゴシック" charset="0"/>
          <a:cs typeface="Georgia" pitchFamily="18" charset="0"/>
        </a:defRPr>
      </a:lvl4pPr>
      <a:lvl5pPr algn="ctr" defTabSz="457200" rtl="0" eaLnBrk="0" fontAlgn="base" hangingPunct="0">
        <a:spcBef>
          <a:spcPct val="0"/>
        </a:spcBef>
        <a:spcAft>
          <a:spcPct val="0"/>
        </a:spcAft>
        <a:defRPr sz="4000" b="1">
          <a:solidFill>
            <a:srgbClr val="1E446E"/>
          </a:solidFill>
          <a:latin typeface="Georgia" pitchFamily="18" charset="0"/>
          <a:ea typeface="ＭＳ Ｐゴシック" charset="0"/>
          <a:cs typeface="Georgia" pitchFamily="18" charset="0"/>
        </a:defRPr>
      </a:lvl5pPr>
      <a:lvl6pPr marL="457200" algn="ctr" defTabSz="457200" rtl="0" fontAlgn="base">
        <a:spcBef>
          <a:spcPct val="0"/>
        </a:spcBef>
        <a:spcAft>
          <a:spcPct val="0"/>
        </a:spcAft>
        <a:defRPr sz="4000" b="1">
          <a:solidFill>
            <a:srgbClr val="1E446E"/>
          </a:solidFill>
          <a:latin typeface="Georgia" pitchFamily="18" charset="0"/>
          <a:ea typeface="Georgia" pitchFamily="18" charset="0"/>
          <a:cs typeface="Georgia" pitchFamily="18" charset="0"/>
        </a:defRPr>
      </a:lvl6pPr>
      <a:lvl7pPr marL="914400" algn="ctr" defTabSz="457200" rtl="0" fontAlgn="base">
        <a:spcBef>
          <a:spcPct val="0"/>
        </a:spcBef>
        <a:spcAft>
          <a:spcPct val="0"/>
        </a:spcAft>
        <a:defRPr sz="4000" b="1">
          <a:solidFill>
            <a:srgbClr val="1E446E"/>
          </a:solidFill>
          <a:latin typeface="Georgia" pitchFamily="18" charset="0"/>
          <a:ea typeface="Georgia" pitchFamily="18" charset="0"/>
          <a:cs typeface="Georgia" pitchFamily="18" charset="0"/>
        </a:defRPr>
      </a:lvl7pPr>
      <a:lvl8pPr marL="1371600" algn="ctr" defTabSz="457200" rtl="0" fontAlgn="base">
        <a:spcBef>
          <a:spcPct val="0"/>
        </a:spcBef>
        <a:spcAft>
          <a:spcPct val="0"/>
        </a:spcAft>
        <a:defRPr sz="4000" b="1">
          <a:solidFill>
            <a:srgbClr val="1E446E"/>
          </a:solidFill>
          <a:latin typeface="Georgia" pitchFamily="18" charset="0"/>
          <a:ea typeface="Georgia" pitchFamily="18" charset="0"/>
          <a:cs typeface="Georgia" pitchFamily="18" charset="0"/>
        </a:defRPr>
      </a:lvl8pPr>
      <a:lvl9pPr marL="1828800" algn="ctr" defTabSz="457200" rtl="0" fontAlgn="base">
        <a:spcBef>
          <a:spcPct val="0"/>
        </a:spcBef>
        <a:spcAft>
          <a:spcPct val="0"/>
        </a:spcAft>
        <a:defRPr sz="4000" b="1">
          <a:solidFill>
            <a:srgbClr val="1E446E"/>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ts val="600"/>
        </a:spcAft>
        <a:buClr>
          <a:srgbClr val="95B240"/>
        </a:buClr>
        <a:buFont typeface="Arial" charset="0"/>
        <a:buChar char="•"/>
        <a:defRPr sz="28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ts val="600"/>
        </a:spcAft>
        <a:buClr>
          <a:srgbClr val="95B240"/>
        </a:buClr>
        <a:buFont typeface="Arial" charset="0"/>
        <a:buChar char="–"/>
        <a:defRPr sz="2800" kern="1200">
          <a:solidFill>
            <a:schemeClr val="tx1"/>
          </a:solidFill>
          <a:latin typeface="Arial"/>
          <a:ea typeface="Arial" charset="0"/>
          <a:cs typeface="Arial"/>
        </a:defRPr>
      </a:lvl2pPr>
      <a:lvl3pPr marL="1143000" indent="-228600" algn="l" defTabSz="457200" rtl="0" eaLnBrk="0" fontAlgn="base" hangingPunct="0">
        <a:spcBef>
          <a:spcPct val="20000"/>
        </a:spcBef>
        <a:spcAft>
          <a:spcPts val="600"/>
        </a:spcAft>
        <a:buClr>
          <a:srgbClr val="95B240"/>
        </a:buClr>
        <a:buFont typeface="Arial" charset="0"/>
        <a:buChar char="•"/>
        <a:defRPr sz="2400" kern="1200">
          <a:solidFill>
            <a:schemeClr val="tx1"/>
          </a:solidFill>
          <a:latin typeface="Arial"/>
          <a:ea typeface="Arial" charset="0"/>
          <a:cs typeface="Arial"/>
        </a:defRPr>
      </a:lvl3pPr>
      <a:lvl4pPr marL="1600200" indent="-228600" algn="l" defTabSz="457200" rtl="0" eaLnBrk="0" fontAlgn="base" hangingPunct="0">
        <a:spcBef>
          <a:spcPct val="20000"/>
        </a:spcBef>
        <a:spcAft>
          <a:spcPts val="600"/>
        </a:spcAft>
        <a:buClr>
          <a:srgbClr val="95B240"/>
        </a:buClr>
        <a:buFont typeface="Arial" charset="0"/>
        <a:buChar char="–"/>
        <a:defRPr sz="2000" kern="1200">
          <a:solidFill>
            <a:schemeClr val="tx1"/>
          </a:solidFill>
          <a:latin typeface="Arial"/>
          <a:ea typeface="Arial" charset="0"/>
          <a:cs typeface="Arial"/>
        </a:defRPr>
      </a:lvl4pPr>
      <a:lvl5pPr marL="2057400" indent="-228600" algn="l" defTabSz="457200" rtl="0" eaLnBrk="0" fontAlgn="base" hangingPunct="0">
        <a:spcBef>
          <a:spcPct val="20000"/>
        </a:spcBef>
        <a:spcAft>
          <a:spcPts val="600"/>
        </a:spcAft>
        <a:buClr>
          <a:srgbClr val="95B240"/>
        </a:buClr>
        <a:buFont typeface="Arial"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prol.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inprol@inprol.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prol.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The INPROL Team</a:t>
            </a:r>
            <a:endParaRPr lang="en-US" dirty="0">
              <a:latin typeface="Arial"/>
              <a:cs typeface="Arial"/>
            </a:endParaRPr>
          </a:p>
        </p:txBody>
      </p:sp>
      <p:pic>
        <p:nvPicPr>
          <p:cNvPr id="5" name="Content Placeholder 4" descr="Vivienne-OConnor_0.jpg"/>
          <p:cNvPicPr>
            <a:picLocks noGrp="1" noChangeAspect="1"/>
          </p:cNvPicPr>
          <p:nvPr>
            <p:ph sz="half" idx="1"/>
          </p:nvPr>
        </p:nvPicPr>
        <p:blipFill>
          <a:blip r:embed="rId3">
            <a:extLst>
              <a:ext uri="{28A0092B-C50C-407E-A947-70E740481C1C}">
                <a14:useLocalDpi xmlns:a14="http://schemas.microsoft.com/office/drawing/2010/main" xmlns="" val="0"/>
              </a:ext>
            </a:extLst>
          </a:blip>
          <a:srcRect t="1129" b="1129"/>
          <a:stretch>
            <a:fillRect/>
          </a:stretch>
        </p:blipFill>
        <p:spPr>
          <a:xfrm>
            <a:off x="457200" y="2560639"/>
            <a:ext cx="1649730" cy="1802186"/>
          </a:xfrm>
        </p:spPr>
      </p:pic>
      <p:sp>
        <p:nvSpPr>
          <p:cNvPr id="4" name="Content Placeholder 3"/>
          <p:cNvSpPr>
            <a:spLocks noGrp="1"/>
          </p:cNvSpPr>
          <p:nvPr>
            <p:ph sz="half" idx="2"/>
          </p:nvPr>
        </p:nvSpPr>
        <p:spPr>
          <a:xfrm>
            <a:off x="4138706" y="2838824"/>
            <a:ext cx="4548094" cy="3600823"/>
          </a:xfrm>
        </p:spPr>
        <p:txBody>
          <a:bodyPr/>
          <a:lstStyle/>
          <a:p>
            <a:r>
              <a:rPr lang="en-US" dirty="0"/>
              <a:t>Facilitate and contribute to </a:t>
            </a:r>
            <a:r>
              <a:rPr lang="en-US"/>
              <a:t>online </a:t>
            </a:r>
            <a:r>
              <a:rPr lang="en-US" smtClean="0"/>
              <a:t>discussions</a:t>
            </a:r>
            <a:endParaRPr lang="en-US" dirty="0" smtClean="0"/>
          </a:p>
          <a:p>
            <a:r>
              <a:rPr lang="en-US" dirty="0" smtClean="0"/>
              <a:t>Broker personal connections</a:t>
            </a:r>
          </a:p>
          <a:p>
            <a:r>
              <a:rPr lang="en-US" dirty="0" smtClean="0"/>
              <a:t>Conduct research tailored to member needs</a:t>
            </a:r>
          </a:p>
        </p:txBody>
      </p:sp>
      <p:pic>
        <p:nvPicPr>
          <p:cNvPr id="6" name="Picture 5" descr="Christina-Murtaugh_2.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50902" y="2560638"/>
            <a:ext cx="1612483" cy="1802187"/>
          </a:xfrm>
          <a:prstGeom prst="rect">
            <a:avLst/>
          </a:prstGeom>
        </p:spPr>
      </p:pic>
      <p:pic>
        <p:nvPicPr>
          <p:cNvPr id="7" name="Picture 6" descr="Fiona-Mangan.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57201" y="4362825"/>
            <a:ext cx="1649730" cy="1843816"/>
          </a:xfrm>
          <a:prstGeom prst="rect">
            <a:avLst/>
          </a:prstGeom>
        </p:spPr>
      </p:pic>
      <p:pic>
        <p:nvPicPr>
          <p:cNvPr id="8" name="Picture 7" descr="Dion-Ena.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335021" y="4362826"/>
            <a:ext cx="1628364" cy="1819936"/>
          </a:xfrm>
          <a:prstGeom prst="rect">
            <a:avLst/>
          </a:prstGeom>
        </p:spPr>
      </p:pic>
    </p:spTree>
    <p:extLst>
      <p:ext uri="{BB962C8B-B14F-4D97-AF65-F5344CB8AC3E}">
        <p14:creationId xmlns:p14="http://schemas.microsoft.com/office/powerpoint/2010/main" xmlns="" val="259891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effectLst>
                  <a:outerShdw blurRad="38100" dist="38100" dir="2700000" algn="tl">
                    <a:srgbClr val="DDDDDD"/>
                  </a:outerShdw>
                </a:effectLst>
                <a:latin typeface="Arial" charset="0"/>
                <a:cs typeface="Arial" charset="0"/>
              </a:rPr>
              <a:t>Research Memoranda</a:t>
            </a:r>
            <a:endParaRPr lang="en-US" dirty="0">
              <a:effectLst>
                <a:outerShdw blurRad="38100" dist="38100" dir="2700000" algn="tl">
                  <a:srgbClr val="DDDDDD"/>
                </a:outerShdw>
              </a:effectLst>
              <a:latin typeface="Arial" charset="0"/>
              <a:cs typeface="Arial" charset="0"/>
            </a:endParaRPr>
          </a:p>
        </p:txBody>
      </p:sp>
      <p:sp>
        <p:nvSpPr>
          <p:cNvPr id="28674" name="Content Placeholder 2"/>
          <p:cNvSpPr>
            <a:spLocks noGrp="1"/>
          </p:cNvSpPr>
          <p:nvPr>
            <p:ph sz="half" idx="1"/>
          </p:nvPr>
        </p:nvSpPr>
        <p:spPr>
          <a:xfrm>
            <a:off x="457200" y="2943412"/>
            <a:ext cx="4895850" cy="3182751"/>
          </a:xfrm>
        </p:spPr>
        <p:txBody>
          <a:bodyPr/>
          <a:lstStyle/>
          <a:p>
            <a:pPr eaLnBrk="1" hangingPunct="1">
              <a:lnSpc>
                <a:spcPct val="90000"/>
              </a:lnSpc>
              <a:spcBef>
                <a:spcPct val="0"/>
              </a:spcBef>
              <a:spcAft>
                <a:spcPct val="0"/>
              </a:spcAft>
            </a:pPr>
            <a:r>
              <a:rPr lang="en-US" sz="2600" dirty="0">
                <a:latin typeface="Arial" charset="0"/>
              </a:rPr>
              <a:t>Written in response to </a:t>
            </a:r>
            <a:r>
              <a:rPr lang="en-US" sz="2600" dirty="0">
                <a:latin typeface="Arial" charset="0"/>
                <a:cs typeface="Arial" charset="0"/>
              </a:rPr>
              <a:t>member questions</a:t>
            </a:r>
          </a:p>
          <a:p>
            <a:pPr eaLnBrk="1" hangingPunct="1">
              <a:lnSpc>
                <a:spcPct val="90000"/>
              </a:lnSpc>
              <a:spcBef>
                <a:spcPct val="0"/>
              </a:spcBef>
              <a:spcAft>
                <a:spcPct val="0"/>
              </a:spcAft>
            </a:pPr>
            <a:endParaRPr lang="en-US" sz="1400" dirty="0">
              <a:latin typeface="Arial" charset="0"/>
              <a:cs typeface="Arial" charset="0"/>
            </a:endParaRPr>
          </a:p>
          <a:p>
            <a:pPr eaLnBrk="1" hangingPunct="1">
              <a:lnSpc>
                <a:spcPct val="90000"/>
              </a:lnSpc>
              <a:spcBef>
                <a:spcPct val="0"/>
              </a:spcBef>
              <a:spcAft>
                <a:spcPct val="0"/>
              </a:spcAft>
            </a:pPr>
            <a:r>
              <a:rPr lang="en-US" sz="2600" dirty="0">
                <a:latin typeface="Arial" charset="0"/>
                <a:cs typeface="Arial" charset="0"/>
              </a:rPr>
              <a:t>Recent topics addressed:</a:t>
            </a:r>
          </a:p>
          <a:p>
            <a:pPr eaLnBrk="1" hangingPunct="1">
              <a:lnSpc>
                <a:spcPct val="90000"/>
              </a:lnSpc>
              <a:spcBef>
                <a:spcPct val="0"/>
              </a:spcBef>
              <a:spcAft>
                <a:spcPct val="0"/>
              </a:spcAft>
            </a:pPr>
            <a:endParaRPr lang="en-US" sz="800" dirty="0">
              <a:latin typeface="Arial" charset="0"/>
              <a:cs typeface="Arial" charset="0"/>
            </a:endParaRPr>
          </a:p>
          <a:p>
            <a:pPr lvl="1" eaLnBrk="1" hangingPunct="1">
              <a:lnSpc>
                <a:spcPct val="90000"/>
              </a:lnSpc>
              <a:spcBef>
                <a:spcPct val="0"/>
              </a:spcBef>
              <a:spcAft>
                <a:spcPct val="0"/>
              </a:spcAft>
            </a:pPr>
            <a:r>
              <a:rPr lang="en-US" sz="2200" dirty="0">
                <a:latin typeface="Arial" charset="0"/>
                <a:cs typeface="Arial" charset="0"/>
              </a:rPr>
              <a:t>Interim justice and security arrangements</a:t>
            </a:r>
          </a:p>
          <a:p>
            <a:pPr lvl="1" eaLnBrk="1" hangingPunct="1">
              <a:lnSpc>
                <a:spcPct val="90000"/>
              </a:lnSpc>
              <a:spcBef>
                <a:spcPct val="0"/>
              </a:spcBef>
              <a:spcAft>
                <a:spcPct val="0"/>
              </a:spcAft>
            </a:pPr>
            <a:endParaRPr lang="en-US" sz="800" dirty="0">
              <a:latin typeface="Arial" charset="0"/>
              <a:cs typeface="Arial" charset="0"/>
            </a:endParaRPr>
          </a:p>
          <a:p>
            <a:pPr lvl="1" eaLnBrk="1" hangingPunct="1">
              <a:lnSpc>
                <a:spcPct val="90000"/>
              </a:lnSpc>
              <a:spcBef>
                <a:spcPct val="0"/>
              </a:spcBef>
              <a:spcAft>
                <a:spcPct val="0"/>
              </a:spcAft>
            </a:pPr>
            <a:r>
              <a:rPr lang="en-US" sz="2200" dirty="0">
                <a:latin typeface="Arial" charset="0"/>
                <a:cs typeface="Arial" charset="0"/>
              </a:rPr>
              <a:t>Building post-conflict investigative capacity</a:t>
            </a:r>
          </a:p>
          <a:p>
            <a:pPr lvl="1" eaLnBrk="1" hangingPunct="1">
              <a:lnSpc>
                <a:spcPct val="90000"/>
              </a:lnSpc>
              <a:spcBef>
                <a:spcPct val="0"/>
              </a:spcBef>
              <a:spcAft>
                <a:spcPct val="0"/>
              </a:spcAft>
            </a:pPr>
            <a:endParaRPr lang="en-US" sz="2200" dirty="0">
              <a:latin typeface="Arial" charset="0"/>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005657" y="2943413"/>
            <a:ext cx="3681143" cy="2877524"/>
          </a:xfrm>
          <a:ln w="38100">
            <a:solidFill>
              <a:srgbClr val="1D446E"/>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DDDDDD"/>
                  </a:outerShdw>
                </a:effectLst>
                <a:latin typeface="Arial" charset="0"/>
                <a:cs typeface="Arial" charset="0"/>
              </a:rPr>
              <a:t>Practitioner Guides</a:t>
            </a:r>
          </a:p>
        </p:txBody>
      </p:sp>
      <p:sp>
        <p:nvSpPr>
          <p:cNvPr id="30722" name="Content Placeholder 2"/>
          <p:cNvSpPr>
            <a:spLocks noGrp="1"/>
          </p:cNvSpPr>
          <p:nvPr>
            <p:ph sz="half" idx="1"/>
          </p:nvPr>
        </p:nvSpPr>
        <p:spPr>
          <a:xfrm>
            <a:off x="457200" y="2560638"/>
            <a:ext cx="4038600" cy="3703111"/>
          </a:xfrm>
        </p:spPr>
        <p:txBody>
          <a:bodyPr/>
          <a:lstStyle/>
          <a:p>
            <a:pPr eaLnBrk="1" hangingPunct="1">
              <a:lnSpc>
                <a:spcPct val="90000"/>
              </a:lnSpc>
              <a:spcBef>
                <a:spcPct val="0"/>
              </a:spcBef>
              <a:spcAft>
                <a:spcPct val="0"/>
              </a:spcAft>
            </a:pPr>
            <a:r>
              <a:rPr lang="en-US" sz="2600" dirty="0">
                <a:latin typeface="Arial" charset="0"/>
              </a:rPr>
              <a:t>O</a:t>
            </a:r>
            <a:r>
              <a:rPr lang="en-US" sz="2600" dirty="0" smtClean="0">
                <a:latin typeface="Arial" charset="0"/>
              </a:rPr>
              <a:t>verview </a:t>
            </a:r>
            <a:r>
              <a:rPr lang="en-US" sz="2600" dirty="0">
                <a:latin typeface="Arial" charset="0"/>
              </a:rPr>
              <a:t>of </a:t>
            </a:r>
            <a:r>
              <a:rPr lang="en-US" sz="2600" dirty="0" smtClean="0">
                <a:latin typeface="Arial" charset="0"/>
              </a:rPr>
              <a:t>key topics</a:t>
            </a:r>
          </a:p>
          <a:p>
            <a:pPr eaLnBrk="1" hangingPunct="1">
              <a:lnSpc>
                <a:spcPct val="90000"/>
              </a:lnSpc>
              <a:spcBef>
                <a:spcPct val="0"/>
              </a:spcBef>
              <a:spcAft>
                <a:spcPct val="0"/>
              </a:spcAft>
            </a:pPr>
            <a:endParaRPr lang="en-US" sz="1400" dirty="0" smtClean="0">
              <a:latin typeface="Arial" charset="0"/>
            </a:endParaRPr>
          </a:p>
          <a:p>
            <a:pPr eaLnBrk="1" hangingPunct="1">
              <a:lnSpc>
                <a:spcPct val="90000"/>
              </a:lnSpc>
              <a:spcBef>
                <a:spcPct val="0"/>
              </a:spcBef>
              <a:spcAft>
                <a:spcPct val="0"/>
              </a:spcAft>
            </a:pPr>
            <a:r>
              <a:rPr lang="en-US" sz="2600" dirty="0" smtClean="0">
                <a:latin typeface="Arial" charset="0"/>
              </a:rPr>
              <a:t>Distill best practices </a:t>
            </a:r>
            <a:r>
              <a:rPr lang="en-US" sz="2600" dirty="0">
                <a:latin typeface="Arial" charset="0"/>
              </a:rPr>
              <a:t>and </a:t>
            </a:r>
            <a:r>
              <a:rPr lang="en-US" sz="2600" dirty="0" smtClean="0">
                <a:latin typeface="Arial" charset="0"/>
              </a:rPr>
              <a:t>lessons learned:</a:t>
            </a:r>
          </a:p>
          <a:p>
            <a:pPr eaLnBrk="1" hangingPunct="1">
              <a:lnSpc>
                <a:spcPct val="90000"/>
              </a:lnSpc>
              <a:spcBef>
                <a:spcPct val="0"/>
              </a:spcBef>
              <a:spcAft>
                <a:spcPct val="0"/>
              </a:spcAft>
            </a:pPr>
            <a:endParaRPr lang="en-US" sz="1000" dirty="0" smtClean="0">
              <a:latin typeface="Arial" charset="0"/>
            </a:endParaRPr>
          </a:p>
          <a:p>
            <a:pPr eaLnBrk="1" hangingPunct="1">
              <a:lnSpc>
                <a:spcPct val="90000"/>
              </a:lnSpc>
              <a:spcBef>
                <a:spcPct val="0"/>
              </a:spcBef>
              <a:spcAft>
                <a:spcPct val="0"/>
              </a:spcAft>
            </a:pPr>
            <a:endParaRPr lang="en-US" sz="800" dirty="0" smtClean="0">
              <a:latin typeface="Arial" charset="0"/>
            </a:endParaRPr>
          </a:p>
          <a:p>
            <a:pPr lvl="1" eaLnBrk="1" hangingPunct="1">
              <a:lnSpc>
                <a:spcPct val="90000"/>
              </a:lnSpc>
              <a:spcBef>
                <a:spcPct val="0"/>
              </a:spcBef>
              <a:spcAft>
                <a:spcPct val="0"/>
              </a:spcAft>
            </a:pPr>
            <a:r>
              <a:rPr lang="ja-JP" altLang="en-US" sz="2200" dirty="0">
                <a:latin typeface="Arial" charset="0"/>
                <a:cs typeface="Arial" charset="0"/>
              </a:rPr>
              <a:t>“</a:t>
            </a:r>
            <a:r>
              <a:rPr lang="en-US" altLang="ja-JP" sz="2200" dirty="0">
                <a:latin typeface="Arial" charset="0"/>
                <a:cs typeface="Arial" charset="0"/>
              </a:rPr>
              <a:t>Introduction to Islamic Law</a:t>
            </a:r>
            <a:r>
              <a:rPr lang="ja-JP" altLang="en-US" sz="2200" dirty="0" smtClean="0">
                <a:latin typeface="Arial" charset="0"/>
                <a:cs typeface="Arial" charset="0"/>
              </a:rPr>
              <a:t>”</a:t>
            </a:r>
            <a:endParaRPr lang="en-US" altLang="ja-JP" sz="2200" dirty="0" smtClean="0">
              <a:latin typeface="Arial" charset="0"/>
              <a:cs typeface="Arial" charset="0"/>
            </a:endParaRPr>
          </a:p>
          <a:p>
            <a:pPr lvl="1" eaLnBrk="1" hangingPunct="1">
              <a:lnSpc>
                <a:spcPct val="90000"/>
              </a:lnSpc>
              <a:spcBef>
                <a:spcPct val="0"/>
              </a:spcBef>
              <a:spcAft>
                <a:spcPct val="0"/>
              </a:spcAft>
            </a:pPr>
            <a:r>
              <a:rPr lang="ja-JP" altLang="en-US" sz="2200" dirty="0" smtClean="0">
                <a:latin typeface="Arial" charset="0"/>
                <a:cs typeface="Arial" charset="0"/>
              </a:rPr>
              <a:t>“</a:t>
            </a:r>
            <a:r>
              <a:rPr lang="en-US" altLang="ja-JP" sz="2200" dirty="0">
                <a:latin typeface="Arial" charset="0"/>
                <a:cs typeface="Arial" charset="0"/>
              </a:rPr>
              <a:t>Common Law and </a:t>
            </a:r>
            <a:r>
              <a:rPr lang="en-US" altLang="ja-JP" sz="2200" dirty="0" smtClean="0">
                <a:latin typeface="Arial" charset="0"/>
                <a:cs typeface="Arial" charset="0"/>
              </a:rPr>
              <a:t>Civil </a:t>
            </a:r>
            <a:r>
              <a:rPr lang="en-US" sz="2200" dirty="0" smtClean="0">
                <a:latin typeface="Arial" charset="0"/>
                <a:cs typeface="Arial" charset="0"/>
              </a:rPr>
              <a:t>Law </a:t>
            </a:r>
            <a:r>
              <a:rPr lang="en-US" sz="2200" dirty="0">
                <a:latin typeface="Arial" charset="0"/>
                <a:cs typeface="Arial" charset="0"/>
              </a:rPr>
              <a:t>Traditions</a:t>
            </a:r>
            <a:r>
              <a:rPr lang="ja-JP" altLang="en-US" sz="2200" dirty="0" smtClean="0">
                <a:latin typeface="Arial" charset="0"/>
                <a:cs typeface="Arial" charset="0"/>
              </a:rPr>
              <a:t>”</a:t>
            </a:r>
            <a:endParaRPr lang="en-US" altLang="ja-JP" sz="2200" dirty="0" smtClean="0">
              <a:latin typeface="Arial" charset="0"/>
              <a:cs typeface="Arial" charset="0"/>
            </a:endParaRPr>
          </a:p>
          <a:p>
            <a:pPr lvl="1" eaLnBrk="1" hangingPunct="1">
              <a:lnSpc>
                <a:spcPct val="90000"/>
              </a:lnSpc>
              <a:spcBef>
                <a:spcPct val="0"/>
              </a:spcBef>
              <a:spcAft>
                <a:spcPct val="0"/>
              </a:spcAft>
            </a:pPr>
            <a:endParaRPr lang="en-US" altLang="ja-JP" sz="800" dirty="0">
              <a:latin typeface="Arial" charset="0"/>
              <a:cs typeface="Arial" charset="0"/>
            </a:endParaRPr>
          </a:p>
        </p:txBody>
      </p:sp>
      <p:pic>
        <p:nvPicPr>
          <p:cNvPr id="30723" name="Picture 7"/>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266017" y="2822599"/>
            <a:ext cx="2981511" cy="3371463"/>
          </a:xfrm>
          <a:prstGeom prst="rect">
            <a:avLst/>
          </a:prstGeom>
          <a:noFill/>
          <a:ln w="38100">
            <a:solidFill>
              <a:srgbClr val="1E446E"/>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effectLst>
                  <a:outerShdw blurRad="38100" dist="38100" dir="2700000" algn="tl">
                    <a:srgbClr val="DDDDDD"/>
                  </a:outerShdw>
                </a:effectLst>
                <a:latin typeface="Arial" charset="0"/>
                <a:cs typeface="Arial" charset="0"/>
              </a:rPr>
              <a:t>Digital Libraries</a:t>
            </a:r>
            <a:endParaRPr lang="en-US" dirty="0">
              <a:effectLst>
                <a:outerShdw blurRad="38100" dist="38100" dir="2700000" algn="tl">
                  <a:srgbClr val="DDDDDD"/>
                </a:outerShdw>
              </a:effectLst>
              <a:latin typeface="Arial" charset="0"/>
              <a:cs typeface="Arial" charset="0"/>
            </a:endParaRPr>
          </a:p>
        </p:txBody>
      </p:sp>
      <p:sp>
        <p:nvSpPr>
          <p:cNvPr id="22530" name="Content Placeholder 2"/>
          <p:cNvSpPr>
            <a:spLocks noGrp="1"/>
          </p:cNvSpPr>
          <p:nvPr>
            <p:ph idx="1"/>
          </p:nvPr>
        </p:nvSpPr>
        <p:spPr>
          <a:xfrm>
            <a:off x="289932" y="2743200"/>
            <a:ext cx="4608434" cy="3771900"/>
          </a:xfrm>
        </p:spPr>
        <p:txBody>
          <a:bodyPr/>
          <a:lstStyle/>
          <a:p>
            <a:pPr eaLnBrk="1" hangingPunct="1">
              <a:spcBef>
                <a:spcPct val="0"/>
              </a:spcBef>
              <a:spcAft>
                <a:spcPct val="0"/>
              </a:spcAft>
            </a:pPr>
            <a:r>
              <a:rPr lang="en-US" sz="3200" dirty="0" smtClean="0">
                <a:latin typeface="Arial" charset="0"/>
              </a:rPr>
              <a:t>Rule of Law and Afghanistan Libraries </a:t>
            </a:r>
          </a:p>
          <a:p>
            <a:pPr marL="0" indent="0" eaLnBrk="1" hangingPunct="1">
              <a:spcBef>
                <a:spcPct val="0"/>
              </a:spcBef>
              <a:spcAft>
                <a:spcPct val="0"/>
              </a:spcAft>
              <a:buNone/>
            </a:pPr>
            <a:endParaRPr lang="en-US" sz="1200" dirty="0" smtClean="0">
              <a:latin typeface="Arial" charset="0"/>
            </a:endParaRPr>
          </a:p>
          <a:p>
            <a:pPr eaLnBrk="1" hangingPunct="1">
              <a:spcBef>
                <a:spcPct val="0"/>
              </a:spcBef>
              <a:spcAft>
                <a:spcPct val="0"/>
              </a:spcAft>
            </a:pPr>
            <a:r>
              <a:rPr lang="en-US" sz="3200" dirty="0" smtClean="0">
                <a:latin typeface="Arial" charset="0"/>
              </a:rPr>
              <a:t>3,300</a:t>
            </a:r>
            <a:r>
              <a:rPr lang="en-US" sz="3200" dirty="0">
                <a:latin typeface="Arial" charset="0"/>
              </a:rPr>
              <a:t>+ </a:t>
            </a:r>
            <a:r>
              <a:rPr lang="en-US" sz="3200" dirty="0" smtClean="0">
                <a:latin typeface="Arial" charset="0"/>
              </a:rPr>
              <a:t>curated resources</a:t>
            </a:r>
          </a:p>
          <a:p>
            <a:pPr eaLnBrk="1" hangingPunct="1">
              <a:spcBef>
                <a:spcPct val="0"/>
              </a:spcBef>
              <a:spcAft>
                <a:spcPct val="0"/>
              </a:spcAft>
            </a:pPr>
            <a:endParaRPr lang="en-US" sz="1200" dirty="0" smtClean="0">
              <a:latin typeface="Arial" charset="0"/>
            </a:endParaRPr>
          </a:p>
          <a:p>
            <a:pPr eaLnBrk="1" hangingPunct="1">
              <a:spcBef>
                <a:spcPct val="0"/>
              </a:spcBef>
              <a:spcAft>
                <a:spcPct val="0"/>
              </a:spcAft>
            </a:pPr>
            <a:r>
              <a:rPr lang="en-US" sz="3200" dirty="0" smtClean="0">
                <a:latin typeface="Arial" charset="0"/>
              </a:rPr>
              <a:t>Accessible online</a:t>
            </a:r>
          </a:p>
          <a:p>
            <a:pPr eaLnBrk="1" hangingPunct="1">
              <a:spcBef>
                <a:spcPct val="0"/>
              </a:spcBef>
              <a:spcAft>
                <a:spcPct val="0"/>
              </a:spcAft>
            </a:pPr>
            <a:endParaRPr lang="en-US" sz="1200" dirty="0">
              <a:latin typeface="Arial" charset="0"/>
            </a:endParaRPr>
          </a:p>
          <a:p>
            <a:pPr eaLnBrk="1" hangingPunct="1">
              <a:spcBef>
                <a:spcPct val="0"/>
              </a:spcBef>
              <a:spcAft>
                <a:spcPct val="0"/>
              </a:spcAft>
            </a:pPr>
            <a:r>
              <a:rPr lang="en-US" sz="3200" dirty="0" smtClean="0">
                <a:latin typeface="Arial" charset="0"/>
              </a:rPr>
              <a:t>Organized by topic</a:t>
            </a:r>
          </a:p>
          <a:p>
            <a:pPr eaLnBrk="1" hangingPunct="1">
              <a:spcBef>
                <a:spcPct val="0"/>
              </a:spcBef>
              <a:spcAft>
                <a:spcPct val="0"/>
              </a:spcAft>
            </a:pPr>
            <a:endParaRPr lang="en-US" sz="1200" dirty="0">
              <a:latin typeface="Arial" charset="0"/>
            </a:endParaRPr>
          </a:p>
          <a:p>
            <a:pPr eaLnBrk="1" hangingPunct="1">
              <a:buFont typeface="Arial" charset="0"/>
              <a:buNone/>
            </a:pPr>
            <a:endParaRPr lang="en-US" dirty="0">
              <a:latin typeface="Arial" charset="0"/>
            </a:endParaRPr>
          </a:p>
          <a:p>
            <a:pPr eaLnBrk="1" hangingPunct="1">
              <a:buFont typeface="Arial" charset="0"/>
              <a:buNone/>
            </a:pPr>
            <a:endParaRPr lang="en-US" dirty="0">
              <a:latin typeface="Arial" charset="0"/>
            </a:endParaRPr>
          </a:p>
          <a:p>
            <a:pPr eaLnBrk="1" hangingPunct="1"/>
            <a:endParaRPr lang="en-US" dirty="0">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84158" y="2743200"/>
            <a:ext cx="4223027" cy="3331520"/>
          </a:xfrm>
          <a:prstGeom prst="rect">
            <a:avLst/>
          </a:prstGeom>
          <a:ln w="38100">
            <a:solidFill>
              <a:srgbClr val="1E446E"/>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effectLst>
                  <a:outerShdw blurRad="38100" dist="38100" dir="2700000" algn="tl">
                    <a:srgbClr val="DDDDDD"/>
                  </a:outerShdw>
                </a:effectLst>
                <a:latin typeface="Arial" charset="0"/>
                <a:cs typeface="Arial" charset="0"/>
              </a:rPr>
              <a:t>Rule of Law Topics</a:t>
            </a:r>
          </a:p>
        </p:txBody>
      </p:sp>
      <p:sp>
        <p:nvSpPr>
          <p:cNvPr id="24578" name="Content Placeholder 2"/>
          <p:cNvSpPr>
            <a:spLocks noGrp="1"/>
          </p:cNvSpPr>
          <p:nvPr>
            <p:ph idx="1"/>
          </p:nvPr>
        </p:nvSpPr>
        <p:spPr>
          <a:xfrm>
            <a:off x="3590925" y="2737224"/>
            <a:ext cx="5095875" cy="3771900"/>
          </a:xfrm>
        </p:spPr>
        <p:txBody>
          <a:bodyPr/>
          <a:lstStyle/>
          <a:p>
            <a:pPr eaLnBrk="1" hangingPunct="1">
              <a:spcBef>
                <a:spcPct val="0"/>
              </a:spcBef>
              <a:spcAft>
                <a:spcPct val="0"/>
              </a:spcAft>
            </a:pPr>
            <a:r>
              <a:rPr lang="en-US" sz="3200" dirty="0" smtClean="0">
                <a:latin typeface="Arial" charset="0"/>
              </a:rPr>
              <a:t>Primer on </a:t>
            </a:r>
            <a:r>
              <a:rPr lang="en-US" sz="3200" dirty="0">
                <a:latin typeface="Arial" charset="0"/>
              </a:rPr>
              <a:t>key rule of law </a:t>
            </a:r>
            <a:r>
              <a:rPr lang="en-US" sz="3200" dirty="0" smtClean="0">
                <a:latin typeface="Arial" charset="0"/>
              </a:rPr>
              <a:t>topics</a:t>
            </a:r>
          </a:p>
          <a:p>
            <a:pPr eaLnBrk="1" hangingPunct="1">
              <a:spcBef>
                <a:spcPct val="0"/>
              </a:spcBef>
              <a:spcAft>
                <a:spcPct val="0"/>
              </a:spcAft>
            </a:pPr>
            <a:endParaRPr lang="en-US" sz="1100" dirty="0">
              <a:latin typeface="Arial" charset="0"/>
            </a:endParaRPr>
          </a:p>
          <a:p>
            <a:pPr eaLnBrk="1" hangingPunct="1">
              <a:spcBef>
                <a:spcPct val="0"/>
              </a:spcBef>
              <a:spcAft>
                <a:spcPct val="0"/>
              </a:spcAft>
            </a:pPr>
            <a:r>
              <a:rPr lang="en-US" sz="3200" dirty="0" smtClean="0">
                <a:latin typeface="Arial" charset="0"/>
              </a:rPr>
              <a:t>Everything </a:t>
            </a:r>
            <a:r>
              <a:rPr lang="en-US" sz="3200" dirty="0">
                <a:latin typeface="Arial" charset="0"/>
              </a:rPr>
              <a:t>from constitutional reform to non-state policing to </a:t>
            </a:r>
          </a:p>
          <a:p>
            <a:pPr eaLnBrk="1" hangingPunct="1">
              <a:spcBef>
                <a:spcPct val="0"/>
              </a:spcBef>
              <a:spcAft>
                <a:spcPct val="0"/>
              </a:spcAft>
              <a:buFont typeface="Arial" charset="0"/>
              <a:buNone/>
            </a:pPr>
            <a:r>
              <a:rPr lang="en-US" sz="3200" dirty="0">
                <a:latin typeface="Arial" charset="0"/>
              </a:rPr>
              <a:t>	cultural awareness</a:t>
            </a:r>
          </a:p>
          <a:p>
            <a:pPr eaLnBrk="1" hangingPunct="1">
              <a:buFont typeface="Arial" charset="0"/>
              <a:buNone/>
            </a:pPr>
            <a:endParaRPr lang="en-US" dirty="0">
              <a:latin typeface="Arial" charset="0"/>
            </a:endParaRPr>
          </a:p>
          <a:p>
            <a:pPr eaLnBrk="1" hangingPunct="1">
              <a:buFont typeface="Arial" charset="0"/>
              <a:buNone/>
            </a:pPr>
            <a:endParaRPr lang="en-US" dirty="0">
              <a:latin typeface="Arial" charset="0"/>
            </a:endParaRPr>
          </a:p>
          <a:p>
            <a:pPr eaLnBrk="1" hangingPunct="1"/>
            <a:endParaRPr lang="en-US" dirty="0">
              <a:latin typeface="Arial" charset="0"/>
            </a:endParaRPr>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4047" y="2737224"/>
            <a:ext cx="3060031" cy="3200400"/>
          </a:xfrm>
          <a:prstGeom prst="rect">
            <a:avLst/>
          </a:prstGeom>
          <a:noFill/>
          <a:ln w="38100">
            <a:solidFill>
              <a:srgbClr val="1E446E"/>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effectLst>
                  <a:outerShdw blurRad="38100" dist="38100" dir="2700000" algn="tl">
                    <a:srgbClr val="DDDDDD"/>
                  </a:outerShdw>
                </a:effectLst>
                <a:latin typeface="Arial" charset="0"/>
                <a:cs typeface="Arial" charset="0"/>
              </a:rPr>
              <a:t>Publicizing your Work: News &amp; Blogs</a:t>
            </a:r>
            <a:endParaRPr lang="en-US" dirty="0">
              <a:effectLst>
                <a:outerShdw blurRad="38100" dist="38100" dir="2700000" algn="tl">
                  <a:srgbClr val="DDDDDD"/>
                </a:outerShdw>
              </a:effectLst>
              <a:latin typeface="Arial" charset="0"/>
              <a:cs typeface="Arial" charset="0"/>
            </a:endParaRPr>
          </a:p>
        </p:txBody>
      </p:sp>
      <p:sp>
        <p:nvSpPr>
          <p:cNvPr id="36866" name="Content Placeholder 2"/>
          <p:cNvSpPr>
            <a:spLocks noGrp="1"/>
          </p:cNvSpPr>
          <p:nvPr>
            <p:ph idx="1"/>
          </p:nvPr>
        </p:nvSpPr>
        <p:spPr>
          <a:xfrm>
            <a:off x="457201" y="2743200"/>
            <a:ext cx="4137102" cy="3646449"/>
          </a:xfrm>
        </p:spPr>
        <p:txBody>
          <a:bodyPr/>
          <a:lstStyle/>
          <a:p>
            <a:pPr eaLnBrk="1" hangingPunct="1">
              <a:spcBef>
                <a:spcPct val="0"/>
              </a:spcBef>
              <a:spcAft>
                <a:spcPct val="0"/>
              </a:spcAft>
            </a:pPr>
            <a:r>
              <a:rPr lang="en-US" sz="3200" dirty="0" smtClean="0">
                <a:latin typeface="Arial" charset="0"/>
              </a:rPr>
              <a:t>Spotlights the latest developments &amp; innovative programs</a:t>
            </a:r>
          </a:p>
          <a:p>
            <a:pPr marL="0" indent="0" eaLnBrk="1" hangingPunct="1">
              <a:spcBef>
                <a:spcPct val="0"/>
              </a:spcBef>
              <a:spcAft>
                <a:spcPct val="0"/>
              </a:spcAft>
              <a:buNone/>
            </a:pPr>
            <a:endParaRPr lang="en-US" sz="1200" dirty="0" smtClean="0">
              <a:latin typeface="Arial" charset="0"/>
            </a:endParaRPr>
          </a:p>
          <a:p>
            <a:pPr eaLnBrk="1" hangingPunct="1">
              <a:spcBef>
                <a:spcPct val="0"/>
              </a:spcBef>
              <a:spcAft>
                <a:spcPct val="0"/>
              </a:spcAft>
            </a:pPr>
            <a:r>
              <a:rPr lang="en-US" sz="3200" dirty="0" smtClean="0">
                <a:latin typeface="Arial" charset="0"/>
              </a:rPr>
              <a:t>Features members’ blog posts, updates and programs</a:t>
            </a:r>
            <a:endParaRPr lang="en-US" sz="3200" dirty="0">
              <a:latin typeface="Arial" charset="0"/>
            </a:endParaRPr>
          </a:p>
          <a:p>
            <a:pPr eaLnBrk="1" hangingPunct="1">
              <a:spcBef>
                <a:spcPct val="0"/>
              </a:spcBef>
              <a:spcAft>
                <a:spcPct val="0"/>
              </a:spcAft>
              <a:buFont typeface="Arial" charset="0"/>
              <a:buNone/>
            </a:pPr>
            <a:endParaRPr lang="en-US" sz="3200" dirty="0">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61571" y="2743200"/>
            <a:ext cx="3925229" cy="3646449"/>
          </a:xfrm>
          <a:prstGeom prst="rect">
            <a:avLst/>
          </a:prstGeom>
          <a:ln w="38100">
            <a:solidFill>
              <a:srgbClr val="1E446E"/>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Events &amp; Jobs</a:t>
            </a:r>
            <a:endParaRPr lang="en-US" dirty="0">
              <a:latin typeface="Arial"/>
              <a:cs typeface="Arial"/>
            </a:endParaRPr>
          </a:p>
        </p:txBody>
      </p:sp>
      <p:sp>
        <p:nvSpPr>
          <p:cNvPr id="3" name="Content Placeholder 2"/>
          <p:cNvSpPr>
            <a:spLocks noGrp="1"/>
          </p:cNvSpPr>
          <p:nvPr>
            <p:ph idx="1"/>
          </p:nvPr>
        </p:nvSpPr>
        <p:spPr>
          <a:xfrm>
            <a:off x="4864410" y="2732049"/>
            <a:ext cx="4099859" cy="3601571"/>
          </a:xfrm>
        </p:spPr>
        <p:txBody>
          <a:bodyPr/>
          <a:lstStyle/>
          <a:p>
            <a:r>
              <a:rPr lang="en-US" sz="3200" dirty="0" smtClean="0"/>
              <a:t>Calendar of rule of law events </a:t>
            </a:r>
          </a:p>
          <a:p>
            <a:r>
              <a:rPr lang="en-US" sz="3200" dirty="0" smtClean="0"/>
              <a:t>Jobs submitted by members and organizations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9580" y="2899317"/>
            <a:ext cx="4445620" cy="3334215"/>
          </a:xfrm>
          <a:prstGeom prst="rect">
            <a:avLst/>
          </a:prstGeom>
          <a:ln w="38100">
            <a:solidFill>
              <a:srgbClr val="1D446E"/>
            </a:solidFill>
          </a:ln>
        </p:spPr>
      </p:pic>
    </p:spTree>
    <p:extLst>
      <p:ext uri="{BB962C8B-B14F-4D97-AF65-F5344CB8AC3E}">
        <p14:creationId xmlns:p14="http://schemas.microsoft.com/office/powerpoint/2010/main" xmlns="" val="460986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4294967295"/>
          </p:nvPr>
        </p:nvSpPr>
        <p:spPr>
          <a:xfrm>
            <a:off x="403411" y="1807882"/>
            <a:ext cx="8229600" cy="4019924"/>
          </a:xfrm>
        </p:spPr>
        <p:txBody>
          <a:bodyPr/>
          <a:lstStyle/>
          <a:p>
            <a:pPr marL="0" indent="0" algn="ctr" eaLnBrk="1" hangingPunct="1">
              <a:spcBef>
                <a:spcPct val="0"/>
              </a:spcBef>
              <a:spcAft>
                <a:spcPct val="0"/>
              </a:spcAft>
              <a:buNone/>
              <a:defRPr/>
            </a:pPr>
            <a:r>
              <a:rPr lang="en-US" sz="3600" b="1" dirty="0" smtClean="0">
                <a:solidFill>
                  <a:srgbClr val="1D446E"/>
                </a:solidFill>
                <a:effectLst>
                  <a:outerShdw blurRad="38100" dist="38100" dir="2700000" algn="tl">
                    <a:srgbClr val="000000">
                      <a:alpha val="43137"/>
                    </a:srgbClr>
                  </a:outerShdw>
                </a:effectLst>
                <a:latin typeface="Arial" charset="0"/>
                <a:cs typeface="Arial" charset="0"/>
              </a:rPr>
              <a:t>Become an INPROL member by visiting </a:t>
            </a:r>
            <a:r>
              <a:rPr lang="en-US" sz="3600" b="1" dirty="0" smtClean="0">
                <a:solidFill>
                  <a:srgbClr val="1D446E"/>
                </a:solidFill>
                <a:effectLst>
                  <a:outerShdw blurRad="38100" dist="38100" dir="2700000" algn="tl">
                    <a:srgbClr val="000000">
                      <a:alpha val="43137"/>
                    </a:srgbClr>
                  </a:outerShdw>
                </a:effectLst>
                <a:latin typeface="Arial" charset="0"/>
                <a:cs typeface="Arial" charset="0"/>
                <a:hlinkClick r:id="rId3"/>
              </a:rPr>
              <a:t>www.inprol.org</a:t>
            </a:r>
            <a:endParaRPr lang="en-US" sz="3600" b="1" dirty="0" smtClean="0">
              <a:solidFill>
                <a:srgbClr val="1D446E"/>
              </a:solidFill>
              <a:effectLst>
                <a:outerShdw blurRad="38100" dist="38100" dir="2700000" algn="tl">
                  <a:srgbClr val="000000">
                    <a:alpha val="43137"/>
                  </a:srgbClr>
                </a:outerShdw>
              </a:effectLst>
              <a:latin typeface="Arial" charset="0"/>
              <a:cs typeface="Arial" charset="0"/>
            </a:endParaRPr>
          </a:p>
          <a:p>
            <a:pPr marL="0" indent="0" algn="ctr" eaLnBrk="1" hangingPunct="1">
              <a:spcBef>
                <a:spcPct val="0"/>
              </a:spcBef>
              <a:spcAft>
                <a:spcPct val="0"/>
              </a:spcAft>
              <a:buNone/>
              <a:defRPr/>
            </a:pPr>
            <a:endParaRPr lang="en-US" sz="3600" b="1" dirty="0">
              <a:solidFill>
                <a:srgbClr val="1D446E"/>
              </a:solidFill>
              <a:effectLst>
                <a:outerShdw blurRad="38100" dist="38100" dir="2700000" algn="tl">
                  <a:srgbClr val="000000">
                    <a:alpha val="43137"/>
                  </a:srgbClr>
                </a:outerShdw>
              </a:effectLst>
              <a:latin typeface="Arial" charset="0"/>
              <a:cs typeface="Arial" charset="0"/>
            </a:endParaRPr>
          </a:p>
          <a:p>
            <a:pPr marL="0" indent="0" algn="ctr" eaLnBrk="1" hangingPunct="1">
              <a:spcBef>
                <a:spcPct val="0"/>
              </a:spcBef>
              <a:spcAft>
                <a:spcPct val="0"/>
              </a:spcAft>
              <a:buNone/>
              <a:defRPr/>
            </a:pPr>
            <a:r>
              <a:rPr lang="en-US" sz="3600" b="1" dirty="0">
                <a:solidFill>
                  <a:srgbClr val="1D446E"/>
                </a:solidFill>
                <a:effectLst>
                  <a:outerShdw blurRad="38100" dist="38100" dir="2700000" algn="tl">
                    <a:srgbClr val="000000">
                      <a:alpha val="43137"/>
                    </a:srgbClr>
                  </a:outerShdw>
                </a:effectLst>
                <a:latin typeface="Arial" charset="0"/>
                <a:cs typeface="Arial" charset="0"/>
              </a:rPr>
              <a:t>C</a:t>
            </a:r>
            <a:r>
              <a:rPr lang="en-US" sz="3600" b="1" dirty="0" smtClean="0">
                <a:solidFill>
                  <a:srgbClr val="1D446E"/>
                </a:solidFill>
                <a:effectLst>
                  <a:outerShdw blurRad="38100" dist="38100" dir="2700000" algn="tl">
                    <a:srgbClr val="000000">
                      <a:alpha val="43137"/>
                    </a:srgbClr>
                  </a:outerShdw>
                </a:effectLst>
                <a:latin typeface="Arial" charset="0"/>
                <a:cs typeface="Arial" charset="0"/>
              </a:rPr>
              <a:t>onnect with us on Twitter (@INPROL), Facebook, and LinkedIn</a:t>
            </a:r>
          </a:p>
          <a:p>
            <a:pPr marL="0" indent="0" algn="ctr" eaLnBrk="1" hangingPunct="1">
              <a:spcBef>
                <a:spcPct val="0"/>
              </a:spcBef>
              <a:spcAft>
                <a:spcPct val="0"/>
              </a:spcAft>
              <a:buNone/>
              <a:defRPr/>
            </a:pPr>
            <a:endParaRPr lang="en-US" sz="3600" b="1" dirty="0">
              <a:solidFill>
                <a:srgbClr val="1D446E"/>
              </a:solidFill>
              <a:effectLst>
                <a:outerShdw blurRad="38100" dist="38100" dir="2700000" algn="tl">
                  <a:srgbClr val="000000">
                    <a:alpha val="43137"/>
                  </a:srgbClr>
                </a:outerShdw>
              </a:effectLst>
              <a:latin typeface="Arial" charset="0"/>
              <a:cs typeface="Arial" charset="0"/>
            </a:endParaRPr>
          </a:p>
          <a:p>
            <a:pPr marL="0" indent="0" algn="ctr" eaLnBrk="1" hangingPunct="1">
              <a:spcBef>
                <a:spcPct val="0"/>
              </a:spcBef>
              <a:spcAft>
                <a:spcPct val="0"/>
              </a:spcAft>
              <a:buNone/>
              <a:defRPr/>
            </a:pPr>
            <a:r>
              <a:rPr lang="en-US" sz="3600" b="1" dirty="0" smtClean="0">
                <a:solidFill>
                  <a:srgbClr val="1D446E"/>
                </a:solidFill>
                <a:effectLst>
                  <a:outerShdw blurRad="38100" dist="38100" dir="2700000" algn="tl">
                    <a:srgbClr val="000000">
                      <a:alpha val="43137"/>
                    </a:srgbClr>
                  </a:outerShdw>
                </a:effectLst>
                <a:latin typeface="Arial" charset="0"/>
                <a:cs typeface="Arial" charset="0"/>
              </a:rPr>
              <a:t>Contact the INPROL Team directly: </a:t>
            </a:r>
            <a:r>
              <a:rPr lang="en-US" sz="3600" b="1" dirty="0" smtClean="0">
                <a:solidFill>
                  <a:srgbClr val="1D446E"/>
                </a:solidFill>
                <a:effectLst>
                  <a:outerShdw blurRad="38100" dist="38100" dir="2700000" algn="tl">
                    <a:srgbClr val="000000">
                      <a:alpha val="43137"/>
                    </a:srgbClr>
                  </a:outerShdw>
                </a:effectLst>
                <a:latin typeface="Arial" charset="0"/>
                <a:cs typeface="Arial" charset="0"/>
                <a:hlinkClick r:id="rId4"/>
              </a:rPr>
              <a:t>inprol@inprol.org</a:t>
            </a:r>
            <a:endParaRPr lang="en-US" sz="3600" b="1" dirty="0">
              <a:solidFill>
                <a:srgbClr val="1D446E"/>
              </a:solidFill>
              <a:effectLst>
                <a:outerShdw blurRad="38100" dist="38100" dir="2700000" algn="tl">
                  <a:srgbClr val="000000">
                    <a:alpha val="43137"/>
                  </a:srgbClr>
                </a:outerShdw>
              </a:effectLst>
              <a:latin typeface="Arial" charset="0"/>
              <a:cs typeface="Arial" charset="0"/>
            </a:endParaRPr>
          </a:p>
          <a:p>
            <a:pPr eaLnBrk="1" hangingPunct="1">
              <a:spcBef>
                <a:spcPct val="0"/>
              </a:spcBef>
              <a:spcAft>
                <a:spcPct val="0"/>
              </a:spcAft>
              <a:defRPr/>
            </a:pPr>
            <a:endParaRPr lang="en-US" sz="3200" b="1" dirty="0">
              <a:solidFill>
                <a:srgbClr val="1D446E"/>
              </a:solidFill>
              <a:effectLst>
                <a:outerShdw blurRad="38100" dist="38100" dir="2700000" algn="tl">
                  <a:srgbClr val="000000">
                    <a:alpha val="43137"/>
                  </a:srgbClr>
                </a:outerShdw>
              </a:effectLst>
              <a:latin typeface="Arial" charset="0"/>
              <a:cs typeface="Arial" charset="0"/>
            </a:endParaRPr>
          </a:p>
          <a:p>
            <a:pPr eaLnBrk="1" hangingPunct="1">
              <a:spcBef>
                <a:spcPct val="0"/>
              </a:spcBef>
              <a:spcAft>
                <a:spcPct val="0"/>
              </a:spcAft>
              <a:buFont typeface="Arial" charset="0"/>
              <a:buNone/>
              <a:defRPr/>
            </a:pPr>
            <a:endParaRPr lang="en-US" sz="3200" b="1" dirty="0">
              <a:solidFill>
                <a:srgbClr val="1D446E"/>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3059"/>
            <a:ext cx="7772400" cy="2525059"/>
          </a:xfrm>
        </p:spPr>
        <p:txBody>
          <a:bodyPr>
            <a:normAutofit/>
          </a:bodyPr>
          <a:lstStyle/>
          <a:p>
            <a:pPr eaLnBrk="1" hangingPunct="1">
              <a:defRPr/>
            </a:pPr>
            <a:r>
              <a:rPr lang="en-US" dirty="0">
                <a:effectLst>
                  <a:outerShdw blurRad="38100" dist="38100" dir="2700000" algn="tl">
                    <a:srgbClr val="DDDDDD"/>
                  </a:outerShdw>
                </a:effectLst>
                <a:latin typeface="Arial"/>
                <a:cs typeface="Arial"/>
              </a:rPr>
              <a:t>The International Network to Promote the Rule of Law</a:t>
            </a:r>
            <a:br>
              <a:rPr lang="en-US" dirty="0">
                <a:effectLst>
                  <a:outerShdw blurRad="38100" dist="38100" dir="2700000" algn="tl">
                    <a:srgbClr val="DDDDDD"/>
                  </a:outerShdw>
                </a:effectLst>
                <a:latin typeface="Arial"/>
                <a:cs typeface="Arial"/>
              </a:rPr>
            </a:br>
            <a:r>
              <a:rPr lang="en-US" sz="1600" dirty="0" smtClean="0">
                <a:effectLst>
                  <a:outerShdw blurRad="38100" dist="38100" dir="2700000" algn="tl">
                    <a:srgbClr val="DDDDDD"/>
                  </a:outerShdw>
                </a:effectLst>
                <a:latin typeface="Arial"/>
                <a:cs typeface="Arial"/>
              </a:rPr>
              <a:t/>
            </a:r>
            <a:br>
              <a:rPr lang="en-US" sz="1600" dirty="0" smtClean="0">
                <a:effectLst>
                  <a:outerShdw blurRad="38100" dist="38100" dir="2700000" algn="tl">
                    <a:srgbClr val="DDDDDD"/>
                  </a:outerShdw>
                </a:effectLst>
                <a:latin typeface="Arial"/>
                <a:cs typeface="Arial"/>
              </a:rPr>
            </a:br>
            <a:r>
              <a:rPr lang="en-US" sz="2900" dirty="0" smtClean="0">
                <a:effectLst>
                  <a:outerShdw blurRad="38100" dist="38100" dir="2700000" algn="tl">
                    <a:srgbClr val="DDDDDD"/>
                  </a:outerShdw>
                </a:effectLst>
                <a:latin typeface="Arial"/>
                <a:cs typeface="Arial"/>
                <a:hlinkClick r:id="rId3"/>
              </a:rPr>
              <a:t>www.inprol.org</a:t>
            </a:r>
            <a:r>
              <a:rPr lang="en-US" sz="2900" dirty="0">
                <a:effectLst>
                  <a:outerShdw blurRad="38100" dist="38100" dir="2700000" algn="tl">
                    <a:srgbClr val="DDDDDD"/>
                  </a:outerShdw>
                </a:effectLst>
                <a:latin typeface="Arial"/>
                <a:cs typeface="Arial"/>
              </a:rPr>
              <a:t/>
            </a:r>
            <a:br>
              <a:rPr lang="en-US" sz="2900" dirty="0">
                <a:effectLst>
                  <a:outerShdw blurRad="38100" dist="38100" dir="2700000" algn="tl">
                    <a:srgbClr val="DDDDDD"/>
                  </a:outerShdw>
                </a:effectLst>
                <a:latin typeface="Arial"/>
                <a:cs typeface="Arial"/>
              </a:rPr>
            </a:br>
            <a:endParaRPr lang="en-US" sz="2900" dirty="0">
              <a:effectLst>
                <a:outerShdw blurRad="38100" dist="38100" dir="2700000" algn="tl">
                  <a:srgbClr val="DDDDDD"/>
                </a:outerShdw>
              </a:effectLst>
              <a:latin typeface="Arial"/>
              <a:cs typeface="Arial"/>
            </a:endParaRPr>
          </a:p>
        </p:txBody>
      </p:sp>
      <p:sp>
        <p:nvSpPr>
          <p:cNvPr id="3" name="Subtitle 2"/>
          <p:cNvSpPr>
            <a:spLocks noGrp="1"/>
          </p:cNvSpPr>
          <p:nvPr>
            <p:ph type="subTitle" idx="1"/>
          </p:nvPr>
        </p:nvSpPr>
        <p:spPr/>
        <p:txBody>
          <a:bodyPr/>
          <a:lstStyle/>
          <a:p>
            <a:pPr eaLnBrk="1" hangingPunct="1">
              <a:defRPr/>
            </a:pPr>
            <a:r>
              <a:rPr lang="en-US">
                <a:effectLst>
                  <a:outerShdw blurRad="38100" dist="38100" dir="2700000" algn="tl">
                    <a:srgbClr val="DDDDDD"/>
                  </a:outerShdw>
                </a:effectLst>
                <a:latin typeface="Arial" charset="0"/>
                <a:cs typeface="Arial" charset="0"/>
              </a:rPr>
              <a:t> </a:t>
            </a:r>
          </a:p>
        </p:txBody>
      </p:sp>
      <p:cxnSp>
        <p:nvCxnSpPr>
          <p:cNvPr id="10" name="Straight Connector 9"/>
          <p:cNvCxnSpPr/>
          <p:nvPr/>
        </p:nvCxnSpPr>
        <p:spPr>
          <a:xfrm>
            <a:off x="685800" y="4496175"/>
            <a:ext cx="7772400" cy="1588"/>
          </a:xfrm>
          <a:prstGeom prst="line">
            <a:avLst/>
          </a:prstGeom>
          <a:ln>
            <a:solidFill>
              <a:srgbClr val="95B24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56118" y="1225176"/>
            <a:ext cx="184666" cy="369332"/>
          </a:xfrm>
          <a:prstGeom prst="rect">
            <a:avLst/>
          </a:prstGeom>
          <a:noFill/>
        </p:spPr>
        <p:txBody>
          <a:bodyPr wrap="none" rtlCol="0">
            <a:spAutoFit/>
          </a:bodyPr>
          <a:lstStyle/>
          <a:p>
            <a:endParaRPr lang="en-US"/>
          </a:p>
        </p:txBody>
      </p:sp>
      <p:pic>
        <p:nvPicPr>
          <p:cNvPr id="5" name="Picture 4" descr="inprol_presentation-0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9059" y="4986138"/>
            <a:ext cx="8441766" cy="13053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6353"/>
            <a:ext cx="8229600" cy="3929529"/>
          </a:xfrm>
        </p:spPr>
        <p:txBody>
          <a:bodyPr>
            <a:normAutofit/>
          </a:bodyPr>
          <a:lstStyle/>
          <a:p>
            <a:r>
              <a:rPr lang="en-US" sz="2800" dirty="0" smtClean="0">
                <a:latin typeface="Arial"/>
                <a:cs typeface="Arial"/>
              </a:rPr>
              <a:t>INPROL is a global network of professionals dedicated to promoting justice, security and the rule of law worldwide.</a:t>
            </a:r>
            <a:r>
              <a:rPr lang="en-US" sz="3200" dirty="0" smtClean="0">
                <a:latin typeface="Arial"/>
                <a:cs typeface="Arial"/>
              </a:rPr>
              <a:t/>
            </a:r>
            <a:br>
              <a:rPr lang="en-US" sz="3200" dirty="0" smtClean="0">
                <a:latin typeface="Arial"/>
                <a:cs typeface="Arial"/>
              </a:rPr>
            </a:br>
            <a:r>
              <a:rPr lang="en-US" sz="1600" dirty="0">
                <a:latin typeface="Arial"/>
                <a:cs typeface="Arial"/>
              </a:rPr>
              <a:t/>
            </a:r>
            <a:br>
              <a:rPr lang="en-US" sz="1600" dirty="0">
                <a:latin typeface="Arial"/>
                <a:cs typeface="Arial"/>
              </a:rPr>
            </a:br>
            <a:r>
              <a:rPr lang="en-US" sz="2800" dirty="0" smtClean="0">
                <a:latin typeface="Arial"/>
                <a:cs typeface="Arial"/>
              </a:rPr>
              <a:t>Every member has access to the knowledge, experience, and ingenuity of </a:t>
            </a:r>
            <a:r>
              <a:rPr lang="en-US" sz="2800" i="1" dirty="0" smtClean="0">
                <a:latin typeface="Arial"/>
                <a:cs typeface="Arial"/>
              </a:rPr>
              <a:t>all </a:t>
            </a:r>
            <a:r>
              <a:rPr lang="en-US" sz="2800" dirty="0" smtClean="0">
                <a:latin typeface="Arial"/>
                <a:cs typeface="Arial"/>
              </a:rPr>
              <a:t>members.</a:t>
            </a:r>
            <a:endParaRPr lang="en-US" sz="2800" dirty="0">
              <a:latin typeface="Arial"/>
              <a:cs typeface="Arial"/>
            </a:endParaRPr>
          </a:p>
        </p:txBody>
      </p:sp>
      <p:sp>
        <p:nvSpPr>
          <p:cNvPr id="3" name="TextBox 2"/>
          <p:cNvSpPr txBox="1"/>
          <p:nvPr/>
        </p:nvSpPr>
        <p:spPr>
          <a:xfrm>
            <a:off x="3884706" y="5782235"/>
            <a:ext cx="184666" cy="369332"/>
          </a:xfrm>
          <a:prstGeom prst="rect">
            <a:avLst/>
          </a:prstGeom>
          <a:noFill/>
        </p:spPr>
        <p:txBody>
          <a:bodyPr wrap="none" rtlCol="0">
            <a:spAutoFit/>
          </a:bodyPr>
          <a:lstStyle/>
          <a:p>
            <a:endParaRPr lang="en-US" dirty="0"/>
          </a:p>
        </p:txBody>
      </p:sp>
      <p:pic>
        <p:nvPicPr>
          <p:cNvPr id="5" name="Picture 4" descr="Roundtable Art Burma Narrow 3.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826758"/>
            <a:ext cx="9144000" cy="1910953"/>
          </a:xfrm>
          <a:prstGeom prst="rect">
            <a:avLst/>
          </a:prstGeom>
        </p:spPr>
      </p:pic>
    </p:spTree>
    <p:extLst>
      <p:ext uri="{BB962C8B-B14F-4D97-AF65-F5344CB8AC3E}">
        <p14:creationId xmlns:p14="http://schemas.microsoft.com/office/powerpoint/2010/main" xmlns="" val="1340206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9"/>
            <a:ext cx="8229600" cy="2883647"/>
          </a:xfrm>
        </p:spPr>
        <p:txBody>
          <a:bodyPr>
            <a:normAutofit/>
          </a:bodyPr>
          <a:lstStyle/>
          <a:p>
            <a:r>
              <a:rPr lang="en-US" dirty="0" smtClean="0">
                <a:latin typeface="Arial"/>
                <a:cs typeface="Arial"/>
              </a:rPr>
              <a:t>INPROL gives members the tools to imagine, design, build and implement rule of law reforms and innovations.</a:t>
            </a:r>
            <a:endParaRPr lang="en-US" dirty="0">
              <a:latin typeface="Arial"/>
              <a:cs typeface="Arial"/>
            </a:endParaRPr>
          </a:p>
        </p:txBody>
      </p:sp>
    </p:spTree>
    <p:extLst>
      <p:ext uri="{BB962C8B-B14F-4D97-AF65-F5344CB8AC3E}">
        <p14:creationId xmlns:p14="http://schemas.microsoft.com/office/powerpoint/2010/main" xmlns="" val="2870161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0118"/>
            <a:ext cx="8229600" cy="1320520"/>
          </a:xfrm>
        </p:spPr>
        <p:txBody>
          <a:bodyPr/>
          <a:lstStyle/>
          <a:p>
            <a:pPr eaLnBrk="1" hangingPunct="1">
              <a:defRPr/>
            </a:pPr>
            <a:r>
              <a:rPr lang="en-US" dirty="0" smtClean="0">
                <a:effectLst>
                  <a:outerShdw blurRad="38100" dist="38100" dir="2700000" algn="tl">
                    <a:srgbClr val="DDDDDD"/>
                  </a:outerShdw>
                </a:effectLst>
                <a:latin typeface="Arial" charset="0"/>
                <a:cs typeface="Arial" charset="0"/>
              </a:rPr>
              <a:t>What can INPROL do for you?</a:t>
            </a:r>
            <a:endParaRPr lang="en-US" dirty="0">
              <a:effectLst>
                <a:outerShdw blurRad="38100" dist="38100" dir="2700000" algn="tl">
                  <a:srgbClr val="DDDDDD"/>
                </a:outerShdw>
              </a:effectLst>
              <a:latin typeface="Arial" charset="0"/>
              <a:cs typeface="Arial" charset="0"/>
            </a:endParaRPr>
          </a:p>
        </p:txBody>
      </p:sp>
      <p:pic>
        <p:nvPicPr>
          <p:cNvPr id="4" name="Content Placeholder 3" descr="INPROL Homepage.jpg"/>
          <p:cNvPicPr>
            <a:picLocks noGrp="1" noChangeAspect="1"/>
          </p:cNvPicPr>
          <p:nvPr>
            <p:ph sz="half" idx="1"/>
          </p:nvPr>
        </p:nvPicPr>
        <p:blipFill rotWithShape="1">
          <a:blip r:embed="rId3">
            <a:extLst>
              <a:ext uri="{28A0092B-C50C-407E-A947-70E740481C1C}">
                <a14:useLocalDpi xmlns:a14="http://schemas.microsoft.com/office/drawing/2010/main" xmlns="" val="0"/>
              </a:ext>
            </a:extLst>
          </a:blip>
          <a:srcRect l="13031" r="29818"/>
          <a:stretch/>
        </p:blipFill>
        <p:spPr>
          <a:xfrm>
            <a:off x="254000" y="2838824"/>
            <a:ext cx="3496235" cy="3067400"/>
          </a:xfrm>
          <a:ln w="38100">
            <a:solidFill>
              <a:srgbClr val="1E446E"/>
            </a:solidFill>
          </a:ln>
        </p:spPr>
      </p:pic>
      <p:sp>
        <p:nvSpPr>
          <p:cNvPr id="3" name="Content Placeholder 2"/>
          <p:cNvSpPr>
            <a:spLocks noGrp="1"/>
          </p:cNvSpPr>
          <p:nvPr>
            <p:ph sz="half" idx="2"/>
          </p:nvPr>
        </p:nvSpPr>
        <p:spPr>
          <a:xfrm>
            <a:off x="3914588" y="2560638"/>
            <a:ext cx="4945530" cy="4088186"/>
          </a:xfrm>
        </p:spPr>
        <p:txBody>
          <a:bodyPr/>
          <a:lstStyle/>
          <a:p>
            <a:pPr eaLnBrk="1" hangingPunct="1">
              <a:lnSpc>
                <a:spcPct val="90000"/>
              </a:lnSpc>
              <a:spcBef>
                <a:spcPct val="0"/>
              </a:spcBef>
              <a:spcAft>
                <a:spcPct val="0"/>
              </a:spcAft>
            </a:pPr>
            <a:r>
              <a:rPr lang="en-US" dirty="0" smtClean="0">
                <a:latin typeface="Arial" charset="0"/>
              </a:rPr>
              <a:t>Connect you with Expertise</a:t>
            </a:r>
          </a:p>
          <a:p>
            <a:pPr marL="0" indent="0" eaLnBrk="1" hangingPunct="1">
              <a:lnSpc>
                <a:spcPct val="90000"/>
              </a:lnSpc>
              <a:spcBef>
                <a:spcPct val="0"/>
              </a:spcBef>
              <a:spcAft>
                <a:spcPct val="0"/>
              </a:spcAft>
              <a:buNone/>
            </a:pPr>
            <a:endParaRPr lang="en-US" sz="800" dirty="0" smtClean="0">
              <a:latin typeface="Arial" charset="0"/>
            </a:endParaRPr>
          </a:p>
          <a:p>
            <a:pPr lvl="1" eaLnBrk="1" hangingPunct="1">
              <a:lnSpc>
                <a:spcPct val="90000"/>
              </a:lnSpc>
              <a:spcBef>
                <a:spcPct val="0"/>
              </a:spcBef>
              <a:spcAft>
                <a:spcPct val="0"/>
              </a:spcAft>
            </a:pPr>
            <a:r>
              <a:rPr lang="en-US" dirty="0" smtClean="0">
                <a:latin typeface="Arial" charset="0"/>
              </a:rPr>
              <a:t>Community </a:t>
            </a:r>
            <a:r>
              <a:rPr lang="en-US" dirty="0">
                <a:latin typeface="Arial" charset="0"/>
              </a:rPr>
              <a:t>of </a:t>
            </a:r>
            <a:r>
              <a:rPr lang="en-US" dirty="0" smtClean="0">
                <a:latin typeface="Arial" charset="0"/>
              </a:rPr>
              <a:t>Peers</a:t>
            </a:r>
            <a:endParaRPr lang="en-US" sz="1100" dirty="0">
              <a:latin typeface="Arial" charset="0"/>
            </a:endParaRPr>
          </a:p>
          <a:p>
            <a:pPr lvl="1" eaLnBrk="1" hangingPunct="1">
              <a:lnSpc>
                <a:spcPct val="90000"/>
              </a:lnSpc>
              <a:spcBef>
                <a:spcPct val="0"/>
              </a:spcBef>
              <a:spcAft>
                <a:spcPct val="0"/>
              </a:spcAft>
            </a:pPr>
            <a:r>
              <a:rPr lang="en-US" dirty="0" smtClean="0">
                <a:latin typeface="Arial" charset="0"/>
              </a:rPr>
              <a:t>Discussion Forum </a:t>
            </a:r>
          </a:p>
          <a:p>
            <a:pPr marL="457200" lvl="1" indent="0" eaLnBrk="1" hangingPunct="1">
              <a:lnSpc>
                <a:spcPct val="90000"/>
              </a:lnSpc>
              <a:spcBef>
                <a:spcPct val="0"/>
              </a:spcBef>
              <a:spcAft>
                <a:spcPct val="0"/>
              </a:spcAft>
              <a:buNone/>
            </a:pPr>
            <a:endParaRPr lang="en-US" sz="1600" dirty="0" smtClean="0">
              <a:latin typeface="Arial" charset="0"/>
            </a:endParaRPr>
          </a:p>
          <a:p>
            <a:pPr eaLnBrk="1" hangingPunct="1">
              <a:lnSpc>
                <a:spcPct val="90000"/>
              </a:lnSpc>
              <a:spcBef>
                <a:spcPct val="0"/>
              </a:spcBef>
              <a:spcAft>
                <a:spcPct val="0"/>
              </a:spcAft>
            </a:pPr>
            <a:r>
              <a:rPr lang="en-US" dirty="0" smtClean="0">
                <a:latin typeface="Arial" charset="0"/>
              </a:rPr>
              <a:t>Create &amp; Curate Resources</a:t>
            </a:r>
          </a:p>
          <a:p>
            <a:pPr marL="0" indent="0" eaLnBrk="1" hangingPunct="1">
              <a:lnSpc>
                <a:spcPct val="90000"/>
              </a:lnSpc>
              <a:spcBef>
                <a:spcPct val="0"/>
              </a:spcBef>
              <a:spcAft>
                <a:spcPct val="0"/>
              </a:spcAft>
              <a:buNone/>
            </a:pPr>
            <a:endParaRPr lang="en-US" sz="800" dirty="0" smtClean="0">
              <a:latin typeface="Arial" charset="0"/>
            </a:endParaRPr>
          </a:p>
          <a:p>
            <a:pPr lvl="1" eaLnBrk="1" hangingPunct="1">
              <a:lnSpc>
                <a:spcPct val="90000"/>
              </a:lnSpc>
              <a:spcBef>
                <a:spcPct val="0"/>
              </a:spcBef>
              <a:spcAft>
                <a:spcPct val="0"/>
              </a:spcAft>
            </a:pPr>
            <a:r>
              <a:rPr lang="en-US" dirty="0" smtClean="0">
                <a:latin typeface="Arial" charset="0"/>
              </a:rPr>
              <a:t>INPROL Publications</a:t>
            </a:r>
            <a:endParaRPr lang="en-US" dirty="0">
              <a:latin typeface="Arial" charset="0"/>
            </a:endParaRPr>
          </a:p>
          <a:p>
            <a:pPr lvl="1" eaLnBrk="1" hangingPunct="1">
              <a:lnSpc>
                <a:spcPct val="90000"/>
              </a:lnSpc>
              <a:spcBef>
                <a:spcPct val="0"/>
              </a:spcBef>
              <a:spcAft>
                <a:spcPct val="0"/>
              </a:spcAft>
            </a:pPr>
            <a:r>
              <a:rPr lang="en-US" dirty="0" smtClean="0">
                <a:latin typeface="Arial" charset="0"/>
              </a:rPr>
              <a:t>Libraries </a:t>
            </a:r>
            <a:r>
              <a:rPr lang="en-US" dirty="0">
                <a:latin typeface="Arial" charset="0"/>
              </a:rPr>
              <a:t>&amp; Country </a:t>
            </a:r>
            <a:r>
              <a:rPr lang="en-US" dirty="0" smtClean="0">
                <a:latin typeface="Arial" charset="0"/>
              </a:rPr>
              <a:t>Page</a:t>
            </a:r>
          </a:p>
          <a:p>
            <a:pPr marL="457200" lvl="1" indent="0" eaLnBrk="1" hangingPunct="1">
              <a:lnSpc>
                <a:spcPct val="90000"/>
              </a:lnSpc>
              <a:spcBef>
                <a:spcPct val="0"/>
              </a:spcBef>
              <a:spcAft>
                <a:spcPct val="0"/>
              </a:spcAft>
              <a:buNone/>
            </a:pPr>
            <a:endParaRPr lang="en-US" sz="1600" dirty="0">
              <a:latin typeface="Arial" charset="0"/>
            </a:endParaRPr>
          </a:p>
          <a:p>
            <a:pPr eaLnBrk="1" hangingPunct="1">
              <a:lnSpc>
                <a:spcPct val="90000"/>
              </a:lnSpc>
              <a:spcBef>
                <a:spcPct val="0"/>
              </a:spcBef>
              <a:spcAft>
                <a:spcPct val="0"/>
              </a:spcAft>
            </a:pPr>
            <a:r>
              <a:rPr lang="en-US" dirty="0" smtClean="0">
                <a:latin typeface="Arial" charset="0"/>
              </a:rPr>
              <a:t>Publicize your Work</a:t>
            </a:r>
          </a:p>
          <a:p>
            <a:pPr marL="0" indent="0" eaLnBrk="1" hangingPunct="1">
              <a:lnSpc>
                <a:spcPct val="90000"/>
              </a:lnSpc>
              <a:spcBef>
                <a:spcPct val="0"/>
              </a:spcBef>
              <a:spcAft>
                <a:spcPct val="0"/>
              </a:spcAft>
              <a:buNone/>
            </a:pPr>
            <a:endParaRPr lang="en-US" sz="800" dirty="0" smtClean="0">
              <a:latin typeface="Arial" charset="0"/>
            </a:endParaRPr>
          </a:p>
          <a:p>
            <a:pPr lvl="1" eaLnBrk="1" hangingPunct="1">
              <a:lnSpc>
                <a:spcPct val="90000"/>
              </a:lnSpc>
              <a:spcBef>
                <a:spcPct val="0"/>
              </a:spcBef>
              <a:spcAft>
                <a:spcPct val="0"/>
              </a:spcAft>
            </a:pPr>
            <a:r>
              <a:rPr lang="en-US" dirty="0" smtClean="0">
                <a:latin typeface="Arial" charset="0"/>
              </a:rPr>
              <a:t>News, Blog, Events, Jobs </a:t>
            </a:r>
          </a:p>
          <a:p>
            <a:pPr eaLnBrk="1" hangingPunct="1">
              <a:lnSpc>
                <a:spcPct val="90000"/>
              </a:lnSpc>
              <a:spcBef>
                <a:spcPct val="0"/>
              </a:spcBef>
              <a:spcAft>
                <a:spcPct val="0"/>
              </a:spcAft>
            </a:pPr>
            <a:endParaRPr lang="en-US" sz="1100" dirty="0">
              <a:latin typeface="Arial" charset="0"/>
            </a:endParaRPr>
          </a:p>
          <a:p>
            <a:pPr eaLnBrk="1" hangingPunct="1">
              <a:lnSpc>
                <a:spcPct val="90000"/>
              </a:lnSpc>
              <a:spcBef>
                <a:spcPct val="0"/>
              </a:spcBef>
              <a:spcAft>
                <a:spcPct val="0"/>
              </a:spcAft>
              <a:buNone/>
            </a:pPr>
            <a:endParaRPr lang="en-US" dirty="0">
              <a:latin typeface="Arial" charset="0"/>
            </a:endParaRPr>
          </a:p>
          <a:p>
            <a:pPr eaLnBrk="1" hangingPunct="1">
              <a:lnSpc>
                <a:spcPct val="90000"/>
              </a:lnSpc>
              <a:buNone/>
            </a:pPr>
            <a:endParaRPr lang="en-US" dirty="0">
              <a:latin typeface="Arial" charset="0"/>
            </a:endParaRPr>
          </a:p>
          <a:p>
            <a:pPr eaLnBrk="1" hangingPunct="1">
              <a:lnSpc>
                <a:spcPct val="90000"/>
              </a:lnSpc>
              <a:buNone/>
            </a:pPr>
            <a:endParaRPr lang="en-US" dirty="0">
              <a:latin typeface="Arial" charset="0"/>
            </a:endParaRPr>
          </a:p>
          <a:p>
            <a:pPr eaLnBrk="1" hangingPunct="1">
              <a:lnSpc>
                <a:spcPct val="90000"/>
              </a:lnSpc>
            </a:pPr>
            <a:endParaRPr lang="en-US" dirty="0">
              <a:latin typeface="Arial"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ffectLst>
                  <a:outerShdw blurRad="38100" dist="38100" dir="2700000" algn="tl">
                    <a:srgbClr val="DDDDDD"/>
                  </a:outerShdw>
                </a:effectLst>
                <a:latin typeface="Arial" charset="0"/>
                <a:cs typeface="Arial" charset="0"/>
              </a:rPr>
              <a:t>Community of Peers</a:t>
            </a:r>
            <a:endParaRPr lang="en-US" dirty="0">
              <a:effectLst>
                <a:outerShdw blurRad="38100" dist="38100" dir="2700000" algn="tl">
                  <a:srgbClr val="DDDDDD"/>
                </a:outerShdw>
              </a:effectLst>
              <a:latin typeface="Arial" charset="0"/>
              <a:cs typeface="Arial" charset="0"/>
            </a:endParaRPr>
          </a:p>
        </p:txBody>
      </p:sp>
      <p:sp>
        <p:nvSpPr>
          <p:cNvPr id="16386" name="Content Placeholder 2"/>
          <p:cNvSpPr>
            <a:spLocks noGrp="1"/>
          </p:cNvSpPr>
          <p:nvPr>
            <p:ph sz="half" idx="1"/>
          </p:nvPr>
        </p:nvSpPr>
        <p:spPr>
          <a:xfrm>
            <a:off x="3520141" y="2928470"/>
            <a:ext cx="5623859" cy="3322919"/>
          </a:xfrm>
        </p:spPr>
        <p:txBody>
          <a:bodyPr/>
          <a:lstStyle/>
          <a:p>
            <a:pPr eaLnBrk="1" hangingPunct="1">
              <a:lnSpc>
                <a:spcPct val="90000"/>
              </a:lnSpc>
              <a:spcAft>
                <a:spcPct val="0"/>
              </a:spcAft>
            </a:pPr>
            <a:endParaRPr lang="en-US" sz="1200" dirty="0">
              <a:latin typeface="Arial" charset="0"/>
            </a:endParaRPr>
          </a:p>
          <a:p>
            <a:pPr eaLnBrk="1" hangingPunct="1">
              <a:lnSpc>
                <a:spcPct val="90000"/>
              </a:lnSpc>
              <a:spcBef>
                <a:spcPct val="0"/>
              </a:spcBef>
              <a:spcAft>
                <a:spcPct val="0"/>
              </a:spcAft>
            </a:pPr>
            <a:r>
              <a:rPr lang="en-US" dirty="0" smtClean="0">
                <a:latin typeface="Arial" charset="0"/>
              </a:rPr>
              <a:t>At our core are our members and Council of Experts</a:t>
            </a:r>
          </a:p>
          <a:p>
            <a:pPr marL="0" indent="0" eaLnBrk="1" hangingPunct="1">
              <a:lnSpc>
                <a:spcPct val="90000"/>
              </a:lnSpc>
              <a:spcBef>
                <a:spcPct val="0"/>
              </a:spcBef>
              <a:spcAft>
                <a:spcPct val="0"/>
              </a:spcAft>
              <a:buNone/>
            </a:pPr>
            <a:endParaRPr lang="en-US" sz="1200" dirty="0" smtClean="0">
              <a:latin typeface="Arial" charset="0"/>
            </a:endParaRPr>
          </a:p>
          <a:p>
            <a:pPr eaLnBrk="1" hangingPunct="1">
              <a:lnSpc>
                <a:spcPct val="90000"/>
              </a:lnSpc>
              <a:spcBef>
                <a:spcPct val="0"/>
              </a:spcBef>
              <a:spcAft>
                <a:spcPct val="0"/>
              </a:spcAft>
            </a:pPr>
            <a:r>
              <a:rPr lang="en-US" dirty="0" smtClean="0">
                <a:latin typeface="Arial" charset="0"/>
              </a:rPr>
              <a:t>Immediate connection to 2,500+ rule of law professionals</a:t>
            </a:r>
          </a:p>
          <a:p>
            <a:pPr eaLnBrk="1" hangingPunct="1">
              <a:lnSpc>
                <a:spcPct val="90000"/>
              </a:lnSpc>
              <a:spcBef>
                <a:spcPct val="0"/>
              </a:spcBef>
              <a:spcAft>
                <a:spcPct val="0"/>
              </a:spcAft>
              <a:buFont typeface="Arial" charset="0"/>
              <a:buNone/>
            </a:pPr>
            <a:endParaRPr lang="en-US" sz="1200" dirty="0" smtClean="0">
              <a:latin typeface="Arial" charset="0"/>
            </a:endParaRPr>
          </a:p>
          <a:p>
            <a:pPr eaLnBrk="1" hangingPunct="1">
              <a:lnSpc>
                <a:spcPct val="90000"/>
              </a:lnSpc>
              <a:spcBef>
                <a:spcPct val="0"/>
              </a:spcBef>
              <a:spcAft>
                <a:spcPct val="0"/>
              </a:spcAft>
            </a:pPr>
            <a:r>
              <a:rPr lang="en-US" dirty="0" smtClean="0">
                <a:latin typeface="Arial" charset="0"/>
              </a:rPr>
              <a:t>Access to the knowledge of recognized experts </a:t>
            </a:r>
          </a:p>
          <a:p>
            <a:pPr eaLnBrk="1" hangingPunct="1">
              <a:lnSpc>
                <a:spcPct val="90000"/>
              </a:lnSpc>
              <a:spcBef>
                <a:spcPct val="0"/>
              </a:spcBef>
              <a:spcAft>
                <a:spcPct val="0"/>
              </a:spcAft>
            </a:pPr>
            <a:endParaRPr lang="en-US" sz="1200" dirty="0" smtClean="0">
              <a:latin typeface="Arial" charset="0"/>
            </a:endParaRPr>
          </a:p>
          <a:p>
            <a:pPr eaLnBrk="1" hangingPunct="1">
              <a:lnSpc>
                <a:spcPct val="90000"/>
              </a:lnSpc>
              <a:spcBef>
                <a:spcPct val="0"/>
              </a:spcBef>
              <a:spcAft>
                <a:spcPct val="0"/>
              </a:spcAft>
              <a:buFont typeface="Arial" charset="0"/>
              <a:buNone/>
            </a:pPr>
            <a:endParaRPr lang="en-US" sz="2600" dirty="0">
              <a:latin typeface="Arial" charset="0"/>
            </a:endParaRPr>
          </a:p>
          <a:p>
            <a:pPr eaLnBrk="1" hangingPunct="1">
              <a:lnSpc>
                <a:spcPct val="90000"/>
              </a:lnSpc>
              <a:spcBef>
                <a:spcPct val="0"/>
              </a:spcBef>
              <a:spcAft>
                <a:spcPct val="0"/>
              </a:spcAft>
              <a:buFont typeface="Arial" charset="0"/>
              <a:buNone/>
            </a:pPr>
            <a:endParaRPr lang="en-US" sz="2600" dirty="0">
              <a:latin typeface="Arial" charset="0"/>
            </a:endParaRPr>
          </a:p>
          <a:p>
            <a:pPr eaLnBrk="1" hangingPunct="1">
              <a:lnSpc>
                <a:spcPct val="90000"/>
              </a:lnSpc>
              <a:spcBef>
                <a:spcPct val="0"/>
              </a:spcBef>
              <a:buFont typeface="Arial" charset="0"/>
              <a:buNone/>
            </a:pPr>
            <a:r>
              <a:rPr lang="en-US" sz="2600" dirty="0">
                <a:latin typeface="Arial" charset="0"/>
              </a:rPr>
              <a:t>	</a:t>
            </a:r>
          </a:p>
          <a:p>
            <a:pPr eaLnBrk="1" hangingPunct="1">
              <a:lnSpc>
                <a:spcPct val="90000"/>
              </a:lnSpc>
            </a:pPr>
            <a:endParaRPr lang="en-US" sz="2600" dirty="0">
              <a:latin typeface="Arial" charset="0"/>
            </a:endParaRPr>
          </a:p>
        </p:txBody>
      </p:sp>
      <p:pic>
        <p:nvPicPr>
          <p:cNvPr id="6" name="Content Placeholder 5" descr="Islamic Law 6460.jpg"/>
          <p:cNvPicPr>
            <a:picLocks noGrp="1" noChangeAspect="1"/>
          </p:cNvPicPr>
          <p:nvPr>
            <p:ph sz="half" idx="2"/>
          </p:nvPr>
        </p:nvPicPr>
        <p:blipFill>
          <a:blip r:embed="rId3">
            <a:extLst>
              <a:ext uri="{28A0092B-C50C-407E-A947-70E740481C1C}">
                <a14:useLocalDpi xmlns:a14="http://schemas.microsoft.com/office/drawing/2010/main" xmlns="" val="0"/>
              </a:ext>
            </a:extLst>
          </a:blip>
          <a:srcRect t="13684" b="13684"/>
          <a:stretch>
            <a:fillRect/>
          </a:stretch>
        </p:blipFill>
        <p:spPr>
          <a:xfrm>
            <a:off x="161495" y="2928470"/>
            <a:ext cx="3213085" cy="3009154"/>
          </a:xfrm>
          <a:ln w="38100">
            <a:solidFill>
              <a:srgbClr val="1D446E"/>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effectLst>
                  <a:outerShdw blurRad="38100" dist="38100" dir="2700000" algn="tl">
                    <a:srgbClr val="DDDDDD"/>
                  </a:outerShdw>
                </a:effectLst>
                <a:latin typeface="Arial" charset="0"/>
                <a:cs typeface="Arial" charset="0"/>
              </a:rPr>
              <a:t>Accessing Community Expertise: Discussion Forums</a:t>
            </a:r>
            <a:endParaRPr lang="en-US" dirty="0">
              <a:effectLst>
                <a:outerShdw blurRad="38100" dist="38100" dir="2700000" algn="tl">
                  <a:srgbClr val="DDDDDD"/>
                </a:outerShdw>
              </a:effectLst>
              <a:latin typeface="Arial" charset="0"/>
              <a:cs typeface="Arial" charset="0"/>
            </a:endParaRPr>
          </a:p>
        </p:txBody>
      </p:sp>
      <p:sp>
        <p:nvSpPr>
          <p:cNvPr id="6" name="Text Placeholder 5"/>
          <p:cNvSpPr>
            <a:spLocks noGrp="1"/>
          </p:cNvSpPr>
          <p:nvPr>
            <p:ph type="body" idx="1"/>
          </p:nvPr>
        </p:nvSpPr>
        <p:spPr/>
        <p:txBody>
          <a:bodyPr/>
          <a:lstStyle/>
          <a:p>
            <a:r>
              <a:rPr lang="en-US" sz="2800" b="0" dirty="0" smtClean="0"/>
              <a:t>Ask a Question</a:t>
            </a:r>
            <a:endParaRPr lang="en-US" sz="2800" b="0" dirty="0"/>
          </a:p>
        </p:txBody>
      </p:sp>
      <p:sp>
        <p:nvSpPr>
          <p:cNvPr id="26626" name="Content Placeholder 2"/>
          <p:cNvSpPr>
            <a:spLocks noGrp="1"/>
          </p:cNvSpPr>
          <p:nvPr>
            <p:ph sz="half" idx="2"/>
          </p:nvPr>
        </p:nvSpPr>
        <p:spPr/>
        <p:txBody>
          <a:bodyPr/>
          <a:lstStyle/>
          <a:p>
            <a:pPr marL="0" indent="0" eaLnBrk="1" hangingPunct="1">
              <a:spcBef>
                <a:spcPct val="0"/>
              </a:spcBef>
              <a:spcAft>
                <a:spcPct val="0"/>
              </a:spcAft>
              <a:buNone/>
            </a:pPr>
            <a:endParaRPr lang="en-US" sz="1800" dirty="0" smtClean="0">
              <a:latin typeface="Arial" charset="0"/>
            </a:endParaRPr>
          </a:p>
          <a:p>
            <a:pPr eaLnBrk="1" hangingPunct="1">
              <a:buFont typeface="Arial" charset="0"/>
              <a:buNone/>
            </a:pPr>
            <a:endParaRPr lang="en-US" dirty="0">
              <a:latin typeface="Arial" charset="0"/>
            </a:endParaRPr>
          </a:p>
          <a:p>
            <a:pPr eaLnBrk="1" hangingPunct="1"/>
            <a:endParaRPr lang="en-US" dirty="0">
              <a:latin typeface="Arial" charset="0"/>
            </a:endParaRPr>
          </a:p>
        </p:txBody>
      </p:sp>
      <p:sp>
        <p:nvSpPr>
          <p:cNvPr id="8" name="Text Placeholder 7"/>
          <p:cNvSpPr>
            <a:spLocks noGrp="1"/>
          </p:cNvSpPr>
          <p:nvPr>
            <p:ph type="body" sz="quarter" idx="3"/>
          </p:nvPr>
        </p:nvSpPr>
        <p:spPr/>
        <p:txBody>
          <a:bodyPr/>
          <a:lstStyle/>
          <a:p>
            <a:r>
              <a:rPr lang="en-US" sz="2800" b="0" dirty="0" smtClean="0"/>
              <a:t>Community Feedback</a:t>
            </a:r>
            <a:endParaRPr lang="en-US" sz="2800" b="0" dirty="0"/>
          </a:p>
        </p:txBody>
      </p:sp>
      <p:pic>
        <p:nvPicPr>
          <p:cNvPr id="5" name="Content Placeholder 4"/>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55613" y="3609312"/>
            <a:ext cx="4041775" cy="2546161"/>
          </a:xfrm>
          <a:ln w="38100">
            <a:solidFill>
              <a:srgbClr val="1E446E"/>
            </a:solidFill>
          </a:ln>
        </p:spPr>
      </p:pic>
      <p:pic>
        <p:nvPicPr>
          <p:cNvPr id="11" name="Content Placeholder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4728117" y="3609312"/>
            <a:ext cx="3635298" cy="2546161"/>
          </a:xfrm>
          <a:prstGeom prst="rect">
            <a:avLst/>
          </a:prstGeom>
          <a:noFill/>
          <a:ln w="38100">
            <a:solidFill>
              <a:srgbClr val="1D446E"/>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Accessing Community Expertise: Personal Connections</a:t>
            </a:r>
            <a:endParaRPr lang="en-US" dirty="0">
              <a:latin typeface="Arial"/>
              <a:cs typeface="Aria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2865179" y="2772511"/>
            <a:ext cx="2621222" cy="3193391"/>
          </a:xfrm>
          <a:ln w="38100">
            <a:solidFill>
              <a:srgbClr val="1E446E"/>
            </a:solidFill>
          </a:ln>
        </p:spPr>
      </p:pic>
      <p:sp>
        <p:nvSpPr>
          <p:cNvPr id="4" name="Content Placeholder 3"/>
          <p:cNvSpPr>
            <a:spLocks noGrp="1"/>
          </p:cNvSpPr>
          <p:nvPr>
            <p:ph sz="half" idx="2"/>
          </p:nvPr>
        </p:nvSpPr>
        <p:spPr>
          <a:xfrm>
            <a:off x="5486401" y="2560638"/>
            <a:ext cx="3512634" cy="3829011"/>
          </a:xfrm>
        </p:spPr>
        <p:txBody>
          <a:bodyPr/>
          <a:lstStyle/>
          <a:p>
            <a:r>
              <a:rPr lang="en-US" dirty="0"/>
              <a:t>O</a:t>
            </a:r>
            <a:r>
              <a:rPr lang="en-US" dirty="0" smtClean="0"/>
              <a:t>ne</a:t>
            </a:r>
            <a:r>
              <a:rPr lang="en-US" dirty="0"/>
              <a:t>-to-one connection with other members and experts</a:t>
            </a:r>
          </a:p>
          <a:p>
            <a:r>
              <a:rPr lang="en-US" dirty="0"/>
              <a:t>Search directory </a:t>
            </a:r>
            <a:r>
              <a:rPr lang="en-US" dirty="0" smtClean="0"/>
              <a:t>and message</a:t>
            </a:r>
            <a:endParaRPr lang="en-US" dirty="0"/>
          </a:p>
          <a:p>
            <a:r>
              <a:rPr lang="en-US" dirty="0"/>
              <a:t>Facilitated by INPROL staff</a:t>
            </a:r>
          </a:p>
          <a:p>
            <a:endParaRPr lang="en-US" dirty="0"/>
          </a:p>
        </p:txBody>
      </p:sp>
      <p:pic>
        <p:nvPicPr>
          <p:cNvPr id="6" name="Content Placeholder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78059" y="2772511"/>
            <a:ext cx="2787120" cy="3193391"/>
          </a:xfrm>
          <a:prstGeom prst="rect">
            <a:avLst/>
          </a:prstGeom>
          <a:noFill/>
          <a:ln w="38100">
            <a:solidFill>
              <a:srgbClr val="1D446E"/>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xmlns="" val="2831717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template_01</Template>
  <TotalTime>3468</TotalTime>
  <Words>1948</Words>
  <Application>Microsoft Office PowerPoint</Application>
  <PresentationFormat>On-screen Show (4:3)</PresentationFormat>
  <Paragraphs>206</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template_01</vt:lpstr>
      <vt:lpstr>About OMICS Group</vt:lpstr>
      <vt:lpstr>About OMICS Group Conferences</vt:lpstr>
      <vt:lpstr>The International Network to Promote the Rule of Law  www.inprol.org </vt:lpstr>
      <vt:lpstr>INPROL is a global network of professionals dedicated to promoting justice, security and the rule of law worldwide.  Every member has access to the knowledge, experience, and ingenuity of all members.</vt:lpstr>
      <vt:lpstr>INPROL gives members the tools to imagine, design, build and implement rule of law reforms and innovations.</vt:lpstr>
      <vt:lpstr>What can INPROL do for you?</vt:lpstr>
      <vt:lpstr>Community of Peers</vt:lpstr>
      <vt:lpstr>Accessing Community Expertise: Discussion Forums</vt:lpstr>
      <vt:lpstr>Accessing Community Expertise: Personal Connections</vt:lpstr>
      <vt:lpstr>The INPROL Team</vt:lpstr>
      <vt:lpstr>Research Memoranda</vt:lpstr>
      <vt:lpstr>Practitioner Guides</vt:lpstr>
      <vt:lpstr>Digital Libraries</vt:lpstr>
      <vt:lpstr>Rule of Law Topics</vt:lpstr>
      <vt:lpstr>Publicizing your Work: News &amp; Blogs</vt:lpstr>
      <vt:lpstr>Events &amp; Jobs</vt:lpstr>
      <vt:lpstr>Slide 17</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Presentation Title Screen Look Like This</dc:title>
  <dc:creator>isadmin</dc:creator>
  <cp:lastModifiedBy>Shivani dhyani</cp:lastModifiedBy>
  <cp:revision>182</cp:revision>
  <cp:lastPrinted>2014-09-09T20:00:39Z</cp:lastPrinted>
  <dcterms:created xsi:type="dcterms:W3CDTF">2011-11-15T14:44:46Z</dcterms:created>
  <dcterms:modified xsi:type="dcterms:W3CDTF">2014-10-13T16:57:27Z</dcterms:modified>
</cp:coreProperties>
</file>